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8" r:id="rId3"/>
    <p:sldId id="278" r:id="rId4"/>
    <p:sldId id="258" r:id="rId5"/>
    <p:sldId id="276" r:id="rId6"/>
    <p:sldId id="277" r:id="rId7"/>
    <p:sldId id="270" r:id="rId8"/>
    <p:sldId id="263" r:id="rId9"/>
    <p:sldId id="271" r:id="rId10"/>
    <p:sldId id="273" r:id="rId11"/>
    <p:sldId id="259" r:id="rId12"/>
    <p:sldId id="260" r:id="rId13"/>
    <p:sldId id="261" r:id="rId14"/>
    <p:sldId id="262" r:id="rId15"/>
    <p:sldId id="264" r:id="rId16"/>
    <p:sldId id="269" r:id="rId17"/>
    <p:sldId id="267" r:id="rId18"/>
    <p:sldId id="265" r:id="rId19"/>
    <p:sldId id="266" r:id="rId20"/>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624" autoAdjust="0"/>
  </p:normalViewPr>
  <p:slideViewPr>
    <p:cSldViewPr>
      <p:cViewPr varScale="1">
        <p:scale>
          <a:sx n="64" d="100"/>
          <a:sy n="64" d="100"/>
        </p:scale>
        <p:origin x="1340" y="40"/>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sp>
        <p:nvSpPr>
          <p:cNvPr id="10" name="9 - Ορθογώνιο τρίγωνο"/>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8 - Τίτλος"/>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l-GR"/>
              <a:t>Kλικ για επεξεργασία του τίτλου</a:t>
            </a:r>
            <a:endParaRPr kumimoji="0" lang="en-US"/>
          </a:p>
        </p:txBody>
      </p:sp>
      <p:sp>
        <p:nvSpPr>
          <p:cNvPr id="17" name="16 - Υπότιτλος"/>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l-GR"/>
              <a:t>Κάντε κλικ για να επεξεργαστείτε τον υπότιτλο του υποδείγματος</a:t>
            </a:r>
            <a:endParaRPr kumimoji="0" lang="en-US"/>
          </a:p>
        </p:txBody>
      </p:sp>
      <p:grpSp>
        <p:nvGrpSpPr>
          <p:cNvPr id="2" name="1 - Ομάδα"/>
          <p:cNvGrpSpPr/>
          <p:nvPr/>
        </p:nvGrpSpPr>
        <p:grpSpPr>
          <a:xfrm>
            <a:off x="-3765" y="4953000"/>
            <a:ext cx="9147765" cy="1912088"/>
            <a:chOff x="-3765" y="4832896"/>
            <a:chExt cx="9147765" cy="2032192"/>
          </a:xfrm>
        </p:grpSpPr>
        <p:sp>
          <p:nvSpPr>
            <p:cNvPr id="7" name="6 - Ελεύθερη σχεδίαση"/>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 Ελεύθερη σχεδίαση"/>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 Ελεύθερη σχεδίαση"/>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2" name="11 - Ευθεία γραμμή σύνδεσης"/>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 Θέση ημερομηνίας"/>
          <p:cNvSpPr>
            <a:spLocks noGrp="1"/>
          </p:cNvSpPr>
          <p:nvPr>
            <p:ph type="dt" sz="half" idx="10"/>
          </p:nvPr>
        </p:nvSpPr>
        <p:spPr/>
        <p:txBody>
          <a:bodyPr/>
          <a:lstStyle>
            <a:lvl1pPr>
              <a:defRPr>
                <a:solidFill>
                  <a:srgbClr val="FFFFFF"/>
                </a:solidFill>
              </a:defRPr>
            </a:lvl1pPr>
            <a:extLst/>
          </a:lstStyle>
          <a:p>
            <a:fld id="{EEC1578E-FFBA-4386-A602-93C0AC0BFB46}" type="datetimeFigureOut">
              <a:rPr lang="el-GR" smtClean="0"/>
              <a:pPr/>
              <a:t>16/2/2022</a:t>
            </a:fld>
            <a:endParaRPr lang="el-GR"/>
          </a:p>
        </p:txBody>
      </p:sp>
      <p:sp>
        <p:nvSpPr>
          <p:cNvPr id="19" name="18 - Θέση υποσέλιδου"/>
          <p:cNvSpPr>
            <a:spLocks noGrp="1"/>
          </p:cNvSpPr>
          <p:nvPr>
            <p:ph type="ftr" sz="quarter" idx="11"/>
          </p:nvPr>
        </p:nvSpPr>
        <p:spPr/>
        <p:txBody>
          <a:bodyPr/>
          <a:lstStyle>
            <a:lvl1pPr>
              <a:defRPr>
                <a:solidFill>
                  <a:schemeClr val="accent1">
                    <a:tint val="20000"/>
                  </a:schemeClr>
                </a:solidFill>
              </a:defRPr>
            </a:lvl1pPr>
            <a:extLst/>
          </a:lstStyle>
          <a:p>
            <a:endParaRPr lang="el-GR"/>
          </a:p>
        </p:txBody>
      </p:sp>
      <p:sp>
        <p:nvSpPr>
          <p:cNvPr id="27" name="26 - Θέση αριθμού διαφάνειας"/>
          <p:cNvSpPr>
            <a:spLocks noGrp="1"/>
          </p:cNvSpPr>
          <p:nvPr>
            <p:ph type="sldNum" sz="quarter" idx="12"/>
          </p:nvPr>
        </p:nvSpPr>
        <p:spPr/>
        <p:txBody>
          <a:bodyPr/>
          <a:lstStyle>
            <a:lvl1pPr>
              <a:defRPr>
                <a:solidFill>
                  <a:srgbClr val="FFFFFF"/>
                </a:solidFill>
              </a:defRPr>
            </a:lvl1pPr>
            <a:extLst/>
          </a:lstStyle>
          <a:p>
            <a:fld id="{888E24E6-1D28-4C1E-B278-7622563DAD2C}"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1481329"/>
            <a:ext cx="8229600" cy="4386071"/>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EEC1578E-FFBA-4386-A602-93C0AC0BFB46}" type="datetimeFigureOut">
              <a:rPr lang="el-GR" smtClean="0"/>
              <a:pPr/>
              <a:t>16/2/2022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88E24E6-1D28-4C1E-B278-7622563DAD2C}"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844013" y="274640"/>
            <a:ext cx="1777470" cy="5592761"/>
          </a:xfrm>
        </p:spPr>
        <p:txBody>
          <a:bodyPr vert="eaVert"/>
          <a:lstStyle/>
          <a:p>
            <a:r>
              <a:rPr kumimoji="0" lang="el-GR"/>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41"/>
            <a:ext cx="6324600" cy="5592760"/>
          </a:xfrm>
        </p:spPr>
        <p:txBody>
          <a:bodyPr vert="eaVer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EEC1578E-FFBA-4386-A602-93C0AC0BFB46}" type="datetimeFigureOut">
              <a:rPr lang="el-GR" smtClean="0"/>
              <a:pPr/>
              <a:t>16/2/2022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88E24E6-1D28-4C1E-B278-7622563DAD2C}"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ημερομηνίας"/>
          <p:cNvSpPr>
            <a:spLocks noGrp="1"/>
          </p:cNvSpPr>
          <p:nvPr>
            <p:ph type="dt" sz="half" idx="10"/>
          </p:nvPr>
        </p:nvSpPr>
        <p:spPr/>
        <p:txBody>
          <a:bodyPr/>
          <a:lstStyle/>
          <a:p>
            <a:fld id="{EEC1578E-FFBA-4386-A602-93C0AC0BFB46}" type="datetimeFigureOut">
              <a:rPr lang="el-GR" smtClean="0"/>
              <a:pPr/>
              <a:t>16/2/2022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88E24E6-1D28-4C1E-B278-7622563DAD2C}" type="slidenum">
              <a:rPr lang="el-GR" smtClean="0"/>
              <a:pPr/>
              <a:t>‹#›</a:t>
            </a:fld>
            <a:endParaRPr lang="el-GR"/>
          </a:p>
        </p:txBody>
      </p:sp>
      <p:sp>
        <p:nvSpPr>
          <p:cNvPr id="7" name="6 - Τίτλος"/>
          <p:cNvSpPr>
            <a:spLocks noGrp="1"/>
          </p:cNvSpPr>
          <p:nvPr>
            <p:ph type="title"/>
          </p:nvPr>
        </p:nvSpPr>
        <p:spPr/>
        <p:txBody>
          <a:bodyPr rtlCol="0"/>
          <a:lstStyle/>
          <a:p>
            <a:r>
              <a:rPr kumimoji="0" lang="el-GR"/>
              <a:t>Kλικ για επεξεργασία του τίτλου</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EEC1578E-FFBA-4386-A602-93C0AC0BFB46}" type="datetimeFigureOut">
              <a:rPr lang="el-GR" smtClean="0"/>
              <a:pPr/>
              <a:t>16/2/2022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88E24E6-1D28-4C1E-B278-7622563DAD2C}" type="slidenum">
              <a:rPr lang="el-GR" smtClean="0"/>
              <a:pPr/>
              <a:t>‹#›</a:t>
            </a:fld>
            <a:endParaRPr lang="el-GR"/>
          </a:p>
        </p:txBody>
      </p:sp>
      <p:sp>
        <p:nvSpPr>
          <p:cNvPr id="7" name="6 - Διάσημα"/>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8" name="7 - Διάσημα"/>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bg>
      <p:bgRef idx="1002">
        <a:schemeClr val="bg1"/>
      </p:bgRef>
    </p:bg>
    <p:spTree>
      <p:nvGrpSpPr>
        <p:cNvPr id="1" name=""/>
        <p:cNvGrpSpPr/>
        <p:nvPr/>
      </p:nvGrpSpPr>
      <p:grpSpPr>
        <a:xfrm>
          <a:off x="0" y="0"/>
          <a:ext cx="0" cy="0"/>
          <a:chOff x="0" y="0"/>
          <a:chExt cx="0" cy="0"/>
        </a:xfrm>
      </p:grpSpPr>
      <p:sp>
        <p:nvSpPr>
          <p:cNvPr id="3" name="2 - Θέση περιεχομένου"/>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3 - Θέση περιεχομένου"/>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p:txBody>
          <a:bodyPr/>
          <a:lstStyle/>
          <a:p>
            <a:fld id="{EEC1578E-FFBA-4386-A602-93C0AC0BFB46}" type="datetimeFigureOut">
              <a:rPr lang="el-GR" smtClean="0"/>
              <a:pPr/>
              <a:t>16/2/2022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88E24E6-1D28-4C1E-B278-7622563DAD2C}" type="slidenum">
              <a:rPr lang="el-GR" smtClean="0"/>
              <a:pPr/>
              <a:t>‹#›</a:t>
            </a:fld>
            <a:endParaRPr lang="el-GR"/>
          </a:p>
        </p:txBody>
      </p:sp>
      <p:sp>
        <p:nvSpPr>
          <p:cNvPr id="8" name="7 - Τίτλος"/>
          <p:cNvSpPr>
            <a:spLocks noGrp="1"/>
          </p:cNvSpPr>
          <p:nvPr>
            <p:ph type="title"/>
          </p:nvPr>
        </p:nvSpPr>
        <p:spPr/>
        <p:txBody>
          <a:bodyPr rtlCol="0"/>
          <a:lstStyle/>
          <a:p>
            <a:r>
              <a:rPr kumimoji="0" lang="el-GR"/>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Σύγκριση">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4" name="3 - Θέση κειμένου"/>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l-GR"/>
              <a:t>Kλικ για επεξεργασία των στυλ του υποδείγματος</a:t>
            </a:r>
          </a:p>
        </p:txBody>
      </p:sp>
      <p:sp>
        <p:nvSpPr>
          <p:cNvPr id="5" name="4 - Θέση περιεχομένου"/>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5 - Θέση περιεχομένου"/>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6 - Θέση ημερομηνίας"/>
          <p:cNvSpPr>
            <a:spLocks noGrp="1"/>
          </p:cNvSpPr>
          <p:nvPr>
            <p:ph type="dt" sz="half" idx="10"/>
          </p:nvPr>
        </p:nvSpPr>
        <p:spPr/>
        <p:txBody>
          <a:bodyPr/>
          <a:lstStyle/>
          <a:p>
            <a:fld id="{EEC1578E-FFBA-4386-A602-93C0AC0BFB46}" type="datetimeFigureOut">
              <a:rPr lang="el-GR" smtClean="0"/>
              <a:pPr/>
              <a:t>16/2/2022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88E24E6-1D28-4C1E-B278-7622563DAD2C}"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bg>
      <p:bgRef idx="1002">
        <a:schemeClr val="bg1"/>
      </p:bgRef>
    </p:bg>
    <p:spTree>
      <p:nvGrpSpPr>
        <p:cNvPr id="1" name=""/>
        <p:cNvGrpSpPr/>
        <p:nvPr/>
      </p:nvGrpSpPr>
      <p:grpSpPr>
        <a:xfrm>
          <a:off x="0" y="0"/>
          <a:ext cx="0" cy="0"/>
          <a:chOff x="0" y="0"/>
          <a:chExt cx="0" cy="0"/>
        </a:xfrm>
      </p:grpSpPr>
      <p:sp>
        <p:nvSpPr>
          <p:cNvPr id="3" name="2 - Θέση ημερομηνίας"/>
          <p:cNvSpPr>
            <a:spLocks noGrp="1"/>
          </p:cNvSpPr>
          <p:nvPr>
            <p:ph type="dt" sz="half" idx="10"/>
          </p:nvPr>
        </p:nvSpPr>
        <p:spPr/>
        <p:txBody>
          <a:bodyPr/>
          <a:lstStyle/>
          <a:p>
            <a:fld id="{EEC1578E-FFBA-4386-A602-93C0AC0BFB46}" type="datetimeFigureOut">
              <a:rPr lang="el-GR" smtClean="0"/>
              <a:pPr/>
              <a:t>16/2/2022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88E24E6-1D28-4C1E-B278-7622563DAD2C}" type="slidenum">
              <a:rPr lang="el-GR" smtClean="0"/>
              <a:pPr/>
              <a:t>‹#›</a:t>
            </a:fld>
            <a:endParaRPr lang="el-GR"/>
          </a:p>
        </p:txBody>
      </p:sp>
      <p:sp>
        <p:nvSpPr>
          <p:cNvPr id="6" name="5 - Τίτλος"/>
          <p:cNvSpPr>
            <a:spLocks noGrp="1"/>
          </p:cNvSpPr>
          <p:nvPr>
            <p:ph type="title"/>
          </p:nvPr>
        </p:nvSpPr>
        <p:spPr/>
        <p:txBody>
          <a:bodyPr rtlCol="0"/>
          <a:lstStyle/>
          <a:p>
            <a:r>
              <a:rPr kumimoji="0" lang="el-GR"/>
              <a:t>Kλικ για επεξεργασία του τίτλου</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EEC1578E-FFBA-4386-A602-93C0AC0BFB46}" type="datetimeFigureOut">
              <a:rPr lang="el-GR" smtClean="0"/>
              <a:pPr/>
              <a:t>16/2/2022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88E24E6-1D28-4C1E-B278-7622563DAD2C}"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Περιεχόμενο με λεζάντα">
    <p:bg>
      <p:bgRef idx="1003">
        <a:schemeClr val="bg1"/>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l-GR"/>
              <a:t>Kλικ για επεξεργασία του τίτλου</a:t>
            </a:r>
            <a:endParaRPr kumimoji="0" lang="en-US"/>
          </a:p>
        </p:txBody>
      </p:sp>
      <p:sp>
        <p:nvSpPr>
          <p:cNvPr id="3" name="2 - Θέση κειμένου"/>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l-GR"/>
              <a:t>Kλικ για επεξεργασία των στυλ του υποδείγματος</a:t>
            </a:r>
          </a:p>
        </p:txBody>
      </p:sp>
      <p:sp>
        <p:nvSpPr>
          <p:cNvPr id="4" name="3 - Θέση περιεχομένου"/>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l-GR"/>
              <a:t>Kλικ για επεξεργασία των στυλ του υποδείγματος</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4 - Θέση ημερομηνίας"/>
          <p:cNvSpPr>
            <a:spLocks noGrp="1"/>
          </p:cNvSpPr>
          <p:nvPr>
            <p:ph type="dt" sz="half" idx="10"/>
          </p:nvPr>
        </p:nvSpPr>
        <p:spPr>
          <a:xfrm>
            <a:off x="6727032" y="6407944"/>
            <a:ext cx="1920240" cy="365760"/>
          </a:xfrm>
        </p:spPr>
        <p:txBody>
          <a:bodyPr/>
          <a:lstStyle/>
          <a:p>
            <a:fld id="{EEC1578E-FFBA-4386-A602-93C0AC0BFB46}" type="datetimeFigureOut">
              <a:rPr lang="el-GR" smtClean="0"/>
              <a:pPr/>
              <a:t>16/2/2022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88E24E6-1D28-4C1E-B278-7622563DAD2C}" type="slidenum">
              <a:rPr lang="el-GR" smtClean="0"/>
              <a:pPr/>
              <a:t>‹#›</a:t>
            </a:fld>
            <a:endParaRPr lang="el-G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bg>
      <p:bgRef idx="1002">
        <a:schemeClr val="bg1"/>
      </p:bgRef>
    </p:bg>
    <p:spTree>
      <p:nvGrpSpPr>
        <p:cNvPr id="1" name=""/>
        <p:cNvGrpSpPr/>
        <p:nvPr/>
      </p:nvGrpSpPr>
      <p:grpSpPr>
        <a:xfrm>
          <a:off x="0" y="0"/>
          <a:ext cx="0" cy="0"/>
          <a:chOff x="0" y="0"/>
          <a:chExt cx="0" cy="0"/>
        </a:xfrm>
      </p:grpSpPr>
      <p:sp>
        <p:nvSpPr>
          <p:cNvPr id="4" name="3 - Θέση κειμένου"/>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l-GR"/>
              <a:t>Kλικ για επεξεργασία των στυλ του υποδείγματος</a:t>
            </a:r>
          </a:p>
        </p:txBody>
      </p:sp>
      <p:sp>
        <p:nvSpPr>
          <p:cNvPr id="3" name="2 - Θέση εικόνας"/>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l-GR"/>
              <a:t>Κάντε κλικ στο εικονίδιο για να προσθέσετε μια εικόνα</a:t>
            </a:r>
            <a:endParaRPr kumimoji="0" lang="en-US" dirty="0"/>
          </a:p>
        </p:txBody>
      </p:sp>
      <p:sp>
        <p:nvSpPr>
          <p:cNvPr id="5" name="4 - Θέση ημερομηνίας"/>
          <p:cNvSpPr>
            <a:spLocks noGrp="1"/>
          </p:cNvSpPr>
          <p:nvPr>
            <p:ph type="dt" sz="half" idx="10"/>
          </p:nvPr>
        </p:nvSpPr>
        <p:spPr/>
        <p:txBody>
          <a:bodyPr/>
          <a:lstStyle>
            <a:lvl1pPr>
              <a:defRPr>
                <a:solidFill>
                  <a:schemeClr val="tx1"/>
                </a:solidFill>
              </a:defRPr>
            </a:lvl1pPr>
            <a:extLst/>
          </a:lstStyle>
          <a:p>
            <a:fld id="{EEC1578E-FFBA-4386-A602-93C0AC0BFB46}" type="datetimeFigureOut">
              <a:rPr lang="el-GR" smtClean="0"/>
              <a:pPr/>
              <a:t>16/2/2022</a:t>
            </a:fld>
            <a:endParaRPr lang="el-GR"/>
          </a:p>
        </p:txBody>
      </p:sp>
      <p:sp>
        <p:nvSpPr>
          <p:cNvPr id="6" name="5 - Θέση υποσέλιδου"/>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l-GR"/>
          </a:p>
        </p:txBody>
      </p:sp>
      <p:sp>
        <p:nvSpPr>
          <p:cNvPr id="7" name="6 - Θέση αριθμού διαφάνειας"/>
          <p:cNvSpPr>
            <a:spLocks noGrp="1"/>
          </p:cNvSpPr>
          <p:nvPr>
            <p:ph type="sldNum" sz="quarter" idx="12"/>
          </p:nvPr>
        </p:nvSpPr>
        <p:spPr/>
        <p:txBody>
          <a:bodyPr/>
          <a:lstStyle>
            <a:lvl1pPr>
              <a:defRPr>
                <a:solidFill>
                  <a:schemeClr val="tx1"/>
                </a:solidFill>
              </a:defRPr>
            </a:lvl1pPr>
            <a:extLst/>
          </a:lstStyle>
          <a:p>
            <a:fld id="{888E24E6-1D28-4C1E-B278-7622563DAD2C}" type="slidenum">
              <a:rPr lang="el-GR" smtClean="0"/>
              <a:pPr/>
              <a:t>‹#›</a:t>
            </a:fld>
            <a:endParaRPr lang="el-GR"/>
          </a:p>
        </p:txBody>
      </p:sp>
      <p:sp>
        <p:nvSpPr>
          <p:cNvPr id="2" name="1 - Τίτλος"/>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l-GR"/>
              <a:t>Kλικ για επεξεργασία του τίτλου</a:t>
            </a:r>
            <a:endParaRPr kumimoji="0" lang="en-US"/>
          </a:p>
        </p:txBody>
      </p:sp>
      <p:sp>
        <p:nvSpPr>
          <p:cNvPr id="8" name="7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 Ορθογώνιο τρίγωνο"/>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1" name="10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 Διάσημα"/>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
        <p:nvSpPr>
          <p:cNvPr id="13" name="12 - Διάσημα"/>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 Ελεύθερη σχεδίαση"/>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 Ελεύθερη σχεδίαση"/>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 Ορθογώνιο τρίγωνο"/>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p>
            <a:pPr algn="ctr" eaLnBrk="1" latinLnBrk="0" hangingPunct="1"/>
            <a:endParaRPr kumimoji="0" lang="en-US"/>
          </a:p>
        </p:txBody>
      </p:sp>
      <p:cxnSp>
        <p:nvCxnSpPr>
          <p:cNvPr id="15" name="14 - Ευθεία γραμμή σύνδεσης"/>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kumimoji="0" lang="el-GR"/>
              <a:t>Kλικ για επεξεργασία του τίτλου</a:t>
            </a:r>
            <a:endParaRPr kumimoji="0" lang="en-US"/>
          </a:p>
        </p:txBody>
      </p:sp>
      <p:sp>
        <p:nvSpPr>
          <p:cNvPr id="30" name="29 - Θέση κειμένου"/>
          <p:cNvSpPr>
            <a:spLocks noGrp="1"/>
          </p:cNvSpPr>
          <p:nvPr>
            <p:ph type="body" idx="1"/>
          </p:nvPr>
        </p:nvSpPr>
        <p:spPr>
          <a:xfrm>
            <a:off x="457200" y="1481328"/>
            <a:ext cx="8229600" cy="4525963"/>
          </a:xfrm>
          <a:prstGeom prst="rect">
            <a:avLst/>
          </a:prstGeom>
        </p:spPr>
        <p:txBody>
          <a:bodyPr vert="horz">
            <a:normAutofit/>
          </a:bodyPr>
          <a:lstStyle/>
          <a:p>
            <a:pPr lvl="0" eaLnBrk="1" latinLnBrk="0" hangingPunct="1"/>
            <a:r>
              <a:rPr kumimoji="0" lang="el-GR"/>
              <a:t>Kλικ για επεξεργασία των στυλ του υποδείγματος</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9 - Θέση ημερομηνίας"/>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EEC1578E-FFBA-4386-A602-93C0AC0BFB46}" type="datetimeFigureOut">
              <a:rPr lang="el-GR" smtClean="0"/>
              <a:pPr/>
              <a:t>16/2/2022</a:t>
            </a:fld>
            <a:endParaRPr lang="el-GR"/>
          </a:p>
        </p:txBody>
      </p:sp>
      <p:sp>
        <p:nvSpPr>
          <p:cNvPr id="22" name="21 - Θέση υποσέλιδου"/>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l-GR"/>
          </a:p>
        </p:txBody>
      </p:sp>
      <p:sp>
        <p:nvSpPr>
          <p:cNvPr id="18" name="17 - Θέση αριθμού διαφάνειας"/>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88E24E6-1D28-4C1E-B278-7622563DAD2C}"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de.bab.la/woerterbuch/franzoesisch-deutsch/ouverture"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bibelwissenschaft.de/bibeltext/Lk%2016,1-9/bibel/text/lesen/ch/e5385d21f4fbda614175fab759bde690/" TargetMode="External"/><Relationship Id="rId2" Type="http://schemas.openxmlformats.org/officeDocument/2006/relationships/hyperlink" Target="https://www.bibelwissenschaft.de/bibeltext/Lk%2015,4/bibel/text/lesen/ch/1c31f468224a14d3cb72da2d8405a431/" TargetMode="External"/><Relationship Id="rId1" Type="http://schemas.openxmlformats.org/officeDocument/2006/relationships/slideLayout" Target="../slideLayouts/slideLayout2.xml"/><Relationship Id="rId4" Type="http://schemas.openxmlformats.org/officeDocument/2006/relationships/hyperlink" Target="https://www.bibelwissenschaft.de/bibeltext/Mt%204,3-9/bibel/text/lesen/ch/72c87052fc7773ca7a4e5d36fa8d6dee/"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www.bibleinterp.com/articles/2018/07/toc428017.shtml" TargetMode="Externa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n-US" dirty="0" err="1"/>
              <a:t>Parabel</a:t>
            </a:r>
            <a:r>
              <a:rPr lang="en-US" dirty="0"/>
              <a:t> </a:t>
            </a:r>
            <a:r>
              <a:rPr lang="el-GR" dirty="0"/>
              <a:t>–</a:t>
            </a:r>
            <a:r>
              <a:rPr lang="el-GR" dirty="0" err="1"/>
              <a:t>ΠαραΒολή</a:t>
            </a:r>
            <a:r>
              <a:rPr lang="en-US" dirty="0"/>
              <a:t> </a:t>
            </a:r>
            <a:r>
              <a:rPr lang="en-US" dirty="0" err="1"/>
              <a:t>als</a:t>
            </a:r>
            <a:r>
              <a:rPr lang="en-US" dirty="0"/>
              <a:t> Anti-</a:t>
            </a:r>
            <a:r>
              <a:rPr lang="en-US" dirty="0" err="1"/>
              <a:t>Hyperbel</a:t>
            </a:r>
            <a:r>
              <a:rPr lang="el-GR" dirty="0"/>
              <a:t> </a:t>
            </a:r>
            <a:r>
              <a:rPr lang="en-US" dirty="0"/>
              <a:t> </a:t>
            </a:r>
            <a:endParaRPr lang="el-GR" dirty="0"/>
          </a:p>
        </p:txBody>
      </p:sp>
      <p:sp>
        <p:nvSpPr>
          <p:cNvPr id="3" name="2 - Υπότιτλος"/>
          <p:cNvSpPr>
            <a:spLocks noGrp="1"/>
          </p:cNvSpPr>
          <p:nvPr>
            <p:ph type="subTitle" idx="1"/>
          </p:nvPr>
        </p:nvSpPr>
        <p:spPr/>
        <p:txBody>
          <a:bodyPr/>
          <a:lstStyle/>
          <a:p>
            <a:r>
              <a:rPr lang="en-US" dirty="0"/>
              <a:t>S. </a:t>
            </a:r>
            <a:r>
              <a:rPr lang="en-US" dirty="0" err="1"/>
              <a:t>Despotis</a:t>
            </a:r>
            <a:r>
              <a:rPr lang="en-US" dirty="0"/>
              <a:t>, </a:t>
            </a:r>
            <a:r>
              <a:rPr lang="en-US" dirty="0" err="1"/>
              <a:t>Athen</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95536" y="980728"/>
            <a:ext cx="8291264" cy="5026563"/>
          </a:xfrm>
        </p:spPr>
        <p:txBody>
          <a:bodyPr>
            <a:normAutofit/>
          </a:bodyPr>
          <a:lstStyle/>
          <a:p>
            <a:pPr algn="just">
              <a:buNone/>
            </a:pPr>
            <a:endParaRPr lang="de-DE" dirty="0"/>
          </a:p>
          <a:p>
            <a:pPr lvl="0"/>
            <a:r>
              <a:rPr lang="de-DE" b="1" dirty="0"/>
              <a:t>Undogmatische Rede von Gott – </a:t>
            </a:r>
            <a:r>
              <a:rPr lang="de-DE" b="1" u="sng" dirty="0"/>
              <a:t>Der Dichter Jesus ! </a:t>
            </a:r>
            <a:endParaRPr lang="el-GR" u="sng" dirty="0"/>
          </a:p>
          <a:p>
            <a:pPr indent="100013" algn="just">
              <a:buNone/>
            </a:pPr>
            <a:endParaRPr lang="de-DE" i="1" dirty="0"/>
          </a:p>
          <a:p>
            <a:pPr indent="100013" algn="just">
              <a:buNone/>
            </a:pPr>
            <a:r>
              <a:rPr lang="de-DE" i="1" dirty="0"/>
              <a:t>Von Gottes neuer Welt zu sprechen, ist keine lehrhafte Abhandlung. Und es geht offenbar auch nicht um eine einzige vorgegebene und feststehende Wahrheit. Hörerinnen und Leser werden vielmehr in einen </a:t>
            </a:r>
            <a:r>
              <a:rPr lang="de-DE" i="1" dirty="0" err="1"/>
              <a:t>Verstehensprozess</a:t>
            </a:r>
            <a:r>
              <a:rPr lang="de-DE" i="1" dirty="0"/>
              <a:t> mit hineingenommen</a:t>
            </a:r>
            <a:r>
              <a:rPr lang="de-DE" dirty="0"/>
              <a:t>.</a:t>
            </a:r>
            <a:endParaRPr lang="el-GR" dirty="0"/>
          </a:p>
        </p:txBody>
      </p:sp>
      <p:sp>
        <p:nvSpPr>
          <p:cNvPr id="2" name="1 - Τίτλος"/>
          <p:cNvSpPr>
            <a:spLocks noGrp="1"/>
          </p:cNvSpPr>
          <p:nvPr>
            <p:ph type="title"/>
          </p:nvPr>
        </p:nvSpPr>
        <p:spPr/>
        <p:txBody>
          <a:bodyPr>
            <a:normAutofit fontScale="90000"/>
          </a:bodyPr>
          <a:lstStyle/>
          <a:p>
            <a:r>
              <a:rPr lang="de-DE" dirty="0"/>
              <a:t> 105„Parabeln – sonst nichts!“</a:t>
            </a:r>
            <a:r>
              <a:rPr lang="el-GR" dirty="0"/>
              <a:t> </a:t>
            </a:r>
            <a:br>
              <a:rPr lang="en-US" dirty="0"/>
            </a:br>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1268760"/>
            <a:ext cx="8219256" cy="4857403"/>
          </a:xfrm>
        </p:spPr>
        <p:txBody>
          <a:bodyPr>
            <a:normAutofit fontScale="85000" lnSpcReduction="20000"/>
          </a:bodyPr>
          <a:lstStyle/>
          <a:p>
            <a:pPr lvl="0" algn="just"/>
            <a:endParaRPr lang="de-DE" dirty="0"/>
          </a:p>
          <a:p>
            <a:pPr lvl="0" algn="just"/>
            <a:r>
              <a:rPr lang="de-DE" dirty="0"/>
              <a:t>Schon die beiden kleinen Wörtchen </a:t>
            </a:r>
            <a:r>
              <a:rPr lang="de-DE" b="1" dirty="0"/>
              <a:t>„so" </a:t>
            </a:r>
            <a:r>
              <a:rPr lang="de-DE" dirty="0"/>
              <a:t>und </a:t>
            </a:r>
            <a:r>
              <a:rPr lang="de-DE" b="1" dirty="0"/>
              <a:t>„wie", </a:t>
            </a:r>
            <a:r>
              <a:rPr lang="de-DE" dirty="0"/>
              <a:t>wie sie in einigen Gleichnissen zu finden sind (z. B. </a:t>
            </a:r>
            <a:r>
              <a:rPr lang="de-DE" dirty="0" err="1"/>
              <a:t>Mk</a:t>
            </a:r>
            <a:r>
              <a:rPr lang="de-DE" dirty="0"/>
              <a:t> 4,26 vgl. </a:t>
            </a:r>
            <a:r>
              <a:rPr lang="de-DE" b="1" i="1" dirty="0"/>
              <a:t>es war einmal</a:t>
            </a:r>
            <a:r>
              <a:rPr lang="de-DE" dirty="0"/>
              <a:t>), dass es sich um ein „Gleichnis" handelt. </a:t>
            </a:r>
            <a:r>
              <a:rPr lang="de-DE" dirty="0" err="1"/>
              <a:t>LeserInnen</a:t>
            </a:r>
            <a:r>
              <a:rPr lang="de-DE" dirty="0"/>
              <a:t> wissen also von Anfang an, dass sie eine gewisse Übertragungsleistung erbringen müssen, wenn sie den Text angemessen verstehen wollen</a:t>
            </a:r>
          </a:p>
          <a:p>
            <a:pPr lvl="0" algn="just"/>
            <a:r>
              <a:rPr lang="de-DE" b="1" dirty="0"/>
              <a:t>Rhetorische Fragen </a:t>
            </a:r>
            <a:r>
              <a:rPr lang="de-DE" dirty="0"/>
              <a:t>beim </a:t>
            </a:r>
            <a:r>
              <a:rPr lang="de-DE" dirty="0" err="1"/>
              <a:t>Lk</a:t>
            </a:r>
            <a:r>
              <a:rPr lang="de-DE" dirty="0"/>
              <a:t>: </a:t>
            </a:r>
            <a:r>
              <a:rPr lang="de-DE" b="1" dirty="0"/>
              <a:t>„Welche Frau, die zehn Drachmen hat und eine davon verliert</a:t>
            </a:r>
            <a:r>
              <a:rPr lang="de-DE" dirty="0"/>
              <a:t> ..." (</a:t>
            </a:r>
            <a:r>
              <a:rPr lang="de-DE" dirty="0" err="1"/>
              <a:t>Lk</a:t>
            </a:r>
            <a:r>
              <a:rPr lang="de-DE" dirty="0"/>
              <a:t> 15,8) oder: </a:t>
            </a:r>
            <a:r>
              <a:rPr lang="de-DE" b="1" dirty="0"/>
              <a:t>„Welcher Mensch unter euch, der hundert Schafe hat und eines davon verliert ... </a:t>
            </a:r>
            <a:r>
              <a:rPr lang="de-DE" dirty="0"/>
              <a:t>(</a:t>
            </a:r>
            <a:r>
              <a:rPr lang="de-DE" dirty="0" err="1"/>
              <a:t>Lk</a:t>
            </a:r>
            <a:r>
              <a:rPr lang="de-DE" dirty="0"/>
              <a:t> 15,4). </a:t>
            </a:r>
          </a:p>
          <a:p>
            <a:pPr lvl="0" algn="just"/>
            <a:r>
              <a:rPr lang="de-DE" dirty="0"/>
              <a:t>Wer so angesprochen wird, nimmt unwillkürlich Stellung und fragt sich, wie er oder sie in einer solchen Situation handeln würde. </a:t>
            </a:r>
            <a:endParaRPr lang="el-GR" dirty="0"/>
          </a:p>
          <a:p>
            <a:endParaRPr lang="el-GR" dirty="0"/>
          </a:p>
        </p:txBody>
      </p:sp>
      <p:sp>
        <p:nvSpPr>
          <p:cNvPr id="2" name="1 - Τίτλος"/>
          <p:cNvSpPr>
            <a:spLocks noGrp="1"/>
          </p:cNvSpPr>
          <p:nvPr>
            <p:ph type="title"/>
          </p:nvPr>
        </p:nvSpPr>
        <p:spPr/>
        <p:txBody>
          <a:bodyPr/>
          <a:lstStyle/>
          <a:p>
            <a:r>
              <a:rPr lang="en-US" dirty="0" err="1">
                <a:hlinkClick r:id="rId2"/>
              </a:rPr>
              <a:t>Ouverture</a:t>
            </a:r>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395536" y="1124744"/>
            <a:ext cx="8291264" cy="4882547"/>
          </a:xfrm>
        </p:spPr>
        <p:txBody>
          <a:bodyPr>
            <a:normAutofit fontScale="70000" lnSpcReduction="20000"/>
          </a:bodyPr>
          <a:lstStyle/>
          <a:p>
            <a:pPr lvl="0" algn="just"/>
            <a:r>
              <a:rPr lang="de-DE" i="1" dirty="0"/>
              <a:t>Anspruchsvoll, </a:t>
            </a:r>
            <a:r>
              <a:rPr lang="de-DE" b="1" i="1" dirty="0"/>
              <a:t>aber stark in ihrer Wirkung sind offene Schlüsse</a:t>
            </a:r>
            <a:r>
              <a:rPr lang="de-DE" i="1" dirty="0"/>
              <a:t>, wie zum Beispiel im Gleichnis vom „verlorenen Sohn" oder „barmherzigen Vater" (</a:t>
            </a:r>
            <a:r>
              <a:rPr lang="de-DE" i="1" dirty="0" err="1"/>
              <a:t>Lk</a:t>
            </a:r>
            <a:r>
              <a:rPr lang="de-DE" i="1" dirty="0"/>
              <a:t> 15,11-32). Hier wird nicht erzählt, wie sich der ältere Bruder am Schluss entschieden hat und ob er der Einladung des Vaters zum Fest gefolgt ist. </a:t>
            </a:r>
          </a:p>
          <a:p>
            <a:pPr lvl="0" algn="just"/>
            <a:r>
              <a:rPr lang="de-DE" i="1" dirty="0"/>
              <a:t>Ähnlich im Gleichnis von den Arbeitern im Weinberg (</a:t>
            </a:r>
            <a:r>
              <a:rPr lang="de-DE" i="1" dirty="0" err="1"/>
              <a:t>Mt</a:t>
            </a:r>
            <a:r>
              <a:rPr lang="de-DE" i="1" dirty="0"/>
              <a:t> 20,1-16). Auch hier bleibt die Antwort derer offen, die den ganzen Tag ge­arbeitet hatten und am Ende den gleichen Lohn erhielten wie die Kurzarbeiter. Leserinnen und Hörer können und sollen mit und </a:t>
            </a:r>
            <a:r>
              <a:rPr lang="de-DE" b="1" i="1" dirty="0"/>
              <a:t>in ihrem Leben eine eigene Antwort finden</a:t>
            </a:r>
            <a:r>
              <a:rPr lang="de-DE" b="1" dirty="0"/>
              <a:t>.</a:t>
            </a:r>
            <a:endParaRPr lang="el-GR" b="1" dirty="0"/>
          </a:p>
          <a:p>
            <a:pPr algn="just">
              <a:buNone/>
            </a:pPr>
            <a:r>
              <a:rPr lang="de-DE" dirty="0"/>
              <a:t> </a:t>
            </a:r>
            <a:endParaRPr lang="el-GR" dirty="0"/>
          </a:p>
          <a:p>
            <a:pPr lvl="0" algn="just"/>
            <a:r>
              <a:rPr lang="de-DE" b="1" dirty="0"/>
              <a:t>Manche schockieren mit ihrem Epiloge</a:t>
            </a:r>
            <a:r>
              <a:rPr lang="de-DE" dirty="0"/>
              <a:t>: Lobt der Herr einen Betrüger? Soll der Herr seinen Knecht „entzweihauen und ihn seinen Anteil mit den Heuchlern geben“? (Mt. 24, 51) </a:t>
            </a:r>
          </a:p>
          <a:p>
            <a:pPr lvl="0" algn="just">
              <a:buNone/>
            </a:pPr>
            <a:endParaRPr lang="de-DE" dirty="0"/>
          </a:p>
          <a:p>
            <a:pPr lvl="0" algn="just">
              <a:buNone/>
            </a:pPr>
            <a:r>
              <a:rPr lang="de-DE" dirty="0"/>
              <a:t>Gleichnisse sind auch nicht einfach abgeschlossen. Sie erfordern geradezu eine Fortsetzung im Leben derer, die sie hören und lesen - so wie auch das „Reich Gottes" Raum im Leben von Frauen und Männern und Kindern sucht.</a:t>
            </a:r>
            <a:endParaRPr lang="el-GR" dirty="0"/>
          </a:p>
          <a:p>
            <a:endParaRPr lang="el-GR" dirty="0"/>
          </a:p>
          <a:p>
            <a:endParaRPr lang="el-GR" dirty="0"/>
          </a:p>
        </p:txBody>
      </p:sp>
      <p:sp>
        <p:nvSpPr>
          <p:cNvPr id="2" name="1 - Τίτλος"/>
          <p:cNvSpPr>
            <a:spLocks noGrp="1"/>
          </p:cNvSpPr>
          <p:nvPr>
            <p:ph type="title"/>
          </p:nvPr>
        </p:nvSpPr>
        <p:spPr/>
        <p:txBody>
          <a:bodyPr/>
          <a:lstStyle/>
          <a:p>
            <a:r>
              <a:rPr lang="en-US" dirty="0"/>
              <a:t>Finale </a:t>
            </a:r>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67544" y="1268760"/>
            <a:ext cx="8219256" cy="4857403"/>
          </a:xfrm>
        </p:spPr>
        <p:txBody>
          <a:bodyPr>
            <a:normAutofit lnSpcReduction="10000"/>
          </a:bodyPr>
          <a:lstStyle/>
          <a:p>
            <a:pPr lvl="0" algn="just"/>
            <a:r>
              <a:rPr lang="de-DE" b="1" dirty="0"/>
              <a:t>Diese kleine Geschichten haben alltäglichen, manchmal </a:t>
            </a:r>
            <a:r>
              <a:rPr lang="de-DE" b="1" u="sng" dirty="0"/>
              <a:t>auch ungewöhnlichen</a:t>
            </a:r>
            <a:r>
              <a:rPr lang="de-DE" b="1" dirty="0"/>
              <a:t> Handlungsabläufen</a:t>
            </a:r>
            <a:r>
              <a:rPr lang="de-DE" dirty="0"/>
              <a:t>.</a:t>
            </a:r>
            <a:r>
              <a:rPr lang="de-DE" b="1" dirty="0"/>
              <a:t> </a:t>
            </a:r>
            <a:r>
              <a:rPr lang="de-DE" dirty="0"/>
              <a:t>Bisweilen </a:t>
            </a:r>
            <a:r>
              <a:rPr lang="de-DE" b="1" i="1" dirty="0"/>
              <a:t>zielen sie auf das Einverständnis der Zuhörer (</a:t>
            </a:r>
            <a:r>
              <a:rPr lang="de-DE" b="1" i="1" u="sng" dirty="0" err="1">
                <a:hlinkClick r:id="rId2"/>
              </a:rPr>
              <a:t>Lk</a:t>
            </a:r>
            <a:r>
              <a:rPr lang="de-DE" b="1" i="1" u="sng" dirty="0">
                <a:hlinkClick r:id="rId2"/>
              </a:rPr>
              <a:t> 15,4</a:t>
            </a:r>
            <a:r>
              <a:rPr lang="de-DE" b="1" i="1" dirty="0"/>
              <a:t>),</a:t>
            </a:r>
            <a:r>
              <a:rPr lang="de-DE" dirty="0"/>
              <a:t> manchmal provozieren sie mit außergewöhnlichen Wendungen (vgl. </a:t>
            </a:r>
            <a:r>
              <a:rPr lang="de-DE" u="sng" dirty="0" err="1">
                <a:hlinkClick r:id="rId3"/>
              </a:rPr>
              <a:t>Lk</a:t>
            </a:r>
            <a:r>
              <a:rPr lang="de-DE" u="sng" dirty="0">
                <a:hlinkClick r:id="rId3"/>
              </a:rPr>
              <a:t> 16,1-9</a:t>
            </a:r>
            <a:r>
              <a:rPr lang="de-DE" dirty="0"/>
              <a:t>). </a:t>
            </a:r>
          </a:p>
          <a:p>
            <a:pPr lvl="0" algn="just"/>
            <a:r>
              <a:rPr lang="de-DE" dirty="0"/>
              <a:t>Und auch diese alltägliche Geschichten </a:t>
            </a:r>
            <a:r>
              <a:rPr lang="de-DE" b="1" i="1" u="sng" dirty="0"/>
              <a:t>enthalten auffällige Einzelheiten</a:t>
            </a:r>
            <a:r>
              <a:rPr lang="de-DE" dirty="0"/>
              <a:t> (z.B. übernatürlich große Ernte in </a:t>
            </a:r>
            <a:r>
              <a:rPr lang="de-DE" u="sng" dirty="0" err="1">
                <a:hlinkClick r:id="rId4"/>
              </a:rPr>
              <a:t>Mt</a:t>
            </a:r>
            <a:r>
              <a:rPr lang="de-DE" u="sng" dirty="0">
                <a:hlinkClick r:id="rId4"/>
              </a:rPr>
              <a:t> 4,3-9</a:t>
            </a:r>
            <a:r>
              <a:rPr lang="de-DE" u="sng" dirty="0"/>
              <a:t>)</a:t>
            </a:r>
            <a:r>
              <a:rPr lang="de-DE" dirty="0"/>
              <a:t> </a:t>
            </a:r>
          </a:p>
          <a:p>
            <a:pPr lvl="0" algn="just"/>
            <a:r>
              <a:rPr lang="de-DE" dirty="0"/>
              <a:t>Ungehöriger nächtlicher Umgang mit Damen </a:t>
            </a:r>
            <a:r>
              <a:rPr lang="de-DE" dirty="0" err="1"/>
              <a:t>Mt</a:t>
            </a:r>
            <a:r>
              <a:rPr lang="de-DE" dirty="0"/>
              <a:t> 25, 1-11 [HUMOR]). </a:t>
            </a:r>
            <a:endParaRPr lang="el-GR" dirty="0"/>
          </a:p>
          <a:p>
            <a:endParaRPr lang="el-GR" dirty="0"/>
          </a:p>
        </p:txBody>
      </p:sp>
      <p:sp>
        <p:nvSpPr>
          <p:cNvPr id="2" name="1 - Τίτλος"/>
          <p:cNvSpPr>
            <a:spLocks noGrp="1"/>
          </p:cNvSpPr>
          <p:nvPr>
            <p:ph type="title"/>
          </p:nvPr>
        </p:nvSpPr>
        <p:spPr/>
        <p:txBody>
          <a:bodyPr/>
          <a:lstStyle/>
          <a:p>
            <a:r>
              <a:rPr lang="de-DE" dirty="0"/>
              <a:t>Erzählebene - Plot </a:t>
            </a:r>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a:bodyPr>
          <a:lstStyle/>
          <a:p>
            <a:pPr lvl="0" algn="just"/>
            <a:r>
              <a:rPr lang="de-DE" dirty="0"/>
              <a:t>Welche Zeit- und Raumangaben werden gemacht? </a:t>
            </a:r>
            <a:endParaRPr lang="el-GR" dirty="0"/>
          </a:p>
          <a:p>
            <a:pPr lvl="0" algn="just"/>
            <a:r>
              <a:rPr lang="de-DE" dirty="0"/>
              <a:t>Welche Personen oder Gegenstände kommen innerhalb der Parabel vor, und wie werden sie zueinander in Beziehung gesetzt …? </a:t>
            </a:r>
            <a:endParaRPr lang="el-GR" dirty="0"/>
          </a:p>
          <a:p>
            <a:pPr lvl="0" algn="just"/>
            <a:r>
              <a:rPr lang="de-DE" dirty="0"/>
              <a:t>Wie gestaltet sich der Handlungsverlauf …? </a:t>
            </a:r>
            <a:endParaRPr lang="el-GR" dirty="0"/>
          </a:p>
          <a:p>
            <a:pPr lvl="0" algn="just"/>
            <a:r>
              <a:rPr lang="de-DE" dirty="0"/>
              <a:t>Worin besteht die (Mini-)Sequenz der Handlung oder Zustandsveränderung?“ (Zimmermann, 2007, 35). </a:t>
            </a:r>
            <a:endParaRPr lang="el-GR" dirty="0"/>
          </a:p>
          <a:p>
            <a:endParaRPr lang="el-GR" dirty="0"/>
          </a:p>
        </p:txBody>
      </p:sp>
      <p:sp>
        <p:nvSpPr>
          <p:cNvPr id="2" name="1 - Τίτλος"/>
          <p:cNvSpPr>
            <a:spLocks noGrp="1"/>
          </p:cNvSpPr>
          <p:nvPr>
            <p:ph type="title"/>
          </p:nvPr>
        </p:nvSpPr>
        <p:spPr/>
        <p:txBody>
          <a:bodyPr/>
          <a:lstStyle/>
          <a:p>
            <a:r>
              <a:rPr lang="en-US" dirty="0" err="1"/>
              <a:t>Fragen</a:t>
            </a:r>
            <a:r>
              <a:rPr lang="en-US" dirty="0"/>
              <a:t> </a:t>
            </a:r>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77500" lnSpcReduction="20000"/>
          </a:bodyPr>
          <a:lstStyle/>
          <a:p>
            <a:pPr algn="just"/>
            <a:r>
              <a:rPr lang="de-DE" dirty="0"/>
              <a:t>enthält </a:t>
            </a:r>
            <a:r>
              <a:rPr lang="de-DE" b="1" dirty="0"/>
              <a:t>die größte Zahl von Gleichnissen</a:t>
            </a:r>
            <a:r>
              <a:rPr lang="de-DE" dirty="0"/>
              <a:t>. </a:t>
            </a:r>
            <a:r>
              <a:rPr lang="de-DE" i="1" dirty="0"/>
              <a:t>„Der barmherzige Samariter" (</a:t>
            </a:r>
            <a:r>
              <a:rPr lang="de-DE" i="1" dirty="0" err="1"/>
              <a:t>Lk</a:t>
            </a:r>
            <a:r>
              <a:rPr lang="de-DE" i="1" dirty="0"/>
              <a:t> 10,30-35) oder „der verlorene Sohn" (</a:t>
            </a:r>
            <a:r>
              <a:rPr lang="de-DE" i="1" dirty="0" err="1"/>
              <a:t>Lk</a:t>
            </a:r>
            <a:r>
              <a:rPr lang="de-DE" i="1" dirty="0"/>
              <a:t> 15,11-32) haben sich </a:t>
            </a:r>
            <a:r>
              <a:rPr lang="de-DE" b="1" i="1" dirty="0"/>
              <a:t>im kulturellen Gedächtnis des Abendlandes </a:t>
            </a:r>
            <a:r>
              <a:rPr lang="de-DE" i="1" dirty="0"/>
              <a:t>eingenistet und es sich gemütlich gemacht. Sie werden als Kürzel der Kultur gebraucht und missbraucht, auch wenn die Texte, denen sie entstammen, kaum gelesen werden</a:t>
            </a:r>
            <a:r>
              <a:rPr lang="de-DE" dirty="0"/>
              <a:t>.</a:t>
            </a:r>
            <a:r>
              <a:rPr lang="de-DE" baseline="30000" dirty="0"/>
              <a:t>1  </a:t>
            </a:r>
          </a:p>
          <a:p>
            <a:pPr algn="just"/>
            <a:r>
              <a:rPr lang="de-DE" i="1" dirty="0"/>
              <a:t>Für kirchlich sozialisierte Kinder und Jugendliche sind auch noch das „verlorene Schaf" (Q/</a:t>
            </a:r>
            <a:r>
              <a:rPr lang="de-DE" i="1" dirty="0" err="1"/>
              <a:t>Lk</a:t>
            </a:r>
            <a:r>
              <a:rPr lang="de-DE" i="1" dirty="0"/>
              <a:t> 15,1-7), der „Sämann" (</a:t>
            </a:r>
            <a:r>
              <a:rPr lang="de-DE" i="1" dirty="0" err="1"/>
              <a:t>Mk</a:t>
            </a:r>
            <a:r>
              <a:rPr lang="de-DE" i="1" dirty="0"/>
              <a:t> 4,1-20) oder vielleicht sogar „die Arbeiter im Weinberg" (</a:t>
            </a:r>
            <a:r>
              <a:rPr lang="de-DE" i="1" dirty="0" err="1"/>
              <a:t>Mt</a:t>
            </a:r>
            <a:r>
              <a:rPr lang="de-DE" i="1" dirty="0"/>
              <a:t> 20,1-15) bekannt. Allzu bekannt, vielleicht. Denn die </a:t>
            </a:r>
            <a:r>
              <a:rPr lang="de-DE" i="1" dirty="0" err="1"/>
              <a:t>chiffrenartige</a:t>
            </a:r>
            <a:r>
              <a:rPr lang="de-DE" i="1" dirty="0"/>
              <a:t> Verfestigung einer spezifischen Botschaft war gerade nicht die ursprüngliche Intention dieser Texte. </a:t>
            </a:r>
            <a:r>
              <a:rPr lang="de-DE" dirty="0"/>
              <a:t>Zimmermann</a:t>
            </a:r>
            <a:endParaRPr lang="el-GR" dirty="0"/>
          </a:p>
          <a:p>
            <a:endParaRPr lang="el-GR" dirty="0"/>
          </a:p>
        </p:txBody>
      </p:sp>
      <p:sp>
        <p:nvSpPr>
          <p:cNvPr id="2" name="1 - Τίτλος"/>
          <p:cNvSpPr>
            <a:spLocks noGrp="1"/>
          </p:cNvSpPr>
          <p:nvPr>
            <p:ph type="title"/>
          </p:nvPr>
        </p:nvSpPr>
        <p:spPr/>
        <p:txBody>
          <a:bodyPr/>
          <a:lstStyle/>
          <a:p>
            <a:pPr algn="ctr"/>
            <a:r>
              <a:rPr lang="de-DE" b="1" dirty="0"/>
              <a:t>Das Lukasevangelium</a:t>
            </a:r>
            <a:r>
              <a:rPr lang="de-DE" dirty="0"/>
              <a:t> </a:t>
            </a:r>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de-DE" dirty="0"/>
              <a:t>Lukas als ….. </a:t>
            </a:r>
            <a:br>
              <a:rPr lang="el-GR" dirty="0"/>
            </a:br>
            <a:endParaRPr lang="el-GR" dirty="0"/>
          </a:p>
        </p:txBody>
      </p:sp>
      <p:sp>
        <p:nvSpPr>
          <p:cNvPr id="3" name="2 - Θέση κειμένου"/>
          <p:cNvSpPr>
            <a:spLocks noGrp="1"/>
          </p:cNvSpPr>
          <p:nvPr>
            <p:ph type="body" idx="1"/>
          </p:nvPr>
        </p:nvSpPr>
        <p:spPr/>
        <p:txBody>
          <a:bodyPr/>
          <a:lstStyle/>
          <a:p>
            <a:r>
              <a:rPr lang="de-DE" dirty="0"/>
              <a:t>Geschichtsschreiber</a:t>
            </a:r>
            <a:endParaRPr lang="el-GR" dirty="0"/>
          </a:p>
        </p:txBody>
      </p:sp>
      <p:sp>
        <p:nvSpPr>
          <p:cNvPr id="4" name="3 - Θέση κειμένου"/>
          <p:cNvSpPr>
            <a:spLocks noGrp="1"/>
          </p:cNvSpPr>
          <p:nvPr>
            <p:ph type="body" sz="half" idx="3"/>
          </p:nvPr>
        </p:nvSpPr>
        <p:spPr/>
        <p:txBody>
          <a:bodyPr/>
          <a:lstStyle/>
          <a:p>
            <a:r>
              <a:rPr lang="de-DE" dirty="0"/>
              <a:t>Arzt</a:t>
            </a:r>
            <a:endParaRPr lang="el-GR" dirty="0"/>
          </a:p>
        </p:txBody>
      </p:sp>
      <p:sp>
        <p:nvSpPr>
          <p:cNvPr id="5" name="4 - Θέση περιεχομένου"/>
          <p:cNvSpPr>
            <a:spLocks noGrp="1"/>
          </p:cNvSpPr>
          <p:nvPr>
            <p:ph sz="quarter" idx="2"/>
          </p:nvPr>
        </p:nvSpPr>
        <p:spPr>
          <a:xfrm>
            <a:off x="179512" y="692696"/>
            <a:ext cx="4536504" cy="4693361"/>
          </a:xfrm>
        </p:spPr>
        <p:txBody>
          <a:bodyPr>
            <a:normAutofit fontScale="55000" lnSpcReduction="20000"/>
          </a:bodyPr>
          <a:lstStyle/>
          <a:p>
            <a:pPr algn="just"/>
            <a:endParaRPr lang="de-DE" dirty="0"/>
          </a:p>
          <a:p>
            <a:pPr algn="just"/>
            <a:r>
              <a:rPr lang="de-DE" sz="2500" dirty="0"/>
              <a:t>C. Goddard schrieb einmal, dass </a:t>
            </a:r>
            <a:r>
              <a:rPr lang="de-DE" sz="2500" b="1" dirty="0"/>
              <a:t>„das Schicksal der Welt weniger von den verlorenen und gewonnenen Schlachten bestimmt wird als von den Geschichten, die sie liebt und an die sie glaubt“. </a:t>
            </a:r>
            <a:r>
              <a:rPr lang="de-DE" sz="2500" dirty="0"/>
              <a:t>Tatsächlich haben Geschichten den Glauben von Individuen und Gemeinschaften seit Beginn der Zivilisation geprägt. Sie haben die Menschen entweder zum Handeln bewegt oder daran gehindert und damit die Wahrnehmung der Geschichte der Menschen maßgeblich mitgeprägt. Geschichten haben manchmal dazu gedient, die Verbindungen zwischen Gemeinschaften zu festigen, oder sie wurden dazu benutzt, ideologische Anreize gegen sie zu setzen. </a:t>
            </a:r>
            <a:r>
              <a:rPr lang="de-DE" u="sng" dirty="0">
                <a:hlinkClick r:id="rId2"/>
              </a:rPr>
              <a:t>https://www.bibleinterp.com/articles/2018/07/toc428017.shtml</a:t>
            </a:r>
            <a:endParaRPr lang="de-DE" u="sng" dirty="0"/>
          </a:p>
          <a:p>
            <a:pPr algn="just"/>
            <a:endParaRPr lang="de-DE" u="sng" dirty="0"/>
          </a:p>
          <a:p>
            <a:pPr algn="just"/>
            <a:r>
              <a:rPr lang="de-DE" b="1" dirty="0" err="1"/>
              <a:t>Ricœur</a:t>
            </a:r>
            <a:r>
              <a:rPr lang="de-DE" b="1" dirty="0"/>
              <a:t> beschreibt das Leben eines Menschen als „Gewebe erzählter Geschichten“, die identitätsstiftende Bedeutung haben (</a:t>
            </a:r>
            <a:r>
              <a:rPr lang="de-DE" b="1" dirty="0" err="1"/>
              <a:t>Ricœur</a:t>
            </a:r>
            <a:r>
              <a:rPr lang="de-DE" b="1" dirty="0"/>
              <a:t>, 1991, 396). </a:t>
            </a:r>
            <a:r>
              <a:rPr lang="de-DE" dirty="0"/>
              <a:t>Dies sind neben selbst erlebten Geschichten auch Erzählungen, die unser Welt- und Menschenbild konturieren. </a:t>
            </a:r>
            <a:endParaRPr lang="el-GR" dirty="0"/>
          </a:p>
          <a:p>
            <a:pPr algn="just"/>
            <a:endParaRPr lang="el-GR" dirty="0"/>
          </a:p>
        </p:txBody>
      </p:sp>
      <p:sp>
        <p:nvSpPr>
          <p:cNvPr id="6" name="5 - Θέση περιεχομένου"/>
          <p:cNvSpPr>
            <a:spLocks noGrp="1"/>
          </p:cNvSpPr>
          <p:nvPr>
            <p:ph sz="quarter" idx="4"/>
          </p:nvPr>
        </p:nvSpPr>
        <p:spPr>
          <a:xfrm>
            <a:off x="4645025" y="908720"/>
            <a:ext cx="4103439" cy="4477337"/>
          </a:xfrm>
        </p:spPr>
        <p:txBody>
          <a:bodyPr>
            <a:normAutofit fontScale="40000" lnSpcReduction="20000"/>
          </a:bodyPr>
          <a:lstStyle/>
          <a:p>
            <a:pPr lvl="0" algn="just"/>
            <a:r>
              <a:rPr lang="de-DE" sz="4300" dirty="0"/>
              <a:t>Interaktivität zwischen Krankenhaus und Theater (Katharsis) (vgl. </a:t>
            </a:r>
            <a:r>
              <a:rPr lang="de-DE" sz="4300" dirty="0" err="1"/>
              <a:t>Sacred</a:t>
            </a:r>
            <a:r>
              <a:rPr lang="de-DE" sz="4300" dirty="0"/>
              <a:t> Tales Aristides)</a:t>
            </a:r>
            <a:endParaRPr lang="el-GR" sz="4300" dirty="0"/>
          </a:p>
          <a:p>
            <a:pPr algn="just"/>
            <a:endParaRPr lang="de-DE" sz="4300" dirty="0"/>
          </a:p>
          <a:p>
            <a:pPr algn="just"/>
            <a:r>
              <a:rPr lang="de-DE" sz="4300" dirty="0"/>
              <a:t>Interaktive   </a:t>
            </a:r>
            <a:r>
              <a:rPr lang="de-DE" sz="4300" b="1" dirty="0"/>
              <a:t>Dramatische Erzählungen</a:t>
            </a:r>
            <a:r>
              <a:rPr lang="de-DE" sz="4300" dirty="0"/>
              <a:t> in denen eine metaphorische Spannung durch die jeweiligen Figurenkonstellation und szenische Abfolge erzeugt wird.</a:t>
            </a:r>
          </a:p>
          <a:p>
            <a:pPr lvl="0" algn="just">
              <a:buNone/>
            </a:pPr>
            <a:r>
              <a:rPr lang="de-DE" sz="4300" dirty="0"/>
              <a:t> </a:t>
            </a:r>
            <a:endParaRPr lang="el-GR" sz="4300" dirty="0"/>
          </a:p>
          <a:p>
            <a:pPr lvl="0" algn="just"/>
            <a:r>
              <a:rPr lang="de-DE" sz="4300" dirty="0"/>
              <a:t>Die Hörer wird in einer metaphorischen </a:t>
            </a:r>
            <a:r>
              <a:rPr lang="de-DE" sz="4300"/>
              <a:t>Prozess entwickelt. </a:t>
            </a:r>
            <a:r>
              <a:rPr lang="de-DE" sz="4300" dirty="0"/>
              <a:t>Die Geschichte der Wirklichen mit der Geschichte des Möglichen  (rhetorisch argumentativ wie auch  poetisch – performativ).</a:t>
            </a:r>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20000"/>
          </a:bodyPr>
          <a:lstStyle/>
          <a:p>
            <a:pPr>
              <a:buNone/>
            </a:pPr>
            <a:r>
              <a:rPr lang="de-DE" dirty="0"/>
              <a:t> </a:t>
            </a:r>
            <a:endParaRPr lang="el-GR" dirty="0"/>
          </a:p>
          <a:p>
            <a:pPr algn="just">
              <a:buNone/>
            </a:pPr>
            <a:r>
              <a:rPr lang="de-DE" b="1" dirty="0"/>
              <a:t>A 12,13-21 </a:t>
            </a:r>
            <a:r>
              <a:rPr lang="de-DE" b="1" i="1" u="sng" dirty="0"/>
              <a:t>Negatives Gleichnis</a:t>
            </a:r>
            <a:r>
              <a:rPr lang="de-DE" b="1" dirty="0"/>
              <a:t>: egoistischer Gebrauch der Güter [ Das Gleichnis von reichen Mann – Du Narr!)</a:t>
            </a:r>
            <a:endParaRPr lang="el-GR" dirty="0"/>
          </a:p>
          <a:p>
            <a:pPr lvl="1" algn="just">
              <a:buNone/>
            </a:pPr>
            <a:r>
              <a:rPr lang="de-DE" sz="2600" b="1" dirty="0"/>
              <a:t>B 12,33-34 </a:t>
            </a:r>
            <a:r>
              <a:rPr lang="de-DE" sz="2600" b="1" i="1" dirty="0"/>
              <a:t>Positives Gebot</a:t>
            </a:r>
            <a:r>
              <a:rPr lang="de-DE" sz="2600" b="1" dirty="0"/>
              <a:t>: Loslösung von den Gütern im Blick auf das ewige Heil</a:t>
            </a:r>
            <a:endParaRPr lang="en-US" sz="2600" dirty="0"/>
          </a:p>
          <a:p>
            <a:pPr lvl="1" algn="just">
              <a:buNone/>
            </a:pPr>
            <a:r>
              <a:rPr lang="en-US" sz="2600" b="1" dirty="0"/>
              <a:t>	</a:t>
            </a:r>
            <a:r>
              <a:rPr lang="de-DE" sz="2600" b="1" u="sng" dirty="0">
                <a:latin typeface="Aharoni" pitchFamily="2" charset="-79"/>
                <a:cs typeface="Aharoni" pitchFamily="2" charset="-79"/>
              </a:rPr>
              <a:t>C </a:t>
            </a:r>
            <a:r>
              <a:rPr lang="de-DE" sz="4300" b="1" u="sng" dirty="0">
                <a:latin typeface="Aharoni" pitchFamily="2" charset="-79"/>
                <a:cs typeface="Aharoni" pitchFamily="2" charset="-79"/>
              </a:rPr>
              <a:t>16,1-8</a:t>
            </a:r>
            <a:r>
              <a:rPr lang="de-DE" sz="2600" b="1" u="sng" dirty="0">
                <a:latin typeface="Aharoni" pitchFamily="2" charset="-79"/>
                <a:cs typeface="Aharoni" pitchFamily="2" charset="-79"/>
              </a:rPr>
              <a:t> Gleichnis: Freigebiger Gebrauch der Güter zum Heil</a:t>
            </a:r>
          </a:p>
          <a:p>
            <a:pPr lvl="1" algn="just">
              <a:buNone/>
            </a:pPr>
            <a:endParaRPr lang="el-GR" sz="2600" u="sng" dirty="0">
              <a:cs typeface="Aharoni" pitchFamily="2" charset="-79"/>
            </a:endParaRPr>
          </a:p>
          <a:p>
            <a:pPr algn="just">
              <a:buNone/>
            </a:pPr>
            <a:r>
              <a:rPr lang="de-DE" b="1" dirty="0"/>
              <a:t>	B' 16,9 </a:t>
            </a:r>
            <a:r>
              <a:rPr lang="de-DE" sz="2800" b="1" i="1" dirty="0"/>
              <a:t>Positives Gebot </a:t>
            </a:r>
            <a:r>
              <a:rPr lang="de-DE" b="1" dirty="0"/>
              <a:t>: Loslösung vom Mammon</a:t>
            </a:r>
            <a:endParaRPr lang="el-GR" dirty="0"/>
          </a:p>
          <a:p>
            <a:pPr>
              <a:buNone/>
            </a:pPr>
            <a:r>
              <a:rPr lang="de-DE" b="1" dirty="0"/>
              <a:t>A' 16,19-31 Dramatisches Gleichnis: egoistischer Gebrauch der Güter, ewige Verdammnis</a:t>
            </a:r>
            <a:endParaRPr lang="el-GR" dirty="0"/>
          </a:p>
          <a:p>
            <a:pPr>
              <a:buNone/>
            </a:pPr>
            <a:endParaRPr lang="el-GR" dirty="0"/>
          </a:p>
          <a:p>
            <a:endParaRPr lang="el-GR" dirty="0"/>
          </a:p>
        </p:txBody>
      </p:sp>
      <p:sp>
        <p:nvSpPr>
          <p:cNvPr id="2" name="1 - Τίτλος"/>
          <p:cNvSpPr>
            <a:spLocks noGrp="1"/>
          </p:cNvSpPr>
          <p:nvPr>
            <p:ph type="title"/>
          </p:nvPr>
        </p:nvSpPr>
        <p:spPr/>
        <p:txBody>
          <a:bodyPr>
            <a:normAutofit fontScale="90000"/>
          </a:bodyPr>
          <a:lstStyle/>
          <a:p>
            <a:pPr algn="ctr"/>
            <a:r>
              <a:rPr lang="en-US" dirty="0" err="1"/>
              <a:t>Lk</a:t>
            </a:r>
            <a:r>
              <a:rPr lang="en-US" dirty="0"/>
              <a:t> 12 + 16</a:t>
            </a:r>
            <a:br>
              <a:rPr lang="en-US" dirty="0"/>
            </a:br>
            <a:r>
              <a:rPr lang="de-DE" dirty="0"/>
              <a:t> </a:t>
            </a:r>
            <a:r>
              <a:rPr lang="de-DE" sz="1600" dirty="0"/>
              <a:t>Rene Krueger, Mit Anderen Augen. Gott oder Mammon? Wirtschaftstexte im Lukasevangelium. </a:t>
            </a:r>
            <a:r>
              <a:rPr lang="de-DE" sz="1600" i="1" dirty="0" err="1"/>
              <a:t>BiKi</a:t>
            </a:r>
            <a:r>
              <a:rPr lang="de-DE" sz="1600" i="1" dirty="0"/>
              <a:t> </a:t>
            </a:r>
            <a:r>
              <a:rPr lang="de-DE" sz="1600" dirty="0"/>
              <a:t>62 (2007) 22-29</a:t>
            </a:r>
            <a:br>
              <a:rPr lang="el-GR" sz="1600" dirty="0"/>
            </a:br>
            <a:endParaRPr lang="el-GR" sz="1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n-US" dirty="0"/>
              <a:t>Lukas II</a:t>
            </a:r>
            <a:endParaRPr lang="el-GR" dirty="0"/>
          </a:p>
        </p:txBody>
      </p:sp>
      <p:sp>
        <p:nvSpPr>
          <p:cNvPr id="3" name="2 - Θέση κειμένου"/>
          <p:cNvSpPr>
            <a:spLocks noGrp="1"/>
          </p:cNvSpPr>
          <p:nvPr>
            <p:ph type="body" idx="1"/>
          </p:nvPr>
        </p:nvSpPr>
        <p:spPr/>
        <p:txBody>
          <a:bodyPr>
            <a:normAutofit lnSpcReduction="10000"/>
          </a:bodyPr>
          <a:lstStyle/>
          <a:p>
            <a:r>
              <a:rPr lang="de-DE" dirty="0" err="1"/>
              <a:t>Lk</a:t>
            </a:r>
            <a:r>
              <a:rPr lang="de-DE" dirty="0"/>
              <a:t> 16,1-9: Der kluge Haushalter</a:t>
            </a:r>
            <a:r>
              <a:rPr lang="el-GR" dirty="0"/>
              <a:t> </a:t>
            </a:r>
          </a:p>
          <a:p>
            <a:endParaRPr lang="el-GR" dirty="0"/>
          </a:p>
        </p:txBody>
      </p:sp>
      <p:sp>
        <p:nvSpPr>
          <p:cNvPr id="5" name="4 - Θέση κειμένου"/>
          <p:cNvSpPr>
            <a:spLocks noGrp="1"/>
          </p:cNvSpPr>
          <p:nvPr>
            <p:ph type="body" sz="half" idx="3"/>
          </p:nvPr>
        </p:nvSpPr>
        <p:spPr/>
        <p:txBody>
          <a:bodyPr/>
          <a:lstStyle/>
          <a:p>
            <a:r>
              <a:rPr lang="de-DE" dirty="0" err="1"/>
              <a:t>Lk</a:t>
            </a:r>
            <a:r>
              <a:rPr lang="de-DE" dirty="0"/>
              <a:t> </a:t>
            </a:r>
            <a:r>
              <a:rPr lang="en-US" dirty="0"/>
              <a:t> 1</a:t>
            </a:r>
            <a:r>
              <a:rPr lang="el-GR" dirty="0"/>
              <a:t>6,19-31: </a:t>
            </a:r>
            <a:r>
              <a:rPr lang="de-DE" dirty="0"/>
              <a:t>Der Reiche</a:t>
            </a:r>
            <a:r>
              <a:rPr lang="el-GR" dirty="0"/>
              <a:t> </a:t>
            </a:r>
          </a:p>
          <a:p>
            <a:endParaRPr lang="el-GR" dirty="0"/>
          </a:p>
        </p:txBody>
      </p:sp>
      <p:sp>
        <p:nvSpPr>
          <p:cNvPr id="4" name="3 - Θέση περιεχομένου"/>
          <p:cNvSpPr>
            <a:spLocks noGrp="1"/>
          </p:cNvSpPr>
          <p:nvPr>
            <p:ph sz="quarter" idx="2"/>
          </p:nvPr>
        </p:nvSpPr>
        <p:spPr/>
        <p:txBody>
          <a:bodyPr>
            <a:normAutofit fontScale="77500" lnSpcReduction="20000"/>
          </a:bodyPr>
          <a:lstStyle/>
          <a:p>
            <a:r>
              <a:rPr lang="de-DE" dirty="0"/>
              <a:t>Hat einen schlechten Ruf, keine Freunde </a:t>
            </a:r>
            <a:endParaRPr lang="el-GR" dirty="0"/>
          </a:p>
          <a:p>
            <a:r>
              <a:rPr lang="de-DE" dirty="0"/>
              <a:t>Dann guter Ruf, gewonnene Freunde </a:t>
            </a:r>
            <a:endParaRPr lang="el-GR" dirty="0"/>
          </a:p>
          <a:p>
            <a:r>
              <a:rPr lang="de-DE" dirty="0"/>
              <a:t>Nutzt die Gelegenheit zum Wohle der anderen </a:t>
            </a:r>
            <a:endParaRPr lang="el-GR" dirty="0"/>
          </a:p>
          <a:p>
            <a:r>
              <a:rPr lang="de-DE" dirty="0"/>
              <a:t>Intelligente Verwen­dung der Güter</a:t>
            </a:r>
            <a:r>
              <a:rPr lang="el-GR" dirty="0"/>
              <a:t> </a:t>
            </a:r>
          </a:p>
          <a:p>
            <a:r>
              <a:rPr lang="de-DE" dirty="0"/>
              <a:t>Beglückt Schuldner</a:t>
            </a:r>
            <a:r>
              <a:rPr lang="el-GR" dirty="0"/>
              <a:t> </a:t>
            </a:r>
          </a:p>
          <a:p>
            <a:r>
              <a:rPr lang="de-DE" dirty="0"/>
              <a:t>Tut was, um aufge­nommen zu werden </a:t>
            </a:r>
            <a:endParaRPr lang="el-GR" dirty="0"/>
          </a:p>
          <a:p>
            <a:r>
              <a:rPr lang="de-DE" dirty="0"/>
              <a:t>Befolgt das Gesetz: nicht wuchern </a:t>
            </a:r>
            <a:endParaRPr lang="el-GR" dirty="0"/>
          </a:p>
          <a:p>
            <a:r>
              <a:rPr lang="de-DE" dirty="0"/>
              <a:t>Handelt noch zur rechten Zeit </a:t>
            </a:r>
            <a:endParaRPr lang="el-GR" dirty="0"/>
          </a:p>
          <a:p>
            <a:endParaRPr lang="el-GR" dirty="0"/>
          </a:p>
        </p:txBody>
      </p:sp>
      <p:sp>
        <p:nvSpPr>
          <p:cNvPr id="6" name="5 - Θέση περιεχομένου"/>
          <p:cNvSpPr>
            <a:spLocks noGrp="1"/>
          </p:cNvSpPr>
          <p:nvPr>
            <p:ph sz="quarter" idx="4"/>
          </p:nvPr>
        </p:nvSpPr>
        <p:spPr/>
        <p:txBody>
          <a:bodyPr>
            <a:normAutofit fontScale="85000" lnSpcReduction="20000"/>
          </a:bodyPr>
          <a:lstStyle/>
          <a:p>
            <a:r>
              <a:rPr lang="de-DE" dirty="0"/>
              <a:t>Guter Ruf, viele Freunde (Feste) </a:t>
            </a:r>
            <a:endParaRPr lang="el-GR" dirty="0"/>
          </a:p>
          <a:p>
            <a:r>
              <a:rPr lang="de-DE" dirty="0"/>
              <a:t>Dann schlechter Ruf, keine Freunde </a:t>
            </a:r>
            <a:endParaRPr lang="el-GR" dirty="0"/>
          </a:p>
          <a:p>
            <a:r>
              <a:rPr lang="de-DE" dirty="0"/>
              <a:t>Nutzt alle Möglich­keiten nur für sich selbst </a:t>
            </a:r>
            <a:endParaRPr lang="el-GR" dirty="0"/>
          </a:p>
          <a:p>
            <a:r>
              <a:rPr lang="de-DE" dirty="0"/>
              <a:t>Schlechte Verwen­dung der Güter</a:t>
            </a:r>
            <a:r>
              <a:rPr lang="el-GR" dirty="0"/>
              <a:t> </a:t>
            </a:r>
          </a:p>
          <a:p>
            <a:r>
              <a:rPr lang="de-DE" dirty="0"/>
              <a:t>Lazarus vegetiert und stirbt in totaler Armut </a:t>
            </a:r>
            <a:endParaRPr lang="el-GR" dirty="0"/>
          </a:p>
          <a:p>
            <a:r>
              <a:rPr lang="de-DE" dirty="0"/>
              <a:t>Kommt in die ewige Verdammnis </a:t>
            </a:r>
            <a:endParaRPr lang="el-GR" dirty="0"/>
          </a:p>
          <a:p>
            <a:r>
              <a:rPr lang="de-DE" dirty="0"/>
              <a:t>Hört nicht auf Gesetz und Propheten </a:t>
            </a:r>
            <a:endParaRPr lang="el-GR" dirty="0"/>
          </a:p>
          <a:p>
            <a:r>
              <a:rPr lang="de-DE" dirty="0"/>
              <a:t>Zu spät</a:t>
            </a:r>
            <a:r>
              <a:rPr lang="el-GR" dirty="0"/>
              <a:t> </a:t>
            </a:r>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de-DE" sz="5400" dirty="0" err="1"/>
              <a:t>Lk</a:t>
            </a:r>
            <a:r>
              <a:rPr lang="de-DE" sz="5400" dirty="0"/>
              <a:t> 16,1-9 </a:t>
            </a:r>
            <a:br>
              <a:rPr lang="el-GR" dirty="0"/>
            </a:br>
            <a:endParaRPr lang="el-GR" dirty="0"/>
          </a:p>
        </p:txBody>
      </p:sp>
      <p:sp>
        <p:nvSpPr>
          <p:cNvPr id="4" name="3 - Θέση κειμένου"/>
          <p:cNvSpPr>
            <a:spLocks noGrp="1"/>
          </p:cNvSpPr>
          <p:nvPr>
            <p:ph type="body" idx="2"/>
          </p:nvPr>
        </p:nvSpPr>
        <p:spPr/>
        <p:txBody>
          <a:bodyPr>
            <a:normAutofit fontScale="25000" lnSpcReduction="20000"/>
          </a:bodyPr>
          <a:lstStyle/>
          <a:p>
            <a:endParaRPr lang="de-DE" dirty="0"/>
          </a:p>
          <a:p>
            <a:endParaRPr lang="de-DE" dirty="0"/>
          </a:p>
          <a:p>
            <a:endParaRPr lang="de-DE" dirty="0"/>
          </a:p>
          <a:p>
            <a:endParaRPr lang="de-DE" dirty="0"/>
          </a:p>
          <a:p>
            <a:endParaRPr lang="de-DE" dirty="0"/>
          </a:p>
          <a:p>
            <a:r>
              <a:rPr lang="de-DE" sz="3600" dirty="0"/>
              <a:t>Der kluge Haushalter - Manager</a:t>
            </a:r>
          </a:p>
          <a:p>
            <a:pPr algn="r"/>
            <a:r>
              <a:rPr lang="de-DE" sz="3600" dirty="0"/>
              <a:t>Oder </a:t>
            </a:r>
          </a:p>
          <a:p>
            <a:pPr algn="r"/>
            <a:r>
              <a:rPr lang="de-DE" sz="3600" dirty="0"/>
              <a:t>Haushalter der Ungerechtigkeit", </a:t>
            </a:r>
            <a:r>
              <a:rPr lang="el-GR" sz="3600" dirty="0"/>
              <a:t> </a:t>
            </a:r>
          </a:p>
        </p:txBody>
      </p:sp>
      <p:sp>
        <p:nvSpPr>
          <p:cNvPr id="3" name="2 - Θέση περιεχομένου"/>
          <p:cNvSpPr>
            <a:spLocks noGrp="1"/>
          </p:cNvSpPr>
          <p:nvPr>
            <p:ph sz="half" idx="1"/>
          </p:nvPr>
        </p:nvSpPr>
        <p:spPr/>
        <p:txBody>
          <a:bodyPr>
            <a:normAutofit fontScale="92500" lnSpcReduction="20000"/>
          </a:bodyPr>
          <a:lstStyle/>
          <a:p>
            <a:pPr>
              <a:buNone/>
            </a:pPr>
            <a:r>
              <a:rPr lang="de-DE" dirty="0"/>
              <a:t> </a:t>
            </a:r>
            <a:endParaRPr lang="el-GR" dirty="0"/>
          </a:p>
          <a:p>
            <a:pPr lvl="0" algn="just"/>
            <a:r>
              <a:rPr lang="de-DE" dirty="0"/>
              <a:t>Um was geht es beim Teilerlass der Schulden? </a:t>
            </a:r>
            <a:endParaRPr lang="el-GR" dirty="0"/>
          </a:p>
          <a:p>
            <a:pPr lvl="0" algn="just"/>
            <a:r>
              <a:rPr lang="de-DE" dirty="0"/>
              <a:t>Wer ist der „Herr" in V. 8? </a:t>
            </a:r>
            <a:endParaRPr lang="el-GR" dirty="0"/>
          </a:p>
          <a:p>
            <a:pPr lvl="0" algn="just"/>
            <a:r>
              <a:rPr lang="de-DE" dirty="0"/>
              <a:t>Wo hört das Gleichnis auf, wo fängt die Interpretation (von Jesus, von der mündlichen Überlieferung, von Lukas)  an: V. 7, 8a, 8b, 8-9? </a:t>
            </a:r>
            <a:endParaRPr lang="el-GR" dirty="0"/>
          </a:p>
          <a:p>
            <a:pPr lvl="0" algn="just"/>
            <a:r>
              <a:rPr lang="de-DE" dirty="0"/>
              <a:t>Wie kann Jesus ein betrü­gerisches Handeln loben?</a:t>
            </a:r>
            <a:endParaRPr lang="el-GR" dirty="0"/>
          </a:p>
          <a:p>
            <a:pPr algn="just"/>
            <a:r>
              <a:rPr lang="de-DE" dirty="0"/>
              <a:t> </a:t>
            </a:r>
            <a:endParaRPr lang="el-GR" dirty="0"/>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pPr algn="ctr"/>
            <a:r>
              <a:rPr lang="en-US" dirty="0" err="1"/>
              <a:t>Parabeln</a:t>
            </a:r>
            <a:r>
              <a:rPr lang="en-US" dirty="0"/>
              <a:t> </a:t>
            </a:r>
            <a:r>
              <a:rPr lang="el-GR" dirty="0"/>
              <a:t>= </a:t>
            </a:r>
            <a:r>
              <a:rPr lang="de-DE" dirty="0"/>
              <a:t>DIE</a:t>
            </a:r>
            <a:r>
              <a:rPr lang="en-US" dirty="0"/>
              <a:t> </a:t>
            </a:r>
            <a:r>
              <a:rPr lang="en-US" dirty="0" err="1"/>
              <a:t>Logien</a:t>
            </a:r>
            <a:r>
              <a:rPr lang="en-US" dirty="0"/>
              <a:t> des Logos / </a:t>
            </a:r>
            <a:r>
              <a:rPr lang="en-US" dirty="0" err="1"/>
              <a:t>Dichters</a:t>
            </a:r>
            <a:r>
              <a:rPr lang="en-US" dirty="0"/>
              <a:t> Jesus</a:t>
            </a:r>
            <a:r>
              <a:rPr lang="el-GR" dirty="0"/>
              <a:t> </a:t>
            </a:r>
            <a:r>
              <a:rPr lang="de-DE" i="1" dirty="0"/>
              <a:t>par excellence</a:t>
            </a:r>
            <a:br>
              <a:rPr lang="en-US" dirty="0"/>
            </a:br>
            <a:r>
              <a:rPr lang="de-DE" dirty="0"/>
              <a:t> </a:t>
            </a:r>
            <a:endParaRPr lang="el-GR" dirty="0"/>
          </a:p>
        </p:txBody>
      </p:sp>
      <p:sp>
        <p:nvSpPr>
          <p:cNvPr id="3" name="2 - Θέση κειμένου"/>
          <p:cNvSpPr>
            <a:spLocks noGrp="1"/>
          </p:cNvSpPr>
          <p:nvPr>
            <p:ph type="body" idx="1"/>
          </p:nvPr>
        </p:nvSpPr>
        <p:spPr>
          <a:xfrm>
            <a:off x="6072198" y="4357694"/>
            <a:ext cx="2857488" cy="500066"/>
          </a:xfrm>
        </p:spPr>
        <p:txBody>
          <a:bodyPr>
            <a:normAutofit fontScale="40000" lnSpcReduction="20000"/>
          </a:bodyPr>
          <a:lstStyle/>
          <a:p>
            <a:r>
              <a:rPr lang="el-GR" dirty="0"/>
              <a:t> </a:t>
            </a:r>
            <a:endParaRPr lang="en-US" dirty="0"/>
          </a:p>
          <a:p>
            <a:r>
              <a:rPr lang="en-US" dirty="0"/>
              <a:t>Mar 4:3. 9. 33-34 (NO </a:t>
            </a:r>
            <a:r>
              <a:rPr lang="en-US" dirty="0" err="1"/>
              <a:t>Paral</a:t>
            </a:r>
            <a:r>
              <a:rPr lang="en-US" dirty="0"/>
              <a:t>. In Lukas)</a:t>
            </a:r>
            <a:endParaRPr lang="el-GR" dirty="0"/>
          </a:p>
        </p:txBody>
      </p:sp>
      <p:sp>
        <p:nvSpPr>
          <p:cNvPr id="4" name="3 - Θέση κειμένου"/>
          <p:cNvSpPr>
            <a:spLocks noGrp="1"/>
          </p:cNvSpPr>
          <p:nvPr>
            <p:ph type="body" sz="half" idx="3"/>
          </p:nvPr>
        </p:nvSpPr>
        <p:spPr>
          <a:xfrm>
            <a:off x="5929322" y="6215082"/>
            <a:ext cx="2755891" cy="261934"/>
          </a:xfrm>
        </p:spPr>
        <p:txBody>
          <a:bodyPr>
            <a:normAutofit fontScale="55000" lnSpcReduction="20000"/>
          </a:bodyPr>
          <a:lstStyle/>
          <a:p>
            <a:r>
              <a:rPr lang="de-DE" b="1" dirty="0"/>
              <a:t>John 16:25 (Abschiedsrede)</a:t>
            </a:r>
            <a:endParaRPr lang="el-GR" dirty="0"/>
          </a:p>
        </p:txBody>
      </p:sp>
      <p:sp>
        <p:nvSpPr>
          <p:cNvPr id="5" name="4 - Θέση περιεχομένου"/>
          <p:cNvSpPr>
            <a:spLocks noGrp="1"/>
          </p:cNvSpPr>
          <p:nvPr>
            <p:ph sz="quarter" idx="2"/>
          </p:nvPr>
        </p:nvSpPr>
        <p:spPr>
          <a:xfrm>
            <a:off x="0" y="1124745"/>
            <a:ext cx="9144000" cy="3447263"/>
          </a:xfrm>
        </p:spPr>
        <p:txBody>
          <a:bodyPr>
            <a:normAutofit fontScale="62500" lnSpcReduction="20000"/>
          </a:bodyPr>
          <a:lstStyle/>
          <a:p>
            <a:pPr algn="just">
              <a:buNone/>
            </a:pPr>
            <a:endParaRPr lang="de-DE" b="1" u="sng" baseline="30000" dirty="0"/>
          </a:p>
          <a:p>
            <a:pPr algn="just">
              <a:buNone/>
            </a:pPr>
            <a:r>
              <a:rPr lang="de-DE" sz="2900" dirty="0"/>
              <a:t>[</a:t>
            </a:r>
            <a:r>
              <a:rPr lang="de-DE" sz="2900" i="1" dirty="0"/>
              <a:t>Am See ein </a:t>
            </a:r>
            <a:r>
              <a:rPr lang="de-DE" sz="2900" i="1" dirty="0" err="1"/>
              <a:t>Tekton</a:t>
            </a:r>
            <a:r>
              <a:rPr lang="de-DE" sz="2900" dirty="0"/>
              <a:t>!] </a:t>
            </a:r>
            <a:r>
              <a:rPr lang="de-DE" sz="2900" b="1" u="sng" dirty="0"/>
              <a:t>Hört zu! </a:t>
            </a:r>
            <a:r>
              <a:rPr lang="de-DE" sz="2900" b="1" i="1" u="sng" dirty="0"/>
              <a:t>Siehe! E</a:t>
            </a:r>
            <a:r>
              <a:rPr lang="de-DE" sz="2900" b="1" dirty="0"/>
              <a:t>s ging ein Sämann aus zu säen. </a:t>
            </a:r>
            <a:r>
              <a:rPr lang="de-DE" sz="2900" dirty="0"/>
              <a:t>[Paronomasie…] </a:t>
            </a:r>
            <a:r>
              <a:rPr lang="de-DE" sz="2900" b="1" dirty="0"/>
              <a:t>Und er sprach: </a:t>
            </a:r>
            <a:r>
              <a:rPr lang="de-DE" sz="2900" b="1" u="sng" dirty="0"/>
              <a:t>Wer Ohren hat zu hören, der HOERE!  [vgl. Schema </a:t>
            </a:r>
            <a:r>
              <a:rPr lang="de-DE" sz="2900" b="1" u="sng" dirty="0" err="1"/>
              <a:t>Jisrael</a:t>
            </a:r>
            <a:r>
              <a:rPr lang="de-DE" sz="2900" b="1" u="sng" dirty="0"/>
              <a:t>…] </a:t>
            </a:r>
          </a:p>
          <a:p>
            <a:pPr algn="just">
              <a:buNone/>
            </a:pPr>
            <a:endParaRPr lang="de-DE" sz="2900" b="1" u="sng" dirty="0"/>
          </a:p>
          <a:p>
            <a:pPr algn="just">
              <a:buNone/>
            </a:pPr>
            <a:r>
              <a:rPr lang="de-DE" sz="2900" b="1" baseline="30000" dirty="0"/>
              <a:t>11</a:t>
            </a:r>
            <a:r>
              <a:rPr lang="de-DE" sz="2900" b="1" dirty="0"/>
              <a:t>Und er sprach zu ihnen (= den Jüngern = seine neue Familie): EUCH ist das Geheimnis des Reiches - </a:t>
            </a:r>
            <a:r>
              <a:rPr lang="de-DE" sz="2900" b="1" dirty="0" err="1"/>
              <a:t>malkut</a:t>
            </a:r>
            <a:r>
              <a:rPr lang="de-DE" sz="2900" b="1" dirty="0"/>
              <a:t> Gottes gegeben! Denen aber draußen (OUTSIDERS) widerfährt (</a:t>
            </a:r>
            <a:r>
              <a:rPr lang="el-GR" sz="2900" b="1" dirty="0"/>
              <a:t>ΓΙΝΕΤΑΙ) </a:t>
            </a:r>
            <a:r>
              <a:rPr lang="de-DE" sz="2900" b="1" dirty="0"/>
              <a:t>es alles in Gleichnissen, (Mar 4:11 LUT</a:t>
            </a:r>
            <a:r>
              <a:rPr lang="de-DE" sz="2900" dirty="0"/>
              <a:t>)</a:t>
            </a:r>
          </a:p>
          <a:p>
            <a:pPr algn="just">
              <a:buNone/>
            </a:pPr>
            <a:endParaRPr lang="de-DE" sz="2900" b="1" u="sng" dirty="0"/>
          </a:p>
          <a:p>
            <a:pPr algn="just">
              <a:buNone/>
            </a:pPr>
            <a:r>
              <a:rPr lang="de-DE" sz="2900" b="1" i="1" dirty="0"/>
              <a:t>Durch viele solche Gleichnisse verkündete er ihnen das Wort, so wie es aufnehmen konnten</a:t>
            </a:r>
            <a:r>
              <a:rPr lang="de-DE" sz="2900" b="1" dirty="0"/>
              <a:t>. </a:t>
            </a:r>
          </a:p>
          <a:p>
            <a:pPr algn="just"/>
            <a:endParaRPr lang="de-DE" sz="2900" b="1" dirty="0"/>
          </a:p>
          <a:p>
            <a:pPr algn="just"/>
            <a:r>
              <a:rPr lang="de-DE" sz="2900" b="1" dirty="0"/>
              <a:t>Er </a:t>
            </a:r>
            <a:r>
              <a:rPr lang="de-DE" sz="2900" b="1" i="1" u="sng" dirty="0"/>
              <a:t>redete NUR in Gleichnissen</a:t>
            </a:r>
            <a:r>
              <a:rPr lang="de-DE" sz="2900" b="1" dirty="0"/>
              <a:t> zu ihnen (OCHLOS); Seinen Jüngern aber erklärte er alles, wenn er mit ihnen ALLEIN (!) war</a:t>
            </a:r>
            <a:r>
              <a:rPr lang="de-DE" sz="2900" dirty="0"/>
              <a:t>.</a:t>
            </a:r>
          </a:p>
          <a:p>
            <a:pPr algn="just"/>
            <a:endParaRPr lang="de-DE" dirty="0"/>
          </a:p>
        </p:txBody>
      </p:sp>
      <p:sp>
        <p:nvSpPr>
          <p:cNvPr id="6" name="5 - Θέση περιεχομένου"/>
          <p:cNvSpPr>
            <a:spLocks noGrp="1"/>
          </p:cNvSpPr>
          <p:nvPr>
            <p:ph sz="quarter" idx="4"/>
          </p:nvPr>
        </p:nvSpPr>
        <p:spPr>
          <a:xfrm>
            <a:off x="357159" y="4786322"/>
            <a:ext cx="8786841" cy="1571636"/>
          </a:xfrm>
        </p:spPr>
        <p:txBody>
          <a:bodyPr>
            <a:normAutofit/>
          </a:bodyPr>
          <a:lstStyle/>
          <a:p>
            <a:pPr algn="just">
              <a:buNone/>
            </a:pPr>
            <a:r>
              <a:rPr lang="de-DE" b="1" dirty="0"/>
              <a:t> Das habe ich euch in Bildern gesagt. Es kommt die Zeit, </a:t>
            </a:r>
            <a:r>
              <a:rPr lang="de-DE" b="1" dirty="0" err="1"/>
              <a:t>daß</a:t>
            </a:r>
            <a:r>
              <a:rPr lang="de-DE" b="1" dirty="0"/>
              <a:t> ich nicht mehr in Bildern mit euch reden werde, sondern euch frei heraus verkündigen von meinem Vater ( &lt; Ankunft von </a:t>
            </a:r>
            <a:r>
              <a:rPr lang="de-DE" b="1" dirty="0" err="1"/>
              <a:t>Parakletos</a:t>
            </a:r>
            <a:r>
              <a:rPr lang="de-DE" b="1" dirty="0"/>
              <a:t>). </a:t>
            </a:r>
            <a:endParaRPr lang="el-GR"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lnSpcReduction="10000"/>
          </a:bodyPr>
          <a:lstStyle/>
          <a:p>
            <a:pPr>
              <a:buNone/>
            </a:pPr>
            <a:endParaRPr lang="en-US" dirty="0"/>
          </a:p>
          <a:p>
            <a:pPr algn="just"/>
            <a:r>
              <a:rPr lang="en-US" dirty="0" err="1"/>
              <a:t>Fuer</a:t>
            </a:r>
            <a:r>
              <a:rPr lang="en-US" dirty="0"/>
              <a:t> Jesus war “</a:t>
            </a:r>
            <a:r>
              <a:rPr lang="en-US" dirty="0" err="1"/>
              <a:t>Parabel</a:t>
            </a:r>
            <a:r>
              <a:rPr lang="en-US" dirty="0"/>
              <a:t>, </a:t>
            </a:r>
            <a:r>
              <a:rPr lang="en-US" dirty="0" err="1"/>
              <a:t>Gleichnis</a:t>
            </a:r>
            <a:r>
              <a:rPr lang="en-US" dirty="0"/>
              <a:t>, </a:t>
            </a:r>
            <a:r>
              <a:rPr lang="en-US" dirty="0" err="1"/>
              <a:t>Beispielerzaehlung</a:t>
            </a:r>
            <a:r>
              <a:rPr lang="en-US" dirty="0"/>
              <a:t>” die </a:t>
            </a:r>
            <a:r>
              <a:rPr lang="en-US" dirty="0" err="1"/>
              <a:t>beliebteste</a:t>
            </a:r>
            <a:r>
              <a:rPr lang="en-US" dirty="0"/>
              <a:t> Art </a:t>
            </a:r>
            <a:r>
              <a:rPr lang="en-US" dirty="0" err="1"/>
              <a:t>der</a:t>
            </a:r>
            <a:r>
              <a:rPr lang="en-US" dirty="0"/>
              <a:t> Theo-</a:t>
            </a:r>
            <a:r>
              <a:rPr lang="en-US" dirty="0" err="1"/>
              <a:t>Logie</a:t>
            </a:r>
            <a:r>
              <a:rPr lang="en-US" dirty="0"/>
              <a:t>, </a:t>
            </a:r>
            <a:r>
              <a:rPr lang="en-US" dirty="0" err="1"/>
              <a:t>der</a:t>
            </a:r>
            <a:r>
              <a:rPr lang="en-US" dirty="0"/>
              <a:t> </a:t>
            </a:r>
            <a:r>
              <a:rPr lang="en-US" dirty="0" err="1"/>
              <a:t>Verkuendigung</a:t>
            </a:r>
            <a:r>
              <a:rPr lang="en-US" dirty="0"/>
              <a:t>  des </a:t>
            </a:r>
            <a:r>
              <a:rPr lang="en-US" dirty="0" err="1"/>
              <a:t>Kommens</a:t>
            </a:r>
            <a:r>
              <a:rPr lang="en-US" dirty="0"/>
              <a:t> </a:t>
            </a:r>
            <a:r>
              <a:rPr lang="en-US" dirty="0" err="1"/>
              <a:t>der</a:t>
            </a:r>
            <a:r>
              <a:rPr lang="en-US" dirty="0"/>
              <a:t> </a:t>
            </a:r>
            <a:r>
              <a:rPr lang="en-US" dirty="0" err="1"/>
              <a:t>Basileia</a:t>
            </a:r>
            <a:r>
              <a:rPr lang="en-US" dirty="0"/>
              <a:t>.</a:t>
            </a:r>
          </a:p>
          <a:p>
            <a:pPr algn="just"/>
            <a:r>
              <a:rPr lang="de-DE" dirty="0"/>
              <a:t>Gleichnis (alltägliche Vorgänge) Parabeln (außergewöhnliche Vorgänge) Allegorien (metaphorische Deutungen der späteren Tradition)</a:t>
            </a:r>
            <a:endParaRPr lang="en-US" dirty="0"/>
          </a:p>
          <a:p>
            <a:pPr algn="just"/>
            <a:r>
              <a:rPr lang="de-DE" dirty="0"/>
              <a:t>Die Evangelisten haben das in der Gestaltung ihrer Schriften je auf ihre Weise zur Geltung gebracht</a:t>
            </a:r>
            <a:r>
              <a:rPr lang="en-US" dirty="0"/>
              <a:t> </a:t>
            </a:r>
            <a:endParaRPr lang="en-GB" dirty="0"/>
          </a:p>
        </p:txBody>
      </p:sp>
      <p:sp>
        <p:nvSpPr>
          <p:cNvPr id="3" name="2 - Τίτλος"/>
          <p:cNvSpPr>
            <a:spLocks noGrp="1"/>
          </p:cNvSpPr>
          <p:nvPr>
            <p:ph type="title"/>
          </p:nvPr>
        </p:nvSpPr>
        <p:spPr>
          <a:xfrm>
            <a:off x="357158" y="214290"/>
            <a:ext cx="8229600" cy="1143000"/>
          </a:xfrm>
        </p:spPr>
        <p:txBody>
          <a:bodyPr/>
          <a:lstStyle/>
          <a:p>
            <a:r>
              <a:rPr lang="de-DE" dirty="0"/>
              <a:t>104 „Parabeln – sonst nichts!“</a:t>
            </a:r>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92500" lnSpcReduction="10000"/>
          </a:bodyPr>
          <a:lstStyle/>
          <a:p>
            <a:pPr algn="just"/>
            <a:r>
              <a:rPr lang="de-DE" b="1" dirty="0"/>
              <a:t>Ein kurzer narrativer (1), fiktionaler (2) Text, der in der erzählten Welt auf die bekannte Realität (3) bezogen ist. </a:t>
            </a:r>
          </a:p>
          <a:p>
            <a:pPr algn="just"/>
            <a:r>
              <a:rPr lang="de-DE" b="1" dirty="0"/>
              <a:t>Es aber durch implizite oder explizite </a:t>
            </a:r>
            <a:r>
              <a:rPr lang="de-DE" b="1" i="1" dirty="0"/>
              <a:t>Transfersignale</a:t>
            </a:r>
            <a:r>
              <a:rPr lang="de-DE" b="1" dirty="0"/>
              <a:t> zu erkennen gibt, dass die Bedeutung des Erzählten vom Wortlaut des Textes zu unterscheiden ist (4). </a:t>
            </a:r>
          </a:p>
          <a:p>
            <a:pPr algn="just"/>
            <a:r>
              <a:rPr lang="de-DE" b="1" dirty="0"/>
              <a:t>In seiner Appellstruktur (5) fordert er einen Leser bzw. eine Leserin auf, </a:t>
            </a:r>
            <a:r>
              <a:rPr lang="de-DE" b="1" u="sng" dirty="0"/>
              <a:t>einen metaphorischen Bedeutungstransfer zu vollziehen</a:t>
            </a:r>
            <a:r>
              <a:rPr lang="de-DE" b="1" dirty="0"/>
              <a:t>, der durch Ko- und Kontextinformationen (6) gelenkt wird (Definition von Zimmermann).</a:t>
            </a:r>
            <a:endParaRPr lang="el-GR" dirty="0"/>
          </a:p>
        </p:txBody>
      </p:sp>
      <p:sp>
        <p:nvSpPr>
          <p:cNvPr id="2" name="1 - Τίτλος"/>
          <p:cNvSpPr>
            <a:spLocks noGrp="1"/>
          </p:cNvSpPr>
          <p:nvPr>
            <p:ph type="title"/>
          </p:nvPr>
        </p:nvSpPr>
        <p:spPr/>
        <p:txBody>
          <a:bodyPr/>
          <a:lstStyle/>
          <a:p>
            <a:r>
              <a:rPr lang="de-DE" b="1" dirty="0"/>
              <a:t>Eine Parabel </a:t>
            </a:r>
            <a:r>
              <a:rPr lang="el-GR" b="1" dirty="0"/>
              <a:t>– Παραβολή </a:t>
            </a:r>
            <a:r>
              <a:rPr lang="de-DE" b="1" dirty="0"/>
              <a:t>ist ….</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857224" y="273050"/>
            <a:ext cx="7829576" cy="655620"/>
          </a:xfrm>
        </p:spPr>
        <p:txBody>
          <a:bodyPr>
            <a:normAutofit fontScale="90000"/>
          </a:bodyPr>
          <a:lstStyle/>
          <a:p>
            <a:r>
              <a:rPr lang="en-US" dirty="0" err="1"/>
              <a:t>Andere</a:t>
            </a:r>
            <a:r>
              <a:rPr lang="en-US" dirty="0"/>
              <a:t> </a:t>
            </a:r>
            <a:r>
              <a:rPr lang="en-US" dirty="0" err="1"/>
              <a:t>Titel</a:t>
            </a:r>
            <a:r>
              <a:rPr lang="en-US" dirty="0"/>
              <a:t> </a:t>
            </a:r>
            <a:r>
              <a:rPr lang="en-US" dirty="0" err="1"/>
              <a:t>für</a:t>
            </a:r>
            <a:r>
              <a:rPr lang="en-US" dirty="0"/>
              <a:t> </a:t>
            </a:r>
            <a:r>
              <a:rPr lang="el-GR" dirty="0"/>
              <a:t>Παραβολή</a:t>
            </a:r>
            <a:r>
              <a:rPr lang="en-US" dirty="0"/>
              <a:t> / </a:t>
            </a:r>
            <a:r>
              <a:rPr lang="en-US" dirty="0" err="1"/>
              <a:t>maschal</a:t>
            </a:r>
            <a:endParaRPr lang="en-GB" dirty="0"/>
          </a:p>
        </p:txBody>
      </p:sp>
      <p:sp>
        <p:nvSpPr>
          <p:cNvPr id="4" name="3 - Θέση κειμένου"/>
          <p:cNvSpPr>
            <a:spLocks noGrp="1"/>
          </p:cNvSpPr>
          <p:nvPr>
            <p:ph type="body" sz="half" idx="3"/>
          </p:nvPr>
        </p:nvSpPr>
        <p:spPr>
          <a:xfrm>
            <a:off x="5102225" y="6096000"/>
            <a:ext cx="4041775" cy="762000"/>
          </a:xfrm>
        </p:spPr>
        <p:txBody>
          <a:bodyPr>
            <a:normAutofit lnSpcReduction="10000"/>
          </a:bodyPr>
          <a:lstStyle/>
          <a:p>
            <a:r>
              <a:rPr lang="de-DE" b="1" dirty="0"/>
              <a:t>(S. Bieberstein  - H. Blumenberg)</a:t>
            </a:r>
            <a:endParaRPr lang="en-GB" dirty="0"/>
          </a:p>
        </p:txBody>
      </p:sp>
      <p:sp>
        <p:nvSpPr>
          <p:cNvPr id="5" name="4 - Θέση περιεχομένου"/>
          <p:cNvSpPr>
            <a:spLocks noGrp="1"/>
          </p:cNvSpPr>
          <p:nvPr>
            <p:ph sz="quarter" idx="2"/>
          </p:nvPr>
        </p:nvSpPr>
        <p:spPr>
          <a:xfrm>
            <a:off x="0" y="1142984"/>
            <a:ext cx="4857752" cy="5715016"/>
          </a:xfrm>
        </p:spPr>
        <p:txBody>
          <a:bodyPr>
            <a:normAutofit fontScale="70000" lnSpcReduction="20000"/>
          </a:bodyPr>
          <a:lstStyle/>
          <a:p>
            <a:pPr algn="just"/>
            <a:r>
              <a:rPr lang="de-DE" b="1" dirty="0"/>
              <a:t>Bild-,  Rätsel-, Bewegende Geschichten. </a:t>
            </a:r>
          </a:p>
          <a:p>
            <a:pPr algn="just"/>
            <a:endParaRPr lang="de-DE" b="1" dirty="0"/>
          </a:p>
          <a:p>
            <a:pPr algn="just"/>
            <a:r>
              <a:rPr lang="de-DE" b="1" dirty="0"/>
              <a:t>Interaktive Erzählungen (rhetorisch argumentative + poetisch performative Funktion)</a:t>
            </a:r>
          </a:p>
          <a:p>
            <a:pPr algn="just"/>
            <a:r>
              <a:rPr lang="de-DE" dirty="0"/>
              <a:t>kunstvolle Miniaturer</a:t>
            </a:r>
            <a:r>
              <a:rPr lang="de-DE" i="1" dirty="0"/>
              <a:t>zählungen, </a:t>
            </a:r>
            <a:r>
              <a:rPr lang="de-DE" dirty="0"/>
              <a:t>die </a:t>
            </a:r>
            <a:r>
              <a:rPr lang="de-DE" i="1" dirty="0" err="1"/>
              <a:t>inßktiver</a:t>
            </a:r>
            <a:r>
              <a:rPr lang="de-DE" i="1" dirty="0"/>
              <a:t> </a:t>
            </a:r>
            <a:r>
              <a:rPr lang="de-DE" dirty="0"/>
              <a:t>Weise von </a:t>
            </a:r>
            <a:r>
              <a:rPr lang="de-DE" i="1" dirty="0"/>
              <a:t>realen </a:t>
            </a:r>
            <a:r>
              <a:rPr lang="de-DE" dirty="0"/>
              <a:t>Gegebenheiten berichten.</a:t>
            </a:r>
            <a:endParaRPr lang="de-DE" b="1" dirty="0"/>
          </a:p>
          <a:p>
            <a:pPr algn="just"/>
            <a:endParaRPr lang="de-DE" b="1" dirty="0"/>
          </a:p>
          <a:p>
            <a:pPr algn="just"/>
            <a:r>
              <a:rPr lang="de-DE" b="1" dirty="0"/>
              <a:t>BeziehungsAngebote, denn das Thema ist immer „die Begegnung mit dem vom Bräutigam Jesus authentisch ausgelegten Gott als Herr / König, Richter </a:t>
            </a:r>
            <a:r>
              <a:rPr lang="de-DE" b="1" i="1" u="sng" dirty="0"/>
              <a:t>und</a:t>
            </a:r>
            <a:r>
              <a:rPr lang="de-DE" b="1" dirty="0"/>
              <a:t> Vater / Abba</a:t>
            </a:r>
          </a:p>
          <a:p>
            <a:pPr algn="just"/>
            <a:r>
              <a:rPr lang="de-DE" b="1" dirty="0"/>
              <a:t>(Hochzeitseinladungen) ?</a:t>
            </a:r>
          </a:p>
          <a:p>
            <a:pPr algn="just"/>
            <a:endParaRPr lang="de-DE" b="1" dirty="0"/>
          </a:p>
          <a:p>
            <a:pPr algn="just"/>
            <a:r>
              <a:rPr lang="de-DE" b="1" dirty="0"/>
              <a:t>Diskussionsstarter + Handlungsapelle für ALLE die um Ihren Sinn ringen</a:t>
            </a:r>
          </a:p>
          <a:p>
            <a:pPr algn="just"/>
            <a:endParaRPr lang="de-DE" b="1" dirty="0"/>
          </a:p>
          <a:p>
            <a:pPr algn="just"/>
            <a:r>
              <a:rPr lang="de-DE" b="1" dirty="0"/>
              <a:t>„Logos“ - Icons [= 1000 Wörter] </a:t>
            </a:r>
            <a:r>
              <a:rPr lang="en-US" b="1" dirty="0"/>
              <a:t>????</a:t>
            </a:r>
          </a:p>
          <a:p>
            <a:pPr algn="just"/>
            <a:r>
              <a:rPr lang="en-US" b="1" dirty="0" err="1"/>
              <a:t>Medien</a:t>
            </a:r>
            <a:r>
              <a:rPr lang="en-US" b="1" dirty="0"/>
              <a:t> </a:t>
            </a:r>
            <a:r>
              <a:rPr lang="en-US" b="1" dirty="0" err="1"/>
              <a:t>der</a:t>
            </a:r>
            <a:r>
              <a:rPr lang="en-US" b="1" dirty="0"/>
              <a:t> Jesus </a:t>
            </a:r>
            <a:r>
              <a:rPr lang="en-US" b="1" dirty="0" err="1"/>
              <a:t>Erinnerung</a:t>
            </a:r>
            <a:r>
              <a:rPr lang="en-US" b="1" dirty="0"/>
              <a:t>” (Zimmermann) </a:t>
            </a:r>
            <a:r>
              <a:rPr lang="en-US" b="1" dirty="0" err="1"/>
              <a:t>statt</a:t>
            </a:r>
            <a:r>
              <a:rPr lang="en-US" b="1" dirty="0"/>
              <a:t> “</a:t>
            </a:r>
            <a:r>
              <a:rPr lang="en-US" b="1" dirty="0" err="1"/>
              <a:t>Sreitwaffen</a:t>
            </a:r>
            <a:r>
              <a:rPr lang="en-US" b="1" dirty="0"/>
              <a:t> </a:t>
            </a:r>
            <a:r>
              <a:rPr lang="en-US" b="1" dirty="0" err="1"/>
              <a:t>Jesu</a:t>
            </a:r>
            <a:r>
              <a:rPr lang="en-US" b="1" dirty="0"/>
              <a:t> </a:t>
            </a:r>
            <a:r>
              <a:rPr lang="en-US" b="1" dirty="0" err="1"/>
              <a:t>mit</a:t>
            </a:r>
            <a:r>
              <a:rPr lang="en-US" b="1" dirty="0"/>
              <a:t> </a:t>
            </a:r>
            <a:r>
              <a:rPr lang="en-US" b="1" dirty="0" err="1"/>
              <a:t>apologetischen</a:t>
            </a:r>
            <a:r>
              <a:rPr lang="en-US" b="1" dirty="0"/>
              <a:t> </a:t>
            </a:r>
            <a:r>
              <a:rPr lang="en-US" b="1" dirty="0" err="1"/>
              <a:t>Zweck</a:t>
            </a:r>
            <a:r>
              <a:rPr lang="en-US" b="1" dirty="0"/>
              <a:t>” (</a:t>
            </a:r>
            <a:r>
              <a:rPr lang="en-US" b="1" dirty="0" err="1"/>
              <a:t>Jeremias</a:t>
            </a:r>
            <a:r>
              <a:rPr lang="en-US" b="1" dirty="0"/>
              <a:t>)</a:t>
            </a:r>
            <a:endParaRPr lang="en-GB" dirty="0"/>
          </a:p>
          <a:p>
            <a:pPr algn="just"/>
            <a:endParaRPr lang="en-GB" dirty="0"/>
          </a:p>
        </p:txBody>
      </p:sp>
      <p:sp>
        <p:nvSpPr>
          <p:cNvPr id="6" name="5 - Θέση περιεχομένου"/>
          <p:cNvSpPr>
            <a:spLocks noGrp="1"/>
          </p:cNvSpPr>
          <p:nvPr>
            <p:ph sz="quarter" idx="4"/>
          </p:nvPr>
        </p:nvSpPr>
        <p:spPr/>
        <p:txBody>
          <a:bodyPr>
            <a:normAutofit fontScale="70000" lnSpcReduction="20000"/>
          </a:bodyPr>
          <a:lstStyle/>
          <a:p>
            <a:pPr algn="just"/>
            <a:r>
              <a:rPr lang="de-DE" sz="4200" b="1" dirty="0"/>
              <a:t>Disclosures: </a:t>
            </a:r>
            <a:r>
              <a:rPr lang="de-DE" b="1" dirty="0"/>
              <a:t>Einsichten – </a:t>
            </a:r>
            <a:r>
              <a:rPr lang="de-DE" b="1" dirty="0" err="1"/>
              <a:t>Er+Fahrungen</a:t>
            </a:r>
            <a:r>
              <a:rPr lang="de-DE" b="1" dirty="0"/>
              <a:t>, die eine Vorstellung vom Weltganzen eröffnen und in denen Sinn und Orientierung aufleuchtet</a:t>
            </a:r>
            <a:endParaRPr lang="de-DE" sz="1600" b="1" dirty="0"/>
          </a:p>
          <a:p>
            <a:pPr algn="just"/>
            <a:endParaRPr lang="de-DE" sz="1600" b="1" dirty="0"/>
          </a:p>
          <a:p>
            <a:pPr algn="just"/>
            <a:r>
              <a:rPr lang="de-DE" sz="2800" b="1" dirty="0"/>
              <a:t>Absolute Grundmetaphern </a:t>
            </a:r>
            <a:r>
              <a:rPr lang="de-DE" sz="2000" b="1" dirty="0"/>
              <a:t>(die von Metaphern als rein ornamentalen Sprachformen unterscheidet) </a:t>
            </a:r>
          </a:p>
          <a:p>
            <a:pPr algn="just"/>
            <a:endParaRPr lang="de-DE" sz="2000" b="1" dirty="0"/>
          </a:p>
          <a:p>
            <a:pPr algn="just"/>
            <a:r>
              <a:rPr lang="de-DE" sz="2600" b="1" dirty="0"/>
              <a:t>Versuche das Weltganze in einer einzigen Abbreviatur zusammenzufassen und deutlichen Zugriff zu diesem Ganzen der Realität zu erlangen – Rahmen und Horizont geben </a:t>
            </a:r>
            <a:endParaRPr lang="en-GB"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92500" lnSpcReduction="20000"/>
          </a:bodyPr>
          <a:lstStyle/>
          <a:p>
            <a:endParaRPr lang="de-DE" dirty="0"/>
          </a:p>
          <a:p>
            <a:pPr algn="just"/>
            <a:r>
              <a:rPr lang="de-DE" dirty="0"/>
              <a:t>Kommunikation - Nicht DU sondern z.B. „wer von Euch ?….</a:t>
            </a:r>
          </a:p>
          <a:p>
            <a:pPr algn="just"/>
            <a:r>
              <a:rPr lang="de-DE" dirty="0"/>
              <a:t>Mnemotechnik</a:t>
            </a:r>
          </a:p>
          <a:p>
            <a:pPr algn="just"/>
            <a:r>
              <a:rPr lang="de-DE" dirty="0"/>
              <a:t>Gefühle </a:t>
            </a:r>
          </a:p>
          <a:p>
            <a:pPr algn="just"/>
            <a:r>
              <a:rPr lang="en-US" dirty="0"/>
              <a:t>“</a:t>
            </a:r>
            <a:r>
              <a:rPr lang="de-DE" dirty="0"/>
              <a:t>Sehen – „Theorie“ Lernen“ (Claudia Jansen)</a:t>
            </a:r>
          </a:p>
          <a:p>
            <a:pPr algn="just"/>
            <a:r>
              <a:rPr lang="de-DE" dirty="0"/>
              <a:t>Das große Problem der Rede über Gott: Sprechen wir immer mit a (</a:t>
            </a:r>
            <a:r>
              <a:rPr lang="de-DE" dirty="0" err="1"/>
              <a:t>apophatische</a:t>
            </a:r>
            <a:r>
              <a:rPr lang="de-DE" dirty="0"/>
              <a:t> Theologie) denn unsere Welt ist einfach ein Abbild der Himmlischen, oder benutzen wir AlltagsBildern (vom diesen </a:t>
            </a:r>
            <a:r>
              <a:rPr lang="de-DE" dirty="0" err="1"/>
              <a:t>Aion</a:t>
            </a:r>
            <a:r>
              <a:rPr lang="de-DE" dirty="0"/>
              <a:t>) denn unsere Sehnsucht ist die Verwirklichung der eschatologischen Ehe zwischen Himmel und Erde ? </a:t>
            </a:r>
          </a:p>
          <a:p>
            <a:endParaRPr lang="en-GB" dirty="0"/>
          </a:p>
        </p:txBody>
      </p:sp>
      <p:sp>
        <p:nvSpPr>
          <p:cNvPr id="3" name="2 - Τίτλος"/>
          <p:cNvSpPr>
            <a:spLocks noGrp="1"/>
          </p:cNvSpPr>
          <p:nvPr>
            <p:ph type="title"/>
          </p:nvPr>
        </p:nvSpPr>
        <p:spPr/>
        <p:txBody>
          <a:bodyPr>
            <a:normAutofit fontScale="90000"/>
          </a:bodyPr>
          <a:lstStyle/>
          <a:p>
            <a:r>
              <a:rPr lang="de-DE" dirty="0"/>
              <a:t>Vorteile von dieser Verkündigungsart </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fontScale="77500" lnSpcReduction="20000"/>
          </a:bodyPr>
          <a:lstStyle/>
          <a:p>
            <a:endParaRPr lang="de-DE" i="1" dirty="0"/>
          </a:p>
          <a:p>
            <a:pPr algn="just"/>
            <a:r>
              <a:rPr lang="de-DE" i="1" dirty="0"/>
              <a:t>Heute werden die Gleichnisse </a:t>
            </a:r>
            <a:r>
              <a:rPr lang="de-DE" b="1" i="1" dirty="0"/>
              <a:t>als Metaphern verstanden,</a:t>
            </a:r>
            <a:r>
              <a:rPr lang="de-DE" i="1" dirty="0"/>
              <a:t> </a:t>
            </a:r>
            <a:r>
              <a:rPr lang="de-DE" b="1" i="1" u="sng" dirty="0"/>
              <a:t>die das Reich Gottes und die alltägliche Wirklichkeit zueinander in Beziehung setzen</a:t>
            </a:r>
            <a:r>
              <a:rPr lang="de-DE" i="1" dirty="0"/>
              <a:t>. </a:t>
            </a:r>
          </a:p>
          <a:p>
            <a:pPr algn="just"/>
            <a:r>
              <a:rPr lang="de-DE" dirty="0"/>
              <a:t>Wie die Metapher aus Subjekt-Kopula-Prädikat besteht (z.B. </a:t>
            </a:r>
            <a:r>
              <a:rPr lang="de-DE" dirty="0">
                <a:solidFill>
                  <a:srgbClr val="FF0000"/>
                </a:solidFill>
              </a:rPr>
              <a:t>Achilles ist Loewe, Zeit ist Geld, Beziehung ist eine Reise</a:t>
            </a:r>
            <a:r>
              <a:rPr lang="de-DE" dirty="0"/>
              <a:t>), so auch die Grundform der Gleichnisse, die Reich Gottes und Gleichnis </a:t>
            </a:r>
            <a:r>
              <a:rPr lang="de-DE" dirty="0" err="1"/>
              <a:t>erzählung</a:t>
            </a:r>
            <a:r>
              <a:rPr lang="de-DE" dirty="0"/>
              <a:t> miteinander in Beziehung setze. </a:t>
            </a:r>
          </a:p>
          <a:p>
            <a:pPr algn="just"/>
            <a:r>
              <a:rPr lang="de-DE" i="1" dirty="0"/>
              <a:t>Dadurch wird einerseits </a:t>
            </a:r>
            <a:r>
              <a:rPr lang="de-DE" b="1" i="1" u="sng" dirty="0"/>
              <a:t>eine Analogie</a:t>
            </a:r>
            <a:r>
              <a:rPr lang="de-DE" i="1" dirty="0"/>
              <a:t>, andererseits </a:t>
            </a:r>
            <a:r>
              <a:rPr lang="de-DE" b="1" i="1" u="sng" dirty="0"/>
              <a:t>eine Verfremdung</a:t>
            </a:r>
            <a:r>
              <a:rPr lang="de-DE" i="1" u="sng" dirty="0"/>
              <a:t> zwischen</a:t>
            </a:r>
            <a:r>
              <a:rPr lang="de-DE" i="1" dirty="0"/>
              <a:t> beiden Bereichen hergestellt, wodurch - so das zugrunde liegende dogmatische Postulat - </a:t>
            </a:r>
            <a:r>
              <a:rPr lang="de-DE" i="1" cap="all" dirty="0"/>
              <a:t>eine neue Wirklichkeit aufscheine</a:t>
            </a:r>
            <a:r>
              <a:rPr lang="de-DE" i="1" dirty="0"/>
              <a:t>. Die Hörer von Gleichnissen werden in einen „metaphorischen Prozess" verwickelt, in dem die Wirklichkeit Got­tes als eine „Gegenwirklichkeit" aufscheint</a:t>
            </a:r>
            <a:endParaRPr lang="en-GB" dirty="0"/>
          </a:p>
        </p:txBody>
      </p:sp>
      <p:sp>
        <p:nvSpPr>
          <p:cNvPr id="3" name="2 - Τίτλος"/>
          <p:cNvSpPr>
            <a:spLocks noGrp="1"/>
          </p:cNvSpPr>
          <p:nvPr>
            <p:ph type="title"/>
          </p:nvPr>
        </p:nvSpPr>
        <p:spPr/>
        <p:txBody>
          <a:bodyPr>
            <a:normAutofit fontScale="90000"/>
          </a:bodyPr>
          <a:lstStyle/>
          <a:p>
            <a:pPr algn="ctr"/>
            <a:r>
              <a:rPr lang="en-US" dirty="0" err="1"/>
              <a:t>Gleichnisse</a:t>
            </a:r>
            <a:r>
              <a:rPr lang="en-US" dirty="0"/>
              <a:t> </a:t>
            </a:r>
            <a:r>
              <a:rPr lang="en-US" dirty="0" err="1"/>
              <a:t>als</a:t>
            </a:r>
            <a:r>
              <a:rPr lang="en-US" dirty="0"/>
              <a:t> </a:t>
            </a:r>
            <a:r>
              <a:rPr lang="el-GR" dirty="0"/>
              <a:t>Μεταφορές</a:t>
            </a:r>
            <a:r>
              <a:rPr lang="en-US" dirty="0"/>
              <a:t> / </a:t>
            </a:r>
            <a:r>
              <a:rPr lang="en-US" dirty="0" err="1"/>
              <a:t>Über</a:t>
            </a:r>
            <a:r>
              <a:rPr lang="de-DE" dirty="0"/>
              <a:t>S</a:t>
            </a:r>
            <a:r>
              <a:rPr lang="en-US" dirty="0" err="1"/>
              <a:t>etzungen</a:t>
            </a:r>
            <a:r>
              <a:rPr lang="en-US" dirty="0"/>
              <a:t> </a:t>
            </a:r>
            <a:r>
              <a:rPr lang="en-US" dirty="0" err="1"/>
              <a:t>der</a:t>
            </a:r>
            <a:r>
              <a:rPr lang="en-US" dirty="0"/>
              <a:t> </a:t>
            </a:r>
            <a:r>
              <a:rPr lang="en-US" dirty="0" err="1"/>
              <a:t>Basileia</a:t>
            </a:r>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normAutofit fontScale="85000" lnSpcReduction="10000"/>
          </a:bodyPr>
          <a:lstStyle/>
          <a:p>
            <a:pPr lvl="0" algn="just"/>
            <a:r>
              <a:rPr lang="de-DE" dirty="0"/>
              <a:t>Für P. </a:t>
            </a:r>
            <a:r>
              <a:rPr lang="de-DE" dirty="0" err="1"/>
              <a:t>Ricoeur</a:t>
            </a:r>
            <a:r>
              <a:rPr lang="de-DE" dirty="0"/>
              <a:t> &amp; E. </a:t>
            </a:r>
            <a:r>
              <a:rPr lang="de-DE" dirty="0" err="1"/>
              <a:t>Jüngel</a:t>
            </a:r>
            <a:r>
              <a:rPr lang="de-DE" dirty="0"/>
              <a:t>, Parabeln = </a:t>
            </a:r>
            <a:r>
              <a:rPr lang="de-DE" b="1" dirty="0"/>
              <a:t>„Sprachereignisse", die das Reich Gottes überhaupt erst in die Nähe zur Welt bringen und dem Hörer dadurch eine neue Möglichkeit eröffnen</a:t>
            </a:r>
            <a:r>
              <a:rPr lang="de-DE" dirty="0"/>
              <a:t> (???) </a:t>
            </a:r>
          </a:p>
          <a:p>
            <a:pPr algn="just"/>
            <a:r>
              <a:rPr lang="de-DE" dirty="0"/>
              <a:t> Und doch Jesus sprach zu den Jüngern: </a:t>
            </a:r>
            <a:r>
              <a:rPr lang="de-DE" b="1" i="1" dirty="0"/>
              <a:t>Euch ist das Geheimnis des Reiches Gottes gegeben; denen aber draußen widerfährt es alles in Gleichnissen,</a:t>
            </a:r>
          </a:p>
          <a:p>
            <a:pPr algn="just"/>
            <a:r>
              <a:rPr lang="de-DE" b="1" i="1" dirty="0"/>
              <a:t> </a:t>
            </a:r>
            <a:r>
              <a:rPr lang="de-DE" b="1" i="1" baseline="30000" dirty="0"/>
              <a:t>12</a:t>
            </a:r>
            <a:r>
              <a:rPr lang="de-DE" b="1" i="1" dirty="0"/>
              <a:t> </a:t>
            </a:r>
            <a:r>
              <a:rPr lang="de-DE" b="1" i="1" u="sng" dirty="0"/>
              <a:t>damit sie es mit sehenden Augen sehen </a:t>
            </a:r>
            <a:r>
              <a:rPr lang="de-DE" b="1" i="1" dirty="0"/>
              <a:t>und doch nicht erkennen, und mit hörenden Ohren hören aber doch nicht verstehen, damit sie sich nicht etwa bekehren und ihnen </a:t>
            </a:r>
            <a:r>
              <a:rPr lang="de-DE" b="1" i="1" u="sng" dirty="0"/>
              <a:t>vergeben  - heilen </a:t>
            </a:r>
            <a:r>
              <a:rPr lang="de-DE" b="1" i="1" dirty="0"/>
              <a:t>werde</a:t>
            </a:r>
            <a:r>
              <a:rPr lang="de-DE" dirty="0"/>
              <a:t>.</a:t>
            </a:r>
          </a:p>
          <a:p>
            <a:pPr algn="just"/>
            <a:r>
              <a:rPr lang="en-GB" dirty="0"/>
              <a:t> </a:t>
            </a:r>
            <a:r>
              <a:rPr lang="en-US" dirty="0"/>
              <a:t>(Mar 4:11-12 LUT + </a:t>
            </a:r>
            <a:r>
              <a:rPr lang="en-US" dirty="0" err="1"/>
              <a:t>Jes</a:t>
            </a:r>
            <a:r>
              <a:rPr lang="en-US" dirty="0"/>
              <a:t>. 6, 9)</a:t>
            </a:r>
            <a:endParaRPr lang="de-DE" dirty="0"/>
          </a:p>
          <a:p>
            <a:endParaRPr lang="el-GR" dirty="0"/>
          </a:p>
        </p:txBody>
      </p:sp>
      <p:sp>
        <p:nvSpPr>
          <p:cNvPr id="2" name="1 - Τίτλος"/>
          <p:cNvSpPr>
            <a:spLocks noGrp="1"/>
          </p:cNvSpPr>
          <p:nvPr>
            <p:ph type="title"/>
          </p:nvPr>
        </p:nvSpPr>
        <p:spPr/>
        <p:txBody>
          <a:bodyPr>
            <a:normAutofit fontScale="90000"/>
          </a:bodyPr>
          <a:lstStyle/>
          <a:p>
            <a:pPr algn="ctr"/>
            <a:r>
              <a:rPr lang="de-DE" i="1" dirty="0" err="1"/>
              <a:t>Metapherntheorien</a:t>
            </a:r>
            <a:r>
              <a:rPr lang="de-DE" i="1" dirty="0"/>
              <a:t> in der </a:t>
            </a:r>
            <a:r>
              <a:rPr lang="de-DE" i="1" dirty="0" err="1"/>
              <a:t>Gleichnisforschung</a:t>
            </a:r>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Θέση περιεχομένου"/>
          <p:cNvSpPr>
            <a:spLocks noGrp="1"/>
          </p:cNvSpPr>
          <p:nvPr>
            <p:ph idx="1"/>
          </p:nvPr>
        </p:nvSpPr>
        <p:spPr/>
        <p:txBody>
          <a:bodyPr>
            <a:normAutofit/>
          </a:bodyPr>
          <a:lstStyle/>
          <a:p>
            <a:pPr lvl="0" algn="just"/>
            <a:r>
              <a:rPr lang="de-DE" b="1" dirty="0"/>
              <a:t>Man muss das Skandalon - Jesus selbst als „theologischer Grundmetapher" anerkennen.</a:t>
            </a:r>
            <a:endParaRPr lang="el-GR" dirty="0"/>
          </a:p>
          <a:p>
            <a:pPr algn="just"/>
            <a:r>
              <a:rPr lang="de-DE" dirty="0"/>
              <a:t>Auswahl von 12 + Wunder + Abendmahl = Gleichnisse des </a:t>
            </a:r>
            <a:r>
              <a:rPr lang="de-DE" i="1" dirty="0"/>
              <a:t>neuen Reiches</a:t>
            </a:r>
            <a:r>
              <a:rPr lang="de-DE" dirty="0"/>
              <a:t>  </a:t>
            </a:r>
          </a:p>
          <a:p>
            <a:pPr algn="just"/>
            <a:r>
              <a:rPr lang="de-DE" dirty="0"/>
              <a:t>Der Mensch / Homo = „Bildhafte“ Kreatur = „Gleichnis“ des Logos / der Weisheit</a:t>
            </a:r>
          </a:p>
          <a:p>
            <a:pPr algn="just"/>
            <a:r>
              <a:rPr lang="de-DE" i="1" dirty="0"/>
              <a:t>Die Welt = absolute Metapher“ = Gleichnis - Poesie des Logos (</a:t>
            </a:r>
            <a:r>
              <a:rPr lang="de-DE" cap="all" dirty="0"/>
              <a:t>t</a:t>
            </a:r>
            <a:r>
              <a:rPr lang="de-DE" dirty="0"/>
              <a:t>heologische Biologie der Bibel) </a:t>
            </a:r>
            <a:endParaRPr lang="en-GB" dirty="0"/>
          </a:p>
        </p:txBody>
      </p:sp>
      <p:sp>
        <p:nvSpPr>
          <p:cNvPr id="3" name="2 - Τίτλος"/>
          <p:cNvSpPr>
            <a:spLocks noGrp="1"/>
          </p:cNvSpPr>
          <p:nvPr>
            <p:ph type="title"/>
          </p:nvPr>
        </p:nvSpPr>
        <p:spPr/>
        <p:txBody>
          <a:bodyPr>
            <a:normAutofit fontScale="90000"/>
          </a:bodyPr>
          <a:lstStyle/>
          <a:p>
            <a:r>
              <a:rPr lang="en-US" dirty="0"/>
              <a:t>“Ethos des </a:t>
            </a:r>
            <a:r>
              <a:rPr lang="en-US" dirty="0" err="1"/>
              <a:t>Dichters</a:t>
            </a:r>
            <a:r>
              <a:rPr lang="en-US" dirty="0"/>
              <a:t>” – Pathos </a:t>
            </a:r>
            <a:r>
              <a:rPr lang="en-US" dirty="0" err="1"/>
              <a:t>der</a:t>
            </a:r>
            <a:r>
              <a:rPr lang="en-US" dirty="0"/>
              <a:t> </a:t>
            </a:r>
            <a:r>
              <a:rPr lang="en-US" dirty="0" err="1"/>
              <a:t>Zuhoerer</a:t>
            </a:r>
            <a:endParaRPr lang="en-GB"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Συγκέντρωση">
  <a:themeElements>
    <a:clrScheme name="Συγκέντρωση">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Συγκέντρωση">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Συγκέντρωση">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3853</TotalTime>
  <Words>2066</Words>
  <Application>Microsoft Office PowerPoint</Application>
  <PresentationFormat>Προβολή στην οθόνη (4:3)</PresentationFormat>
  <Paragraphs>148</Paragraphs>
  <Slides>19</Slides>
  <Notes>0</Notes>
  <HiddenSlides>0</HiddenSlides>
  <MMClips>0</MMClips>
  <ScaleCrop>false</ScaleCrop>
  <HeadingPairs>
    <vt:vector size="6" baseType="variant">
      <vt:variant>
        <vt:lpstr>Γραμματοσειρές που χρησιμοποιούνται</vt:lpstr>
      </vt:variant>
      <vt:variant>
        <vt:i4>5</vt:i4>
      </vt:variant>
      <vt:variant>
        <vt:lpstr>Θέμα</vt:lpstr>
      </vt:variant>
      <vt:variant>
        <vt:i4>1</vt:i4>
      </vt:variant>
      <vt:variant>
        <vt:lpstr>Τίτλοι διαφανειών</vt:lpstr>
      </vt:variant>
      <vt:variant>
        <vt:i4>19</vt:i4>
      </vt:variant>
    </vt:vector>
  </HeadingPairs>
  <TitlesOfParts>
    <vt:vector size="25" baseType="lpstr">
      <vt:lpstr>Aharoni</vt:lpstr>
      <vt:lpstr>Lucida Sans Unicode</vt:lpstr>
      <vt:lpstr>Verdana</vt:lpstr>
      <vt:lpstr>Wingdings 2</vt:lpstr>
      <vt:lpstr>Wingdings 3</vt:lpstr>
      <vt:lpstr>Συγκέντρωση</vt:lpstr>
      <vt:lpstr>Parabel –ΠαραΒολή als Anti-Hyperbel  </vt:lpstr>
      <vt:lpstr>Parabeln = DIE Logien des Logos / Dichters Jesus par excellence  </vt:lpstr>
      <vt:lpstr>104 „Parabeln – sonst nichts!“</vt:lpstr>
      <vt:lpstr>Eine Parabel – Παραβολή ist ….</vt:lpstr>
      <vt:lpstr>Andere Titel für Παραβολή / maschal</vt:lpstr>
      <vt:lpstr>Vorteile von dieser Verkündigungsart </vt:lpstr>
      <vt:lpstr>Gleichnisse als Μεταφορές / ÜberSetzungen der Basileia</vt:lpstr>
      <vt:lpstr>Metapherntheorien in der Gleichnisforschung</vt:lpstr>
      <vt:lpstr>“Ethos des Dichters” – Pathos der Zuhoerer</vt:lpstr>
      <vt:lpstr> 105„Parabeln – sonst nichts!“  </vt:lpstr>
      <vt:lpstr>Ouverture</vt:lpstr>
      <vt:lpstr>Finale </vt:lpstr>
      <vt:lpstr>Erzählebene - Plot </vt:lpstr>
      <vt:lpstr>Fragen </vt:lpstr>
      <vt:lpstr>Das Lukasevangelium </vt:lpstr>
      <vt:lpstr>Lukas als …..  </vt:lpstr>
      <vt:lpstr>Lk 12 + 16  Rene Krueger, Mit Anderen Augen. Gott oder Mammon? Wirtschaftstexte im Lukasevangelium. BiKi 62 (2007) 22-29 </vt:lpstr>
      <vt:lpstr>Lukas II</vt:lpstr>
      <vt:lpstr>Lk 16,1-9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ΣΩΤΗΡΗΣ</dc:creator>
  <cp:lastModifiedBy>sotdespo@o365.uoa.gr</cp:lastModifiedBy>
  <cp:revision>127</cp:revision>
  <dcterms:created xsi:type="dcterms:W3CDTF">2019-06-19T10:45:10Z</dcterms:created>
  <dcterms:modified xsi:type="dcterms:W3CDTF">2022-02-16T13:00:45Z</dcterms:modified>
</cp:coreProperties>
</file>