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96" autoAdjust="0"/>
    <p:restoredTop sz="94660"/>
  </p:normalViewPr>
  <p:slideViewPr>
    <p:cSldViewPr snapToGrid="0">
      <p:cViewPr varScale="1">
        <p:scale>
          <a:sx n="86" d="100"/>
          <a:sy n="86" d="100"/>
        </p:scale>
        <p:origin x="4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5586B75A-687E-405C-8A0B-8D00578BA2C3}" type="datetimeFigureOut">
              <a:rPr lang="en-US" dirty="0"/>
              <a:pPr/>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1/29/2021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1/29/2021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1/29/2021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8" name="Date Placeholder 7"/>
          <p:cNvSpPr>
            <a:spLocks noGrp="1"/>
          </p:cNvSpPr>
          <p:nvPr>
            <p:ph type="dt" sz="half" idx="10"/>
          </p:nvPr>
        </p:nvSpPr>
        <p:spPr/>
        <p:txBody>
          <a:bodyPr/>
          <a:lstStyle/>
          <a:p>
            <a:fld id="{5586B75A-687E-405C-8A0B-8D00578BA2C3}" type="datetimeFigureOut">
              <a:rPr lang="en-US" dirty="0"/>
              <a:pPr/>
              <a:t>1/29/2021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8" name="Date Placeholder 7"/>
          <p:cNvSpPr>
            <a:spLocks noGrp="1"/>
          </p:cNvSpPr>
          <p:nvPr>
            <p:ph type="dt" sz="half" idx="10"/>
          </p:nvPr>
        </p:nvSpPr>
        <p:spPr/>
        <p:txBody>
          <a:bodyPr/>
          <a:lstStyle/>
          <a:p>
            <a:fld id="{5586B75A-687E-405C-8A0B-8D00578BA2C3}" type="datetimeFigureOut">
              <a:rPr lang="en-US" dirty="0"/>
              <a:pPr/>
              <a:t>1/29/2021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1/29/2021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0E630C-8A5F-4CC9-9BD8-91FAE7803667}"/>
              </a:ext>
            </a:extLst>
          </p:cNvPr>
          <p:cNvSpPr>
            <a:spLocks noGrp="1"/>
          </p:cNvSpPr>
          <p:nvPr>
            <p:ph type="ctrTitle"/>
          </p:nvPr>
        </p:nvSpPr>
        <p:spPr/>
        <p:txBody>
          <a:bodyPr>
            <a:normAutofit/>
          </a:bodyPr>
          <a:lstStyle/>
          <a:p>
            <a:pPr algn="ctr"/>
            <a:r>
              <a:rPr lang="el-GR" sz="4800" dirty="0"/>
              <a:t>Το νομικό καθεστώς</a:t>
            </a:r>
            <a:br>
              <a:rPr lang="el-GR" sz="4800" dirty="0"/>
            </a:br>
            <a:r>
              <a:rPr lang="el-GR" sz="4800" dirty="0"/>
              <a:t>διδασκαλίας του </a:t>
            </a:r>
            <a:br>
              <a:rPr lang="el-GR" sz="4800" dirty="0"/>
            </a:br>
            <a:r>
              <a:rPr lang="el-GR" sz="4800" dirty="0"/>
              <a:t>μαθήματος των θρησκευτικών</a:t>
            </a:r>
          </a:p>
        </p:txBody>
      </p:sp>
      <p:sp>
        <p:nvSpPr>
          <p:cNvPr id="3" name="Υπότιτλος 2">
            <a:extLst>
              <a:ext uri="{FF2B5EF4-FFF2-40B4-BE49-F238E27FC236}">
                <a16:creationId xmlns:a16="http://schemas.microsoft.com/office/drawing/2014/main" id="{CCDFF3BE-AA05-4AD0-95A7-82D823416E4A}"/>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926659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097C43-5E7B-4340-8B6B-0A9220C26AB8}"/>
              </a:ext>
            </a:extLst>
          </p:cNvPr>
          <p:cNvSpPr>
            <a:spLocks noGrp="1"/>
          </p:cNvSpPr>
          <p:nvPr>
            <p:ph type="title"/>
          </p:nvPr>
        </p:nvSpPr>
        <p:spPr/>
        <p:txBody>
          <a:bodyPr/>
          <a:lstStyle/>
          <a:p>
            <a:pPr algn="ctr"/>
            <a:r>
              <a:rPr lang="el-GR" dirty="0"/>
              <a:t>Το συνταγματικό πλαίσιο</a:t>
            </a:r>
            <a:br>
              <a:rPr lang="el-GR" dirty="0"/>
            </a:br>
            <a:br>
              <a:rPr lang="el-GR" dirty="0"/>
            </a:br>
            <a:br>
              <a:rPr lang="el-GR" dirty="0"/>
            </a:br>
            <a:r>
              <a:rPr lang="el-GR" dirty="0">
                <a:solidFill>
                  <a:schemeClr val="accent6">
                    <a:lumMod val="75000"/>
                  </a:schemeClr>
                </a:solidFill>
              </a:rPr>
              <a:t>Γ. </a:t>
            </a:r>
            <a:r>
              <a:rPr lang="el-GR" sz="3200" dirty="0">
                <a:solidFill>
                  <a:schemeClr val="accent6">
                    <a:lumMod val="75000"/>
                  </a:schemeClr>
                </a:solidFill>
              </a:rPr>
              <a:t>Το άρθρο 16 παρ. 2 Σ</a:t>
            </a:r>
            <a:endParaRPr lang="el-GR" dirty="0"/>
          </a:p>
        </p:txBody>
      </p:sp>
      <p:sp>
        <p:nvSpPr>
          <p:cNvPr id="3" name="Θέση περιεχομένου 2">
            <a:extLst>
              <a:ext uri="{FF2B5EF4-FFF2-40B4-BE49-F238E27FC236}">
                <a16:creationId xmlns:a16="http://schemas.microsoft.com/office/drawing/2014/main" id="{6D1D290D-A1FE-48A5-AEA0-78BA8FE626BB}"/>
              </a:ext>
            </a:extLst>
          </p:cNvPr>
          <p:cNvSpPr>
            <a:spLocks noGrp="1"/>
          </p:cNvSpPr>
          <p:nvPr>
            <p:ph idx="1"/>
          </p:nvPr>
        </p:nvSpPr>
        <p:spPr>
          <a:xfrm>
            <a:off x="3869268" y="800100"/>
            <a:ext cx="7315200" cy="5314950"/>
          </a:xfrm>
        </p:spPr>
        <p:txBody>
          <a:bodyPr>
            <a:normAutofit lnSpcReduction="10000"/>
          </a:bodyPr>
          <a:lstStyle/>
          <a:p>
            <a:pPr marL="0" indent="0" algn="ctr">
              <a:buNone/>
            </a:pPr>
            <a:r>
              <a:rPr lang="el-GR" sz="2400" b="1" dirty="0"/>
              <a:t>Στην περίπτωση του </a:t>
            </a:r>
            <a:r>
              <a:rPr lang="el-GR" sz="2400" b="1" dirty="0">
                <a:solidFill>
                  <a:srgbClr val="FF0000"/>
                </a:solidFill>
              </a:rPr>
              <a:t>ομολογιακού</a:t>
            </a:r>
            <a:r>
              <a:rPr lang="el-GR" sz="2400" dirty="0"/>
              <a:t> </a:t>
            </a:r>
            <a:r>
              <a:rPr lang="el-GR" sz="2400" b="1" dirty="0"/>
              <a:t>μαθήματος</a:t>
            </a:r>
          </a:p>
          <a:p>
            <a:pPr algn="just"/>
            <a:r>
              <a:rPr lang="el-GR" sz="2400" dirty="0">
                <a:solidFill>
                  <a:srgbClr val="FF0000"/>
                </a:solidFill>
              </a:rPr>
              <a:t>α.</a:t>
            </a:r>
            <a:r>
              <a:rPr lang="el-GR" sz="2400" dirty="0"/>
              <a:t> Πρέπει να αναγνωρισθεί το δικαίωμα των γονέων να ζητήσουν την απαλλαγή του παιδιού τους από την ομολογιακή θρησκευτική διαπαιδαγώγηση.  </a:t>
            </a:r>
          </a:p>
          <a:p>
            <a:pPr algn="just"/>
            <a:r>
              <a:rPr lang="el-GR" sz="2400" dirty="0">
                <a:solidFill>
                  <a:srgbClr val="FF0000"/>
                </a:solidFill>
              </a:rPr>
              <a:t>β.</a:t>
            </a:r>
            <a:r>
              <a:rPr lang="el-GR" sz="2400" dirty="0"/>
              <a:t> Δεν πρέπει να </a:t>
            </a:r>
            <a:r>
              <a:rPr lang="el-GR" sz="2400" dirty="0" err="1"/>
              <a:t>παροράται</a:t>
            </a:r>
            <a:r>
              <a:rPr lang="el-GR" sz="2400" dirty="0"/>
              <a:t> το γεγονός ότι το άρθρο 16 παρ. 2 έχει και ένα άλλο θεμελιώδες περιεχόμενο, δηλαδή τη διάπλαση ελεύθερων και υπεύθυνων πολιτών, που ασκούν τα δικαιώματά τους σε ένα περιβάλλον ελευθερίας και ισότητας και διακρίνονται για την ηθική τους συγκρότηση και τα πνευματικά τους ενδιαφέροντα που αποκτώνται μέσα από την πολυφωνία, την πολλαπλότητα ιδεών, προβληματισμών, απόψεων που διακινούνται ανεμπόδιστα στο πλαίσιο της εκπαιδευτικής διαδικασίας.  </a:t>
            </a:r>
          </a:p>
          <a:p>
            <a:endParaRPr lang="el-GR" dirty="0"/>
          </a:p>
        </p:txBody>
      </p:sp>
    </p:spTree>
    <p:extLst>
      <p:ext uri="{BB962C8B-B14F-4D97-AF65-F5344CB8AC3E}">
        <p14:creationId xmlns:p14="http://schemas.microsoft.com/office/powerpoint/2010/main" val="3540391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D0F099-6E5E-43E7-BB60-F5BE239F01AA}"/>
              </a:ext>
            </a:extLst>
          </p:cNvPr>
          <p:cNvSpPr>
            <a:spLocks noGrp="1"/>
          </p:cNvSpPr>
          <p:nvPr>
            <p:ph type="title"/>
          </p:nvPr>
        </p:nvSpPr>
        <p:spPr/>
        <p:txBody>
          <a:bodyPr/>
          <a:lstStyle/>
          <a:p>
            <a:pPr algn="ctr"/>
            <a:br>
              <a:rPr lang="el-GR" dirty="0">
                <a:solidFill>
                  <a:schemeClr val="accent6">
                    <a:lumMod val="75000"/>
                  </a:schemeClr>
                </a:solidFill>
              </a:rPr>
            </a:br>
            <a:r>
              <a:rPr lang="el-GR" dirty="0">
                <a:solidFill>
                  <a:schemeClr val="accent6">
                    <a:lumMod val="75000"/>
                  </a:schemeClr>
                </a:solidFill>
              </a:rPr>
              <a:t>Δ. </a:t>
            </a:r>
            <a:br>
              <a:rPr lang="el-GR" dirty="0">
                <a:solidFill>
                  <a:schemeClr val="accent6">
                    <a:lumMod val="75000"/>
                  </a:schemeClr>
                </a:solidFill>
              </a:rPr>
            </a:br>
            <a:r>
              <a:rPr lang="el-GR" dirty="0">
                <a:solidFill>
                  <a:schemeClr val="accent6">
                    <a:lumMod val="75000"/>
                  </a:schemeClr>
                </a:solidFill>
              </a:rPr>
              <a:t>Η Ευρωπαϊκή Σύμβαση των Δικαιωμάτων του Ανθρώπου (ΕΣΔΑ)</a:t>
            </a:r>
          </a:p>
        </p:txBody>
      </p:sp>
      <p:sp>
        <p:nvSpPr>
          <p:cNvPr id="3" name="Θέση περιεχομένου 2">
            <a:extLst>
              <a:ext uri="{FF2B5EF4-FFF2-40B4-BE49-F238E27FC236}">
                <a16:creationId xmlns:a16="http://schemas.microsoft.com/office/drawing/2014/main" id="{79CB4805-35A3-4030-97CE-84B64A4E0D3D}"/>
              </a:ext>
            </a:extLst>
          </p:cNvPr>
          <p:cNvSpPr>
            <a:spLocks noGrp="1"/>
          </p:cNvSpPr>
          <p:nvPr>
            <p:ph idx="1"/>
          </p:nvPr>
        </p:nvSpPr>
        <p:spPr>
          <a:xfrm>
            <a:off x="3869268" y="771525"/>
            <a:ext cx="7808382" cy="5267325"/>
          </a:xfrm>
        </p:spPr>
        <p:txBody>
          <a:bodyPr>
            <a:normAutofit/>
          </a:bodyPr>
          <a:lstStyle/>
          <a:p>
            <a:pPr marL="0" indent="0" algn="ctr">
              <a:buNone/>
            </a:pPr>
            <a:r>
              <a:rPr lang="el-GR" i="1" dirty="0"/>
              <a:t>H θρησκευτική ελευθερία κατοχυρώνεται , πλέον του Συντάγματος, και στο άρθρο 9 της Ευρωπαϊκής Συμβάσεως Δικαιωμάτων του Ανθρώπου (ΕΣΔΑ). Το εν λόγω άρθρο</a:t>
            </a:r>
            <a:r>
              <a:rPr lang="el-GR" dirty="0"/>
              <a:t> </a:t>
            </a:r>
          </a:p>
          <a:p>
            <a:pPr algn="just"/>
            <a:r>
              <a:rPr lang="el-GR" dirty="0"/>
              <a:t>1. προστατεύει την ελευθερία σκέψεως, συνειδήσεως και θρησκείας, η οποία επάγεται την ελευθερία αλλαγής θρησκείας ή πεποιθήσεων, ως και την ελευθερία εκδηλώσεως της θρησκείας ή των πεποιθήσεων </a:t>
            </a:r>
            <a:r>
              <a:rPr lang="el-GR" dirty="0" err="1"/>
              <a:t>μεμονωμένως</a:t>
            </a:r>
            <a:r>
              <a:rPr lang="el-GR" dirty="0"/>
              <a:t> ή συλλογικώς δημοσία ή κατ' ιδίαν, δια της λατρείας, της παιδείας, και της ασκήσεως των θρησκευτικών καθηκόντων και τελετουργιών. Η ελευθερία της σκέψεως, της συνειδήσεως και της θρησκείας αποτελεί ένα από τα θεμέλια της δημοκρατικής κοινωνίας.  </a:t>
            </a:r>
          </a:p>
          <a:p>
            <a:pPr algn="just"/>
            <a:r>
              <a:rPr lang="el-GR" dirty="0"/>
              <a:t>2. Όσον αφορά στη σχολική εκπαίδευση, στόχος του συγκεκριμένου άρθρου είναι να προστατεύσει -μεταξύ άλλων- τα πρόσωπα από τη θρησκευτική κατήχηση από τα σχολεία,  δεδομένου ότι η υποχρεωτική σχολική παρακολούθηση μπορεί να έλθει σε αντίθεση με τις οικογενειακές θρησκευτικές πεποιθήσεις. </a:t>
            </a:r>
          </a:p>
          <a:p>
            <a:endParaRPr lang="el-GR" dirty="0"/>
          </a:p>
        </p:txBody>
      </p:sp>
    </p:spTree>
    <p:extLst>
      <p:ext uri="{BB962C8B-B14F-4D97-AF65-F5344CB8AC3E}">
        <p14:creationId xmlns:p14="http://schemas.microsoft.com/office/powerpoint/2010/main" val="285558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2D7FBA-E2C1-4D1B-ABB0-AFDFEB2A814D}"/>
              </a:ext>
            </a:extLst>
          </p:cNvPr>
          <p:cNvSpPr>
            <a:spLocks noGrp="1"/>
          </p:cNvSpPr>
          <p:nvPr>
            <p:ph type="title"/>
          </p:nvPr>
        </p:nvSpPr>
        <p:spPr/>
        <p:txBody>
          <a:bodyPr/>
          <a:lstStyle/>
          <a:p>
            <a:pPr algn="ctr"/>
            <a:r>
              <a:rPr lang="el-GR" dirty="0">
                <a:solidFill>
                  <a:schemeClr val="accent6">
                    <a:lumMod val="75000"/>
                  </a:schemeClr>
                </a:solidFill>
              </a:rPr>
              <a:t>Ε. Το άρθρο 2 του Πρώτου Πρόσθετου Πρωτοκόλλου της ΕΣΔΑ</a:t>
            </a:r>
          </a:p>
        </p:txBody>
      </p:sp>
      <p:sp>
        <p:nvSpPr>
          <p:cNvPr id="3" name="Θέση περιεχομένου 2">
            <a:extLst>
              <a:ext uri="{FF2B5EF4-FFF2-40B4-BE49-F238E27FC236}">
                <a16:creationId xmlns:a16="http://schemas.microsoft.com/office/drawing/2014/main" id="{0DEADF01-0B98-461A-9813-5FC4BAC828B1}"/>
              </a:ext>
            </a:extLst>
          </p:cNvPr>
          <p:cNvSpPr>
            <a:spLocks noGrp="1"/>
          </p:cNvSpPr>
          <p:nvPr>
            <p:ph idx="1"/>
          </p:nvPr>
        </p:nvSpPr>
        <p:spPr>
          <a:xfrm>
            <a:off x="3619501" y="781050"/>
            <a:ext cx="8115300" cy="5203698"/>
          </a:xfrm>
        </p:spPr>
        <p:txBody>
          <a:bodyPr>
            <a:normAutofit fontScale="92500"/>
          </a:bodyPr>
          <a:lstStyle/>
          <a:p>
            <a:pPr marL="0" indent="0" algn="ctr">
              <a:buNone/>
            </a:pPr>
            <a:r>
              <a:rPr lang="el-GR" sz="2400" b="1" dirty="0"/>
              <a:t>Σύμφωνα με το άρθρο 2 του Πρώτου Πρόσθετου Πρωτοκόλλου της ΕΣΔΑ</a:t>
            </a:r>
          </a:p>
          <a:p>
            <a:r>
              <a:rPr lang="el-GR" sz="2400" i="1" dirty="0"/>
              <a:t>κανείς δεν δύναται να στερηθεί του δικαιώματος να εκπαιδευθεί</a:t>
            </a:r>
            <a:r>
              <a:rPr lang="el-GR" sz="2400" dirty="0"/>
              <a:t> και </a:t>
            </a:r>
          </a:p>
          <a:p>
            <a:r>
              <a:rPr lang="el-GR" sz="2400" i="1" dirty="0"/>
              <a:t>κάθε κράτος θα σέβεται το δικαίωμα των γονέων να εξασφαλίζουν τη μόρφωση και εκπαίδευση σύμφωνη με τις θρησκευτικές και φιλοσοφικές τους πεποιθήσεις</a:t>
            </a:r>
            <a:r>
              <a:rPr lang="el-GR" sz="2400" dirty="0"/>
              <a:t>. </a:t>
            </a:r>
          </a:p>
          <a:p>
            <a:pPr marL="0" indent="0" algn="just">
              <a:buNone/>
            </a:pPr>
            <a:r>
              <a:rPr lang="el-GR" sz="2400" dirty="0"/>
              <a:t>Στόχος του δικαιώματος στην εκπαίδευση και του δικαιώματος των γονέων να εξασφαλίζουν στα παιδιά τους εκπαίδευση, σύμφωνα με τις θρησκευτικές και φιλοσοφικές τους πεποιθήσεις, είναι η παροχή εκπαιδεύσεως ως ειδικής δημόσιας υπηρεσίας που υπηρετεί, εκτός από τους άμεσους χρήστες και κοινωνικούς σκοπούς και αφετέρου η προστασία των παιδιών από εκπαιδευτικά προγράμματα αυταρχικών καθεστώτων που επιδιώκουν τη θρησκευτική χειραγώγησή τους.  </a:t>
            </a:r>
          </a:p>
          <a:p>
            <a:endParaRPr lang="el-GR" dirty="0"/>
          </a:p>
        </p:txBody>
      </p:sp>
    </p:spTree>
    <p:extLst>
      <p:ext uri="{BB962C8B-B14F-4D97-AF65-F5344CB8AC3E}">
        <p14:creationId xmlns:p14="http://schemas.microsoft.com/office/powerpoint/2010/main" val="672011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503F98-6EC2-4DF2-9DC0-1D0D1DE0A480}"/>
              </a:ext>
            </a:extLst>
          </p:cNvPr>
          <p:cNvSpPr>
            <a:spLocks noGrp="1"/>
          </p:cNvSpPr>
          <p:nvPr>
            <p:ph type="title"/>
          </p:nvPr>
        </p:nvSpPr>
        <p:spPr>
          <a:xfrm>
            <a:off x="252919" y="1123837"/>
            <a:ext cx="3128456" cy="4601183"/>
          </a:xfrm>
        </p:spPr>
        <p:txBody>
          <a:bodyPr/>
          <a:lstStyle/>
          <a:p>
            <a:pPr algn="ctr"/>
            <a:r>
              <a:rPr lang="el-GR" dirty="0">
                <a:solidFill>
                  <a:srgbClr val="C00000"/>
                </a:solidFill>
              </a:rPr>
              <a:t>Το μάθημα των Θρησκευτικών υπό τη νομολογία της ΕΣΔΑ</a:t>
            </a:r>
          </a:p>
        </p:txBody>
      </p:sp>
      <p:sp>
        <p:nvSpPr>
          <p:cNvPr id="3" name="Θέση περιεχομένου 2">
            <a:extLst>
              <a:ext uri="{FF2B5EF4-FFF2-40B4-BE49-F238E27FC236}">
                <a16:creationId xmlns:a16="http://schemas.microsoft.com/office/drawing/2014/main" id="{F0B4452A-230A-4043-BCA0-679850D34246}"/>
              </a:ext>
            </a:extLst>
          </p:cNvPr>
          <p:cNvSpPr>
            <a:spLocks noGrp="1"/>
          </p:cNvSpPr>
          <p:nvPr>
            <p:ph sz="half" idx="1"/>
          </p:nvPr>
        </p:nvSpPr>
        <p:spPr>
          <a:xfrm>
            <a:off x="3867912" y="868680"/>
            <a:ext cx="4228338" cy="5120640"/>
          </a:xfrm>
        </p:spPr>
        <p:txBody>
          <a:bodyPr>
            <a:normAutofit/>
          </a:bodyPr>
          <a:lstStyle/>
          <a:p>
            <a:pPr marL="0" indent="0" algn="just">
              <a:buNone/>
            </a:pPr>
            <a:r>
              <a:rPr lang="el-GR" sz="2200" dirty="0">
                <a:solidFill>
                  <a:srgbClr val="FF0000"/>
                </a:solidFill>
              </a:rPr>
              <a:t>α. </a:t>
            </a:r>
            <a:r>
              <a:rPr lang="el-GR" sz="2200" dirty="0"/>
              <a:t>Η απαλλαγή μαθητών από το μάθημα των Θρησκευτικών θα πρέπει να αφορά στη συμμετοχή σε λατρευτικές συνάξεις. </a:t>
            </a:r>
            <a:r>
              <a:rPr lang="el-GR" sz="2200" dirty="0" err="1"/>
              <a:t>Eάν</a:t>
            </a:r>
            <a:r>
              <a:rPr lang="el-GR" sz="2200" dirty="0"/>
              <a:t> το μάθημα διδάσκεται κατά τρόπο αντικειμενικό, μπορεί να κριθεί ως απαραίτητη γνώση. </a:t>
            </a:r>
          </a:p>
          <a:p>
            <a:pPr marL="0" indent="0" algn="just">
              <a:buNone/>
            </a:pPr>
            <a:r>
              <a:rPr lang="el-GR" sz="2200" dirty="0">
                <a:solidFill>
                  <a:srgbClr val="FF0000"/>
                </a:solidFill>
              </a:rPr>
              <a:t>β. </a:t>
            </a:r>
            <a:r>
              <a:rPr lang="el-GR" sz="2200" dirty="0"/>
              <a:t>Η στέρηση των παιδιών από μαθήματα αντικειμενικής διδασκαλίας της Ελληνορθόδοξης χριστιανικής παραδόσεως, του Χριστιανισμού </a:t>
            </a:r>
            <a:r>
              <a:rPr lang="el-GR" sz="2200" dirty="0" err="1"/>
              <a:t>κ.ο.κ.</a:t>
            </a:r>
            <a:r>
              <a:rPr lang="el-GR" sz="2200" dirty="0"/>
              <a:t> εμποδίζουν την ομαλή ένταξη των μαθητών, ιδίως των αλλοδαπών, στην ελληνική κοινωνία. </a:t>
            </a:r>
          </a:p>
          <a:p>
            <a:endParaRPr lang="el-GR" dirty="0"/>
          </a:p>
        </p:txBody>
      </p:sp>
      <p:pic>
        <p:nvPicPr>
          <p:cNvPr id="6" name="Θέση περιεχομένου 5">
            <a:extLst>
              <a:ext uri="{FF2B5EF4-FFF2-40B4-BE49-F238E27FC236}">
                <a16:creationId xmlns:a16="http://schemas.microsoft.com/office/drawing/2014/main" id="{97450E05-7C2D-4820-AC86-6DE866C2BC9D}"/>
              </a:ext>
            </a:extLst>
          </p:cNvPr>
          <p:cNvPicPr>
            <a:picLocks noGrp="1" noChangeAspect="1"/>
          </p:cNvPicPr>
          <p:nvPr>
            <p:ph sz="half" idx="2"/>
          </p:nvPr>
        </p:nvPicPr>
        <p:blipFill>
          <a:blip r:embed="rId2"/>
          <a:stretch>
            <a:fillRect/>
          </a:stretch>
        </p:blipFill>
        <p:spPr>
          <a:xfrm>
            <a:off x="8163080" y="2537371"/>
            <a:ext cx="3776001" cy="2124000"/>
          </a:xfrm>
        </p:spPr>
      </p:pic>
    </p:spTree>
    <p:extLst>
      <p:ext uri="{BB962C8B-B14F-4D97-AF65-F5344CB8AC3E}">
        <p14:creationId xmlns:p14="http://schemas.microsoft.com/office/powerpoint/2010/main" val="3782286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553F31-0A8F-4023-A892-BAEB7599887A}"/>
              </a:ext>
            </a:extLst>
          </p:cNvPr>
          <p:cNvSpPr>
            <a:spLocks noGrp="1"/>
          </p:cNvSpPr>
          <p:nvPr>
            <p:ph type="title"/>
          </p:nvPr>
        </p:nvSpPr>
        <p:spPr>
          <a:xfrm>
            <a:off x="252918" y="1123837"/>
            <a:ext cx="3137981" cy="4601183"/>
          </a:xfrm>
        </p:spPr>
        <p:txBody>
          <a:bodyPr/>
          <a:lstStyle/>
          <a:p>
            <a:pPr algn="ctr"/>
            <a:r>
              <a:rPr lang="el-GR" dirty="0">
                <a:solidFill>
                  <a:srgbClr val="C00000"/>
                </a:solidFill>
              </a:rPr>
              <a:t>Το μάθημα των Θρησκευτικών υπό τη νομολογία της ΕΣΔΑ</a:t>
            </a:r>
            <a:endParaRPr lang="el-GR" dirty="0"/>
          </a:p>
        </p:txBody>
      </p:sp>
      <p:sp>
        <p:nvSpPr>
          <p:cNvPr id="3" name="Θέση περιεχομένου 2">
            <a:extLst>
              <a:ext uri="{FF2B5EF4-FFF2-40B4-BE49-F238E27FC236}">
                <a16:creationId xmlns:a16="http://schemas.microsoft.com/office/drawing/2014/main" id="{4EDA1AA6-5FE0-4D38-B527-9EC5ACE55B97}"/>
              </a:ext>
            </a:extLst>
          </p:cNvPr>
          <p:cNvSpPr>
            <a:spLocks noGrp="1"/>
          </p:cNvSpPr>
          <p:nvPr>
            <p:ph idx="1"/>
          </p:nvPr>
        </p:nvSpPr>
        <p:spPr/>
        <p:txBody>
          <a:bodyPr/>
          <a:lstStyle/>
          <a:p>
            <a:pPr algn="just">
              <a:lnSpc>
                <a:spcPct val="150000"/>
              </a:lnSpc>
            </a:pPr>
            <a:r>
              <a:rPr lang="el-GR" dirty="0"/>
              <a:t>Οι ανωτέρω αναφερθείσες διατάξεις της ΕΣΔΑ έχουν αυξημένη τυπική ισχύ, κατά το άρθρο 28 παρ. 1 Σ, καθώς κυρώθηκαν με το </a:t>
            </a:r>
            <a:r>
              <a:rPr lang="el-GR" dirty="0" err="1"/>
              <a:t>ν.δ.</a:t>
            </a:r>
            <a:r>
              <a:rPr lang="el-GR" dirty="0"/>
              <a:t> 53/1974. Τονίζεται ότι τα ελληνικά δικαστήρια οφείλουν βάσει του άρθρου 93 παρ. 3 Σ περί ειδικής και εμπεριστατωμένης αιτιολογίας των αποφάσεών τους να λαμβάνουν υπ’ </a:t>
            </a:r>
            <a:r>
              <a:rPr lang="el-GR" dirty="0" err="1"/>
              <a:t>όψιν</a:t>
            </a:r>
            <a:r>
              <a:rPr lang="el-GR" dirty="0"/>
              <a:t> τους την ερμηνεία και εφαρμογή της ΕΣΔΑ και των πρόσθετων Πρωτοκόλλων της από το Ευρωπαϊκό Δικαστήριο Δικαιωμάτων του Ανθρώπου. </a:t>
            </a:r>
          </a:p>
          <a:p>
            <a:endParaRPr lang="el-GR" dirty="0"/>
          </a:p>
        </p:txBody>
      </p:sp>
    </p:spTree>
    <p:extLst>
      <p:ext uri="{BB962C8B-B14F-4D97-AF65-F5344CB8AC3E}">
        <p14:creationId xmlns:p14="http://schemas.microsoft.com/office/powerpoint/2010/main" val="3266571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FBBEA2-F7EE-4B38-B0CD-25F65C47573D}"/>
              </a:ext>
            </a:extLst>
          </p:cNvPr>
          <p:cNvSpPr>
            <a:spLocks noGrp="1"/>
          </p:cNvSpPr>
          <p:nvPr>
            <p:ph type="title"/>
          </p:nvPr>
        </p:nvSpPr>
        <p:spPr>
          <a:xfrm>
            <a:off x="0" y="1123837"/>
            <a:ext cx="3392424" cy="4601183"/>
          </a:xfrm>
        </p:spPr>
        <p:txBody>
          <a:bodyPr>
            <a:normAutofit/>
          </a:bodyPr>
          <a:lstStyle/>
          <a:p>
            <a:pPr algn="ctr"/>
            <a:r>
              <a:rPr lang="el-GR" sz="3000" b="1" dirty="0">
                <a:solidFill>
                  <a:srgbClr val="C00000"/>
                </a:solidFill>
              </a:rPr>
              <a:t>Μάθημα των Θρησκευτικών και καταγραφή του θρησκεύματος </a:t>
            </a:r>
            <a:br>
              <a:rPr lang="el-GR" sz="3000" dirty="0">
                <a:solidFill>
                  <a:srgbClr val="C00000"/>
                </a:solidFill>
              </a:rPr>
            </a:br>
            <a:r>
              <a:rPr lang="el-GR" sz="3000" b="1" dirty="0">
                <a:solidFill>
                  <a:srgbClr val="C00000"/>
                </a:solidFill>
              </a:rPr>
              <a:t>στην Ελλάδα .</a:t>
            </a:r>
            <a:br>
              <a:rPr lang="el-GR" sz="3000" b="1" dirty="0">
                <a:solidFill>
                  <a:srgbClr val="C00000"/>
                </a:solidFill>
              </a:rPr>
            </a:br>
            <a:r>
              <a:rPr lang="el-GR" sz="3000" b="1" dirty="0">
                <a:solidFill>
                  <a:srgbClr val="C00000"/>
                </a:solidFill>
              </a:rPr>
              <a:t>Η νομολογία .</a:t>
            </a:r>
            <a:endParaRPr lang="el-GR" sz="3000" dirty="0">
              <a:solidFill>
                <a:srgbClr val="C00000"/>
              </a:solidFill>
            </a:endParaRPr>
          </a:p>
        </p:txBody>
      </p:sp>
      <p:pic>
        <p:nvPicPr>
          <p:cNvPr id="6" name="Θέση περιεχομένου 5">
            <a:extLst>
              <a:ext uri="{FF2B5EF4-FFF2-40B4-BE49-F238E27FC236}">
                <a16:creationId xmlns:a16="http://schemas.microsoft.com/office/drawing/2014/main" id="{59BB2F53-D9BF-4099-B4A8-E5198B0F862C}"/>
              </a:ext>
            </a:extLst>
          </p:cNvPr>
          <p:cNvPicPr>
            <a:picLocks noGrp="1" noChangeAspect="1"/>
          </p:cNvPicPr>
          <p:nvPr>
            <p:ph sz="half" idx="1"/>
          </p:nvPr>
        </p:nvPicPr>
        <p:blipFill>
          <a:blip r:embed="rId2"/>
          <a:stretch>
            <a:fillRect/>
          </a:stretch>
        </p:blipFill>
        <p:spPr>
          <a:xfrm>
            <a:off x="3667125" y="2335461"/>
            <a:ext cx="3475038" cy="2320428"/>
          </a:xfrm>
        </p:spPr>
      </p:pic>
      <p:sp>
        <p:nvSpPr>
          <p:cNvPr id="4" name="Θέση περιεχομένου 3">
            <a:extLst>
              <a:ext uri="{FF2B5EF4-FFF2-40B4-BE49-F238E27FC236}">
                <a16:creationId xmlns:a16="http://schemas.microsoft.com/office/drawing/2014/main" id="{D9DB826D-F0DA-46F4-B087-2A32CDBE01D0}"/>
              </a:ext>
            </a:extLst>
          </p:cNvPr>
          <p:cNvSpPr>
            <a:spLocks noGrp="1"/>
          </p:cNvSpPr>
          <p:nvPr>
            <p:ph sz="half" idx="2"/>
          </p:nvPr>
        </p:nvSpPr>
        <p:spPr>
          <a:xfrm>
            <a:off x="7416864" y="868680"/>
            <a:ext cx="3875976" cy="5120640"/>
          </a:xfrm>
        </p:spPr>
        <p:txBody>
          <a:bodyPr/>
          <a:lstStyle/>
          <a:p>
            <a:pPr marL="0" indent="0" algn="ctr">
              <a:buNone/>
            </a:pPr>
            <a:r>
              <a:rPr lang="el-GR" sz="2800" b="1" dirty="0"/>
              <a:t>Α. Συμβούλιο της  Επικρατείας </a:t>
            </a:r>
            <a:endParaRPr lang="el-GR" sz="2800" dirty="0"/>
          </a:p>
          <a:p>
            <a:pPr algn="ctr"/>
            <a:r>
              <a:rPr lang="el-GR" sz="2800" dirty="0"/>
              <a:t>1. </a:t>
            </a:r>
            <a:r>
              <a:rPr lang="el-GR" sz="2800" dirty="0" err="1"/>
              <a:t>ΣτΕ</a:t>
            </a:r>
            <a:r>
              <a:rPr lang="el-GR" sz="2800" dirty="0"/>
              <a:t> 660/2018 </a:t>
            </a:r>
          </a:p>
          <a:p>
            <a:pPr algn="ctr"/>
            <a:r>
              <a:rPr lang="el-GR" sz="2800" dirty="0"/>
              <a:t>2. </a:t>
            </a:r>
            <a:r>
              <a:rPr lang="el-GR" sz="2800" dirty="0" err="1"/>
              <a:t>ΣτΕ</a:t>
            </a:r>
            <a:r>
              <a:rPr lang="el-GR" sz="2800" dirty="0"/>
              <a:t> 926/2018</a:t>
            </a:r>
          </a:p>
          <a:p>
            <a:pPr algn="ctr"/>
            <a:r>
              <a:rPr lang="el-GR" sz="2800" dirty="0"/>
              <a:t>3. </a:t>
            </a:r>
            <a:r>
              <a:rPr lang="el-GR" sz="2800" dirty="0" err="1"/>
              <a:t>ΣτΕ</a:t>
            </a:r>
            <a:r>
              <a:rPr lang="el-GR" sz="2800" dirty="0"/>
              <a:t> 1749-1750/2019</a:t>
            </a:r>
          </a:p>
          <a:p>
            <a:endParaRPr lang="el-GR" dirty="0"/>
          </a:p>
        </p:txBody>
      </p:sp>
    </p:spTree>
    <p:extLst>
      <p:ext uri="{BB962C8B-B14F-4D97-AF65-F5344CB8AC3E}">
        <p14:creationId xmlns:p14="http://schemas.microsoft.com/office/powerpoint/2010/main" val="1705517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34AA8C-686E-4F5C-AEDC-AA285C989E83}"/>
              </a:ext>
            </a:extLst>
          </p:cNvPr>
          <p:cNvSpPr>
            <a:spLocks noGrp="1"/>
          </p:cNvSpPr>
          <p:nvPr>
            <p:ph type="title"/>
          </p:nvPr>
        </p:nvSpPr>
        <p:spPr>
          <a:xfrm>
            <a:off x="133350" y="1123837"/>
            <a:ext cx="3276599" cy="4601183"/>
          </a:xfrm>
          <a:effectLst>
            <a:glow rad="228600">
              <a:schemeClr val="accent4">
                <a:satMod val="175000"/>
                <a:alpha val="40000"/>
              </a:schemeClr>
            </a:glow>
          </a:effectLst>
        </p:spPr>
        <p:txBody>
          <a:bodyPr/>
          <a:lstStyle/>
          <a:p>
            <a:pPr algn="ctr"/>
            <a:r>
              <a:rPr lang="el-GR" sz="3200" b="1" dirty="0">
                <a:solidFill>
                  <a:srgbClr val="C00000"/>
                </a:solidFill>
              </a:rPr>
              <a:t>Α. Συμβούλιο της  Επικρατείας και μάθημα των θρησκευτικών</a:t>
            </a:r>
            <a:br>
              <a:rPr lang="el-GR" dirty="0"/>
            </a:br>
            <a:endParaRPr lang="el-GR" dirty="0"/>
          </a:p>
        </p:txBody>
      </p:sp>
      <p:sp>
        <p:nvSpPr>
          <p:cNvPr id="3" name="Θέση περιεχομένου 2">
            <a:extLst>
              <a:ext uri="{FF2B5EF4-FFF2-40B4-BE49-F238E27FC236}">
                <a16:creationId xmlns:a16="http://schemas.microsoft.com/office/drawing/2014/main" id="{2DB8972D-4B93-4B9A-BD08-E6BCBBFEC960}"/>
              </a:ext>
            </a:extLst>
          </p:cNvPr>
          <p:cNvSpPr>
            <a:spLocks noGrp="1"/>
          </p:cNvSpPr>
          <p:nvPr>
            <p:ph idx="1"/>
          </p:nvPr>
        </p:nvSpPr>
        <p:spPr/>
        <p:txBody>
          <a:bodyPr/>
          <a:lstStyle/>
          <a:p>
            <a:pPr algn="ctr"/>
            <a:r>
              <a:rPr lang="el-GR" sz="2400" b="1" dirty="0" err="1"/>
              <a:t>ΣτΕ</a:t>
            </a:r>
            <a:r>
              <a:rPr lang="el-GR" sz="2400" b="1" dirty="0"/>
              <a:t> 660/2018</a:t>
            </a:r>
          </a:p>
          <a:p>
            <a:r>
              <a:rPr lang="el-GR" sz="2400" dirty="0"/>
              <a:t>Στην απόφαση 660/2018 το </a:t>
            </a:r>
            <a:r>
              <a:rPr lang="el-GR" sz="2400" dirty="0" err="1"/>
              <a:t>ΣτΕ</a:t>
            </a:r>
            <a:r>
              <a:rPr lang="el-GR" sz="2400" dirty="0"/>
              <a:t> κλήθηκε να αποφανθεί ως προς τη συνταγματικότητα της υπ’ </a:t>
            </a:r>
            <a:r>
              <a:rPr lang="el-GR" sz="2400" dirty="0" err="1"/>
              <a:t>αρ</a:t>
            </a:r>
            <a:r>
              <a:rPr lang="el-GR" sz="2400" dirty="0"/>
              <a:t>. 143575/Δ2/7.9.2016 αποφάσεως του Υπουργού Παιδείας, Έρευνας και Θρησκευμάτων (ΦΕΚ Β΄ 2920/13.9.2016) με τίτλο «Πρόγραμμα Σπουδών του μαθήματος των Θρησκευτικών στο Δημοτικό και στο Γυμνάσιο».</a:t>
            </a:r>
          </a:p>
          <a:p>
            <a:endParaRPr lang="el-GR" dirty="0"/>
          </a:p>
        </p:txBody>
      </p:sp>
    </p:spTree>
    <p:extLst>
      <p:ext uri="{BB962C8B-B14F-4D97-AF65-F5344CB8AC3E}">
        <p14:creationId xmlns:p14="http://schemas.microsoft.com/office/powerpoint/2010/main" val="1679880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9CB3A2B0-0AEB-4A57-80DF-A9F0CB79BCAD}"/>
              </a:ext>
            </a:extLst>
          </p:cNvPr>
          <p:cNvSpPr/>
          <p:nvPr/>
        </p:nvSpPr>
        <p:spPr>
          <a:xfrm>
            <a:off x="38100" y="1571093"/>
            <a:ext cx="12006416" cy="4357218"/>
          </a:xfrm>
          <a:prstGeom prst="rect">
            <a:avLst/>
          </a:prstGeom>
        </p:spPr>
        <p:txBody>
          <a:bodyPr wrap="square">
            <a:spAutoFit/>
          </a:bodyPr>
          <a:lstStyle/>
          <a:p>
            <a:pPr lvl="0" algn="just">
              <a:lnSpc>
                <a:spcPct val="107000"/>
              </a:lnSpc>
            </a:pPr>
            <a:r>
              <a:rPr lang="en-US" sz="20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i</a:t>
            </a: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l-GR" sz="2000" dirty="0">
                <a:latin typeface="Times New Roman" panose="02020603050405020304" pitchFamily="18" charset="0"/>
                <a:ea typeface="Calibri" panose="020F0502020204030204" pitchFamily="34" charset="0"/>
                <a:cs typeface="Times New Roman" panose="02020603050405020304" pitchFamily="18" charset="0"/>
              </a:rPr>
              <a:t>Η  παιδεία, βασική αποστολή του κράτους-η ανάπτυξη της θρησκευτικής συνειδήσεως, αποστολή του κράτους.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 </a:t>
            </a:r>
            <a:r>
              <a:rPr lang="el-GR" sz="2000" dirty="0">
                <a:latin typeface="Times New Roman" panose="02020603050405020304" pitchFamily="18" charset="0"/>
                <a:ea typeface="Calibri" panose="020F0502020204030204" pitchFamily="34" charset="0"/>
                <a:cs typeface="Times New Roman" panose="02020603050405020304" pitchFamily="18" charset="0"/>
              </a:rPr>
              <a:t>Υποχρέωση του κράτους να διδάσκεται το μάθημα για ικανό αριθμό ωρών διδασκαλίας εβδομαδιαίως  και να περιλαμβάνει οπωσδήποτε, με σαφήνεια και πληρότητα, τα δόγματα, τις ηθικές αξίες και τις παραδόσεις της Ανατολικής Ορθοδόξου Εκκλησίας του Χριστού, χωρίς να καλλιεργούνται αμφιβολίες ως προς τα στοιχεία που συγκροτούν την Ορθόδοξη χριστιανική πίστη, ούτε να προκαλείται σύγχυση με τη διδασκαλία άλλων δογμάτων και θρησκειών.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iii) </a:t>
            </a:r>
            <a:r>
              <a:rPr lang="el-GR" sz="2000" dirty="0">
                <a:latin typeface="Times New Roman" panose="02020603050405020304" pitchFamily="18" charset="0"/>
                <a:ea typeface="Calibri" panose="020F0502020204030204" pitchFamily="34" charset="0"/>
                <a:cs typeface="Times New Roman" panose="02020603050405020304" pitchFamily="18" charset="0"/>
              </a:rPr>
              <a:t>Η πρόβλεψη δυνατότητας διδασκαλίας του οικείου δόγματος ή θρησκείας σε αλλόδοξους ή ετερόδοξους από πρόσωπα προτεινόμενα από την οικεία θρησκευτική κοινότητα συνεπάγεται ότι το κράτος δεν μπορεί να στερήσει από τους Χριστιανούς Ορθοδόξους μαθητές το δικαίωμα να διδάσκονται αποκλειστικά τα δόγματα της </a:t>
            </a:r>
            <a:r>
              <a:rPr lang="el-GR" sz="2000" dirty="0" err="1">
                <a:latin typeface="Times New Roman" panose="02020603050405020304" pitchFamily="18" charset="0"/>
                <a:ea typeface="Calibri" panose="020F0502020204030204" pitchFamily="34" charset="0"/>
                <a:cs typeface="Times New Roman" panose="02020603050405020304" pitchFamily="18" charset="0"/>
              </a:rPr>
              <a:t>πίστεώς</a:t>
            </a:r>
            <a:r>
              <a:rPr lang="el-GR" sz="2000" dirty="0">
                <a:latin typeface="Times New Roman" panose="02020603050405020304" pitchFamily="18" charset="0"/>
                <a:ea typeface="Calibri" panose="020F0502020204030204" pitchFamily="34" charset="0"/>
                <a:cs typeface="Times New Roman" panose="02020603050405020304" pitchFamily="18" charset="0"/>
              </a:rPr>
              <a:t> τους, εν όψει της συνταγματικής αρχής της ισότητας.</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iv) </a:t>
            </a:r>
            <a:r>
              <a:rPr lang="el-GR" sz="2000" dirty="0">
                <a:latin typeface="Times New Roman" panose="02020603050405020304" pitchFamily="18" charset="0"/>
                <a:ea typeface="Calibri" panose="020F0502020204030204" pitchFamily="34" charset="0"/>
                <a:cs typeface="Times New Roman" panose="02020603050405020304" pitchFamily="18" charset="0"/>
              </a:rPr>
              <a:t>Σύμφωνα με το </a:t>
            </a:r>
            <a:r>
              <a:rPr lang="el-GR" sz="2000" dirty="0" err="1">
                <a:latin typeface="Times New Roman" panose="02020603050405020304" pitchFamily="18" charset="0"/>
                <a:ea typeface="Calibri" panose="020F0502020204030204" pitchFamily="34" charset="0"/>
                <a:cs typeface="Times New Roman" panose="02020603050405020304" pitchFamily="18" charset="0"/>
              </a:rPr>
              <a:t>ΣτΕ</a:t>
            </a:r>
            <a:r>
              <a:rPr lang="el-GR" sz="2000" dirty="0">
                <a:latin typeface="Times New Roman" panose="02020603050405020304" pitchFamily="18" charset="0"/>
                <a:ea typeface="Calibri" panose="020F0502020204030204" pitchFamily="34" charset="0"/>
                <a:cs typeface="Times New Roman" panose="02020603050405020304" pitchFamily="18" charset="0"/>
              </a:rPr>
              <a:t>, το μάθημα των Θρησκευτικών οφείλει να έχει «ομολογιακό» περιεχόμενο διότι αφορά αποκλειστικώς μαθητές που ασπάζονται το Ορθόδοξο χριστιανικό δόγμα και όχι στους ετεροδόξους, αλλοθρήσκους ή </a:t>
            </a:r>
            <a:r>
              <a:rPr lang="el-GR" sz="2000" dirty="0" err="1">
                <a:latin typeface="Times New Roman" panose="02020603050405020304" pitchFamily="18" charset="0"/>
                <a:ea typeface="Calibri" panose="020F0502020204030204" pitchFamily="34" charset="0"/>
                <a:cs typeface="Times New Roman" panose="02020603050405020304" pitchFamily="18" charset="0"/>
              </a:rPr>
              <a:t>αθέους</a:t>
            </a:r>
            <a:r>
              <a:rPr lang="el-GR" sz="2000" dirty="0">
                <a:latin typeface="Times New Roman" panose="02020603050405020304" pitchFamily="18" charset="0"/>
                <a:ea typeface="Calibri" panose="020F0502020204030204" pitchFamily="34" charset="0"/>
                <a:cs typeface="Times New Roman" panose="02020603050405020304" pitchFamily="18" charset="0"/>
              </a:rPr>
              <a:t>. </a:t>
            </a:r>
            <a:endParaRPr lang="el-G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8083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FBB43377-2175-40DC-B90B-83E8DC28AD07}"/>
              </a:ext>
            </a:extLst>
          </p:cNvPr>
          <p:cNvSpPr/>
          <p:nvPr/>
        </p:nvSpPr>
        <p:spPr>
          <a:xfrm>
            <a:off x="176981" y="1317759"/>
            <a:ext cx="11621729" cy="4686539"/>
          </a:xfrm>
          <a:prstGeom prst="rect">
            <a:avLst/>
          </a:prstGeom>
        </p:spPr>
        <p:txBody>
          <a:bodyPr wrap="square">
            <a:spAutoFit/>
          </a:bodyPr>
          <a:lstStyle/>
          <a:p>
            <a:pPr lvl="0" algn="just">
              <a:lnSpc>
                <a:spcPct val="107000"/>
              </a:lnSpc>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l-GR" sz="2000" dirty="0">
                <a:latin typeface="Times New Roman" panose="02020603050405020304" pitchFamily="18" charset="0"/>
                <a:ea typeface="Calibri" panose="020F0502020204030204" pitchFamily="34" charset="0"/>
                <a:cs typeface="Times New Roman" panose="02020603050405020304" pitchFamily="18" charset="0"/>
              </a:rPr>
              <a:t>Οι τελευταίοι έχουν δικαίωμα πλήρους απαλλαγής από το μάθημα των Θρησκευτικών, χωρίς καμία δυσμενή συνέπεια, εφ’ όσον οι γονείς τους υποβάλουν αξιόπιστη δήλωση ότι δεν επιθυμούν, για λόγους θρησκευτικής συνειδήσεως, ήτοι ότι είναι ετερόδοξοι, αλλόθρησκοι ή άθεοι, να παρακολουθήσουν τη διδασκαλία του μαθήματος των Θρησκευτικών.</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l-GR" sz="2000" dirty="0">
                <a:latin typeface="Times New Roman" panose="02020603050405020304" pitchFamily="18" charset="0"/>
                <a:ea typeface="Calibri" panose="020F0502020204030204" pitchFamily="34" charset="0"/>
                <a:cs typeface="Times New Roman" panose="02020603050405020304" pitchFamily="18" charset="0"/>
              </a:rPr>
              <a:t>Η πολιτεία δύναται να περιλαμβάνει στα σχολικά προγράμματα, στο πλαίσιο άλλων μαθημάτων (όχι του μαθήματος των Θρησκευτικών) «θρησκειολογικού» χαρακτήρα με πληροφορίες και για άλλες θρησκείες και δόγματα «κατά τρόπο αντικειμενικό, κριτικό και πλουραλιστικό, χωρίς να επιδιώκει κατηχητικό σκοπό».</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vii)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l-GR" sz="2000" dirty="0">
                <a:latin typeface="Times New Roman" panose="02020603050405020304" pitchFamily="18" charset="0"/>
                <a:ea typeface="Calibri" panose="020F0502020204030204" pitchFamily="34" charset="0"/>
                <a:cs typeface="Times New Roman" panose="02020603050405020304" pitchFamily="18" charset="0"/>
              </a:rPr>
              <a:t>Η προβλεπόμενη διδασκαλία του μαθήματος των Θρησκευτικών κατά την προσβαλλόμενη απόφαση δεν είναι ικανή να αναπτύξει, εμπεδώσει και να ενισχύσει, όπως επιβάλλεται από τη διάταξη του άρθρου 16 παρ. 2 Σ, την Ορθόδοξη χριστιανική συνείδηση των μαθητών.</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viii)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l-GR" sz="2000" dirty="0">
                <a:latin typeface="Times New Roman" panose="02020603050405020304" pitchFamily="18" charset="0"/>
                <a:ea typeface="Calibri" panose="020F0502020204030204" pitchFamily="34" charset="0"/>
                <a:cs typeface="Times New Roman" panose="02020603050405020304" pitchFamily="18" charset="0"/>
              </a:rPr>
              <a:t>Πέντε μέλη της Ολομέλειας μειοψήφησαν, υποστηρίζοντας ότι το Σύνταγμα και οι διεθνείς συμβάσεις ουδόλως υποχρεώνουν τον νομοθέτη να προσδώσει στο μάθημα των Θρησκευτικών ομολογιακό ή κατηχητικό χαρακτήρα, γιατί αυτό θα ισοδυναμούσε όχι με «ανάπτυξη» θρησκευτικής συνειδήσεως, αλλά με «επιβολή» θρησκευτικής συνειδήσεως συγκεκριμένου περιεχομένου. </a:t>
            </a:r>
            <a:endParaRPr lang="el-G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2158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948683-715C-4BF9-AD32-D5E12BB76CE7}"/>
              </a:ext>
            </a:extLst>
          </p:cNvPr>
          <p:cNvSpPr>
            <a:spLocks noGrp="1"/>
          </p:cNvSpPr>
          <p:nvPr>
            <p:ph type="title"/>
          </p:nvPr>
        </p:nvSpPr>
        <p:spPr>
          <a:xfrm>
            <a:off x="0" y="1123837"/>
            <a:ext cx="3431457" cy="4601183"/>
          </a:xfrm>
        </p:spPr>
        <p:txBody>
          <a:bodyPr>
            <a:normAutofit/>
          </a:bodyPr>
          <a:lstStyle/>
          <a:p>
            <a:pPr algn="ctr"/>
            <a:r>
              <a:rPr lang="el-GR" sz="3200" b="1" dirty="0">
                <a:solidFill>
                  <a:srgbClr val="C00000"/>
                </a:solidFill>
              </a:rPr>
              <a:t>Α. Συμβούλιο της  Επικρατείας και μάθημα των θρησκευτικών</a:t>
            </a:r>
            <a:endParaRPr lang="el-GR" sz="3200" dirty="0"/>
          </a:p>
        </p:txBody>
      </p:sp>
      <p:sp>
        <p:nvSpPr>
          <p:cNvPr id="3" name="Θέση περιεχομένου 2">
            <a:extLst>
              <a:ext uri="{FF2B5EF4-FFF2-40B4-BE49-F238E27FC236}">
                <a16:creationId xmlns:a16="http://schemas.microsoft.com/office/drawing/2014/main" id="{F38FF66F-92EF-426D-A2F4-8C94C87CA4FF}"/>
              </a:ext>
            </a:extLst>
          </p:cNvPr>
          <p:cNvSpPr>
            <a:spLocks noGrp="1"/>
          </p:cNvSpPr>
          <p:nvPr>
            <p:ph idx="1"/>
          </p:nvPr>
        </p:nvSpPr>
        <p:spPr/>
        <p:txBody>
          <a:bodyPr/>
          <a:lstStyle/>
          <a:p>
            <a:pPr algn="ctr"/>
            <a:r>
              <a:rPr lang="el-GR" sz="2400" b="1" dirty="0" err="1"/>
              <a:t>ΣτΕ</a:t>
            </a:r>
            <a:r>
              <a:rPr lang="el-GR" sz="2400" b="1" dirty="0"/>
              <a:t> 926/2018</a:t>
            </a:r>
          </a:p>
          <a:p>
            <a:r>
              <a:rPr lang="el-GR" sz="2400" dirty="0"/>
              <a:t>Στην απόφαση 926/2018 η Ολομέλεια του </a:t>
            </a:r>
            <a:r>
              <a:rPr lang="el-GR" sz="2400" dirty="0" err="1"/>
              <a:t>ΣτΕ</a:t>
            </a:r>
            <a:r>
              <a:rPr lang="el-GR" sz="2400" dirty="0"/>
              <a:t> κλήθηκε να αποφανθεί ως προς τη συνταγματικότητα της υπ’ </a:t>
            </a:r>
            <a:r>
              <a:rPr lang="el-GR" sz="2400" dirty="0" err="1"/>
              <a:t>αρ</a:t>
            </a:r>
            <a:r>
              <a:rPr lang="el-GR" sz="2400" dirty="0"/>
              <a:t>. 143579/Δ2/7.9.2016 αποφάσεως του Υπουργού Παιδείας, Έρευνας και Θρησκευμάτων (ΦΕΚ 2906/Β΄/13.9.2016) με τίτλο «Πρόγραμμα Σπουδών του μαθήματος Θρησκευτικά Γενικού Λυκείου».</a:t>
            </a:r>
          </a:p>
          <a:p>
            <a:r>
              <a:rPr lang="el-GR" sz="2400" dirty="0"/>
              <a:t>Το Δικαστήριο υιοθέτησε, κατά πλειοψηφία, το σκεπτικό της αποφάσεως υπ’ </a:t>
            </a:r>
            <a:r>
              <a:rPr lang="el-GR" sz="2400" dirty="0" err="1"/>
              <a:t>αρ</a:t>
            </a:r>
            <a:r>
              <a:rPr lang="el-GR" sz="2400" dirty="0"/>
              <a:t>. 660/2018 </a:t>
            </a:r>
          </a:p>
          <a:p>
            <a:endParaRPr lang="el-GR" dirty="0"/>
          </a:p>
        </p:txBody>
      </p:sp>
    </p:spTree>
    <p:extLst>
      <p:ext uri="{BB962C8B-B14F-4D97-AF65-F5344CB8AC3E}">
        <p14:creationId xmlns:p14="http://schemas.microsoft.com/office/powerpoint/2010/main" val="3002459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A2D74D-0DD3-4A95-B343-825B1642CD56}"/>
              </a:ext>
            </a:extLst>
          </p:cNvPr>
          <p:cNvSpPr>
            <a:spLocks noGrp="1"/>
          </p:cNvSpPr>
          <p:nvPr>
            <p:ph type="title"/>
          </p:nvPr>
        </p:nvSpPr>
        <p:spPr>
          <a:xfrm>
            <a:off x="288430" y="1123836"/>
            <a:ext cx="2947482" cy="4601183"/>
          </a:xfrm>
        </p:spPr>
        <p:txBody>
          <a:bodyPr/>
          <a:lstStyle/>
          <a:p>
            <a:pPr algn="ctr"/>
            <a:r>
              <a:rPr lang="el-GR" dirty="0"/>
              <a:t>Το συνταγματικό πλαίσιο</a:t>
            </a:r>
            <a:br>
              <a:rPr lang="el-GR" dirty="0"/>
            </a:br>
            <a:br>
              <a:rPr lang="el-GR" dirty="0"/>
            </a:br>
            <a:br>
              <a:rPr lang="el-GR" dirty="0"/>
            </a:br>
            <a:r>
              <a:rPr lang="el-GR" dirty="0">
                <a:solidFill>
                  <a:schemeClr val="accent6">
                    <a:lumMod val="75000"/>
                  </a:schemeClr>
                </a:solidFill>
              </a:rPr>
              <a:t>Α. </a:t>
            </a:r>
            <a:r>
              <a:rPr lang="el-GR" sz="3200" dirty="0">
                <a:solidFill>
                  <a:schemeClr val="accent6">
                    <a:lumMod val="75000"/>
                  </a:schemeClr>
                </a:solidFill>
              </a:rPr>
              <a:t>Το άρθρο 3 παρ. 1 Σ</a:t>
            </a:r>
          </a:p>
        </p:txBody>
      </p:sp>
      <p:sp>
        <p:nvSpPr>
          <p:cNvPr id="3" name="Θέση περιεχομένου 2">
            <a:extLst>
              <a:ext uri="{FF2B5EF4-FFF2-40B4-BE49-F238E27FC236}">
                <a16:creationId xmlns:a16="http://schemas.microsoft.com/office/drawing/2014/main" id="{3B2AF8E9-F38F-4BC2-8B2B-254263873146}"/>
              </a:ext>
            </a:extLst>
          </p:cNvPr>
          <p:cNvSpPr>
            <a:spLocks noGrp="1"/>
          </p:cNvSpPr>
          <p:nvPr>
            <p:ph idx="1"/>
          </p:nvPr>
        </p:nvSpPr>
        <p:spPr/>
        <p:txBody>
          <a:bodyPr/>
          <a:lstStyle/>
          <a:p>
            <a:endParaRPr lang="el-GR" sz="2800" dirty="0"/>
          </a:p>
          <a:p>
            <a:r>
              <a:rPr lang="el-GR" sz="2800" dirty="0"/>
              <a:t>Το ισχύον Σύνταγμα αναγνωρίζει στο άρθρο 3 παρ. 1 αυτού τη θρησκεία της «Ανατολικής Ορθοδόξου του Χριστού Εκκλησίας» ως επικρατούσα θρησκεία.</a:t>
            </a:r>
          </a:p>
          <a:p>
            <a:endParaRPr lang="el-GR" dirty="0"/>
          </a:p>
        </p:txBody>
      </p:sp>
    </p:spTree>
    <p:extLst>
      <p:ext uri="{BB962C8B-B14F-4D97-AF65-F5344CB8AC3E}">
        <p14:creationId xmlns:p14="http://schemas.microsoft.com/office/powerpoint/2010/main" val="1587577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059F9F-93A0-4E05-8C10-9616E3740C87}"/>
              </a:ext>
            </a:extLst>
          </p:cNvPr>
          <p:cNvSpPr>
            <a:spLocks noGrp="1"/>
          </p:cNvSpPr>
          <p:nvPr>
            <p:ph type="title"/>
          </p:nvPr>
        </p:nvSpPr>
        <p:spPr>
          <a:xfrm>
            <a:off x="0" y="996016"/>
            <a:ext cx="3293806" cy="4601183"/>
          </a:xfrm>
        </p:spPr>
        <p:txBody>
          <a:bodyPr>
            <a:normAutofit/>
          </a:bodyPr>
          <a:lstStyle/>
          <a:p>
            <a:pPr algn="ctr"/>
            <a:r>
              <a:rPr lang="el-GR" sz="3200" b="1" dirty="0">
                <a:solidFill>
                  <a:srgbClr val="C00000"/>
                </a:solidFill>
              </a:rPr>
              <a:t>Α. Συμβούλιο της  Επικρατείας και μάθημα των θρησκευτικών</a:t>
            </a:r>
            <a:endParaRPr lang="el-GR" sz="3200" dirty="0"/>
          </a:p>
        </p:txBody>
      </p:sp>
      <p:sp>
        <p:nvSpPr>
          <p:cNvPr id="3" name="Θέση περιεχομένου 2">
            <a:extLst>
              <a:ext uri="{FF2B5EF4-FFF2-40B4-BE49-F238E27FC236}">
                <a16:creationId xmlns:a16="http://schemas.microsoft.com/office/drawing/2014/main" id="{8B116212-35A1-4A36-A961-FA895FC7E175}"/>
              </a:ext>
            </a:extLst>
          </p:cNvPr>
          <p:cNvSpPr>
            <a:spLocks noGrp="1"/>
          </p:cNvSpPr>
          <p:nvPr>
            <p:ph idx="1"/>
          </p:nvPr>
        </p:nvSpPr>
        <p:spPr/>
        <p:txBody>
          <a:bodyPr>
            <a:normAutofit lnSpcReduction="10000"/>
          </a:bodyPr>
          <a:lstStyle/>
          <a:p>
            <a:pPr marL="0" indent="0" algn="ctr">
              <a:buNone/>
            </a:pPr>
            <a:r>
              <a:rPr lang="el-GR" sz="2400" b="1" dirty="0"/>
              <a:t>Το Δικαστήριο</a:t>
            </a:r>
            <a:r>
              <a:rPr lang="en-US" sz="2400" b="1" dirty="0"/>
              <a:t> </a:t>
            </a:r>
            <a:r>
              <a:rPr lang="el-GR" sz="2400" b="1" dirty="0"/>
              <a:t>αναφέρει ρητώς ότι </a:t>
            </a:r>
          </a:p>
          <a:p>
            <a:pPr marL="0" indent="0" algn="just">
              <a:buNone/>
            </a:pPr>
            <a:r>
              <a:rPr lang="el-GR" sz="2400" dirty="0"/>
              <a:t>α. Η ανάπτυξη, εμπέδωση και ενίσχυση της Ορθόδοξης χριστιανικής συνειδήσεως των Ορθοδόξων Χριστιανών μαθητών συνιστά τον αποκλειστικό σκοπό της θρησκευτικής εκπαιδεύσεως μέσω της μεταδόσεως του φρονήματος, του ήθους και της πνευματικότητας της Ορθοδοξίας.</a:t>
            </a:r>
          </a:p>
          <a:p>
            <a:pPr marL="0" indent="0" algn="just">
              <a:buNone/>
            </a:pPr>
            <a:r>
              <a:rPr lang="el-GR" sz="2400" dirty="0"/>
              <a:t>β. Τονίζεται η ανάγκη σαφούς οριοθετήσεως της Ορθόδοξης ομολογίας σε σχέση με τις διδασκαλίες των λοιπών θρησκειών και δογμάτων, ενώ δεν πρέπει να προωθείται, μέσω της διδασκαλίας, η αντίληψη ότι η θρησκευτική πίστη μπορεί και πρέπει να είναι «κριτική», καθώς με αυτόν τον τρόπο κλονίζεται η ορθόδοξη χριστιανική συνείδηση των μαθητών με κίνδυνο εκτροπής από αυτήν.</a:t>
            </a:r>
          </a:p>
          <a:p>
            <a:endParaRPr lang="el-GR" dirty="0"/>
          </a:p>
        </p:txBody>
      </p:sp>
    </p:spTree>
    <p:extLst>
      <p:ext uri="{BB962C8B-B14F-4D97-AF65-F5344CB8AC3E}">
        <p14:creationId xmlns:p14="http://schemas.microsoft.com/office/powerpoint/2010/main" val="3289753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79F426-4E0D-4147-9392-866242479F34}"/>
              </a:ext>
            </a:extLst>
          </p:cNvPr>
          <p:cNvSpPr>
            <a:spLocks noGrp="1"/>
          </p:cNvSpPr>
          <p:nvPr>
            <p:ph type="title"/>
          </p:nvPr>
        </p:nvSpPr>
        <p:spPr>
          <a:xfrm>
            <a:off x="0" y="1123837"/>
            <a:ext cx="3392129" cy="4601183"/>
          </a:xfrm>
        </p:spPr>
        <p:txBody>
          <a:bodyPr>
            <a:normAutofit/>
          </a:bodyPr>
          <a:lstStyle/>
          <a:p>
            <a:pPr algn="ctr"/>
            <a:r>
              <a:rPr lang="el-GR" sz="3200" b="1" dirty="0">
                <a:solidFill>
                  <a:srgbClr val="C00000"/>
                </a:solidFill>
              </a:rPr>
              <a:t>Α. Συμβούλιο της  Επικρατείας και μάθημα των θρησκευτικών</a:t>
            </a:r>
            <a:endParaRPr lang="el-GR" sz="3200" dirty="0"/>
          </a:p>
        </p:txBody>
      </p:sp>
      <p:sp>
        <p:nvSpPr>
          <p:cNvPr id="3" name="Θέση περιεχομένου 2">
            <a:extLst>
              <a:ext uri="{FF2B5EF4-FFF2-40B4-BE49-F238E27FC236}">
                <a16:creationId xmlns:a16="http://schemas.microsoft.com/office/drawing/2014/main" id="{CA9FE1A3-2278-45F9-A87C-D28447809C52}"/>
              </a:ext>
            </a:extLst>
          </p:cNvPr>
          <p:cNvSpPr>
            <a:spLocks noGrp="1"/>
          </p:cNvSpPr>
          <p:nvPr>
            <p:ph idx="1"/>
          </p:nvPr>
        </p:nvSpPr>
        <p:spPr/>
        <p:txBody>
          <a:bodyPr/>
          <a:lstStyle/>
          <a:p>
            <a:pPr algn="ctr"/>
            <a:r>
              <a:rPr lang="el-GR" sz="2400" b="1" dirty="0" err="1"/>
              <a:t>ΣτΕ</a:t>
            </a:r>
            <a:r>
              <a:rPr lang="el-GR" sz="2400" b="1" dirty="0"/>
              <a:t> 1749-1750/2019</a:t>
            </a:r>
          </a:p>
          <a:p>
            <a:r>
              <a:rPr lang="el-GR" sz="2400" dirty="0"/>
              <a:t>Με τις 1749-1750/2019 αποφάσεις της Ολομέλειας του Συμβουλίου της Επικρατείας ακυρώθηκαν ως αντισυνταγματικές και αντίθετες με την ΕΣΔΑ οι υπ’ </a:t>
            </a:r>
            <a:r>
              <a:rPr lang="el-GR" sz="2400" dirty="0" err="1"/>
              <a:t>αρ</a:t>
            </a:r>
            <a:r>
              <a:rPr lang="el-GR" sz="2400" dirty="0"/>
              <a:t>. 101470/Δ2/16.6.2017 (Β΄2104) και 99058/Δ2/13.6.2017 (Β΄2105) αποφάσεις του Υπουργού Παιδείας, Έρευνας και Θρησκευμάτων, με τις οποίες καθορίσθηκαν τα προγράμματα σπουδών του μαθήματος των Θρησκευτικών αφενός του Δημοτικού και του Γυμνασίου και αφετέρου του Λυκείου.</a:t>
            </a:r>
          </a:p>
          <a:p>
            <a:endParaRPr lang="el-GR" dirty="0"/>
          </a:p>
        </p:txBody>
      </p:sp>
    </p:spTree>
    <p:extLst>
      <p:ext uri="{BB962C8B-B14F-4D97-AF65-F5344CB8AC3E}">
        <p14:creationId xmlns:p14="http://schemas.microsoft.com/office/powerpoint/2010/main" val="1289481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9459D164-1F28-43FD-AE23-25399E7C07D3}"/>
              </a:ext>
            </a:extLst>
          </p:cNvPr>
          <p:cNvSpPr/>
          <p:nvPr/>
        </p:nvSpPr>
        <p:spPr>
          <a:xfrm>
            <a:off x="491613" y="836592"/>
            <a:ext cx="11208774" cy="5326458"/>
          </a:xfrm>
          <a:prstGeom prst="rect">
            <a:avLst/>
          </a:prstGeom>
        </p:spPr>
        <p:txBody>
          <a:bodyPr wrap="square">
            <a:spAutoFit/>
          </a:bodyPr>
          <a:lstStyle/>
          <a:p>
            <a:pPr algn="ctr">
              <a:lnSpc>
                <a:spcPct val="150000"/>
              </a:lnSpc>
              <a:spcAft>
                <a:spcPts val="800"/>
              </a:spcAft>
            </a:pPr>
            <a:r>
              <a:rPr lang="el-GR"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Οι αποφάσεις του </a:t>
            </a:r>
            <a:r>
              <a:rPr lang="el-GR" sz="20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ΣτΕ</a:t>
            </a:r>
            <a:r>
              <a:rPr lang="el-GR"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και το ειδικότερο ζήτημα της αναπτύξεως της θρησκευτικής συνειδήσεως:</a:t>
            </a:r>
            <a:endParaRPr lang="el-G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2000" dirty="0">
                <a:latin typeface="Times New Roman" panose="02020603050405020304" pitchFamily="18" charset="0"/>
                <a:ea typeface="Calibri" panose="020F0502020204030204" pitchFamily="34" charset="0"/>
                <a:cs typeface="Times New Roman" panose="02020603050405020304" pitchFamily="18" charset="0"/>
              </a:rPr>
              <a:t>α. Υποχρέωση της πολιτείας είναι να οργανώσει και να παρέχει στους Χριστιανούς Ορθοδόξους μαθητές τη διδασκαλία μαθήματος Θρησκευτικών που έχει καθαρό ομολογιακό περιεχόμενο ορθοδόξου χριστιανικού χαρακτήρα. Εφόσον το περιεχόμενο αυτό είναι θεολογικά αναλλοίωτο και εφόσον παρέχεται επί ικανό αριθμό ωρών μπορεί να προστίθενται ως διακεκριμένο τμήμα της ύλης και θρησκειολογικά στοιχεία.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2000" dirty="0">
                <a:latin typeface="Times New Roman" panose="02020603050405020304" pitchFamily="18" charset="0"/>
                <a:ea typeface="Calibri" panose="020F0502020204030204" pitchFamily="34" charset="0"/>
                <a:cs typeface="Times New Roman" panose="02020603050405020304" pitchFamily="18" charset="0"/>
              </a:rPr>
              <a:t>β. συνάγεται ότι ως «ανάπτυξη» της ορθόδοξης χριστιανικής θρησκευτικής συνειδήσεως κατά τα ανωτέρω νοείται η εμπέδωση και ενίσχυση της συγκεκριμένης αυτής θρησκευτικής συνειδήσεως των μαθητών με τη διδασκαλία των δογμάτων, ηθικών αξιών και παραδόσεων της Ανατολικής Ορθόδοξης Εκκλησίας του Χριστού, ως εκ τούτου δε αφορά αποκλειστικά τους μαθητές, οι οποίοι, ανήκοντες στην κατά τα άνω πλειοψηφία του ελληνικού λαού, ασπάζονται το ορθόδοξο χριστιανικό δόγμα (βλ. </a:t>
            </a:r>
            <a:r>
              <a:rPr lang="el-GR" sz="2000" dirty="0" err="1">
                <a:latin typeface="Times New Roman" panose="02020603050405020304" pitchFamily="18" charset="0"/>
                <a:ea typeface="Calibri" panose="020F0502020204030204" pitchFamily="34" charset="0"/>
                <a:cs typeface="Times New Roman" panose="02020603050405020304" pitchFamily="18" charset="0"/>
              </a:rPr>
              <a:t>ΣτΕ</a:t>
            </a:r>
            <a:r>
              <a:rPr lang="el-GR" sz="2000" dirty="0">
                <a:latin typeface="Times New Roman" panose="02020603050405020304" pitchFamily="18" charset="0"/>
                <a:ea typeface="Calibri" panose="020F0502020204030204" pitchFamily="34" charset="0"/>
                <a:cs typeface="Times New Roman" panose="02020603050405020304" pitchFamily="18" charset="0"/>
              </a:rPr>
              <a:t> 660, 926/2018 </a:t>
            </a:r>
            <a:r>
              <a:rPr lang="el-GR" sz="2000" dirty="0" err="1">
                <a:latin typeface="Times New Roman" panose="02020603050405020304" pitchFamily="18" charset="0"/>
                <a:ea typeface="Calibri" panose="020F0502020204030204" pitchFamily="34" charset="0"/>
                <a:cs typeface="Times New Roman" panose="02020603050405020304" pitchFamily="18" charset="0"/>
              </a:rPr>
              <a:t>Ολομ</a:t>
            </a:r>
            <a:r>
              <a:rPr lang="el-GR" sz="2000" dirty="0">
                <a:latin typeface="Times New Roman" panose="02020603050405020304" pitchFamily="18" charset="0"/>
                <a:ea typeface="Calibri" panose="020F0502020204030204" pitchFamily="34" charset="0"/>
                <a:cs typeface="Times New Roman" panose="02020603050405020304" pitchFamily="18" charset="0"/>
              </a:rPr>
              <a:t>.).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5825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B9D98F96-698A-4933-B3EA-18705D15FDFF}"/>
              </a:ext>
            </a:extLst>
          </p:cNvPr>
          <p:cNvSpPr/>
          <p:nvPr/>
        </p:nvSpPr>
        <p:spPr>
          <a:xfrm>
            <a:off x="285135" y="0"/>
            <a:ext cx="11715136" cy="6938181"/>
          </a:xfrm>
          <a:prstGeom prst="rect">
            <a:avLst/>
          </a:prstGeom>
        </p:spPr>
        <p:txBody>
          <a:bodyPr wrap="square">
            <a:spAutoFit/>
          </a:bodyPr>
          <a:lstStyle/>
          <a:p>
            <a:pPr algn="ctr">
              <a:lnSpc>
                <a:spcPct val="107000"/>
              </a:lnSpc>
              <a:spcAft>
                <a:spcPts val="800"/>
              </a:spcAft>
            </a:pPr>
            <a:r>
              <a:rPr lang="el-GR"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Άλλα ζητήματα σχετικά με αποφάσεις ΣΤΕ</a:t>
            </a:r>
            <a:endParaRPr lang="el-GR" sz="2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2000" dirty="0">
                <a:latin typeface="Times New Roman" panose="02020603050405020304" pitchFamily="18" charset="0"/>
                <a:ea typeface="Calibri" panose="020F0502020204030204" pitchFamily="34" charset="0"/>
                <a:cs typeface="Times New Roman" panose="02020603050405020304" pitchFamily="18" charset="0"/>
              </a:rPr>
              <a:t>Οι ανωτέρω αποφάσεις βρίσκονται σε ένταση με την παγία νομολογία του ΕΔΔΑ ότι το κράτος οφείλει να προσφέρει εκπαίδευση ουδέτερη, κριτική, και πλουραλιστική, έχει υποχρέωση ουδετερότητας και αμεροληψίας.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2000" dirty="0">
                <a:latin typeface="Times New Roman" panose="02020603050405020304" pitchFamily="18" charset="0"/>
                <a:ea typeface="Calibri" panose="020F0502020204030204" pitchFamily="34" charset="0"/>
                <a:cs typeface="Times New Roman" panose="02020603050405020304" pitchFamily="18" charset="0"/>
              </a:rPr>
              <a:t>Η εξαίρεση από το μάθημα δεν μπορεί να προϋποθέτει αποκάλυψη των πεποιθήσεων του μαθητή.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2000" dirty="0">
                <a:latin typeface="Times New Roman" panose="02020603050405020304" pitchFamily="18" charset="0"/>
                <a:ea typeface="Calibri" panose="020F0502020204030204" pitchFamily="34" charset="0"/>
                <a:cs typeface="Times New Roman" panose="02020603050405020304" pitchFamily="18" charset="0"/>
              </a:rPr>
              <a:t>Είναι πολύ πιθανόν ότι η εμμονή στην ομολογιακή διδασκαλία θα οδηγήσει σε αύξηση του αριθμού των αιτούντων απαλλαγή. Με τον τρόπο αυτό θα αυξηθεί ο αριθμός των θρησκευτικά αναλφάβητων και αυτό θα επιφέρει βαθμηδόν την </a:t>
            </a:r>
            <a:r>
              <a:rPr lang="el-GR" sz="2000" dirty="0" err="1">
                <a:latin typeface="Times New Roman" panose="02020603050405020304" pitchFamily="18" charset="0"/>
                <a:ea typeface="Calibri" panose="020F0502020204030204" pitchFamily="34" charset="0"/>
                <a:cs typeface="Times New Roman" panose="02020603050405020304" pitchFamily="18" charset="0"/>
              </a:rPr>
              <a:t>οιονεί</a:t>
            </a:r>
            <a:r>
              <a:rPr lang="el-GR" sz="2000" dirty="0">
                <a:latin typeface="Times New Roman" panose="02020603050405020304" pitchFamily="18" charset="0"/>
                <a:ea typeface="Calibri" panose="020F0502020204030204" pitchFamily="34" charset="0"/>
                <a:cs typeface="Times New Roman" panose="02020603050405020304" pitchFamily="18" charset="0"/>
              </a:rPr>
              <a:t> κατάργηση του μαθήματος.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2000" dirty="0">
                <a:latin typeface="Times New Roman" panose="02020603050405020304" pitchFamily="18" charset="0"/>
                <a:ea typeface="Calibri" panose="020F0502020204030204" pitchFamily="34" charset="0"/>
                <a:cs typeface="Times New Roman" panose="02020603050405020304" pitchFamily="18" charset="0"/>
              </a:rPr>
              <a:t>Διχασμός εκπαιδευτικής κοινότητας: Οι αποφάσεις θέτουν το ζήτημα της διδασκαλίας ανταγωνιστικού προς το μάθημα των Θρησκευτικών μαθήματος: ποιος (θεολόγος ή φιλόλογος) θα διδάσκει το εν λόγω μάθημα; Το εν λόγω μάθημα θα ανταγωνίζεται το προτεινόμενο από το </a:t>
            </a:r>
            <a:r>
              <a:rPr lang="el-GR" sz="2000" dirty="0" err="1">
                <a:latin typeface="Times New Roman" panose="02020603050405020304" pitchFamily="18" charset="0"/>
                <a:ea typeface="Calibri" panose="020F0502020204030204" pitchFamily="34" charset="0"/>
                <a:cs typeface="Times New Roman" panose="02020603050405020304" pitchFamily="18" charset="0"/>
              </a:rPr>
              <a:t>ΣτΕ</a:t>
            </a:r>
            <a:r>
              <a:rPr lang="el-GR" sz="2000" dirty="0">
                <a:latin typeface="Times New Roman" panose="02020603050405020304" pitchFamily="18" charset="0"/>
                <a:ea typeface="Calibri" panose="020F0502020204030204" pitchFamily="34" charset="0"/>
                <a:cs typeface="Times New Roman" panose="02020603050405020304" pitchFamily="18" charset="0"/>
              </a:rPr>
              <a:t> μάθημα των Θρησκευτικών με απρόβλεπτες οργανωτικές συνέπειες για το ιδιωτικό και δημόσιο σχολείο.</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Wingdings" panose="05000000000000000000" pitchFamily="2" charset="2"/>
              <a:buChar char=""/>
            </a:pPr>
            <a:r>
              <a:rPr lang="el-GR" sz="2000" dirty="0">
                <a:latin typeface="Times New Roman" panose="02020603050405020304" pitchFamily="18" charset="0"/>
                <a:ea typeface="Calibri" panose="020F0502020204030204" pitchFamily="34" charset="0"/>
                <a:cs typeface="Times New Roman" panose="02020603050405020304" pitchFamily="18" charset="0"/>
              </a:rPr>
              <a:t>Η πρόβλεψη ισοτίμου μαθήματος μάθημα από το ίδιο το </a:t>
            </a:r>
            <a:r>
              <a:rPr lang="el-GR" sz="2000" dirty="0" err="1">
                <a:latin typeface="Times New Roman" panose="02020603050405020304" pitchFamily="18" charset="0"/>
                <a:ea typeface="Calibri" panose="020F0502020204030204" pitchFamily="34" charset="0"/>
                <a:cs typeface="Times New Roman" panose="02020603050405020304" pitchFamily="18" charset="0"/>
              </a:rPr>
              <a:t>ΣτΕ</a:t>
            </a:r>
            <a:r>
              <a:rPr lang="el-GR" sz="2000" dirty="0">
                <a:latin typeface="Times New Roman" panose="02020603050405020304" pitchFamily="18" charset="0"/>
                <a:ea typeface="Calibri" panose="020F0502020204030204" pitchFamily="34" charset="0"/>
                <a:cs typeface="Times New Roman" panose="02020603050405020304" pitchFamily="18" charset="0"/>
              </a:rPr>
              <a:t> δίνει το δικαίωμα σε μια θρησκευτική κοινότητα να ζητήσει μάθημα ομολογιακό της θρησκείας που λατρεύει, εξαιτίας λ.χ. συνθέσεως του πληθυσμού του σχολείου.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4545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CA9BF0-5A7A-4FFD-86C4-3CAAFDB2FAD5}"/>
              </a:ext>
            </a:extLst>
          </p:cNvPr>
          <p:cNvSpPr>
            <a:spLocks noGrp="1"/>
          </p:cNvSpPr>
          <p:nvPr>
            <p:ph type="title"/>
          </p:nvPr>
        </p:nvSpPr>
        <p:spPr>
          <a:xfrm>
            <a:off x="0" y="1123837"/>
            <a:ext cx="3382297" cy="4601183"/>
          </a:xfrm>
        </p:spPr>
        <p:txBody>
          <a:bodyPr/>
          <a:lstStyle/>
          <a:p>
            <a:pPr algn="ctr"/>
            <a:r>
              <a:rPr lang="el-GR" dirty="0">
                <a:solidFill>
                  <a:srgbClr val="C00000"/>
                </a:solidFill>
              </a:rPr>
              <a:t>Β. Διοικητικό Εφετείο </a:t>
            </a:r>
            <a:br>
              <a:rPr lang="en-US" dirty="0">
                <a:solidFill>
                  <a:srgbClr val="C00000"/>
                </a:solidFill>
              </a:rPr>
            </a:br>
            <a:br>
              <a:rPr lang="el-GR" dirty="0">
                <a:solidFill>
                  <a:srgbClr val="C00000"/>
                </a:solidFill>
              </a:rPr>
            </a:br>
            <a:r>
              <a:rPr lang="el-GR" dirty="0">
                <a:solidFill>
                  <a:srgbClr val="C00000"/>
                </a:solidFill>
              </a:rPr>
              <a:t>1. Διοικητικό Εφετείο Χανίων 115/2012</a:t>
            </a:r>
            <a:br>
              <a:rPr lang="el-GR" dirty="0"/>
            </a:br>
            <a:endParaRPr lang="el-GR" dirty="0"/>
          </a:p>
        </p:txBody>
      </p:sp>
      <p:sp>
        <p:nvSpPr>
          <p:cNvPr id="3" name="Θέση περιεχομένου 2">
            <a:extLst>
              <a:ext uri="{FF2B5EF4-FFF2-40B4-BE49-F238E27FC236}">
                <a16:creationId xmlns:a16="http://schemas.microsoft.com/office/drawing/2014/main" id="{B1AF89AB-72C8-43A1-8F41-357B6964D2CE}"/>
              </a:ext>
            </a:extLst>
          </p:cNvPr>
          <p:cNvSpPr>
            <a:spLocks noGrp="1"/>
          </p:cNvSpPr>
          <p:nvPr>
            <p:ph idx="1"/>
          </p:nvPr>
        </p:nvSpPr>
        <p:spPr>
          <a:xfrm>
            <a:off x="3869268" y="835743"/>
            <a:ext cx="7949106" cy="5161934"/>
          </a:xfrm>
        </p:spPr>
        <p:txBody>
          <a:bodyPr/>
          <a:lstStyle/>
          <a:p>
            <a:r>
              <a:rPr lang="el-GR" dirty="0"/>
              <a:t>Στην απόφαση 115/2012, το Διοικητικό Εφετείο Χανίων έκρινε ότι, καθώς σκοπός της παρεχόμενης στα σχολεία παιδείας είναι, μεταξύ άλλων, η ανάπτυξη της θρησκευτικής συνειδήσεως των μαθητών, σύμφωνα με τις αρχές του Ορθοδόξου χριστιανικού δόγματος, το μάθημα των Θρησκευτικών πρέπει</a:t>
            </a:r>
            <a:r>
              <a:rPr lang="en-US" dirty="0"/>
              <a:t>:</a:t>
            </a:r>
            <a:endParaRPr lang="el-GR" dirty="0"/>
          </a:p>
          <a:p>
            <a:pPr lvl="0"/>
            <a:r>
              <a:rPr lang="el-GR" dirty="0"/>
              <a:t>να είναι υποχρεωτικό εντός του σχολικού προγράμματος, </a:t>
            </a:r>
          </a:p>
          <a:p>
            <a:pPr lvl="0"/>
            <a:r>
              <a:rPr lang="el-GR" dirty="0"/>
              <a:t>να διδάσκεται σύμφωνα με τις αρχές της Ορθόδοξης χριστιανικής θρησκείας,</a:t>
            </a:r>
          </a:p>
          <a:p>
            <a:pPr lvl="0"/>
            <a:r>
              <a:rPr lang="el-GR" dirty="0"/>
              <a:t>η παρακολούθηση από χριστιανούς Ορθοδόξους μαθητές πρέπει να είναι υποχρεωτική,</a:t>
            </a:r>
          </a:p>
          <a:p>
            <a:pPr lvl="0"/>
            <a:r>
              <a:rPr lang="el-GR" dirty="0"/>
              <a:t>δεν νοείται απαλλαγή από το μάθημα των Θρησκευτικών για μαθητή Χριστιανό Ορθόδοξο, γιατί η ανάπτυξη θρησκευτικής συνειδήσεως είναι συνταγματική επιταγή δεσμευτική τόσο για την πολιτεία, όσο και για τον αποδέκτη αυτής μαθητή ορθόδοξο χριστιανό.</a:t>
            </a:r>
          </a:p>
          <a:p>
            <a:endParaRPr lang="el-GR" dirty="0"/>
          </a:p>
        </p:txBody>
      </p:sp>
    </p:spTree>
    <p:extLst>
      <p:ext uri="{BB962C8B-B14F-4D97-AF65-F5344CB8AC3E}">
        <p14:creationId xmlns:p14="http://schemas.microsoft.com/office/powerpoint/2010/main" val="667276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1E6FBF-E52A-4D79-A8F4-055C09A1A392}"/>
              </a:ext>
            </a:extLst>
          </p:cNvPr>
          <p:cNvSpPr>
            <a:spLocks noGrp="1"/>
          </p:cNvSpPr>
          <p:nvPr>
            <p:ph type="title"/>
          </p:nvPr>
        </p:nvSpPr>
        <p:spPr>
          <a:xfrm>
            <a:off x="0" y="1123837"/>
            <a:ext cx="3441289" cy="4601183"/>
          </a:xfrm>
        </p:spPr>
        <p:txBody>
          <a:bodyPr/>
          <a:lstStyle/>
          <a:p>
            <a:pPr algn="ctr"/>
            <a:r>
              <a:rPr lang="el-GR" dirty="0">
                <a:solidFill>
                  <a:srgbClr val="C00000"/>
                </a:solidFill>
              </a:rPr>
              <a:t>Β. Διοικητικό Εφετείο </a:t>
            </a:r>
            <a:br>
              <a:rPr lang="en-US" dirty="0">
                <a:solidFill>
                  <a:srgbClr val="C00000"/>
                </a:solidFill>
              </a:rPr>
            </a:br>
            <a:br>
              <a:rPr lang="el-GR" dirty="0">
                <a:solidFill>
                  <a:srgbClr val="C00000"/>
                </a:solidFill>
              </a:rPr>
            </a:br>
            <a:r>
              <a:rPr lang="el-GR" dirty="0">
                <a:solidFill>
                  <a:srgbClr val="C00000"/>
                </a:solidFill>
              </a:rPr>
              <a:t>1. Διοικητικό Εφετείο Χανίων 115/2012</a:t>
            </a:r>
            <a:br>
              <a:rPr lang="el-GR" dirty="0"/>
            </a:br>
            <a:endParaRPr lang="el-GR" dirty="0"/>
          </a:p>
        </p:txBody>
      </p:sp>
      <p:sp>
        <p:nvSpPr>
          <p:cNvPr id="3" name="Θέση περιεχομένου 2">
            <a:extLst>
              <a:ext uri="{FF2B5EF4-FFF2-40B4-BE49-F238E27FC236}">
                <a16:creationId xmlns:a16="http://schemas.microsoft.com/office/drawing/2014/main" id="{06A95451-A2B6-467F-8743-6B778FF0EB9B}"/>
              </a:ext>
            </a:extLst>
          </p:cNvPr>
          <p:cNvSpPr>
            <a:spLocks noGrp="1"/>
          </p:cNvSpPr>
          <p:nvPr>
            <p:ph idx="1"/>
          </p:nvPr>
        </p:nvSpPr>
        <p:spPr/>
        <p:txBody>
          <a:bodyPr>
            <a:normAutofit/>
          </a:bodyPr>
          <a:lstStyle/>
          <a:p>
            <a:pPr algn="just"/>
            <a:r>
              <a:rPr lang="el-GR" sz="2400" dirty="0"/>
              <a:t>Απαλλαγή από το μάθημα είναι δυνατή και επιβεβλημένη συνταγματικώς (και ως υπηρεσιακό καθήκον του διευθυντή του σχολείου), εάν ο ενήλικος μαθητής ή οι ασκούντες τη γονική μέριμνα ανήλικου μαθητή επικαλεστούν λόγους θρησκευτικής συνειδήσεως, ότι δηλαδή είναι ετερόδοξοι, </a:t>
            </a:r>
            <a:r>
              <a:rPr lang="el-GR" sz="2400" dirty="0" err="1"/>
              <a:t>ετερόθρησκοι</a:t>
            </a:r>
            <a:r>
              <a:rPr lang="el-GR" sz="2400" dirty="0"/>
              <a:t> ή άθεοι. </a:t>
            </a:r>
          </a:p>
          <a:p>
            <a:pPr algn="just"/>
            <a:r>
              <a:rPr lang="el-GR" sz="2400" dirty="0"/>
              <a:t>Σε περίπτωση που μαθητής ή οι ασκούντες τη γονική μέριμνα αυτού αιτηθούν την απαλλαγή από το μάθημα των Θρησκευτικών χωρίς να επικαλεστούν λόγους θρησκευτικής συνειδήσεως, ο διευθυντής έχει την υποχρέωση να διερευνήσει εάν ο μαθητής είναι αλλόθρησκος, αλλόδοξος ή άθεος, ώστε να χορηγήσει την απαλλαγή. </a:t>
            </a:r>
          </a:p>
        </p:txBody>
      </p:sp>
    </p:spTree>
    <p:extLst>
      <p:ext uri="{BB962C8B-B14F-4D97-AF65-F5344CB8AC3E}">
        <p14:creationId xmlns:p14="http://schemas.microsoft.com/office/powerpoint/2010/main" val="4080653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536926-8E3D-43A3-ADA3-9E32A7465E0F}"/>
              </a:ext>
            </a:extLst>
          </p:cNvPr>
          <p:cNvSpPr>
            <a:spLocks noGrp="1"/>
          </p:cNvSpPr>
          <p:nvPr>
            <p:ph type="title"/>
          </p:nvPr>
        </p:nvSpPr>
        <p:spPr>
          <a:xfrm>
            <a:off x="0" y="1123837"/>
            <a:ext cx="3401961" cy="4601183"/>
          </a:xfrm>
        </p:spPr>
        <p:txBody>
          <a:bodyPr/>
          <a:lstStyle/>
          <a:p>
            <a:pPr algn="ctr"/>
            <a:r>
              <a:rPr lang="el-GR" dirty="0">
                <a:solidFill>
                  <a:srgbClr val="C00000"/>
                </a:solidFill>
              </a:rPr>
              <a:t>Β. Διοικητικό Εφετείο </a:t>
            </a:r>
            <a:br>
              <a:rPr lang="en-US" dirty="0">
                <a:solidFill>
                  <a:srgbClr val="C00000"/>
                </a:solidFill>
              </a:rPr>
            </a:br>
            <a:br>
              <a:rPr lang="el-GR" dirty="0">
                <a:solidFill>
                  <a:srgbClr val="C00000"/>
                </a:solidFill>
              </a:rPr>
            </a:br>
            <a:r>
              <a:rPr lang="el-GR" dirty="0">
                <a:solidFill>
                  <a:srgbClr val="C00000"/>
                </a:solidFill>
              </a:rPr>
              <a:t>1. Διοικητικό Εφετείο Χανίων 115/2012</a:t>
            </a:r>
            <a:br>
              <a:rPr lang="el-GR" dirty="0"/>
            </a:br>
            <a:endParaRPr lang="el-GR" dirty="0"/>
          </a:p>
        </p:txBody>
      </p:sp>
      <p:sp>
        <p:nvSpPr>
          <p:cNvPr id="3" name="Θέση περιεχομένου 2">
            <a:extLst>
              <a:ext uri="{FF2B5EF4-FFF2-40B4-BE49-F238E27FC236}">
                <a16:creationId xmlns:a16="http://schemas.microsoft.com/office/drawing/2014/main" id="{A05F44A5-B25F-4105-8EF8-2AF16F03973F}"/>
              </a:ext>
            </a:extLst>
          </p:cNvPr>
          <p:cNvSpPr>
            <a:spLocks noGrp="1"/>
          </p:cNvSpPr>
          <p:nvPr>
            <p:ph idx="1"/>
          </p:nvPr>
        </p:nvSpPr>
        <p:spPr>
          <a:xfrm>
            <a:off x="3869268" y="864108"/>
            <a:ext cx="7791790" cy="5120640"/>
          </a:xfrm>
        </p:spPr>
        <p:txBody>
          <a:bodyPr/>
          <a:lstStyle/>
          <a:p>
            <a:pPr lvl="0" algn="just"/>
            <a:r>
              <a:rPr lang="el-GR" sz="2400" dirty="0"/>
              <a:t>Το </a:t>
            </a:r>
            <a:r>
              <a:rPr lang="el-GR" sz="2400" b="1" dirty="0">
                <a:solidFill>
                  <a:srgbClr val="FF0000"/>
                </a:solidFill>
              </a:rPr>
              <a:t>ΕΔΔΑ</a:t>
            </a:r>
            <a:r>
              <a:rPr lang="el-GR" sz="2400" dirty="0"/>
              <a:t> έκρινε ότι το εν λόγω σύστημα  ενδέχεται να επιβαρύνει </a:t>
            </a:r>
            <a:r>
              <a:rPr lang="el-GR" sz="2400" b="1" dirty="0">
                <a:solidFill>
                  <a:srgbClr val="0070C0"/>
                </a:solidFill>
              </a:rPr>
              <a:t>υπέρμετρα</a:t>
            </a:r>
            <a:r>
              <a:rPr lang="el-GR" sz="2400" dirty="0"/>
              <a:t> τους γονείς, καθώς τους υποχρεώνει </a:t>
            </a:r>
            <a:r>
              <a:rPr lang="el-GR" sz="2400" b="1" dirty="0">
                <a:solidFill>
                  <a:srgbClr val="0070C0"/>
                </a:solidFill>
              </a:rPr>
              <a:t>να αποκαλύπτουν </a:t>
            </a:r>
            <a:r>
              <a:rPr lang="el-GR" sz="2400" dirty="0"/>
              <a:t>τις θρησκευτικές ή φιλοσοφικές τους πεποιθήσεις, οι οποίες συνιστούν έκφανση της ατομικής συνειδήσεως, ή άλλες, ευαίσθητες πτυχές της ιδιωτικής τους ζωής από τις οποίες θα μπορούσε να συναχθεί ότι τα παιδιά τους είχαν ή όχι συγκεκριμένη θρησκευτική πίστη. </a:t>
            </a:r>
          </a:p>
          <a:p>
            <a:pPr lvl="0" algn="just"/>
            <a:r>
              <a:rPr lang="el-GR" sz="2400" dirty="0"/>
              <a:t>Η εν λόγω διαδικασία ενδέχεται να </a:t>
            </a:r>
            <a:r>
              <a:rPr lang="el-GR" sz="2400" b="1" dirty="0">
                <a:solidFill>
                  <a:srgbClr val="0070C0"/>
                </a:solidFill>
              </a:rPr>
              <a:t>αποθαρρύνει</a:t>
            </a:r>
            <a:r>
              <a:rPr lang="el-GR" sz="2400" dirty="0"/>
              <a:t> τους γονείς από την υποβολή αιτήσεως απαλλαγής, ιδιαιτέρως σε μικρές και θρησκευτικώς ομοιογενείς κοινωνίες, στις οποίες </a:t>
            </a:r>
            <a:r>
              <a:rPr lang="el-GR" sz="2400" b="1" dirty="0">
                <a:solidFill>
                  <a:srgbClr val="0070C0"/>
                </a:solidFill>
              </a:rPr>
              <a:t>ο κίνδυνος στιγματισμού ή / και αποκλεισμού είναι υψηλός</a:t>
            </a:r>
            <a:r>
              <a:rPr lang="el-GR" sz="2400" dirty="0"/>
              <a:t>. </a:t>
            </a:r>
          </a:p>
          <a:p>
            <a:endParaRPr lang="el-GR" dirty="0"/>
          </a:p>
        </p:txBody>
      </p:sp>
    </p:spTree>
    <p:extLst>
      <p:ext uri="{BB962C8B-B14F-4D97-AF65-F5344CB8AC3E}">
        <p14:creationId xmlns:p14="http://schemas.microsoft.com/office/powerpoint/2010/main" val="607887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88893C-4078-4510-B161-DDFD5A8C8E03}"/>
              </a:ext>
            </a:extLst>
          </p:cNvPr>
          <p:cNvSpPr>
            <a:spLocks noGrp="1"/>
          </p:cNvSpPr>
          <p:nvPr>
            <p:ph type="title"/>
          </p:nvPr>
        </p:nvSpPr>
        <p:spPr>
          <a:xfrm>
            <a:off x="108155" y="1123837"/>
            <a:ext cx="3293806" cy="4601183"/>
          </a:xfrm>
        </p:spPr>
        <p:txBody>
          <a:bodyPr/>
          <a:lstStyle/>
          <a:p>
            <a:r>
              <a:rPr lang="el-GR" dirty="0">
                <a:solidFill>
                  <a:srgbClr val="C00000"/>
                </a:solidFill>
              </a:rPr>
              <a:t>Β. Διοικητικό Εφετείο </a:t>
            </a:r>
            <a:br>
              <a:rPr lang="en-US" dirty="0">
                <a:solidFill>
                  <a:srgbClr val="C00000"/>
                </a:solidFill>
              </a:rPr>
            </a:br>
            <a:br>
              <a:rPr lang="el-GR" dirty="0">
                <a:solidFill>
                  <a:srgbClr val="C00000"/>
                </a:solidFill>
              </a:rPr>
            </a:br>
            <a:r>
              <a:rPr lang="el-GR" dirty="0">
                <a:solidFill>
                  <a:srgbClr val="C00000"/>
                </a:solidFill>
              </a:rPr>
              <a:t>2. Διοικητικό Εφετείο Αθηνών 32/2020</a:t>
            </a:r>
            <a:endParaRPr lang="el-GR" dirty="0"/>
          </a:p>
        </p:txBody>
      </p:sp>
      <p:sp>
        <p:nvSpPr>
          <p:cNvPr id="3" name="Θέση περιεχομένου 2">
            <a:extLst>
              <a:ext uri="{FF2B5EF4-FFF2-40B4-BE49-F238E27FC236}">
                <a16:creationId xmlns:a16="http://schemas.microsoft.com/office/drawing/2014/main" id="{1B0E2215-8C0A-4640-9875-CF39F54440FF}"/>
              </a:ext>
            </a:extLst>
          </p:cNvPr>
          <p:cNvSpPr>
            <a:spLocks noGrp="1"/>
          </p:cNvSpPr>
          <p:nvPr>
            <p:ph idx="1"/>
          </p:nvPr>
        </p:nvSpPr>
        <p:spPr/>
        <p:txBody>
          <a:bodyPr/>
          <a:lstStyle/>
          <a:p>
            <a:pPr marL="0" indent="0" algn="just">
              <a:lnSpc>
                <a:spcPct val="150000"/>
              </a:lnSpc>
              <a:buNone/>
            </a:pPr>
            <a:r>
              <a:rPr lang="el-GR" sz="2400" dirty="0"/>
              <a:t>Η εν λόγω απόφαση ανέστειλε την εφαρμογή απορριπτικών αποφάσεων εις βάρος αιτήσεων γονέων μαθητή για την απαλλαγή του από το μάθημα των Θρησκευτικών με την αιτιολογία αφενός ότι δεν είχε δηλωθεί ότι ο μαθητής δεν είναι Χ.Ο. κι αφετέρου ότι υποβλήθηκε εκπρόθεσμα η δήλωση ότι ο μαθητής δεν είναι Χ.Ο., όταν οι γονείς αναγκάστηκαν τελικά να το δηλώσουν για την απαλλαγή του μαθητή. </a:t>
            </a:r>
          </a:p>
          <a:p>
            <a:endParaRPr lang="el-GR" dirty="0"/>
          </a:p>
        </p:txBody>
      </p:sp>
    </p:spTree>
    <p:extLst>
      <p:ext uri="{BB962C8B-B14F-4D97-AF65-F5344CB8AC3E}">
        <p14:creationId xmlns:p14="http://schemas.microsoft.com/office/powerpoint/2010/main" val="3015673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1C62BD-C4FE-487E-AF93-50FEA3EC06D1}"/>
              </a:ext>
            </a:extLst>
          </p:cNvPr>
          <p:cNvSpPr>
            <a:spLocks noGrp="1"/>
          </p:cNvSpPr>
          <p:nvPr>
            <p:ph type="title"/>
          </p:nvPr>
        </p:nvSpPr>
        <p:spPr/>
        <p:txBody>
          <a:bodyPr/>
          <a:lstStyle/>
          <a:p>
            <a:pPr algn="ctr"/>
            <a:r>
              <a:rPr lang="el-GR" dirty="0">
                <a:solidFill>
                  <a:schemeClr val="accent6">
                    <a:lumMod val="75000"/>
                  </a:schemeClr>
                </a:solidFill>
              </a:rPr>
              <a:t>Γ.  AΠΔΠΧ Απόφαση 28/2019</a:t>
            </a:r>
          </a:p>
        </p:txBody>
      </p:sp>
      <p:sp>
        <p:nvSpPr>
          <p:cNvPr id="3" name="Θέση περιεχομένου 2">
            <a:extLst>
              <a:ext uri="{FF2B5EF4-FFF2-40B4-BE49-F238E27FC236}">
                <a16:creationId xmlns:a16="http://schemas.microsoft.com/office/drawing/2014/main" id="{AC99175A-9C03-4362-9E3D-11414D0F7D65}"/>
              </a:ext>
            </a:extLst>
          </p:cNvPr>
          <p:cNvSpPr>
            <a:spLocks noGrp="1"/>
          </p:cNvSpPr>
          <p:nvPr>
            <p:ph idx="1"/>
          </p:nvPr>
        </p:nvSpPr>
        <p:spPr>
          <a:xfrm>
            <a:off x="3510115" y="786581"/>
            <a:ext cx="8278761" cy="5309419"/>
          </a:xfrm>
        </p:spPr>
        <p:txBody>
          <a:bodyPr>
            <a:normAutofit lnSpcReduction="10000"/>
          </a:bodyPr>
          <a:lstStyle/>
          <a:p>
            <a:pPr marL="0" indent="0">
              <a:buNone/>
            </a:pPr>
            <a:r>
              <a:rPr lang="el-GR" dirty="0"/>
              <a:t>Η απόφαση 28/2019 ασχολήθηκε, μετά από καταγγελίες της Ενώσεως </a:t>
            </a:r>
            <a:r>
              <a:rPr lang="el-GR" dirty="0" err="1"/>
              <a:t>Αθέων</a:t>
            </a:r>
            <a:r>
              <a:rPr lang="el-GR" dirty="0"/>
              <a:t> και της Ελληνικής Ενώσεως για τα Δικαιώματα του ανθρώπου, με τα εξής ζητήματα: </a:t>
            </a:r>
          </a:p>
          <a:p>
            <a:r>
              <a:rPr lang="el-GR" dirty="0"/>
              <a:t>(α) </a:t>
            </a:r>
            <a:r>
              <a:rPr lang="el-GR" dirty="0">
                <a:solidFill>
                  <a:schemeClr val="accent4">
                    <a:lumMod val="75000"/>
                  </a:schemeClr>
                </a:solidFill>
              </a:rPr>
              <a:t>την αναγραφή του θρησκεύματος στα πιστοποιητικά και τους τίτλους σπουδών της πρωτοβάθμιας και δευτεροβάθμιας εκπαιδεύσεως </a:t>
            </a:r>
            <a:r>
              <a:rPr lang="el-GR" dirty="0"/>
              <a:t>(</a:t>
            </a:r>
            <a:r>
              <a:rPr lang="el-GR" i="1" dirty="0"/>
              <a:t>υπερβαίνουν τον σκοπό της επεξεργασίας και, ως εκ τούτου, δεν είναι νόμιμες, καθώς το θρήσκευμα δεν σχετίζεται με την επίδοση του μαθητή</a:t>
            </a:r>
            <a:r>
              <a:rPr lang="el-GR" dirty="0"/>
              <a:t>), </a:t>
            </a:r>
          </a:p>
          <a:p>
            <a:r>
              <a:rPr lang="el-GR" dirty="0"/>
              <a:t>(β) </a:t>
            </a:r>
            <a:r>
              <a:rPr lang="el-GR" dirty="0">
                <a:solidFill>
                  <a:schemeClr val="accent4">
                    <a:lumMod val="75000"/>
                  </a:schemeClr>
                </a:solidFill>
              </a:rPr>
              <a:t>την αναγραφή του θρησκεύματος στο μηχανογραφικό σύστημα </a:t>
            </a:r>
            <a:r>
              <a:rPr lang="el-GR" dirty="0" err="1">
                <a:solidFill>
                  <a:schemeClr val="accent4">
                    <a:lumMod val="75000"/>
                  </a:schemeClr>
                </a:solidFill>
              </a:rPr>
              <a:t>myschool</a:t>
            </a:r>
            <a:r>
              <a:rPr lang="el-GR" dirty="0">
                <a:solidFill>
                  <a:schemeClr val="accent4">
                    <a:lumMod val="75000"/>
                  </a:schemeClr>
                </a:solidFill>
              </a:rPr>
              <a:t> </a:t>
            </a:r>
            <a:r>
              <a:rPr lang="el-GR" dirty="0"/>
              <a:t>(</a:t>
            </a:r>
            <a:r>
              <a:rPr lang="el-GR" i="1" dirty="0"/>
              <a:t>δεν υφίσταται νόμιμος λόγος που να συνδέεται με τους επιδιωκόμενους από το </a:t>
            </a:r>
            <a:r>
              <a:rPr lang="el-GR" i="1" dirty="0" err="1"/>
              <a:t>myschool</a:t>
            </a:r>
            <a:r>
              <a:rPr lang="el-GR" i="1" dirty="0"/>
              <a:t> σκοπούς</a:t>
            </a:r>
            <a:r>
              <a:rPr lang="el-GR" dirty="0"/>
              <a:t>), </a:t>
            </a:r>
          </a:p>
          <a:p>
            <a:r>
              <a:rPr lang="el-GR" dirty="0"/>
              <a:t>(γ) </a:t>
            </a:r>
            <a:r>
              <a:rPr lang="el-GR" dirty="0">
                <a:solidFill>
                  <a:schemeClr val="accent4">
                    <a:lumMod val="75000"/>
                  </a:schemeClr>
                </a:solidFill>
              </a:rPr>
              <a:t>την αναγραφή του θρησκεύματος στην τριτοβάθμια εκπαίδευση</a:t>
            </a:r>
            <a:r>
              <a:rPr lang="el-GR" dirty="0"/>
              <a:t>, και </a:t>
            </a:r>
          </a:p>
          <a:p>
            <a:r>
              <a:rPr lang="el-GR" dirty="0"/>
              <a:t>(δ</a:t>
            </a:r>
            <a:r>
              <a:rPr lang="el-GR" dirty="0">
                <a:solidFill>
                  <a:schemeClr val="accent4">
                    <a:lumMod val="75000"/>
                  </a:schemeClr>
                </a:solidFill>
              </a:rPr>
              <a:t>) το ζήτημα της δηλώσεως απαλλαγής από τη διδασκαλία του μαθήματος των Θρησκευτικών </a:t>
            </a:r>
            <a:r>
              <a:rPr lang="el-GR" dirty="0"/>
              <a:t>[</a:t>
            </a:r>
            <a:r>
              <a:rPr lang="el-GR" i="1" dirty="0"/>
              <a:t>η δήλωση ότι ο μαθητής δεν είναι Χριστιανός Ορθόδοξος με τον σκοπό της χορηγήσεως απαλλαγής από το μάθημα των Θρησκευτικών είναι αντίθετη </a:t>
            </a:r>
            <a:r>
              <a:rPr lang="el-GR" dirty="0"/>
              <a:t>(α) </a:t>
            </a:r>
            <a:r>
              <a:rPr lang="el-GR" i="1" dirty="0"/>
              <a:t>με το άρθρο 13 παρ. 1 και 2 του Συντάγματος</a:t>
            </a:r>
            <a:r>
              <a:rPr lang="el-GR" dirty="0"/>
              <a:t>, β) </a:t>
            </a:r>
            <a:r>
              <a:rPr lang="el-GR" i="1" dirty="0"/>
              <a:t>με το άρθρο 9 της ΕΣΔΑ</a:t>
            </a:r>
            <a:r>
              <a:rPr lang="el-GR" dirty="0"/>
              <a:t> και γ) με </a:t>
            </a:r>
            <a:r>
              <a:rPr lang="el-GR" i="1" dirty="0"/>
              <a:t>το άρθρο 5 παρ. 1 του ΓΚΠΔ ].</a:t>
            </a:r>
          </a:p>
          <a:p>
            <a:endParaRPr lang="el-GR" dirty="0"/>
          </a:p>
        </p:txBody>
      </p:sp>
    </p:spTree>
    <p:extLst>
      <p:ext uri="{BB962C8B-B14F-4D97-AF65-F5344CB8AC3E}">
        <p14:creationId xmlns:p14="http://schemas.microsoft.com/office/powerpoint/2010/main" val="27061524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175525-65C7-4A24-BD0C-DF406CEDCBE9}"/>
              </a:ext>
            </a:extLst>
          </p:cNvPr>
          <p:cNvSpPr>
            <a:spLocks noGrp="1"/>
          </p:cNvSpPr>
          <p:nvPr>
            <p:ph type="title"/>
          </p:nvPr>
        </p:nvSpPr>
        <p:spPr>
          <a:xfrm>
            <a:off x="331576" y="1128408"/>
            <a:ext cx="3090049" cy="4601183"/>
          </a:xfrm>
        </p:spPr>
        <p:txBody>
          <a:bodyPr>
            <a:normAutofit fontScale="90000"/>
          </a:bodyPr>
          <a:lstStyle/>
          <a:p>
            <a:pPr algn="ctr"/>
            <a:r>
              <a:rPr lang="el-GR" dirty="0">
                <a:solidFill>
                  <a:schemeClr val="accent4">
                    <a:lumMod val="75000"/>
                  </a:schemeClr>
                </a:solidFill>
              </a:rPr>
              <a:t>Δ. Ευρωπαϊκό Δικαστήριο Δικαιωμάτων Ανθρώπου, Παπαγεωργίου και λοιποί κατά Ελλάδος (</a:t>
            </a:r>
            <a:r>
              <a:rPr lang="el-GR" dirty="0" err="1">
                <a:solidFill>
                  <a:schemeClr val="accent4">
                    <a:lumMod val="75000"/>
                  </a:schemeClr>
                </a:solidFill>
              </a:rPr>
              <a:t>αρ</a:t>
            </a:r>
            <a:r>
              <a:rPr lang="el-GR" dirty="0">
                <a:solidFill>
                  <a:schemeClr val="accent4">
                    <a:lumMod val="75000"/>
                  </a:schemeClr>
                </a:solidFill>
              </a:rPr>
              <a:t>. </a:t>
            </a:r>
            <a:r>
              <a:rPr lang="el-GR" dirty="0" err="1">
                <a:solidFill>
                  <a:schemeClr val="accent4">
                    <a:lumMod val="75000"/>
                  </a:schemeClr>
                </a:solidFill>
              </a:rPr>
              <a:t>προσφ</a:t>
            </a:r>
            <a:r>
              <a:rPr lang="el-GR" dirty="0">
                <a:solidFill>
                  <a:schemeClr val="accent4">
                    <a:lumMod val="75000"/>
                  </a:schemeClr>
                </a:solidFill>
              </a:rPr>
              <a:t>. 4762/18 και 6140/18), 31.10.2019</a:t>
            </a:r>
          </a:p>
        </p:txBody>
      </p:sp>
      <p:sp>
        <p:nvSpPr>
          <p:cNvPr id="3" name="Θέση περιεχομένου 2">
            <a:extLst>
              <a:ext uri="{FF2B5EF4-FFF2-40B4-BE49-F238E27FC236}">
                <a16:creationId xmlns:a16="http://schemas.microsoft.com/office/drawing/2014/main" id="{32BE2E3D-CB4E-44B0-8E3F-043A935CE49A}"/>
              </a:ext>
            </a:extLst>
          </p:cNvPr>
          <p:cNvSpPr>
            <a:spLocks noGrp="1"/>
          </p:cNvSpPr>
          <p:nvPr>
            <p:ph idx="1"/>
          </p:nvPr>
        </p:nvSpPr>
        <p:spPr>
          <a:xfrm>
            <a:off x="3869267" y="786581"/>
            <a:ext cx="7840951" cy="5545393"/>
          </a:xfrm>
        </p:spPr>
        <p:txBody>
          <a:bodyPr/>
          <a:lstStyle/>
          <a:p>
            <a:r>
              <a:rPr lang="el-GR" dirty="0"/>
              <a:t>Το ΕΔΔΑ κλήθηκε να αποφασίσει περί της συμβατότητας της διαδικασίας της χορηγήσεως απαλλαγής από το μάθημα των Θρησκευτικών με την Ευρωπαϊκή Σύμβαση Δικαιωμάτων του Ανθρώπου (υπεύθυνη δήλωση στην οποία να αναγράφεται ότι ο μαθητής δεν είναι Χριστιανός Ορθόδοξος που καλείται να επαληθεύσει ο διευθυντής του σχολείου με ποινικές ευθύνες των γονέων). </a:t>
            </a:r>
          </a:p>
          <a:p>
            <a:r>
              <a:rPr lang="el-GR" dirty="0"/>
              <a:t>Στην επίδικη υπόθεση, οι αιτούντες υποστήριξαν ότι υποχρεώθηκαν να δηλώσουν ότι τα τέκνα τους δεν είναι Χριστιανοί Ορθόδοξοι, ώστε να απαλλαγούν από το μάθημα των Θρησκευτικών, με αποτέλεσμα να παραβιαστούν τα δικαιώματά τους στην ελευθερία σκέψεως, συνειδήσεως και θρησκείας (άρθρο 9 της ΕΣΔΑ), στην ιδιωτική ζωή (άρθρο 8 της ΕΣΔΑ) και στην εκπαίδευση, ιδιαίτερα, στο δικαίωμα των γονέων να εξασφαλίζουν στα τέκνα τους μόρφωση και εκπαίδευση σύμφωνη με τις θρησκευτικές και φιλοσοφικές τους πεποιθήσεις (άρθρο 2 του Πρώτου Πρόσθετου Πρωτοκόλλου της ΕΣΔΑ). </a:t>
            </a:r>
          </a:p>
          <a:p>
            <a:endParaRPr lang="el-GR" dirty="0"/>
          </a:p>
        </p:txBody>
      </p:sp>
    </p:spTree>
    <p:extLst>
      <p:ext uri="{BB962C8B-B14F-4D97-AF65-F5344CB8AC3E}">
        <p14:creationId xmlns:p14="http://schemas.microsoft.com/office/powerpoint/2010/main" val="705772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A2D74D-0DD3-4A95-B343-825B1642CD56}"/>
              </a:ext>
            </a:extLst>
          </p:cNvPr>
          <p:cNvSpPr>
            <a:spLocks noGrp="1"/>
          </p:cNvSpPr>
          <p:nvPr>
            <p:ph type="title"/>
          </p:nvPr>
        </p:nvSpPr>
        <p:spPr>
          <a:xfrm>
            <a:off x="226287" y="972916"/>
            <a:ext cx="2947482" cy="4601183"/>
          </a:xfrm>
        </p:spPr>
        <p:txBody>
          <a:bodyPr/>
          <a:lstStyle/>
          <a:p>
            <a:pPr algn="ctr"/>
            <a:r>
              <a:rPr lang="el-GR" dirty="0"/>
              <a:t>Το συνταγματικό πλαίσιο</a:t>
            </a:r>
            <a:br>
              <a:rPr lang="el-GR" dirty="0"/>
            </a:br>
            <a:br>
              <a:rPr lang="el-GR" dirty="0"/>
            </a:br>
            <a:br>
              <a:rPr lang="el-GR" dirty="0"/>
            </a:br>
            <a:r>
              <a:rPr lang="el-GR" dirty="0">
                <a:solidFill>
                  <a:schemeClr val="accent6">
                    <a:lumMod val="75000"/>
                  </a:schemeClr>
                </a:solidFill>
              </a:rPr>
              <a:t>Α. Το άρθρο 3 παρ. 1 Σ</a:t>
            </a:r>
            <a:br>
              <a:rPr lang="el-GR" dirty="0">
                <a:solidFill>
                  <a:schemeClr val="accent6">
                    <a:lumMod val="75000"/>
                  </a:schemeClr>
                </a:solidFill>
              </a:rPr>
            </a:br>
            <a:endParaRPr lang="el-GR" dirty="0">
              <a:solidFill>
                <a:schemeClr val="accent6">
                  <a:lumMod val="75000"/>
                </a:schemeClr>
              </a:solidFill>
            </a:endParaRPr>
          </a:p>
        </p:txBody>
      </p:sp>
      <p:sp>
        <p:nvSpPr>
          <p:cNvPr id="3" name="Θέση περιεχομένου 2">
            <a:extLst>
              <a:ext uri="{FF2B5EF4-FFF2-40B4-BE49-F238E27FC236}">
                <a16:creationId xmlns:a16="http://schemas.microsoft.com/office/drawing/2014/main" id="{3B2AF8E9-F38F-4BC2-8B2B-254263873146}"/>
              </a:ext>
            </a:extLst>
          </p:cNvPr>
          <p:cNvSpPr>
            <a:spLocks noGrp="1"/>
          </p:cNvSpPr>
          <p:nvPr>
            <p:ph idx="1"/>
          </p:nvPr>
        </p:nvSpPr>
        <p:spPr/>
        <p:txBody>
          <a:bodyPr/>
          <a:lstStyle/>
          <a:p>
            <a:r>
              <a:rPr lang="el-GR" u="sng" dirty="0"/>
              <a:t>Από πολλούς νομικούς κύκλους προβάλλεται το ερώτημα εάν ο όρος επικρατούσα θρησκεία αναφέρεται</a:t>
            </a:r>
            <a:r>
              <a:rPr lang="el-GR" dirty="0"/>
              <a:t>:</a:t>
            </a:r>
          </a:p>
          <a:p>
            <a:pPr algn="just"/>
            <a:r>
              <a:rPr lang="el-GR" dirty="0"/>
              <a:t>α) σε μια απλή περιγραφή της πραγματικότητας υπό την έννοια της θρησκείας της συντριπτικής πλειονότητας του ελληνικού λαού ή </a:t>
            </a:r>
          </a:p>
          <a:p>
            <a:pPr algn="just"/>
            <a:r>
              <a:rPr lang="el-GR" dirty="0"/>
              <a:t>β) εάν έχει κανονιστικό περιεχόμενο, υπό την έννοια μιας επίσημης θρησκείας που τυγχάνει ιδιαίτερης προνομιακής μεταχειρίσεως και, ως εκ τούτου, υφίσταται </a:t>
            </a:r>
            <a:r>
              <a:rPr lang="el-GR" dirty="0" err="1"/>
              <a:t>σχετικοποίηση</a:t>
            </a:r>
            <a:r>
              <a:rPr lang="el-GR" dirty="0"/>
              <a:t> της θρησκευτικής ελευθερίας, λόγω της προβλέψεως μιας θρησκείας της επικρατείας. </a:t>
            </a:r>
          </a:p>
          <a:p>
            <a:pPr algn="just"/>
            <a:r>
              <a:rPr lang="el-GR" dirty="0">
                <a:solidFill>
                  <a:srgbClr val="FF0000"/>
                </a:solidFill>
              </a:rPr>
              <a:t>Επικρατούσα ερμηνεία</a:t>
            </a:r>
            <a:r>
              <a:rPr lang="el-GR" dirty="0"/>
              <a:t>: </a:t>
            </a:r>
            <a:r>
              <a:rPr lang="el-GR" i="1" dirty="0"/>
              <a:t>η θρησκεία της Ανατολικής Ορθοδόξου του Χριστού Εκκλησίας νοείται ως η θρησκεία που πρεσβεύει η συντριπτική πλειοψηφία των Ελλήνων και δεν «επικρατεί» σε βάρος των άλλων θρησκειών που με τον τρόπο αυτό θα τοποθετούνταν σε δυσμενέστερη θέση</a:t>
            </a:r>
            <a:r>
              <a:rPr lang="el-GR" dirty="0"/>
              <a:t>. </a:t>
            </a:r>
          </a:p>
          <a:p>
            <a:endParaRPr lang="el-GR" dirty="0"/>
          </a:p>
        </p:txBody>
      </p:sp>
      <p:sp>
        <p:nvSpPr>
          <p:cNvPr id="5" name="Τίτλος 1">
            <a:extLst>
              <a:ext uri="{FF2B5EF4-FFF2-40B4-BE49-F238E27FC236}">
                <a16:creationId xmlns:a16="http://schemas.microsoft.com/office/drawing/2014/main" id="{340030AB-C182-45B0-ADB8-00D530328237}"/>
              </a:ext>
            </a:extLst>
          </p:cNvPr>
          <p:cNvSpPr txBox="1">
            <a:spLocks/>
          </p:cNvSpPr>
          <p:nvPr/>
        </p:nvSpPr>
        <p:spPr>
          <a:xfrm>
            <a:off x="288430" y="1123836"/>
            <a:ext cx="294748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endParaRPr lang="el-GR" sz="3200" dirty="0">
              <a:solidFill>
                <a:schemeClr val="accent6">
                  <a:lumMod val="75000"/>
                </a:schemeClr>
              </a:solidFill>
            </a:endParaRPr>
          </a:p>
        </p:txBody>
      </p:sp>
    </p:spTree>
    <p:extLst>
      <p:ext uri="{BB962C8B-B14F-4D97-AF65-F5344CB8AC3E}">
        <p14:creationId xmlns:p14="http://schemas.microsoft.com/office/powerpoint/2010/main" val="3034353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7140FD-30DB-45ED-8FC5-1A790E6E5B0A}"/>
              </a:ext>
            </a:extLst>
          </p:cNvPr>
          <p:cNvSpPr>
            <a:spLocks noGrp="1"/>
          </p:cNvSpPr>
          <p:nvPr>
            <p:ph type="title"/>
          </p:nvPr>
        </p:nvSpPr>
        <p:spPr>
          <a:xfrm>
            <a:off x="0" y="1123837"/>
            <a:ext cx="3401961" cy="4765686"/>
          </a:xfrm>
        </p:spPr>
        <p:txBody>
          <a:bodyPr>
            <a:normAutofit fontScale="90000"/>
          </a:bodyPr>
          <a:lstStyle/>
          <a:p>
            <a:r>
              <a:rPr lang="el-GR" dirty="0">
                <a:solidFill>
                  <a:schemeClr val="accent4">
                    <a:lumMod val="75000"/>
                  </a:schemeClr>
                </a:solidFill>
              </a:rPr>
              <a:t>Δ. Ευρωπαϊκό Δικαστήριο Δικαιωμάτων Ανθρώπου, Παπαγεωργίου και λοιποί κατά Ελλάδος (</a:t>
            </a:r>
            <a:r>
              <a:rPr lang="el-GR" dirty="0" err="1">
                <a:solidFill>
                  <a:schemeClr val="accent4">
                    <a:lumMod val="75000"/>
                  </a:schemeClr>
                </a:solidFill>
              </a:rPr>
              <a:t>αρ</a:t>
            </a:r>
            <a:r>
              <a:rPr lang="el-GR" dirty="0">
                <a:solidFill>
                  <a:schemeClr val="accent4">
                    <a:lumMod val="75000"/>
                  </a:schemeClr>
                </a:solidFill>
              </a:rPr>
              <a:t>. </a:t>
            </a:r>
            <a:r>
              <a:rPr lang="el-GR" dirty="0" err="1">
                <a:solidFill>
                  <a:schemeClr val="accent4">
                    <a:lumMod val="75000"/>
                  </a:schemeClr>
                </a:solidFill>
              </a:rPr>
              <a:t>προσφ</a:t>
            </a:r>
            <a:r>
              <a:rPr lang="el-GR" dirty="0">
                <a:solidFill>
                  <a:schemeClr val="accent4">
                    <a:lumMod val="75000"/>
                  </a:schemeClr>
                </a:solidFill>
              </a:rPr>
              <a:t>. 4762/18 και 6140/18), 31.10.2019</a:t>
            </a:r>
            <a:endParaRPr lang="el-GR" dirty="0"/>
          </a:p>
        </p:txBody>
      </p:sp>
      <p:sp>
        <p:nvSpPr>
          <p:cNvPr id="3" name="Θέση περιεχομένου 2">
            <a:extLst>
              <a:ext uri="{FF2B5EF4-FFF2-40B4-BE49-F238E27FC236}">
                <a16:creationId xmlns:a16="http://schemas.microsoft.com/office/drawing/2014/main" id="{870BDE0C-5B08-4DA7-AC84-B9B41FAEBC12}"/>
              </a:ext>
            </a:extLst>
          </p:cNvPr>
          <p:cNvSpPr>
            <a:spLocks noGrp="1"/>
          </p:cNvSpPr>
          <p:nvPr>
            <p:ph idx="1"/>
          </p:nvPr>
        </p:nvSpPr>
        <p:spPr>
          <a:xfrm>
            <a:off x="3539613" y="816077"/>
            <a:ext cx="8209935" cy="5168671"/>
          </a:xfrm>
        </p:spPr>
        <p:txBody>
          <a:bodyPr>
            <a:normAutofit fontScale="77500" lnSpcReduction="20000"/>
          </a:bodyPr>
          <a:lstStyle/>
          <a:p>
            <a:pPr marL="0" indent="0">
              <a:lnSpc>
                <a:spcPct val="120000"/>
              </a:lnSpc>
              <a:buNone/>
            </a:pPr>
            <a:r>
              <a:rPr lang="el-GR" sz="2600" dirty="0"/>
              <a:t>Σχετικά με τη θρησκευτική μόρφωση των παιδιών, το ΕΔΔΑ  είχε κρίνει ότι πρέπει :</a:t>
            </a:r>
          </a:p>
          <a:p>
            <a:pPr lvl="0">
              <a:lnSpc>
                <a:spcPct val="120000"/>
              </a:lnSpc>
            </a:pPr>
            <a:r>
              <a:rPr lang="el-GR" sz="2600" dirty="0"/>
              <a:t>Να αποβλέπει στη διασφάλιση «πλουραλισμού» στην εκπαίδευση με σκοπό την προώθηση των ιδανικών μίας δημοκρατικής κοινωνίας </a:t>
            </a:r>
          </a:p>
          <a:p>
            <a:pPr lvl="0">
              <a:lnSpc>
                <a:spcPct val="120000"/>
              </a:lnSpc>
            </a:pPr>
            <a:r>
              <a:rPr lang="el-GR" sz="2600" dirty="0"/>
              <a:t>τα κράτη να επιδεικνύουν ιδιαίτερη προσοχή όταν θεσμοθετούν ως υποχρεωτικό μάθημα Θρησκευτικών στο σχολικό πρόγραμμα, ώστε να αποφευχθούν καταστάσεις κατά τις οποίες το περιεχόμενο της σχολικής διδασκαλίας έρχεται σε σύγκρουση με τις θρησκευτικές και φιλοσοφικές απόψεις και καταβολές των γονέων. </a:t>
            </a:r>
          </a:p>
          <a:p>
            <a:pPr lvl="0">
              <a:lnSpc>
                <a:spcPct val="120000"/>
              </a:lnSpc>
            </a:pPr>
            <a:r>
              <a:rPr lang="el-GR" sz="2600" dirty="0"/>
              <a:t>Τέλος, το Δικαστήριο έχει την δυνατότητα να ελέγξει εάν οι μαθητές υποχρεούνται να συμμετέχουν σε θρησκευτική λατρεία ή εκτίθενται σε οποιασδήποτε μορφής θρησκευτικής κατηχήσεως, λαμβάνοντας υπ’ </a:t>
            </a:r>
            <a:r>
              <a:rPr lang="el-GR" sz="2600" dirty="0" err="1"/>
              <a:t>όψιν</a:t>
            </a:r>
            <a:r>
              <a:rPr lang="el-GR" sz="2600" dirty="0"/>
              <a:t>, μεταξύ άλλων, τα κριτήρια της εξαιρέσεως από τυχόν υποχρεωτική θρησκευτική εκπαίδευση.  </a:t>
            </a:r>
          </a:p>
          <a:p>
            <a:endParaRPr lang="el-GR" dirty="0"/>
          </a:p>
        </p:txBody>
      </p:sp>
    </p:spTree>
    <p:extLst>
      <p:ext uri="{BB962C8B-B14F-4D97-AF65-F5344CB8AC3E}">
        <p14:creationId xmlns:p14="http://schemas.microsoft.com/office/powerpoint/2010/main" val="4720798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83C36F-5E4A-40A6-A580-802E9551ED6D}"/>
              </a:ext>
            </a:extLst>
          </p:cNvPr>
          <p:cNvSpPr>
            <a:spLocks noGrp="1"/>
          </p:cNvSpPr>
          <p:nvPr>
            <p:ph type="title"/>
          </p:nvPr>
        </p:nvSpPr>
        <p:spPr>
          <a:xfrm>
            <a:off x="0" y="1123837"/>
            <a:ext cx="3392129" cy="4601183"/>
          </a:xfrm>
        </p:spPr>
        <p:txBody>
          <a:bodyPr>
            <a:normAutofit fontScale="90000"/>
          </a:bodyPr>
          <a:lstStyle/>
          <a:p>
            <a:pPr algn="ctr"/>
            <a:r>
              <a:rPr lang="el-GR" dirty="0">
                <a:solidFill>
                  <a:schemeClr val="accent4">
                    <a:lumMod val="75000"/>
                  </a:schemeClr>
                </a:solidFill>
              </a:rPr>
              <a:t>Δ. Ευρωπαϊκό Δικαστήριο Δικαιωμάτων Ανθρώπου, Παπαγεωργίου και λοιποί κατά Ελλάδος (</a:t>
            </a:r>
            <a:r>
              <a:rPr lang="el-GR" dirty="0" err="1">
                <a:solidFill>
                  <a:schemeClr val="accent4">
                    <a:lumMod val="75000"/>
                  </a:schemeClr>
                </a:solidFill>
              </a:rPr>
              <a:t>αρ</a:t>
            </a:r>
            <a:r>
              <a:rPr lang="el-GR" dirty="0">
                <a:solidFill>
                  <a:schemeClr val="accent4">
                    <a:lumMod val="75000"/>
                  </a:schemeClr>
                </a:solidFill>
              </a:rPr>
              <a:t>. </a:t>
            </a:r>
            <a:r>
              <a:rPr lang="el-GR" dirty="0" err="1">
                <a:solidFill>
                  <a:schemeClr val="accent4">
                    <a:lumMod val="75000"/>
                  </a:schemeClr>
                </a:solidFill>
              </a:rPr>
              <a:t>προσφ</a:t>
            </a:r>
            <a:r>
              <a:rPr lang="el-GR" dirty="0">
                <a:solidFill>
                  <a:schemeClr val="accent4">
                    <a:lumMod val="75000"/>
                  </a:schemeClr>
                </a:solidFill>
              </a:rPr>
              <a:t>. 4762/18 και 6140/18), 31.10.2019</a:t>
            </a:r>
            <a:endParaRPr lang="el-GR" dirty="0"/>
          </a:p>
        </p:txBody>
      </p:sp>
      <p:sp>
        <p:nvSpPr>
          <p:cNvPr id="3" name="Θέση περιεχομένου 2">
            <a:extLst>
              <a:ext uri="{FF2B5EF4-FFF2-40B4-BE49-F238E27FC236}">
                <a16:creationId xmlns:a16="http://schemas.microsoft.com/office/drawing/2014/main" id="{FBDD4A77-4A44-433C-85FC-1FE75F441AB9}"/>
              </a:ext>
            </a:extLst>
          </p:cNvPr>
          <p:cNvSpPr>
            <a:spLocks noGrp="1"/>
          </p:cNvSpPr>
          <p:nvPr>
            <p:ph idx="1"/>
          </p:nvPr>
        </p:nvSpPr>
        <p:spPr>
          <a:xfrm>
            <a:off x="3529780" y="934065"/>
            <a:ext cx="8288593" cy="5299586"/>
          </a:xfrm>
        </p:spPr>
        <p:txBody>
          <a:bodyPr>
            <a:normAutofit lnSpcReduction="10000"/>
          </a:bodyPr>
          <a:lstStyle/>
          <a:p>
            <a:pPr marL="0" indent="0">
              <a:buNone/>
            </a:pPr>
            <a:r>
              <a:rPr lang="el-GR" dirty="0"/>
              <a:t>Στη συγκεκριμένη περίπτωση το Δικαστήριο έκρινε ότι:</a:t>
            </a:r>
          </a:p>
          <a:p>
            <a:pPr lvl="0" algn="just"/>
            <a:r>
              <a:rPr lang="el-GR" dirty="0"/>
              <a:t>το προβλεπόμενο σύστημα εξαιρέσεως από το μάθημα των Θρησκευτικών (επίσημη υπεύθυνη δήλωση υπογεγραμμένη από τον διευθυντή του σχολείου) ενδέχεται να επιβαρύνει υπέρμετρα τους γονείς, καθώς τους </a:t>
            </a:r>
            <a:r>
              <a:rPr lang="el-GR" b="1" dirty="0">
                <a:solidFill>
                  <a:schemeClr val="accent2">
                    <a:lumMod val="75000"/>
                  </a:schemeClr>
                </a:solidFill>
              </a:rPr>
              <a:t>υποχρεώνει</a:t>
            </a:r>
            <a:r>
              <a:rPr lang="el-GR" dirty="0">
                <a:solidFill>
                  <a:schemeClr val="accent2">
                    <a:lumMod val="75000"/>
                  </a:schemeClr>
                </a:solidFill>
              </a:rPr>
              <a:t> να αποκαλύπτουν τις θρησκευτικές ή φιλοσοφικές τους πεποιθήσεις </a:t>
            </a:r>
            <a:r>
              <a:rPr lang="el-GR" u="sng" dirty="0">
                <a:solidFill>
                  <a:schemeClr val="accent2">
                    <a:lumMod val="75000"/>
                  </a:schemeClr>
                </a:solidFill>
              </a:rPr>
              <a:t>οι οποίες συνιστούν έκφανση της ατομικής συνειδήσεως</a:t>
            </a:r>
            <a:r>
              <a:rPr lang="el-GR" dirty="0">
                <a:solidFill>
                  <a:schemeClr val="accent2">
                    <a:lumMod val="75000"/>
                  </a:schemeClr>
                </a:solidFill>
              </a:rPr>
              <a:t>, ή άλλες, </a:t>
            </a:r>
            <a:r>
              <a:rPr lang="el-GR" b="1" dirty="0">
                <a:solidFill>
                  <a:schemeClr val="accent2">
                    <a:lumMod val="75000"/>
                  </a:schemeClr>
                </a:solidFill>
              </a:rPr>
              <a:t>ευαίσθητες</a:t>
            </a:r>
            <a:r>
              <a:rPr lang="el-GR" dirty="0">
                <a:solidFill>
                  <a:schemeClr val="accent2">
                    <a:lumMod val="75000"/>
                  </a:schemeClr>
                </a:solidFill>
              </a:rPr>
              <a:t> πτυχές της ιδιωτικής τους ζωής από τις οποίες θα μπορούσε να συναχθεί ότι τα παιδιά τους είχαν ή όχι συγκεκριμένη θρησκευτική πίστη</a:t>
            </a:r>
            <a:r>
              <a:rPr lang="el-GR" dirty="0"/>
              <a:t>. </a:t>
            </a:r>
          </a:p>
          <a:p>
            <a:pPr lvl="0" algn="just"/>
            <a:r>
              <a:rPr lang="el-GR" dirty="0"/>
              <a:t>Η εν λόγω διαδικασία ενδέχεται να αποθαρρύνει τους γονείς από την υποβολή αιτήσεως απαλλαγής, ιδιαιτέρως σε μικρές και θρησκευτικώς ομοιογενείς κοινωνίες, στις οποίες ο κίνδυνος στιγματισμού ή / και αποκλεισμού είναι υψηλός. </a:t>
            </a:r>
          </a:p>
          <a:p>
            <a:pPr lvl="0" algn="just"/>
            <a:r>
              <a:rPr lang="el-GR" dirty="0"/>
              <a:t>Το Δικαστήριο διακήρυξε ότι το κράτος δεν δικαιούται υποχρεώνει τα άτομα να αποκαλύπτουν τις πεποιθήσεις τους σχετικά με τα πνευματικά ζητήματα ούτε να εξακριβώνει τις θρησκευτικές πεποιθήσεις τους, ούτε, εν γένει να παρεμβαίνει με οποιονδήποτε τρόπο στη σφαίρα της ατομικής συνειδήσεως.</a:t>
            </a:r>
          </a:p>
          <a:p>
            <a:endParaRPr lang="el-GR" dirty="0"/>
          </a:p>
        </p:txBody>
      </p:sp>
    </p:spTree>
    <p:extLst>
      <p:ext uri="{BB962C8B-B14F-4D97-AF65-F5344CB8AC3E}">
        <p14:creationId xmlns:p14="http://schemas.microsoft.com/office/powerpoint/2010/main" val="3025206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F60DD8-0BAA-4D07-A540-DC7265427680}"/>
              </a:ext>
            </a:extLst>
          </p:cNvPr>
          <p:cNvSpPr>
            <a:spLocks noGrp="1"/>
          </p:cNvSpPr>
          <p:nvPr>
            <p:ph type="title"/>
          </p:nvPr>
        </p:nvSpPr>
        <p:spPr>
          <a:xfrm>
            <a:off x="252918" y="1123837"/>
            <a:ext cx="3178539" cy="4601183"/>
          </a:xfrm>
        </p:spPr>
        <p:txBody>
          <a:bodyPr/>
          <a:lstStyle/>
          <a:p>
            <a:pPr algn="ctr"/>
            <a:r>
              <a:rPr lang="el-GR" dirty="0">
                <a:solidFill>
                  <a:schemeClr val="accent6">
                    <a:lumMod val="75000"/>
                  </a:schemeClr>
                </a:solidFill>
              </a:rPr>
              <a:t>Ε. </a:t>
            </a:r>
            <a:r>
              <a:rPr lang="el-GR" dirty="0" err="1">
                <a:solidFill>
                  <a:schemeClr val="accent6">
                    <a:lumMod val="75000"/>
                  </a:schemeClr>
                </a:solidFill>
              </a:rPr>
              <a:t>Noμολογιακά</a:t>
            </a:r>
            <a:r>
              <a:rPr lang="el-GR" dirty="0">
                <a:solidFill>
                  <a:schemeClr val="accent6">
                    <a:lumMod val="75000"/>
                  </a:schemeClr>
                </a:solidFill>
              </a:rPr>
              <a:t> συμπεράσματα</a:t>
            </a:r>
          </a:p>
        </p:txBody>
      </p:sp>
      <p:sp>
        <p:nvSpPr>
          <p:cNvPr id="3" name="Θέση περιεχομένου 2">
            <a:extLst>
              <a:ext uri="{FF2B5EF4-FFF2-40B4-BE49-F238E27FC236}">
                <a16:creationId xmlns:a16="http://schemas.microsoft.com/office/drawing/2014/main" id="{E7122C9C-E2A4-43E0-A275-9C9832B6B61F}"/>
              </a:ext>
            </a:extLst>
          </p:cNvPr>
          <p:cNvSpPr>
            <a:spLocks noGrp="1"/>
          </p:cNvSpPr>
          <p:nvPr>
            <p:ph idx="1"/>
          </p:nvPr>
        </p:nvSpPr>
        <p:spPr/>
        <p:txBody>
          <a:bodyPr/>
          <a:lstStyle/>
          <a:p>
            <a:pPr algn="just">
              <a:lnSpc>
                <a:spcPct val="150000"/>
              </a:lnSpc>
            </a:pPr>
            <a:r>
              <a:rPr lang="el-GR" dirty="0"/>
              <a:t>1. </a:t>
            </a:r>
            <a:r>
              <a:rPr lang="el-GR" dirty="0">
                <a:solidFill>
                  <a:srgbClr val="FF0000"/>
                </a:solidFill>
              </a:rPr>
              <a:t>Συνιστά υποχρέωση του κράτους </a:t>
            </a:r>
            <a:r>
              <a:rPr lang="el-GR" dirty="0"/>
              <a:t>να οργανώνει το μάθημα των Θρησκευτικών κατά τέτοιο τρόπο, ώστε να διδάσκεται επί ικανό αριθμό ωρών διδασκαλίας, </a:t>
            </a:r>
            <a:r>
              <a:rPr lang="el-GR" dirty="0" err="1"/>
              <a:t>τουτ</a:t>
            </a:r>
            <a:r>
              <a:rPr lang="el-GR" dirty="0"/>
              <a:t>’ έστιν δύο τουλάχιστον ώρες διδασκαλίας εβδομαδιαίως και </a:t>
            </a:r>
            <a:r>
              <a:rPr lang="el-GR" dirty="0">
                <a:solidFill>
                  <a:srgbClr val="FF0000"/>
                </a:solidFill>
              </a:rPr>
              <a:t>να περιλαμβάνει οπωσδήποτε, με σαφήνεια και πληρότητα, τα δόγματα, τις ηθικές αξίες και τις παραδόσεις</a:t>
            </a:r>
            <a:r>
              <a:rPr lang="el-GR" dirty="0"/>
              <a:t> της Ανατολικής Ορθοδόξου Εκκλησίας του Χριστού, </a:t>
            </a:r>
            <a:r>
              <a:rPr lang="el-GR" dirty="0">
                <a:solidFill>
                  <a:srgbClr val="FF0000"/>
                </a:solidFill>
              </a:rPr>
              <a:t>χωρίς να καλλιεργούνται αμφιβολίες </a:t>
            </a:r>
            <a:r>
              <a:rPr lang="el-GR" dirty="0"/>
              <a:t>ως προς τα στοιχεία που συγκροτούν την Ορθόδοξη χριστιανική πίστη, </a:t>
            </a:r>
            <a:r>
              <a:rPr lang="el-GR" dirty="0">
                <a:solidFill>
                  <a:srgbClr val="FF0000"/>
                </a:solidFill>
              </a:rPr>
              <a:t>ούτε να προκαλείται σύγχυση με τη διδασκαλία άλλων δογμάτων και θρησκειών. </a:t>
            </a:r>
          </a:p>
          <a:p>
            <a:endParaRPr lang="el-GR" dirty="0"/>
          </a:p>
        </p:txBody>
      </p:sp>
    </p:spTree>
    <p:extLst>
      <p:ext uri="{BB962C8B-B14F-4D97-AF65-F5344CB8AC3E}">
        <p14:creationId xmlns:p14="http://schemas.microsoft.com/office/powerpoint/2010/main" val="463901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F60DD8-0BAA-4D07-A540-DC7265427680}"/>
              </a:ext>
            </a:extLst>
          </p:cNvPr>
          <p:cNvSpPr>
            <a:spLocks noGrp="1"/>
          </p:cNvSpPr>
          <p:nvPr>
            <p:ph type="title"/>
          </p:nvPr>
        </p:nvSpPr>
        <p:spPr>
          <a:xfrm>
            <a:off x="252918" y="1123837"/>
            <a:ext cx="3178539" cy="4601183"/>
          </a:xfrm>
        </p:spPr>
        <p:txBody>
          <a:bodyPr/>
          <a:lstStyle/>
          <a:p>
            <a:pPr algn="ctr"/>
            <a:r>
              <a:rPr lang="el-GR" dirty="0">
                <a:solidFill>
                  <a:schemeClr val="accent6">
                    <a:lumMod val="75000"/>
                  </a:schemeClr>
                </a:solidFill>
              </a:rPr>
              <a:t>Ε. </a:t>
            </a:r>
            <a:r>
              <a:rPr lang="el-GR" dirty="0" err="1">
                <a:solidFill>
                  <a:schemeClr val="accent6">
                    <a:lumMod val="75000"/>
                  </a:schemeClr>
                </a:solidFill>
              </a:rPr>
              <a:t>Noμολογιακά</a:t>
            </a:r>
            <a:r>
              <a:rPr lang="el-GR" dirty="0">
                <a:solidFill>
                  <a:schemeClr val="accent6">
                    <a:lumMod val="75000"/>
                  </a:schemeClr>
                </a:solidFill>
              </a:rPr>
              <a:t> συμπεράσματα</a:t>
            </a:r>
          </a:p>
        </p:txBody>
      </p:sp>
      <p:sp>
        <p:nvSpPr>
          <p:cNvPr id="3" name="Θέση περιεχομένου 2">
            <a:extLst>
              <a:ext uri="{FF2B5EF4-FFF2-40B4-BE49-F238E27FC236}">
                <a16:creationId xmlns:a16="http://schemas.microsoft.com/office/drawing/2014/main" id="{E7122C9C-E2A4-43E0-A275-9C9832B6B61F}"/>
              </a:ext>
            </a:extLst>
          </p:cNvPr>
          <p:cNvSpPr>
            <a:spLocks noGrp="1"/>
          </p:cNvSpPr>
          <p:nvPr>
            <p:ph idx="1"/>
          </p:nvPr>
        </p:nvSpPr>
        <p:spPr/>
        <p:txBody>
          <a:bodyPr>
            <a:normAutofit fontScale="92500" lnSpcReduction="10000"/>
          </a:bodyPr>
          <a:lstStyle/>
          <a:p>
            <a:endParaRPr lang="el-GR" sz="2600" dirty="0"/>
          </a:p>
          <a:p>
            <a:pPr marL="0" indent="0" algn="just">
              <a:buNone/>
            </a:pPr>
            <a:r>
              <a:rPr lang="el-GR" sz="2600" dirty="0"/>
              <a:t>2. Το μάθημα των Θρησκευτικών οφείλει να έχει </a:t>
            </a:r>
            <a:r>
              <a:rPr lang="el-GR" sz="2600" dirty="0">
                <a:solidFill>
                  <a:srgbClr val="FF0000"/>
                </a:solidFill>
              </a:rPr>
              <a:t>«ομολογιακό»</a:t>
            </a:r>
            <a:r>
              <a:rPr lang="el-GR" sz="2600" dirty="0"/>
              <a:t> περιεχόμενο χωρίς αυτό να προσκρούει στην απαραβίαστη θρησκευτική ελευθερία (άρθρο 13 παρ. 1 Σ), καθώς αφορά αποκλειστικώς στους μαθητές που ασπάζονται το Ορθόδοξο χριστιανικό δόγμα και όχι τους ετεροδόξους, αλλοθρήσκους ή </a:t>
            </a:r>
            <a:r>
              <a:rPr lang="el-GR" sz="2600" dirty="0" err="1"/>
              <a:t>αθέους</a:t>
            </a:r>
            <a:r>
              <a:rPr lang="el-GR" sz="2600" dirty="0"/>
              <a:t>. </a:t>
            </a:r>
          </a:p>
          <a:p>
            <a:pPr marL="0" indent="0" algn="just">
              <a:buNone/>
            </a:pPr>
            <a:r>
              <a:rPr lang="el-GR" sz="2600" dirty="0"/>
              <a:t>3.Οι ετερόδοξοι, αλλόθρησκοι ή άθεοι έχουν δικαίωμα πλήρους απαλλαγής από το μάθημα των Θρησκευτικών, χωρίς καμία δυσμενή συνέπεια, εφ’ όσον οι γονείς τους υποβάλουν αξιόπιστη δήλωση ότι δεν επιθυμούν, για λόγους θρησκευτικής συνειδήσεως, διότι ενδεχομένως είναι ετερόδοξοι, αλλόθρησκοι ή άθεοι, να παρακολουθήσουν τη διδασκαλία του μαθήματος των Θρησκευτικών.</a:t>
            </a:r>
          </a:p>
          <a:p>
            <a:pPr marL="0" indent="0" algn="just">
              <a:lnSpc>
                <a:spcPct val="150000"/>
              </a:lnSpc>
              <a:buNone/>
            </a:pPr>
            <a:endParaRPr lang="el-GR" sz="2400" dirty="0">
              <a:solidFill>
                <a:srgbClr val="FF0000"/>
              </a:solidFill>
            </a:endParaRPr>
          </a:p>
          <a:p>
            <a:endParaRPr lang="el-GR" dirty="0"/>
          </a:p>
        </p:txBody>
      </p:sp>
    </p:spTree>
    <p:extLst>
      <p:ext uri="{BB962C8B-B14F-4D97-AF65-F5344CB8AC3E}">
        <p14:creationId xmlns:p14="http://schemas.microsoft.com/office/powerpoint/2010/main" val="9849959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F60DD8-0BAA-4D07-A540-DC7265427680}"/>
              </a:ext>
            </a:extLst>
          </p:cNvPr>
          <p:cNvSpPr>
            <a:spLocks noGrp="1"/>
          </p:cNvSpPr>
          <p:nvPr>
            <p:ph type="title"/>
          </p:nvPr>
        </p:nvSpPr>
        <p:spPr>
          <a:xfrm>
            <a:off x="252918" y="1123837"/>
            <a:ext cx="3178539" cy="4601183"/>
          </a:xfrm>
        </p:spPr>
        <p:txBody>
          <a:bodyPr/>
          <a:lstStyle/>
          <a:p>
            <a:pPr algn="ctr"/>
            <a:r>
              <a:rPr lang="el-GR" dirty="0">
                <a:solidFill>
                  <a:schemeClr val="accent6">
                    <a:lumMod val="75000"/>
                  </a:schemeClr>
                </a:solidFill>
              </a:rPr>
              <a:t>Ε. </a:t>
            </a:r>
            <a:r>
              <a:rPr lang="el-GR" dirty="0" err="1">
                <a:solidFill>
                  <a:schemeClr val="accent6">
                    <a:lumMod val="75000"/>
                  </a:schemeClr>
                </a:solidFill>
              </a:rPr>
              <a:t>Noμολογιακά</a:t>
            </a:r>
            <a:r>
              <a:rPr lang="el-GR" dirty="0">
                <a:solidFill>
                  <a:schemeClr val="accent6">
                    <a:lumMod val="75000"/>
                  </a:schemeClr>
                </a:solidFill>
              </a:rPr>
              <a:t> συμπεράσματα</a:t>
            </a:r>
          </a:p>
        </p:txBody>
      </p:sp>
      <p:sp>
        <p:nvSpPr>
          <p:cNvPr id="3" name="Θέση περιεχομένου 2">
            <a:extLst>
              <a:ext uri="{FF2B5EF4-FFF2-40B4-BE49-F238E27FC236}">
                <a16:creationId xmlns:a16="http://schemas.microsoft.com/office/drawing/2014/main" id="{E7122C9C-E2A4-43E0-A275-9C9832B6B61F}"/>
              </a:ext>
            </a:extLst>
          </p:cNvPr>
          <p:cNvSpPr>
            <a:spLocks noGrp="1"/>
          </p:cNvSpPr>
          <p:nvPr>
            <p:ph idx="1"/>
          </p:nvPr>
        </p:nvSpPr>
        <p:spPr>
          <a:xfrm>
            <a:off x="3431457" y="639097"/>
            <a:ext cx="8357419" cy="5525729"/>
          </a:xfrm>
        </p:spPr>
        <p:txBody>
          <a:bodyPr>
            <a:normAutofit lnSpcReduction="10000"/>
          </a:bodyPr>
          <a:lstStyle/>
          <a:p>
            <a:endParaRPr lang="el-GR" sz="2600" dirty="0"/>
          </a:p>
          <a:p>
            <a:r>
              <a:rPr lang="el-GR" sz="2400" dirty="0"/>
              <a:t>4. Η πολιτεία δύναται να περιλαμβάνει στα σχολικά προγράμματα, στο πλαίσιο άλλων μαθημάτων απευθυνόμενων στο σύνολο του μαθητικού πληθυσμού ανεξαρτήτως θρησκεύματος και εκπαίδευση «θρησκειολογικού» χαρακτήρα με πληροφορίες και για άλλες θρησκείες και δόγματα «κατά τρόπο αντικειμενικό, κριτικό και πλουραλιστικό, χωρίς να επιδιώκει κατηχητικό σκοπό». Στο μάθημα των Θρησκευτικών μπορεί να ικανοποιηθεί ο πλουραλιστικός χαρακτήρας, εφόσον ήδη έχουν ικανοποιηθεί οι σκοποί που οφείλει να υπηρετήσει το εν λόγω μάθημα.</a:t>
            </a:r>
          </a:p>
          <a:p>
            <a:r>
              <a:rPr lang="el-GR" sz="2400" dirty="0"/>
              <a:t>5. Οριοθέτηση της Ορθόδοξης ομολογίας σε σχέση με τις διδασκαλίες των λοιπών θρησκειών και δογμάτων/ δεν πρέπει να προωθείται, μέσω της διδασκαλίας, η αντίληψη ότι η θρησκευτική πίστη μπορεί και πρέπει να είναι «κριτική», καθώς με αυτόν τον τρόπο κλονίζεται η ορθόδοξη χριστιανική συνείδηση των μαθητών με κίνδυνο εκτροπής από αυτήν.</a:t>
            </a:r>
            <a:r>
              <a:rPr lang="el-GR" sz="2400" dirty="0">
                <a:solidFill>
                  <a:srgbClr val="FF0000"/>
                </a:solidFill>
              </a:rPr>
              <a:t>. </a:t>
            </a:r>
          </a:p>
          <a:p>
            <a:endParaRPr lang="el-GR" dirty="0"/>
          </a:p>
        </p:txBody>
      </p:sp>
    </p:spTree>
    <p:extLst>
      <p:ext uri="{BB962C8B-B14F-4D97-AF65-F5344CB8AC3E}">
        <p14:creationId xmlns:p14="http://schemas.microsoft.com/office/powerpoint/2010/main" val="29836222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F60DD8-0BAA-4D07-A540-DC7265427680}"/>
              </a:ext>
            </a:extLst>
          </p:cNvPr>
          <p:cNvSpPr>
            <a:spLocks noGrp="1"/>
          </p:cNvSpPr>
          <p:nvPr>
            <p:ph type="title"/>
          </p:nvPr>
        </p:nvSpPr>
        <p:spPr>
          <a:xfrm>
            <a:off x="252918" y="1123837"/>
            <a:ext cx="3178539" cy="4601183"/>
          </a:xfrm>
        </p:spPr>
        <p:txBody>
          <a:bodyPr/>
          <a:lstStyle/>
          <a:p>
            <a:pPr algn="ctr"/>
            <a:r>
              <a:rPr lang="el-GR" dirty="0">
                <a:solidFill>
                  <a:schemeClr val="accent6">
                    <a:lumMod val="75000"/>
                  </a:schemeClr>
                </a:solidFill>
              </a:rPr>
              <a:t>Ε. </a:t>
            </a:r>
            <a:r>
              <a:rPr lang="el-GR" dirty="0" err="1">
                <a:solidFill>
                  <a:schemeClr val="accent6">
                    <a:lumMod val="75000"/>
                  </a:schemeClr>
                </a:solidFill>
              </a:rPr>
              <a:t>Noμολογιακά</a:t>
            </a:r>
            <a:r>
              <a:rPr lang="el-GR" dirty="0">
                <a:solidFill>
                  <a:schemeClr val="accent6">
                    <a:lumMod val="75000"/>
                  </a:schemeClr>
                </a:solidFill>
              </a:rPr>
              <a:t> συμπεράσματα</a:t>
            </a:r>
          </a:p>
        </p:txBody>
      </p:sp>
      <p:sp>
        <p:nvSpPr>
          <p:cNvPr id="3" name="Θέση περιεχομένου 2">
            <a:extLst>
              <a:ext uri="{FF2B5EF4-FFF2-40B4-BE49-F238E27FC236}">
                <a16:creationId xmlns:a16="http://schemas.microsoft.com/office/drawing/2014/main" id="{E7122C9C-E2A4-43E0-A275-9C9832B6B61F}"/>
              </a:ext>
            </a:extLst>
          </p:cNvPr>
          <p:cNvSpPr>
            <a:spLocks noGrp="1"/>
          </p:cNvSpPr>
          <p:nvPr>
            <p:ph idx="1"/>
          </p:nvPr>
        </p:nvSpPr>
        <p:spPr>
          <a:xfrm>
            <a:off x="3628103" y="864108"/>
            <a:ext cx="8013291" cy="5120640"/>
          </a:xfrm>
        </p:spPr>
        <p:txBody>
          <a:bodyPr>
            <a:normAutofit lnSpcReduction="10000"/>
          </a:bodyPr>
          <a:lstStyle/>
          <a:p>
            <a:endParaRPr lang="el-GR" sz="2600" dirty="0"/>
          </a:p>
          <a:p>
            <a:pPr marL="0" indent="0">
              <a:buNone/>
            </a:pPr>
            <a:r>
              <a:rPr lang="el-GR" dirty="0"/>
              <a:t>6.Κοινός τόπος των αποφάσεων του </a:t>
            </a:r>
            <a:r>
              <a:rPr lang="el-GR" dirty="0" err="1"/>
              <a:t>ΣτΕ</a:t>
            </a:r>
            <a:r>
              <a:rPr lang="el-GR" dirty="0"/>
              <a:t> και του ΕΔΔΑ είναι ότι δεν πρέπει να υπάρχει «ελεύθερη ώρα» ή «χαμένη διδακτική ώρα». Αυτή η θέση δύναται να έχει δύο αναγνώσεις. </a:t>
            </a:r>
          </a:p>
          <a:p>
            <a:pPr marL="0" indent="0">
              <a:buNone/>
            </a:pPr>
            <a:r>
              <a:rPr lang="el-GR" b="1" dirty="0">
                <a:solidFill>
                  <a:schemeClr val="accent2">
                    <a:lumMod val="75000"/>
                  </a:schemeClr>
                </a:solidFill>
              </a:rPr>
              <a:t>Η πρώτη ανάγνωση</a:t>
            </a:r>
            <a:r>
              <a:rPr lang="el-GR" dirty="0">
                <a:solidFill>
                  <a:schemeClr val="accent2">
                    <a:lumMod val="75000"/>
                  </a:schemeClr>
                </a:solidFill>
              </a:rPr>
              <a:t> </a:t>
            </a:r>
            <a:r>
              <a:rPr lang="el-GR" dirty="0"/>
              <a:t>έγκειται στο ότι  υφίσταται υποχρέωση της πολιτείας να προβλέψει τη διδασκαλία ισότιμου μαθήματος προκειμένου να αποτραπεί ο κίνδυνος «ελεύθερης ώρας», εφόσον συγκεντρώνεται ικανός αριθμός μαθητών που απαλλάσσονται από το μάθημα των Θρησκευτικών (νομολογία </a:t>
            </a:r>
            <a:r>
              <a:rPr lang="el-GR" dirty="0" err="1"/>
              <a:t>ΣτΕ</a:t>
            </a:r>
            <a:r>
              <a:rPr lang="el-GR" dirty="0"/>
              <a:t>). </a:t>
            </a:r>
          </a:p>
          <a:p>
            <a:pPr marL="0" indent="0">
              <a:buNone/>
            </a:pPr>
            <a:r>
              <a:rPr lang="el-GR" b="1" dirty="0">
                <a:solidFill>
                  <a:schemeClr val="accent2">
                    <a:lumMod val="75000"/>
                  </a:schemeClr>
                </a:solidFill>
              </a:rPr>
              <a:t>Η δεύτερη ανάγνωση</a:t>
            </a:r>
            <a:r>
              <a:rPr lang="el-GR" dirty="0">
                <a:solidFill>
                  <a:schemeClr val="accent2">
                    <a:lumMod val="75000"/>
                  </a:schemeClr>
                </a:solidFill>
              </a:rPr>
              <a:t> </a:t>
            </a:r>
            <a:r>
              <a:rPr lang="el-GR" dirty="0"/>
              <a:t>έγκειται στο ότι απλώς οι μαθητές που δηλώνουν απαλλαγή πρέπει να απασχολούνται με κάποιον τρόπο. Οξύμωρο το θέμα «ελεύθερη ώρα» ή «χαμένη διδακτική ώρα» διότι οι χαμένες ώρες διδασκαλίας δεν αφορούν σε κοινά μαθήματα -ώστε να δημιουργείται κάποιου είδους ανταγωνιστικό πλεονέκτημα μεταξύ μαθητών- αλλά σε μάθημα με συγκεκριμένο στόχο που οικειοθελώς κάποιος δεν παρακολουθεί, γιατί δεν το επιθυμεί και άρα μόνος του επιλέγει να μην έχει τη δυνατότητα να προσλάβει τις επιπλέον γνώσεις που του παρέχει αυτό το μάθημα.</a:t>
            </a:r>
          </a:p>
          <a:p>
            <a:endParaRPr lang="el-GR" dirty="0"/>
          </a:p>
        </p:txBody>
      </p:sp>
    </p:spTree>
    <p:extLst>
      <p:ext uri="{BB962C8B-B14F-4D97-AF65-F5344CB8AC3E}">
        <p14:creationId xmlns:p14="http://schemas.microsoft.com/office/powerpoint/2010/main" val="25843569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A01579ED-CC13-477D-85EE-7F9AEBFD45F9}"/>
              </a:ext>
            </a:extLst>
          </p:cNvPr>
          <p:cNvSpPr/>
          <p:nvPr/>
        </p:nvSpPr>
        <p:spPr>
          <a:xfrm>
            <a:off x="290051" y="552894"/>
            <a:ext cx="11611897" cy="5312736"/>
          </a:xfrm>
          <a:prstGeom prst="rect">
            <a:avLst/>
          </a:prstGeom>
        </p:spPr>
        <p:txBody>
          <a:bodyPr wrap="square">
            <a:spAutoFit/>
          </a:bodyPr>
          <a:lstStyle/>
          <a:p>
            <a:pPr algn="just">
              <a:lnSpc>
                <a:spcPct val="107000"/>
              </a:lnSpc>
              <a:spcAft>
                <a:spcPts val="800"/>
              </a:spcAft>
            </a:pPr>
            <a:r>
              <a:rPr lang="el-GR" dirty="0">
                <a:latin typeface="Times New Roman" panose="02020603050405020304" pitchFamily="18" charset="0"/>
                <a:ea typeface="Calibri" panose="020F0502020204030204" pitchFamily="34" charset="0"/>
                <a:cs typeface="Times New Roman" panose="02020603050405020304" pitchFamily="18" charset="0"/>
              </a:rPr>
              <a:t>7.	</a:t>
            </a:r>
            <a:r>
              <a:rPr lang="el-GR" sz="2400" dirty="0">
                <a:latin typeface="Times New Roman" panose="02020603050405020304" pitchFamily="18" charset="0"/>
                <a:ea typeface="Calibri" panose="020F0502020204030204" pitchFamily="34" charset="0"/>
                <a:cs typeface="Times New Roman" panose="02020603050405020304" pitchFamily="18" charset="0"/>
              </a:rPr>
              <a:t>Η δήλωση ότι ο μαθητής δεν είναι Χριστιανός Ορθόδοξος με τον σκοπό της χορηγήσεως απαλλαγής από το μάθημα των Θρησκευτικών είναι </a:t>
            </a:r>
            <a:r>
              <a:rPr lang="el-GR" sz="2400"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αντίθετη</a:t>
            </a:r>
            <a:r>
              <a:rPr lang="el-GR" sz="2400" dirty="0">
                <a:latin typeface="Times New Roman" panose="02020603050405020304" pitchFamily="18" charset="0"/>
                <a:ea typeface="Calibri" panose="020F0502020204030204" pitchFamily="34" charset="0"/>
                <a:cs typeface="Times New Roman" panose="02020603050405020304" pitchFamily="18" charset="0"/>
              </a:rPr>
              <a:t> </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l-GR" sz="2400" dirty="0">
                <a:latin typeface="Times New Roman" panose="02020603050405020304" pitchFamily="18" charset="0"/>
                <a:ea typeface="Calibri" panose="020F0502020204030204" pitchFamily="34" charset="0"/>
                <a:cs typeface="Times New Roman" panose="02020603050405020304" pitchFamily="18" charset="0"/>
              </a:rPr>
              <a:t>(α) με το άρθρο 13 παρ. 1 και 2 Σ, το οποίο κατοχυρώνει την ελευθερία της θρησκευτικής συνειδήσεως και τη θρησκευτική ελευθερία, ως συνταγματική αρχή και ως ατομικό δικαίωμα, </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l-GR" sz="2400" dirty="0">
                <a:latin typeface="Times New Roman" panose="02020603050405020304" pitchFamily="18" charset="0"/>
                <a:ea typeface="Calibri" panose="020F0502020204030204" pitchFamily="34" charset="0"/>
                <a:cs typeface="Times New Roman" panose="02020603050405020304" pitchFamily="18" charset="0"/>
              </a:rPr>
              <a:t>(β) με το άρθρο 9 της ΕΣΔΑ, καθώς αντιβαίνει στην αρνητική θρησκευτική ελευθερία των μαθητών και των γονέων τους και </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l-GR" sz="2400" dirty="0">
                <a:latin typeface="Times New Roman" panose="02020603050405020304" pitchFamily="18" charset="0"/>
                <a:ea typeface="Calibri" panose="020F0502020204030204" pitchFamily="34" charset="0"/>
                <a:cs typeface="Times New Roman" panose="02020603050405020304" pitchFamily="18" charset="0"/>
              </a:rPr>
              <a:t>(γ) με το άρθρο 5 παρ. 1 του ΓΚΠΔ, που καθιερώνει την θεμελιώδη αρχή της αναγκαιότητας της επεξεργασίας δεδομένων προσωπικού χαρακτήρα. Κατά συνέπεια, θα αρκούσε η επίκληση στη δήλωση λόγων συνειδήσεως και όχι η αναφορά της πίστεως ή της μη πίστεως σε συγκεκριμένο θρήσκευμα. Μάλιστα, τονίζεται ότι η αναφορά στις θρησκευτικές πεποιθήσεις δύναται επιπλέον να καταστεί αιτία διακρίσεων απαγορευμένων από το άρθρο 13 του Συντάγματος.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90743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ED0967-B3A7-47FF-BAA1-7106552E5FAB}"/>
              </a:ext>
            </a:extLst>
          </p:cNvPr>
          <p:cNvSpPr>
            <a:spLocks noGrp="1"/>
          </p:cNvSpPr>
          <p:nvPr>
            <p:ph type="title"/>
          </p:nvPr>
        </p:nvSpPr>
        <p:spPr>
          <a:xfrm>
            <a:off x="252919" y="1123837"/>
            <a:ext cx="3208036" cy="4601183"/>
          </a:xfrm>
        </p:spPr>
        <p:txBody>
          <a:bodyPr/>
          <a:lstStyle/>
          <a:p>
            <a:r>
              <a:rPr lang="el-GR" dirty="0">
                <a:solidFill>
                  <a:srgbClr val="D5393D">
                    <a:lumMod val="75000"/>
                  </a:srgbClr>
                </a:solidFill>
              </a:rPr>
              <a:t>Ε. </a:t>
            </a:r>
            <a:r>
              <a:rPr lang="el-GR" dirty="0" err="1">
                <a:solidFill>
                  <a:srgbClr val="D5393D">
                    <a:lumMod val="75000"/>
                  </a:srgbClr>
                </a:solidFill>
              </a:rPr>
              <a:t>Noμολογιακά</a:t>
            </a:r>
            <a:r>
              <a:rPr lang="el-GR" dirty="0">
                <a:solidFill>
                  <a:srgbClr val="D5393D">
                    <a:lumMod val="75000"/>
                  </a:srgbClr>
                </a:solidFill>
              </a:rPr>
              <a:t> συμπεράσματα</a:t>
            </a:r>
            <a:endParaRPr lang="el-GR" dirty="0"/>
          </a:p>
        </p:txBody>
      </p:sp>
      <p:sp>
        <p:nvSpPr>
          <p:cNvPr id="3" name="Θέση περιεχομένου 2">
            <a:extLst>
              <a:ext uri="{FF2B5EF4-FFF2-40B4-BE49-F238E27FC236}">
                <a16:creationId xmlns:a16="http://schemas.microsoft.com/office/drawing/2014/main" id="{67102BBE-7C24-455C-8C1D-342C3C0C0470}"/>
              </a:ext>
            </a:extLst>
          </p:cNvPr>
          <p:cNvSpPr>
            <a:spLocks noGrp="1"/>
          </p:cNvSpPr>
          <p:nvPr>
            <p:ph idx="1"/>
          </p:nvPr>
        </p:nvSpPr>
        <p:spPr>
          <a:xfrm>
            <a:off x="3460955" y="864108"/>
            <a:ext cx="8091948" cy="5120640"/>
          </a:xfrm>
        </p:spPr>
        <p:txBody>
          <a:bodyPr/>
          <a:lstStyle/>
          <a:p>
            <a:r>
              <a:rPr lang="el-GR" sz="2800" dirty="0"/>
              <a:t>8.Το προβλεπόμενο σύστημα εξαιρέσεως από το μάθημα των Θρησκευτικών (επίσημη υπεύθυνη δήλωση υπογεγραμμένη από τον διευθυντή του σχολείου) ενδέχεται να επιβαρύνει υπέρμετρα τους γονείς καθώς τους υποχρεώνει να αποκαλύπτουν τις θρησκευτικές ή φιλοσοφικές τους πεποιθήσεις. </a:t>
            </a:r>
          </a:p>
          <a:p>
            <a:r>
              <a:rPr lang="el-GR" sz="2800" dirty="0"/>
              <a:t>9.Εάν οργανωθεί ως εναλλακτική λύση για τους μαθητές που απαλλάσσονται από το μάθημα των Θρησκευτικών ένα ισότιμο μάθημα, το μάθημα αυτό πρέπει να πληροί τις προϋποθέσεις της θρησκευτικής και φιλοσοφικής ουδετερότητας του κράτους. </a:t>
            </a:r>
          </a:p>
          <a:p>
            <a:endParaRPr lang="el-GR" dirty="0"/>
          </a:p>
        </p:txBody>
      </p:sp>
    </p:spTree>
    <p:extLst>
      <p:ext uri="{BB962C8B-B14F-4D97-AF65-F5344CB8AC3E}">
        <p14:creationId xmlns:p14="http://schemas.microsoft.com/office/powerpoint/2010/main" val="2007726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15FBF08-34A9-47D7-A040-C6D8890FEEA1}"/>
              </a:ext>
            </a:extLst>
          </p:cNvPr>
          <p:cNvSpPr>
            <a:spLocks noGrp="1"/>
          </p:cNvSpPr>
          <p:nvPr>
            <p:ph idx="1"/>
          </p:nvPr>
        </p:nvSpPr>
        <p:spPr/>
        <p:txBody>
          <a:bodyPr/>
          <a:lstStyle/>
          <a:p>
            <a:pPr algn="just"/>
            <a:r>
              <a:rPr lang="el-GR" dirty="0"/>
              <a:t>Το άρθρο 13 παρ. 1 Σ κατοχυρώνει τη θρησκευτική ελευθερία. Η εν λόγω ελευθερία ανήκει στις μη αναθεωρήσιμες κατά το άρθρο 110 παρ. 1 Σ διατάξεις του Συντάγματος. </a:t>
            </a:r>
          </a:p>
          <a:p>
            <a:pPr algn="just"/>
            <a:r>
              <a:rPr lang="el-GR" dirty="0"/>
              <a:t>Στην θρησκευτική ελευθερία εντάσσεται η ελευθερία της θρησκευτικής συνειδήσεως τονίζοντας ότι η απόλαυση των θεμελιωδών δικαιωμάτων δεν εξαρτάται από τις θρησκευτικές πεποιθήσεις καθενός. </a:t>
            </a:r>
          </a:p>
          <a:p>
            <a:endParaRPr lang="el-GR" dirty="0"/>
          </a:p>
        </p:txBody>
      </p:sp>
      <p:sp>
        <p:nvSpPr>
          <p:cNvPr id="4" name="Τίτλος 1">
            <a:extLst>
              <a:ext uri="{FF2B5EF4-FFF2-40B4-BE49-F238E27FC236}">
                <a16:creationId xmlns:a16="http://schemas.microsoft.com/office/drawing/2014/main" id="{9886236A-6F98-4258-A3D0-AAACBB242F41}"/>
              </a:ext>
            </a:extLst>
          </p:cNvPr>
          <p:cNvSpPr>
            <a:spLocks noGrp="1"/>
          </p:cNvSpPr>
          <p:nvPr>
            <p:ph type="title"/>
          </p:nvPr>
        </p:nvSpPr>
        <p:spPr>
          <a:xfrm>
            <a:off x="252413" y="1123950"/>
            <a:ext cx="2947987" cy="4600575"/>
          </a:xfrm>
        </p:spPr>
        <p:txBody>
          <a:bodyPr/>
          <a:lstStyle/>
          <a:p>
            <a:pPr algn="ctr"/>
            <a:r>
              <a:rPr lang="el-GR" dirty="0"/>
              <a:t>Το συνταγματικό πλαίσιο</a:t>
            </a:r>
            <a:br>
              <a:rPr lang="el-GR" dirty="0"/>
            </a:br>
            <a:br>
              <a:rPr lang="el-GR" dirty="0"/>
            </a:br>
            <a:br>
              <a:rPr lang="el-GR" dirty="0"/>
            </a:br>
            <a:r>
              <a:rPr lang="el-GR" dirty="0">
                <a:solidFill>
                  <a:schemeClr val="accent6">
                    <a:lumMod val="75000"/>
                  </a:schemeClr>
                </a:solidFill>
              </a:rPr>
              <a:t>Β. </a:t>
            </a:r>
            <a:r>
              <a:rPr lang="el-GR" sz="3200" dirty="0">
                <a:solidFill>
                  <a:schemeClr val="accent6">
                    <a:lumMod val="75000"/>
                  </a:schemeClr>
                </a:solidFill>
              </a:rPr>
              <a:t>Το άρθρο 13 παρ. 1 Σ</a:t>
            </a:r>
          </a:p>
        </p:txBody>
      </p:sp>
    </p:spTree>
    <p:extLst>
      <p:ext uri="{BB962C8B-B14F-4D97-AF65-F5344CB8AC3E}">
        <p14:creationId xmlns:p14="http://schemas.microsoft.com/office/powerpoint/2010/main" val="128709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136F68-FD0E-4B31-8EE1-321CEB603AD0}"/>
              </a:ext>
            </a:extLst>
          </p:cNvPr>
          <p:cNvSpPr>
            <a:spLocks noGrp="1"/>
          </p:cNvSpPr>
          <p:nvPr>
            <p:ph type="title"/>
          </p:nvPr>
        </p:nvSpPr>
        <p:spPr/>
        <p:txBody>
          <a:bodyPr/>
          <a:lstStyle/>
          <a:p>
            <a:pPr algn="ctr"/>
            <a:r>
              <a:rPr lang="el-GR" dirty="0"/>
              <a:t>Το συνταγματικό πλαίσιο</a:t>
            </a:r>
            <a:br>
              <a:rPr lang="el-GR" dirty="0"/>
            </a:br>
            <a:br>
              <a:rPr lang="el-GR" dirty="0"/>
            </a:br>
            <a:br>
              <a:rPr lang="el-GR" dirty="0"/>
            </a:br>
            <a:r>
              <a:rPr lang="el-GR" dirty="0">
                <a:solidFill>
                  <a:schemeClr val="accent6">
                    <a:lumMod val="75000"/>
                  </a:schemeClr>
                </a:solidFill>
              </a:rPr>
              <a:t>Β. </a:t>
            </a:r>
            <a:r>
              <a:rPr lang="el-GR" sz="3200" dirty="0">
                <a:solidFill>
                  <a:schemeClr val="accent6">
                    <a:lumMod val="75000"/>
                  </a:schemeClr>
                </a:solidFill>
              </a:rPr>
              <a:t>Το άρθρο 13 παρ. 1 Σ</a:t>
            </a:r>
            <a:endParaRPr lang="el-GR" dirty="0"/>
          </a:p>
        </p:txBody>
      </p:sp>
      <p:sp>
        <p:nvSpPr>
          <p:cNvPr id="3" name="Θέση περιεχομένου 2">
            <a:extLst>
              <a:ext uri="{FF2B5EF4-FFF2-40B4-BE49-F238E27FC236}">
                <a16:creationId xmlns:a16="http://schemas.microsoft.com/office/drawing/2014/main" id="{38A18F45-90CB-41C5-B8DB-7A073511AC92}"/>
              </a:ext>
            </a:extLst>
          </p:cNvPr>
          <p:cNvSpPr>
            <a:spLocks noGrp="1"/>
          </p:cNvSpPr>
          <p:nvPr>
            <p:ph idx="1"/>
          </p:nvPr>
        </p:nvSpPr>
        <p:spPr>
          <a:xfrm>
            <a:off x="3851512" y="760528"/>
            <a:ext cx="7315200" cy="5327800"/>
          </a:xfrm>
        </p:spPr>
        <p:txBody>
          <a:bodyPr>
            <a:normAutofit fontScale="92500" lnSpcReduction="10000"/>
          </a:bodyPr>
          <a:lstStyle/>
          <a:p>
            <a:endParaRPr lang="el-GR" dirty="0"/>
          </a:p>
          <a:p>
            <a:r>
              <a:rPr lang="el-GR" sz="2600" b="1" dirty="0"/>
              <a:t>Η ελευθερία της θρησκευτικής συνειδήσεως αναλύεται: </a:t>
            </a:r>
          </a:p>
          <a:p>
            <a:r>
              <a:rPr lang="el-GR" dirty="0"/>
              <a:t>α) στο δικαίωμα να πρεσβεύει κανείς οποιαδήποτε θρησκεία επιθυμεί, να είναι άθρησκος ή άθεος, </a:t>
            </a:r>
          </a:p>
          <a:p>
            <a:r>
              <a:rPr lang="el-GR" dirty="0"/>
              <a:t>β) το δικαίωμά του να εκδηλώνει ή να μην εκδηλώνει τη θρησκεία του, </a:t>
            </a:r>
          </a:p>
          <a:p>
            <a:r>
              <a:rPr lang="el-GR" dirty="0"/>
              <a:t>γ) το δικαίωμα να μεταβάλλει τις θρησκευτικές του πεποιθήσεις ή να τις αποβάλλει,  </a:t>
            </a:r>
          </a:p>
          <a:p>
            <a:r>
              <a:rPr lang="el-GR" dirty="0"/>
              <a:t>δ) το δικαίωμα να διακηρύσσει και να διαδίδει τις πεποιθήσεις του, </a:t>
            </a:r>
          </a:p>
          <a:p>
            <a:r>
              <a:rPr lang="el-GR" dirty="0"/>
              <a:t>ε) το δικαίωμα του </a:t>
            </a:r>
            <a:r>
              <a:rPr lang="el-GR" dirty="0" err="1"/>
              <a:t>συνεταιρίζεσθαι</a:t>
            </a:r>
            <a:r>
              <a:rPr lang="el-GR" dirty="0"/>
              <a:t> για θρησκευτικούς σκοπούς, </a:t>
            </a:r>
          </a:p>
          <a:p>
            <a:r>
              <a:rPr lang="el-GR" dirty="0" err="1"/>
              <a:t>στ</a:t>
            </a:r>
            <a:r>
              <a:rPr lang="el-GR" dirty="0"/>
              <a:t>) το δικαίωμα της ίσης μεταχειρίσεως ανεξαρτήτως θρησκευτικών πεποιθήσεων, </a:t>
            </a:r>
          </a:p>
          <a:p>
            <a:r>
              <a:rPr lang="el-GR" dirty="0"/>
              <a:t>ζ) το δικαίωμα της θρησκευτικής εκπαιδεύσεως, </a:t>
            </a:r>
          </a:p>
          <a:p>
            <a:r>
              <a:rPr lang="el-GR" dirty="0"/>
              <a:t>η) το δικαίωμα μη εξαναγκασμού σε πράξεις αντίθετες με τις θρησκευτικές πεποιθήσεις.  </a:t>
            </a:r>
          </a:p>
          <a:p>
            <a:endParaRPr lang="el-GR" dirty="0"/>
          </a:p>
        </p:txBody>
      </p:sp>
    </p:spTree>
    <p:extLst>
      <p:ext uri="{BB962C8B-B14F-4D97-AF65-F5344CB8AC3E}">
        <p14:creationId xmlns:p14="http://schemas.microsoft.com/office/powerpoint/2010/main" val="1723783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339E0F-70AD-499A-917E-DCDA8422133F}"/>
              </a:ext>
            </a:extLst>
          </p:cNvPr>
          <p:cNvSpPr>
            <a:spLocks noGrp="1"/>
          </p:cNvSpPr>
          <p:nvPr>
            <p:ph type="title"/>
          </p:nvPr>
        </p:nvSpPr>
        <p:spPr/>
        <p:txBody>
          <a:bodyPr/>
          <a:lstStyle/>
          <a:p>
            <a:pPr algn="ctr"/>
            <a:r>
              <a:rPr lang="el-GR" dirty="0"/>
              <a:t>Το συνταγματικό πλαίσιο</a:t>
            </a:r>
            <a:br>
              <a:rPr lang="el-GR" dirty="0"/>
            </a:br>
            <a:br>
              <a:rPr lang="el-GR" dirty="0"/>
            </a:br>
            <a:br>
              <a:rPr lang="el-GR" dirty="0"/>
            </a:br>
            <a:r>
              <a:rPr lang="el-GR" dirty="0">
                <a:solidFill>
                  <a:schemeClr val="accent6">
                    <a:lumMod val="75000"/>
                  </a:schemeClr>
                </a:solidFill>
              </a:rPr>
              <a:t>Γ. </a:t>
            </a:r>
            <a:r>
              <a:rPr lang="el-GR" sz="3200" dirty="0">
                <a:solidFill>
                  <a:schemeClr val="accent6">
                    <a:lumMod val="75000"/>
                  </a:schemeClr>
                </a:solidFill>
              </a:rPr>
              <a:t>Το άρθρο 16 παρ. 2 Σ</a:t>
            </a:r>
            <a:endParaRPr lang="el-GR" dirty="0"/>
          </a:p>
        </p:txBody>
      </p:sp>
      <p:pic>
        <p:nvPicPr>
          <p:cNvPr id="6" name="Θέση περιεχομένου 5">
            <a:extLst>
              <a:ext uri="{FF2B5EF4-FFF2-40B4-BE49-F238E27FC236}">
                <a16:creationId xmlns:a16="http://schemas.microsoft.com/office/drawing/2014/main" id="{F371AFC4-CE26-4B9C-B6A8-36CBAC5D7562}"/>
              </a:ext>
            </a:extLst>
          </p:cNvPr>
          <p:cNvPicPr>
            <a:picLocks noGrp="1" noChangeAspect="1"/>
          </p:cNvPicPr>
          <p:nvPr>
            <p:ph sz="half" idx="1"/>
          </p:nvPr>
        </p:nvPicPr>
        <p:blipFill>
          <a:blip r:embed="rId2"/>
          <a:stretch>
            <a:fillRect/>
          </a:stretch>
        </p:blipFill>
        <p:spPr>
          <a:xfrm>
            <a:off x="3867150" y="2125861"/>
            <a:ext cx="3936001" cy="2952000"/>
          </a:xfrm>
        </p:spPr>
      </p:pic>
      <p:sp>
        <p:nvSpPr>
          <p:cNvPr id="4" name="Θέση περιεχομένου 3">
            <a:extLst>
              <a:ext uri="{FF2B5EF4-FFF2-40B4-BE49-F238E27FC236}">
                <a16:creationId xmlns:a16="http://schemas.microsoft.com/office/drawing/2014/main" id="{34AF75C3-6588-45D9-ABA1-F98F55446AC4}"/>
              </a:ext>
            </a:extLst>
          </p:cNvPr>
          <p:cNvSpPr>
            <a:spLocks noGrp="1"/>
          </p:cNvSpPr>
          <p:nvPr>
            <p:ph sz="half" idx="2"/>
          </p:nvPr>
        </p:nvSpPr>
        <p:spPr/>
        <p:txBody>
          <a:bodyPr/>
          <a:lstStyle/>
          <a:p>
            <a:r>
              <a:rPr lang="el-GR" sz="2800" dirty="0"/>
              <a:t>Το άρθρο 16 παρ. 2 Σ κατοχυρώνει την ανάπτυξη της εθνικής και θρησκευτικής συνειδήσεως. </a:t>
            </a:r>
          </a:p>
          <a:p>
            <a:r>
              <a:rPr lang="el-GR" sz="2800" dirty="0"/>
              <a:t>Αυτό σημαίνει ότι δεν επιτρέπεται να ασκήσει το ελληνικό κράτος αθεϊστική δραστηριότητα</a:t>
            </a:r>
            <a:r>
              <a:rPr lang="el-GR" dirty="0"/>
              <a:t>.  </a:t>
            </a:r>
          </a:p>
          <a:p>
            <a:endParaRPr lang="el-GR" dirty="0"/>
          </a:p>
        </p:txBody>
      </p:sp>
    </p:spTree>
    <p:extLst>
      <p:ext uri="{BB962C8B-B14F-4D97-AF65-F5344CB8AC3E}">
        <p14:creationId xmlns:p14="http://schemas.microsoft.com/office/powerpoint/2010/main" val="230637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0639A4-52AE-4E26-8AF5-8F71B49F9F3C}"/>
              </a:ext>
            </a:extLst>
          </p:cNvPr>
          <p:cNvSpPr>
            <a:spLocks noGrp="1"/>
          </p:cNvSpPr>
          <p:nvPr>
            <p:ph type="title"/>
          </p:nvPr>
        </p:nvSpPr>
        <p:spPr/>
        <p:txBody>
          <a:bodyPr/>
          <a:lstStyle/>
          <a:p>
            <a:pPr algn="ctr"/>
            <a:r>
              <a:rPr lang="el-GR" dirty="0"/>
              <a:t>Το συνταγματικό πλαίσιο</a:t>
            </a:r>
            <a:br>
              <a:rPr lang="el-GR" dirty="0"/>
            </a:br>
            <a:br>
              <a:rPr lang="el-GR" dirty="0"/>
            </a:br>
            <a:br>
              <a:rPr lang="el-GR" dirty="0"/>
            </a:br>
            <a:r>
              <a:rPr lang="el-GR" dirty="0">
                <a:solidFill>
                  <a:schemeClr val="accent6">
                    <a:lumMod val="75000"/>
                  </a:schemeClr>
                </a:solidFill>
              </a:rPr>
              <a:t>Γ. </a:t>
            </a:r>
            <a:r>
              <a:rPr lang="el-GR" sz="3200" dirty="0">
                <a:solidFill>
                  <a:schemeClr val="accent6">
                    <a:lumMod val="75000"/>
                  </a:schemeClr>
                </a:solidFill>
              </a:rPr>
              <a:t>Το άρθρο 16 παρ. 2 Σ</a:t>
            </a:r>
            <a:endParaRPr lang="el-GR" dirty="0"/>
          </a:p>
        </p:txBody>
      </p:sp>
      <p:sp>
        <p:nvSpPr>
          <p:cNvPr id="3" name="Θέση περιεχομένου 2">
            <a:extLst>
              <a:ext uri="{FF2B5EF4-FFF2-40B4-BE49-F238E27FC236}">
                <a16:creationId xmlns:a16="http://schemas.microsoft.com/office/drawing/2014/main" id="{42998D50-4603-409B-AEEA-049B0B06754B}"/>
              </a:ext>
            </a:extLst>
          </p:cNvPr>
          <p:cNvSpPr>
            <a:spLocks noGrp="1"/>
          </p:cNvSpPr>
          <p:nvPr>
            <p:ph idx="1"/>
          </p:nvPr>
        </p:nvSpPr>
        <p:spPr/>
        <p:txBody>
          <a:bodyPr/>
          <a:lstStyle/>
          <a:p>
            <a:pPr marL="0" indent="0">
              <a:buNone/>
            </a:pPr>
            <a:r>
              <a:rPr lang="el-GR" b="1" dirty="0"/>
              <a:t>H ανάπτυξη της θρησκευτικής συνειδήσεως μπορεί να ιδωθεί από δύο οπτικές γωνίες. </a:t>
            </a:r>
          </a:p>
          <a:p>
            <a:pPr algn="just"/>
            <a:r>
              <a:rPr lang="el-GR" dirty="0"/>
              <a:t>Η </a:t>
            </a:r>
            <a:r>
              <a:rPr lang="el-GR" dirty="0">
                <a:solidFill>
                  <a:srgbClr val="FF0000"/>
                </a:solidFill>
              </a:rPr>
              <a:t>πρώτη</a:t>
            </a:r>
            <a:r>
              <a:rPr lang="el-GR" dirty="0"/>
              <a:t> συσχετίζεται με το άρθρο 3 και θεωρεί ότι εφόσον το Σύνταγμα ορίζει επικρατούσα θρησκεία, </a:t>
            </a:r>
            <a:r>
              <a:rPr lang="el-GR" i="1" dirty="0">
                <a:solidFill>
                  <a:srgbClr val="FF0000"/>
                </a:solidFill>
              </a:rPr>
              <a:t>η ανάπτυξη της θρησκευτικής συνειδήσεως πρέπει να γίνεται βάσει των δογμάτων αυτής της θρησκείας</a:t>
            </a:r>
            <a:r>
              <a:rPr lang="el-GR" dirty="0"/>
              <a:t>. Η θέση αυτή εδράζεται σε μία προνομιακή θέση της Ορθόδοξης θρησκείας στο πλαίσιο ενός θρησκευόμενου κράτους  που δίδει έμφαση στην ελληνοχριστιανική ιδεοκρατία. (</a:t>
            </a:r>
            <a:r>
              <a:rPr lang="el-GR" dirty="0" err="1"/>
              <a:t>Βαβούσκος</a:t>
            </a:r>
            <a:r>
              <a:rPr lang="el-GR" dirty="0"/>
              <a:t>, </a:t>
            </a:r>
            <a:r>
              <a:rPr lang="el-GR" dirty="0" err="1"/>
              <a:t>Κόρσος</a:t>
            </a:r>
            <a:r>
              <a:rPr lang="el-GR" dirty="0"/>
              <a:t>) </a:t>
            </a:r>
          </a:p>
          <a:p>
            <a:pPr algn="just"/>
            <a:r>
              <a:rPr lang="el-GR" dirty="0"/>
              <a:t>Η </a:t>
            </a:r>
            <a:r>
              <a:rPr lang="el-GR" dirty="0">
                <a:solidFill>
                  <a:srgbClr val="FF0000"/>
                </a:solidFill>
              </a:rPr>
              <a:t>αντίθετη</a:t>
            </a:r>
            <a:r>
              <a:rPr lang="el-GR" dirty="0"/>
              <a:t> θέση προκρίνει μια άχρωμη ερμηνεία του άρθρου 16 παρ. 2 Σ, </a:t>
            </a:r>
            <a:r>
              <a:rPr lang="el-GR" i="1" dirty="0">
                <a:solidFill>
                  <a:srgbClr val="FF0000"/>
                </a:solidFill>
              </a:rPr>
              <a:t>δίχως μονομερή προσχώρηση στην ιδεολογία του ελληνοχριστιανικού πολιτισμού</a:t>
            </a:r>
            <a:r>
              <a:rPr lang="el-GR" dirty="0"/>
              <a:t>.  Η συλλογιστική αυτή δεν επιτάσσει συγκεκριμένο προσανατολισμό της θρησκευτικής εκπαιδεύσεως και ο όρος θρησκευτική συνείδηση αναφέρεται σε όλη τη δυνατή ποικιλία θρησκευτικών ή άθρησκων πεποιθήσεων. (</a:t>
            </a:r>
            <a:r>
              <a:rPr lang="el-GR" dirty="0" err="1"/>
              <a:t>Σωτηρέλης</a:t>
            </a:r>
            <a:r>
              <a:rPr lang="el-GR" dirty="0"/>
              <a:t>, </a:t>
            </a:r>
            <a:r>
              <a:rPr lang="el-GR" dirty="0" err="1"/>
              <a:t>Μάνεσης</a:t>
            </a:r>
            <a:r>
              <a:rPr lang="el-GR" dirty="0"/>
              <a:t>) </a:t>
            </a:r>
          </a:p>
          <a:p>
            <a:endParaRPr lang="el-GR" dirty="0"/>
          </a:p>
        </p:txBody>
      </p:sp>
    </p:spTree>
    <p:extLst>
      <p:ext uri="{BB962C8B-B14F-4D97-AF65-F5344CB8AC3E}">
        <p14:creationId xmlns:p14="http://schemas.microsoft.com/office/powerpoint/2010/main" val="3448598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D8FC23-72BC-4515-B5BB-87BB27270FBA}"/>
              </a:ext>
            </a:extLst>
          </p:cNvPr>
          <p:cNvSpPr>
            <a:spLocks noGrp="1"/>
          </p:cNvSpPr>
          <p:nvPr>
            <p:ph type="title"/>
          </p:nvPr>
        </p:nvSpPr>
        <p:spPr/>
        <p:txBody>
          <a:bodyPr/>
          <a:lstStyle/>
          <a:p>
            <a:pPr algn="ctr"/>
            <a:r>
              <a:rPr lang="el-GR" dirty="0"/>
              <a:t>Το συνταγματικό πλαίσιο</a:t>
            </a:r>
            <a:br>
              <a:rPr lang="el-GR" dirty="0"/>
            </a:br>
            <a:br>
              <a:rPr lang="el-GR" dirty="0"/>
            </a:br>
            <a:br>
              <a:rPr lang="el-GR" dirty="0"/>
            </a:br>
            <a:r>
              <a:rPr lang="el-GR" dirty="0">
                <a:solidFill>
                  <a:schemeClr val="accent6">
                    <a:lumMod val="75000"/>
                  </a:schemeClr>
                </a:solidFill>
              </a:rPr>
              <a:t>Γ. </a:t>
            </a:r>
            <a:r>
              <a:rPr lang="el-GR" sz="3200" dirty="0">
                <a:solidFill>
                  <a:schemeClr val="accent6">
                    <a:lumMod val="75000"/>
                  </a:schemeClr>
                </a:solidFill>
              </a:rPr>
              <a:t>Το άρθρο 16 παρ. 2 Σ</a:t>
            </a:r>
            <a:endParaRPr lang="el-GR" dirty="0"/>
          </a:p>
        </p:txBody>
      </p:sp>
      <p:sp>
        <p:nvSpPr>
          <p:cNvPr id="3" name="Θέση περιεχομένου 2">
            <a:extLst>
              <a:ext uri="{FF2B5EF4-FFF2-40B4-BE49-F238E27FC236}">
                <a16:creationId xmlns:a16="http://schemas.microsoft.com/office/drawing/2014/main" id="{5E12FC7F-0C59-4BC6-987F-FCFBF5AC142B}"/>
              </a:ext>
            </a:extLst>
          </p:cNvPr>
          <p:cNvSpPr>
            <a:spLocks noGrp="1"/>
          </p:cNvSpPr>
          <p:nvPr>
            <p:ph idx="1"/>
          </p:nvPr>
        </p:nvSpPr>
        <p:spPr/>
        <p:txBody>
          <a:bodyPr>
            <a:normAutofit lnSpcReduction="10000"/>
          </a:bodyPr>
          <a:lstStyle/>
          <a:p>
            <a:pPr marL="0" indent="0" algn="ctr">
              <a:buNone/>
            </a:pPr>
            <a:endParaRPr lang="el-GR" sz="2400" b="1" dirty="0">
              <a:solidFill>
                <a:srgbClr val="FF0000"/>
              </a:solidFill>
            </a:endParaRPr>
          </a:p>
          <a:p>
            <a:pPr marL="0" indent="0" algn="ctr">
              <a:buNone/>
            </a:pPr>
            <a:r>
              <a:rPr lang="el-GR" sz="2400" b="1" dirty="0">
                <a:solidFill>
                  <a:srgbClr val="FF0000"/>
                </a:solidFill>
              </a:rPr>
              <a:t>Κριτική</a:t>
            </a:r>
            <a:r>
              <a:rPr lang="el-GR" sz="2400" b="1" dirty="0"/>
              <a:t> </a:t>
            </a:r>
          </a:p>
          <a:p>
            <a:pPr algn="just"/>
            <a:r>
              <a:rPr lang="el-GR" sz="2400" dirty="0"/>
              <a:t>Στην εν λόγω διάταξη έχει ασκηθεί δριμεία κριτική ότι αφήνει λίγο χώρο στο άρθρο 5 παρ. 1 περί ελεύθερης αναπτύξεως της προσωπικότητας, αν η αγωγή των Ελλήνων καταπιέζει την προσωπικότητά τους και συνθλίβει την πρωτοτυπία τους. </a:t>
            </a:r>
          </a:p>
          <a:p>
            <a:pPr algn="just"/>
            <a:r>
              <a:rPr lang="el-GR" sz="2400" dirty="0"/>
              <a:t>Η θέση ότι οι γονείς των ελληνοπαίδων είναι Χριστιανοί Ορθόδοξοι και κατά τεκμήριο αποβλέπουν στην ανάπτυξη της Ορθόδοξης Χριστιανικής συνειδήσεως των τέκνων τους και συνεπώς το κράτος οφείλει να παρέχει μονοφωνική θρησκευτική εκπαίδευση παραγνωρίζει τη φύση της θρησκευτικής ελευθερίας. (</a:t>
            </a:r>
            <a:r>
              <a:rPr lang="el-GR" sz="2400" dirty="0" err="1"/>
              <a:t>Βλάαχος</a:t>
            </a:r>
            <a:r>
              <a:rPr lang="el-GR" sz="2400" dirty="0"/>
              <a:t>, </a:t>
            </a:r>
            <a:r>
              <a:rPr lang="el-GR" sz="2400" dirty="0" err="1"/>
              <a:t>Σωτηρέλης</a:t>
            </a:r>
            <a:r>
              <a:rPr lang="el-GR" sz="2400" dirty="0"/>
              <a:t>, </a:t>
            </a:r>
            <a:r>
              <a:rPr lang="el-GR" sz="2400" dirty="0" err="1"/>
              <a:t>Δαγτόγλου</a:t>
            </a:r>
            <a:r>
              <a:rPr lang="el-GR" sz="2400" dirty="0"/>
              <a:t>, </a:t>
            </a:r>
            <a:r>
              <a:rPr lang="el-GR" sz="2400" dirty="0" err="1"/>
              <a:t>Χρυσόγονος</a:t>
            </a:r>
            <a:r>
              <a:rPr lang="el-GR" sz="2400" dirty="0"/>
              <a:t>)</a:t>
            </a:r>
          </a:p>
          <a:p>
            <a:endParaRPr lang="el-GR" dirty="0"/>
          </a:p>
        </p:txBody>
      </p:sp>
    </p:spTree>
    <p:extLst>
      <p:ext uri="{BB962C8B-B14F-4D97-AF65-F5344CB8AC3E}">
        <p14:creationId xmlns:p14="http://schemas.microsoft.com/office/powerpoint/2010/main" val="292476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98F9DA-DC2F-4405-82BF-15EB5D6D536C}"/>
              </a:ext>
            </a:extLst>
          </p:cNvPr>
          <p:cNvSpPr>
            <a:spLocks noGrp="1"/>
          </p:cNvSpPr>
          <p:nvPr>
            <p:ph type="title"/>
          </p:nvPr>
        </p:nvSpPr>
        <p:spPr/>
        <p:txBody>
          <a:bodyPr/>
          <a:lstStyle/>
          <a:p>
            <a:pPr algn="ctr"/>
            <a:r>
              <a:rPr lang="el-GR" dirty="0"/>
              <a:t>Το συνταγματικό πλαίσιο</a:t>
            </a:r>
            <a:br>
              <a:rPr lang="el-GR" dirty="0"/>
            </a:br>
            <a:br>
              <a:rPr lang="el-GR" dirty="0"/>
            </a:br>
            <a:br>
              <a:rPr lang="el-GR" dirty="0"/>
            </a:br>
            <a:r>
              <a:rPr lang="el-GR" dirty="0">
                <a:solidFill>
                  <a:schemeClr val="accent6">
                    <a:lumMod val="75000"/>
                  </a:schemeClr>
                </a:solidFill>
              </a:rPr>
              <a:t>Γ. </a:t>
            </a:r>
            <a:r>
              <a:rPr lang="el-GR" sz="3200" dirty="0">
                <a:solidFill>
                  <a:schemeClr val="accent6">
                    <a:lumMod val="75000"/>
                  </a:schemeClr>
                </a:solidFill>
              </a:rPr>
              <a:t>Το άρθρο 16 παρ. 2 Σ</a:t>
            </a:r>
            <a:endParaRPr lang="el-GR" dirty="0"/>
          </a:p>
        </p:txBody>
      </p:sp>
      <p:sp>
        <p:nvSpPr>
          <p:cNvPr id="3" name="Θέση περιεχομένου 2">
            <a:extLst>
              <a:ext uri="{FF2B5EF4-FFF2-40B4-BE49-F238E27FC236}">
                <a16:creationId xmlns:a16="http://schemas.microsoft.com/office/drawing/2014/main" id="{A7B74A06-631D-45B1-9359-674261E2E5A5}"/>
              </a:ext>
            </a:extLst>
          </p:cNvPr>
          <p:cNvSpPr>
            <a:spLocks noGrp="1"/>
          </p:cNvSpPr>
          <p:nvPr>
            <p:ph idx="1"/>
          </p:nvPr>
        </p:nvSpPr>
        <p:spPr/>
        <p:txBody>
          <a:bodyPr/>
          <a:lstStyle/>
          <a:p>
            <a:pPr marL="0" indent="0">
              <a:buNone/>
            </a:pPr>
            <a:r>
              <a:rPr lang="el-GR" sz="2400" dirty="0"/>
              <a:t>Ο συντακτικός νομοθέτης: θέτει ως ακραία όρια </a:t>
            </a:r>
          </a:p>
          <a:p>
            <a:pPr lvl="0" algn="just"/>
            <a:r>
              <a:rPr lang="el-GR" sz="2400" dirty="0"/>
              <a:t>αφενός την αποφυγή του φανατισμού και της μισαλλοδοξίας και </a:t>
            </a:r>
          </a:p>
          <a:p>
            <a:pPr lvl="0" algn="just"/>
            <a:r>
              <a:rPr lang="el-GR" sz="2400" dirty="0"/>
              <a:t>αφετέρου την υποχρέωση να δοθεί αυξημένη έμφαση στα δόγματα της επικρατούσας θρησκείας. Συνεπώς, </a:t>
            </a:r>
            <a:r>
              <a:rPr lang="el-GR" sz="2400" u="sng" dirty="0"/>
              <a:t>καταλείπεται η διακριτική ευχέρεια στον νομοθέτη -στο πλαίσιο των ορίων που επιβάλλει το Σύνταγμα- να επιλέξει ένα συγκεκριμένο πρότυπο διδασκαλίας</a:t>
            </a:r>
            <a:r>
              <a:rPr lang="el-GR" sz="2400" dirty="0"/>
              <a:t>. </a:t>
            </a:r>
          </a:p>
          <a:p>
            <a:endParaRPr lang="el-GR" dirty="0"/>
          </a:p>
        </p:txBody>
      </p:sp>
    </p:spTree>
    <p:extLst>
      <p:ext uri="{BB962C8B-B14F-4D97-AF65-F5344CB8AC3E}">
        <p14:creationId xmlns:p14="http://schemas.microsoft.com/office/powerpoint/2010/main" val="2119276314"/>
      </p:ext>
    </p:extLst>
  </p:cSld>
  <p:clrMapOvr>
    <a:masterClrMapping/>
  </p:clrMapOvr>
</p:sld>
</file>

<file path=ppt/theme/theme1.xml><?xml version="1.0" encoding="utf-8"?>
<a:theme xmlns:a="http://schemas.openxmlformats.org/drawingml/2006/main" name="Πλαίσιο">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TM03457475[[fn=Πλαίσιο]]</Template>
  <TotalTime>383</TotalTime>
  <Words>4240</Words>
  <Application>Microsoft Office PowerPoint</Application>
  <PresentationFormat>Ευρεία οθόνη</PresentationFormat>
  <Paragraphs>148</Paragraphs>
  <Slides>37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37</vt:i4>
      </vt:variant>
    </vt:vector>
  </HeadingPairs>
  <TitlesOfParts>
    <vt:vector size="44" baseType="lpstr">
      <vt:lpstr>Calibri</vt:lpstr>
      <vt:lpstr>Corbel</vt:lpstr>
      <vt:lpstr>Symbol</vt:lpstr>
      <vt:lpstr>Times New Roman</vt:lpstr>
      <vt:lpstr>Wingdings</vt:lpstr>
      <vt:lpstr>Wingdings 2</vt:lpstr>
      <vt:lpstr>Πλαίσιο</vt:lpstr>
      <vt:lpstr>Το νομικό καθεστώς διδασκαλίας του  μαθήματος των θρησκευτικών</vt:lpstr>
      <vt:lpstr>Το συνταγματικό πλαίσιο   Α. Το άρθρο 3 παρ. 1 Σ</vt:lpstr>
      <vt:lpstr>Το συνταγματικό πλαίσιο   Α. Το άρθρο 3 παρ. 1 Σ </vt:lpstr>
      <vt:lpstr>Το συνταγματικό πλαίσιο   Β. Το άρθρο 13 παρ. 1 Σ</vt:lpstr>
      <vt:lpstr>Το συνταγματικό πλαίσιο   Β. Το άρθρο 13 παρ. 1 Σ</vt:lpstr>
      <vt:lpstr>Το συνταγματικό πλαίσιο   Γ. Το άρθρο 16 παρ. 2 Σ</vt:lpstr>
      <vt:lpstr>Το συνταγματικό πλαίσιο   Γ. Το άρθρο 16 παρ. 2 Σ</vt:lpstr>
      <vt:lpstr>Το συνταγματικό πλαίσιο   Γ. Το άρθρο 16 παρ. 2 Σ</vt:lpstr>
      <vt:lpstr>Το συνταγματικό πλαίσιο   Γ. Το άρθρο 16 παρ. 2 Σ</vt:lpstr>
      <vt:lpstr>Το συνταγματικό πλαίσιο   Γ. Το άρθρο 16 παρ. 2 Σ</vt:lpstr>
      <vt:lpstr> Δ.  Η Ευρωπαϊκή Σύμβαση των Δικαιωμάτων του Ανθρώπου (ΕΣΔΑ)</vt:lpstr>
      <vt:lpstr>Ε. Το άρθρο 2 του Πρώτου Πρόσθετου Πρωτοκόλλου της ΕΣΔΑ</vt:lpstr>
      <vt:lpstr>Το μάθημα των Θρησκευτικών υπό τη νομολογία της ΕΣΔΑ</vt:lpstr>
      <vt:lpstr>Το μάθημα των Θρησκευτικών υπό τη νομολογία της ΕΣΔΑ</vt:lpstr>
      <vt:lpstr>Μάθημα των Θρησκευτικών και καταγραφή του θρησκεύματος  στην Ελλάδα . Η νομολογία .</vt:lpstr>
      <vt:lpstr>Α. Συμβούλιο της  Επικρατείας και μάθημα των θρησκευτικών </vt:lpstr>
      <vt:lpstr>Παρουσίαση του PowerPoint</vt:lpstr>
      <vt:lpstr>Παρουσίαση του PowerPoint</vt:lpstr>
      <vt:lpstr>Α. Συμβούλιο της  Επικρατείας και μάθημα των θρησκευτικών</vt:lpstr>
      <vt:lpstr>Α. Συμβούλιο της  Επικρατείας και μάθημα των θρησκευτικών</vt:lpstr>
      <vt:lpstr>Α. Συμβούλιο της  Επικρατείας και μάθημα των θρησκευτικών</vt:lpstr>
      <vt:lpstr>Παρουσίαση του PowerPoint</vt:lpstr>
      <vt:lpstr>Παρουσίαση του PowerPoint</vt:lpstr>
      <vt:lpstr>Β. Διοικητικό Εφετείο   1. Διοικητικό Εφετείο Χανίων 115/2012 </vt:lpstr>
      <vt:lpstr>Β. Διοικητικό Εφετείο   1. Διοικητικό Εφετείο Χανίων 115/2012 </vt:lpstr>
      <vt:lpstr>Β. Διοικητικό Εφετείο   1. Διοικητικό Εφετείο Χανίων 115/2012 </vt:lpstr>
      <vt:lpstr>Β. Διοικητικό Εφετείο   2. Διοικητικό Εφετείο Αθηνών 32/2020</vt:lpstr>
      <vt:lpstr>Γ.  AΠΔΠΧ Απόφαση 28/2019</vt:lpstr>
      <vt:lpstr>Δ. Ευρωπαϊκό Δικαστήριο Δικαιωμάτων Ανθρώπου, Παπαγεωργίου και λοιποί κατά Ελλάδος (αρ. προσφ. 4762/18 και 6140/18), 31.10.2019</vt:lpstr>
      <vt:lpstr>Δ. Ευρωπαϊκό Δικαστήριο Δικαιωμάτων Ανθρώπου, Παπαγεωργίου και λοιποί κατά Ελλάδος (αρ. προσφ. 4762/18 και 6140/18), 31.10.2019</vt:lpstr>
      <vt:lpstr>Δ. Ευρωπαϊκό Δικαστήριο Δικαιωμάτων Ανθρώπου, Παπαγεωργίου και λοιποί κατά Ελλάδος (αρ. προσφ. 4762/18 και 6140/18), 31.10.2019</vt:lpstr>
      <vt:lpstr>Ε. Noμολογιακά συμπεράσματα</vt:lpstr>
      <vt:lpstr>Ε. Noμολογιακά συμπεράσματα</vt:lpstr>
      <vt:lpstr>Ε. Noμολογιακά συμπεράσματα</vt:lpstr>
      <vt:lpstr>Ε. Noμολογιακά συμπεράσματα</vt:lpstr>
      <vt:lpstr>Παρουσίαση του PowerPoint</vt:lpstr>
      <vt:lpstr>Ε. Noμολογιακά συμπεράσματα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νομικό καθεστώς διδασκαλίας του  μαθήματος των θρησκευτικών</dc:title>
  <dc:creator>THE PRO</dc:creator>
  <cp:lastModifiedBy>THE PRO</cp:lastModifiedBy>
  <cp:revision>71</cp:revision>
  <dcterms:created xsi:type="dcterms:W3CDTF">2021-01-27T19:49:15Z</dcterms:created>
  <dcterms:modified xsi:type="dcterms:W3CDTF">2021-01-29T08:35:49Z</dcterms:modified>
</cp:coreProperties>
</file>