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68" r:id="rId2"/>
    <p:sldId id="269" r:id="rId3"/>
    <p:sldId id="279" r:id="rId4"/>
    <p:sldId id="278" r:id="rId5"/>
    <p:sldId id="281" r:id="rId6"/>
    <p:sldId id="280" r:id="rId7"/>
    <p:sldId id="270" r:id="rId8"/>
    <p:sldId id="271" r:id="rId9"/>
    <p:sldId id="272" r:id="rId10"/>
    <p:sldId id="273" r:id="rId11"/>
    <p:sldId id="274" r:id="rId12"/>
    <p:sldId id="287" r:id="rId13"/>
    <p:sldId id="282" r:id="rId14"/>
    <p:sldId id="288" r:id="rId15"/>
    <p:sldId id="305" r:id="rId16"/>
    <p:sldId id="306" r:id="rId17"/>
    <p:sldId id="308" r:id="rId18"/>
    <p:sldId id="291" r:id="rId19"/>
    <p:sldId id="289" r:id="rId20"/>
    <p:sldId id="307" r:id="rId21"/>
    <p:sldId id="275" r:id="rId22"/>
    <p:sldId id="265" r:id="rId23"/>
    <p:sldId id="292" r:id="rId24"/>
    <p:sldId id="290" r:id="rId25"/>
    <p:sldId id="277" r:id="rId26"/>
    <p:sldId id="309" r:id="rId27"/>
    <p:sldId id="293" r:id="rId28"/>
    <p:sldId id="285" r:id="rId29"/>
    <p:sldId id="283" r:id="rId30"/>
    <p:sldId id="294" r:id="rId31"/>
    <p:sldId id="311" r:id="rId32"/>
    <p:sldId id="297" r:id="rId33"/>
    <p:sldId id="295" r:id="rId34"/>
    <p:sldId id="312" r:id="rId35"/>
    <p:sldId id="313" r:id="rId36"/>
    <p:sldId id="314" r:id="rId37"/>
    <p:sldId id="298" r:id="rId38"/>
    <p:sldId id="296" r:id="rId39"/>
    <p:sldId id="316" r:id="rId40"/>
    <p:sldId id="315" r:id="rId41"/>
    <p:sldId id="299" r:id="rId42"/>
    <p:sldId id="284" r:id="rId43"/>
    <p:sldId id="301" r:id="rId44"/>
    <p:sldId id="302" r:id="rId45"/>
    <p:sldId id="303" r:id="rId46"/>
    <p:sldId id="286" r:id="rId47"/>
    <p:sldId id="310" r:id="rId48"/>
    <p:sldId id="304" r:id="rId49"/>
    <p:sldId id="300" r:id="rId50"/>
  </p:sldIdLst>
  <p:sldSz cx="12192000" cy="6858000"/>
  <p:notesSz cx="6669088"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58" autoAdjust="0"/>
    <p:restoredTop sz="86347" autoAdjust="0"/>
  </p:normalViewPr>
  <p:slideViewPr>
    <p:cSldViewPr snapToGrid="0">
      <p:cViewPr varScale="1">
        <p:scale>
          <a:sx n="59" d="100"/>
          <a:sy n="59" d="100"/>
        </p:scale>
        <p:origin x="4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612" y="-5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5D7096F4-6BEB-409B-91C0-82CE4668A0C1}" type="datetimeFigureOut">
              <a:rPr lang="el-GR" smtClean="0"/>
              <a:t>18/12/2021</a:t>
            </a:fld>
            <a:endParaRPr lang="el-GR"/>
          </a:p>
        </p:txBody>
      </p:sp>
      <p:sp>
        <p:nvSpPr>
          <p:cNvPr id="4" name="Θέση υποσέλιδου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ADDFBD32-CEE9-4CA7-948C-36FB16DDDDF2}" type="slidenum">
              <a:rPr lang="el-GR" smtClean="0"/>
              <a:t>‹#›</a:t>
            </a:fld>
            <a:endParaRPr lang="el-GR"/>
          </a:p>
        </p:txBody>
      </p:sp>
    </p:spTree>
    <p:extLst>
      <p:ext uri="{BB962C8B-B14F-4D97-AF65-F5344CB8AC3E}">
        <p14:creationId xmlns:p14="http://schemas.microsoft.com/office/powerpoint/2010/main" val="80599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A5976123-D17F-4910-9D2B-C42D6C5B9B54}" type="datetimeFigureOut">
              <a:rPr lang="el-GR" smtClean="0"/>
              <a:t>18/12/2021</a:t>
            </a:fld>
            <a:endParaRPr lang="el-GR"/>
          </a:p>
        </p:txBody>
      </p:sp>
      <p:sp>
        <p:nvSpPr>
          <p:cNvPr id="4" name="Θέση εικόνας διαφάνειας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422A9B14-1558-49FC-B953-D817F8301D7A}" type="slidenum">
              <a:rPr lang="el-GR" smtClean="0"/>
              <a:t>‹#›</a:t>
            </a:fld>
            <a:endParaRPr lang="el-GR"/>
          </a:p>
        </p:txBody>
      </p:sp>
    </p:spTree>
    <p:extLst>
      <p:ext uri="{BB962C8B-B14F-4D97-AF65-F5344CB8AC3E}">
        <p14:creationId xmlns:p14="http://schemas.microsoft.com/office/powerpoint/2010/main" val="4387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a:t>
            </a:fld>
            <a:endParaRPr lang="el-GR"/>
          </a:p>
        </p:txBody>
      </p:sp>
    </p:spTree>
    <p:extLst>
      <p:ext uri="{BB962C8B-B14F-4D97-AF65-F5344CB8AC3E}">
        <p14:creationId xmlns:p14="http://schemas.microsoft.com/office/powerpoint/2010/main" val="124896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10</a:t>
            </a:fld>
            <a:endParaRPr lang="el-GR"/>
          </a:p>
        </p:txBody>
      </p:sp>
    </p:spTree>
    <p:extLst>
      <p:ext uri="{BB962C8B-B14F-4D97-AF65-F5344CB8AC3E}">
        <p14:creationId xmlns:p14="http://schemas.microsoft.com/office/powerpoint/2010/main" val="410656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11</a:t>
            </a:fld>
            <a:endParaRPr lang="el-GR"/>
          </a:p>
        </p:txBody>
      </p:sp>
    </p:spTree>
    <p:extLst>
      <p:ext uri="{BB962C8B-B14F-4D97-AF65-F5344CB8AC3E}">
        <p14:creationId xmlns:p14="http://schemas.microsoft.com/office/powerpoint/2010/main" val="204541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12</a:t>
            </a:fld>
            <a:endParaRPr lang="el-GR"/>
          </a:p>
        </p:txBody>
      </p:sp>
    </p:spTree>
    <p:extLst>
      <p:ext uri="{BB962C8B-B14F-4D97-AF65-F5344CB8AC3E}">
        <p14:creationId xmlns:p14="http://schemas.microsoft.com/office/powerpoint/2010/main" val="154748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13</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137305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14</a:t>
            </a:fld>
            <a:endParaRPr lang="el-GR"/>
          </a:p>
        </p:txBody>
      </p:sp>
    </p:spTree>
    <p:extLst>
      <p:ext uri="{BB962C8B-B14F-4D97-AF65-F5344CB8AC3E}">
        <p14:creationId xmlns:p14="http://schemas.microsoft.com/office/powerpoint/2010/main" val="171786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15</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312865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16</a:t>
            </a:fld>
            <a:endParaRPr lang="el-GR"/>
          </a:p>
        </p:txBody>
      </p:sp>
    </p:spTree>
    <p:extLst>
      <p:ext uri="{BB962C8B-B14F-4D97-AF65-F5344CB8AC3E}">
        <p14:creationId xmlns:p14="http://schemas.microsoft.com/office/powerpoint/2010/main" val="209827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17</a:t>
            </a:fld>
            <a:endParaRPr lang="el-GR"/>
          </a:p>
        </p:txBody>
      </p:sp>
    </p:spTree>
    <p:extLst>
      <p:ext uri="{BB962C8B-B14F-4D97-AF65-F5344CB8AC3E}">
        <p14:creationId xmlns:p14="http://schemas.microsoft.com/office/powerpoint/2010/main" val="2916605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18</a:t>
            </a:fld>
            <a:endParaRPr lang="el-GR"/>
          </a:p>
        </p:txBody>
      </p:sp>
    </p:spTree>
    <p:extLst>
      <p:ext uri="{BB962C8B-B14F-4D97-AF65-F5344CB8AC3E}">
        <p14:creationId xmlns:p14="http://schemas.microsoft.com/office/powerpoint/2010/main" val="191399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19</a:t>
            </a:fld>
            <a:endParaRPr lang="el-GR"/>
          </a:p>
        </p:txBody>
      </p:sp>
    </p:spTree>
    <p:extLst>
      <p:ext uri="{BB962C8B-B14F-4D97-AF65-F5344CB8AC3E}">
        <p14:creationId xmlns:p14="http://schemas.microsoft.com/office/powerpoint/2010/main" val="245912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34871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20</a:t>
            </a:fld>
            <a:endParaRPr lang="el-GR"/>
          </a:p>
        </p:txBody>
      </p:sp>
    </p:spTree>
    <p:extLst>
      <p:ext uri="{BB962C8B-B14F-4D97-AF65-F5344CB8AC3E}">
        <p14:creationId xmlns:p14="http://schemas.microsoft.com/office/powerpoint/2010/main" val="231902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21</a:t>
            </a:fld>
            <a:endParaRPr lang="el-GR"/>
          </a:p>
        </p:txBody>
      </p:sp>
    </p:spTree>
    <p:extLst>
      <p:ext uri="{BB962C8B-B14F-4D97-AF65-F5344CB8AC3E}">
        <p14:creationId xmlns:p14="http://schemas.microsoft.com/office/powerpoint/2010/main" val="4119254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22</a:t>
            </a:fld>
            <a:endParaRPr lang="el-GR"/>
          </a:p>
        </p:txBody>
      </p:sp>
    </p:spTree>
    <p:extLst>
      <p:ext uri="{BB962C8B-B14F-4D97-AF65-F5344CB8AC3E}">
        <p14:creationId xmlns:p14="http://schemas.microsoft.com/office/powerpoint/2010/main" val="54866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23</a:t>
            </a:fld>
            <a:endParaRPr lang="el-GR"/>
          </a:p>
        </p:txBody>
      </p:sp>
    </p:spTree>
    <p:extLst>
      <p:ext uri="{BB962C8B-B14F-4D97-AF65-F5344CB8AC3E}">
        <p14:creationId xmlns:p14="http://schemas.microsoft.com/office/powerpoint/2010/main" val="424638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24</a:t>
            </a:fld>
            <a:endParaRPr lang="el-GR"/>
          </a:p>
        </p:txBody>
      </p:sp>
    </p:spTree>
    <p:extLst>
      <p:ext uri="{BB962C8B-B14F-4D97-AF65-F5344CB8AC3E}">
        <p14:creationId xmlns:p14="http://schemas.microsoft.com/office/powerpoint/2010/main" val="76252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25</a:t>
            </a:fld>
            <a:endParaRPr lang="el-GR"/>
          </a:p>
        </p:txBody>
      </p:sp>
    </p:spTree>
    <p:extLst>
      <p:ext uri="{BB962C8B-B14F-4D97-AF65-F5344CB8AC3E}">
        <p14:creationId xmlns:p14="http://schemas.microsoft.com/office/powerpoint/2010/main" val="108394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26</a:t>
            </a:fld>
            <a:endParaRPr lang="el-GR"/>
          </a:p>
        </p:txBody>
      </p:sp>
    </p:spTree>
    <p:extLst>
      <p:ext uri="{BB962C8B-B14F-4D97-AF65-F5344CB8AC3E}">
        <p14:creationId xmlns:p14="http://schemas.microsoft.com/office/powerpoint/2010/main" val="291363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27</a:t>
            </a:fld>
            <a:endParaRPr lang="el-GR"/>
          </a:p>
        </p:txBody>
      </p:sp>
    </p:spTree>
    <p:extLst>
      <p:ext uri="{BB962C8B-B14F-4D97-AF65-F5344CB8AC3E}">
        <p14:creationId xmlns:p14="http://schemas.microsoft.com/office/powerpoint/2010/main" val="2528848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28</a:t>
            </a:fld>
            <a:endParaRPr lang="el-GR"/>
          </a:p>
        </p:txBody>
      </p:sp>
    </p:spTree>
    <p:extLst>
      <p:ext uri="{BB962C8B-B14F-4D97-AF65-F5344CB8AC3E}">
        <p14:creationId xmlns:p14="http://schemas.microsoft.com/office/powerpoint/2010/main" val="146583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29</a:t>
            </a:fld>
            <a:endParaRPr lang="el-GR"/>
          </a:p>
        </p:txBody>
      </p:sp>
      <p:sp>
        <p:nvSpPr>
          <p:cNvPr id="5" name="Θέση σημειώσεων 4"/>
          <p:cNvSpPr>
            <a:spLocks noGrp="1"/>
          </p:cNvSpPr>
          <p:nvPr>
            <p:ph type="body" sz="quarter" idx="11"/>
          </p:nvPr>
        </p:nvSpPr>
        <p:spPr/>
        <p:txBody>
          <a:bodyPr/>
          <a:lstStyle/>
          <a:p>
            <a:endParaRPr lang="el-GR" dirty="0"/>
          </a:p>
        </p:txBody>
      </p:sp>
    </p:spTree>
    <p:extLst>
      <p:ext uri="{BB962C8B-B14F-4D97-AF65-F5344CB8AC3E}">
        <p14:creationId xmlns:p14="http://schemas.microsoft.com/office/powerpoint/2010/main" val="114831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3</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3133059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30</a:t>
            </a:fld>
            <a:endParaRPr lang="el-GR"/>
          </a:p>
        </p:txBody>
      </p:sp>
    </p:spTree>
    <p:extLst>
      <p:ext uri="{BB962C8B-B14F-4D97-AF65-F5344CB8AC3E}">
        <p14:creationId xmlns:p14="http://schemas.microsoft.com/office/powerpoint/2010/main" val="3706318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31</a:t>
            </a:fld>
            <a:endParaRPr lang="el-GR"/>
          </a:p>
        </p:txBody>
      </p:sp>
    </p:spTree>
    <p:extLst>
      <p:ext uri="{BB962C8B-B14F-4D97-AF65-F5344CB8AC3E}">
        <p14:creationId xmlns:p14="http://schemas.microsoft.com/office/powerpoint/2010/main" val="410350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32</a:t>
            </a:fld>
            <a:endParaRPr lang="el-GR"/>
          </a:p>
        </p:txBody>
      </p:sp>
    </p:spTree>
    <p:extLst>
      <p:ext uri="{BB962C8B-B14F-4D97-AF65-F5344CB8AC3E}">
        <p14:creationId xmlns:p14="http://schemas.microsoft.com/office/powerpoint/2010/main" val="3597958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33</a:t>
            </a:fld>
            <a:endParaRPr lang="el-GR"/>
          </a:p>
        </p:txBody>
      </p:sp>
    </p:spTree>
    <p:extLst>
      <p:ext uri="{BB962C8B-B14F-4D97-AF65-F5344CB8AC3E}">
        <p14:creationId xmlns:p14="http://schemas.microsoft.com/office/powerpoint/2010/main" val="1802585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34</a:t>
            </a:fld>
            <a:endParaRPr lang="el-GR"/>
          </a:p>
        </p:txBody>
      </p:sp>
    </p:spTree>
    <p:extLst>
      <p:ext uri="{BB962C8B-B14F-4D97-AF65-F5344CB8AC3E}">
        <p14:creationId xmlns:p14="http://schemas.microsoft.com/office/powerpoint/2010/main" val="1935558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35</a:t>
            </a:fld>
            <a:endParaRPr lang="el-GR"/>
          </a:p>
        </p:txBody>
      </p:sp>
    </p:spTree>
    <p:extLst>
      <p:ext uri="{BB962C8B-B14F-4D97-AF65-F5344CB8AC3E}">
        <p14:creationId xmlns:p14="http://schemas.microsoft.com/office/powerpoint/2010/main" val="1428119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36</a:t>
            </a:fld>
            <a:endParaRPr lang="el-GR"/>
          </a:p>
        </p:txBody>
      </p:sp>
    </p:spTree>
    <p:extLst>
      <p:ext uri="{BB962C8B-B14F-4D97-AF65-F5344CB8AC3E}">
        <p14:creationId xmlns:p14="http://schemas.microsoft.com/office/powerpoint/2010/main" val="3728518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37</a:t>
            </a:fld>
            <a:endParaRPr lang="el-GR"/>
          </a:p>
        </p:txBody>
      </p:sp>
    </p:spTree>
    <p:extLst>
      <p:ext uri="{BB962C8B-B14F-4D97-AF65-F5344CB8AC3E}">
        <p14:creationId xmlns:p14="http://schemas.microsoft.com/office/powerpoint/2010/main" val="731286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38</a:t>
            </a:fld>
            <a:endParaRPr lang="el-GR"/>
          </a:p>
        </p:txBody>
      </p:sp>
    </p:spTree>
    <p:extLst>
      <p:ext uri="{BB962C8B-B14F-4D97-AF65-F5344CB8AC3E}">
        <p14:creationId xmlns:p14="http://schemas.microsoft.com/office/powerpoint/2010/main" val="2776382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39</a:t>
            </a:fld>
            <a:endParaRPr lang="el-GR"/>
          </a:p>
        </p:txBody>
      </p:sp>
    </p:spTree>
    <p:extLst>
      <p:ext uri="{BB962C8B-B14F-4D97-AF65-F5344CB8AC3E}">
        <p14:creationId xmlns:p14="http://schemas.microsoft.com/office/powerpoint/2010/main" val="257142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a:t>
            </a:fld>
            <a:endParaRPr lang="el-GR"/>
          </a:p>
        </p:txBody>
      </p:sp>
    </p:spTree>
    <p:extLst>
      <p:ext uri="{BB962C8B-B14F-4D97-AF65-F5344CB8AC3E}">
        <p14:creationId xmlns:p14="http://schemas.microsoft.com/office/powerpoint/2010/main" val="1692541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40</a:t>
            </a:fld>
            <a:endParaRPr lang="el-GR"/>
          </a:p>
        </p:txBody>
      </p:sp>
    </p:spTree>
    <p:extLst>
      <p:ext uri="{BB962C8B-B14F-4D97-AF65-F5344CB8AC3E}">
        <p14:creationId xmlns:p14="http://schemas.microsoft.com/office/powerpoint/2010/main" val="44131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41</a:t>
            </a:fld>
            <a:endParaRPr lang="el-GR"/>
          </a:p>
        </p:txBody>
      </p:sp>
    </p:spTree>
    <p:extLst>
      <p:ext uri="{BB962C8B-B14F-4D97-AF65-F5344CB8AC3E}">
        <p14:creationId xmlns:p14="http://schemas.microsoft.com/office/powerpoint/2010/main" val="2663395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42</a:t>
            </a:fld>
            <a:endParaRPr lang="el-GR"/>
          </a:p>
        </p:txBody>
      </p:sp>
    </p:spTree>
    <p:extLst>
      <p:ext uri="{BB962C8B-B14F-4D97-AF65-F5344CB8AC3E}">
        <p14:creationId xmlns:p14="http://schemas.microsoft.com/office/powerpoint/2010/main" val="1694612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43</a:t>
            </a:fld>
            <a:endParaRPr lang="el-GR"/>
          </a:p>
        </p:txBody>
      </p:sp>
    </p:spTree>
    <p:extLst>
      <p:ext uri="{BB962C8B-B14F-4D97-AF65-F5344CB8AC3E}">
        <p14:creationId xmlns:p14="http://schemas.microsoft.com/office/powerpoint/2010/main" val="4293085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44</a:t>
            </a:fld>
            <a:endParaRPr lang="el-GR"/>
          </a:p>
        </p:txBody>
      </p:sp>
    </p:spTree>
    <p:extLst>
      <p:ext uri="{BB962C8B-B14F-4D97-AF65-F5344CB8AC3E}">
        <p14:creationId xmlns:p14="http://schemas.microsoft.com/office/powerpoint/2010/main" val="3313973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45</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2400873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46</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3869806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4" name="Θέση αριθμού διαφάνειας 3"/>
          <p:cNvSpPr>
            <a:spLocks noGrp="1"/>
          </p:cNvSpPr>
          <p:nvPr>
            <p:ph type="sldNum" sz="quarter" idx="10"/>
          </p:nvPr>
        </p:nvSpPr>
        <p:spPr/>
        <p:txBody>
          <a:bodyPr/>
          <a:lstStyle/>
          <a:p>
            <a:fld id="{422A9B14-1558-49FC-B953-D817F8301D7A}" type="slidenum">
              <a:rPr lang="el-GR" smtClean="0"/>
              <a:t>47</a:t>
            </a:fld>
            <a:endParaRPr lang="el-GR"/>
          </a:p>
        </p:txBody>
      </p:sp>
      <p:sp>
        <p:nvSpPr>
          <p:cNvPr id="5" name="Θέση σημειώσεων 4"/>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val="2304404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48</a:t>
            </a:fld>
            <a:endParaRPr lang="el-GR"/>
          </a:p>
        </p:txBody>
      </p:sp>
    </p:spTree>
    <p:extLst>
      <p:ext uri="{BB962C8B-B14F-4D97-AF65-F5344CB8AC3E}">
        <p14:creationId xmlns:p14="http://schemas.microsoft.com/office/powerpoint/2010/main" val="4149878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49</a:t>
            </a:fld>
            <a:endParaRPr lang="el-GR"/>
          </a:p>
        </p:txBody>
      </p:sp>
    </p:spTree>
    <p:extLst>
      <p:ext uri="{BB962C8B-B14F-4D97-AF65-F5344CB8AC3E}">
        <p14:creationId xmlns:p14="http://schemas.microsoft.com/office/powerpoint/2010/main" val="82659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5</a:t>
            </a:fld>
            <a:endParaRPr lang="el-GR"/>
          </a:p>
        </p:txBody>
      </p:sp>
    </p:spTree>
    <p:extLst>
      <p:ext uri="{BB962C8B-B14F-4D97-AF65-F5344CB8AC3E}">
        <p14:creationId xmlns:p14="http://schemas.microsoft.com/office/powerpoint/2010/main" val="141452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6</a:t>
            </a:fld>
            <a:endParaRPr lang="el-GR"/>
          </a:p>
        </p:txBody>
      </p:sp>
    </p:spTree>
    <p:extLst>
      <p:ext uri="{BB962C8B-B14F-4D97-AF65-F5344CB8AC3E}">
        <p14:creationId xmlns:p14="http://schemas.microsoft.com/office/powerpoint/2010/main" val="264565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7</a:t>
            </a:fld>
            <a:endParaRPr lang="el-GR"/>
          </a:p>
        </p:txBody>
      </p:sp>
    </p:spTree>
    <p:extLst>
      <p:ext uri="{BB962C8B-B14F-4D97-AF65-F5344CB8AC3E}">
        <p14:creationId xmlns:p14="http://schemas.microsoft.com/office/powerpoint/2010/main" val="367937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8</a:t>
            </a:fld>
            <a:endParaRPr lang="el-GR"/>
          </a:p>
        </p:txBody>
      </p:sp>
    </p:spTree>
    <p:extLst>
      <p:ext uri="{BB962C8B-B14F-4D97-AF65-F5344CB8AC3E}">
        <p14:creationId xmlns:p14="http://schemas.microsoft.com/office/powerpoint/2010/main" val="202006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9</a:t>
            </a:fld>
            <a:endParaRPr lang="el-GR"/>
          </a:p>
        </p:txBody>
      </p:sp>
    </p:spTree>
    <p:extLst>
      <p:ext uri="{BB962C8B-B14F-4D97-AF65-F5344CB8AC3E}">
        <p14:creationId xmlns:p14="http://schemas.microsoft.com/office/powerpoint/2010/main" val="235528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12 - Στρογγυλεμένο ορθογώνιο"/>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Υπότιτλος"/>
          <p:cNvSpPr>
            <a:spLocks noGrp="1"/>
          </p:cNvSpPr>
          <p:nvPr>
            <p:ph type="subTitle" idx="1" hasCustomPrompt="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17" name="16 - Θέση υποσέλιδου"/>
          <p:cNvSpPr>
            <a:spLocks noGrp="1"/>
          </p:cNvSpPr>
          <p:nvPr>
            <p:ph type="ftr" sz="quarter" idx="11"/>
          </p:nvPr>
        </p:nvSpPr>
        <p:spPr/>
        <p:txBody>
          <a:bodyPr/>
          <a:lstStyle/>
          <a:p>
            <a:endParaRPr lang="el-GR">
              <a:solidFill>
                <a:srgbClr val="696464"/>
              </a:solidFill>
            </a:endParaRP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1D1903F3-E828-4292-A073-702D73584004}" type="slidenum">
              <a:rPr lang="el-GR" smtClean="0"/>
              <a:pPr/>
              <a:t>‹#›</a:t>
            </a:fld>
            <a:endParaRPr lang="el-GR"/>
          </a:p>
        </p:txBody>
      </p:sp>
      <p:sp>
        <p:nvSpPr>
          <p:cNvPr id="7" name="6 - Ορθογώνιο"/>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hasCustomPrompt="1"/>
          </p:nvPr>
        </p:nvSpPr>
        <p:spPr>
          <a:xfrm>
            <a:off x="609600" y="1505931"/>
            <a:ext cx="10972800"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extLst>
      <p:ext uri="{BB962C8B-B14F-4D97-AF65-F5344CB8AC3E}">
        <p14:creationId xmlns:p14="http://schemas.microsoft.com/office/powerpoint/2010/main" val="3281994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5" name="4 - Θέση υποσέλιδου"/>
          <p:cNvSpPr>
            <a:spLocks noGrp="1"/>
          </p:cNvSpPr>
          <p:nvPr>
            <p:ph type="ftr" sz="quarter" idx="11"/>
          </p:nvPr>
        </p:nvSpPr>
        <p:spPr/>
        <p:txBody>
          <a:bodyPr/>
          <a:lstStyle/>
          <a:p>
            <a:endParaRPr lang="el-GR">
              <a:solidFill>
                <a:srgbClr val="696464"/>
              </a:solidFill>
            </a:endParaRPr>
          </a:p>
        </p:txBody>
      </p:sp>
      <p:sp>
        <p:nvSpPr>
          <p:cNvPr id="6" name="5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Tree>
    <p:extLst>
      <p:ext uri="{BB962C8B-B14F-4D97-AF65-F5344CB8AC3E}">
        <p14:creationId xmlns:p14="http://schemas.microsoft.com/office/powerpoint/2010/main" val="223798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8839200" y="274642"/>
            <a:ext cx="268224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1219200" y="274641"/>
            <a:ext cx="7416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5" name="4 - Θέση υποσέλιδου"/>
          <p:cNvSpPr>
            <a:spLocks noGrp="1"/>
          </p:cNvSpPr>
          <p:nvPr>
            <p:ph type="ftr" sz="quarter" idx="11"/>
          </p:nvPr>
        </p:nvSpPr>
        <p:spPr/>
        <p:txBody>
          <a:bodyPr/>
          <a:lstStyle/>
          <a:p>
            <a:endParaRPr lang="el-GR">
              <a:solidFill>
                <a:srgbClr val="696464"/>
              </a:solidFill>
            </a:endParaRPr>
          </a:p>
        </p:txBody>
      </p:sp>
      <p:sp>
        <p:nvSpPr>
          <p:cNvPr id="6" name="5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Tree>
    <p:extLst>
      <p:ext uri="{BB962C8B-B14F-4D97-AF65-F5344CB8AC3E}">
        <p14:creationId xmlns:p14="http://schemas.microsoft.com/office/powerpoint/2010/main" val="4045285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5" name="4 - Θέση υποσέλιδου"/>
          <p:cNvSpPr>
            <a:spLocks noGrp="1"/>
          </p:cNvSpPr>
          <p:nvPr>
            <p:ph type="ftr" sz="quarter" idx="11"/>
          </p:nvPr>
        </p:nvSpPr>
        <p:spPr/>
        <p:txBody>
          <a:bodyPr/>
          <a:lstStyle/>
          <a:p>
            <a:endParaRPr lang="el-GR">
              <a:solidFill>
                <a:srgbClr val="696464"/>
              </a:solidFill>
            </a:endParaRPr>
          </a:p>
        </p:txBody>
      </p:sp>
      <p:sp>
        <p:nvSpPr>
          <p:cNvPr id="6" name="5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
        <p:nvSpPr>
          <p:cNvPr id="8" name="7 - Θέση περιεχομένου"/>
          <p:cNvSpPr>
            <a:spLocks noGrp="1"/>
          </p:cNvSpPr>
          <p:nvPr>
            <p:ph sz="quarter" idx="1" hasCustomPrompt="1"/>
          </p:nvPr>
        </p:nvSpPr>
        <p:spPr>
          <a:xfrm>
            <a:off x="1219200" y="1447800"/>
            <a:ext cx="1036320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565724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9 - Στρογγυλεμένο ορθογώνιο"/>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hasCustomPrompt="1"/>
          </p:nvPr>
        </p:nvSpPr>
        <p:spPr>
          <a:xfrm>
            <a:off x="963084" y="952501"/>
            <a:ext cx="10363200"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hasCustomPrompt="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5" name="4 - Θέση υποσέλιδου"/>
          <p:cNvSpPr>
            <a:spLocks noGrp="1"/>
          </p:cNvSpPr>
          <p:nvPr>
            <p:ph type="ftr" sz="quarter" idx="11"/>
          </p:nvPr>
        </p:nvSpPr>
        <p:spPr>
          <a:xfrm>
            <a:off x="1066800" y="6172200"/>
            <a:ext cx="5334000" cy="457200"/>
          </a:xfrm>
        </p:spPr>
        <p:txBody>
          <a:bodyPr/>
          <a:lstStyle/>
          <a:p>
            <a:endParaRPr lang="el-GR">
              <a:solidFill>
                <a:srgbClr val="696464"/>
              </a:solidFill>
            </a:endParaRPr>
          </a:p>
        </p:txBody>
      </p:sp>
      <p:sp>
        <p:nvSpPr>
          <p:cNvPr id="7" name="6 - Ορθογώνιο"/>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a:off x="195072" y="6208776"/>
            <a:ext cx="609600" cy="457200"/>
          </a:xfrm>
        </p:spPr>
        <p:txBody>
          <a:bodyPr/>
          <a:lstStyle/>
          <a:p>
            <a:fld id="{1D1903F3-E828-4292-A073-702D73584004}" type="slidenum">
              <a:rPr lang="el-GR" smtClean="0"/>
              <a:pPr/>
              <a:t>‹#›</a:t>
            </a:fld>
            <a:endParaRPr lang="el-GR"/>
          </a:p>
        </p:txBody>
      </p:sp>
    </p:spTree>
    <p:extLst>
      <p:ext uri="{BB962C8B-B14F-4D97-AF65-F5344CB8AC3E}">
        <p14:creationId xmlns:p14="http://schemas.microsoft.com/office/powerpoint/2010/main" val="3801654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6" name="5 - Θέση υποσέλιδου"/>
          <p:cNvSpPr>
            <a:spLocks noGrp="1"/>
          </p:cNvSpPr>
          <p:nvPr>
            <p:ph type="ftr" sz="quarter" idx="11"/>
          </p:nvPr>
        </p:nvSpPr>
        <p:spPr/>
        <p:txBody>
          <a:bodyPr/>
          <a:lstStyle/>
          <a:p>
            <a:endParaRPr lang="el-GR">
              <a:solidFill>
                <a:srgbClr val="696464"/>
              </a:solidFill>
            </a:endParaRPr>
          </a:p>
        </p:txBody>
      </p:sp>
      <p:sp>
        <p:nvSpPr>
          <p:cNvPr id="7" name="6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
        <p:nvSpPr>
          <p:cNvPr id="9" name="8 - Θέση περιεχομένου"/>
          <p:cNvSpPr>
            <a:spLocks noGrp="1"/>
          </p:cNvSpPr>
          <p:nvPr>
            <p:ph sz="quarter" idx="1" hasCustomPrompt="1"/>
          </p:nvPr>
        </p:nvSpPr>
        <p:spPr>
          <a:xfrm>
            <a:off x="1219200" y="1447800"/>
            <a:ext cx="499872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hasCustomPrompt="1"/>
          </p:nvPr>
        </p:nvSpPr>
        <p:spPr>
          <a:xfrm>
            <a:off x="6578600" y="1447800"/>
            <a:ext cx="499872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84690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219200" y="273050"/>
            <a:ext cx="10363200"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hasCustomPrompt="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hasCustomPrompt="1"/>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8" name="7 - Θέση υποσέλιδου"/>
          <p:cNvSpPr>
            <a:spLocks noGrp="1"/>
          </p:cNvSpPr>
          <p:nvPr>
            <p:ph type="ftr" sz="quarter" idx="11"/>
          </p:nvPr>
        </p:nvSpPr>
        <p:spPr/>
        <p:txBody>
          <a:bodyPr/>
          <a:lstStyle/>
          <a:p>
            <a:endParaRPr lang="el-GR">
              <a:solidFill>
                <a:srgbClr val="696464"/>
              </a:solidFill>
            </a:endParaRPr>
          </a:p>
        </p:txBody>
      </p:sp>
      <p:sp>
        <p:nvSpPr>
          <p:cNvPr id="9" name="8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
        <p:nvSpPr>
          <p:cNvPr id="11" name="10 - Θέση περιεχομένου"/>
          <p:cNvSpPr>
            <a:spLocks noGrp="1"/>
          </p:cNvSpPr>
          <p:nvPr>
            <p:ph sz="half" idx="2" hasCustomPrompt="1"/>
          </p:nvPr>
        </p:nvSpPr>
        <p:spPr>
          <a:xfrm>
            <a:off x="1219200" y="2247900"/>
            <a:ext cx="49784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hasCustomPrompt="1"/>
          </p:nvPr>
        </p:nvSpPr>
        <p:spPr>
          <a:xfrm>
            <a:off x="6604000" y="2247900"/>
            <a:ext cx="49784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192992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4" name="3 - Θέση υποσέλιδου"/>
          <p:cNvSpPr>
            <a:spLocks noGrp="1"/>
          </p:cNvSpPr>
          <p:nvPr>
            <p:ph type="ftr" sz="quarter" idx="11"/>
          </p:nvPr>
        </p:nvSpPr>
        <p:spPr/>
        <p:txBody>
          <a:bodyPr/>
          <a:lstStyle/>
          <a:p>
            <a:endParaRPr lang="el-GR">
              <a:solidFill>
                <a:srgbClr val="696464"/>
              </a:solidFill>
            </a:endParaRPr>
          </a:p>
        </p:txBody>
      </p:sp>
      <p:sp>
        <p:nvSpPr>
          <p:cNvPr id="5" name="4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Tree>
    <p:extLst>
      <p:ext uri="{BB962C8B-B14F-4D97-AF65-F5344CB8AC3E}">
        <p14:creationId xmlns:p14="http://schemas.microsoft.com/office/powerpoint/2010/main" val="1077516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3" name="2 - Θέση υποσέλιδου"/>
          <p:cNvSpPr>
            <a:spLocks noGrp="1"/>
          </p:cNvSpPr>
          <p:nvPr>
            <p:ph type="ftr" sz="quarter" idx="11"/>
          </p:nvPr>
        </p:nvSpPr>
        <p:spPr/>
        <p:txBody>
          <a:bodyPr/>
          <a:lstStyle/>
          <a:p>
            <a:endParaRPr lang="el-GR">
              <a:solidFill>
                <a:srgbClr val="696464"/>
              </a:solidFill>
            </a:endParaRPr>
          </a:p>
        </p:txBody>
      </p:sp>
      <p:sp>
        <p:nvSpPr>
          <p:cNvPr id="4" name="3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Tree>
    <p:extLst>
      <p:ext uri="{BB962C8B-B14F-4D97-AF65-F5344CB8AC3E}">
        <p14:creationId xmlns:p14="http://schemas.microsoft.com/office/powerpoint/2010/main" val="119242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8 - Στρογγυλεμένο ορθογώνιο"/>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hasCustomPrompt="1"/>
          </p:nvPr>
        </p:nvSpPr>
        <p:spPr>
          <a:xfrm>
            <a:off x="1219200" y="273050"/>
            <a:ext cx="10363200"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hasCustomPrompt="1"/>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6" name="5 - Θέση υποσέλιδου"/>
          <p:cNvSpPr>
            <a:spLocks noGrp="1"/>
          </p:cNvSpPr>
          <p:nvPr>
            <p:ph type="ftr" sz="quarter" idx="11"/>
          </p:nvPr>
        </p:nvSpPr>
        <p:spPr/>
        <p:txBody>
          <a:bodyPr/>
          <a:lstStyle/>
          <a:p>
            <a:endParaRPr lang="el-GR">
              <a:solidFill>
                <a:srgbClr val="696464"/>
              </a:solidFill>
            </a:endParaRPr>
          </a:p>
        </p:txBody>
      </p:sp>
      <p:sp>
        <p:nvSpPr>
          <p:cNvPr id="7" name="6 - Θέση αριθμού διαφάνειας"/>
          <p:cNvSpPr>
            <a:spLocks noGrp="1"/>
          </p:cNvSpPr>
          <p:nvPr>
            <p:ph type="sldNum" sz="quarter" idx="12"/>
          </p:nvPr>
        </p:nvSpPr>
        <p:spPr/>
        <p:txBody>
          <a:bodyPr/>
          <a:lstStyle/>
          <a:p>
            <a:fld id="{1D1903F3-E828-4292-A073-702D73584004}" type="slidenum">
              <a:rPr lang="el-GR" smtClean="0"/>
              <a:pPr/>
              <a:t>‹#›</a:t>
            </a:fld>
            <a:endParaRPr lang="el-GR"/>
          </a:p>
        </p:txBody>
      </p:sp>
      <p:sp>
        <p:nvSpPr>
          <p:cNvPr id="11" name="10 - Θέση περιεχομένου"/>
          <p:cNvSpPr>
            <a:spLocks noGrp="1"/>
          </p:cNvSpPr>
          <p:nvPr>
            <p:ph sz="quarter" idx="1" hasCustomPrompt="1"/>
          </p:nvPr>
        </p:nvSpPr>
        <p:spPr>
          <a:xfrm>
            <a:off x="3962400" y="1600200"/>
            <a:ext cx="7620000"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220265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219200" y="4900550"/>
            <a:ext cx="975360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hasCustomPrompt="1"/>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6" name="5 - Θέση υποσέλιδου"/>
          <p:cNvSpPr>
            <a:spLocks noGrp="1"/>
          </p:cNvSpPr>
          <p:nvPr>
            <p:ph type="ftr" sz="quarter" idx="11"/>
          </p:nvPr>
        </p:nvSpPr>
        <p:spPr>
          <a:xfrm>
            <a:off x="1219200" y="6172200"/>
            <a:ext cx="5181600" cy="457200"/>
          </a:xfrm>
        </p:spPr>
        <p:txBody>
          <a:bodyPr/>
          <a:lstStyle/>
          <a:p>
            <a:endParaRPr lang="el-GR">
              <a:solidFill>
                <a:srgbClr val="696464"/>
              </a:solidFill>
            </a:endParaRPr>
          </a:p>
        </p:txBody>
      </p:sp>
      <p:sp>
        <p:nvSpPr>
          <p:cNvPr id="7" name="6 - Θέση αριθμού διαφάνειας"/>
          <p:cNvSpPr>
            <a:spLocks noGrp="1"/>
          </p:cNvSpPr>
          <p:nvPr>
            <p:ph type="sldNum" sz="quarter" idx="12"/>
          </p:nvPr>
        </p:nvSpPr>
        <p:spPr>
          <a:xfrm>
            <a:off x="195072" y="6208776"/>
            <a:ext cx="609600" cy="457200"/>
          </a:xfrm>
        </p:spPr>
        <p:txBody>
          <a:bodyPr/>
          <a:lstStyle/>
          <a:p>
            <a:fld id="{1D1903F3-E828-4292-A073-702D73584004}" type="slidenum">
              <a:rPr lang="el-GR" smtClean="0"/>
              <a:pPr/>
              <a:t>‹#›</a:t>
            </a:fld>
            <a:endParaRPr lang="el-GR"/>
          </a:p>
        </p:txBody>
      </p:sp>
      <p:sp>
        <p:nvSpPr>
          <p:cNvPr id="11" name="10 - Ορθογώνιο"/>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Ορθογώνιο"/>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12 - Ορθογώνιο"/>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2 - Θέση εικόνας"/>
          <p:cNvSpPr>
            <a:spLocks noGrp="1"/>
          </p:cNvSpPr>
          <p:nvPr>
            <p:ph type="pic" idx="1" hasCustomPrompt="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3145955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7 - Στρογγυλεμένο ορθογώνιο"/>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21 - Θέση τίτλου"/>
          <p:cNvSpPr>
            <a:spLocks noGrp="1"/>
          </p:cNvSpPr>
          <p:nvPr>
            <p:ph type="title"/>
          </p:nvPr>
        </p:nvSpPr>
        <p:spPr>
          <a:xfrm>
            <a:off x="1219200" y="274638"/>
            <a:ext cx="10363200"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51E3E6EF-104B-4713-BFC5-789FF8E6931F}" type="datetimeFigureOut">
              <a:rPr lang="el-GR" smtClean="0">
                <a:solidFill>
                  <a:srgbClr val="696464"/>
                </a:solidFill>
              </a:rPr>
              <a:pPr/>
              <a:t>18/12/2021</a:t>
            </a:fld>
            <a:endParaRPr lang="el-GR">
              <a:solidFill>
                <a:srgbClr val="696464"/>
              </a:solidFill>
            </a:endParaRPr>
          </a:p>
        </p:txBody>
      </p:sp>
      <p:sp>
        <p:nvSpPr>
          <p:cNvPr id="3" name="2 - Θέση υποσέλιδου"/>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l-GR">
              <a:solidFill>
                <a:srgbClr val="696464"/>
              </a:solidFill>
            </a:endParaRPr>
          </a:p>
        </p:txBody>
      </p:sp>
      <p:sp>
        <p:nvSpPr>
          <p:cNvPr id="23" name="22 - Θέση αριθμού διαφάνειας"/>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D1903F3-E828-4292-A073-702D73584004}" type="slidenum">
              <a:rPr lang="el-GR" smtClean="0"/>
              <a:pPr/>
              <a:t>‹#›</a:t>
            </a:fld>
            <a:endParaRPr lang="el-GR"/>
          </a:p>
        </p:txBody>
      </p:sp>
    </p:spTree>
    <p:extLst>
      <p:ext uri="{BB962C8B-B14F-4D97-AF65-F5344CB8AC3E}">
        <p14:creationId xmlns:p14="http://schemas.microsoft.com/office/powerpoint/2010/main" val="762742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alpha val="7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fontScale="90000"/>
          </a:bodyPr>
          <a:lstStyle/>
          <a:p>
            <a:pPr algn="ctr"/>
            <a:r>
              <a:rPr lang="el-GR" sz="3200" dirty="0"/>
              <a:t>Επιμορφωτικό Πρόγραμμα Ι.Π.Ε. στην Ιερά Μητρόπολη Κερκύρας</a:t>
            </a:r>
          </a:p>
        </p:txBody>
      </p:sp>
      <p:pic>
        <p:nvPicPr>
          <p:cNvPr id="7" name="Θέση περιεχομένου 6"/>
          <p:cNvPicPr>
            <a:picLocks noGrp="1" noChangeAspect="1"/>
          </p:cNvPicPr>
          <p:nvPr>
            <p:ph sz="quarter" idx="1"/>
          </p:nvPr>
        </p:nvPicPr>
        <p:blipFill rotWithShape="1">
          <a:blip r:embed="rId3"/>
          <a:srcRect l="3657" r="3657"/>
          <a:stretch/>
        </p:blipFill>
        <p:spPr>
          <a:xfrm>
            <a:off x="2627113" y="44284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5" name="Ορθογώνιο 4"/>
          <p:cNvSpPr/>
          <p:nvPr/>
        </p:nvSpPr>
        <p:spPr>
          <a:xfrm>
            <a:off x="7873039" y="1884526"/>
            <a:ext cx="3259418" cy="646331"/>
          </a:xfrm>
          <a:prstGeom prst="rect">
            <a:avLst/>
          </a:prstGeom>
        </p:spPr>
        <p:txBody>
          <a:bodyPr wrap="none">
            <a:spAutoFit/>
          </a:bodyPr>
          <a:lstStyle/>
          <a:p>
            <a:pPr algn="ctr"/>
            <a:r>
              <a:rPr lang="el-GR" b="1" dirty="0"/>
              <a:t>Ιερά Μητρόπολη Κερκύρας </a:t>
            </a:r>
            <a:br>
              <a:rPr lang="el-GR" b="1" dirty="0"/>
            </a:br>
            <a:r>
              <a:rPr lang="el-GR" b="1" dirty="0"/>
              <a:t>Παξών &amp; </a:t>
            </a:r>
            <a:r>
              <a:rPr lang="el-GR" b="1" dirty="0" err="1"/>
              <a:t>Διαποντίων</a:t>
            </a:r>
            <a:r>
              <a:rPr lang="el-GR" b="1" dirty="0"/>
              <a:t> Νήσων</a:t>
            </a:r>
          </a:p>
        </p:txBody>
      </p:sp>
      <p:sp>
        <p:nvSpPr>
          <p:cNvPr id="8" name="Ορθογώνιο 7"/>
          <p:cNvSpPr/>
          <p:nvPr/>
        </p:nvSpPr>
        <p:spPr>
          <a:xfrm>
            <a:off x="1156870" y="1947669"/>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pic>
        <p:nvPicPr>
          <p:cNvPr id="4" name="Picture 3"/>
          <p:cNvPicPr>
            <a:picLocks noChangeAspect="1"/>
          </p:cNvPicPr>
          <p:nvPr/>
        </p:nvPicPr>
        <p:blipFill>
          <a:blip r:embed="rId4"/>
          <a:stretch>
            <a:fillRect/>
          </a:stretch>
        </p:blipFill>
        <p:spPr>
          <a:xfrm>
            <a:off x="9144000" y="407650"/>
            <a:ext cx="1299314" cy="1509748"/>
          </a:xfrm>
          <a:prstGeom prst="rect">
            <a:avLst/>
          </a:prstGeom>
          <a:ln>
            <a:noFill/>
          </a:ln>
          <a:effectLst>
            <a:softEdge rad="112500"/>
          </a:effectLst>
        </p:spPr>
      </p:pic>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3.1 Βασικές απαντήσεις από την Αγία Γραφή</a:t>
            </a:r>
            <a:endParaRPr lang="el-GR" sz="2400" dirty="0"/>
          </a:p>
        </p:txBody>
      </p:sp>
      <p:sp>
        <p:nvSpPr>
          <p:cNvPr id="3" name="Ορθογώνιο 2"/>
          <p:cNvSpPr/>
          <p:nvPr/>
        </p:nvSpPr>
        <p:spPr>
          <a:xfrm>
            <a:off x="602166" y="1417638"/>
            <a:ext cx="10980234" cy="4570482"/>
          </a:xfrm>
          <a:prstGeom prst="rect">
            <a:avLst/>
          </a:prstGeom>
        </p:spPr>
        <p:txBody>
          <a:bodyPr wrap="square">
            <a:spAutoFit/>
          </a:bodyPr>
          <a:lstStyle/>
          <a:p>
            <a:pPr marL="288000" lvl="0" indent="-288000" algn="just">
              <a:spcBef>
                <a:spcPts val="58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Η Βίβλος δεν μας περιγράφει το </a:t>
            </a:r>
            <a:r>
              <a:rPr lang="el-GR" sz="2200" b="1" dirty="0">
                <a:solidFill>
                  <a:prstClr val="black"/>
                </a:solidFill>
                <a:latin typeface="Cambria" panose="02040503050406030204" pitchFamily="18" charset="0"/>
              </a:rPr>
              <a:t>πώς </a:t>
            </a:r>
            <a:r>
              <a:rPr lang="el-GR" sz="2200" dirty="0">
                <a:solidFill>
                  <a:prstClr val="black"/>
                </a:solidFill>
                <a:latin typeface="Cambria" panose="02040503050406030204" pitchFamily="18" charset="0"/>
              </a:rPr>
              <a:t>έγινε ο Κόσμος, αλλά </a:t>
            </a:r>
            <a:r>
              <a:rPr lang="el-GR" sz="2200" b="1" dirty="0">
                <a:solidFill>
                  <a:prstClr val="black"/>
                </a:solidFill>
                <a:latin typeface="Cambria" panose="02040503050406030204" pitchFamily="18" charset="0"/>
              </a:rPr>
              <a:t>Ποιος </a:t>
            </a:r>
            <a:r>
              <a:rPr lang="el-GR" sz="2200" dirty="0">
                <a:solidFill>
                  <a:prstClr val="black"/>
                </a:solidFill>
                <a:latin typeface="Cambria" panose="02040503050406030204" pitchFamily="18" charset="0"/>
              </a:rPr>
              <a:t>και </a:t>
            </a:r>
            <a:r>
              <a:rPr lang="el-GR" sz="2200" b="1" dirty="0">
                <a:solidFill>
                  <a:prstClr val="black"/>
                </a:solidFill>
                <a:latin typeface="Cambria" panose="02040503050406030204" pitchFamily="18" charset="0"/>
              </a:rPr>
              <a:t>Γιατί </a:t>
            </a:r>
            <a:r>
              <a:rPr lang="el-GR" sz="2200" dirty="0">
                <a:solidFill>
                  <a:prstClr val="black"/>
                </a:solidFill>
                <a:latin typeface="Cambria" panose="02040503050406030204" pitchFamily="18" charset="0"/>
              </a:rPr>
              <a:t>τον κατασκεύασε και </a:t>
            </a:r>
            <a:r>
              <a:rPr lang="el-GR" sz="2200" b="1" dirty="0">
                <a:solidFill>
                  <a:prstClr val="black"/>
                </a:solidFill>
                <a:latin typeface="Cambria" panose="02040503050406030204" pitchFamily="18" charset="0"/>
              </a:rPr>
              <a:t>ποια είναι η ευθύνη του ανθρώπου</a:t>
            </a:r>
            <a:r>
              <a:rPr lang="el-GR" sz="2200" dirty="0">
                <a:solidFill>
                  <a:prstClr val="black"/>
                </a:solidFill>
                <a:latin typeface="Cambria" panose="02040503050406030204" pitchFamily="18" charset="0"/>
              </a:rPr>
              <a:t>. Γι’ αυτό επιλέγει να αρχίσει με </a:t>
            </a:r>
            <a:r>
              <a:rPr lang="el-GR" sz="2200" b="1" i="1" dirty="0">
                <a:solidFill>
                  <a:prstClr val="black"/>
                </a:solidFill>
                <a:latin typeface="Cambria" panose="02040503050406030204" pitchFamily="18" charset="0"/>
              </a:rPr>
              <a:t>δύο </a:t>
            </a:r>
            <a:r>
              <a:rPr lang="el-GR" sz="2200" dirty="0">
                <a:solidFill>
                  <a:prstClr val="black"/>
                </a:solidFill>
                <a:latin typeface="Cambria" panose="02040503050406030204" pitchFamily="18" charset="0"/>
              </a:rPr>
              <a:t>αφηγήσεις περί Δημιουργίας (όχι πανομοιότυπες αν και τελικά η πρώτη, που «βλέπει» το παν από την οπτική του ουρανού, μάλλον γράφτηκε ως «υπόμνημα» - σχόλιο της δεύτερης, που είναι και αρχαιότερη και εστιάζει στη γη και τον άνθρωπο).</a:t>
            </a:r>
          </a:p>
          <a:p>
            <a:pPr marL="288000" lvl="0" indent="-288000" algn="just">
              <a:spcBef>
                <a:spcPts val="580"/>
              </a:spcBef>
              <a:buClr>
                <a:srgbClr val="D34817"/>
              </a:buClr>
              <a:buSzPct val="85000"/>
            </a:pPr>
            <a:r>
              <a:rPr lang="el-GR" sz="2200" dirty="0">
                <a:solidFill>
                  <a:srgbClr val="C00000"/>
                </a:solidFill>
                <a:latin typeface="Cambria" panose="02040503050406030204" pitchFamily="18" charset="0"/>
              </a:rPr>
              <a:t>(β) </a:t>
            </a:r>
            <a:r>
              <a:rPr lang="el-GR" sz="2200" dirty="0">
                <a:solidFill>
                  <a:prstClr val="black"/>
                </a:solidFill>
                <a:latin typeface="Cambria" panose="02040503050406030204" pitchFamily="18" charset="0"/>
              </a:rPr>
              <a:t>Η Αγία Γραφή στην Αρχή και το Τέλος (Γένεση 1-11 + Αποκάλυψη) δεν «μεταδίδει» ρε-</a:t>
            </a:r>
            <a:r>
              <a:rPr lang="el-GR" sz="2200" dirty="0" err="1">
                <a:solidFill>
                  <a:prstClr val="black"/>
                </a:solidFill>
                <a:latin typeface="Cambria" panose="02040503050406030204" pitchFamily="18" charset="0"/>
              </a:rPr>
              <a:t>πορτάζ</a:t>
            </a:r>
            <a:r>
              <a:rPr lang="el-GR" sz="2200" dirty="0">
                <a:solidFill>
                  <a:prstClr val="black"/>
                </a:solidFill>
                <a:latin typeface="Cambria" panose="02040503050406030204" pitchFamily="18" charset="0"/>
              </a:rPr>
              <a:t>! Γι’ αυτό χρησιμοποιούμε τον όρο </a:t>
            </a:r>
            <a:r>
              <a:rPr lang="el-GR" sz="2200" b="1" dirty="0" err="1">
                <a:solidFill>
                  <a:prstClr val="black"/>
                </a:solidFill>
                <a:latin typeface="Cambria" panose="02040503050406030204" pitchFamily="18" charset="0"/>
              </a:rPr>
              <a:t>ΠρωτοΙστορία</a:t>
            </a:r>
            <a:r>
              <a:rPr lang="el-GR" sz="2200" dirty="0">
                <a:solidFill>
                  <a:prstClr val="black"/>
                </a:solidFill>
                <a:latin typeface="Cambria" panose="02040503050406030204" pitchFamily="18" charset="0"/>
              </a:rPr>
              <a:t>. Χρησιμοποιεί γλώσσα </a:t>
            </a:r>
            <a:r>
              <a:rPr lang="el-GR" sz="2200" dirty="0" err="1">
                <a:solidFill>
                  <a:prstClr val="black"/>
                </a:solidFill>
                <a:latin typeface="Cambria" panose="02040503050406030204" pitchFamily="18" charset="0"/>
              </a:rPr>
              <a:t>ποιη-τική</a:t>
            </a:r>
            <a:r>
              <a:rPr lang="el-GR" sz="2200" dirty="0">
                <a:solidFill>
                  <a:prstClr val="black"/>
                </a:solidFill>
                <a:latin typeface="Cambria" panose="02040503050406030204" pitchFamily="18" charset="0"/>
              </a:rPr>
              <a:t> - συμβολική. Μύθος δεν είναι το «Παραμύθι»! Δεν είναι αυτό που έγινε κάποτε («μια φορά κι έναν καιρό»), αλλά αυτό που απλώς πραγματοποιείται συνέχεια με όλους και στα βάθη μας! Οι αφηγήσεις της Δημιουργίας είναι κατ’ ουσία ποιητικά κείμενα, τα οποία μας αφηγούνται πώς πραγματικά πρέπει να είναι τούτος ο κόσμος, τούτος ο </a:t>
            </a:r>
            <a:r>
              <a:rPr lang="el-GR" sz="2200" dirty="0" err="1">
                <a:solidFill>
                  <a:prstClr val="black"/>
                </a:solidFill>
                <a:latin typeface="Cambria" panose="02040503050406030204" pitchFamily="18" charset="0"/>
              </a:rPr>
              <a:t>άν-θρωπος</a:t>
            </a:r>
            <a:r>
              <a:rPr lang="el-GR" sz="2200" dirty="0">
                <a:solidFill>
                  <a:prstClr val="black"/>
                </a:solidFill>
                <a:latin typeface="Cambria" panose="02040503050406030204" pitchFamily="18" charset="0"/>
              </a:rPr>
              <a:t> και πώς συμπεριφέρεται. Έτσι οι βιβλικές αφηγήσεις αποτελούν την καλύτερη «απάντηση» στο φόβο και την αγωνία που γεννούν κοσμικές εμπειρίες καταστροφής. </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10</a:t>
            </a:fld>
            <a:endParaRPr lang="el-GR"/>
          </a:p>
        </p:txBody>
      </p:sp>
    </p:spTree>
    <p:extLst>
      <p:ext uri="{BB962C8B-B14F-4D97-AF65-F5344CB8AC3E}">
        <p14:creationId xmlns:p14="http://schemas.microsoft.com/office/powerpoint/2010/main" val="276340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3.2 Βασικές απαντήσεις από την Αγία Γραφή</a:t>
            </a:r>
            <a:endParaRPr lang="el-GR" sz="2400" dirty="0"/>
          </a:p>
        </p:txBody>
      </p:sp>
      <p:sp>
        <p:nvSpPr>
          <p:cNvPr id="3" name="Ορθογώνιο 2"/>
          <p:cNvSpPr/>
          <p:nvPr/>
        </p:nvSpPr>
        <p:spPr>
          <a:xfrm>
            <a:off x="602166" y="1417638"/>
            <a:ext cx="10980234" cy="5401479"/>
          </a:xfrm>
          <a:prstGeom prst="rect">
            <a:avLst/>
          </a:prstGeom>
        </p:spPr>
        <p:txBody>
          <a:bodyPr wrap="square">
            <a:spAutoFit/>
          </a:bodyPr>
          <a:lstStyle/>
          <a:p>
            <a:pPr marL="288000" lvl="0" indent="-288000" algn="just">
              <a:spcBef>
                <a:spcPts val="58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γ)</a:t>
            </a:r>
            <a:r>
              <a:rPr lang="el-GR" sz="2200" dirty="0">
                <a:solidFill>
                  <a:prstClr val="black"/>
                </a:solidFill>
                <a:latin typeface="Cambria" panose="02040503050406030204" pitchFamily="18" charset="0"/>
              </a:rPr>
              <a:t> Το </a:t>
            </a:r>
            <a:r>
              <a:rPr lang="el-GR" sz="2200" dirty="0" err="1">
                <a:solidFill>
                  <a:prstClr val="black"/>
                </a:solidFill>
                <a:latin typeface="Cambria" panose="02040503050406030204" pitchFamily="18" charset="0"/>
              </a:rPr>
              <a:t>ΚοσμοΕίδωλο</a:t>
            </a:r>
            <a:r>
              <a:rPr lang="el-GR" sz="2200" dirty="0">
                <a:solidFill>
                  <a:prstClr val="black"/>
                </a:solidFill>
                <a:latin typeface="Cambria" panose="02040503050406030204" pitchFamily="18" charset="0"/>
              </a:rPr>
              <a:t> («Σύμπαν») της Βίβλου είναι αυτό που διαμορφώνει μέχρι σήμερα η ματιά ενός απλού ανθρώπου. Ήδη δημιουργεί ένα τρόμο καθώς περιβάλλεται από ύδατα, έτοιμα να προκαλέσουν και πάλι χάος (Κατακλυσμό!)</a:t>
            </a:r>
          </a:p>
          <a:p>
            <a:pPr marL="288000" lvl="0" indent="-288000" algn="just">
              <a:spcBef>
                <a:spcPts val="58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δ)</a:t>
            </a:r>
            <a:r>
              <a:rPr lang="el-GR" sz="2200" dirty="0">
                <a:solidFill>
                  <a:prstClr val="black"/>
                </a:solidFill>
                <a:latin typeface="Cambria" panose="02040503050406030204" pitchFamily="18" charset="0"/>
              </a:rPr>
              <a:t> Στη Βίβλο πρώτα βιώνεται ο Κύριος ως Θεός Εξόδου - λυτρωτής των σκλάβων και μετά ως Θεός Δημιουργός. Άλλωστε ουσιαστικά η Βίβλος όπως και η θεολογία της Δημιουργίας συγκροτούνται όταν ο λαός βιώνει την Κρίση της </a:t>
            </a:r>
            <a:r>
              <a:rPr lang="el-GR" sz="2200" dirty="0" err="1">
                <a:solidFill>
                  <a:prstClr val="black"/>
                </a:solidFill>
                <a:latin typeface="Cambria" panose="02040503050406030204" pitchFamily="18" charset="0"/>
              </a:rPr>
              <a:t>βαβυλώνιας</a:t>
            </a:r>
            <a:r>
              <a:rPr lang="el-GR" sz="2200" dirty="0">
                <a:solidFill>
                  <a:prstClr val="black"/>
                </a:solidFill>
                <a:latin typeface="Cambria" panose="02040503050406030204" pitchFamily="18" charset="0"/>
              </a:rPr>
              <a:t> </a:t>
            </a:r>
            <a:r>
              <a:rPr lang="el-GR" sz="2200" dirty="0" err="1">
                <a:solidFill>
                  <a:prstClr val="black"/>
                </a:solidFill>
                <a:latin typeface="Cambria" panose="02040503050406030204" pitchFamily="18" charset="0"/>
              </a:rPr>
              <a:t>αιχμαλω-σίας</a:t>
            </a:r>
            <a:r>
              <a:rPr lang="el-GR" sz="2200" dirty="0">
                <a:solidFill>
                  <a:prstClr val="black"/>
                </a:solidFill>
                <a:latin typeface="Cambria" panose="02040503050406030204" pitchFamily="18" charset="0"/>
              </a:rPr>
              <a:t>. Ειδικότερα η αφήγηση της Κοσμογονίας λειτουργεί θεραπευτικά, όπως στην περίπτωση του «αλλοδαπού» Ιώβ.</a:t>
            </a:r>
          </a:p>
          <a:p>
            <a:pPr marL="288000" lvl="0" indent="-288000" algn="just">
              <a:spcBef>
                <a:spcPts val="58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ε) </a:t>
            </a:r>
            <a:r>
              <a:rPr lang="el-GR" sz="2200" b="1" dirty="0">
                <a:solidFill>
                  <a:prstClr val="black"/>
                </a:solidFill>
                <a:latin typeface="Cambria" panose="02040503050406030204" pitchFamily="18" charset="0"/>
              </a:rPr>
              <a:t>«Η Αγία Γραφή δεν περιγράφει </a:t>
            </a:r>
            <a:r>
              <a:rPr lang="el-GR" sz="2200" b="1" dirty="0" err="1">
                <a:solidFill>
                  <a:prstClr val="black"/>
                </a:solidFill>
                <a:latin typeface="Cambria" panose="02040503050406030204" pitchFamily="18" charset="0"/>
              </a:rPr>
              <a:t>φυσικοεπιστημονικά</a:t>
            </a:r>
            <a:r>
              <a:rPr lang="el-GR" sz="2200" b="1" dirty="0">
                <a:solidFill>
                  <a:prstClr val="black"/>
                </a:solidFill>
                <a:latin typeface="Cambria" panose="02040503050406030204" pitchFamily="18" charset="0"/>
              </a:rPr>
              <a:t> γεγονότα</a:t>
            </a:r>
            <a:r>
              <a:rPr lang="el-GR" sz="2200" dirty="0">
                <a:solidFill>
                  <a:prstClr val="black"/>
                </a:solidFill>
                <a:latin typeface="Cambria" panose="02040503050406030204" pitchFamily="18" charset="0"/>
              </a:rPr>
              <a:t>, αλλά </a:t>
            </a:r>
            <a:r>
              <a:rPr lang="el-GR" sz="2200" dirty="0" err="1">
                <a:solidFill>
                  <a:prstClr val="black"/>
                </a:solidFill>
                <a:latin typeface="Cambria" panose="02040503050406030204" pitchFamily="18" charset="0"/>
              </a:rPr>
              <a:t>καταδεικνύ</a:t>
            </a:r>
            <a:r>
              <a:rPr lang="el-GR" sz="2200" dirty="0">
                <a:solidFill>
                  <a:prstClr val="black"/>
                </a:solidFill>
                <a:latin typeface="Cambria" panose="02040503050406030204" pitchFamily="18" charset="0"/>
              </a:rPr>
              <a:t>- ει τη σημασία τους για την παρούσα ανθρώπινη ζωή και ενέργεια. Τα δυο επίπεδα γλωσσικής εκφράσεως και σκέψεως πρέπει να χωρίζονται σαφώς. Πρέπει να </a:t>
            </a:r>
            <a:r>
              <a:rPr lang="el-GR" sz="2200" dirty="0" err="1">
                <a:solidFill>
                  <a:prstClr val="black"/>
                </a:solidFill>
                <a:latin typeface="Cambria" panose="02040503050406030204" pitchFamily="18" charset="0"/>
              </a:rPr>
              <a:t>αποφεύ-γονται</a:t>
            </a:r>
            <a:r>
              <a:rPr lang="el-GR" sz="2200" dirty="0">
                <a:solidFill>
                  <a:prstClr val="black"/>
                </a:solidFill>
                <a:latin typeface="Cambria" panose="02040503050406030204" pitchFamily="18" charset="0"/>
              </a:rPr>
              <a:t> οι μοιραίες παρεξηγήσεις του παρελθόντος και από τις δύο πλευρές, και από την Επιστήμη και τη Θεολογία. </a:t>
            </a:r>
            <a:r>
              <a:rPr lang="el-GR" sz="2200" b="1" dirty="0">
                <a:solidFill>
                  <a:prstClr val="black"/>
                </a:solidFill>
                <a:latin typeface="Cambria" panose="02040503050406030204" pitchFamily="18" charset="0"/>
              </a:rPr>
              <a:t>Η επιστημονική και η θρησκευτική γλωσσική έκφραση είναι τόσον λίγο συγκρίσιμες, όσον η επιστημονική και η ποιητική» (Χ. Κίνγκ)</a:t>
            </a:r>
            <a:endParaRPr lang="el-GR" sz="2200" dirty="0">
              <a:solidFill>
                <a:prstClr val="black"/>
              </a:solidFill>
              <a:latin typeface="Cambria" panose="02040503050406030204" pitchFamily="18" charset="0"/>
            </a:endParaRPr>
          </a:p>
          <a:p>
            <a:pPr marL="288000" lvl="0" indent="-288000" algn="just">
              <a:spcBef>
                <a:spcPts val="580"/>
              </a:spcBef>
              <a:buClr>
                <a:srgbClr val="D34817"/>
              </a:buClr>
              <a:buSzPct val="85000"/>
            </a:pPr>
            <a:endParaRPr lang="el-GR" sz="2200" dirty="0">
              <a:solidFill>
                <a:prstClr val="black"/>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11</a:t>
            </a:fld>
            <a:endParaRPr lang="el-GR"/>
          </a:p>
        </p:txBody>
      </p:sp>
    </p:spTree>
    <p:extLst>
      <p:ext uri="{BB962C8B-B14F-4D97-AF65-F5344CB8AC3E}">
        <p14:creationId xmlns:p14="http://schemas.microsoft.com/office/powerpoint/2010/main" val="1120226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p:cNvPicPr>
          <p:nvPr>
            <p:ph sz="quarter" idx="1"/>
          </p:nvPr>
        </p:nvPicPr>
        <p:blipFill>
          <a:blip r:embed="rId3"/>
          <a:stretch>
            <a:fillRect/>
          </a:stretch>
        </p:blipFill>
        <p:spPr>
          <a:xfrm>
            <a:off x="1219200" y="1094448"/>
            <a:ext cx="2520000" cy="3420000"/>
          </a:xfrm>
          <a:prstGeom prst="rect">
            <a:avLst/>
          </a:prstGeom>
          <a:ln>
            <a:solidFill>
              <a:schemeClr val="tx1"/>
            </a:solidFill>
          </a:ln>
        </p:spPr>
      </p:pic>
      <p:pic>
        <p:nvPicPr>
          <p:cNvPr id="7" name="Θέση περιεχομένου 6"/>
          <p:cNvPicPr>
            <a:picLocks noGrp="1"/>
          </p:cNvPicPr>
          <p:nvPr>
            <p:ph sz="quarter" idx="2"/>
          </p:nvPr>
        </p:nvPicPr>
        <p:blipFill>
          <a:blip r:embed="rId4"/>
          <a:stretch>
            <a:fillRect/>
          </a:stretch>
        </p:blipFill>
        <p:spPr>
          <a:xfrm>
            <a:off x="6731553" y="1094448"/>
            <a:ext cx="2520000" cy="3420000"/>
          </a:xfrm>
          <a:prstGeom prst="rect">
            <a:avLst/>
          </a:prstGeom>
          <a:ln>
            <a:solidFill>
              <a:schemeClr val="tx1"/>
            </a:solidFill>
          </a:ln>
        </p:spPr>
      </p:pic>
      <p:sp>
        <p:nvSpPr>
          <p:cNvPr id="6" name="Ορθογώνιο 5"/>
          <p:cNvSpPr/>
          <p:nvPr/>
        </p:nvSpPr>
        <p:spPr>
          <a:xfrm>
            <a:off x="1219200" y="4711749"/>
            <a:ext cx="5164347" cy="1323439"/>
          </a:xfrm>
          <a:prstGeom prst="rect">
            <a:avLst/>
          </a:prstGeom>
        </p:spPr>
        <p:txBody>
          <a:bodyPr wrap="square">
            <a:spAutoFit/>
          </a:bodyPr>
          <a:lstStyle/>
          <a:p>
            <a:r>
              <a:rPr lang="el-GR" sz="2000" i="1" dirty="0">
                <a:latin typeface="Cambria" panose="02040503050406030204" pitchFamily="18" charset="0"/>
              </a:rPr>
              <a:t>Ο ΚΩΔΙΚΑΣ ΤΩΝ ΕΥΑΓΓΕΛΙΩΝ:</a:t>
            </a:r>
          </a:p>
          <a:p>
            <a:r>
              <a:rPr lang="el-GR" sz="2000" i="1" dirty="0">
                <a:latin typeface="Cambria" panose="02040503050406030204" pitchFamily="18" charset="0"/>
              </a:rPr>
              <a:t>ΕΙΣΑΓΩΓΗ ΣΤΑ ΣΥΝΟΠΤΙΚΑ ΕΥΑΓΓΕΛΙΑ ΚΑΙ ΠΡΑΚΤΙΚΗ ΜΕΘΟΔΟΣ ΕΡΜΗΝΕΙΑΣ ΤΟΥΣ</a:t>
            </a:r>
          </a:p>
          <a:p>
            <a:r>
              <a:rPr lang="el-GR" sz="2000" spc="50" dirty="0"/>
              <a:t>ΣΩΤΗΡΙΟΣ Σ. </a:t>
            </a:r>
            <a:r>
              <a:rPr lang="el-GR" sz="2000" spc="50" dirty="0">
                <a:latin typeface="Cambria" panose="02040503050406030204" pitchFamily="18" charset="0"/>
              </a:rPr>
              <a:t>ΔΕΣΠΟΤΗΣ</a:t>
            </a:r>
          </a:p>
        </p:txBody>
      </p:sp>
      <p:sp>
        <p:nvSpPr>
          <p:cNvPr id="8" name="Ορθογώνιο 7"/>
          <p:cNvSpPr/>
          <p:nvPr/>
        </p:nvSpPr>
        <p:spPr>
          <a:xfrm>
            <a:off x="6731553" y="4711749"/>
            <a:ext cx="6096000" cy="1100301"/>
          </a:xfrm>
          <a:prstGeom prst="rect">
            <a:avLst/>
          </a:prstGeom>
        </p:spPr>
        <p:txBody>
          <a:bodyPr wrap="square">
            <a:spAutoFit/>
          </a:bodyPr>
          <a:lstStyle/>
          <a:p>
            <a:pPr>
              <a:lnSpc>
                <a:spcPct val="110000"/>
              </a:lnSpc>
            </a:pPr>
            <a:r>
              <a:rPr lang="el-GR" sz="2000" i="1" dirty="0">
                <a:latin typeface="Cambria" panose="02040503050406030204" pitchFamily="18" charset="0"/>
              </a:rPr>
              <a:t>ΒΙΒΛΟΓΝΩΣΙΑ </a:t>
            </a:r>
            <a:br>
              <a:rPr lang="el-GR" sz="2000" i="1" dirty="0">
                <a:latin typeface="Cambria" panose="02040503050406030204" pitchFamily="18" charset="0"/>
              </a:rPr>
            </a:br>
            <a:r>
              <a:rPr lang="el-GR" sz="2000" i="1" dirty="0">
                <a:latin typeface="Cambria" panose="02040503050406030204" pitchFamily="18" charset="0"/>
              </a:rPr>
              <a:t>ΤΗΣ ΚΑΙΝΗΣ ΔΙΑΘΗΚΗΣ</a:t>
            </a:r>
          </a:p>
          <a:p>
            <a:pPr>
              <a:lnSpc>
                <a:spcPct val="110000"/>
              </a:lnSpc>
            </a:pPr>
            <a:r>
              <a:rPr lang="en-US" sz="2000" spc="50" dirty="0">
                <a:latin typeface="Cambria" panose="02040503050406030204" pitchFamily="18" charset="0"/>
              </a:rPr>
              <a:t>KLAUS-MICHAEL BULL</a:t>
            </a:r>
            <a:endParaRPr lang="el-GR" sz="2000" spc="50" dirty="0">
              <a:latin typeface="Cambria" panose="02040503050406030204" pitchFamily="18" charset="0"/>
            </a:endParaRPr>
          </a:p>
        </p:txBody>
      </p:sp>
      <p:sp>
        <p:nvSpPr>
          <p:cNvPr id="9" name="Τίτλος 1"/>
          <p:cNvSpPr txBox="1">
            <a:spLocks/>
          </p:cNvSpPr>
          <p:nvPr/>
        </p:nvSpPr>
        <p:spPr>
          <a:xfrm>
            <a:off x="897147" y="274638"/>
            <a:ext cx="10685253" cy="622509"/>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l-GR" sz="2800" i="1" spc="300" dirty="0"/>
              <a:t>ανοίγω και ξεφυλλίζω και μελετώ</a:t>
            </a:r>
          </a:p>
        </p:txBody>
      </p:sp>
    </p:spTree>
    <p:extLst>
      <p:ext uri="{BB962C8B-B14F-4D97-AF65-F5344CB8AC3E}">
        <p14:creationId xmlns:p14="http://schemas.microsoft.com/office/powerpoint/2010/main" val="1008518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dirty="0">
                <a:solidFill>
                  <a:srgbClr val="696464"/>
                </a:solidFill>
              </a:rPr>
              <a:t>Α΄ ΜΕΡΟΣ </a:t>
            </a:r>
          </a:p>
        </p:txBody>
      </p:sp>
      <p:sp>
        <p:nvSpPr>
          <p:cNvPr id="3" name="Θέση κειμένου 2"/>
          <p:cNvSpPr>
            <a:spLocks noGrp="1"/>
          </p:cNvSpPr>
          <p:nvPr>
            <p:ph type="body" idx="1"/>
          </p:nvPr>
        </p:nvSpPr>
        <p:spPr>
          <a:xfrm>
            <a:off x="667657" y="2547938"/>
            <a:ext cx="10658627" cy="3635148"/>
          </a:xfrm>
        </p:spPr>
        <p:txBody>
          <a:bodyPr>
            <a:normAutofit/>
          </a:bodyPr>
          <a:lstStyle/>
          <a:p>
            <a:r>
              <a:rPr lang="en-US" sz="3600" dirty="0">
                <a:solidFill>
                  <a:srgbClr val="696464"/>
                </a:solidFill>
                <a:latin typeface="Calibri" panose="020F0502020204030204" pitchFamily="34" charset="0"/>
                <a:ea typeface="+mj-ea"/>
                <a:cs typeface="+mj-cs"/>
              </a:rPr>
              <a:t>	</a:t>
            </a:r>
          </a:p>
          <a:p>
            <a:r>
              <a:rPr lang="el-GR" sz="3600" dirty="0">
                <a:solidFill>
                  <a:srgbClr val="696464"/>
                </a:solidFill>
                <a:latin typeface="Calibri" panose="020F0502020204030204" pitchFamily="34" charset="0"/>
                <a:ea typeface="+mj-ea"/>
                <a:cs typeface="Calibri" panose="020F0502020204030204" pitchFamily="34" charset="0"/>
              </a:rPr>
              <a:t>1. Ενότητα των διαθηκών</a:t>
            </a:r>
            <a:endParaRPr lang="en-US" sz="3600" dirty="0">
              <a:solidFill>
                <a:srgbClr val="696464"/>
              </a:solidFill>
              <a:latin typeface="Calibri" panose="020F0502020204030204" pitchFamily="34" charset="0"/>
              <a:ea typeface="+mj-ea"/>
              <a:cs typeface="Calibri" panose="020F0502020204030204" pitchFamily="34" charset="0"/>
            </a:endParaRPr>
          </a:p>
          <a:p>
            <a:r>
              <a:rPr lang="el-GR" sz="3600" dirty="0">
                <a:solidFill>
                  <a:srgbClr val="696464"/>
                </a:solidFill>
                <a:latin typeface="Calibri" panose="020F0502020204030204" pitchFamily="34" charset="0"/>
                <a:ea typeface="+mj-ea"/>
                <a:cs typeface="Calibri" panose="020F0502020204030204" pitchFamily="34" charset="0"/>
              </a:rPr>
              <a:t>2. Διηγήσεις δημιουργίας</a:t>
            </a:r>
            <a:endParaRPr lang="en-US" sz="3600" dirty="0">
              <a:solidFill>
                <a:srgbClr val="696464"/>
              </a:solidFill>
              <a:latin typeface="Calibri" panose="020F0502020204030204" pitchFamily="34" charset="0"/>
              <a:ea typeface="+mj-ea"/>
              <a:cs typeface="Calibri" panose="020F0502020204030204" pitchFamily="34" charset="0"/>
            </a:endParaRPr>
          </a:p>
          <a:p>
            <a:r>
              <a:rPr lang="el-GR" sz="3600" dirty="0">
                <a:solidFill>
                  <a:srgbClr val="696464"/>
                </a:solidFill>
                <a:latin typeface="Calibri" panose="020F0502020204030204" pitchFamily="34" charset="0"/>
                <a:ea typeface="+mj-ea"/>
                <a:cs typeface="Calibri" panose="020F0502020204030204" pitchFamily="34" charset="0"/>
              </a:rPr>
              <a:t>3. Παιδαγωγική αξιοποίηση</a:t>
            </a:r>
            <a:endParaRPr lang="el-GR" dirty="0">
              <a:latin typeface="Calibri" panose="020F0502020204030204" pitchFamily="34" charset="0"/>
              <a:cs typeface="Calibri" panose="020F0502020204030204" pitchFamily="34" charset="0"/>
            </a:endParaRPr>
          </a:p>
        </p:txBody>
      </p:sp>
      <p:pic>
        <p:nvPicPr>
          <p:cNvPr id="1026" name="Picture 2" descr="http://photodentro.edu.gr/photodentro/1108_dhmiourgia_anthropou_v.2_pidx006095/images/big/photo_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6383" t="6982" r="6036" b="7753"/>
          <a:stretch/>
        </p:blipFill>
        <p:spPr bwMode="auto">
          <a:xfrm>
            <a:off x="6144684" y="537027"/>
            <a:ext cx="5558972" cy="4426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Ορθογώνιο 4"/>
          <p:cNvSpPr/>
          <p:nvPr/>
        </p:nvSpPr>
        <p:spPr>
          <a:xfrm>
            <a:off x="7729269" y="5194691"/>
            <a:ext cx="3974388" cy="707886"/>
          </a:xfrm>
          <a:prstGeom prst="rect">
            <a:avLst/>
          </a:prstGeom>
        </p:spPr>
        <p:txBody>
          <a:bodyPr wrap="square">
            <a:spAutoFit/>
          </a:bodyPr>
          <a:lstStyle/>
          <a:p>
            <a:pPr algn="r"/>
            <a:r>
              <a:rPr lang="el-GR" sz="2000" dirty="0"/>
              <a:t>Η δημιουργία της γυναίκας. </a:t>
            </a:r>
            <a:br>
              <a:rPr lang="el-GR" sz="2000" dirty="0"/>
            </a:br>
            <a:r>
              <a:rPr lang="el-GR" sz="2000" i="1" dirty="0"/>
              <a:t>Έργο Θεόδωρου </a:t>
            </a:r>
            <a:r>
              <a:rPr lang="el-GR" sz="2000" i="1" dirty="0" err="1"/>
              <a:t>Πουλάκη</a:t>
            </a:r>
            <a:r>
              <a:rPr lang="el-GR" sz="2000" i="1" dirty="0"/>
              <a:t>, </a:t>
            </a:r>
            <a:r>
              <a:rPr lang="el-GR" sz="2000" dirty="0"/>
              <a:t>17</a:t>
            </a:r>
            <a:r>
              <a:rPr lang="el-GR" sz="2000" baseline="30000" dirty="0"/>
              <a:t>ος</a:t>
            </a:r>
            <a:r>
              <a:rPr lang="el-GR" sz="2000" dirty="0"/>
              <a:t> αι.</a:t>
            </a:r>
          </a:p>
        </p:txBody>
      </p:sp>
    </p:spTree>
    <p:extLst>
      <p:ext uri="{BB962C8B-B14F-4D97-AF65-F5344CB8AC3E}">
        <p14:creationId xmlns:p14="http://schemas.microsoft.com/office/powerpoint/2010/main" val="346488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1.1 Η ενότητα των δύο Διαθηκών</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solidFill>
                  <a:prstClr val="black"/>
                </a:solidFill>
              </a:rPr>
              <a:t>Η Παλαιά και η Καινή Διαθήκη συνιστούν ισότιμες πηγές της </a:t>
            </a:r>
            <a:r>
              <a:rPr lang="el-GR" sz="2200" dirty="0" err="1">
                <a:solidFill>
                  <a:prstClr val="black"/>
                </a:solidFill>
              </a:rPr>
              <a:t>πίστεώς</a:t>
            </a:r>
            <a:r>
              <a:rPr lang="el-GR" sz="2200" dirty="0">
                <a:solidFill>
                  <a:prstClr val="black"/>
                </a:solidFill>
              </a:rPr>
              <a:t> μας. Η </a:t>
            </a:r>
            <a:r>
              <a:rPr lang="el-GR" sz="2200" dirty="0" err="1">
                <a:solidFill>
                  <a:prstClr val="black"/>
                </a:solidFill>
              </a:rPr>
              <a:t>ενότητα</a:t>
            </a:r>
            <a:r>
              <a:rPr lang="el-GR" sz="2200" dirty="0">
                <a:solidFill>
                  <a:prstClr val="black"/>
                </a:solidFill>
              </a:rPr>
              <a:t> </a:t>
            </a:r>
            <a:r>
              <a:rPr lang="el-GR" sz="2200" dirty="0" err="1">
                <a:solidFill>
                  <a:prstClr val="black"/>
                </a:solidFill>
              </a:rPr>
              <a:t>αυτή</a:t>
            </a:r>
            <a:r>
              <a:rPr lang="el-GR" sz="2200" dirty="0">
                <a:solidFill>
                  <a:prstClr val="black"/>
                </a:solidFill>
              </a:rPr>
              <a:t> των </a:t>
            </a:r>
            <a:r>
              <a:rPr lang="el-GR" sz="2200" dirty="0" err="1">
                <a:solidFill>
                  <a:prstClr val="black"/>
                </a:solidFill>
              </a:rPr>
              <a:t>δύο</a:t>
            </a:r>
            <a:r>
              <a:rPr lang="el-GR" sz="2200" dirty="0">
                <a:solidFill>
                  <a:prstClr val="black"/>
                </a:solidFill>
              </a:rPr>
              <a:t> </a:t>
            </a:r>
            <a:r>
              <a:rPr lang="el-GR" sz="2200" dirty="0" err="1">
                <a:solidFill>
                  <a:prstClr val="black"/>
                </a:solidFill>
              </a:rPr>
              <a:t>Διαθηκών</a:t>
            </a:r>
            <a:r>
              <a:rPr lang="el-GR" sz="2200" dirty="0">
                <a:solidFill>
                  <a:prstClr val="black"/>
                </a:solidFill>
              </a:rPr>
              <a:t> </a:t>
            </a:r>
            <a:r>
              <a:rPr lang="el-GR" sz="2200" dirty="0" err="1">
                <a:solidFill>
                  <a:prstClr val="black"/>
                </a:solidFill>
              </a:rPr>
              <a:t>δηλώνεται</a:t>
            </a:r>
            <a:r>
              <a:rPr lang="el-GR" sz="2200" dirty="0">
                <a:solidFill>
                  <a:prstClr val="black"/>
                </a:solidFill>
              </a:rPr>
              <a:t> </a:t>
            </a:r>
            <a:r>
              <a:rPr lang="el-GR" sz="2200" dirty="0" err="1">
                <a:solidFill>
                  <a:prstClr val="black"/>
                </a:solidFill>
              </a:rPr>
              <a:t>σαφέστατα</a:t>
            </a:r>
            <a:r>
              <a:rPr lang="el-GR" sz="2200" dirty="0">
                <a:solidFill>
                  <a:prstClr val="black"/>
                </a:solidFill>
              </a:rPr>
              <a:t> και </a:t>
            </a:r>
            <a:r>
              <a:rPr lang="el-GR" sz="2200" dirty="0" err="1">
                <a:solidFill>
                  <a:prstClr val="black"/>
                </a:solidFill>
              </a:rPr>
              <a:t>από</a:t>
            </a:r>
            <a:r>
              <a:rPr lang="el-GR" sz="2200" dirty="0">
                <a:solidFill>
                  <a:prstClr val="black"/>
                </a:solidFill>
              </a:rPr>
              <a:t> τον </a:t>
            </a:r>
            <a:r>
              <a:rPr lang="el-GR" sz="2200" dirty="0" err="1">
                <a:solidFill>
                  <a:prstClr val="black"/>
                </a:solidFill>
              </a:rPr>
              <a:t>τρόπο</a:t>
            </a:r>
            <a:r>
              <a:rPr lang="el-GR" sz="2200" dirty="0">
                <a:solidFill>
                  <a:prstClr val="black"/>
                </a:solidFill>
              </a:rPr>
              <a:t> με τον </a:t>
            </a:r>
            <a:r>
              <a:rPr lang="el-GR" sz="2200" dirty="0" err="1">
                <a:solidFill>
                  <a:prstClr val="black"/>
                </a:solidFill>
              </a:rPr>
              <a:t>οποίο</a:t>
            </a:r>
            <a:r>
              <a:rPr lang="el-GR" sz="2200" dirty="0">
                <a:solidFill>
                  <a:prstClr val="black"/>
                </a:solidFill>
              </a:rPr>
              <a:t> η </a:t>
            </a:r>
            <a:r>
              <a:rPr lang="el-GR" sz="2200" dirty="0" err="1">
                <a:solidFill>
                  <a:prstClr val="black"/>
                </a:solidFill>
              </a:rPr>
              <a:t>Εκκλησία</a:t>
            </a:r>
            <a:r>
              <a:rPr lang="el-GR" sz="2200" dirty="0">
                <a:solidFill>
                  <a:prstClr val="black"/>
                </a:solidFill>
              </a:rPr>
              <a:t> </a:t>
            </a:r>
            <a:r>
              <a:rPr lang="el-GR" sz="2200" dirty="0" err="1">
                <a:solidFill>
                  <a:prstClr val="black"/>
                </a:solidFill>
              </a:rPr>
              <a:t>ενσωματώνει</a:t>
            </a:r>
            <a:r>
              <a:rPr lang="el-GR" sz="2200" dirty="0">
                <a:solidFill>
                  <a:prstClr val="black"/>
                </a:solidFill>
              </a:rPr>
              <a:t> τα </a:t>
            </a:r>
            <a:r>
              <a:rPr lang="el-GR" sz="2200" dirty="0" err="1">
                <a:solidFill>
                  <a:prstClr val="black"/>
                </a:solidFill>
              </a:rPr>
              <a:t>βιβλία</a:t>
            </a:r>
            <a:r>
              <a:rPr lang="el-GR" sz="2200" dirty="0">
                <a:solidFill>
                  <a:prstClr val="black"/>
                </a:solidFill>
              </a:rPr>
              <a:t> της Π. </a:t>
            </a:r>
            <a:r>
              <a:rPr lang="el-GR" sz="2200" dirty="0" err="1">
                <a:solidFill>
                  <a:prstClr val="black"/>
                </a:solidFill>
              </a:rPr>
              <a:t>Διαθήκης</a:t>
            </a:r>
            <a:r>
              <a:rPr lang="el-GR" sz="2200" dirty="0">
                <a:solidFill>
                  <a:prstClr val="black"/>
                </a:solidFill>
              </a:rPr>
              <a:t> στην </a:t>
            </a:r>
            <a:r>
              <a:rPr lang="el-GR" sz="2200" dirty="0" err="1">
                <a:solidFill>
                  <a:prstClr val="black"/>
                </a:solidFill>
              </a:rPr>
              <a:t>ιερή</a:t>
            </a:r>
            <a:r>
              <a:rPr lang="el-GR" sz="2200" dirty="0">
                <a:solidFill>
                  <a:prstClr val="black"/>
                </a:solidFill>
              </a:rPr>
              <a:t> </a:t>
            </a:r>
            <a:r>
              <a:rPr lang="el-GR" sz="2200" dirty="0" err="1">
                <a:solidFill>
                  <a:prstClr val="black"/>
                </a:solidFill>
              </a:rPr>
              <a:t>Βίβλο</a:t>
            </a:r>
            <a:r>
              <a:rPr lang="el-GR" sz="2200" dirty="0">
                <a:solidFill>
                  <a:prstClr val="black"/>
                </a:solidFill>
              </a:rPr>
              <a:t> της. </a:t>
            </a:r>
            <a:r>
              <a:rPr lang="el-GR" sz="2200" dirty="0" err="1">
                <a:solidFill>
                  <a:prstClr val="black"/>
                </a:solidFill>
              </a:rPr>
              <a:t>Αναλυτικότερα</a:t>
            </a:r>
            <a:r>
              <a:rPr lang="el-GR" sz="2200" dirty="0">
                <a:solidFill>
                  <a:prstClr val="black"/>
                </a:solidFill>
              </a:rPr>
              <a:t>, η </a:t>
            </a:r>
            <a:r>
              <a:rPr lang="el-GR" sz="2200" dirty="0" err="1">
                <a:solidFill>
                  <a:prstClr val="black"/>
                </a:solidFill>
              </a:rPr>
              <a:t>κατάταξη</a:t>
            </a:r>
            <a:r>
              <a:rPr lang="el-GR" sz="2200" dirty="0">
                <a:solidFill>
                  <a:prstClr val="black"/>
                </a:solidFill>
              </a:rPr>
              <a:t> των βιβλίων της Π. Διαθήκης στον </a:t>
            </a:r>
            <a:r>
              <a:rPr lang="el-GR" sz="2200" dirty="0" err="1">
                <a:solidFill>
                  <a:prstClr val="black"/>
                </a:solidFill>
              </a:rPr>
              <a:t>κανόνα</a:t>
            </a:r>
            <a:r>
              <a:rPr lang="el-GR" sz="2200" dirty="0">
                <a:solidFill>
                  <a:prstClr val="black"/>
                </a:solidFill>
              </a:rPr>
              <a:t> της </a:t>
            </a:r>
            <a:r>
              <a:rPr lang="el-GR" sz="2200" dirty="0" err="1">
                <a:solidFill>
                  <a:prstClr val="black"/>
                </a:solidFill>
              </a:rPr>
              <a:t>Εκκλησίας</a:t>
            </a:r>
            <a:r>
              <a:rPr lang="el-GR" sz="2200" dirty="0">
                <a:solidFill>
                  <a:prstClr val="black"/>
                </a:solidFill>
              </a:rPr>
              <a:t> </a:t>
            </a:r>
            <a:r>
              <a:rPr lang="el-GR" sz="2200" dirty="0" err="1">
                <a:solidFill>
                  <a:prstClr val="black"/>
                </a:solidFill>
              </a:rPr>
              <a:t>αποσκοπεί</a:t>
            </a:r>
            <a:r>
              <a:rPr lang="el-GR" sz="2200" dirty="0">
                <a:solidFill>
                  <a:prstClr val="black"/>
                </a:solidFill>
              </a:rPr>
              <a:t> στο να </a:t>
            </a:r>
            <a:r>
              <a:rPr lang="el-GR" sz="2200" dirty="0" err="1">
                <a:solidFill>
                  <a:prstClr val="black"/>
                </a:solidFill>
              </a:rPr>
              <a:t>αποτελέσουν</a:t>
            </a:r>
            <a:r>
              <a:rPr lang="el-GR" sz="2200" dirty="0">
                <a:solidFill>
                  <a:prstClr val="black"/>
                </a:solidFill>
              </a:rPr>
              <a:t> τα </a:t>
            </a:r>
            <a:r>
              <a:rPr lang="el-GR" sz="2200" dirty="0" err="1">
                <a:solidFill>
                  <a:prstClr val="black"/>
                </a:solidFill>
              </a:rPr>
              <a:t>έργα</a:t>
            </a:r>
            <a:r>
              <a:rPr lang="el-GR" sz="2200" dirty="0">
                <a:solidFill>
                  <a:prstClr val="black"/>
                </a:solidFill>
              </a:rPr>
              <a:t> </a:t>
            </a:r>
            <a:r>
              <a:rPr lang="el-GR" sz="2200" dirty="0" err="1">
                <a:solidFill>
                  <a:prstClr val="black"/>
                </a:solidFill>
              </a:rPr>
              <a:t>αυτά</a:t>
            </a:r>
            <a:r>
              <a:rPr lang="el-GR" sz="2200" dirty="0">
                <a:solidFill>
                  <a:prstClr val="black"/>
                </a:solidFill>
              </a:rPr>
              <a:t> </a:t>
            </a:r>
            <a:r>
              <a:rPr lang="el-GR" sz="2200" dirty="0" err="1">
                <a:solidFill>
                  <a:prstClr val="black"/>
                </a:solidFill>
              </a:rPr>
              <a:t>ένα</a:t>
            </a:r>
            <a:r>
              <a:rPr lang="el-GR" sz="2200" dirty="0">
                <a:solidFill>
                  <a:prstClr val="black"/>
                </a:solidFill>
              </a:rPr>
              <a:t> </a:t>
            </a:r>
            <a:r>
              <a:rPr lang="el-GR" sz="2200" dirty="0" err="1">
                <a:solidFill>
                  <a:prstClr val="black"/>
                </a:solidFill>
              </a:rPr>
              <a:t>είδος</a:t>
            </a:r>
            <a:r>
              <a:rPr lang="el-GR" sz="2200" dirty="0">
                <a:solidFill>
                  <a:prstClr val="black"/>
                </a:solidFill>
              </a:rPr>
              <a:t> </a:t>
            </a:r>
            <a:r>
              <a:rPr lang="el-GR" sz="2200" dirty="0" err="1">
                <a:solidFill>
                  <a:prstClr val="black"/>
                </a:solidFill>
              </a:rPr>
              <a:t>εισαγωγής</a:t>
            </a:r>
            <a:r>
              <a:rPr lang="el-GR" sz="2200" dirty="0">
                <a:solidFill>
                  <a:prstClr val="black"/>
                </a:solidFill>
              </a:rPr>
              <a:t> στην </a:t>
            </a:r>
            <a:r>
              <a:rPr lang="el-GR" sz="2200" dirty="0" err="1">
                <a:solidFill>
                  <a:prstClr val="black"/>
                </a:solidFill>
              </a:rPr>
              <a:t>Καινή</a:t>
            </a:r>
            <a:r>
              <a:rPr lang="el-GR" sz="2200" dirty="0">
                <a:solidFill>
                  <a:prstClr val="black"/>
                </a:solidFill>
              </a:rPr>
              <a:t> </a:t>
            </a:r>
            <a:r>
              <a:rPr lang="el-GR" sz="2200" dirty="0" err="1">
                <a:solidFill>
                  <a:prstClr val="black"/>
                </a:solidFill>
              </a:rPr>
              <a:t>Διαθήκη</a:t>
            </a:r>
            <a:r>
              <a:rPr lang="el-GR" sz="2200" dirty="0">
                <a:solidFill>
                  <a:prstClr val="black"/>
                </a:solidFill>
              </a:rPr>
              <a:t>. </a:t>
            </a: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a:t>
            </a:r>
            <a:r>
              <a:rPr lang="el-GR" sz="2200" dirty="0">
                <a:solidFill>
                  <a:prstClr val="black"/>
                </a:solidFill>
              </a:rPr>
              <a:t> Ο </a:t>
            </a:r>
            <a:r>
              <a:rPr lang="el-GR" sz="2200" dirty="0" err="1">
                <a:solidFill>
                  <a:prstClr val="black"/>
                </a:solidFill>
              </a:rPr>
              <a:t>Νόμος</a:t>
            </a:r>
            <a:r>
              <a:rPr lang="el-GR" sz="2200" dirty="0">
                <a:solidFill>
                  <a:prstClr val="black"/>
                </a:solidFill>
              </a:rPr>
              <a:t> στη </a:t>
            </a:r>
            <a:r>
              <a:rPr lang="el-GR" sz="2200" dirty="0" err="1">
                <a:solidFill>
                  <a:prstClr val="black"/>
                </a:solidFill>
              </a:rPr>
              <a:t>χριστιανική</a:t>
            </a:r>
            <a:r>
              <a:rPr lang="el-GR" sz="2200" dirty="0">
                <a:solidFill>
                  <a:prstClr val="black"/>
                </a:solidFill>
              </a:rPr>
              <a:t> </a:t>
            </a:r>
            <a:r>
              <a:rPr lang="el-GR" sz="2200" dirty="0" err="1">
                <a:solidFill>
                  <a:prstClr val="black"/>
                </a:solidFill>
              </a:rPr>
              <a:t>Παλαιά</a:t>
            </a:r>
            <a:r>
              <a:rPr lang="el-GR" sz="2200" dirty="0">
                <a:solidFill>
                  <a:prstClr val="black"/>
                </a:solidFill>
              </a:rPr>
              <a:t> </a:t>
            </a:r>
            <a:r>
              <a:rPr lang="el-GR" sz="2200" dirty="0" err="1">
                <a:solidFill>
                  <a:prstClr val="black"/>
                </a:solidFill>
              </a:rPr>
              <a:t>Διαθήκη</a:t>
            </a:r>
            <a:r>
              <a:rPr lang="el-GR" sz="2200" dirty="0">
                <a:solidFill>
                  <a:prstClr val="black"/>
                </a:solidFill>
              </a:rPr>
              <a:t> </a:t>
            </a:r>
            <a:r>
              <a:rPr lang="el-GR" sz="2200" dirty="0" err="1">
                <a:solidFill>
                  <a:prstClr val="black"/>
                </a:solidFill>
              </a:rPr>
              <a:t>εντάσσεται</a:t>
            </a:r>
            <a:r>
              <a:rPr lang="el-GR" sz="2200" dirty="0">
                <a:solidFill>
                  <a:prstClr val="black"/>
                </a:solidFill>
              </a:rPr>
              <a:t> σε μια </a:t>
            </a:r>
            <a:r>
              <a:rPr lang="el-GR" sz="2200" dirty="0" err="1">
                <a:solidFill>
                  <a:prstClr val="black"/>
                </a:solidFill>
              </a:rPr>
              <a:t>ευρύτερη</a:t>
            </a:r>
            <a:r>
              <a:rPr lang="el-GR" sz="2200" dirty="0">
                <a:solidFill>
                  <a:prstClr val="black"/>
                </a:solidFill>
              </a:rPr>
              <a:t> </a:t>
            </a:r>
            <a:r>
              <a:rPr lang="el-GR" sz="2200" dirty="0" err="1">
                <a:solidFill>
                  <a:prstClr val="black"/>
                </a:solidFill>
              </a:rPr>
              <a:t>ομάδα</a:t>
            </a:r>
            <a:r>
              <a:rPr lang="el-GR" sz="2200" dirty="0">
                <a:solidFill>
                  <a:prstClr val="black"/>
                </a:solidFill>
              </a:rPr>
              <a:t> </a:t>
            </a:r>
            <a:r>
              <a:rPr lang="el-GR" sz="2200" dirty="0" err="1">
                <a:solidFill>
                  <a:prstClr val="black"/>
                </a:solidFill>
              </a:rPr>
              <a:t>υπό</a:t>
            </a:r>
            <a:r>
              <a:rPr lang="el-GR" sz="2200" dirty="0">
                <a:solidFill>
                  <a:prstClr val="black"/>
                </a:solidFill>
              </a:rPr>
              <a:t> τον </a:t>
            </a:r>
            <a:r>
              <a:rPr lang="el-GR" sz="2200" dirty="0" err="1">
                <a:solidFill>
                  <a:prstClr val="black"/>
                </a:solidFill>
              </a:rPr>
              <a:t>τίτλο</a:t>
            </a:r>
            <a:r>
              <a:rPr lang="el-GR" sz="2200" dirty="0">
                <a:solidFill>
                  <a:prstClr val="black"/>
                </a:solidFill>
              </a:rPr>
              <a:t> </a:t>
            </a:r>
            <a:r>
              <a:rPr lang="el-GR" sz="2200" dirty="0" err="1">
                <a:solidFill>
                  <a:prstClr val="black"/>
                </a:solidFill>
              </a:rPr>
              <a:t>Ιστορικά</a:t>
            </a:r>
            <a:r>
              <a:rPr lang="el-GR" sz="2200" dirty="0">
                <a:solidFill>
                  <a:prstClr val="black"/>
                </a:solidFill>
              </a:rPr>
              <a:t> </a:t>
            </a:r>
            <a:r>
              <a:rPr lang="el-GR" sz="2200" dirty="0" err="1">
                <a:solidFill>
                  <a:prstClr val="black"/>
                </a:solidFill>
              </a:rPr>
              <a:t>Βιβλία</a:t>
            </a:r>
            <a:r>
              <a:rPr lang="el-GR" sz="2200" dirty="0">
                <a:solidFill>
                  <a:prstClr val="black"/>
                </a:solidFill>
              </a:rPr>
              <a:t>. Στην </a:t>
            </a:r>
            <a:r>
              <a:rPr lang="el-GR" sz="2200" dirty="0" err="1">
                <a:solidFill>
                  <a:prstClr val="black"/>
                </a:solidFill>
              </a:rPr>
              <a:t>ομάδα</a:t>
            </a:r>
            <a:r>
              <a:rPr lang="el-GR" sz="2200" dirty="0">
                <a:solidFill>
                  <a:prstClr val="black"/>
                </a:solidFill>
              </a:rPr>
              <a:t> </a:t>
            </a:r>
            <a:r>
              <a:rPr lang="el-GR" sz="2200" dirty="0" err="1">
                <a:solidFill>
                  <a:prstClr val="black"/>
                </a:solidFill>
              </a:rPr>
              <a:t>αυτήν</a:t>
            </a:r>
            <a:r>
              <a:rPr lang="el-GR" sz="2200" dirty="0">
                <a:solidFill>
                  <a:prstClr val="black"/>
                </a:solidFill>
              </a:rPr>
              <a:t> </a:t>
            </a:r>
            <a:r>
              <a:rPr lang="el-GR" sz="2200" dirty="0" err="1">
                <a:solidFill>
                  <a:prstClr val="black"/>
                </a:solidFill>
              </a:rPr>
              <a:t>κατατάσσονται</a:t>
            </a:r>
            <a:r>
              <a:rPr lang="el-GR" sz="2200" dirty="0">
                <a:solidFill>
                  <a:prstClr val="black"/>
                </a:solidFill>
              </a:rPr>
              <a:t> </a:t>
            </a:r>
            <a:r>
              <a:rPr lang="el-GR" sz="2200" dirty="0" err="1">
                <a:solidFill>
                  <a:prstClr val="black"/>
                </a:solidFill>
              </a:rPr>
              <a:t>κατά</a:t>
            </a:r>
            <a:r>
              <a:rPr lang="el-GR" sz="2200" dirty="0">
                <a:solidFill>
                  <a:prstClr val="black"/>
                </a:solidFill>
              </a:rPr>
              <a:t> </a:t>
            </a:r>
            <a:r>
              <a:rPr lang="el-GR" sz="2200" dirty="0" err="1">
                <a:solidFill>
                  <a:prstClr val="black"/>
                </a:solidFill>
              </a:rPr>
              <a:t>χρονολογική</a:t>
            </a:r>
            <a:r>
              <a:rPr lang="el-GR" sz="2200" dirty="0">
                <a:solidFill>
                  <a:prstClr val="black"/>
                </a:solidFill>
              </a:rPr>
              <a:t> </a:t>
            </a:r>
            <a:r>
              <a:rPr lang="el-GR" sz="2200" dirty="0" err="1">
                <a:solidFill>
                  <a:prstClr val="black"/>
                </a:solidFill>
              </a:rPr>
              <a:t>σειρά</a:t>
            </a:r>
            <a:r>
              <a:rPr lang="el-GR" sz="2200" dirty="0">
                <a:solidFill>
                  <a:prstClr val="black"/>
                </a:solidFill>
              </a:rPr>
              <a:t> των </a:t>
            </a:r>
            <a:r>
              <a:rPr lang="el-GR" sz="2200" dirty="0" err="1">
                <a:solidFill>
                  <a:prstClr val="black"/>
                </a:solidFill>
              </a:rPr>
              <a:t>γεγονότων</a:t>
            </a:r>
            <a:r>
              <a:rPr lang="el-GR" sz="2200" dirty="0">
                <a:solidFill>
                  <a:prstClr val="black"/>
                </a:solidFill>
              </a:rPr>
              <a:t> που </a:t>
            </a:r>
            <a:r>
              <a:rPr lang="el-GR" sz="2200" dirty="0" err="1">
                <a:solidFill>
                  <a:prstClr val="black"/>
                </a:solidFill>
              </a:rPr>
              <a:t>περιγράφουν</a:t>
            </a:r>
            <a:r>
              <a:rPr lang="el-GR" sz="2200" dirty="0">
                <a:solidFill>
                  <a:prstClr val="black"/>
                </a:solidFill>
              </a:rPr>
              <a:t> </a:t>
            </a:r>
            <a:r>
              <a:rPr lang="el-GR" sz="2200" dirty="0" err="1">
                <a:solidFill>
                  <a:prstClr val="black"/>
                </a:solidFill>
              </a:rPr>
              <a:t>όλα</a:t>
            </a:r>
            <a:r>
              <a:rPr lang="el-GR" sz="2200" dirty="0">
                <a:solidFill>
                  <a:prstClr val="black"/>
                </a:solidFill>
              </a:rPr>
              <a:t> τα </a:t>
            </a:r>
            <a:r>
              <a:rPr lang="el-GR" sz="2200" dirty="0" err="1">
                <a:solidFill>
                  <a:prstClr val="black"/>
                </a:solidFill>
              </a:rPr>
              <a:t>αφηγηματικού</a:t>
            </a:r>
            <a:r>
              <a:rPr lang="el-GR" sz="2200" dirty="0">
                <a:solidFill>
                  <a:prstClr val="black"/>
                </a:solidFill>
              </a:rPr>
              <a:t> </a:t>
            </a:r>
            <a:r>
              <a:rPr lang="el-GR" sz="2200" dirty="0" err="1">
                <a:solidFill>
                  <a:prstClr val="black"/>
                </a:solidFill>
              </a:rPr>
              <a:t>χαρακτήρα</a:t>
            </a:r>
            <a:r>
              <a:rPr lang="el-GR" sz="2200" dirty="0">
                <a:solidFill>
                  <a:prstClr val="black"/>
                </a:solidFill>
              </a:rPr>
              <a:t> </a:t>
            </a:r>
            <a:r>
              <a:rPr lang="el-GR" sz="2200" dirty="0" err="1">
                <a:solidFill>
                  <a:prstClr val="black"/>
                </a:solidFill>
              </a:rPr>
              <a:t>βιβλικά</a:t>
            </a:r>
            <a:r>
              <a:rPr lang="el-GR" sz="2200" dirty="0">
                <a:solidFill>
                  <a:prstClr val="black"/>
                </a:solidFill>
              </a:rPr>
              <a:t> </a:t>
            </a:r>
            <a:r>
              <a:rPr lang="el-GR" sz="2200" dirty="0" err="1">
                <a:solidFill>
                  <a:prstClr val="black"/>
                </a:solidFill>
              </a:rPr>
              <a:t>έργα</a:t>
            </a:r>
            <a:r>
              <a:rPr lang="el-GR" sz="2200" dirty="0">
                <a:solidFill>
                  <a:prstClr val="black"/>
                </a:solidFill>
              </a:rPr>
              <a:t>, </a:t>
            </a:r>
            <a:r>
              <a:rPr lang="el-GR" sz="2200" dirty="0" err="1">
                <a:solidFill>
                  <a:prstClr val="black"/>
                </a:solidFill>
              </a:rPr>
              <a:t>ώστε</a:t>
            </a:r>
            <a:r>
              <a:rPr lang="el-GR" sz="2200" dirty="0">
                <a:solidFill>
                  <a:prstClr val="black"/>
                </a:solidFill>
              </a:rPr>
              <a:t> να </a:t>
            </a:r>
            <a:r>
              <a:rPr lang="el-GR" sz="2200" dirty="0" err="1">
                <a:solidFill>
                  <a:prstClr val="black"/>
                </a:solidFill>
              </a:rPr>
              <a:t>προκύψει</a:t>
            </a:r>
            <a:r>
              <a:rPr lang="el-GR" sz="2200" dirty="0">
                <a:solidFill>
                  <a:prstClr val="black"/>
                </a:solidFill>
              </a:rPr>
              <a:t> μια </a:t>
            </a:r>
            <a:r>
              <a:rPr lang="el-GR" sz="2200" dirty="0" err="1">
                <a:solidFill>
                  <a:prstClr val="black"/>
                </a:solidFill>
              </a:rPr>
              <a:t>ενιαία</a:t>
            </a:r>
            <a:r>
              <a:rPr lang="el-GR" sz="2200" dirty="0">
                <a:solidFill>
                  <a:prstClr val="black"/>
                </a:solidFill>
              </a:rPr>
              <a:t> </a:t>
            </a:r>
            <a:r>
              <a:rPr lang="el-GR" sz="2200" dirty="0" err="1">
                <a:solidFill>
                  <a:prstClr val="black"/>
                </a:solidFill>
              </a:rPr>
              <a:t>αφήγηση</a:t>
            </a:r>
            <a:r>
              <a:rPr lang="el-GR" sz="2200" dirty="0">
                <a:solidFill>
                  <a:prstClr val="black"/>
                </a:solidFill>
              </a:rPr>
              <a:t> που </a:t>
            </a:r>
            <a:r>
              <a:rPr lang="el-GR" sz="2200" dirty="0" err="1">
                <a:solidFill>
                  <a:prstClr val="black"/>
                </a:solidFill>
              </a:rPr>
              <a:t>αρχίζει</a:t>
            </a:r>
            <a:r>
              <a:rPr lang="el-GR" sz="2200" dirty="0">
                <a:solidFill>
                  <a:prstClr val="black"/>
                </a:solidFill>
              </a:rPr>
              <a:t> με τη </a:t>
            </a:r>
            <a:r>
              <a:rPr lang="el-GR" sz="2200" dirty="0" err="1">
                <a:solidFill>
                  <a:prstClr val="black"/>
                </a:solidFill>
              </a:rPr>
              <a:t>δημιουργία</a:t>
            </a:r>
            <a:r>
              <a:rPr lang="el-GR" sz="2200" dirty="0">
                <a:solidFill>
                  <a:prstClr val="black"/>
                </a:solidFill>
              </a:rPr>
              <a:t> του </a:t>
            </a:r>
            <a:r>
              <a:rPr lang="el-GR" sz="2200" dirty="0" err="1">
                <a:solidFill>
                  <a:prstClr val="black"/>
                </a:solidFill>
              </a:rPr>
              <a:t>κόσμου</a:t>
            </a:r>
            <a:r>
              <a:rPr lang="el-GR" sz="2200" dirty="0">
                <a:solidFill>
                  <a:prstClr val="black"/>
                </a:solidFill>
              </a:rPr>
              <a:t> και </a:t>
            </a:r>
            <a:r>
              <a:rPr lang="el-GR" sz="2200" dirty="0" err="1">
                <a:solidFill>
                  <a:prstClr val="black"/>
                </a:solidFill>
              </a:rPr>
              <a:t>φτάνει</a:t>
            </a:r>
            <a:r>
              <a:rPr lang="el-GR" sz="2200" dirty="0">
                <a:solidFill>
                  <a:prstClr val="black"/>
                </a:solidFill>
              </a:rPr>
              <a:t> </a:t>
            </a:r>
            <a:r>
              <a:rPr lang="el-GR" sz="2200" dirty="0" err="1">
                <a:solidFill>
                  <a:prstClr val="black"/>
                </a:solidFill>
              </a:rPr>
              <a:t>μέχρι</a:t>
            </a:r>
            <a:r>
              <a:rPr lang="el-GR" sz="2200" dirty="0">
                <a:solidFill>
                  <a:prstClr val="black"/>
                </a:solidFill>
              </a:rPr>
              <a:t> τους </a:t>
            </a:r>
            <a:r>
              <a:rPr lang="el-GR" sz="2200" dirty="0" err="1">
                <a:solidFill>
                  <a:prstClr val="black"/>
                </a:solidFill>
              </a:rPr>
              <a:t>τελευταίους</a:t>
            </a:r>
            <a:r>
              <a:rPr lang="el-GR" sz="2200" dirty="0">
                <a:solidFill>
                  <a:prstClr val="black"/>
                </a:solidFill>
              </a:rPr>
              <a:t> </a:t>
            </a:r>
            <a:r>
              <a:rPr lang="el-GR" sz="2200" dirty="0" err="1">
                <a:solidFill>
                  <a:prstClr val="black"/>
                </a:solidFill>
              </a:rPr>
              <a:t>προχριστιανικούς</a:t>
            </a:r>
            <a:r>
              <a:rPr lang="el-GR" sz="2200" dirty="0">
                <a:solidFill>
                  <a:prstClr val="black"/>
                </a:solidFill>
              </a:rPr>
              <a:t> </a:t>
            </a:r>
            <a:r>
              <a:rPr lang="el-GR" sz="2200" dirty="0" err="1">
                <a:solidFill>
                  <a:prstClr val="black"/>
                </a:solidFill>
              </a:rPr>
              <a:t>αιώνες</a:t>
            </a:r>
            <a:r>
              <a:rPr lang="el-GR" sz="2200" dirty="0">
                <a:solidFill>
                  <a:prstClr val="black"/>
                </a:solidFill>
              </a:rPr>
              <a:t>. </a:t>
            </a:r>
            <a:r>
              <a:rPr lang="el-GR" sz="2200" dirty="0" err="1">
                <a:solidFill>
                  <a:prstClr val="black"/>
                </a:solidFill>
              </a:rPr>
              <a:t>Στόχος</a:t>
            </a:r>
            <a:r>
              <a:rPr lang="el-GR" sz="2200" dirty="0">
                <a:solidFill>
                  <a:prstClr val="black"/>
                </a:solidFill>
              </a:rPr>
              <a:t> της </a:t>
            </a:r>
            <a:r>
              <a:rPr lang="el-GR" sz="2200" dirty="0" err="1">
                <a:solidFill>
                  <a:prstClr val="black"/>
                </a:solidFill>
              </a:rPr>
              <a:t>αφήγησης</a:t>
            </a:r>
            <a:r>
              <a:rPr lang="el-GR" sz="2200" dirty="0">
                <a:solidFill>
                  <a:prstClr val="black"/>
                </a:solidFill>
              </a:rPr>
              <a:t> </a:t>
            </a:r>
            <a:r>
              <a:rPr lang="el-GR" sz="2200" dirty="0" err="1">
                <a:solidFill>
                  <a:prstClr val="black"/>
                </a:solidFill>
              </a:rPr>
              <a:t>αυτής</a:t>
            </a:r>
            <a:r>
              <a:rPr lang="el-GR" sz="2200" dirty="0">
                <a:solidFill>
                  <a:prstClr val="black"/>
                </a:solidFill>
              </a:rPr>
              <a:t> </a:t>
            </a:r>
            <a:r>
              <a:rPr lang="el-GR" sz="2200" dirty="0" err="1">
                <a:solidFill>
                  <a:prstClr val="black"/>
                </a:solidFill>
              </a:rPr>
              <a:t>είναι</a:t>
            </a:r>
            <a:r>
              <a:rPr lang="el-GR" sz="2200" dirty="0">
                <a:solidFill>
                  <a:prstClr val="black"/>
                </a:solidFill>
              </a:rPr>
              <a:t> να </a:t>
            </a:r>
            <a:r>
              <a:rPr lang="el-GR" sz="2200" dirty="0" err="1">
                <a:solidFill>
                  <a:prstClr val="black"/>
                </a:solidFill>
              </a:rPr>
              <a:t>καταδείξει</a:t>
            </a:r>
            <a:r>
              <a:rPr lang="el-GR" sz="2200" dirty="0">
                <a:solidFill>
                  <a:prstClr val="black"/>
                </a:solidFill>
              </a:rPr>
              <a:t> το </a:t>
            </a:r>
            <a:r>
              <a:rPr lang="el-GR" sz="2200" dirty="0" err="1">
                <a:solidFill>
                  <a:prstClr val="black"/>
                </a:solidFill>
              </a:rPr>
              <a:t>πώς</a:t>
            </a:r>
            <a:r>
              <a:rPr lang="el-GR" sz="2200" dirty="0">
                <a:solidFill>
                  <a:prstClr val="black"/>
                </a:solidFill>
              </a:rPr>
              <a:t> με </a:t>
            </a:r>
            <a:r>
              <a:rPr lang="el-GR" sz="2200" dirty="0" err="1">
                <a:solidFill>
                  <a:prstClr val="black"/>
                </a:solidFill>
              </a:rPr>
              <a:t>ευθύνη</a:t>
            </a:r>
            <a:r>
              <a:rPr lang="el-GR" sz="2200" dirty="0">
                <a:solidFill>
                  <a:prstClr val="black"/>
                </a:solidFill>
              </a:rPr>
              <a:t> του </a:t>
            </a:r>
            <a:r>
              <a:rPr lang="el-GR" sz="2200" dirty="0" err="1">
                <a:solidFill>
                  <a:prstClr val="black"/>
                </a:solidFill>
              </a:rPr>
              <a:t>ανθρώπου</a:t>
            </a:r>
            <a:r>
              <a:rPr lang="el-GR" sz="2200" dirty="0">
                <a:solidFill>
                  <a:prstClr val="black"/>
                </a:solidFill>
              </a:rPr>
              <a:t> </a:t>
            </a:r>
            <a:r>
              <a:rPr lang="el-GR" sz="2200" dirty="0" err="1">
                <a:solidFill>
                  <a:prstClr val="black"/>
                </a:solidFill>
              </a:rPr>
              <a:t>εισήλθε</a:t>
            </a:r>
            <a:r>
              <a:rPr lang="el-GR" sz="2200" dirty="0">
                <a:solidFill>
                  <a:prstClr val="black"/>
                </a:solidFill>
              </a:rPr>
              <a:t> το </a:t>
            </a:r>
            <a:r>
              <a:rPr lang="el-GR" sz="2200" dirty="0" err="1">
                <a:solidFill>
                  <a:prstClr val="black"/>
                </a:solidFill>
              </a:rPr>
              <a:t>κακό</a:t>
            </a:r>
            <a:r>
              <a:rPr lang="el-GR" sz="2200" dirty="0">
                <a:solidFill>
                  <a:prstClr val="black"/>
                </a:solidFill>
              </a:rPr>
              <a:t> στον </a:t>
            </a:r>
            <a:r>
              <a:rPr lang="el-GR" sz="2200" dirty="0" err="1">
                <a:solidFill>
                  <a:prstClr val="black"/>
                </a:solidFill>
              </a:rPr>
              <a:t>κόσμο</a:t>
            </a:r>
            <a:r>
              <a:rPr lang="el-GR" sz="2200" dirty="0">
                <a:solidFill>
                  <a:prstClr val="black"/>
                </a:solidFill>
              </a:rPr>
              <a:t> με </a:t>
            </a:r>
            <a:r>
              <a:rPr lang="el-GR" sz="2200" dirty="0" err="1">
                <a:solidFill>
                  <a:prstClr val="black"/>
                </a:solidFill>
              </a:rPr>
              <a:t>αποτέλεσμα</a:t>
            </a:r>
            <a:r>
              <a:rPr lang="el-GR" sz="2200" dirty="0">
                <a:solidFill>
                  <a:prstClr val="black"/>
                </a:solidFill>
              </a:rPr>
              <a:t> να </a:t>
            </a:r>
            <a:r>
              <a:rPr lang="el-GR" sz="2200" dirty="0" err="1">
                <a:solidFill>
                  <a:prstClr val="black"/>
                </a:solidFill>
              </a:rPr>
              <a:t>καταστεί</a:t>
            </a:r>
            <a:r>
              <a:rPr lang="el-GR" sz="2200" dirty="0">
                <a:solidFill>
                  <a:prstClr val="black"/>
                </a:solidFill>
              </a:rPr>
              <a:t> </a:t>
            </a:r>
            <a:r>
              <a:rPr lang="el-GR" sz="2200" dirty="0" err="1">
                <a:solidFill>
                  <a:prstClr val="black"/>
                </a:solidFill>
              </a:rPr>
              <a:t>αναγκαία</a:t>
            </a:r>
            <a:r>
              <a:rPr lang="el-GR" sz="2200" dirty="0">
                <a:solidFill>
                  <a:prstClr val="black"/>
                </a:solidFill>
              </a:rPr>
              <a:t> η </a:t>
            </a:r>
            <a:r>
              <a:rPr lang="el-GR" sz="2200" dirty="0" err="1">
                <a:solidFill>
                  <a:prstClr val="black"/>
                </a:solidFill>
              </a:rPr>
              <a:t>επέμβαση</a:t>
            </a:r>
            <a:r>
              <a:rPr lang="el-GR" sz="2200" dirty="0">
                <a:solidFill>
                  <a:prstClr val="black"/>
                </a:solidFill>
              </a:rPr>
              <a:t> του </a:t>
            </a:r>
            <a:r>
              <a:rPr lang="el-GR" sz="2200" dirty="0" err="1">
                <a:solidFill>
                  <a:prstClr val="black"/>
                </a:solidFill>
              </a:rPr>
              <a:t>Θεού</a:t>
            </a:r>
            <a:r>
              <a:rPr lang="el-GR" sz="2200" dirty="0">
                <a:solidFill>
                  <a:prstClr val="black"/>
                </a:solidFill>
              </a:rPr>
              <a:t> στην </a:t>
            </a:r>
            <a:r>
              <a:rPr lang="el-GR" sz="2200" dirty="0" err="1">
                <a:solidFill>
                  <a:prstClr val="black"/>
                </a:solidFill>
              </a:rPr>
              <a:t>ανθρώπινη</a:t>
            </a:r>
            <a:r>
              <a:rPr lang="el-GR" sz="2200" dirty="0">
                <a:solidFill>
                  <a:prstClr val="black"/>
                </a:solidFill>
              </a:rPr>
              <a:t> </a:t>
            </a:r>
            <a:r>
              <a:rPr lang="el-GR" sz="2200" dirty="0" err="1">
                <a:solidFill>
                  <a:prstClr val="black"/>
                </a:solidFill>
              </a:rPr>
              <a:t>Ιστορία</a:t>
            </a:r>
            <a:r>
              <a:rPr lang="el-GR" sz="2200" dirty="0">
                <a:solidFill>
                  <a:prstClr val="black"/>
                </a:solidFill>
              </a:rPr>
              <a:t>, </a:t>
            </a:r>
            <a:r>
              <a:rPr lang="el-GR" sz="2200" dirty="0" err="1">
                <a:solidFill>
                  <a:prstClr val="black"/>
                </a:solidFill>
              </a:rPr>
              <a:t>προκειμένου</a:t>
            </a:r>
            <a:r>
              <a:rPr lang="el-GR" sz="2200" dirty="0">
                <a:solidFill>
                  <a:prstClr val="black"/>
                </a:solidFill>
              </a:rPr>
              <a:t> να </a:t>
            </a:r>
            <a:r>
              <a:rPr lang="el-GR" sz="2200" dirty="0" err="1">
                <a:solidFill>
                  <a:prstClr val="black"/>
                </a:solidFill>
              </a:rPr>
              <a:t>προετοιμαστεί</a:t>
            </a:r>
            <a:r>
              <a:rPr lang="el-GR" sz="2200" dirty="0">
                <a:solidFill>
                  <a:prstClr val="black"/>
                </a:solidFill>
              </a:rPr>
              <a:t> η </a:t>
            </a:r>
            <a:r>
              <a:rPr lang="el-GR" sz="2200" dirty="0" err="1">
                <a:solidFill>
                  <a:prstClr val="black"/>
                </a:solidFill>
              </a:rPr>
              <a:t>ανθρωπότητα</a:t>
            </a:r>
            <a:r>
              <a:rPr lang="el-GR" sz="2200" dirty="0">
                <a:solidFill>
                  <a:prstClr val="black"/>
                </a:solidFill>
              </a:rPr>
              <a:t> για να </a:t>
            </a:r>
            <a:r>
              <a:rPr lang="el-GR" sz="2200" dirty="0" err="1">
                <a:solidFill>
                  <a:prstClr val="black"/>
                </a:solidFill>
              </a:rPr>
              <a:t>αποδεχτεί</a:t>
            </a:r>
            <a:r>
              <a:rPr lang="el-GR" sz="2200" dirty="0">
                <a:solidFill>
                  <a:prstClr val="black"/>
                </a:solidFill>
              </a:rPr>
              <a:t> τη </a:t>
            </a:r>
            <a:r>
              <a:rPr lang="el-GR" sz="2200" dirty="0" err="1">
                <a:solidFill>
                  <a:prstClr val="black"/>
                </a:solidFill>
              </a:rPr>
              <a:t>σωτηρία</a:t>
            </a:r>
            <a:r>
              <a:rPr lang="el-GR" sz="2200" dirty="0">
                <a:solidFill>
                  <a:prstClr val="black"/>
                </a:solidFill>
              </a:rPr>
              <a:t> της που θα </a:t>
            </a:r>
            <a:r>
              <a:rPr lang="el-GR" sz="2200" dirty="0" err="1">
                <a:solidFill>
                  <a:prstClr val="black"/>
                </a:solidFill>
              </a:rPr>
              <a:t>φέρει</a:t>
            </a:r>
            <a:r>
              <a:rPr lang="el-GR" sz="2200" dirty="0">
                <a:solidFill>
                  <a:prstClr val="black"/>
                </a:solidFill>
              </a:rPr>
              <a:t> ο </a:t>
            </a:r>
            <a:r>
              <a:rPr lang="el-GR" sz="2200" dirty="0" err="1">
                <a:solidFill>
                  <a:prstClr val="black"/>
                </a:solidFill>
              </a:rPr>
              <a:t>Ιησούς</a:t>
            </a:r>
            <a:r>
              <a:rPr lang="el-GR" sz="2200" dirty="0">
                <a:solidFill>
                  <a:prstClr val="black"/>
                </a:solidFill>
              </a:rPr>
              <a:t> </a:t>
            </a:r>
            <a:r>
              <a:rPr lang="el-GR" sz="2200" dirty="0" err="1">
                <a:solidFill>
                  <a:prstClr val="black"/>
                </a:solidFill>
              </a:rPr>
              <a:t>Χριστός</a:t>
            </a:r>
            <a:r>
              <a:rPr lang="el-GR" sz="2200" dirty="0">
                <a:solidFill>
                  <a:prstClr val="black"/>
                </a:solidFill>
              </a:rPr>
              <a:t>. </a:t>
            </a:r>
            <a:endParaRPr lang="el-GR" sz="2200" dirty="0">
              <a:solidFill>
                <a:prstClr val="black"/>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14</a:t>
            </a:fld>
            <a:endParaRPr lang="el-GR"/>
          </a:p>
        </p:txBody>
      </p:sp>
    </p:spTree>
    <p:extLst>
      <p:ext uri="{BB962C8B-B14F-4D97-AF65-F5344CB8AC3E}">
        <p14:creationId xmlns:p14="http://schemas.microsoft.com/office/powerpoint/2010/main" val="3572095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1.2 Η ενότητα των δύο Διαθηκών</a:t>
            </a:r>
            <a:endParaRPr lang="el-GR" sz="2400" dirty="0"/>
          </a:p>
        </p:txBody>
      </p:sp>
      <p:sp>
        <p:nvSpPr>
          <p:cNvPr id="3" name="Ορθογώνιο 2"/>
          <p:cNvSpPr/>
          <p:nvPr/>
        </p:nvSpPr>
        <p:spPr>
          <a:xfrm>
            <a:off x="602166" y="1417638"/>
            <a:ext cx="10980234" cy="5170646"/>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γ)</a:t>
            </a:r>
            <a:r>
              <a:rPr lang="el-GR" sz="2200" dirty="0">
                <a:solidFill>
                  <a:prstClr val="black"/>
                </a:solidFill>
              </a:rPr>
              <a:t> Ολόκληρη η </a:t>
            </a:r>
            <a:r>
              <a:rPr lang="el-GR" sz="2200" dirty="0" err="1">
                <a:solidFill>
                  <a:prstClr val="black"/>
                </a:solidFill>
              </a:rPr>
              <a:t>μακραίωνη</a:t>
            </a:r>
            <a:r>
              <a:rPr lang="el-GR" sz="2200" dirty="0">
                <a:solidFill>
                  <a:prstClr val="black"/>
                </a:solidFill>
              </a:rPr>
              <a:t> </a:t>
            </a:r>
            <a:r>
              <a:rPr lang="el-GR" sz="2200" dirty="0" err="1">
                <a:solidFill>
                  <a:prstClr val="black"/>
                </a:solidFill>
              </a:rPr>
              <a:t>προχριστιανική</a:t>
            </a:r>
            <a:r>
              <a:rPr lang="el-GR" sz="2200" dirty="0">
                <a:solidFill>
                  <a:prstClr val="black"/>
                </a:solidFill>
              </a:rPr>
              <a:t> </a:t>
            </a:r>
            <a:r>
              <a:rPr lang="el-GR" sz="2200" dirty="0" err="1">
                <a:solidFill>
                  <a:prstClr val="black"/>
                </a:solidFill>
              </a:rPr>
              <a:t>ιστορία</a:t>
            </a:r>
            <a:r>
              <a:rPr lang="el-GR" sz="2200" dirty="0">
                <a:solidFill>
                  <a:prstClr val="black"/>
                </a:solidFill>
              </a:rPr>
              <a:t> που </a:t>
            </a:r>
            <a:r>
              <a:rPr lang="el-GR" sz="2200" dirty="0" err="1">
                <a:solidFill>
                  <a:prstClr val="black"/>
                </a:solidFill>
              </a:rPr>
              <a:t>καταγράφεται</a:t>
            </a:r>
            <a:r>
              <a:rPr lang="el-GR" sz="2200" dirty="0">
                <a:solidFill>
                  <a:prstClr val="black"/>
                </a:solidFill>
              </a:rPr>
              <a:t> στην </a:t>
            </a:r>
            <a:r>
              <a:rPr lang="el-GR" sz="2200" dirty="0" err="1">
                <a:solidFill>
                  <a:prstClr val="black"/>
                </a:solidFill>
              </a:rPr>
              <a:t>Παλαιά</a:t>
            </a:r>
            <a:r>
              <a:rPr lang="el-GR" sz="2200" dirty="0">
                <a:solidFill>
                  <a:prstClr val="black"/>
                </a:solidFill>
              </a:rPr>
              <a:t> </a:t>
            </a:r>
            <a:r>
              <a:rPr lang="el-GR" sz="2200" dirty="0" err="1">
                <a:solidFill>
                  <a:prstClr val="black"/>
                </a:solidFill>
              </a:rPr>
              <a:t>Διαθήκη</a:t>
            </a:r>
            <a:r>
              <a:rPr lang="el-GR" sz="2200" dirty="0">
                <a:solidFill>
                  <a:prstClr val="black"/>
                </a:solidFill>
              </a:rPr>
              <a:t> </a:t>
            </a:r>
            <a:r>
              <a:rPr lang="el-GR" sz="2200" dirty="0" err="1">
                <a:solidFill>
                  <a:prstClr val="black"/>
                </a:solidFill>
              </a:rPr>
              <a:t>αποκτά</a:t>
            </a:r>
            <a:r>
              <a:rPr lang="el-GR" sz="2200" dirty="0">
                <a:solidFill>
                  <a:prstClr val="black"/>
                </a:solidFill>
              </a:rPr>
              <a:t> </a:t>
            </a:r>
            <a:r>
              <a:rPr lang="el-GR" sz="2200" dirty="0" err="1">
                <a:solidFill>
                  <a:prstClr val="black"/>
                </a:solidFill>
              </a:rPr>
              <a:t>νόημα</a:t>
            </a:r>
            <a:r>
              <a:rPr lang="el-GR" sz="2200" dirty="0">
                <a:solidFill>
                  <a:prstClr val="black"/>
                </a:solidFill>
              </a:rPr>
              <a:t> </a:t>
            </a:r>
            <a:r>
              <a:rPr lang="el-GR" sz="2200" dirty="0" err="1">
                <a:solidFill>
                  <a:prstClr val="black"/>
                </a:solidFill>
              </a:rPr>
              <a:t>από</a:t>
            </a:r>
            <a:r>
              <a:rPr lang="el-GR" sz="2200" dirty="0">
                <a:solidFill>
                  <a:prstClr val="black"/>
                </a:solidFill>
              </a:rPr>
              <a:t> </a:t>
            </a:r>
            <a:r>
              <a:rPr lang="el-GR" sz="2200" dirty="0" err="1">
                <a:solidFill>
                  <a:prstClr val="black"/>
                </a:solidFill>
              </a:rPr>
              <a:t>μία</a:t>
            </a:r>
            <a:r>
              <a:rPr lang="el-GR" sz="2200" dirty="0">
                <a:solidFill>
                  <a:prstClr val="black"/>
                </a:solidFill>
              </a:rPr>
              <a:t> και </a:t>
            </a:r>
            <a:r>
              <a:rPr lang="el-GR" sz="2200" dirty="0" err="1">
                <a:solidFill>
                  <a:prstClr val="black"/>
                </a:solidFill>
              </a:rPr>
              <a:t>μόνη</a:t>
            </a:r>
            <a:r>
              <a:rPr lang="el-GR" sz="2200" dirty="0">
                <a:solidFill>
                  <a:prstClr val="black"/>
                </a:solidFill>
              </a:rPr>
              <a:t> </a:t>
            </a:r>
            <a:r>
              <a:rPr lang="el-GR" sz="2200" dirty="0" err="1">
                <a:solidFill>
                  <a:prstClr val="black"/>
                </a:solidFill>
              </a:rPr>
              <a:t>μέρα</a:t>
            </a:r>
            <a:r>
              <a:rPr lang="el-GR" sz="2200" dirty="0">
                <a:solidFill>
                  <a:prstClr val="black"/>
                </a:solidFill>
              </a:rPr>
              <a:t>, τη </a:t>
            </a:r>
            <a:r>
              <a:rPr lang="el-GR" sz="2200" dirty="0" err="1">
                <a:solidFill>
                  <a:prstClr val="black"/>
                </a:solidFill>
              </a:rPr>
              <a:t>μέρα</a:t>
            </a:r>
            <a:r>
              <a:rPr lang="el-GR" sz="2200" dirty="0">
                <a:solidFill>
                  <a:prstClr val="black"/>
                </a:solidFill>
              </a:rPr>
              <a:t> την </a:t>
            </a:r>
            <a:r>
              <a:rPr lang="el-GR" sz="2200" dirty="0" err="1">
                <a:solidFill>
                  <a:prstClr val="black"/>
                </a:solidFill>
              </a:rPr>
              <a:t>οποία</a:t>
            </a:r>
            <a:r>
              <a:rPr lang="el-GR" sz="2200" dirty="0">
                <a:solidFill>
                  <a:prstClr val="black"/>
                </a:solidFill>
              </a:rPr>
              <a:t> «</a:t>
            </a:r>
            <a:r>
              <a:rPr lang="el-GR" sz="2200" dirty="0" err="1">
                <a:solidFill>
                  <a:prstClr val="black"/>
                </a:solidFill>
              </a:rPr>
              <a:t>ἠγαλλιάσατο</a:t>
            </a:r>
            <a:r>
              <a:rPr lang="el-GR" sz="2200" dirty="0">
                <a:solidFill>
                  <a:prstClr val="black"/>
                </a:solidFill>
              </a:rPr>
              <a:t> </a:t>
            </a:r>
            <a:r>
              <a:rPr lang="el-GR" sz="2200" dirty="0" err="1">
                <a:solidFill>
                  <a:prstClr val="black"/>
                </a:solidFill>
              </a:rPr>
              <a:t>ἵνα</a:t>
            </a:r>
            <a:r>
              <a:rPr lang="el-GR" sz="2200" dirty="0">
                <a:solidFill>
                  <a:prstClr val="black"/>
                </a:solidFill>
              </a:rPr>
              <a:t> </a:t>
            </a:r>
            <a:r>
              <a:rPr lang="el-GR" sz="2200" dirty="0" err="1">
                <a:solidFill>
                  <a:prstClr val="black"/>
                </a:solidFill>
              </a:rPr>
              <a:t>ἴδῃ</a:t>
            </a:r>
            <a:r>
              <a:rPr lang="el-GR" sz="2200" dirty="0">
                <a:solidFill>
                  <a:prstClr val="black"/>
                </a:solidFill>
              </a:rPr>
              <a:t>» ο </a:t>
            </a:r>
            <a:r>
              <a:rPr lang="el-GR" sz="2200" dirty="0" err="1">
                <a:solidFill>
                  <a:prstClr val="black"/>
                </a:solidFill>
              </a:rPr>
              <a:t>Αβραάμ</a:t>
            </a:r>
            <a:r>
              <a:rPr lang="el-GR" sz="2200" dirty="0">
                <a:solidFill>
                  <a:prstClr val="black"/>
                </a:solidFill>
              </a:rPr>
              <a:t> (</a:t>
            </a:r>
            <a:r>
              <a:rPr lang="el-GR" sz="2200" dirty="0" err="1">
                <a:solidFill>
                  <a:prstClr val="black"/>
                </a:solidFill>
              </a:rPr>
              <a:t>Ιω</a:t>
            </a:r>
            <a:r>
              <a:rPr lang="el-GR" sz="2200" dirty="0">
                <a:solidFill>
                  <a:prstClr val="black"/>
                </a:solidFill>
              </a:rPr>
              <a:t> 8:56), τη </a:t>
            </a:r>
            <a:r>
              <a:rPr lang="el-GR" sz="2200" dirty="0" err="1">
                <a:solidFill>
                  <a:prstClr val="black"/>
                </a:solidFill>
              </a:rPr>
              <a:t>μέρα</a:t>
            </a:r>
            <a:r>
              <a:rPr lang="el-GR" sz="2200" dirty="0">
                <a:solidFill>
                  <a:prstClr val="black"/>
                </a:solidFill>
              </a:rPr>
              <a:t>, </a:t>
            </a:r>
            <a:r>
              <a:rPr lang="el-GR" sz="2200" dirty="0" err="1">
                <a:solidFill>
                  <a:prstClr val="black"/>
                </a:solidFill>
              </a:rPr>
              <a:t>δηλαδή</a:t>
            </a:r>
            <a:r>
              <a:rPr lang="el-GR" sz="2200" dirty="0">
                <a:solidFill>
                  <a:prstClr val="black"/>
                </a:solidFill>
              </a:rPr>
              <a:t>, της </a:t>
            </a:r>
            <a:r>
              <a:rPr lang="el-GR" sz="2200" dirty="0" err="1">
                <a:solidFill>
                  <a:prstClr val="black"/>
                </a:solidFill>
              </a:rPr>
              <a:t>παρουσίας</a:t>
            </a:r>
            <a:r>
              <a:rPr lang="el-GR" sz="2200" dirty="0">
                <a:solidFill>
                  <a:prstClr val="black"/>
                </a:solidFill>
              </a:rPr>
              <a:t> του </a:t>
            </a:r>
            <a:r>
              <a:rPr lang="el-GR" sz="2200" dirty="0" err="1">
                <a:solidFill>
                  <a:prstClr val="black"/>
                </a:solidFill>
              </a:rPr>
              <a:t>Ιησού</a:t>
            </a:r>
            <a:r>
              <a:rPr lang="el-GR" sz="2200" dirty="0">
                <a:solidFill>
                  <a:prstClr val="black"/>
                </a:solidFill>
              </a:rPr>
              <a:t> </a:t>
            </a:r>
            <a:r>
              <a:rPr lang="el-GR" sz="2200" dirty="0" err="1">
                <a:solidFill>
                  <a:prstClr val="black"/>
                </a:solidFill>
              </a:rPr>
              <a:t>Χριστού</a:t>
            </a:r>
            <a:r>
              <a:rPr lang="el-GR" sz="2200" dirty="0">
                <a:solidFill>
                  <a:prstClr val="black"/>
                </a:solidFill>
              </a:rPr>
              <a:t>. Γι’ αυτό η </a:t>
            </a:r>
            <a:r>
              <a:rPr lang="el-GR" sz="2200" dirty="0" err="1">
                <a:solidFill>
                  <a:prstClr val="black"/>
                </a:solidFill>
              </a:rPr>
              <a:t>Εκκλησία</a:t>
            </a:r>
            <a:r>
              <a:rPr lang="el-GR" sz="2200" dirty="0">
                <a:solidFill>
                  <a:prstClr val="black"/>
                </a:solidFill>
              </a:rPr>
              <a:t> </a:t>
            </a:r>
            <a:r>
              <a:rPr lang="el-GR" sz="2200" dirty="0" err="1">
                <a:solidFill>
                  <a:prstClr val="black"/>
                </a:solidFill>
              </a:rPr>
              <a:t>ερμηνεύει</a:t>
            </a:r>
            <a:r>
              <a:rPr lang="el-GR" sz="2200" dirty="0">
                <a:solidFill>
                  <a:prstClr val="black"/>
                </a:solidFill>
              </a:rPr>
              <a:t> </a:t>
            </a:r>
            <a:r>
              <a:rPr lang="el-GR" sz="2200" dirty="0" err="1">
                <a:solidFill>
                  <a:prstClr val="black"/>
                </a:solidFill>
              </a:rPr>
              <a:t>χριστολογικά</a:t>
            </a:r>
            <a:r>
              <a:rPr lang="el-GR" sz="2200" dirty="0">
                <a:solidFill>
                  <a:prstClr val="black"/>
                </a:solidFill>
              </a:rPr>
              <a:t> τα </a:t>
            </a:r>
            <a:r>
              <a:rPr lang="el-GR" sz="2200" dirty="0" err="1">
                <a:solidFill>
                  <a:prstClr val="black"/>
                </a:solidFill>
              </a:rPr>
              <a:t>κείμενα</a:t>
            </a:r>
            <a:r>
              <a:rPr lang="el-GR" sz="2200" dirty="0">
                <a:solidFill>
                  <a:prstClr val="black"/>
                </a:solidFill>
              </a:rPr>
              <a:t> της </a:t>
            </a:r>
            <a:r>
              <a:rPr lang="el-GR" sz="2200" dirty="0" err="1">
                <a:solidFill>
                  <a:prstClr val="black"/>
                </a:solidFill>
              </a:rPr>
              <a:t>Παλαιάς</a:t>
            </a:r>
            <a:r>
              <a:rPr lang="el-GR" sz="2200" dirty="0">
                <a:solidFill>
                  <a:prstClr val="black"/>
                </a:solidFill>
              </a:rPr>
              <a:t> </a:t>
            </a:r>
            <a:r>
              <a:rPr lang="el-GR" sz="2200" dirty="0" err="1">
                <a:solidFill>
                  <a:prstClr val="black"/>
                </a:solidFill>
              </a:rPr>
              <a:t>Διαθήκης</a:t>
            </a:r>
            <a:r>
              <a:rPr lang="el-GR" sz="2200" dirty="0">
                <a:solidFill>
                  <a:prstClr val="black"/>
                </a:solidFill>
              </a:rPr>
              <a:t>, </a:t>
            </a:r>
            <a:r>
              <a:rPr lang="el-GR" sz="2200" dirty="0" err="1">
                <a:solidFill>
                  <a:prstClr val="black"/>
                </a:solidFill>
              </a:rPr>
              <a:t>δίνει</a:t>
            </a:r>
            <a:r>
              <a:rPr lang="el-GR" sz="2200" dirty="0">
                <a:solidFill>
                  <a:prstClr val="black"/>
                </a:solidFill>
              </a:rPr>
              <a:t> σε </a:t>
            </a:r>
            <a:r>
              <a:rPr lang="el-GR" sz="2200" dirty="0" err="1">
                <a:solidFill>
                  <a:prstClr val="black"/>
                </a:solidFill>
              </a:rPr>
              <a:t>αυτά</a:t>
            </a:r>
            <a:r>
              <a:rPr lang="el-GR" sz="2200" dirty="0">
                <a:solidFill>
                  <a:prstClr val="black"/>
                </a:solidFill>
              </a:rPr>
              <a:t> </a:t>
            </a:r>
            <a:r>
              <a:rPr lang="el-GR" sz="2200" dirty="0" err="1">
                <a:solidFill>
                  <a:prstClr val="black"/>
                </a:solidFill>
              </a:rPr>
              <a:t>ένα</a:t>
            </a:r>
            <a:r>
              <a:rPr lang="el-GR" sz="2200" dirty="0">
                <a:solidFill>
                  <a:prstClr val="black"/>
                </a:solidFill>
              </a:rPr>
              <a:t> </a:t>
            </a:r>
            <a:r>
              <a:rPr lang="el-GR" sz="2200" dirty="0" err="1">
                <a:solidFill>
                  <a:prstClr val="black"/>
                </a:solidFill>
              </a:rPr>
              <a:t>εντελώς</a:t>
            </a:r>
            <a:r>
              <a:rPr lang="el-GR" sz="2200" dirty="0">
                <a:solidFill>
                  <a:prstClr val="black"/>
                </a:solidFill>
              </a:rPr>
              <a:t> </a:t>
            </a:r>
            <a:r>
              <a:rPr lang="el-GR" sz="2200" dirty="0" err="1">
                <a:solidFill>
                  <a:prstClr val="black"/>
                </a:solidFill>
              </a:rPr>
              <a:t>διαφορετικό</a:t>
            </a:r>
            <a:r>
              <a:rPr lang="el-GR" sz="2200" dirty="0">
                <a:solidFill>
                  <a:prstClr val="black"/>
                </a:solidFill>
              </a:rPr>
              <a:t> </a:t>
            </a:r>
            <a:r>
              <a:rPr lang="el-GR" sz="2200" dirty="0" err="1">
                <a:solidFill>
                  <a:prstClr val="black"/>
                </a:solidFill>
              </a:rPr>
              <a:t>νόημα</a:t>
            </a:r>
            <a:r>
              <a:rPr lang="el-GR" sz="2200" dirty="0">
                <a:solidFill>
                  <a:prstClr val="black"/>
                </a:solidFill>
              </a:rPr>
              <a:t> </a:t>
            </a:r>
            <a:r>
              <a:rPr lang="el-GR" sz="2200" dirty="0" err="1">
                <a:solidFill>
                  <a:prstClr val="black"/>
                </a:solidFill>
              </a:rPr>
              <a:t>από</a:t>
            </a:r>
            <a:r>
              <a:rPr lang="el-GR" sz="2200" dirty="0">
                <a:solidFill>
                  <a:prstClr val="black"/>
                </a:solidFill>
              </a:rPr>
              <a:t> </a:t>
            </a:r>
            <a:r>
              <a:rPr lang="el-GR" sz="2200" dirty="0" err="1">
                <a:solidFill>
                  <a:prstClr val="black"/>
                </a:solidFill>
              </a:rPr>
              <a:t>εκείνο</a:t>
            </a:r>
            <a:r>
              <a:rPr lang="el-GR" sz="2200" dirty="0">
                <a:solidFill>
                  <a:prstClr val="black"/>
                </a:solidFill>
              </a:rPr>
              <a:t> που τα </a:t>
            </a:r>
            <a:r>
              <a:rPr lang="el-GR" sz="2200" dirty="0" err="1">
                <a:solidFill>
                  <a:prstClr val="black"/>
                </a:solidFill>
              </a:rPr>
              <a:t>ίδια</a:t>
            </a:r>
            <a:r>
              <a:rPr lang="el-GR" sz="2200" dirty="0">
                <a:solidFill>
                  <a:prstClr val="black"/>
                </a:solidFill>
              </a:rPr>
              <a:t> </a:t>
            </a:r>
            <a:r>
              <a:rPr lang="el-GR" sz="2200" dirty="0" err="1">
                <a:solidFill>
                  <a:prstClr val="black"/>
                </a:solidFill>
              </a:rPr>
              <a:t>κείμενα</a:t>
            </a:r>
            <a:r>
              <a:rPr lang="el-GR" sz="2200" dirty="0">
                <a:solidFill>
                  <a:prstClr val="black"/>
                </a:solidFill>
              </a:rPr>
              <a:t> </a:t>
            </a:r>
            <a:r>
              <a:rPr lang="el-GR" sz="2200" dirty="0" err="1">
                <a:solidFill>
                  <a:prstClr val="black"/>
                </a:solidFill>
              </a:rPr>
              <a:t>έχουν</a:t>
            </a:r>
            <a:r>
              <a:rPr lang="el-GR" sz="2200" dirty="0">
                <a:solidFill>
                  <a:prstClr val="black"/>
                </a:solidFill>
              </a:rPr>
              <a:t> για τη </a:t>
            </a:r>
            <a:r>
              <a:rPr lang="el-GR" sz="2200" dirty="0" err="1">
                <a:solidFill>
                  <a:prstClr val="black"/>
                </a:solidFill>
              </a:rPr>
              <a:t>Συναγωγή</a:t>
            </a:r>
            <a:r>
              <a:rPr lang="el-GR" sz="2200" dirty="0">
                <a:solidFill>
                  <a:prstClr val="black"/>
                </a:solidFill>
              </a:rPr>
              <a:t>. Με </a:t>
            </a:r>
            <a:r>
              <a:rPr lang="el-GR" sz="2200" dirty="0" err="1">
                <a:solidFill>
                  <a:prstClr val="black"/>
                </a:solidFill>
              </a:rPr>
              <a:t>αυτό</a:t>
            </a:r>
            <a:r>
              <a:rPr lang="el-GR" sz="2200" dirty="0">
                <a:solidFill>
                  <a:prstClr val="black"/>
                </a:solidFill>
              </a:rPr>
              <a:t> το </a:t>
            </a:r>
            <a:r>
              <a:rPr lang="el-GR" sz="2200" dirty="0" err="1">
                <a:solidFill>
                  <a:prstClr val="black"/>
                </a:solidFill>
              </a:rPr>
              <a:t>νέο</a:t>
            </a:r>
            <a:r>
              <a:rPr lang="el-GR" sz="2200" dirty="0">
                <a:solidFill>
                  <a:prstClr val="black"/>
                </a:solidFill>
              </a:rPr>
              <a:t> </a:t>
            </a:r>
            <a:r>
              <a:rPr lang="el-GR" sz="2200" dirty="0" err="1">
                <a:solidFill>
                  <a:prstClr val="black"/>
                </a:solidFill>
              </a:rPr>
              <a:t>νόημα</a:t>
            </a:r>
            <a:r>
              <a:rPr lang="el-GR" sz="2200" dirty="0">
                <a:solidFill>
                  <a:prstClr val="black"/>
                </a:solidFill>
              </a:rPr>
              <a:t> </a:t>
            </a:r>
            <a:r>
              <a:rPr lang="el-GR" sz="2200" dirty="0" err="1">
                <a:solidFill>
                  <a:prstClr val="black"/>
                </a:solidFill>
              </a:rPr>
              <a:t>ενσωματώνει</a:t>
            </a:r>
            <a:r>
              <a:rPr lang="el-GR" sz="2200" dirty="0">
                <a:solidFill>
                  <a:prstClr val="black"/>
                </a:solidFill>
              </a:rPr>
              <a:t> η </a:t>
            </a:r>
            <a:r>
              <a:rPr lang="el-GR" sz="2200" dirty="0" err="1">
                <a:solidFill>
                  <a:prstClr val="black"/>
                </a:solidFill>
              </a:rPr>
              <a:t>Εκκλησία</a:t>
            </a:r>
            <a:r>
              <a:rPr lang="el-GR" sz="2200" dirty="0">
                <a:solidFill>
                  <a:prstClr val="black"/>
                </a:solidFill>
              </a:rPr>
              <a:t> τα </a:t>
            </a:r>
            <a:r>
              <a:rPr lang="el-GR" sz="2200" dirty="0" err="1">
                <a:solidFill>
                  <a:prstClr val="black"/>
                </a:solidFill>
              </a:rPr>
              <a:t>βιβλία</a:t>
            </a:r>
            <a:r>
              <a:rPr lang="el-GR" sz="2200" dirty="0">
                <a:solidFill>
                  <a:prstClr val="black"/>
                </a:solidFill>
              </a:rPr>
              <a:t> της </a:t>
            </a:r>
            <a:r>
              <a:rPr lang="el-GR" sz="2200" dirty="0" err="1">
                <a:solidFill>
                  <a:prstClr val="black"/>
                </a:solidFill>
              </a:rPr>
              <a:t>Παλαιάς</a:t>
            </a:r>
            <a:r>
              <a:rPr lang="el-GR" sz="2200" dirty="0">
                <a:solidFill>
                  <a:prstClr val="black"/>
                </a:solidFill>
              </a:rPr>
              <a:t> </a:t>
            </a:r>
            <a:r>
              <a:rPr lang="el-GR" sz="2200" dirty="0" err="1">
                <a:solidFill>
                  <a:prstClr val="black"/>
                </a:solidFill>
              </a:rPr>
              <a:t>Διαθήκης</a:t>
            </a:r>
            <a:r>
              <a:rPr lang="el-GR" sz="2200" dirty="0">
                <a:solidFill>
                  <a:prstClr val="black"/>
                </a:solidFill>
              </a:rPr>
              <a:t> στη </a:t>
            </a:r>
            <a:r>
              <a:rPr lang="el-GR" sz="2200" dirty="0" err="1">
                <a:solidFill>
                  <a:prstClr val="black"/>
                </a:solidFill>
              </a:rPr>
              <a:t>δική</a:t>
            </a:r>
            <a:r>
              <a:rPr lang="el-GR" sz="2200" dirty="0">
                <a:solidFill>
                  <a:prstClr val="black"/>
                </a:solidFill>
              </a:rPr>
              <a:t> της </a:t>
            </a:r>
            <a:r>
              <a:rPr lang="el-GR" sz="2200" dirty="0" err="1">
                <a:solidFill>
                  <a:prstClr val="black"/>
                </a:solidFill>
              </a:rPr>
              <a:t>Αγία</a:t>
            </a:r>
            <a:r>
              <a:rPr lang="el-GR" sz="2200" dirty="0">
                <a:solidFill>
                  <a:prstClr val="black"/>
                </a:solidFill>
              </a:rPr>
              <a:t> </a:t>
            </a:r>
            <a:r>
              <a:rPr lang="el-GR" sz="2200" dirty="0" err="1">
                <a:solidFill>
                  <a:prstClr val="black"/>
                </a:solidFill>
              </a:rPr>
              <a:t>Γραφή</a:t>
            </a:r>
            <a:r>
              <a:rPr lang="el-GR" sz="2200" dirty="0">
                <a:solidFill>
                  <a:prstClr val="black"/>
                </a:solidFill>
              </a:rPr>
              <a:t> και τα </a:t>
            </a:r>
            <a:r>
              <a:rPr lang="el-GR" sz="2200" dirty="0" err="1">
                <a:solidFill>
                  <a:prstClr val="black"/>
                </a:solidFill>
              </a:rPr>
              <a:t>θεωρεί</a:t>
            </a:r>
            <a:r>
              <a:rPr lang="el-GR" sz="2200" dirty="0">
                <a:solidFill>
                  <a:prstClr val="black"/>
                </a:solidFill>
              </a:rPr>
              <a:t> </a:t>
            </a:r>
            <a:r>
              <a:rPr lang="el-GR" sz="2200" dirty="0" err="1">
                <a:solidFill>
                  <a:prstClr val="black"/>
                </a:solidFill>
              </a:rPr>
              <a:t>πλέον</a:t>
            </a:r>
            <a:r>
              <a:rPr lang="el-GR" sz="2200" dirty="0">
                <a:solidFill>
                  <a:prstClr val="black"/>
                </a:solidFill>
              </a:rPr>
              <a:t> </a:t>
            </a:r>
            <a:r>
              <a:rPr lang="el-GR" sz="2200" dirty="0" err="1">
                <a:solidFill>
                  <a:prstClr val="black"/>
                </a:solidFill>
              </a:rPr>
              <a:t>τμήμα</a:t>
            </a:r>
            <a:r>
              <a:rPr lang="el-GR" sz="2200" dirty="0">
                <a:solidFill>
                  <a:prstClr val="black"/>
                </a:solidFill>
              </a:rPr>
              <a:t> της </a:t>
            </a:r>
            <a:r>
              <a:rPr lang="el-GR" sz="2200" dirty="0" err="1">
                <a:solidFill>
                  <a:prstClr val="black"/>
                </a:solidFill>
              </a:rPr>
              <a:t>δικής</a:t>
            </a:r>
            <a:r>
              <a:rPr lang="el-GR" sz="2200" dirty="0">
                <a:solidFill>
                  <a:prstClr val="black"/>
                </a:solidFill>
              </a:rPr>
              <a:t> της </a:t>
            </a:r>
            <a:r>
              <a:rPr lang="el-GR" sz="2200" dirty="0" err="1">
                <a:solidFill>
                  <a:prstClr val="black"/>
                </a:solidFill>
              </a:rPr>
              <a:t>παράδοσης</a:t>
            </a:r>
            <a:r>
              <a:rPr lang="el-GR" sz="2200" dirty="0">
                <a:solidFill>
                  <a:prstClr val="black"/>
                </a:solidFill>
              </a:rPr>
              <a:t>, </a:t>
            </a:r>
            <a:r>
              <a:rPr lang="el-GR" sz="2200" dirty="0" err="1">
                <a:solidFill>
                  <a:prstClr val="black"/>
                </a:solidFill>
              </a:rPr>
              <a:t>νομιμοποιώντας</a:t>
            </a:r>
            <a:r>
              <a:rPr lang="el-GR" sz="2200" dirty="0">
                <a:solidFill>
                  <a:prstClr val="black"/>
                </a:solidFill>
              </a:rPr>
              <a:t> </a:t>
            </a:r>
            <a:r>
              <a:rPr lang="el-GR" sz="2200" dirty="0" err="1">
                <a:solidFill>
                  <a:prstClr val="black"/>
                </a:solidFill>
              </a:rPr>
              <a:t>έτσι</a:t>
            </a:r>
            <a:r>
              <a:rPr lang="el-GR" sz="2200" dirty="0">
                <a:solidFill>
                  <a:prstClr val="black"/>
                </a:solidFill>
              </a:rPr>
              <a:t> </a:t>
            </a:r>
            <a:r>
              <a:rPr lang="el-GR" sz="2200" dirty="0" err="1">
                <a:solidFill>
                  <a:prstClr val="black"/>
                </a:solidFill>
              </a:rPr>
              <a:t>ταυτόχρονα</a:t>
            </a:r>
            <a:r>
              <a:rPr lang="el-GR" sz="2200" dirty="0">
                <a:solidFill>
                  <a:prstClr val="black"/>
                </a:solidFill>
              </a:rPr>
              <a:t> το </a:t>
            </a:r>
            <a:r>
              <a:rPr lang="el-GR" sz="2200" dirty="0" err="1">
                <a:solidFill>
                  <a:prstClr val="black"/>
                </a:solidFill>
              </a:rPr>
              <a:t>δικαίωμά</a:t>
            </a:r>
            <a:r>
              <a:rPr lang="el-GR" sz="2200" dirty="0">
                <a:solidFill>
                  <a:prstClr val="black"/>
                </a:solidFill>
              </a:rPr>
              <a:t> της να </a:t>
            </a:r>
            <a:r>
              <a:rPr lang="el-GR" sz="2200" dirty="0" err="1">
                <a:solidFill>
                  <a:prstClr val="black"/>
                </a:solidFill>
              </a:rPr>
              <a:t>είναι</a:t>
            </a:r>
            <a:r>
              <a:rPr lang="el-GR" sz="2200" dirty="0">
                <a:solidFill>
                  <a:prstClr val="black"/>
                </a:solidFill>
              </a:rPr>
              <a:t> </a:t>
            </a:r>
            <a:r>
              <a:rPr lang="el-GR" sz="2200" dirty="0" err="1">
                <a:solidFill>
                  <a:prstClr val="black"/>
                </a:solidFill>
              </a:rPr>
              <a:t>αυτή</a:t>
            </a:r>
            <a:r>
              <a:rPr lang="el-GR" sz="2200" dirty="0">
                <a:solidFill>
                  <a:prstClr val="black"/>
                </a:solidFill>
              </a:rPr>
              <a:t>, ως «</a:t>
            </a:r>
            <a:r>
              <a:rPr lang="el-GR" sz="2200" dirty="0" err="1">
                <a:solidFill>
                  <a:prstClr val="black"/>
                </a:solidFill>
              </a:rPr>
              <a:t>νέος</a:t>
            </a:r>
            <a:r>
              <a:rPr lang="el-GR" sz="2200" dirty="0">
                <a:solidFill>
                  <a:prstClr val="black"/>
                </a:solidFill>
              </a:rPr>
              <a:t> </a:t>
            </a:r>
            <a:r>
              <a:rPr lang="el-GR" sz="2200" dirty="0" err="1">
                <a:solidFill>
                  <a:prstClr val="black"/>
                </a:solidFill>
              </a:rPr>
              <a:t>Ισραήλ</a:t>
            </a:r>
            <a:r>
              <a:rPr lang="el-GR" sz="2200" dirty="0">
                <a:solidFill>
                  <a:prstClr val="black"/>
                </a:solidFill>
              </a:rPr>
              <a:t>», η </a:t>
            </a:r>
            <a:r>
              <a:rPr lang="el-GR" sz="2200" dirty="0" err="1">
                <a:solidFill>
                  <a:prstClr val="black"/>
                </a:solidFill>
              </a:rPr>
              <a:t>κληρονόμος</a:t>
            </a:r>
            <a:r>
              <a:rPr lang="el-GR" sz="2200" dirty="0">
                <a:solidFill>
                  <a:prstClr val="black"/>
                </a:solidFill>
              </a:rPr>
              <a:t> των </a:t>
            </a:r>
            <a:r>
              <a:rPr lang="el-GR" sz="2200" dirty="0" err="1">
                <a:solidFill>
                  <a:prstClr val="black"/>
                </a:solidFill>
              </a:rPr>
              <a:t>επαγγελιών</a:t>
            </a:r>
            <a:r>
              <a:rPr lang="el-GR" sz="2200" dirty="0">
                <a:solidFill>
                  <a:prstClr val="black"/>
                </a:solidFill>
              </a:rPr>
              <a:t> του </a:t>
            </a:r>
            <a:r>
              <a:rPr lang="el-GR" sz="2200" dirty="0" err="1">
                <a:solidFill>
                  <a:prstClr val="black"/>
                </a:solidFill>
              </a:rPr>
              <a:t>Θεού</a:t>
            </a:r>
            <a:r>
              <a:rPr lang="el-GR" sz="2200" dirty="0">
                <a:solidFill>
                  <a:prstClr val="black"/>
                </a:solidFill>
              </a:rPr>
              <a:t>, και </a:t>
            </a:r>
            <a:r>
              <a:rPr lang="el-GR" sz="2200" dirty="0" err="1">
                <a:solidFill>
                  <a:prstClr val="black"/>
                </a:solidFill>
              </a:rPr>
              <a:t>όχι</a:t>
            </a:r>
            <a:r>
              <a:rPr lang="el-GR" sz="2200" dirty="0">
                <a:solidFill>
                  <a:prstClr val="black"/>
                </a:solidFill>
              </a:rPr>
              <a:t> η </a:t>
            </a:r>
            <a:r>
              <a:rPr lang="el-GR" sz="2200" dirty="0" err="1">
                <a:solidFill>
                  <a:prstClr val="black"/>
                </a:solidFill>
              </a:rPr>
              <a:t>Συναγωγή</a:t>
            </a:r>
            <a:r>
              <a:rPr lang="el-GR" sz="2200" dirty="0">
                <a:solidFill>
                  <a:prstClr val="black"/>
                </a:solidFill>
              </a:rPr>
              <a:t>.</a:t>
            </a: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δ)</a:t>
            </a:r>
            <a:r>
              <a:rPr lang="el-GR" sz="2200" dirty="0">
                <a:solidFill>
                  <a:prstClr val="black"/>
                </a:solidFill>
              </a:rPr>
              <a:t> </a:t>
            </a:r>
            <a:r>
              <a:rPr lang="el-GR" sz="2200" dirty="0"/>
              <a:t>Δεν </a:t>
            </a:r>
            <a:r>
              <a:rPr lang="el-GR" sz="2200" dirty="0" err="1"/>
              <a:t>είναι</a:t>
            </a:r>
            <a:r>
              <a:rPr lang="el-GR" sz="2200" dirty="0"/>
              <a:t> </a:t>
            </a:r>
            <a:r>
              <a:rPr lang="el-GR" sz="2200" dirty="0" err="1"/>
              <a:t>τυχαίο</a:t>
            </a:r>
            <a:r>
              <a:rPr lang="el-GR" sz="2200" dirty="0"/>
              <a:t> το </a:t>
            </a:r>
            <a:r>
              <a:rPr lang="el-GR" sz="2200" dirty="0" err="1"/>
              <a:t>ότι</a:t>
            </a:r>
            <a:r>
              <a:rPr lang="el-GR" sz="2200" dirty="0"/>
              <a:t> </a:t>
            </a:r>
            <a:r>
              <a:rPr lang="el-GR" sz="2200" dirty="0" err="1"/>
              <a:t>όλες</a:t>
            </a:r>
            <a:r>
              <a:rPr lang="el-GR" sz="2200" dirty="0"/>
              <a:t> οι </a:t>
            </a:r>
            <a:r>
              <a:rPr lang="el-GR" sz="2200" dirty="0" err="1"/>
              <a:t>αρχαίες</a:t>
            </a:r>
            <a:r>
              <a:rPr lang="el-GR" sz="2200" dirty="0"/>
              <a:t> </a:t>
            </a:r>
            <a:r>
              <a:rPr lang="el-GR" sz="2200" dirty="0" err="1"/>
              <a:t>χριστιανικές</a:t>
            </a:r>
            <a:r>
              <a:rPr lang="el-GR" sz="2200" dirty="0"/>
              <a:t> </a:t>
            </a:r>
            <a:r>
              <a:rPr lang="el-GR" sz="2200" dirty="0" err="1"/>
              <a:t>αιρέσεις</a:t>
            </a:r>
            <a:r>
              <a:rPr lang="el-GR" sz="2200" dirty="0"/>
              <a:t>, που </a:t>
            </a:r>
            <a:r>
              <a:rPr lang="el-GR" sz="2200" dirty="0" err="1"/>
              <a:t>εμφανίζουν</a:t>
            </a:r>
            <a:r>
              <a:rPr lang="el-GR" sz="2200" dirty="0"/>
              <a:t> </a:t>
            </a:r>
            <a:r>
              <a:rPr lang="el-GR" sz="2200" dirty="0" err="1"/>
              <a:t>πλατω-νική</a:t>
            </a:r>
            <a:r>
              <a:rPr lang="el-GR" sz="2200" dirty="0"/>
              <a:t> </a:t>
            </a:r>
            <a:r>
              <a:rPr lang="el-GR" sz="2200" dirty="0" err="1"/>
              <a:t>επίδραση</a:t>
            </a:r>
            <a:r>
              <a:rPr lang="el-GR" sz="2200" dirty="0"/>
              <a:t> </a:t>
            </a:r>
            <a:r>
              <a:rPr lang="el-GR" sz="2200" dirty="0" err="1"/>
              <a:t>πολέμησαν</a:t>
            </a:r>
            <a:r>
              <a:rPr lang="el-GR" sz="2200" dirty="0"/>
              <a:t> με </a:t>
            </a:r>
            <a:r>
              <a:rPr lang="el-GR" sz="2200" dirty="0" err="1"/>
              <a:t>ιδιαίτερο</a:t>
            </a:r>
            <a:r>
              <a:rPr lang="el-GR" sz="2200" dirty="0"/>
              <a:t> </a:t>
            </a:r>
            <a:r>
              <a:rPr lang="el-GR" sz="2200" dirty="0" err="1"/>
              <a:t>πάθος</a:t>
            </a:r>
            <a:r>
              <a:rPr lang="el-GR" sz="2200" dirty="0"/>
              <a:t> την </a:t>
            </a:r>
            <a:r>
              <a:rPr lang="el-GR" sz="2200" dirty="0" err="1"/>
              <a:t>Παλαιά</a:t>
            </a:r>
            <a:r>
              <a:rPr lang="el-GR" sz="2200" dirty="0"/>
              <a:t> </a:t>
            </a:r>
            <a:r>
              <a:rPr lang="el-GR" sz="2200" dirty="0" err="1"/>
              <a:t>Διαθήκη</a:t>
            </a:r>
            <a:r>
              <a:rPr lang="el-GR" sz="2200" dirty="0"/>
              <a:t>, </a:t>
            </a:r>
            <a:r>
              <a:rPr lang="el-GR" sz="2200" dirty="0" err="1"/>
              <a:t>ακριβώς</a:t>
            </a:r>
            <a:r>
              <a:rPr lang="el-GR" sz="2200" dirty="0"/>
              <a:t> </a:t>
            </a:r>
            <a:r>
              <a:rPr lang="el-GR" sz="2200" dirty="0" err="1"/>
              <a:t>γιατί</a:t>
            </a:r>
            <a:r>
              <a:rPr lang="el-GR" sz="2200" dirty="0"/>
              <a:t> σε </a:t>
            </a:r>
            <a:r>
              <a:rPr lang="el-GR" sz="2200" dirty="0" err="1"/>
              <a:t>αυτήν</a:t>
            </a:r>
            <a:r>
              <a:rPr lang="el-GR" sz="2200" dirty="0"/>
              <a:t> </a:t>
            </a:r>
            <a:r>
              <a:rPr lang="el-GR" sz="2200" dirty="0" err="1"/>
              <a:t>κατά</a:t>
            </a:r>
            <a:r>
              <a:rPr lang="el-GR" sz="2200" dirty="0"/>
              <a:t> </a:t>
            </a:r>
            <a:r>
              <a:rPr lang="el-GR" sz="2200" dirty="0" err="1"/>
              <a:t>κύριο</a:t>
            </a:r>
            <a:r>
              <a:rPr lang="el-GR" sz="2200" dirty="0"/>
              <a:t> </a:t>
            </a:r>
            <a:r>
              <a:rPr lang="el-GR" sz="2200" dirty="0" err="1"/>
              <a:t>λόγο</a:t>
            </a:r>
            <a:r>
              <a:rPr lang="el-GR" sz="2200" dirty="0"/>
              <a:t> </a:t>
            </a:r>
            <a:r>
              <a:rPr lang="el-GR" sz="2200" dirty="0" err="1"/>
              <a:t>φαίνεται</a:t>
            </a:r>
            <a:r>
              <a:rPr lang="el-GR" sz="2200" dirty="0"/>
              <a:t> </a:t>
            </a:r>
            <a:r>
              <a:rPr lang="el-GR" sz="2200" dirty="0" err="1"/>
              <a:t>καθαρά</a:t>
            </a:r>
            <a:r>
              <a:rPr lang="el-GR" sz="2200" dirty="0"/>
              <a:t> η </a:t>
            </a:r>
            <a:r>
              <a:rPr lang="el-GR" sz="2200" dirty="0" err="1"/>
              <a:t>ιστορική</a:t>
            </a:r>
            <a:r>
              <a:rPr lang="el-GR" sz="2200" dirty="0"/>
              <a:t> </a:t>
            </a:r>
            <a:r>
              <a:rPr lang="el-GR" sz="2200" dirty="0" err="1"/>
              <a:t>διάσταση</a:t>
            </a:r>
            <a:r>
              <a:rPr lang="el-GR" sz="2200" dirty="0"/>
              <a:t> της </a:t>
            </a:r>
            <a:r>
              <a:rPr lang="el-GR" sz="2200" dirty="0" err="1"/>
              <a:t>αποκάλυψης</a:t>
            </a:r>
            <a:r>
              <a:rPr lang="el-GR" sz="2200" dirty="0"/>
              <a:t> του </a:t>
            </a:r>
            <a:r>
              <a:rPr lang="el-GR" sz="2200" dirty="0" err="1"/>
              <a:t>Θεού</a:t>
            </a:r>
            <a:r>
              <a:rPr lang="el-GR" sz="2200" dirty="0"/>
              <a:t>. </a:t>
            </a:r>
            <a:r>
              <a:rPr lang="el-GR" sz="2200" dirty="0" err="1"/>
              <a:t>Έτσι</a:t>
            </a:r>
            <a:r>
              <a:rPr lang="el-GR" sz="2200" dirty="0"/>
              <a:t>, οι </a:t>
            </a:r>
            <a:r>
              <a:rPr lang="el-GR" sz="2200" dirty="0" err="1"/>
              <a:t>αρχαίοι</a:t>
            </a:r>
            <a:r>
              <a:rPr lang="el-GR" sz="2200" dirty="0"/>
              <a:t> </a:t>
            </a:r>
            <a:r>
              <a:rPr lang="el-GR" sz="2200" dirty="0" err="1"/>
              <a:t>εκκλησιαστικοί</a:t>
            </a:r>
            <a:r>
              <a:rPr lang="el-GR" sz="2200" dirty="0"/>
              <a:t> </a:t>
            </a:r>
            <a:r>
              <a:rPr lang="el-GR" sz="2200" dirty="0" err="1"/>
              <a:t>συγγραφείς</a:t>
            </a:r>
            <a:r>
              <a:rPr lang="el-GR" sz="2200" dirty="0"/>
              <a:t> και </a:t>
            </a:r>
            <a:r>
              <a:rPr lang="el-GR" sz="2200" dirty="0" err="1"/>
              <a:t>Πατέρες</a:t>
            </a:r>
            <a:r>
              <a:rPr lang="el-GR" sz="2200" dirty="0"/>
              <a:t> δεν </a:t>
            </a:r>
            <a:r>
              <a:rPr lang="el-GR" sz="2200" dirty="0" err="1"/>
              <a:t>κάνουν</a:t>
            </a:r>
            <a:r>
              <a:rPr lang="el-GR" sz="2200" dirty="0"/>
              <a:t> </a:t>
            </a:r>
            <a:r>
              <a:rPr lang="el-GR" sz="2200" dirty="0" err="1"/>
              <a:t>ποτέ</a:t>
            </a:r>
            <a:r>
              <a:rPr lang="el-GR" sz="2200" dirty="0"/>
              <a:t>, </a:t>
            </a:r>
            <a:r>
              <a:rPr lang="el-GR" sz="2200" dirty="0" err="1"/>
              <a:t>ούτε</a:t>
            </a:r>
            <a:r>
              <a:rPr lang="el-GR" sz="2200" dirty="0"/>
              <a:t> στα </a:t>
            </a:r>
            <a:r>
              <a:rPr lang="el-GR" sz="2200" dirty="0" err="1"/>
              <a:t>δογματικά</a:t>
            </a:r>
            <a:r>
              <a:rPr lang="el-GR" sz="2200" dirty="0"/>
              <a:t> </a:t>
            </a:r>
            <a:r>
              <a:rPr lang="el-GR" sz="2200" dirty="0" err="1"/>
              <a:t>συγγράμματά</a:t>
            </a:r>
            <a:r>
              <a:rPr lang="el-GR" sz="2200" dirty="0"/>
              <a:t> τους, </a:t>
            </a:r>
            <a:r>
              <a:rPr lang="el-GR" sz="2200" dirty="0" err="1"/>
              <a:t>ποιοτική</a:t>
            </a:r>
            <a:r>
              <a:rPr lang="el-GR" sz="2200" dirty="0"/>
              <a:t> </a:t>
            </a:r>
            <a:r>
              <a:rPr lang="el-GR" sz="2200" dirty="0" err="1"/>
              <a:t>διάκριση</a:t>
            </a:r>
            <a:r>
              <a:rPr lang="el-GR" sz="2200" dirty="0"/>
              <a:t> </a:t>
            </a:r>
            <a:r>
              <a:rPr lang="el-GR" sz="2200" dirty="0" err="1"/>
              <a:t>μεταξύ</a:t>
            </a:r>
            <a:r>
              <a:rPr lang="el-GR" sz="2200" dirty="0"/>
              <a:t> </a:t>
            </a:r>
            <a:r>
              <a:rPr lang="el-GR" sz="2200" dirty="0" err="1"/>
              <a:t>Παλαιάς</a:t>
            </a:r>
            <a:r>
              <a:rPr lang="el-GR" sz="2200" dirty="0"/>
              <a:t> και </a:t>
            </a:r>
            <a:r>
              <a:rPr lang="el-GR" sz="2200" dirty="0" err="1"/>
              <a:t>Καινής</a:t>
            </a:r>
            <a:r>
              <a:rPr lang="el-GR" sz="2200" dirty="0"/>
              <a:t> </a:t>
            </a:r>
            <a:r>
              <a:rPr lang="el-GR" sz="2200" dirty="0" err="1"/>
              <a:t>Διαθήκης</a:t>
            </a:r>
            <a:r>
              <a:rPr lang="el-GR" sz="2200" dirty="0"/>
              <a:t> </a:t>
            </a:r>
            <a:r>
              <a:rPr lang="el-GR" sz="2200" dirty="0" err="1"/>
              <a:t>αλλά</a:t>
            </a:r>
            <a:r>
              <a:rPr lang="el-GR" sz="2200" dirty="0"/>
              <a:t> </a:t>
            </a:r>
            <a:r>
              <a:rPr lang="el-GR" sz="2200" dirty="0" err="1"/>
              <a:t>μόνο</a:t>
            </a:r>
            <a:r>
              <a:rPr lang="el-GR" sz="2200" dirty="0"/>
              <a:t> </a:t>
            </a:r>
            <a:r>
              <a:rPr lang="el-GR" sz="2200" dirty="0" err="1"/>
              <a:t>χρονική</a:t>
            </a:r>
            <a:r>
              <a:rPr lang="el-GR" sz="2200" dirty="0"/>
              <a:t>, </a:t>
            </a:r>
            <a:r>
              <a:rPr lang="el-GR" sz="2200" dirty="0" err="1"/>
              <a:t>δηλαδή</a:t>
            </a:r>
            <a:r>
              <a:rPr lang="el-GR" sz="2200" dirty="0"/>
              <a:t> </a:t>
            </a:r>
            <a:r>
              <a:rPr lang="el-GR" sz="2200" dirty="0" err="1"/>
              <a:t>τεχνική</a:t>
            </a:r>
            <a:r>
              <a:rPr lang="el-GR" sz="2200" dirty="0"/>
              <a:t>.</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15</a:t>
            </a:fld>
            <a:endParaRPr lang="el-GR"/>
          </a:p>
        </p:txBody>
      </p:sp>
    </p:spTree>
    <p:extLst>
      <p:ext uri="{BB962C8B-B14F-4D97-AF65-F5344CB8AC3E}">
        <p14:creationId xmlns:p14="http://schemas.microsoft.com/office/powerpoint/2010/main" val="2386733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1.3 Η ενότητα των δύο Διαθηκών</a:t>
            </a:r>
            <a:endParaRPr lang="el-GR" sz="2400" dirty="0"/>
          </a:p>
        </p:txBody>
      </p:sp>
      <p:sp>
        <p:nvSpPr>
          <p:cNvPr id="3" name="Ορθογώνιο 2"/>
          <p:cNvSpPr/>
          <p:nvPr/>
        </p:nvSpPr>
        <p:spPr>
          <a:xfrm>
            <a:off x="602166" y="1417638"/>
            <a:ext cx="10980234" cy="5170646"/>
          </a:xfrm>
          <a:prstGeom prst="rect">
            <a:avLst/>
          </a:prstGeom>
        </p:spPr>
        <p:txBody>
          <a:bodyPr wrap="square">
            <a:spAutoFit/>
          </a:bodyPr>
          <a:lstStyle/>
          <a:p>
            <a:pPr marL="28800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ε) </a:t>
            </a:r>
            <a:r>
              <a:rPr lang="el-GR" sz="2200" dirty="0" err="1">
                <a:solidFill>
                  <a:prstClr val="black"/>
                </a:solidFill>
              </a:rPr>
              <a:t>Εκεί</a:t>
            </a:r>
            <a:r>
              <a:rPr lang="el-GR" sz="2200" dirty="0">
                <a:solidFill>
                  <a:prstClr val="black"/>
                </a:solidFill>
              </a:rPr>
              <a:t> </a:t>
            </a:r>
            <a:r>
              <a:rPr lang="el-GR" sz="2200" dirty="0" err="1">
                <a:solidFill>
                  <a:prstClr val="black"/>
                </a:solidFill>
              </a:rPr>
              <a:t>όμως</a:t>
            </a:r>
            <a:r>
              <a:rPr lang="el-GR" sz="2200" dirty="0">
                <a:solidFill>
                  <a:prstClr val="black"/>
                </a:solidFill>
              </a:rPr>
              <a:t>, </a:t>
            </a:r>
            <a:r>
              <a:rPr lang="el-GR" sz="2200" dirty="0" err="1">
                <a:solidFill>
                  <a:prstClr val="black"/>
                </a:solidFill>
              </a:rPr>
              <a:t>όπου</a:t>
            </a:r>
            <a:r>
              <a:rPr lang="el-GR" sz="2200" dirty="0">
                <a:solidFill>
                  <a:prstClr val="black"/>
                </a:solidFill>
              </a:rPr>
              <a:t> η </a:t>
            </a:r>
            <a:r>
              <a:rPr lang="el-GR" sz="2200" dirty="0" err="1">
                <a:solidFill>
                  <a:prstClr val="black"/>
                </a:solidFill>
              </a:rPr>
              <a:t>αδιάσπαστη</a:t>
            </a:r>
            <a:r>
              <a:rPr lang="el-GR" sz="2200" dirty="0">
                <a:solidFill>
                  <a:prstClr val="black"/>
                </a:solidFill>
              </a:rPr>
              <a:t> </a:t>
            </a:r>
            <a:r>
              <a:rPr lang="el-GR" sz="2200" dirty="0" err="1">
                <a:solidFill>
                  <a:prstClr val="black"/>
                </a:solidFill>
              </a:rPr>
              <a:t>σύνδεση</a:t>
            </a:r>
            <a:r>
              <a:rPr lang="el-GR" sz="2200" dirty="0">
                <a:solidFill>
                  <a:prstClr val="black"/>
                </a:solidFill>
              </a:rPr>
              <a:t> των </a:t>
            </a:r>
            <a:r>
              <a:rPr lang="el-GR" sz="2200" dirty="0" err="1">
                <a:solidFill>
                  <a:prstClr val="black"/>
                </a:solidFill>
              </a:rPr>
              <a:t>δύο</a:t>
            </a:r>
            <a:r>
              <a:rPr lang="el-GR" sz="2200" dirty="0">
                <a:solidFill>
                  <a:prstClr val="black"/>
                </a:solidFill>
              </a:rPr>
              <a:t> </a:t>
            </a:r>
            <a:r>
              <a:rPr lang="el-GR" sz="2200" dirty="0" err="1">
                <a:solidFill>
                  <a:prstClr val="black"/>
                </a:solidFill>
              </a:rPr>
              <a:t>Διαθηκών</a:t>
            </a:r>
            <a:r>
              <a:rPr lang="el-GR" sz="2200" dirty="0">
                <a:solidFill>
                  <a:prstClr val="black"/>
                </a:solidFill>
              </a:rPr>
              <a:t> </a:t>
            </a:r>
            <a:r>
              <a:rPr lang="el-GR" sz="2200" dirty="0" err="1">
                <a:solidFill>
                  <a:prstClr val="black"/>
                </a:solidFill>
              </a:rPr>
              <a:t>καθίσταται</a:t>
            </a:r>
            <a:r>
              <a:rPr lang="el-GR" sz="2200" dirty="0">
                <a:solidFill>
                  <a:prstClr val="black"/>
                </a:solidFill>
              </a:rPr>
              <a:t> με τον </a:t>
            </a:r>
            <a:r>
              <a:rPr lang="el-GR" sz="2200" dirty="0" err="1">
                <a:solidFill>
                  <a:prstClr val="black"/>
                </a:solidFill>
              </a:rPr>
              <a:t>παρα-στατικότερο</a:t>
            </a:r>
            <a:r>
              <a:rPr lang="el-GR" sz="2200" dirty="0">
                <a:solidFill>
                  <a:prstClr val="black"/>
                </a:solidFill>
              </a:rPr>
              <a:t> </a:t>
            </a:r>
            <a:r>
              <a:rPr lang="el-GR" sz="2200" dirty="0" err="1">
                <a:solidFill>
                  <a:prstClr val="black"/>
                </a:solidFill>
              </a:rPr>
              <a:t>τρόπο</a:t>
            </a:r>
            <a:r>
              <a:rPr lang="el-GR" sz="2200" dirty="0">
                <a:solidFill>
                  <a:prstClr val="black"/>
                </a:solidFill>
              </a:rPr>
              <a:t> </a:t>
            </a:r>
            <a:r>
              <a:rPr lang="el-GR" sz="2200" dirty="0" err="1">
                <a:solidFill>
                  <a:prstClr val="black"/>
                </a:solidFill>
              </a:rPr>
              <a:t>εμφανής</a:t>
            </a:r>
            <a:r>
              <a:rPr lang="el-GR" sz="2200" dirty="0">
                <a:solidFill>
                  <a:prstClr val="black"/>
                </a:solidFill>
              </a:rPr>
              <a:t> </a:t>
            </a:r>
            <a:r>
              <a:rPr lang="el-GR" sz="2200" dirty="0" err="1">
                <a:solidFill>
                  <a:prstClr val="black"/>
                </a:solidFill>
              </a:rPr>
              <a:t>είναι</a:t>
            </a:r>
            <a:r>
              <a:rPr lang="el-GR" sz="2200" dirty="0">
                <a:solidFill>
                  <a:prstClr val="black"/>
                </a:solidFill>
              </a:rPr>
              <a:t> η </a:t>
            </a:r>
            <a:r>
              <a:rPr lang="el-GR" sz="2200" dirty="0" err="1">
                <a:solidFill>
                  <a:prstClr val="black"/>
                </a:solidFill>
              </a:rPr>
              <a:t>λατρεία</a:t>
            </a:r>
            <a:r>
              <a:rPr lang="el-GR" sz="2200" dirty="0">
                <a:solidFill>
                  <a:prstClr val="black"/>
                </a:solidFill>
              </a:rPr>
              <a:t> της </a:t>
            </a:r>
            <a:r>
              <a:rPr lang="el-GR" sz="2200" dirty="0" err="1">
                <a:solidFill>
                  <a:prstClr val="black"/>
                </a:solidFill>
              </a:rPr>
              <a:t>Εκκλησίας</a:t>
            </a:r>
            <a:r>
              <a:rPr lang="el-GR" sz="2200" dirty="0">
                <a:solidFill>
                  <a:prstClr val="black"/>
                </a:solidFill>
              </a:rPr>
              <a:t>. </a:t>
            </a:r>
            <a:r>
              <a:rPr lang="el-GR" sz="2200" dirty="0" err="1">
                <a:solidFill>
                  <a:prstClr val="black"/>
                </a:solidFill>
              </a:rPr>
              <a:t>Δύσκολα</a:t>
            </a:r>
            <a:r>
              <a:rPr lang="el-GR" sz="2200" dirty="0">
                <a:solidFill>
                  <a:prstClr val="black"/>
                </a:solidFill>
              </a:rPr>
              <a:t> </a:t>
            </a:r>
            <a:r>
              <a:rPr lang="el-GR" sz="2200" dirty="0" err="1">
                <a:solidFill>
                  <a:prstClr val="black"/>
                </a:solidFill>
              </a:rPr>
              <a:t>μπορεί</a:t>
            </a:r>
            <a:r>
              <a:rPr lang="el-GR" sz="2200" dirty="0">
                <a:solidFill>
                  <a:prstClr val="black"/>
                </a:solidFill>
              </a:rPr>
              <a:t> να βρει </a:t>
            </a:r>
            <a:r>
              <a:rPr lang="el-GR" sz="2200" dirty="0" err="1">
                <a:solidFill>
                  <a:prstClr val="black"/>
                </a:solidFill>
              </a:rPr>
              <a:t>κανείς</a:t>
            </a:r>
            <a:r>
              <a:rPr lang="el-GR" sz="2200" dirty="0">
                <a:solidFill>
                  <a:prstClr val="black"/>
                </a:solidFill>
              </a:rPr>
              <a:t> </a:t>
            </a:r>
            <a:r>
              <a:rPr lang="el-GR" sz="2200" dirty="0" err="1">
                <a:solidFill>
                  <a:prstClr val="black"/>
                </a:solidFill>
              </a:rPr>
              <a:t>έναν</a:t>
            </a:r>
            <a:r>
              <a:rPr lang="el-GR" sz="2200" dirty="0">
                <a:solidFill>
                  <a:prstClr val="black"/>
                </a:solidFill>
              </a:rPr>
              <a:t> </a:t>
            </a:r>
            <a:r>
              <a:rPr lang="el-GR" sz="2200" dirty="0" err="1">
                <a:solidFill>
                  <a:prstClr val="black"/>
                </a:solidFill>
              </a:rPr>
              <a:t>ύμνο</a:t>
            </a:r>
            <a:r>
              <a:rPr lang="el-GR" sz="2200" dirty="0">
                <a:solidFill>
                  <a:prstClr val="black"/>
                </a:solidFill>
              </a:rPr>
              <a:t> που, αν δεν </a:t>
            </a:r>
            <a:r>
              <a:rPr lang="el-GR" sz="2200" dirty="0" err="1">
                <a:solidFill>
                  <a:prstClr val="black"/>
                </a:solidFill>
              </a:rPr>
              <a:t>κάνει</a:t>
            </a:r>
            <a:r>
              <a:rPr lang="el-GR" sz="2200" dirty="0">
                <a:solidFill>
                  <a:prstClr val="black"/>
                </a:solidFill>
              </a:rPr>
              <a:t> </a:t>
            </a:r>
            <a:r>
              <a:rPr lang="el-GR" sz="2200" dirty="0" err="1">
                <a:solidFill>
                  <a:prstClr val="black"/>
                </a:solidFill>
              </a:rPr>
              <a:t>άμεση</a:t>
            </a:r>
            <a:r>
              <a:rPr lang="el-GR" sz="2200" dirty="0">
                <a:solidFill>
                  <a:prstClr val="black"/>
                </a:solidFill>
              </a:rPr>
              <a:t> </a:t>
            </a:r>
            <a:r>
              <a:rPr lang="el-GR" sz="2200" dirty="0" err="1">
                <a:solidFill>
                  <a:prstClr val="black"/>
                </a:solidFill>
              </a:rPr>
              <a:t>αναφορά</a:t>
            </a:r>
            <a:r>
              <a:rPr lang="el-GR" sz="2200" dirty="0">
                <a:solidFill>
                  <a:prstClr val="black"/>
                </a:solidFill>
              </a:rPr>
              <a:t> σε </a:t>
            </a:r>
            <a:r>
              <a:rPr lang="el-GR" sz="2200" dirty="0" err="1">
                <a:solidFill>
                  <a:prstClr val="black"/>
                </a:solidFill>
              </a:rPr>
              <a:t>κάποιο</a:t>
            </a:r>
            <a:r>
              <a:rPr lang="el-GR" sz="2200" dirty="0">
                <a:solidFill>
                  <a:prstClr val="black"/>
                </a:solidFill>
              </a:rPr>
              <a:t> </a:t>
            </a:r>
            <a:r>
              <a:rPr lang="el-GR" sz="2200" dirty="0" err="1">
                <a:solidFill>
                  <a:prstClr val="black"/>
                </a:solidFill>
              </a:rPr>
              <a:t>πρόσωπο</a:t>
            </a:r>
            <a:r>
              <a:rPr lang="el-GR" sz="2200" dirty="0">
                <a:solidFill>
                  <a:prstClr val="black"/>
                </a:solidFill>
              </a:rPr>
              <a:t> ή </a:t>
            </a:r>
            <a:r>
              <a:rPr lang="el-GR" sz="2200" dirty="0" err="1">
                <a:solidFill>
                  <a:prstClr val="black"/>
                </a:solidFill>
              </a:rPr>
              <a:t>γεγονός</a:t>
            </a:r>
            <a:r>
              <a:rPr lang="el-GR" sz="2200" dirty="0">
                <a:solidFill>
                  <a:prstClr val="black"/>
                </a:solidFill>
              </a:rPr>
              <a:t> της </a:t>
            </a:r>
            <a:r>
              <a:rPr lang="el-GR" sz="2200" dirty="0" err="1">
                <a:solidFill>
                  <a:prstClr val="black"/>
                </a:solidFill>
              </a:rPr>
              <a:t>Παλαιάς</a:t>
            </a:r>
            <a:r>
              <a:rPr lang="el-GR" sz="2200" dirty="0">
                <a:solidFill>
                  <a:prstClr val="black"/>
                </a:solidFill>
              </a:rPr>
              <a:t> </a:t>
            </a:r>
            <a:r>
              <a:rPr lang="el-GR" sz="2200" dirty="0" err="1">
                <a:solidFill>
                  <a:prstClr val="black"/>
                </a:solidFill>
              </a:rPr>
              <a:t>Διαθήκης</a:t>
            </a:r>
            <a:r>
              <a:rPr lang="el-GR" sz="2200" dirty="0">
                <a:solidFill>
                  <a:prstClr val="black"/>
                </a:solidFill>
              </a:rPr>
              <a:t>, να μην </a:t>
            </a:r>
            <a:r>
              <a:rPr lang="el-GR" sz="2200" dirty="0" err="1">
                <a:solidFill>
                  <a:prstClr val="black"/>
                </a:solidFill>
              </a:rPr>
              <a:t>είναι</a:t>
            </a:r>
            <a:r>
              <a:rPr lang="el-GR" sz="2200" dirty="0">
                <a:solidFill>
                  <a:prstClr val="black"/>
                </a:solidFill>
              </a:rPr>
              <a:t> </a:t>
            </a:r>
            <a:r>
              <a:rPr lang="el-GR" sz="2200" dirty="0" err="1">
                <a:solidFill>
                  <a:prstClr val="black"/>
                </a:solidFill>
              </a:rPr>
              <a:t>επηρεασμένος</a:t>
            </a:r>
            <a:r>
              <a:rPr lang="el-GR" sz="2200" dirty="0">
                <a:solidFill>
                  <a:prstClr val="black"/>
                </a:solidFill>
              </a:rPr>
              <a:t> </a:t>
            </a:r>
            <a:r>
              <a:rPr lang="el-GR" sz="2200" dirty="0" err="1">
                <a:solidFill>
                  <a:prstClr val="black"/>
                </a:solidFill>
              </a:rPr>
              <a:t>από</a:t>
            </a:r>
            <a:r>
              <a:rPr lang="el-GR" sz="2200" dirty="0">
                <a:solidFill>
                  <a:prstClr val="black"/>
                </a:solidFill>
              </a:rPr>
              <a:t> τη </a:t>
            </a:r>
            <a:r>
              <a:rPr lang="el-GR" sz="2200" dirty="0" err="1">
                <a:solidFill>
                  <a:prstClr val="black"/>
                </a:solidFill>
              </a:rPr>
              <a:t>θεματολογία</a:t>
            </a:r>
            <a:r>
              <a:rPr lang="el-GR" sz="2200" dirty="0">
                <a:solidFill>
                  <a:prstClr val="black"/>
                </a:solidFill>
              </a:rPr>
              <a:t> και τη </a:t>
            </a:r>
            <a:r>
              <a:rPr lang="el-GR" sz="2200" dirty="0" err="1">
                <a:solidFill>
                  <a:prstClr val="black"/>
                </a:solidFill>
              </a:rPr>
              <a:t>φρασεολογία</a:t>
            </a:r>
            <a:r>
              <a:rPr lang="el-GR" sz="2200" dirty="0">
                <a:solidFill>
                  <a:prstClr val="black"/>
                </a:solidFill>
              </a:rPr>
              <a:t> της, </a:t>
            </a:r>
            <a:r>
              <a:rPr lang="el-GR" sz="2200" dirty="0" err="1">
                <a:solidFill>
                  <a:prstClr val="black"/>
                </a:solidFill>
              </a:rPr>
              <a:t>ενώ</a:t>
            </a:r>
            <a:r>
              <a:rPr lang="el-GR" sz="2200" dirty="0">
                <a:solidFill>
                  <a:prstClr val="black"/>
                </a:solidFill>
              </a:rPr>
              <a:t> σε </a:t>
            </a:r>
            <a:r>
              <a:rPr lang="el-GR" sz="2200" dirty="0" err="1">
                <a:solidFill>
                  <a:prstClr val="black"/>
                </a:solidFill>
              </a:rPr>
              <a:t>όλες</a:t>
            </a:r>
            <a:r>
              <a:rPr lang="el-GR" sz="2200" dirty="0">
                <a:solidFill>
                  <a:prstClr val="black"/>
                </a:solidFill>
              </a:rPr>
              <a:t> τις </a:t>
            </a:r>
            <a:r>
              <a:rPr lang="el-GR" sz="2200" dirty="0" err="1">
                <a:solidFill>
                  <a:prstClr val="black"/>
                </a:solidFill>
              </a:rPr>
              <a:t>εκκλησιαστικές</a:t>
            </a:r>
            <a:r>
              <a:rPr lang="el-GR" sz="2200" dirty="0">
                <a:solidFill>
                  <a:prstClr val="black"/>
                </a:solidFill>
              </a:rPr>
              <a:t> </a:t>
            </a:r>
            <a:r>
              <a:rPr lang="el-GR" sz="2200" dirty="0" err="1">
                <a:solidFill>
                  <a:prstClr val="black"/>
                </a:solidFill>
              </a:rPr>
              <a:t>ακολουθίες</a:t>
            </a:r>
            <a:r>
              <a:rPr lang="el-GR" sz="2200" dirty="0">
                <a:solidFill>
                  <a:prstClr val="black"/>
                </a:solidFill>
              </a:rPr>
              <a:t> </a:t>
            </a:r>
            <a:r>
              <a:rPr lang="el-GR" sz="2200" dirty="0" err="1">
                <a:solidFill>
                  <a:prstClr val="black"/>
                </a:solidFill>
              </a:rPr>
              <a:t>διαβάζονται</a:t>
            </a:r>
            <a:r>
              <a:rPr lang="el-GR" sz="2200" dirty="0">
                <a:solidFill>
                  <a:prstClr val="black"/>
                </a:solidFill>
              </a:rPr>
              <a:t> </a:t>
            </a:r>
            <a:r>
              <a:rPr lang="el-GR" sz="2200" dirty="0" err="1">
                <a:solidFill>
                  <a:prstClr val="black"/>
                </a:solidFill>
              </a:rPr>
              <a:t>μικρότερα</a:t>
            </a:r>
            <a:r>
              <a:rPr lang="el-GR" sz="2200" dirty="0">
                <a:solidFill>
                  <a:prstClr val="black"/>
                </a:solidFill>
              </a:rPr>
              <a:t> ή </a:t>
            </a:r>
            <a:r>
              <a:rPr lang="el-GR" sz="2200" dirty="0" err="1">
                <a:solidFill>
                  <a:prstClr val="black"/>
                </a:solidFill>
              </a:rPr>
              <a:t>μεγαλύτερα</a:t>
            </a:r>
            <a:r>
              <a:rPr lang="el-GR" sz="2200" dirty="0">
                <a:solidFill>
                  <a:prstClr val="black"/>
                </a:solidFill>
              </a:rPr>
              <a:t> </a:t>
            </a:r>
            <a:r>
              <a:rPr lang="el-GR" sz="2200" dirty="0" err="1">
                <a:solidFill>
                  <a:prstClr val="black"/>
                </a:solidFill>
              </a:rPr>
              <a:t>παλαιοδιαθηκικά</a:t>
            </a:r>
            <a:r>
              <a:rPr lang="el-GR" sz="2200" dirty="0">
                <a:solidFill>
                  <a:prstClr val="black"/>
                </a:solidFill>
              </a:rPr>
              <a:t> </a:t>
            </a:r>
            <a:r>
              <a:rPr lang="el-GR" sz="2200" dirty="0" err="1">
                <a:solidFill>
                  <a:prstClr val="black"/>
                </a:solidFill>
              </a:rPr>
              <a:t>αποσπάσματα</a:t>
            </a:r>
            <a:r>
              <a:rPr lang="el-GR" sz="2200" dirty="0">
                <a:solidFill>
                  <a:prstClr val="black"/>
                </a:solidFill>
              </a:rPr>
              <a:t>.</a:t>
            </a:r>
            <a:endParaRPr lang="el-GR" sz="2200" dirty="0">
              <a:solidFill>
                <a:srgbClr val="C00000"/>
              </a:solidFill>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err="1">
                <a:solidFill>
                  <a:srgbClr val="C00000"/>
                </a:solidFill>
              </a:rPr>
              <a:t>στ</a:t>
            </a:r>
            <a:r>
              <a:rPr lang="el-GR" sz="2200" dirty="0">
                <a:solidFill>
                  <a:srgbClr val="C00000"/>
                </a:solidFill>
              </a:rPr>
              <a:t>)</a:t>
            </a:r>
            <a:r>
              <a:rPr lang="el-GR" sz="2200" dirty="0"/>
              <a:t> Επίσης, στην </a:t>
            </a:r>
            <a:r>
              <a:rPr lang="el-GR" sz="2200" dirty="0" err="1"/>
              <a:t>Αποκάλυψη</a:t>
            </a:r>
            <a:r>
              <a:rPr lang="el-GR" sz="2200" dirty="0"/>
              <a:t> το </a:t>
            </a:r>
            <a:r>
              <a:rPr lang="el-GR" sz="2200" dirty="0" err="1"/>
              <a:t>όνομα</a:t>
            </a:r>
            <a:r>
              <a:rPr lang="el-GR" sz="2200" dirty="0"/>
              <a:t> του </a:t>
            </a:r>
            <a:r>
              <a:rPr lang="el-GR" sz="2200" dirty="0" err="1"/>
              <a:t>Θεού</a:t>
            </a:r>
            <a:r>
              <a:rPr lang="el-GR" sz="2200" dirty="0"/>
              <a:t> ως «</a:t>
            </a:r>
            <a:r>
              <a:rPr lang="el-GR" sz="2200" i="1" dirty="0"/>
              <a:t>ὁ </a:t>
            </a:r>
            <a:r>
              <a:rPr lang="el-GR" sz="2200" i="1" dirty="0" err="1"/>
              <a:t>ὤν</a:t>
            </a:r>
            <a:r>
              <a:rPr lang="el-GR" sz="2200" i="1" dirty="0"/>
              <a:t> </a:t>
            </a:r>
            <a:r>
              <a:rPr lang="el-GR" sz="2200" i="1" dirty="0" err="1"/>
              <a:t>καί</a:t>
            </a:r>
            <a:r>
              <a:rPr lang="el-GR" sz="2200" i="1" dirty="0"/>
              <a:t> ὁ </a:t>
            </a:r>
            <a:r>
              <a:rPr lang="el-GR" sz="2200" i="1" dirty="0" err="1"/>
              <a:t>ἦν</a:t>
            </a:r>
            <a:r>
              <a:rPr lang="el-GR" sz="2200" i="1" dirty="0"/>
              <a:t> </a:t>
            </a:r>
            <a:r>
              <a:rPr lang="el-GR" sz="2200" i="1" dirty="0" err="1"/>
              <a:t>καί</a:t>
            </a:r>
            <a:r>
              <a:rPr lang="el-GR" sz="2200" i="1" dirty="0"/>
              <a:t> ὁ </a:t>
            </a:r>
            <a:r>
              <a:rPr lang="el-GR" sz="2200" i="1" dirty="0" err="1"/>
              <a:t>ἐρχόμενος</a:t>
            </a:r>
            <a:r>
              <a:rPr lang="el-GR" sz="2200" dirty="0"/>
              <a:t>» </a:t>
            </a:r>
            <a:r>
              <a:rPr lang="el-GR" sz="2200" dirty="0" err="1"/>
              <a:t>διακηρύσσει</a:t>
            </a:r>
            <a:r>
              <a:rPr lang="el-GR" sz="2200" dirty="0"/>
              <a:t> με τον πιο </a:t>
            </a:r>
            <a:r>
              <a:rPr lang="el-GR" sz="2200" dirty="0" err="1"/>
              <a:t>παραστατικό</a:t>
            </a:r>
            <a:r>
              <a:rPr lang="el-GR" sz="2200" dirty="0"/>
              <a:t> </a:t>
            </a:r>
            <a:r>
              <a:rPr lang="el-GR" sz="2200" dirty="0" err="1"/>
              <a:t>τρόπο</a:t>
            </a:r>
            <a:r>
              <a:rPr lang="el-GR" sz="2200" dirty="0"/>
              <a:t> </a:t>
            </a:r>
            <a:r>
              <a:rPr lang="el-GR" sz="2200" dirty="0" err="1"/>
              <a:t>όχι</a:t>
            </a:r>
            <a:r>
              <a:rPr lang="el-GR" sz="2200" dirty="0"/>
              <a:t> </a:t>
            </a:r>
            <a:r>
              <a:rPr lang="el-GR" sz="2200" dirty="0" err="1"/>
              <a:t>μόνον</a:t>
            </a:r>
            <a:r>
              <a:rPr lang="el-GR" sz="2200" dirty="0"/>
              <a:t> το </a:t>
            </a:r>
            <a:r>
              <a:rPr lang="el-GR" sz="2200" dirty="0" err="1"/>
              <a:t>ότι</a:t>
            </a:r>
            <a:r>
              <a:rPr lang="el-GR" sz="2200" dirty="0"/>
              <a:t> ο </a:t>
            </a:r>
            <a:r>
              <a:rPr lang="el-GR" sz="2200" dirty="0" err="1"/>
              <a:t>Θεός</a:t>
            </a:r>
            <a:r>
              <a:rPr lang="el-GR" sz="2200" dirty="0"/>
              <a:t> </a:t>
            </a:r>
            <a:r>
              <a:rPr lang="el-GR" sz="2200" dirty="0" err="1"/>
              <a:t>αποκαλύπτεται</a:t>
            </a:r>
            <a:r>
              <a:rPr lang="el-GR" sz="2200" dirty="0"/>
              <a:t> </a:t>
            </a:r>
            <a:r>
              <a:rPr lang="el-GR" sz="2200" dirty="0" err="1"/>
              <a:t>συνεχώς</a:t>
            </a:r>
            <a:r>
              <a:rPr lang="el-GR" sz="2200" dirty="0"/>
              <a:t> </a:t>
            </a:r>
            <a:r>
              <a:rPr lang="el-GR" sz="2200" dirty="0" err="1"/>
              <a:t>μέσα</a:t>
            </a:r>
            <a:r>
              <a:rPr lang="el-GR" sz="2200" dirty="0"/>
              <a:t> στην </a:t>
            </a:r>
            <a:r>
              <a:rPr lang="el-GR" sz="2200" dirty="0" err="1"/>
              <a:t>Ιστορία</a:t>
            </a:r>
            <a:r>
              <a:rPr lang="el-GR" sz="2200" dirty="0"/>
              <a:t>, </a:t>
            </a:r>
            <a:r>
              <a:rPr lang="el-GR" sz="2200" dirty="0" err="1"/>
              <a:t>αλλά</a:t>
            </a:r>
            <a:r>
              <a:rPr lang="el-GR" sz="2200" dirty="0"/>
              <a:t> και το </a:t>
            </a:r>
            <a:r>
              <a:rPr lang="el-GR" sz="2200" dirty="0" err="1"/>
              <a:t>ότι</a:t>
            </a:r>
            <a:r>
              <a:rPr lang="el-GR" sz="2200" dirty="0"/>
              <a:t> η </a:t>
            </a:r>
            <a:r>
              <a:rPr lang="el-GR" sz="2200" dirty="0" err="1"/>
              <a:t>ύπαρξή</a:t>
            </a:r>
            <a:r>
              <a:rPr lang="el-GR" sz="2200" dirty="0"/>
              <a:t> του </a:t>
            </a:r>
            <a:r>
              <a:rPr lang="el-GR" sz="2200" dirty="0" err="1"/>
              <a:t>παραμένει</a:t>
            </a:r>
            <a:r>
              <a:rPr lang="el-GR" sz="2200" dirty="0"/>
              <a:t> </a:t>
            </a:r>
            <a:r>
              <a:rPr lang="el-GR" sz="2200" dirty="0" err="1"/>
              <a:t>αναλλοίωτη</a:t>
            </a:r>
            <a:r>
              <a:rPr lang="el-GR" sz="2200" dirty="0"/>
              <a:t> στον </a:t>
            </a:r>
            <a:r>
              <a:rPr lang="el-GR" sz="2200" dirty="0" err="1"/>
              <a:t>χρόνο</a:t>
            </a:r>
            <a:r>
              <a:rPr lang="el-GR" sz="2200" dirty="0"/>
              <a:t>. Με τον </a:t>
            </a:r>
            <a:r>
              <a:rPr lang="el-GR" sz="2200" dirty="0" err="1"/>
              <a:t>τρόπο</a:t>
            </a:r>
            <a:r>
              <a:rPr lang="el-GR" sz="2200" dirty="0"/>
              <a:t> </a:t>
            </a:r>
            <a:r>
              <a:rPr lang="el-GR" sz="2200" dirty="0" err="1"/>
              <a:t>αυτόν</a:t>
            </a:r>
            <a:r>
              <a:rPr lang="el-GR" sz="2200" dirty="0"/>
              <a:t> </a:t>
            </a:r>
            <a:r>
              <a:rPr lang="el-GR" sz="2200" dirty="0" err="1"/>
              <a:t>υπογραμμίζεται</a:t>
            </a:r>
            <a:r>
              <a:rPr lang="el-GR" sz="2200" dirty="0"/>
              <a:t> </a:t>
            </a:r>
            <a:r>
              <a:rPr lang="el-GR" sz="2200" dirty="0" err="1"/>
              <a:t>εντονότατα</a:t>
            </a:r>
            <a:r>
              <a:rPr lang="el-GR" sz="2200" dirty="0"/>
              <a:t> η </a:t>
            </a:r>
            <a:r>
              <a:rPr lang="el-GR" sz="2200" dirty="0" err="1"/>
              <a:t>ενότητα</a:t>
            </a:r>
            <a:r>
              <a:rPr lang="el-GR" sz="2200" dirty="0"/>
              <a:t> των </a:t>
            </a:r>
            <a:r>
              <a:rPr lang="el-GR" sz="2200" dirty="0" err="1"/>
              <a:t>δύο</a:t>
            </a:r>
            <a:r>
              <a:rPr lang="el-GR" sz="2200" dirty="0"/>
              <a:t> </a:t>
            </a:r>
            <a:r>
              <a:rPr lang="el-GR" sz="2200" dirty="0" err="1"/>
              <a:t>Διαθηκών</a:t>
            </a:r>
            <a:r>
              <a:rPr lang="el-GR" sz="2200" dirty="0"/>
              <a:t> (</a:t>
            </a:r>
            <a:r>
              <a:rPr lang="el-GR" sz="2200" dirty="0" err="1"/>
              <a:t>Παλαιάς</a:t>
            </a:r>
            <a:r>
              <a:rPr lang="el-GR" sz="2200" dirty="0"/>
              <a:t> και </a:t>
            </a:r>
            <a:r>
              <a:rPr lang="el-GR" sz="2200" dirty="0" err="1"/>
              <a:t>Καινής</a:t>
            </a:r>
            <a:r>
              <a:rPr lang="el-GR" sz="2200" dirty="0"/>
              <a:t>) που </a:t>
            </a:r>
            <a:r>
              <a:rPr lang="el-GR" sz="2200" dirty="0" err="1"/>
              <a:t>συγκροτούν</a:t>
            </a:r>
            <a:r>
              <a:rPr lang="el-GR" sz="2200" dirty="0"/>
              <a:t> τη </a:t>
            </a:r>
            <a:r>
              <a:rPr lang="el-GR" sz="2200" dirty="0" err="1"/>
              <a:t>χριστιανική</a:t>
            </a:r>
            <a:r>
              <a:rPr lang="el-GR" sz="2200" dirty="0"/>
              <a:t> </a:t>
            </a:r>
            <a:r>
              <a:rPr lang="el-GR" sz="2200" dirty="0" err="1"/>
              <a:t>Βίβλο</a:t>
            </a:r>
            <a:r>
              <a:rPr lang="el-GR" sz="2200" dirty="0"/>
              <a:t>, </a:t>
            </a:r>
            <a:r>
              <a:rPr lang="el-GR" sz="2200" dirty="0" err="1"/>
              <a:t>καθώς</a:t>
            </a:r>
            <a:r>
              <a:rPr lang="el-GR" sz="2200" dirty="0"/>
              <a:t>, </a:t>
            </a:r>
            <a:r>
              <a:rPr lang="el-GR" sz="2200" dirty="0" err="1"/>
              <a:t>όπως</a:t>
            </a:r>
            <a:r>
              <a:rPr lang="el-GR" sz="2200" dirty="0"/>
              <a:t> </a:t>
            </a:r>
            <a:r>
              <a:rPr lang="el-GR" sz="2200" dirty="0" err="1"/>
              <a:t>παραστατι</a:t>
            </a:r>
            <a:r>
              <a:rPr lang="el-GR" sz="2200" dirty="0"/>
              <a:t>- </a:t>
            </a:r>
            <a:r>
              <a:rPr lang="el-GR" sz="2200" dirty="0" err="1"/>
              <a:t>κά</a:t>
            </a:r>
            <a:r>
              <a:rPr lang="el-GR" sz="2200" dirty="0"/>
              <a:t> </a:t>
            </a:r>
            <a:r>
              <a:rPr lang="el-GR" sz="2200" dirty="0" err="1"/>
              <a:t>δηλώνεται</a:t>
            </a:r>
            <a:r>
              <a:rPr lang="el-GR" sz="2200" dirty="0"/>
              <a:t> στην </a:t>
            </a:r>
            <a:r>
              <a:rPr lang="el-GR" sz="2200" dirty="0" err="1"/>
              <a:t>εικονογραφία</a:t>
            </a:r>
            <a:r>
              <a:rPr lang="el-GR" sz="2200" dirty="0"/>
              <a:t> της </a:t>
            </a:r>
            <a:r>
              <a:rPr lang="el-GR" sz="2200" dirty="0" err="1"/>
              <a:t>ορθόδοξης</a:t>
            </a:r>
            <a:r>
              <a:rPr lang="el-GR" sz="2200" dirty="0"/>
              <a:t> </a:t>
            </a:r>
            <a:r>
              <a:rPr lang="el-GR" sz="2200" dirty="0" err="1"/>
              <a:t>Εκκλησίας</a:t>
            </a:r>
            <a:r>
              <a:rPr lang="el-GR" sz="2200" dirty="0"/>
              <a:t> με την </a:t>
            </a:r>
            <a:r>
              <a:rPr lang="el-GR" sz="2200" dirty="0" err="1"/>
              <a:t>επιγραφή</a:t>
            </a:r>
            <a:r>
              <a:rPr lang="el-GR" sz="2200" dirty="0"/>
              <a:t> «Ο ΩΝ» στο </a:t>
            </a:r>
            <a:r>
              <a:rPr lang="el-GR" sz="2200" dirty="0" err="1"/>
              <a:t>φωτοστέφανο</a:t>
            </a:r>
            <a:r>
              <a:rPr lang="el-GR" sz="2200" dirty="0"/>
              <a:t> του </a:t>
            </a:r>
            <a:r>
              <a:rPr lang="el-GR" sz="2200" dirty="0" err="1"/>
              <a:t>Χριστού</a:t>
            </a:r>
            <a:r>
              <a:rPr lang="el-GR" sz="2200" dirty="0"/>
              <a:t>, </a:t>
            </a:r>
            <a:r>
              <a:rPr lang="el-GR" sz="2200" dirty="0" err="1"/>
              <a:t>είναι</a:t>
            </a:r>
            <a:r>
              <a:rPr lang="el-GR" sz="2200" dirty="0"/>
              <a:t> ο </a:t>
            </a:r>
            <a:r>
              <a:rPr lang="el-GR" sz="2200" dirty="0" err="1"/>
              <a:t>ίδιος</a:t>
            </a:r>
            <a:r>
              <a:rPr lang="el-GR" sz="2200" dirty="0"/>
              <a:t> </a:t>
            </a:r>
            <a:r>
              <a:rPr lang="el-GR" sz="2200" dirty="0" err="1"/>
              <a:t>Θεός</a:t>
            </a:r>
            <a:r>
              <a:rPr lang="el-GR" sz="2200" dirty="0"/>
              <a:t> </a:t>
            </a:r>
            <a:r>
              <a:rPr lang="el-GR" sz="2200" dirty="0" err="1"/>
              <a:t>αυτός</a:t>
            </a:r>
            <a:r>
              <a:rPr lang="el-GR" sz="2200" dirty="0"/>
              <a:t> που </a:t>
            </a:r>
            <a:r>
              <a:rPr lang="el-GR" sz="2200" dirty="0" err="1"/>
              <a:t>ενεργεί</a:t>
            </a:r>
            <a:r>
              <a:rPr lang="el-GR" sz="2200" dirty="0"/>
              <a:t> </a:t>
            </a:r>
            <a:r>
              <a:rPr lang="el-GR" sz="2200" dirty="0" err="1"/>
              <a:t>πάντοτε</a:t>
            </a:r>
            <a:r>
              <a:rPr lang="el-GR" sz="2200" dirty="0"/>
              <a:t> σε </a:t>
            </a:r>
            <a:r>
              <a:rPr lang="el-GR" sz="2200" dirty="0" err="1"/>
              <a:t>όλες</a:t>
            </a:r>
            <a:r>
              <a:rPr lang="el-GR" sz="2200" dirty="0"/>
              <a:t> τις </a:t>
            </a:r>
            <a:r>
              <a:rPr lang="el-GR" sz="2200" dirty="0" err="1"/>
              <a:t>φάσεις</a:t>
            </a:r>
            <a:r>
              <a:rPr lang="el-GR" sz="2200" dirty="0"/>
              <a:t> της </a:t>
            </a:r>
            <a:r>
              <a:rPr lang="el-GR" sz="2200" dirty="0" err="1"/>
              <a:t>ανθρώπινης</a:t>
            </a:r>
            <a:r>
              <a:rPr lang="el-GR" sz="2200" dirty="0"/>
              <a:t> </a:t>
            </a:r>
            <a:r>
              <a:rPr lang="el-GR" sz="2200" dirty="0" err="1"/>
              <a:t>ιστορίας</a:t>
            </a:r>
            <a:r>
              <a:rPr lang="el-GR" sz="2200" dirty="0"/>
              <a:t>.</a:t>
            </a:r>
          </a:p>
          <a:p>
            <a:pPr marL="288000" lvl="0" indent="-288000" algn="just">
              <a:buClr>
                <a:srgbClr val="D34817"/>
              </a:buClr>
              <a:buSzPct val="85000"/>
            </a:pPr>
            <a:endParaRPr lang="el-GR" sz="2200" dirty="0">
              <a:solidFill>
                <a:prstClr val="black"/>
              </a:solidFill>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16</a:t>
            </a:fld>
            <a:endParaRPr lang="el-GR"/>
          </a:p>
        </p:txBody>
      </p:sp>
    </p:spTree>
    <p:extLst>
      <p:ext uri="{BB962C8B-B14F-4D97-AF65-F5344CB8AC3E}">
        <p14:creationId xmlns:p14="http://schemas.microsoft.com/office/powerpoint/2010/main" val="314252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1.4 Η ενότητα των δύο Διαθηκών</a:t>
            </a:r>
            <a:endParaRPr lang="el-GR" sz="2400" dirty="0"/>
          </a:p>
        </p:txBody>
      </p:sp>
      <p:sp>
        <p:nvSpPr>
          <p:cNvPr id="3" name="Ορθογώνιο 2"/>
          <p:cNvSpPr/>
          <p:nvPr/>
        </p:nvSpPr>
        <p:spPr>
          <a:xfrm>
            <a:off x="602166" y="1417638"/>
            <a:ext cx="10980234" cy="3477875"/>
          </a:xfrm>
          <a:prstGeom prst="rect">
            <a:avLst/>
          </a:prstGeom>
        </p:spPr>
        <p:txBody>
          <a:bodyPr wrap="square">
            <a:spAutoFit/>
          </a:bodyPr>
          <a:lstStyle/>
          <a:p>
            <a:pPr marL="28800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ζ) </a:t>
            </a:r>
            <a:r>
              <a:rPr lang="el-GR" sz="2200" dirty="0">
                <a:solidFill>
                  <a:prstClr val="black"/>
                </a:solidFill>
              </a:rPr>
              <a:t>Τέλος, για τους </a:t>
            </a:r>
            <a:r>
              <a:rPr lang="el-GR" sz="2200" dirty="0" err="1">
                <a:solidFill>
                  <a:prstClr val="black"/>
                </a:solidFill>
              </a:rPr>
              <a:t>Χριστιανούς</a:t>
            </a:r>
            <a:r>
              <a:rPr lang="el-GR" sz="2200" dirty="0">
                <a:solidFill>
                  <a:prstClr val="black"/>
                </a:solidFill>
              </a:rPr>
              <a:t> η </a:t>
            </a:r>
            <a:r>
              <a:rPr lang="el-GR" sz="2200" dirty="0" err="1">
                <a:solidFill>
                  <a:prstClr val="black"/>
                </a:solidFill>
              </a:rPr>
              <a:t>Παλαιά</a:t>
            </a:r>
            <a:r>
              <a:rPr lang="el-GR" sz="2200" dirty="0">
                <a:solidFill>
                  <a:prstClr val="black"/>
                </a:solidFill>
              </a:rPr>
              <a:t> </a:t>
            </a:r>
            <a:r>
              <a:rPr lang="el-GR" sz="2200" dirty="0" err="1">
                <a:solidFill>
                  <a:prstClr val="black"/>
                </a:solidFill>
              </a:rPr>
              <a:t>Διαθήκη</a:t>
            </a:r>
            <a:r>
              <a:rPr lang="el-GR" sz="2200" dirty="0">
                <a:solidFill>
                  <a:prstClr val="black"/>
                </a:solidFill>
              </a:rPr>
              <a:t> δεν </a:t>
            </a:r>
            <a:r>
              <a:rPr lang="el-GR" sz="2200" dirty="0" err="1">
                <a:solidFill>
                  <a:prstClr val="black"/>
                </a:solidFill>
              </a:rPr>
              <a:t>είναι</a:t>
            </a:r>
            <a:r>
              <a:rPr lang="el-GR" sz="2200" dirty="0">
                <a:solidFill>
                  <a:prstClr val="black"/>
                </a:solidFill>
              </a:rPr>
              <a:t> η </a:t>
            </a:r>
            <a:r>
              <a:rPr lang="el-GR" sz="2200" dirty="0" err="1">
                <a:solidFill>
                  <a:prstClr val="black"/>
                </a:solidFill>
              </a:rPr>
              <a:t>μυθολογία</a:t>
            </a:r>
            <a:r>
              <a:rPr lang="el-GR" sz="2200" dirty="0">
                <a:solidFill>
                  <a:prstClr val="black"/>
                </a:solidFill>
              </a:rPr>
              <a:t> των </a:t>
            </a:r>
            <a:r>
              <a:rPr lang="el-GR" sz="2200" dirty="0" err="1">
                <a:solidFill>
                  <a:prstClr val="black"/>
                </a:solidFill>
              </a:rPr>
              <a:t>Εβραίων</a:t>
            </a:r>
            <a:r>
              <a:rPr lang="el-GR" sz="2200" dirty="0">
                <a:solidFill>
                  <a:prstClr val="black"/>
                </a:solidFill>
              </a:rPr>
              <a:t>, </a:t>
            </a:r>
            <a:r>
              <a:rPr lang="el-GR" sz="2200" dirty="0" err="1">
                <a:solidFill>
                  <a:prstClr val="black"/>
                </a:solidFill>
              </a:rPr>
              <a:t>αλλά</a:t>
            </a:r>
            <a:r>
              <a:rPr lang="el-GR" sz="2200" dirty="0">
                <a:solidFill>
                  <a:prstClr val="black"/>
                </a:solidFill>
              </a:rPr>
              <a:t> </a:t>
            </a:r>
            <a:r>
              <a:rPr lang="el-GR" sz="2200" dirty="0" err="1">
                <a:solidFill>
                  <a:prstClr val="black"/>
                </a:solidFill>
              </a:rPr>
              <a:t>αποκάλυψη</a:t>
            </a:r>
            <a:r>
              <a:rPr lang="el-GR" sz="2200" dirty="0">
                <a:solidFill>
                  <a:prstClr val="black"/>
                </a:solidFill>
              </a:rPr>
              <a:t> του </a:t>
            </a:r>
            <a:r>
              <a:rPr lang="el-GR" sz="2200" dirty="0" err="1">
                <a:solidFill>
                  <a:prstClr val="black"/>
                </a:solidFill>
              </a:rPr>
              <a:t>Θεού</a:t>
            </a:r>
            <a:r>
              <a:rPr lang="el-GR" sz="2200" dirty="0">
                <a:solidFill>
                  <a:prstClr val="black"/>
                </a:solidFill>
              </a:rPr>
              <a:t> προς τους </a:t>
            </a:r>
            <a:r>
              <a:rPr lang="el-GR" sz="2200" dirty="0" err="1">
                <a:solidFill>
                  <a:prstClr val="black"/>
                </a:solidFill>
              </a:rPr>
              <a:t>ανθρώπους</a:t>
            </a:r>
            <a:r>
              <a:rPr lang="el-GR" sz="2200" dirty="0">
                <a:solidFill>
                  <a:prstClr val="black"/>
                </a:solidFill>
              </a:rPr>
              <a:t> και </a:t>
            </a:r>
            <a:r>
              <a:rPr lang="el-GR" sz="2200" dirty="0" err="1">
                <a:solidFill>
                  <a:prstClr val="black"/>
                </a:solidFill>
              </a:rPr>
              <a:t>καταγραφή</a:t>
            </a:r>
            <a:r>
              <a:rPr lang="el-GR" sz="2200" dirty="0">
                <a:solidFill>
                  <a:prstClr val="black"/>
                </a:solidFill>
              </a:rPr>
              <a:t> της </a:t>
            </a:r>
            <a:r>
              <a:rPr lang="el-GR" sz="2200" dirty="0" err="1">
                <a:solidFill>
                  <a:prstClr val="black"/>
                </a:solidFill>
              </a:rPr>
              <a:t>ιστορίας</a:t>
            </a:r>
            <a:r>
              <a:rPr lang="el-GR" sz="2200" dirty="0">
                <a:solidFill>
                  <a:prstClr val="black"/>
                </a:solidFill>
              </a:rPr>
              <a:t> των </a:t>
            </a:r>
            <a:r>
              <a:rPr lang="el-GR" sz="2200" dirty="0" err="1">
                <a:solidFill>
                  <a:prstClr val="black"/>
                </a:solidFill>
              </a:rPr>
              <a:t>σχέσεων</a:t>
            </a:r>
            <a:r>
              <a:rPr lang="el-GR" sz="2200" dirty="0">
                <a:solidFill>
                  <a:prstClr val="black"/>
                </a:solidFill>
              </a:rPr>
              <a:t> του </a:t>
            </a:r>
            <a:r>
              <a:rPr lang="el-GR" sz="2200" dirty="0" err="1">
                <a:solidFill>
                  <a:prstClr val="black"/>
                </a:solidFill>
              </a:rPr>
              <a:t>Θεού</a:t>
            </a:r>
            <a:r>
              <a:rPr lang="el-GR" sz="2200" dirty="0">
                <a:solidFill>
                  <a:prstClr val="black"/>
                </a:solidFill>
              </a:rPr>
              <a:t> με τον </a:t>
            </a:r>
            <a:r>
              <a:rPr lang="el-GR" sz="2200" dirty="0" err="1">
                <a:solidFill>
                  <a:prstClr val="black"/>
                </a:solidFill>
              </a:rPr>
              <a:t>άνθρωπο</a:t>
            </a:r>
            <a:r>
              <a:rPr lang="el-GR" sz="2200" dirty="0">
                <a:solidFill>
                  <a:prstClr val="black"/>
                </a:solidFill>
              </a:rPr>
              <a:t>. Τα </a:t>
            </a:r>
            <a:r>
              <a:rPr lang="el-GR" sz="2200" dirty="0" err="1">
                <a:solidFill>
                  <a:prstClr val="black"/>
                </a:solidFill>
              </a:rPr>
              <a:t>βιβλία</a:t>
            </a:r>
            <a:r>
              <a:rPr lang="el-GR" sz="2200" dirty="0">
                <a:solidFill>
                  <a:prstClr val="black"/>
                </a:solidFill>
              </a:rPr>
              <a:t> της δεν </a:t>
            </a:r>
            <a:r>
              <a:rPr lang="el-GR" sz="2200" dirty="0" err="1">
                <a:solidFill>
                  <a:prstClr val="black"/>
                </a:solidFill>
              </a:rPr>
              <a:t>αποτελούν</a:t>
            </a:r>
            <a:r>
              <a:rPr lang="el-GR" sz="2200" dirty="0">
                <a:solidFill>
                  <a:prstClr val="black"/>
                </a:solidFill>
              </a:rPr>
              <a:t> </a:t>
            </a:r>
            <a:r>
              <a:rPr lang="el-GR" sz="2200" dirty="0" err="1">
                <a:solidFill>
                  <a:prstClr val="black"/>
                </a:solidFill>
              </a:rPr>
              <a:t>απλώς</a:t>
            </a:r>
            <a:r>
              <a:rPr lang="el-GR" sz="2200" dirty="0">
                <a:solidFill>
                  <a:prstClr val="black"/>
                </a:solidFill>
              </a:rPr>
              <a:t> τη </a:t>
            </a:r>
            <a:r>
              <a:rPr lang="el-GR" sz="2200" dirty="0" err="1">
                <a:solidFill>
                  <a:prstClr val="black"/>
                </a:solidFill>
              </a:rPr>
              <a:t>λογοτεχνία</a:t>
            </a:r>
            <a:r>
              <a:rPr lang="el-GR" sz="2200" dirty="0">
                <a:solidFill>
                  <a:prstClr val="black"/>
                </a:solidFill>
              </a:rPr>
              <a:t> </a:t>
            </a:r>
            <a:r>
              <a:rPr lang="el-GR" sz="2200" dirty="0" err="1">
                <a:solidFill>
                  <a:prstClr val="black"/>
                </a:solidFill>
              </a:rPr>
              <a:t>ενός</a:t>
            </a:r>
            <a:r>
              <a:rPr lang="el-GR" sz="2200" dirty="0">
                <a:solidFill>
                  <a:prstClr val="black"/>
                </a:solidFill>
              </a:rPr>
              <a:t> </a:t>
            </a:r>
            <a:r>
              <a:rPr lang="el-GR" sz="2200" dirty="0" err="1">
                <a:solidFill>
                  <a:prstClr val="black"/>
                </a:solidFill>
              </a:rPr>
              <a:t>μόνο</a:t>
            </a:r>
            <a:r>
              <a:rPr lang="el-GR" sz="2200" dirty="0">
                <a:solidFill>
                  <a:prstClr val="black"/>
                </a:solidFill>
              </a:rPr>
              <a:t> </a:t>
            </a:r>
            <a:r>
              <a:rPr lang="el-GR" sz="2200" dirty="0" err="1">
                <a:solidFill>
                  <a:prstClr val="black"/>
                </a:solidFill>
              </a:rPr>
              <a:t>λαού</a:t>
            </a:r>
            <a:r>
              <a:rPr lang="el-GR" sz="2200" dirty="0">
                <a:solidFill>
                  <a:prstClr val="black"/>
                </a:solidFill>
              </a:rPr>
              <a:t> </a:t>
            </a:r>
            <a:r>
              <a:rPr lang="el-GR" sz="2200" dirty="0" err="1">
                <a:solidFill>
                  <a:prstClr val="black"/>
                </a:solidFill>
              </a:rPr>
              <a:t>αλλά</a:t>
            </a:r>
            <a:r>
              <a:rPr lang="el-GR" sz="2200" dirty="0">
                <a:solidFill>
                  <a:prstClr val="black"/>
                </a:solidFill>
              </a:rPr>
              <a:t> </a:t>
            </a:r>
            <a:r>
              <a:rPr lang="el-GR" sz="2200" dirty="0" err="1">
                <a:solidFill>
                  <a:prstClr val="black"/>
                </a:solidFill>
              </a:rPr>
              <a:t>πνευματική</a:t>
            </a:r>
            <a:r>
              <a:rPr lang="el-GR" sz="2200" dirty="0">
                <a:solidFill>
                  <a:prstClr val="black"/>
                </a:solidFill>
              </a:rPr>
              <a:t> </a:t>
            </a:r>
            <a:r>
              <a:rPr lang="el-GR" sz="2200" dirty="0" err="1">
                <a:solidFill>
                  <a:prstClr val="black"/>
                </a:solidFill>
              </a:rPr>
              <a:t>κληρονομιά</a:t>
            </a:r>
            <a:r>
              <a:rPr lang="el-GR" sz="2200" dirty="0">
                <a:solidFill>
                  <a:prstClr val="black"/>
                </a:solidFill>
              </a:rPr>
              <a:t> </a:t>
            </a:r>
            <a:r>
              <a:rPr lang="el-GR" sz="2200" dirty="0" err="1">
                <a:solidFill>
                  <a:prstClr val="black"/>
                </a:solidFill>
              </a:rPr>
              <a:t>ολόκληρης</a:t>
            </a:r>
            <a:r>
              <a:rPr lang="el-GR" sz="2200" dirty="0">
                <a:solidFill>
                  <a:prstClr val="black"/>
                </a:solidFill>
              </a:rPr>
              <a:t> της </a:t>
            </a:r>
            <a:r>
              <a:rPr lang="el-GR" sz="2200" dirty="0" err="1">
                <a:solidFill>
                  <a:prstClr val="black"/>
                </a:solidFill>
              </a:rPr>
              <a:t>ανθρωπότητας</a:t>
            </a:r>
            <a:r>
              <a:rPr lang="el-GR" sz="2200" dirty="0">
                <a:solidFill>
                  <a:prstClr val="black"/>
                </a:solidFill>
              </a:rPr>
              <a:t>, την </a:t>
            </a:r>
            <a:r>
              <a:rPr lang="el-GR" sz="2200" dirty="0" err="1">
                <a:solidFill>
                  <a:prstClr val="black"/>
                </a:solidFill>
              </a:rPr>
              <a:t>οποία</a:t>
            </a:r>
            <a:r>
              <a:rPr lang="el-GR" sz="2200" dirty="0">
                <a:solidFill>
                  <a:prstClr val="black"/>
                </a:solidFill>
              </a:rPr>
              <a:t> </a:t>
            </a:r>
            <a:r>
              <a:rPr lang="el-GR" sz="2200" dirty="0" err="1">
                <a:solidFill>
                  <a:prstClr val="black"/>
                </a:solidFill>
              </a:rPr>
              <a:t>καλεί</a:t>
            </a:r>
            <a:r>
              <a:rPr lang="el-GR" sz="2200" dirty="0">
                <a:solidFill>
                  <a:prstClr val="black"/>
                </a:solidFill>
              </a:rPr>
              <a:t> ο </a:t>
            </a:r>
            <a:r>
              <a:rPr lang="el-GR" sz="2200" dirty="0" err="1">
                <a:solidFill>
                  <a:prstClr val="black"/>
                </a:solidFill>
              </a:rPr>
              <a:t>Ιησούς</a:t>
            </a:r>
            <a:r>
              <a:rPr lang="el-GR" sz="2200" dirty="0">
                <a:solidFill>
                  <a:prstClr val="black"/>
                </a:solidFill>
              </a:rPr>
              <a:t> </a:t>
            </a:r>
            <a:r>
              <a:rPr lang="el-GR" sz="2200" dirty="0" err="1">
                <a:solidFill>
                  <a:prstClr val="black"/>
                </a:solidFill>
              </a:rPr>
              <a:t>Χριστός</a:t>
            </a:r>
            <a:r>
              <a:rPr lang="el-GR" sz="2200" dirty="0">
                <a:solidFill>
                  <a:prstClr val="black"/>
                </a:solidFill>
              </a:rPr>
              <a:t> να </a:t>
            </a:r>
            <a:r>
              <a:rPr lang="el-GR" sz="2200" dirty="0" err="1">
                <a:solidFill>
                  <a:prstClr val="black"/>
                </a:solidFill>
              </a:rPr>
              <a:t>γίνει</a:t>
            </a:r>
            <a:r>
              <a:rPr lang="el-GR" sz="2200" dirty="0">
                <a:solidFill>
                  <a:prstClr val="black"/>
                </a:solidFill>
              </a:rPr>
              <a:t> </a:t>
            </a:r>
            <a:r>
              <a:rPr lang="el-GR" sz="2200" dirty="0" err="1">
                <a:solidFill>
                  <a:prstClr val="black"/>
                </a:solidFill>
              </a:rPr>
              <a:t>λαός</a:t>
            </a:r>
            <a:r>
              <a:rPr lang="el-GR" sz="2200" dirty="0">
                <a:solidFill>
                  <a:prstClr val="black"/>
                </a:solidFill>
              </a:rPr>
              <a:t> του </a:t>
            </a:r>
            <a:r>
              <a:rPr lang="el-GR" sz="2200" dirty="0" err="1">
                <a:solidFill>
                  <a:prstClr val="black"/>
                </a:solidFill>
              </a:rPr>
              <a:t>Θεού</a:t>
            </a:r>
            <a:r>
              <a:rPr lang="el-GR" sz="2200" dirty="0">
                <a:solidFill>
                  <a:prstClr val="black"/>
                </a:solidFill>
              </a:rPr>
              <a:t>. </a:t>
            </a:r>
            <a:r>
              <a:rPr lang="el-GR" sz="2200" dirty="0" err="1">
                <a:solidFill>
                  <a:prstClr val="black"/>
                </a:solidFill>
              </a:rPr>
              <a:t>Έτσι</a:t>
            </a:r>
            <a:r>
              <a:rPr lang="el-GR" sz="2200" dirty="0">
                <a:solidFill>
                  <a:prstClr val="black"/>
                </a:solidFill>
              </a:rPr>
              <a:t>, η </a:t>
            </a:r>
            <a:r>
              <a:rPr lang="el-GR" sz="2200" dirty="0" err="1">
                <a:solidFill>
                  <a:prstClr val="black"/>
                </a:solidFill>
              </a:rPr>
              <a:t>απάντηση</a:t>
            </a:r>
            <a:r>
              <a:rPr lang="el-GR" sz="2200" dirty="0">
                <a:solidFill>
                  <a:prstClr val="black"/>
                </a:solidFill>
              </a:rPr>
              <a:t> στο </a:t>
            </a:r>
            <a:r>
              <a:rPr lang="el-GR" sz="2200" dirty="0" err="1">
                <a:solidFill>
                  <a:prstClr val="black"/>
                </a:solidFill>
              </a:rPr>
              <a:t>ερώτημα</a:t>
            </a:r>
            <a:r>
              <a:rPr lang="el-GR" sz="2200" dirty="0">
                <a:solidFill>
                  <a:prstClr val="black"/>
                </a:solidFill>
              </a:rPr>
              <a:t> περί της </a:t>
            </a:r>
            <a:r>
              <a:rPr lang="el-GR" sz="2200" dirty="0" err="1">
                <a:solidFill>
                  <a:prstClr val="black"/>
                </a:solidFill>
              </a:rPr>
              <a:t>σημασίας</a:t>
            </a:r>
            <a:r>
              <a:rPr lang="el-GR" sz="2200" dirty="0">
                <a:solidFill>
                  <a:prstClr val="black"/>
                </a:solidFill>
              </a:rPr>
              <a:t> της </a:t>
            </a:r>
            <a:r>
              <a:rPr lang="el-GR" sz="2200" dirty="0" err="1">
                <a:solidFill>
                  <a:prstClr val="black"/>
                </a:solidFill>
              </a:rPr>
              <a:t>Παλαιάς</a:t>
            </a:r>
            <a:r>
              <a:rPr lang="el-GR" sz="2200" dirty="0">
                <a:solidFill>
                  <a:prstClr val="black"/>
                </a:solidFill>
              </a:rPr>
              <a:t> </a:t>
            </a:r>
            <a:r>
              <a:rPr lang="el-GR" sz="2200" dirty="0" err="1">
                <a:solidFill>
                  <a:prstClr val="black"/>
                </a:solidFill>
              </a:rPr>
              <a:t>Διαθήκης</a:t>
            </a:r>
            <a:r>
              <a:rPr lang="el-GR" sz="2200" dirty="0">
                <a:solidFill>
                  <a:prstClr val="black"/>
                </a:solidFill>
              </a:rPr>
              <a:t> για τη </a:t>
            </a:r>
            <a:r>
              <a:rPr lang="el-GR" sz="2200" dirty="0" err="1">
                <a:solidFill>
                  <a:prstClr val="black"/>
                </a:solidFill>
              </a:rPr>
              <a:t>χριστιανική</a:t>
            </a:r>
            <a:r>
              <a:rPr lang="el-GR" sz="2200" dirty="0">
                <a:solidFill>
                  <a:prstClr val="black"/>
                </a:solidFill>
              </a:rPr>
              <a:t> </a:t>
            </a:r>
            <a:r>
              <a:rPr lang="el-GR" sz="2200" dirty="0" err="1">
                <a:solidFill>
                  <a:prstClr val="black"/>
                </a:solidFill>
              </a:rPr>
              <a:t>πίστη</a:t>
            </a:r>
            <a:r>
              <a:rPr lang="el-GR" sz="2200" dirty="0">
                <a:solidFill>
                  <a:prstClr val="black"/>
                </a:solidFill>
              </a:rPr>
              <a:t> </a:t>
            </a:r>
            <a:r>
              <a:rPr lang="el-GR" sz="2200" dirty="0" err="1">
                <a:solidFill>
                  <a:prstClr val="black"/>
                </a:solidFill>
              </a:rPr>
              <a:t>προκύπτει</a:t>
            </a:r>
            <a:r>
              <a:rPr lang="el-GR" sz="2200" dirty="0">
                <a:solidFill>
                  <a:prstClr val="black"/>
                </a:solidFill>
              </a:rPr>
              <a:t> </a:t>
            </a:r>
            <a:r>
              <a:rPr lang="el-GR" sz="2200" dirty="0" err="1">
                <a:solidFill>
                  <a:prstClr val="black"/>
                </a:solidFill>
              </a:rPr>
              <a:t>από</a:t>
            </a:r>
            <a:r>
              <a:rPr lang="el-GR" sz="2200" dirty="0">
                <a:solidFill>
                  <a:prstClr val="black"/>
                </a:solidFill>
              </a:rPr>
              <a:t> την </a:t>
            </a:r>
            <a:r>
              <a:rPr lang="el-GR" sz="2200" dirty="0" err="1">
                <a:solidFill>
                  <a:prstClr val="black"/>
                </a:solidFill>
              </a:rPr>
              <a:t>πίστη</a:t>
            </a:r>
            <a:r>
              <a:rPr lang="el-GR" sz="2200" dirty="0">
                <a:solidFill>
                  <a:prstClr val="black"/>
                </a:solidFill>
              </a:rPr>
              <a:t> της </a:t>
            </a:r>
            <a:r>
              <a:rPr lang="el-GR" sz="2200" dirty="0" err="1">
                <a:solidFill>
                  <a:prstClr val="black"/>
                </a:solidFill>
              </a:rPr>
              <a:t>ίδιας</a:t>
            </a:r>
            <a:r>
              <a:rPr lang="el-GR" sz="2200" dirty="0">
                <a:solidFill>
                  <a:prstClr val="black"/>
                </a:solidFill>
              </a:rPr>
              <a:t> της </a:t>
            </a:r>
            <a:r>
              <a:rPr lang="el-GR" sz="2200" dirty="0" err="1">
                <a:solidFill>
                  <a:prstClr val="black"/>
                </a:solidFill>
              </a:rPr>
              <a:t>Εκκλησίας</a:t>
            </a:r>
            <a:r>
              <a:rPr lang="el-GR" sz="2200" dirty="0">
                <a:solidFill>
                  <a:prstClr val="black"/>
                </a:solidFill>
              </a:rPr>
              <a:t> για το </a:t>
            </a:r>
            <a:r>
              <a:rPr lang="el-GR" sz="2200" dirty="0" err="1">
                <a:solidFill>
                  <a:prstClr val="black"/>
                </a:solidFill>
              </a:rPr>
              <a:t>πρόσωπο</a:t>
            </a:r>
            <a:r>
              <a:rPr lang="el-GR" sz="2200" dirty="0">
                <a:solidFill>
                  <a:prstClr val="black"/>
                </a:solidFill>
              </a:rPr>
              <a:t> του </a:t>
            </a:r>
            <a:r>
              <a:rPr lang="el-GR" sz="2200" dirty="0" err="1">
                <a:solidFill>
                  <a:prstClr val="black"/>
                </a:solidFill>
              </a:rPr>
              <a:t>Ιησού</a:t>
            </a:r>
            <a:r>
              <a:rPr lang="el-GR" sz="2200" dirty="0">
                <a:solidFill>
                  <a:prstClr val="black"/>
                </a:solidFill>
              </a:rPr>
              <a:t> </a:t>
            </a:r>
            <a:r>
              <a:rPr lang="el-GR" sz="2200" dirty="0" err="1">
                <a:solidFill>
                  <a:prstClr val="black"/>
                </a:solidFill>
              </a:rPr>
              <a:t>Χριστού</a:t>
            </a:r>
            <a:r>
              <a:rPr lang="el-GR" sz="2200" dirty="0">
                <a:solidFill>
                  <a:prstClr val="black"/>
                </a:solidFill>
              </a:rPr>
              <a:t>.</a:t>
            </a:r>
          </a:p>
          <a:p>
            <a:pPr marL="288000" indent="-288000" algn="just">
              <a:buClr>
                <a:srgbClr val="D34817"/>
              </a:buClr>
              <a:buSzPct val="85000"/>
            </a:pPr>
            <a:endParaRPr lang="el-GR" sz="2200" dirty="0">
              <a:solidFill>
                <a:prstClr val="black"/>
              </a:solidFill>
            </a:endParaRPr>
          </a:p>
          <a:p>
            <a:pPr marL="28800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indent="-288000" algn="just">
              <a:buClr>
                <a:srgbClr val="D34817"/>
              </a:buClr>
              <a:buSzPct val="85000"/>
            </a:pPr>
            <a:endParaRPr lang="el-GR" sz="2200" dirty="0">
              <a:solidFill>
                <a:srgbClr val="C00000"/>
              </a:solidFill>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17</a:t>
            </a:fld>
            <a:endParaRPr lang="el-GR"/>
          </a:p>
        </p:txBody>
      </p:sp>
    </p:spTree>
    <p:extLst>
      <p:ext uri="{BB962C8B-B14F-4D97-AF65-F5344CB8AC3E}">
        <p14:creationId xmlns:p14="http://schemas.microsoft.com/office/powerpoint/2010/main" val="345662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0" y="4852713"/>
            <a:ext cx="4705350" cy="1015663"/>
          </a:xfrm>
          <a:prstGeom prst="rect">
            <a:avLst/>
          </a:prstGeom>
        </p:spPr>
        <p:txBody>
          <a:bodyPr wrap="square">
            <a:spAutoFit/>
          </a:bodyPr>
          <a:lstStyle/>
          <a:p>
            <a:r>
              <a:rPr lang="el-GR" sz="2000" i="1" dirty="0"/>
              <a:t>ΠΑΛΑΙΑΣ ΚΑΙ ΚΑΙΝΗΣ ΔΙΑΘΗΚΗΣ</a:t>
            </a:r>
          </a:p>
          <a:p>
            <a:r>
              <a:rPr lang="el-GR" sz="2000" i="1" dirty="0"/>
              <a:t>ΣΗΜΕΙΑ ΝΟΗΜΑΤΑ ΑΠΟΤΥΠΩΜΑΤΑ</a:t>
            </a:r>
          </a:p>
          <a:p>
            <a:r>
              <a:rPr lang="el-GR" sz="2000" spc="50" dirty="0"/>
              <a:t>ΝΙΚΟΣ ΑΘ. ΜΑΤΣΟΥΚΑΣ</a:t>
            </a:r>
            <a:endParaRPr lang="el-GR" sz="2000" spc="50" dirty="0">
              <a:latin typeface="Cambria" panose="02040503050406030204" pitchFamily="18" charset="0"/>
            </a:endParaRPr>
          </a:p>
        </p:txBody>
      </p:sp>
      <p:sp>
        <p:nvSpPr>
          <p:cNvPr id="8" name="Ορθογώνιο 7"/>
          <p:cNvSpPr/>
          <p:nvPr/>
        </p:nvSpPr>
        <p:spPr>
          <a:xfrm>
            <a:off x="6731554" y="4852713"/>
            <a:ext cx="4850846" cy="1323439"/>
          </a:xfrm>
          <a:prstGeom prst="rect">
            <a:avLst/>
          </a:prstGeom>
        </p:spPr>
        <p:txBody>
          <a:bodyPr wrap="square">
            <a:spAutoFit/>
          </a:bodyPr>
          <a:lstStyle/>
          <a:p>
            <a:r>
              <a:rPr lang="el-GR" sz="2000" i="1" dirty="0">
                <a:latin typeface="Cambria" panose="02040503050406030204" pitchFamily="18" charset="0"/>
              </a:rPr>
              <a:t>ΠΩΣ ΠΡΟΣΕΓΓΙΖΟΥΜΕ ΤΗ ΒΙΒΛΟ:</a:t>
            </a:r>
          </a:p>
          <a:p>
            <a:r>
              <a:rPr lang="el-GR" sz="2000" i="1" dirty="0">
                <a:latin typeface="Cambria" panose="02040503050406030204" pitchFamily="18" charset="0"/>
              </a:rPr>
              <a:t>ΑΝΑΚΑΛΥΠΤΟΝΤΑΣ ΤΟΝ ΠΛΟΥΤΟ </a:t>
            </a:r>
            <a:br>
              <a:rPr lang="el-GR" sz="2000" i="1" dirty="0">
                <a:latin typeface="Cambria" panose="02040503050406030204" pitchFamily="18" charset="0"/>
              </a:rPr>
            </a:br>
            <a:r>
              <a:rPr lang="el-GR" sz="2000" i="1" dirty="0">
                <a:latin typeface="Cambria" panose="02040503050406030204" pitchFamily="18" charset="0"/>
              </a:rPr>
              <a:t>ΤΗΣ ΑΓΙΑΣ ΓΡΑΦΗΣ</a:t>
            </a:r>
          </a:p>
          <a:p>
            <a:r>
              <a:rPr lang="en-US" sz="2000" spc="50" dirty="0">
                <a:latin typeface="Cambria" panose="02040503050406030204" pitchFamily="18" charset="0"/>
              </a:rPr>
              <a:t>GORDON D. FEE &amp; DOUGLAS STUART</a:t>
            </a:r>
            <a:endParaRPr lang="el-GR" sz="2000" spc="50" dirty="0">
              <a:latin typeface="Cambria" panose="02040503050406030204" pitchFamily="18" charset="0"/>
            </a:endParaRPr>
          </a:p>
        </p:txBody>
      </p:sp>
      <p:pic>
        <p:nvPicPr>
          <p:cNvPr id="1026" name="Picture 2" descr="ΠΑΛΑΙΑΣ ΚΑΙ ΚΑΙΝΗΣ ΔΙΑΘΗΚΗΣ ΣΗΜΕΙΑ ΝΟΗΜΑΤΑ ΑΠΟΤΥΠΩΜΑΤΑ"/>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christianbookstore.gr/wp/wp-content/uploads/2020/01/%CE%A0%CF%8E%CF%82-%CF%80%CF%81%CE%BF%CF%83%CE%B5%CE%B3%CE%B3%CE%AF%CE%B6%CE%BF%CF%85%CE%BC%CE%B5-%CF%84%CE%B7-%CE%92%CE%AF%CE%B2%CE%BB%CE%BF_COVER-foto-411x600.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554"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7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2.1 Οι διηγήσεις περί δημιουργίας</a:t>
            </a:r>
            <a:endParaRPr lang="el-GR" sz="2400" dirty="0"/>
          </a:p>
        </p:txBody>
      </p:sp>
      <p:sp>
        <p:nvSpPr>
          <p:cNvPr id="3" name="Ορθογώνιο 2"/>
          <p:cNvSpPr/>
          <p:nvPr/>
        </p:nvSpPr>
        <p:spPr>
          <a:xfrm>
            <a:off x="602166" y="1417638"/>
            <a:ext cx="10980234" cy="5170646"/>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Ας δούμε βασικές αλήθειες για τη βιβλική αφήγηση της Δημιουργίας. Η πρώτη αφή- </a:t>
            </a:r>
            <a:r>
              <a:rPr lang="el-GR" sz="2200" dirty="0" err="1"/>
              <a:t>γηση</a:t>
            </a:r>
            <a:r>
              <a:rPr lang="el-GR" sz="2200" dirty="0"/>
              <a:t> καταγράφεται στο </a:t>
            </a:r>
            <a:r>
              <a:rPr lang="el-GR" sz="2200" i="1" dirty="0"/>
              <a:t>Γένεσις</a:t>
            </a:r>
            <a:r>
              <a:rPr lang="el-GR" sz="2200" dirty="0"/>
              <a:t> 1:1-2:4. Είναι η νεότερη, καθώς αποδίδεται σε κύκλους ιερατικούς (ιερατικός Κώδικας), οι οποίοι θέλησαν με αυτόν τον τρόπο από το 520 π.Χ. και μετά, να δώσουν απάντηση στο βαθύ τραύμα, που προκάλεσε η αιχμαλωσία του εκλεκτού λαού στα στρατόπεδα συγκέντρωσης επί «των ποταμών Βαβυλώνας». Αυτή συνοδεύτηκε με την πυρπόληση της Αγίας Πόλης και του Ναού στο </a:t>
            </a:r>
            <a:r>
              <a:rPr lang="el-GR" sz="2200" dirty="0" err="1"/>
              <a:t>άγιον</a:t>
            </a:r>
            <a:r>
              <a:rPr lang="el-GR" sz="2200" dirty="0"/>
              <a:t> Όρος, ο οποίος μέχρι τότε θεωρούνταν απόρθητος, καθώς σε αυτόν κατοικούσε η «Υπέρμαχος Στρατηγός» (η </a:t>
            </a:r>
            <a:r>
              <a:rPr lang="el-GR" sz="2200" dirty="0" err="1"/>
              <a:t>Σεκινά</a:t>
            </a:r>
            <a:r>
              <a:rPr lang="el-GR" sz="2200" dirty="0"/>
              <a:t> – η Δόξα του Κυρίου).</a:t>
            </a:r>
            <a:endParaRPr lang="en-US" sz="2200" dirty="0">
              <a:latin typeface="Cambria" panose="02040503050406030204" pitchFamily="18" charset="0"/>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β) </a:t>
            </a:r>
            <a:r>
              <a:rPr lang="el-GR" sz="2200" dirty="0">
                <a:solidFill>
                  <a:prstClr val="black"/>
                </a:solidFill>
              </a:rPr>
              <a:t>Τελικά είναι αληθινός ο Θεός των ηττημένων, ο Κύριος του Ισραήλ; Πού κατοικεί μετά την καταστροφή της «Κιβωτού» του; Αξίζει η πίστη - αφοσίωση σε αυτόν και τις </a:t>
            </a:r>
            <a:r>
              <a:rPr lang="el-GR" sz="2200" dirty="0" err="1">
                <a:solidFill>
                  <a:prstClr val="black"/>
                </a:solidFill>
              </a:rPr>
              <a:t>εντο-λές</a:t>
            </a:r>
            <a:r>
              <a:rPr lang="el-GR" sz="2200" dirty="0">
                <a:solidFill>
                  <a:prstClr val="black"/>
                </a:solidFill>
              </a:rPr>
              <a:t> Του, όταν εμείς ο «εκλεκτός λαός» βιώνουμε τέτοια βαθιά κρίση, έχοντας γίνει το «όνειδος» της Οικουμένης; Πώς διαλεγόμαστε με τους μύθους των «ισχυρών» (των Βαβυλωνίων), που μας έχουν καθυποτάξει; Για τους ιερατικούς κύκλους ακόμη και </a:t>
            </a:r>
            <a:r>
              <a:rPr lang="el-GR" sz="2200" dirty="0" err="1">
                <a:solidFill>
                  <a:prstClr val="black"/>
                </a:solidFill>
              </a:rPr>
              <a:t>μέ</a:t>
            </a:r>
            <a:r>
              <a:rPr lang="el-GR" sz="2200" dirty="0">
                <a:solidFill>
                  <a:prstClr val="black"/>
                </a:solidFill>
              </a:rPr>
              <a:t>-σα στο Χάος υπάρχει «τάξη» - σχέδιο ενός Θεού προσωπικού, ο οποίος πλέον </a:t>
            </a:r>
            <a:r>
              <a:rPr lang="el-GR" sz="2200" dirty="0" err="1">
                <a:solidFill>
                  <a:prstClr val="black"/>
                </a:solidFill>
              </a:rPr>
              <a:t>αναγνωρί-ζεται</a:t>
            </a:r>
            <a:r>
              <a:rPr lang="el-GR" sz="2200" dirty="0">
                <a:solidFill>
                  <a:prstClr val="black"/>
                </a:solidFill>
              </a:rPr>
              <a:t> ως Θεός όλων των λαών.</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19</a:t>
            </a:fld>
            <a:endParaRPr lang="el-GR"/>
          </a:p>
        </p:txBody>
      </p:sp>
    </p:spTree>
    <p:extLst>
      <p:ext uri="{BB962C8B-B14F-4D97-AF65-F5344CB8AC3E}">
        <p14:creationId xmlns:p14="http://schemas.microsoft.com/office/powerpoint/2010/main" val="4170435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57000"/>
          </a:schemeClr>
        </a:solidFill>
        <a:effectLst/>
      </p:bgPr>
    </p:bg>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1799770" y="3319044"/>
            <a:ext cx="8534400" cy="1131035"/>
          </a:xfrm>
          <a:solidFill>
            <a:schemeClr val="accent3">
              <a:lumMod val="20000"/>
              <a:lumOff val="80000"/>
            </a:schemeClr>
          </a:solidFill>
        </p:spPr>
        <p:txBody>
          <a:bodyPr/>
          <a:lstStyle/>
          <a:p>
            <a:r>
              <a:rPr lang="el-GR" dirty="0"/>
              <a:t>Παρουσίαση: π. Κωνσταντίνος Παπαθανασίου</a:t>
            </a:r>
          </a:p>
          <a:p>
            <a:r>
              <a:rPr lang="el-GR" dirty="0"/>
              <a:t>Πέμπτη, 9</a:t>
            </a:r>
            <a:r>
              <a:rPr lang="en-US" dirty="0"/>
              <a:t> </a:t>
            </a:r>
            <a:r>
              <a:rPr lang="el-GR" dirty="0"/>
              <a:t>Δεκεμβρίου 2021</a:t>
            </a:r>
          </a:p>
        </p:txBody>
      </p:sp>
      <p:sp>
        <p:nvSpPr>
          <p:cNvPr id="3" name="Τίτλος 2"/>
          <p:cNvSpPr>
            <a:spLocks noGrp="1"/>
          </p:cNvSpPr>
          <p:nvPr>
            <p:ph type="ctrTitle"/>
          </p:nvPr>
        </p:nvSpPr>
        <p:spPr>
          <a:xfrm>
            <a:off x="750277" y="1565031"/>
            <a:ext cx="10972800" cy="1406769"/>
          </a:xfrm>
        </p:spPr>
        <p:txBody>
          <a:bodyPr>
            <a:normAutofit fontScale="90000"/>
          </a:bodyPr>
          <a:lstStyle/>
          <a:p>
            <a:pPr>
              <a:lnSpc>
                <a:spcPct val="110000"/>
              </a:lnSpc>
            </a:pPr>
            <a:r>
              <a:rPr lang="el-GR" sz="4200" b="1" dirty="0"/>
              <a:t>Γένεση και Παλιγγενεσία («Αποκάλυψη»): </a:t>
            </a:r>
            <a:br>
              <a:rPr lang="el-GR" sz="4200" b="1" dirty="0"/>
            </a:br>
            <a:r>
              <a:rPr lang="el-GR" sz="4200" b="1" dirty="0"/>
              <a:t>Τα Μυστήρια της Αρχής και του Τέλους</a:t>
            </a:r>
            <a:endParaRPr lang="el-GR" dirty="0"/>
          </a:p>
        </p:txBody>
      </p:sp>
      <p:sp>
        <p:nvSpPr>
          <p:cNvPr id="4" name="Ορθογώνιο 3"/>
          <p:cNvSpPr/>
          <p:nvPr/>
        </p:nvSpPr>
        <p:spPr>
          <a:xfrm>
            <a:off x="4127863" y="694566"/>
            <a:ext cx="3733073" cy="523220"/>
          </a:xfrm>
          <a:prstGeom prst="rect">
            <a:avLst/>
          </a:prstGeom>
        </p:spPr>
        <p:txBody>
          <a:bodyPr wrap="none">
            <a:spAutoFit/>
          </a:bodyPr>
          <a:lstStyle/>
          <a:p>
            <a:pPr algn="ctr"/>
            <a:r>
              <a:rPr lang="el-GR" sz="2800" dirty="0"/>
              <a:t>ΘΕΜΑΤΙΚΗ ΕΝΟΤΗΤΑ: </a:t>
            </a:r>
          </a:p>
        </p:txBody>
      </p:sp>
      <p:pic>
        <p:nvPicPr>
          <p:cNvPr id="5" name="Εικόνα 4"/>
          <p:cNvPicPr>
            <a:picLocks noChangeAspect="1"/>
          </p:cNvPicPr>
          <p:nvPr/>
        </p:nvPicPr>
        <p:blipFill>
          <a:blip r:embed="rId3"/>
          <a:stretch>
            <a:fillRect/>
          </a:stretch>
        </p:blipFill>
        <p:spPr>
          <a:xfrm>
            <a:off x="1294307" y="4450079"/>
            <a:ext cx="4700092" cy="2124892"/>
          </a:xfrm>
          <a:prstGeom prst="rect">
            <a:avLst/>
          </a:prstGeom>
        </p:spPr>
      </p:pic>
      <p:pic>
        <p:nvPicPr>
          <p:cNvPr id="6" name="Εικόνα 5"/>
          <p:cNvPicPr>
            <a:picLocks noChangeAspect="1"/>
          </p:cNvPicPr>
          <p:nvPr/>
        </p:nvPicPr>
        <p:blipFill rotWithShape="1">
          <a:blip r:embed="rId4"/>
          <a:srcRect b="12833"/>
          <a:stretch/>
        </p:blipFill>
        <p:spPr>
          <a:xfrm>
            <a:off x="6406971" y="4450079"/>
            <a:ext cx="4449558" cy="2124892"/>
          </a:xfrm>
          <a:prstGeom prst="rect">
            <a:avLst/>
          </a:prstGeom>
        </p:spPr>
      </p:pic>
    </p:spTree>
    <p:extLst>
      <p:ext uri="{BB962C8B-B14F-4D97-AF65-F5344CB8AC3E}">
        <p14:creationId xmlns:p14="http://schemas.microsoft.com/office/powerpoint/2010/main" val="317834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2.2 Οι διηγήσεις περί δημιουργίας</a:t>
            </a:r>
            <a:endParaRPr lang="el-GR" sz="2400" dirty="0"/>
          </a:p>
        </p:txBody>
      </p:sp>
      <p:sp>
        <p:nvSpPr>
          <p:cNvPr id="3" name="Ορθογώνιο 2"/>
          <p:cNvSpPr/>
          <p:nvPr/>
        </p:nvSpPr>
        <p:spPr>
          <a:xfrm>
            <a:off x="602166" y="1417638"/>
            <a:ext cx="10980234" cy="3816429"/>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γ)</a:t>
            </a:r>
            <a:r>
              <a:rPr lang="el-GR" sz="2200" dirty="0">
                <a:solidFill>
                  <a:prstClr val="black"/>
                </a:solidFill>
                <a:latin typeface="Cambria" panose="02040503050406030204" pitchFamily="18" charset="0"/>
              </a:rPr>
              <a:t> </a:t>
            </a:r>
            <a:r>
              <a:rPr lang="el-GR" sz="2200" dirty="0"/>
              <a:t>Η δεύτερη βιβλική αφήγηση της Δημιουργίας καταγράφεται στο </a:t>
            </a:r>
            <a:r>
              <a:rPr lang="el-GR" sz="2200" i="1" dirty="0"/>
              <a:t>Γένεσις</a:t>
            </a:r>
            <a:r>
              <a:rPr lang="el-GR" sz="2200" dirty="0"/>
              <a:t> 2:4β-3:24. </a:t>
            </a:r>
            <a:r>
              <a:rPr lang="el-GR" sz="2200" dirty="0">
                <a:solidFill>
                  <a:prstClr val="black"/>
                </a:solidFill>
              </a:rPr>
              <a:t>Καταγράφηκε μάλλον τον 9</a:t>
            </a:r>
            <a:r>
              <a:rPr lang="el-GR" sz="2200" baseline="30000" dirty="0">
                <a:solidFill>
                  <a:prstClr val="black"/>
                </a:solidFill>
              </a:rPr>
              <a:t>ο</a:t>
            </a:r>
            <a:r>
              <a:rPr lang="el-GR" sz="2200" dirty="0">
                <a:solidFill>
                  <a:prstClr val="black"/>
                </a:solidFill>
              </a:rPr>
              <a:t> – 8</a:t>
            </a:r>
            <a:r>
              <a:rPr lang="el-GR" sz="2200" baseline="30000" dirty="0">
                <a:solidFill>
                  <a:prstClr val="black"/>
                </a:solidFill>
              </a:rPr>
              <a:t>ο</a:t>
            </a:r>
            <a:r>
              <a:rPr lang="el-GR" sz="2200" dirty="0">
                <a:solidFill>
                  <a:prstClr val="black"/>
                </a:solidFill>
              </a:rPr>
              <a:t> αι. π.Χ. από τον επονομαζόμενο ως </a:t>
            </a:r>
            <a:r>
              <a:rPr lang="el-GR" sz="2200" dirty="0" err="1">
                <a:solidFill>
                  <a:prstClr val="black"/>
                </a:solidFill>
              </a:rPr>
              <a:t>Γιαχβιστή</a:t>
            </a:r>
            <a:r>
              <a:rPr lang="el-GR" sz="2200" dirty="0">
                <a:solidFill>
                  <a:prstClr val="black"/>
                </a:solidFill>
              </a:rPr>
              <a:t> ίσως και στην αυλή του Σολομώντα, σε καιρούς δηλ. μάλλον δόξας. Τότε, όμως, ο απλός λαός διαπίστωνε ότι ο θεσμός της κληρονομικής βασιλείας, τον οποίο (θεσμό) </a:t>
            </a:r>
            <a:r>
              <a:rPr lang="el-GR" sz="2200" b="1" i="1" dirty="0">
                <a:solidFill>
                  <a:prstClr val="black"/>
                </a:solidFill>
              </a:rPr>
              <a:t>ο ίδιος</a:t>
            </a:r>
            <a:r>
              <a:rPr lang="el-GR" sz="2200" dirty="0">
                <a:solidFill>
                  <a:prstClr val="black"/>
                </a:solidFill>
              </a:rPr>
              <a:t> επέλεξε, αντιδρώντας στην επιλογή του Θεού Του να τους κυβερνά μέσω χαρισματικών ηγετών (των Κριτών), δεν </a:t>
            </a:r>
            <a:r>
              <a:rPr lang="el-GR" sz="2200" b="1" i="1" dirty="0">
                <a:solidFill>
                  <a:prstClr val="black"/>
                </a:solidFill>
              </a:rPr>
              <a:t>βιάζει</a:t>
            </a:r>
            <a:r>
              <a:rPr lang="el-GR" sz="2200" dirty="0">
                <a:solidFill>
                  <a:prstClr val="black"/>
                </a:solidFill>
              </a:rPr>
              <a:t> απλώς την Κτίση, αλλά και την ανθρώπινη φύση, η οποία μετά την πτώση της ή μάλλον </a:t>
            </a:r>
            <a:r>
              <a:rPr lang="el-GR" sz="2200" b="1" dirty="0">
                <a:solidFill>
                  <a:prstClr val="black"/>
                </a:solidFill>
              </a:rPr>
              <a:t>μετά τις πτώσεις</a:t>
            </a:r>
            <a:r>
              <a:rPr lang="el-GR" sz="2200" dirty="0">
                <a:solidFill>
                  <a:prstClr val="black"/>
                </a:solidFill>
              </a:rPr>
              <a:t> της (αφού δεν πρόκειται μόνον για τη βρώση του καρπού αλλά και την μετατόπιση της ευθύνης στον άλλον) αναπτύσσει τάσεις εξουσιαστικές - καταδυναστευτικές, οι οποίες είναι έκδηλες και </a:t>
            </a:r>
            <a:r>
              <a:rPr lang="el-GR" sz="2200" b="1" i="1" dirty="0">
                <a:solidFill>
                  <a:prstClr val="black"/>
                </a:solidFill>
              </a:rPr>
              <a:t>μεταξύ των δύο φύλων</a:t>
            </a:r>
            <a:r>
              <a:rPr lang="el-GR" sz="2200" dirty="0">
                <a:solidFill>
                  <a:prstClr val="black"/>
                </a:solidFill>
              </a:rPr>
              <a:t> αλλά και των φυλών - λαών, οι οποίοι στο τέλος διαχέονται στην Οικουμένη.</a:t>
            </a:r>
            <a:endParaRPr lang="el-GR" sz="2200" dirty="0"/>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20</a:t>
            </a:fld>
            <a:endParaRPr lang="el-GR"/>
          </a:p>
        </p:txBody>
      </p:sp>
    </p:spTree>
    <p:extLst>
      <p:ext uri="{BB962C8B-B14F-4D97-AF65-F5344CB8AC3E}">
        <p14:creationId xmlns:p14="http://schemas.microsoft.com/office/powerpoint/2010/main" val="238970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2.3 Οι διηγήσεις περί δημιουργίας</a:t>
            </a:r>
          </a:p>
        </p:txBody>
      </p:sp>
      <p:sp>
        <p:nvSpPr>
          <p:cNvPr id="3" name="Ορθογώνιο 2"/>
          <p:cNvSpPr/>
          <p:nvPr/>
        </p:nvSpPr>
        <p:spPr>
          <a:xfrm>
            <a:off x="602166" y="1417638"/>
            <a:ext cx="10980234" cy="4770537"/>
          </a:xfrm>
          <a:prstGeom prst="rect">
            <a:avLst/>
          </a:prstGeom>
        </p:spPr>
        <p:txBody>
          <a:bodyPr wrap="square">
            <a:spAutoFit/>
          </a:bodyPr>
          <a:lstStyle/>
          <a:p>
            <a:pPr algn="just">
              <a:spcBef>
                <a:spcPts val="580"/>
              </a:spcBef>
              <a:buClr>
                <a:srgbClr val="D34817"/>
              </a:buClr>
              <a:buSzPct val="85000"/>
            </a:pPr>
            <a:r>
              <a:rPr lang="el-GR" sz="2200" dirty="0">
                <a:solidFill>
                  <a:prstClr val="black"/>
                </a:solidFill>
              </a:rPr>
              <a:t>Ας προσέξουμε μερικές σημαντικές επισημάνσεις: </a:t>
            </a:r>
          </a:p>
          <a:p>
            <a:pPr algn="just">
              <a:spcBef>
                <a:spcPts val="580"/>
              </a:spcBef>
              <a:buClr>
                <a:srgbClr val="D34817"/>
              </a:buClr>
              <a:buSzPct val="85000"/>
            </a:pPr>
            <a:endParaRPr lang="el-GR" sz="2200" dirty="0">
              <a:solidFill>
                <a:prstClr val="black"/>
              </a:solidFill>
            </a:endParaRP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Στη Βίβλο ο Κύριος του Ισραήλ </a:t>
            </a:r>
            <a:r>
              <a:rPr lang="el-GR" sz="2200" b="1" i="1" dirty="0">
                <a:solidFill>
                  <a:prstClr val="black"/>
                </a:solidFill>
              </a:rPr>
              <a:t>πρώτα</a:t>
            </a:r>
            <a:r>
              <a:rPr lang="el-GR" sz="2200" dirty="0">
                <a:solidFill>
                  <a:prstClr val="black"/>
                </a:solidFill>
              </a:rPr>
              <a:t> βιώνεται ως </a:t>
            </a:r>
            <a:r>
              <a:rPr lang="el-GR" sz="2200" b="1" i="1" dirty="0">
                <a:solidFill>
                  <a:prstClr val="black"/>
                </a:solidFill>
              </a:rPr>
              <a:t>Θεός Εξόδου </a:t>
            </a:r>
            <a:r>
              <a:rPr lang="el-GR" sz="2200" dirty="0">
                <a:solidFill>
                  <a:prstClr val="black"/>
                </a:solidFill>
              </a:rPr>
              <a:t>– λυτρωτής των σκλάβων </a:t>
            </a:r>
            <a:r>
              <a:rPr lang="el-GR" sz="2200" b="1" dirty="0">
                <a:solidFill>
                  <a:prstClr val="black"/>
                </a:solidFill>
              </a:rPr>
              <a:t>και μετά ως </a:t>
            </a:r>
            <a:r>
              <a:rPr lang="el-GR" sz="2200" b="1" i="1" dirty="0">
                <a:solidFill>
                  <a:prstClr val="black"/>
                </a:solidFill>
              </a:rPr>
              <a:t>Θεός Δημιουργός</a:t>
            </a:r>
            <a:r>
              <a:rPr lang="el-GR" sz="2200" dirty="0">
                <a:solidFill>
                  <a:prstClr val="black"/>
                </a:solidFill>
              </a:rPr>
              <a:t>.</a:t>
            </a:r>
          </a:p>
          <a:p>
            <a:pPr algn="ctr">
              <a:spcBef>
                <a:spcPts val="580"/>
              </a:spcBef>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Τα </a:t>
            </a:r>
            <a:r>
              <a:rPr lang="el-GR" sz="2200" i="1" dirty="0">
                <a:solidFill>
                  <a:prstClr val="black"/>
                </a:solidFill>
              </a:rPr>
              <a:t>τρία πρώτα κεφάλαια της Γενέσεως</a:t>
            </a:r>
            <a:r>
              <a:rPr lang="el-GR" sz="2200" dirty="0">
                <a:solidFill>
                  <a:prstClr val="black"/>
                </a:solidFill>
              </a:rPr>
              <a:t> δεν πρέπει να μελετώνται καταρχάς απομονωμένα από τα υπόλοιπα (11 πρώτα) κεφάλαια της </a:t>
            </a:r>
            <a:r>
              <a:rPr lang="el-GR" sz="2200" dirty="0" err="1">
                <a:solidFill>
                  <a:prstClr val="black"/>
                </a:solidFill>
              </a:rPr>
              <a:t>Πρωτοϊστορίας</a:t>
            </a:r>
            <a:r>
              <a:rPr lang="el-GR" sz="2200" dirty="0">
                <a:solidFill>
                  <a:prstClr val="black"/>
                </a:solidFill>
              </a:rPr>
              <a:t>.</a:t>
            </a:r>
          </a:p>
          <a:p>
            <a:pPr algn="ctr">
              <a:spcBef>
                <a:spcPts val="580"/>
              </a:spcBef>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Τα </a:t>
            </a:r>
            <a:r>
              <a:rPr lang="el-GR" sz="2200" i="1" dirty="0">
                <a:solidFill>
                  <a:prstClr val="black"/>
                </a:solidFill>
              </a:rPr>
              <a:t>Γεν</a:t>
            </a:r>
            <a:r>
              <a:rPr lang="el-GR" sz="2200" dirty="0">
                <a:solidFill>
                  <a:prstClr val="black"/>
                </a:solidFill>
              </a:rPr>
              <a:t>. 1-3 αξίζει να μελετηθούν σε συνάρτηση με άλλα ωραιότατα Κείμενα της Π.Δ., τα οποία αναφέρονται στην Δημιουργία και καταγράφονται στους Προφήτες και τους Ψαλμούς.</a:t>
            </a:r>
          </a:p>
          <a:p>
            <a:pPr algn="ctr">
              <a:spcBef>
                <a:spcPts val="1200"/>
              </a:spcBef>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21</a:t>
            </a:fld>
            <a:endParaRPr lang="el-GR"/>
          </a:p>
        </p:txBody>
      </p:sp>
    </p:spTree>
    <p:extLst>
      <p:ext uri="{BB962C8B-B14F-4D97-AF65-F5344CB8AC3E}">
        <p14:creationId xmlns:p14="http://schemas.microsoft.com/office/powerpoint/2010/main" val="299665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2"/>
          </p:nvPr>
        </p:nvSpPr>
        <p:spPr>
          <a:xfrm>
            <a:off x="944881" y="5029200"/>
            <a:ext cx="10623006" cy="1010985"/>
          </a:xfrm>
        </p:spPr>
        <p:txBody>
          <a:bodyPr>
            <a:noAutofit/>
          </a:bodyPr>
          <a:lstStyle/>
          <a:p>
            <a:pPr algn="just"/>
            <a:r>
              <a:rPr lang="el-GR" sz="2200" dirty="0">
                <a:latin typeface="Cambria" panose="02040503050406030204" pitchFamily="18" charset="0"/>
              </a:rPr>
              <a:t>Βαβυλωνιακός μύθος δημιουργίας, </a:t>
            </a:r>
            <a:r>
              <a:rPr lang="el-GR" sz="2200" dirty="0" err="1">
                <a:latin typeface="Cambria" panose="02040503050406030204" pitchFamily="18" charset="0"/>
              </a:rPr>
              <a:t>Μαρδούκ</a:t>
            </a:r>
            <a:r>
              <a:rPr lang="el-GR" sz="2200" dirty="0">
                <a:latin typeface="Cambria" panose="02040503050406030204" pitchFamily="18" charset="0"/>
              </a:rPr>
              <a:t> και </a:t>
            </a:r>
            <a:r>
              <a:rPr lang="el-GR" sz="2200" dirty="0" err="1">
                <a:latin typeface="Cambria" panose="02040503050406030204" pitchFamily="18" charset="0"/>
              </a:rPr>
              <a:t>Τιαμάτ</a:t>
            </a:r>
            <a:r>
              <a:rPr lang="el-GR" sz="2200" dirty="0">
                <a:latin typeface="Cambria" panose="02040503050406030204" pitchFamily="18" charset="0"/>
              </a:rPr>
              <a:t>. </a:t>
            </a:r>
            <a:r>
              <a:rPr lang="el-GR" sz="2200" dirty="0" err="1">
                <a:latin typeface="Cambria" panose="02040503050406030204" pitchFamily="18" charset="0"/>
              </a:rPr>
              <a:t>Προσλαμβάνοντας</a:t>
            </a:r>
            <a:r>
              <a:rPr lang="el-GR" sz="2200" dirty="0">
                <a:latin typeface="Cambria" panose="02040503050406030204" pitchFamily="18" charset="0"/>
              </a:rPr>
              <a:t> οι </a:t>
            </a:r>
            <a:r>
              <a:rPr lang="el-GR" sz="2200" dirty="0" err="1">
                <a:latin typeface="Cambria" panose="02040503050406030204" pitchFamily="18" charset="0"/>
              </a:rPr>
              <a:t>βιβλικοί</a:t>
            </a:r>
            <a:r>
              <a:rPr lang="el-GR" sz="2200" dirty="0">
                <a:latin typeface="Cambria" panose="02040503050406030204" pitchFamily="18" charset="0"/>
              </a:rPr>
              <a:t> </a:t>
            </a:r>
            <a:r>
              <a:rPr lang="el-GR" sz="2200" dirty="0" err="1">
                <a:latin typeface="Cambria" panose="02040503050406030204" pitchFamily="18" charset="0"/>
              </a:rPr>
              <a:t>συγγραφείς</a:t>
            </a:r>
            <a:r>
              <a:rPr lang="el-GR" sz="2200" dirty="0">
                <a:latin typeface="Cambria" panose="02040503050406030204" pitchFamily="18" charset="0"/>
              </a:rPr>
              <a:t> </a:t>
            </a:r>
            <a:r>
              <a:rPr lang="el-GR" sz="2200" dirty="0" err="1">
                <a:latin typeface="Cambria" panose="02040503050406030204" pitchFamily="18" charset="0"/>
              </a:rPr>
              <a:t>ένα</a:t>
            </a:r>
            <a:r>
              <a:rPr lang="el-GR" sz="2200" dirty="0">
                <a:latin typeface="Cambria" panose="02040503050406030204" pitchFamily="18" charset="0"/>
              </a:rPr>
              <a:t> </a:t>
            </a:r>
            <a:r>
              <a:rPr lang="el-GR" sz="2200" dirty="0" err="1">
                <a:latin typeface="Cambria" panose="02040503050406030204" pitchFamily="18" charset="0"/>
              </a:rPr>
              <a:t>γνωστό</a:t>
            </a:r>
            <a:r>
              <a:rPr lang="el-GR" sz="2200" dirty="0">
                <a:latin typeface="Cambria" panose="02040503050406030204" pitchFamily="18" charset="0"/>
              </a:rPr>
              <a:t> </a:t>
            </a:r>
            <a:r>
              <a:rPr lang="el-GR" sz="2200" dirty="0" err="1">
                <a:latin typeface="Cambria" panose="02040503050406030204" pitchFamily="18" charset="0"/>
              </a:rPr>
              <a:t>θέμα</a:t>
            </a:r>
            <a:r>
              <a:rPr lang="el-GR" sz="2200" dirty="0">
                <a:latin typeface="Cambria" panose="02040503050406030204" pitchFamily="18" charset="0"/>
              </a:rPr>
              <a:t>, το </a:t>
            </a:r>
            <a:r>
              <a:rPr lang="el-GR" sz="2200" dirty="0" err="1">
                <a:latin typeface="Cambria" panose="02040503050406030204" pitchFamily="18" charset="0"/>
              </a:rPr>
              <a:t>μετασχηματίζουν</a:t>
            </a:r>
            <a:r>
              <a:rPr lang="el-GR" sz="2200" dirty="0">
                <a:latin typeface="Cambria" panose="02040503050406030204" pitchFamily="18" charset="0"/>
              </a:rPr>
              <a:t> </a:t>
            </a:r>
            <a:r>
              <a:rPr lang="el-GR" sz="2200" dirty="0" err="1">
                <a:latin typeface="Cambria" panose="02040503050406030204" pitchFamily="18" charset="0"/>
              </a:rPr>
              <a:t>τελικά</a:t>
            </a:r>
            <a:r>
              <a:rPr lang="el-GR" sz="2200" dirty="0">
                <a:latin typeface="Cambria" panose="02040503050406030204" pitchFamily="18" charset="0"/>
              </a:rPr>
              <a:t> </a:t>
            </a:r>
            <a:r>
              <a:rPr lang="el-GR" sz="2200" dirty="0" err="1">
                <a:latin typeface="Cambria" panose="02040503050406030204" pitchFamily="18" charset="0"/>
              </a:rPr>
              <a:t>κατά</a:t>
            </a:r>
            <a:r>
              <a:rPr lang="el-GR" sz="2200" dirty="0">
                <a:latin typeface="Cambria" panose="02040503050406030204" pitchFamily="18" charset="0"/>
              </a:rPr>
              <a:t> </a:t>
            </a:r>
            <a:r>
              <a:rPr lang="el-GR" sz="2200" dirty="0" err="1">
                <a:latin typeface="Cambria" panose="02040503050406030204" pitchFamily="18" charset="0"/>
              </a:rPr>
              <a:t>τέτοιο</a:t>
            </a:r>
            <a:r>
              <a:rPr lang="el-GR" sz="2200" dirty="0">
                <a:latin typeface="Cambria" panose="02040503050406030204" pitchFamily="18" charset="0"/>
              </a:rPr>
              <a:t> </a:t>
            </a:r>
            <a:r>
              <a:rPr lang="el-GR" sz="2200" dirty="0" err="1">
                <a:latin typeface="Cambria" panose="02040503050406030204" pitchFamily="18" charset="0"/>
              </a:rPr>
              <a:t>τρόπο</a:t>
            </a:r>
            <a:r>
              <a:rPr lang="el-GR" sz="2200" dirty="0">
                <a:latin typeface="Cambria" panose="02040503050406030204" pitchFamily="18" charset="0"/>
              </a:rPr>
              <a:t>, </a:t>
            </a:r>
            <a:r>
              <a:rPr lang="el-GR" sz="2200" dirty="0" err="1">
                <a:latin typeface="Cambria" panose="02040503050406030204" pitchFamily="18" charset="0"/>
              </a:rPr>
              <a:t>ώστε</a:t>
            </a:r>
            <a:r>
              <a:rPr lang="el-GR" sz="2200" dirty="0">
                <a:latin typeface="Cambria" panose="02040503050406030204" pitchFamily="18" charset="0"/>
              </a:rPr>
              <a:t> </a:t>
            </a:r>
            <a:r>
              <a:rPr lang="el-GR" sz="2200" dirty="0" err="1">
                <a:latin typeface="Cambria" panose="02040503050406030204" pitchFamily="18" charset="0"/>
              </a:rPr>
              <a:t>αυτό</a:t>
            </a:r>
            <a:r>
              <a:rPr lang="el-GR" sz="2200" dirty="0">
                <a:latin typeface="Cambria" panose="02040503050406030204" pitchFamily="18" charset="0"/>
              </a:rPr>
              <a:t> να </a:t>
            </a:r>
            <a:r>
              <a:rPr lang="el-GR" sz="2200" dirty="0" err="1">
                <a:latin typeface="Cambria" panose="02040503050406030204" pitchFamily="18" charset="0"/>
              </a:rPr>
              <a:t>χάνει</a:t>
            </a:r>
            <a:r>
              <a:rPr lang="el-GR" sz="2200" dirty="0">
                <a:latin typeface="Cambria" panose="02040503050406030204" pitchFamily="18" charset="0"/>
              </a:rPr>
              <a:t> </a:t>
            </a:r>
            <a:r>
              <a:rPr lang="el-GR" sz="2200" dirty="0" err="1">
                <a:latin typeface="Cambria" panose="02040503050406030204" pitchFamily="18" charset="0"/>
              </a:rPr>
              <a:t>τελείως</a:t>
            </a:r>
            <a:r>
              <a:rPr lang="el-GR" sz="2200" dirty="0">
                <a:latin typeface="Cambria" panose="02040503050406030204" pitchFamily="18" charset="0"/>
              </a:rPr>
              <a:t> τα </a:t>
            </a:r>
            <a:r>
              <a:rPr lang="el-GR" sz="2200" dirty="0" err="1">
                <a:latin typeface="Cambria" panose="02040503050406030204" pitchFamily="18" charset="0"/>
              </a:rPr>
              <a:t>μυθολογικά</a:t>
            </a:r>
            <a:r>
              <a:rPr lang="el-GR" sz="2200" dirty="0">
                <a:latin typeface="Cambria" panose="02040503050406030204" pitchFamily="18" charset="0"/>
              </a:rPr>
              <a:t> του </a:t>
            </a:r>
            <a:r>
              <a:rPr lang="el-GR" sz="2200" dirty="0" err="1">
                <a:latin typeface="Cambria" panose="02040503050406030204" pitchFamily="18" charset="0"/>
              </a:rPr>
              <a:t>χαρακτηριστικά</a:t>
            </a:r>
            <a:r>
              <a:rPr lang="el-GR" sz="2200" dirty="0">
                <a:latin typeface="Cambria" panose="02040503050406030204" pitchFamily="18" charset="0"/>
              </a:rPr>
              <a:t>.</a:t>
            </a:r>
          </a:p>
        </p:txBody>
      </p:sp>
      <p:pic>
        <p:nvPicPr>
          <p:cNvPr id="5" name="4 - Θέση εικόνας" descr="https://ecp.yusercontent.com/mail?url=https%3A%2F%2Fnews.israelstudycenter.com%2Fuploads%2F1541263457.jpg&amp;t=1541397114&amp;ymreqid=bf242295-5322-31e0-1c0e-a9000101a400&amp;sig=q0TRQxtZvmrKSeZu6_fcZw--~C"/>
          <p:cNvPicPr>
            <a:picLocks noGrp="1"/>
          </p:cNvPicPr>
          <p:nvPr>
            <p:ph type="pic" idx="1"/>
          </p:nvPr>
        </p:nvPicPr>
        <p:blipFill>
          <a:blip r:embed="rId3" cstate="print"/>
          <a:srcRect t="1524" b="1524"/>
          <a:stretch>
            <a:fillRect/>
          </a:stretch>
        </p:blipFill>
        <p:spPr bwMode="auto">
          <a:xfrm>
            <a:off x="944881" y="682171"/>
            <a:ext cx="10623006" cy="3966030"/>
          </a:xfrm>
          <a:prstGeom prst="rect">
            <a:avLst/>
          </a:prstGeom>
          <a:noFill/>
          <a:ln w="9525">
            <a:noFill/>
            <a:miter lim="800000"/>
            <a:headEnd/>
            <a:tailEnd/>
          </a:ln>
        </p:spPr>
      </p:pic>
    </p:spTree>
    <p:extLst>
      <p:ext uri="{BB962C8B-B14F-4D97-AF65-F5344CB8AC3E}">
        <p14:creationId xmlns:p14="http://schemas.microsoft.com/office/powerpoint/2010/main" val="283568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0" y="4852713"/>
            <a:ext cx="4962144" cy="1323439"/>
          </a:xfrm>
          <a:prstGeom prst="rect">
            <a:avLst/>
          </a:prstGeom>
        </p:spPr>
        <p:txBody>
          <a:bodyPr wrap="square">
            <a:spAutoFit/>
          </a:bodyPr>
          <a:lstStyle/>
          <a:p>
            <a:r>
              <a:rPr lang="el-GR" sz="2000" i="1" dirty="0"/>
              <a:t>ΕΝ ΑΡΧΗ ΕΠΟΙΗΣΕΝ Ο ΘΕΟΣ:</a:t>
            </a:r>
          </a:p>
          <a:p>
            <a:r>
              <a:rPr lang="el-GR" sz="2000" i="1" dirty="0"/>
              <a:t>ΕΡΜΗΝΕΥΤΙΚΗ ΑΝΑΛΥΣΗ ΤΩΝ ΠΕΡΙ ΔΗΜΙΟΥΡΓΙΑΣ ΔΙΗΓΗΣΕΩΝ ΤΗΣ ΓΕΝΕΣΕΩΣ</a:t>
            </a:r>
          </a:p>
          <a:p>
            <a:r>
              <a:rPr lang="el-GR" sz="2000" spc="50" dirty="0"/>
              <a:t>ΣΤΑΥΡΟΣ Ε. ΚΑΛΑΝΤΖΑΚΗΣ</a:t>
            </a:r>
            <a:endParaRPr lang="el-GR" sz="2000" spc="50" dirty="0">
              <a:latin typeface="Cambria" panose="02040503050406030204" pitchFamily="18" charset="0"/>
            </a:endParaRPr>
          </a:p>
        </p:txBody>
      </p:sp>
      <p:sp>
        <p:nvSpPr>
          <p:cNvPr id="8" name="Ορθογώνιο 7"/>
          <p:cNvSpPr/>
          <p:nvPr/>
        </p:nvSpPr>
        <p:spPr>
          <a:xfrm>
            <a:off x="6731554" y="4852713"/>
            <a:ext cx="6096000" cy="1323439"/>
          </a:xfrm>
          <a:prstGeom prst="rect">
            <a:avLst/>
          </a:prstGeom>
        </p:spPr>
        <p:txBody>
          <a:bodyPr wrap="square">
            <a:spAutoFit/>
          </a:bodyPr>
          <a:lstStyle/>
          <a:p>
            <a:r>
              <a:rPr lang="el-GR" sz="2000" i="1" dirty="0"/>
              <a:t>ΤΟΥ ΣΥΝΙΕΝΑΙ ΤΑΣ ΓΡΑΦΑΣ:</a:t>
            </a:r>
          </a:p>
          <a:p>
            <a:r>
              <a:rPr lang="el-GR" sz="2000" i="1" dirty="0"/>
              <a:t>13+1 ΒΗΜΑΤΑ ΕΙΣΑΓΩΓΗΣ </a:t>
            </a:r>
            <a:br>
              <a:rPr lang="el-GR" sz="2000" i="1" dirty="0"/>
            </a:br>
            <a:r>
              <a:rPr lang="el-GR" sz="2000" i="1" dirty="0"/>
              <a:t>ΣΤΗΝ ΠΑΛΑΙΑ ΔΙΑΘΗΚΗ</a:t>
            </a:r>
          </a:p>
          <a:p>
            <a:r>
              <a:rPr lang="el-GR" sz="2000" spc="50" dirty="0"/>
              <a:t>ΜΙΛΤΙΑΔΗΣ Δ. ΚΩΝΣΤΑΝΤΙΝΟΥ</a:t>
            </a:r>
          </a:p>
        </p:txBody>
      </p:sp>
      <p:pic>
        <p:nvPicPr>
          <p:cNvPr id="4" name="Θέση περιεχομένου 3"/>
          <p:cNvPicPr>
            <a:picLocks noGrp="1"/>
          </p:cNvPicPr>
          <p:nvPr>
            <p:ph sz="quarter" idx="2"/>
          </p:nvPr>
        </p:nvPicPr>
        <p:blipFill>
          <a:blip r:embed="rId3"/>
          <a:stretch>
            <a:fillRect/>
          </a:stretch>
        </p:blipFill>
        <p:spPr>
          <a:xfrm>
            <a:off x="6731554" y="1164930"/>
            <a:ext cx="2520000" cy="3420000"/>
          </a:xfrm>
          <a:prstGeom prst="rect">
            <a:avLst/>
          </a:prstGeom>
          <a:ln>
            <a:solidFill>
              <a:schemeClr val="tx1"/>
            </a:solidFill>
          </a:ln>
        </p:spPr>
      </p:pic>
      <p:pic>
        <p:nvPicPr>
          <p:cNvPr id="3" name="Εικόνα 2"/>
          <p:cNvPicPr>
            <a:picLocks/>
          </p:cNvPicPr>
          <p:nvPr/>
        </p:nvPicPr>
        <p:blipFill>
          <a:blip r:embed="rId4"/>
          <a:stretch>
            <a:fillRect/>
          </a:stretch>
        </p:blipFill>
        <p:spPr>
          <a:xfrm>
            <a:off x="1219200" y="1164930"/>
            <a:ext cx="2520000" cy="3420000"/>
          </a:xfrm>
          <a:prstGeom prst="rect">
            <a:avLst/>
          </a:prstGeom>
        </p:spPr>
      </p:pic>
    </p:spTree>
    <p:extLst>
      <p:ext uri="{BB962C8B-B14F-4D97-AF65-F5344CB8AC3E}">
        <p14:creationId xmlns:p14="http://schemas.microsoft.com/office/powerpoint/2010/main" val="3753521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3.1 Παιδαγωγική αξιοποίηση των διηγήσεων</a:t>
            </a:r>
            <a:endParaRPr lang="el-GR" sz="2400" dirty="0"/>
          </a:p>
        </p:txBody>
      </p:sp>
      <p:sp>
        <p:nvSpPr>
          <p:cNvPr id="3" name="Ορθογώνιο 2"/>
          <p:cNvSpPr/>
          <p:nvPr/>
        </p:nvSpPr>
        <p:spPr>
          <a:xfrm>
            <a:off x="602166" y="1417638"/>
            <a:ext cx="10980234" cy="5062924"/>
          </a:xfrm>
          <a:prstGeom prst="rect">
            <a:avLst/>
          </a:prstGeom>
        </p:spPr>
        <p:txBody>
          <a:bodyPr wrap="square">
            <a:spAutoFit/>
          </a:bodyPr>
          <a:lstStyle/>
          <a:p>
            <a:pPr algn="just">
              <a:spcBef>
                <a:spcPts val="580"/>
              </a:spcBef>
              <a:buClr>
                <a:srgbClr val="D34817"/>
              </a:buClr>
              <a:buSzPct val="85000"/>
            </a:pPr>
            <a:r>
              <a:rPr lang="el-GR" sz="2200" dirty="0">
                <a:solidFill>
                  <a:prstClr val="black"/>
                </a:solidFill>
              </a:rPr>
              <a:t>Συγκρίνοντας τη </a:t>
            </a:r>
            <a:r>
              <a:rPr lang="el-GR" sz="2200" i="1" dirty="0">
                <a:solidFill>
                  <a:prstClr val="black"/>
                </a:solidFill>
              </a:rPr>
              <a:t>Γένεση</a:t>
            </a:r>
            <a:r>
              <a:rPr lang="el-GR" sz="2200" dirty="0">
                <a:solidFill>
                  <a:prstClr val="black"/>
                </a:solidFill>
              </a:rPr>
              <a:t> με τους άλλους μύθους περί της Δημιουργίας των όμορων </a:t>
            </a:r>
            <a:r>
              <a:rPr lang="el-GR" sz="2200" dirty="0" err="1">
                <a:solidFill>
                  <a:prstClr val="black"/>
                </a:solidFill>
              </a:rPr>
              <a:t>μεγά-λων</a:t>
            </a:r>
            <a:r>
              <a:rPr lang="el-GR" sz="2200" dirty="0">
                <a:solidFill>
                  <a:prstClr val="black"/>
                </a:solidFill>
              </a:rPr>
              <a:t> πολιτισμών, διαπιστώνουμε ότι σε αυτή διακηρύσσονται τα εξής:</a:t>
            </a:r>
          </a:p>
          <a:p>
            <a:pPr marL="342900" indent="-342900" algn="just">
              <a:spcBef>
                <a:spcPts val="580"/>
              </a:spcBef>
              <a:buClr>
                <a:srgbClr val="D34817"/>
              </a:buClr>
              <a:buSzPct val="85000"/>
              <a:buFont typeface="Wingdings 2" panose="05020102010507070707" pitchFamily="18" charset="2"/>
              <a:buChar char="E"/>
            </a:pPr>
            <a:r>
              <a:rPr lang="el-GR" sz="2200" b="1" dirty="0">
                <a:solidFill>
                  <a:prstClr val="black"/>
                </a:solidFill>
              </a:rPr>
              <a:t>Η υπερβατικότητα του Θεού:</a:t>
            </a:r>
            <a:r>
              <a:rPr lang="el-GR" sz="2200" dirty="0">
                <a:solidFill>
                  <a:prstClr val="black"/>
                </a:solidFill>
              </a:rPr>
              <a:t> Αυτός, που είναι επέκεινα του Κόσμου, τον δημιουργεί μόνον διά του λόγου Του και ένεκα της άφατης αγάπης Του. Τα άστρα, </a:t>
            </a:r>
            <a:r>
              <a:rPr lang="el-GR" sz="2200" dirty="0" err="1">
                <a:solidFill>
                  <a:prstClr val="black"/>
                </a:solidFill>
              </a:rPr>
              <a:t>περιλαμβανο-μένων</a:t>
            </a:r>
            <a:r>
              <a:rPr lang="el-GR" sz="2200" dirty="0">
                <a:solidFill>
                  <a:prstClr val="black"/>
                </a:solidFill>
              </a:rPr>
              <a:t> του </a:t>
            </a:r>
            <a:r>
              <a:rPr lang="el-GR" sz="2200" dirty="0" err="1">
                <a:solidFill>
                  <a:prstClr val="black"/>
                </a:solidFill>
              </a:rPr>
              <a:t>λατρευομένου</a:t>
            </a:r>
            <a:r>
              <a:rPr lang="el-GR" sz="2200" dirty="0">
                <a:solidFill>
                  <a:prstClr val="black"/>
                </a:solidFill>
              </a:rPr>
              <a:t> από πολλούς ήλιο, της σελήνης και του εωσφόρου (= </a:t>
            </a:r>
            <a:r>
              <a:rPr lang="el-GR" sz="2200" dirty="0" err="1">
                <a:solidFill>
                  <a:prstClr val="black"/>
                </a:solidFill>
              </a:rPr>
              <a:t>αυγε-ρινού</a:t>
            </a:r>
            <a:r>
              <a:rPr lang="el-GR" sz="2200" dirty="0">
                <a:solidFill>
                  <a:prstClr val="black"/>
                </a:solidFill>
              </a:rPr>
              <a:t>), δεν αποτελούν «θεούς» (</a:t>
            </a:r>
            <a:r>
              <a:rPr lang="el-GR" sz="2200" dirty="0" err="1">
                <a:solidFill>
                  <a:prstClr val="black"/>
                </a:solidFill>
              </a:rPr>
              <a:t>πρβλ</a:t>
            </a:r>
            <a:r>
              <a:rPr lang="el-GR" sz="2200" dirty="0">
                <a:solidFill>
                  <a:prstClr val="black"/>
                </a:solidFill>
              </a:rPr>
              <a:t>. τον «ανίκητο Ήλιο» - </a:t>
            </a:r>
            <a:r>
              <a:rPr lang="el-GR" sz="2200" dirty="0" err="1">
                <a:solidFill>
                  <a:prstClr val="black"/>
                </a:solidFill>
              </a:rPr>
              <a:t>sol</a:t>
            </a:r>
            <a:r>
              <a:rPr lang="el-GR" sz="2200" dirty="0">
                <a:solidFill>
                  <a:prstClr val="black"/>
                </a:solidFill>
              </a:rPr>
              <a:t> </a:t>
            </a:r>
            <a:r>
              <a:rPr lang="el-GR" sz="2200" dirty="0" err="1">
                <a:solidFill>
                  <a:prstClr val="black"/>
                </a:solidFill>
              </a:rPr>
              <a:t>invictus</a:t>
            </a:r>
            <a:r>
              <a:rPr lang="el-GR" sz="2200" dirty="0">
                <a:solidFill>
                  <a:prstClr val="black"/>
                </a:solidFill>
              </a:rPr>
              <a:t>), αλλά είναι λαμπτήρες κτιστοί του ουρανού.</a:t>
            </a:r>
          </a:p>
          <a:p>
            <a:pPr marL="342900" indent="-342900" algn="just">
              <a:spcBef>
                <a:spcPts val="580"/>
              </a:spcBef>
              <a:buClr>
                <a:srgbClr val="D34817"/>
              </a:buClr>
              <a:buSzPct val="85000"/>
              <a:buFont typeface="Wingdings 2" panose="05020102010507070707" pitchFamily="18" charset="2"/>
              <a:buChar char="E"/>
            </a:pPr>
            <a:r>
              <a:rPr lang="el-GR" sz="2200" b="1" dirty="0">
                <a:solidFill>
                  <a:prstClr val="black"/>
                </a:solidFill>
              </a:rPr>
              <a:t>Η τάξη και η ενότητα της Δημιουργίας</a:t>
            </a:r>
            <a:r>
              <a:rPr lang="el-GR" sz="2200" dirty="0">
                <a:solidFill>
                  <a:prstClr val="black"/>
                </a:solidFill>
              </a:rPr>
              <a:t>: από το χάος προκύπτει ένα καλά </a:t>
            </a:r>
            <a:r>
              <a:rPr lang="el-GR" sz="2200" dirty="0" err="1">
                <a:solidFill>
                  <a:prstClr val="black"/>
                </a:solidFill>
              </a:rPr>
              <a:t>ρυθμισμέ-νο</a:t>
            </a:r>
            <a:r>
              <a:rPr lang="el-GR" sz="2200" dirty="0">
                <a:solidFill>
                  <a:prstClr val="black"/>
                </a:solidFill>
              </a:rPr>
              <a:t>, δομημένο, αρμονικό σύνολο με πολυάριθμες αλληλεπιδράσεις και αλληλεξαρτήσεις.</a:t>
            </a:r>
          </a:p>
          <a:p>
            <a:pPr marL="342900" indent="-342900" algn="just">
              <a:spcBef>
                <a:spcPts val="580"/>
              </a:spcBef>
              <a:buClr>
                <a:srgbClr val="D34817"/>
              </a:buClr>
              <a:buSzPct val="85000"/>
              <a:buFont typeface="Wingdings 2" panose="05020102010507070707" pitchFamily="18" charset="2"/>
              <a:buChar char="E"/>
            </a:pPr>
            <a:r>
              <a:rPr lang="el-GR" sz="2200" b="1" dirty="0">
                <a:solidFill>
                  <a:prstClr val="black"/>
                </a:solidFill>
              </a:rPr>
              <a:t>Η αξία του ανθρώπου: </a:t>
            </a:r>
            <a:r>
              <a:rPr lang="el-GR" sz="2200" dirty="0">
                <a:solidFill>
                  <a:prstClr val="black"/>
                </a:solidFill>
              </a:rPr>
              <a:t>Ο άνθρωπος δεν πλάσθηκε ως σκλάβος των θεών για να απολαμβάνουν εκείνοι τη Νιρβάνα (= μη Εργασία), αλλά ως άνδρας και γυναίκα, </a:t>
            </a:r>
            <a:r>
              <a:rPr lang="el-GR" sz="2200" dirty="0" err="1">
                <a:solidFill>
                  <a:prstClr val="black"/>
                </a:solidFill>
              </a:rPr>
              <a:t>κατ</a:t>
            </a:r>
            <a:r>
              <a:rPr lang="el-GR" sz="2200" dirty="0">
                <a:solidFill>
                  <a:prstClr val="black"/>
                </a:solidFill>
              </a:rPr>
              <a:t>΄ εικόνα και ομοίωμα του τριαδικού Θεού. Δεν είναι ούτε απλός χαλίφης (=εκπρόσωπος, διάδοχος). Έτσι τίθεται υπεράνω της λοιπής Δημιουργίας ως διαχειριστής και </a:t>
            </a:r>
            <a:r>
              <a:rPr lang="el-GR" sz="2200" dirty="0" err="1">
                <a:solidFill>
                  <a:prstClr val="black"/>
                </a:solidFill>
              </a:rPr>
              <a:t>κηδεμό-νας</a:t>
            </a:r>
            <a:r>
              <a:rPr lang="el-GR" sz="2200" dirty="0">
                <a:solidFill>
                  <a:prstClr val="black"/>
                </a:solidFill>
              </a:rPr>
              <a:t> της και όχι ως τύραννος και εκμεταλλευτής.</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24</a:t>
            </a:fld>
            <a:endParaRPr lang="el-GR"/>
          </a:p>
        </p:txBody>
      </p:sp>
    </p:spTree>
    <p:extLst>
      <p:ext uri="{BB962C8B-B14F-4D97-AF65-F5344CB8AC3E}">
        <p14:creationId xmlns:p14="http://schemas.microsoft.com/office/powerpoint/2010/main" val="313228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3.2 Παιδαγωγική αξιοποίηση των διηγήσεων</a:t>
            </a:r>
          </a:p>
        </p:txBody>
      </p:sp>
      <p:sp>
        <p:nvSpPr>
          <p:cNvPr id="3" name="Ορθογώνιο 2"/>
          <p:cNvSpPr/>
          <p:nvPr/>
        </p:nvSpPr>
        <p:spPr>
          <a:xfrm>
            <a:off x="602166" y="1417638"/>
            <a:ext cx="10980234" cy="5062924"/>
          </a:xfrm>
          <a:prstGeom prst="rect">
            <a:avLst/>
          </a:prstGeom>
        </p:spPr>
        <p:txBody>
          <a:bodyPr wrap="square">
            <a:spAutoFit/>
          </a:bodyPr>
          <a:lstStyle/>
          <a:p>
            <a:pPr algn="just">
              <a:spcBef>
                <a:spcPts val="580"/>
              </a:spcBef>
              <a:buClr>
                <a:srgbClr val="D34817"/>
              </a:buClr>
              <a:buSzPct val="85000"/>
            </a:pPr>
            <a:r>
              <a:rPr lang="el-GR" sz="2200" dirty="0">
                <a:solidFill>
                  <a:prstClr val="black"/>
                </a:solidFill>
              </a:rPr>
              <a:t>Ολοκληρώνοντας την εξέταση των βιβλικών διηγήσεων, διαπιστώνουμε ότι σε αυτή δια-κηρύσσονται τα εξής:</a:t>
            </a: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Σε αντίθεση προς τους μύθους της Ανατολής, ο βιβλικός συγγραφέας θεωρεί ότι τα δεινά του ανθρώπου δεν αποτελούν συνέπεια κάποιας μάχης των θεών ούτε </a:t>
            </a:r>
            <a:r>
              <a:rPr lang="el-GR" sz="2200" dirty="0" err="1">
                <a:solidFill>
                  <a:prstClr val="black"/>
                </a:solidFill>
              </a:rPr>
              <a:t>επιπτώ</a:t>
            </a:r>
            <a:r>
              <a:rPr lang="el-GR" sz="2200" dirty="0">
                <a:solidFill>
                  <a:prstClr val="black"/>
                </a:solidFill>
              </a:rPr>
              <a:t>-σεις της διαπάλης μεταξύ Καλού και Κακού, αλλά ανάγονται στην ελεύθερη επιλογή του ίδιου του πλάσματος. </a:t>
            </a: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Ο Θεός, παρά τις παραμορφώσεις που προκαλεί η ανθρώπινη αμαρτία στην τάξη της δημιουργίας, συνεχώς επιδεικνύει έλεος και δεν εξουθενώνει τελειωτικά το πλάσμα του. </a:t>
            </a:r>
          </a:p>
          <a:p>
            <a:pPr marL="34290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Μετά το τέλος του Κατακλυσμού ακούγονται τα παραμυθητικά λόγια Του: «Δεν θα καταραστώ πια τη γη εξαιτίας του ανθρώπου, γιατί η σκέψη του είναι πονηρή από τη νεότητά του. Δεν θα καταστρέψω πια καμιά ζωή, όπως έκανα τώρα. Στο εξής όσο υπάρχει η γη, δε θα πάψουν να υπάρχουν σπορά και θερισμός, κρύο και ζέστη, </a:t>
            </a:r>
            <a:r>
              <a:rPr lang="el-GR" sz="2200" dirty="0" err="1">
                <a:solidFill>
                  <a:prstClr val="black"/>
                </a:solidFill>
              </a:rPr>
              <a:t>καλο-καίρι</a:t>
            </a:r>
            <a:r>
              <a:rPr lang="el-GR" sz="2200" dirty="0">
                <a:solidFill>
                  <a:prstClr val="black"/>
                </a:solidFill>
              </a:rPr>
              <a:t> και χειμώνας, ημέρα και νύκτα» (Γεν 8:21).</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25</a:t>
            </a:fld>
            <a:endParaRPr lang="el-GR"/>
          </a:p>
        </p:txBody>
      </p:sp>
    </p:spTree>
    <p:extLst>
      <p:ext uri="{BB962C8B-B14F-4D97-AF65-F5344CB8AC3E}">
        <p14:creationId xmlns:p14="http://schemas.microsoft.com/office/powerpoint/2010/main" val="357632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3.3 Παιδαγωγική αξιοποίηση των διηγήσεων</a:t>
            </a:r>
          </a:p>
        </p:txBody>
      </p:sp>
      <p:sp>
        <p:nvSpPr>
          <p:cNvPr id="3" name="Ορθογώνιο 2"/>
          <p:cNvSpPr/>
          <p:nvPr/>
        </p:nvSpPr>
        <p:spPr>
          <a:xfrm>
            <a:off x="602166" y="1417638"/>
            <a:ext cx="10980234" cy="3893374"/>
          </a:xfrm>
          <a:prstGeom prst="rect">
            <a:avLst/>
          </a:prstGeom>
        </p:spPr>
        <p:txBody>
          <a:bodyPr wrap="square">
            <a:spAutoFit/>
          </a:bodyPr>
          <a:lstStyle/>
          <a:p>
            <a:pPr algn="just">
              <a:spcBef>
                <a:spcPts val="580"/>
              </a:spcBef>
              <a:buClr>
                <a:srgbClr val="D34817"/>
              </a:buClr>
              <a:buSzPct val="85000"/>
            </a:pPr>
            <a:r>
              <a:rPr lang="el-GR" sz="2200" dirty="0">
                <a:solidFill>
                  <a:prstClr val="black"/>
                </a:solidFill>
              </a:rPr>
              <a:t>Από παιδαγωγικής πλευράς, ο ομιλητής δεν αποβλέπει στο να «γεμίζει» με γνώσεις τον νου των ακροατών του (εκκλησίασμα, κατηχουμένους κ.ά.), οι οποίοι είναι μια «</a:t>
            </a:r>
            <a:r>
              <a:rPr lang="el-GR" sz="2200" dirty="0" err="1">
                <a:solidFill>
                  <a:prstClr val="black"/>
                </a:solidFill>
              </a:rPr>
              <a:t>tabula</a:t>
            </a:r>
            <a:r>
              <a:rPr lang="el-GR" sz="2200" dirty="0">
                <a:solidFill>
                  <a:prstClr val="black"/>
                </a:solidFill>
              </a:rPr>
              <a:t> </a:t>
            </a:r>
            <a:r>
              <a:rPr lang="el-GR" sz="2200" dirty="0" err="1">
                <a:solidFill>
                  <a:prstClr val="black"/>
                </a:solidFill>
              </a:rPr>
              <a:t>rasa</a:t>
            </a:r>
            <a:r>
              <a:rPr lang="el-GR" sz="2200" dirty="0">
                <a:solidFill>
                  <a:prstClr val="black"/>
                </a:solidFill>
              </a:rPr>
              <a:t>» (άγραφος χάρτης), δηλαδή ένα «άσπρο χαρτί», επί του οποίου εγγράφονται οι γνώσεις - τροφές, οι οποίες παρέχονται αποκλειστικά και μόνον από τον ομιλητή, αλλά έχει τη σημασία της ανατροφής, προσδίδει έναν άλλο ρόλο στην παιδαγωγική σχέση, στο μέτρο που ο ομιλών δεν τρέφει, αλλά «</a:t>
            </a:r>
            <a:r>
              <a:rPr lang="el-GR" sz="2200" dirty="0" err="1">
                <a:solidFill>
                  <a:prstClr val="black"/>
                </a:solidFill>
              </a:rPr>
              <a:t>ανα</a:t>
            </a:r>
            <a:r>
              <a:rPr lang="el-GR" sz="2200" dirty="0">
                <a:solidFill>
                  <a:prstClr val="black"/>
                </a:solidFill>
              </a:rPr>
              <a:t>-τρέφει», δηλαδή οδηγεί τον πιστό να </a:t>
            </a:r>
            <a:r>
              <a:rPr lang="el-GR" sz="2200" dirty="0" err="1">
                <a:solidFill>
                  <a:prstClr val="black"/>
                </a:solidFill>
              </a:rPr>
              <a:t>αξιοποιή-σει</a:t>
            </a:r>
            <a:r>
              <a:rPr lang="el-GR" sz="2200" dirty="0">
                <a:solidFill>
                  <a:prstClr val="black"/>
                </a:solidFill>
              </a:rPr>
              <a:t> τις ήδη υπάρχουσες γνωσιακές δυνατότητες που υπάρχουν μέσα του. </a:t>
            </a:r>
          </a:p>
          <a:p>
            <a:pPr algn="just">
              <a:spcBef>
                <a:spcPts val="580"/>
              </a:spcBef>
              <a:buClr>
                <a:srgbClr val="D34817"/>
              </a:buClr>
              <a:buSzPct val="85000"/>
            </a:pPr>
            <a:r>
              <a:rPr lang="el-GR" sz="2200" dirty="0">
                <a:solidFill>
                  <a:prstClr val="black"/>
                </a:solidFill>
              </a:rPr>
              <a:t>Έτσι, ο ομιλητής δεν θεωρείται αυθεντία, δηλαδή μοναδικός και αποκλειστικός κάτοχος και μεταδότης γνώσεων, αλλά οδηγός και σύμβουλος του πιστού· ο στόχος του είναι, όπως προαναφέραμε, να εκμαιεύσει από τον πιστό τις «εν δυνάμει» ικανότητές του, με στόχο να τις καταστήσει «εν </a:t>
            </a:r>
            <a:r>
              <a:rPr lang="el-GR" sz="2200" dirty="0" err="1">
                <a:solidFill>
                  <a:prstClr val="black"/>
                </a:solidFill>
              </a:rPr>
              <a:t>ενεργείᾳ</a:t>
            </a:r>
            <a:r>
              <a:rPr lang="el-GR" sz="2200" dirty="0">
                <a:solidFill>
                  <a:prstClr val="black"/>
                </a:solidFill>
              </a:rPr>
              <a:t>» γνώσεις.</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26</a:t>
            </a:fld>
            <a:endParaRPr lang="el-GR"/>
          </a:p>
        </p:txBody>
      </p:sp>
    </p:spTree>
    <p:extLst>
      <p:ext uri="{BB962C8B-B14F-4D97-AF65-F5344CB8AC3E}">
        <p14:creationId xmlns:p14="http://schemas.microsoft.com/office/powerpoint/2010/main" val="235809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4" y="4856652"/>
            <a:ext cx="4301706" cy="1323439"/>
          </a:xfrm>
          <a:prstGeom prst="rect">
            <a:avLst/>
          </a:prstGeom>
        </p:spPr>
        <p:txBody>
          <a:bodyPr wrap="square">
            <a:spAutoFit/>
          </a:bodyPr>
          <a:lstStyle/>
          <a:p>
            <a:r>
              <a:rPr lang="el-GR" sz="2000" i="1" dirty="0"/>
              <a:t>ΓΕΝΕΣΙΣ:</a:t>
            </a:r>
          </a:p>
          <a:p>
            <a:r>
              <a:rPr lang="el-GR" sz="2000" i="1" dirty="0"/>
              <a:t>ΕΡΜΗΝΕΙΑ ΠΑΛΑΙΑΣ ΔΙΑΘΗΚΗΣ</a:t>
            </a:r>
          </a:p>
          <a:p>
            <a:r>
              <a:rPr lang="el-GR" sz="2000" spc="50" dirty="0"/>
              <a:t>ΜΗΤΡΟΠΟΛΙΤΗΣ ΓΟΡΤΥΝΟΣ ΙΕΡΕΜΙΑΣ ΦΟΥΝΤΑΣ</a:t>
            </a:r>
            <a:endParaRPr lang="el-GR" sz="2000" spc="50" dirty="0">
              <a:latin typeface="Cambria" panose="02040503050406030204" pitchFamily="18" charset="0"/>
            </a:endParaRPr>
          </a:p>
        </p:txBody>
      </p:sp>
      <p:sp>
        <p:nvSpPr>
          <p:cNvPr id="8" name="Ορθογώνιο 7"/>
          <p:cNvSpPr/>
          <p:nvPr/>
        </p:nvSpPr>
        <p:spPr>
          <a:xfrm>
            <a:off x="6731554" y="4847676"/>
            <a:ext cx="4850846" cy="1015663"/>
          </a:xfrm>
          <a:prstGeom prst="rect">
            <a:avLst/>
          </a:prstGeom>
        </p:spPr>
        <p:txBody>
          <a:bodyPr wrap="square">
            <a:spAutoFit/>
          </a:bodyPr>
          <a:lstStyle/>
          <a:p>
            <a:r>
              <a:rPr lang="el-GR" sz="2000" i="1" dirty="0">
                <a:latin typeface="Cambria" panose="02040503050406030204" pitchFamily="18" charset="0"/>
              </a:rPr>
              <a:t>Η ΑΡΧΗ ΤΩΝ ΠΑΝΤΩΝ:</a:t>
            </a:r>
          </a:p>
          <a:p>
            <a:r>
              <a:rPr lang="el-GR" sz="2000" i="1" dirty="0">
                <a:latin typeface="Cambria" panose="02040503050406030204" pitchFamily="18" charset="0"/>
              </a:rPr>
              <a:t>ΕΠΙΣΤΗΜΗ ΚΑΙ ΘΡΗΣΚΕΙΑ</a:t>
            </a:r>
          </a:p>
          <a:p>
            <a:r>
              <a:rPr lang="en-US" sz="2000" spc="50" dirty="0">
                <a:latin typeface="Cambria" panose="02040503050406030204" pitchFamily="18" charset="0"/>
              </a:rPr>
              <a:t>HANS</a:t>
            </a:r>
            <a:r>
              <a:rPr lang="el-GR" sz="2000" spc="50" dirty="0">
                <a:latin typeface="Cambria" panose="02040503050406030204" pitchFamily="18" charset="0"/>
              </a:rPr>
              <a:t> </a:t>
            </a:r>
            <a:r>
              <a:rPr lang="en-US" sz="2000" spc="50" dirty="0">
                <a:latin typeface="Cambria" panose="02040503050406030204" pitchFamily="18" charset="0"/>
              </a:rPr>
              <a:t>KÜNG</a:t>
            </a:r>
            <a:endParaRPr lang="el-GR" sz="2000" spc="50" dirty="0">
              <a:latin typeface="Cambria" panose="02040503050406030204" pitchFamily="18" charset="0"/>
            </a:endParaRPr>
          </a:p>
        </p:txBody>
      </p:sp>
      <p:pic>
        <p:nvPicPr>
          <p:cNvPr id="3074" name="Picture 2" descr="ΓΕΝΕΣΙΣ (ΕΡΜΗΝΕΙΑ ΠΑΛΑΙΑΣ ΔΙΑΘΗΚΗΣ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4"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Η ΑΡΧΗ ΤΩΝ ΠΑΝΤΩΝ, ΕΠΙΣΤΗΜΗ ΚΑΙ ΘΡΗΣΚΕΙΑ"/>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554"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6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dirty="0"/>
              <a:t>Β΄ ΜΕΡΟΣ</a:t>
            </a:r>
          </a:p>
        </p:txBody>
      </p:sp>
      <p:sp>
        <p:nvSpPr>
          <p:cNvPr id="3" name="Θέση κειμένου 2"/>
          <p:cNvSpPr>
            <a:spLocks noGrp="1"/>
          </p:cNvSpPr>
          <p:nvPr>
            <p:ph type="body" idx="1"/>
          </p:nvPr>
        </p:nvSpPr>
        <p:spPr>
          <a:xfrm>
            <a:off x="963084" y="2547938"/>
            <a:ext cx="10363200" cy="3635148"/>
          </a:xfrm>
        </p:spPr>
        <p:txBody>
          <a:bodyPr>
            <a:normAutofit/>
          </a:bodyPr>
          <a:lstStyle/>
          <a:p>
            <a:r>
              <a:rPr lang="en-US" sz="3600">
                <a:solidFill>
                  <a:srgbClr val="696464"/>
                </a:solidFill>
                <a:latin typeface="Calibri" panose="020F0502020204030204" pitchFamily="34" charset="0"/>
                <a:ea typeface="+mj-ea"/>
                <a:cs typeface="+mj-cs"/>
              </a:rPr>
              <a:t>	</a:t>
            </a:r>
          </a:p>
          <a:p>
            <a:r>
              <a:rPr lang="el-GR" sz="3600">
                <a:solidFill>
                  <a:srgbClr val="696464"/>
                </a:solidFill>
                <a:latin typeface="Calibri" panose="020F0502020204030204" pitchFamily="34" charset="0"/>
                <a:ea typeface="+mj-ea"/>
                <a:cs typeface="+mj-cs"/>
              </a:rPr>
              <a:t>1. Αποκάλυψη / Εσχατολογία</a:t>
            </a:r>
            <a:endParaRPr lang="en-US" sz="3600">
              <a:solidFill>
                <a:srgbClr val="696464"/>
              </a:solidFill>
              <a:latin typeface="Calibri" panose="020F0502020204030204" pitchFamily="34" charset="0"/>
              <a:ea typeface="+mj-ea"/>
              <a:cs typeface="+mj-cs"/>
            </a:endParaRPr>
          </a:p>
          <a:p>
            <a:r>
              <a:rPr lang="el-GR" sz="3600">
                <a:solidFill>
                  <a:srgbClr val="696464"/>
                </a:solidFill>
                <a:latin typeface="Calibri" panose="020F0502020204030204" pitchFamily="34" charset="0"/>
                <a:ea typeface="+mj-ea"/>
                <a:cs typeface="+mj-cs"/>
              </a:rPr>
              <a:t>2. Παλιγγενεσία</a:t>
            </a:r>
            <a:endParaRPr lang="en-US" sz="3600">
              <a:solidFill>
                <a:srgbClr val="696464"/>
              </a:solidFill>
              <a:latin typeface="Calibri" panose="020F0502020204030204" pitchFamily="34" charset="0"/>
              <a:ea typeface="+mj-ea"/>
              <a:cs typeface="+mj-cs"/>
            </a:endParaRPr>
          </a:p>
          <a:p>
            <a:r>
              <a:rPr lang="el-GR" sz="3600">
                <a:solidFill>
                  <a:srgbClr val="696464"/>
                </a:solidFill>
                <a:latin typeface="Calibri" panose="020F0502020204030204" pitchFamily="34" charset="0"/>
                <a:ea typeface="+mj-ea"/>
                <a:cs typeface="+mj-cs"/>
              </a:rPr>
              <a:t>3. Αποκάλυψη και Οικολογία</a:t>
            </a:r>
            <a:endParaRPr lang="el-GR" dirty="0"/>
          </a:p>
        </p:txBody>
      </p:sp>
      <p:pic>
        <p:nvPicPr>
          <p:cNvPr id="2050" name="Picture 2" descr="https://agioskosmas.gr/images/Apokalypsis_Orama_Eyaggelist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5" y="746170"/>
            <a:ext cx="3744686" cy="5436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920450" y="5536755"/>
            <a:ext cx="2917265" cy="646331"/>
          </a:xfrm>
          <a:prstGeom prst="rect">
            <a:avLst/>
          </a:prstGeom>
        </p:spPr>
        <p:txBody>
          <a:bodyPr wrap="square">
            <a:spAutoFit/>
          </a:bodyPr>
          <a:lstStyle/>
          <a:p>
            <a:r>
              <a:rPr lang="el-GR" dirty="0"/>
              <a:t>Το όραμα της Αποκάλυψης.</a:t>
            </a:r>
          </a:p>
          <a:p>
            <a:r>
              <a:rPr lang="el-GR" i="1" dirty="0"/>
              <a:t>Έργο Θωμά </a:t>
            </a:r>
            <a:r>
              <a:rPr lang="el-GR" i="1" dirty="0" err="1"/>
              <a:t>Μπαθά</a:t>
            </a:r>
            <a:r>
              <a:rPr lang="el-GR" i="1" dirty="0"/>
              <a:t>, </a:t>
            </a:r>
            <a:r>
              <a:rPr lang="el-GR" dirty="0"/>
              <a:t>16</a:t>
            </a:r>
            <a:r>
              <a:rPr lang="el-GR" baseline="30000" dirty="0"/>
              <a:t>ος</a:t>
            </a:r>
            <a:r>
              <a:rPr lang="el-GR" dirty="0"/>
              <a:t> αι. </a:t>
            </a:r>
          </a:p>
        </p:txBody>
      </p:sp>
    </p:spTree>
    <p:extLst>
      <p:ext uri="{BB962C8B-B14F-4D97-AF65-F5344CB8AC3E}">
        <p14:creationId xmlns:p14="http://schemas.microsoft.com/office/powerpoint/2010/main" val="290058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769258" y="340622"/>
            <a:ext cx="7387771" cy="6164842"/>
          </a:xfrm>
          <a:prstGeom prst="rect">
            <a:avLst/>
          </a:prstGeom>
          <a:ln>
            <a:noFill/>
          </a:ln>
          <a:effectLst>
            <a:outerShdw blurRad="292100" dist="139700" dir="2700000" algn="tl" rotWithShape="0">
              <a:srgbClr val="333333">
                <a:alpha val="65000"/>
              </a:srgbClr>
            </a:outerShdw>
          </a:effectLst>
        </p:spPr>
      </p:pic>
      <p:sp>
        <p:nvSpPr>
          <p:cNvPr id="3" name="Ορθογώνιο 2"/>
          <p:cNvSpPr/>
          <p:nvPr/>
        </p:nvSpPr>
        <p:spPr>
          <a:xfrm>
            <a:off x="8461827" y="4932528"/>
            <a:ext cx="2177144" cy="1261884"/>
          </a:xfrm>
          <a:prstGeom prst="rect">
            <a:avLst/>
          </a:prstGeom>
        </p:spPr>
        <p:txBody>
          <a:bodyPr wrap="square">
            <a:spAutoFit/>
          </a:bodyPr>
          <a:lstStyle/>
          <a:p>
            <a:r>
              <a:rPr lang="el-GR" sz="2400" dirty="0"/>
              <a:t>«... </a:t>
            </a:r>
            <a:r>
              <a:rPr lang="el-GR" sz="2400" dirty="0" err="1"/>
              <a:t>τὸ</a:t>
            </a:r>
            <a:r>
              <a:rPr lang="el-GR" sz="2400" dirty="0"/>
              <a:t> </a:t>
            </a:r>
            <a:r>
              <a:rPr lang="el-GR" sz="2400" dirty="0" err="1"/>
              <a:t>δὲ</a:t>
            </a:r>
            <a:r>
              <a:rPr lang="el-GR" sz="2400" dirty="0"/>
              <a:t> </a:t>
            </a:r>
            <a:r>
              <a:rPr lang="el-GR" sz="2400" dirty="0" err="1"/>
              <a:t>τέλος</a:t>
            </a:r>
            <a:r>
              <a:rPr lang="el-GR" sz="2400" dirty="0"/>
              <a:t> </a:t>
            </a:r>
            <a:r>
              <a:rPr lang="el-GR" sz="2400" dirty="0" err="1"/>
              <a:t>ζωὴν</a:t>
            </a:r>
            <a:r>
              <a:rPr lang="el-GR" sz="2400" dirty="0"/>
              <a:t> </a:t>
            </a:r>
            <a:r>
              <a:rPr lang="el-GR" sz="2400" dirty="0" err="1"/>
              <a:t>αἰώνιον</a:t>
            </a:r>
            <a:r>
              <a:rPr lang="el-GR" sz="2400" dirty="0"/>
              <a:t>»</a:t>
            </a:r>
          </a:p>
          <a:p>
            <a:pPr algn="r">
              <a:spcBef>
                <a:spcPts val="1200"/>
              </a:spcBef>
            </a:pPr>
            <a:r>
              <a:rPr lang="el-GR" dirty="0"/>
              <a:t>(</a:t>
            </a:r>
            <a:r>
              <a:rPr lang="el-GR" dirty="0" err="1"/>
              <a:t>Ρωμ</a:t>
            </a:r>
            <a:r>
              <a:rPr lang="el-GR" dirty="0"/>
              <a:t> 6:22)</a:t>
            </a:r>
          </a:p>
        </p:txBody>
      </p:sp>
      <p:sp>
        <p:nvSpPr>
          <p:cNvPr id="4" name="Ορθογώνιο 3"/>
          <p:cNvSpPr/>
          <p:nvPr/>
        </p:nvSpPr>
        <p:spPr>
          <a:xfrm>
            <a:off x="8461827" y="861271"/>
            <a:ext cx="2020208" cy="2739211"/>
          </a:xfrm>
          <a:prstGeom prst="rect">
            <a:avLst/>
          </a:prstGeom>
        </p:spPr>
        <p:txBody>
          <a:bodyPr wrap="square">
            <a:spAutoFit/>
          </a:bodyPr>
          <a:lstStyle/>
          <a:p>
            <a:r>
              <a:rPr lang="el-GR" sz="2400" dirty="0"/>
              <a:t>«</a:t>
            </a:r>
            <a:r>
              <a:rPr lang="el-GR" sz="2400" dirty="0" err="1"/>
              <a:t>Ἐγὼ</a:t>
            </a:r>
            <a:r>
              <a:rPr lang="el-GR" sz="2400" dirty="0"/>
              <a:t> </a:t>
            </a:r>
            <a:r>
              <a:rPr lang="el-GR" sz="2400" dirty="0" err="1"/>
              <a:t>τὸ</a:t>
            </a:r>
            <a:r>
              <a:rPr lang="el-GR" sz="2400" dirty="0"/>
              <a:t> </a:t>
            </a:r>
            <a:br>
              <a:rPr lang="el-GR" sz="2400" dirty="0"/>
            </a:br>
            <a:r>
              <a:rPr lang="el-GR" sz="2400" dirty="0"/>
              <a:t>Α </a:t>
            </a:r>
            <a:r>
              <a:rPr lang="el-GR" sz="2400" dirty="0" err="1"/>
              <a:t>καὶ</a:t>
            </a:r>
            <a:r>
              <a:rPr lang="el-GR" sz="2400" dirty="0"/>
              <a:t> </a:t>
            </a:r>
            <a:r>
              <a:rPr lang="el-GR" sz="2400" dirty="0" err="1"/>
              <a:t>τὸ</a:t>
            </a:r>
            <a:r>
              <a:rPr lang="el-GR" sz="2400" dirty="0"/>
              <a:t> Ω, </a:t>
            </a:r>
            <a:br>
              <a:rPr lang="el-GR" sz="2400" dirty="0"/>
            </a:br>
            <a:r>
              <a:rPr lang="el-GR" sz="2400" dirty="0"/>
              <a:t>ὁ </a:t>
            </a:r>
            <a:r>
              <a:rPr lang="el-GR" sz="2400" dirty="0" err="1"/>
              <a:t>πρῶτος</a:t>
            </a:r>
            <a:r>
              <a:rPr lang="el-GR" sz="2400" dirty="0"/>
              <a:t> </a:t>
            </a:r>
            <a:r>
              <a:rPr lang="el-GR" sz="2400" dirty="0" err="1"/>
              <a:t>καὶ</a:t>
            </a:r>
            <a:r>
              <a:rPr lang="el-GR" sz="2400" dirty="0"/>
              <a:t> ὁ </a:t>
            </a:r>
            <a:r>
              <a:rPr lang="el-GR" sz="2400" dirty="0" err="1"/>
              <a:t>ἔσχατος</a:t>
            </a:r>
            <a:r>
              <a:rPr lang="el-GR" sz="2400" dirty="0"/>
              <a:t>, </a:t>
            </a:r>
            <a:r>
              <a:rPr lang="el-GR" sz="2400" dirty="0" err="1"/>
              <a:t>ἀρχὴ</a:t>
            </a:r>
            <a:r>
              <a:rPr lang="el-GR" sz="2400" dirty="0"/>
              <a:t> </a:t>
            </a:r>
            <a:r>
              <a:rPr lang="el-GR" sz="2400" dirty="0" err="1"/>
              <a:t>καὶ</a:t>
            </a:r>
            <a:r>
              <a:rPr lang="el-GR" sz="2400" dirty="0"/>
              <a:t> </a:t>
            </a:r>
            <a:r>
              <a:rPr lang="el-GR" sz="2400" dirty="0" err="1"/>
              <a:t>τέλος</a:t>
            </a:r>
            <a:r>
              <a:rPr lang="el-GR" sz="2400" dirty="0"/>
              <a:t>»</a:t>
            </a:r>
          </a:p>
          <a:p>
            <a:pPr algn="r">
              <a:spcBef>
                <a:spcPts val="1200"/>
              </a:spcBef>
            </a:pPr>
            <a:r>
              <a:rPr lang="el-GR" dirty="0"/>
              <a:t>(</a:t>
            </a:r>
            <a:r>
              <a:rPr lang="el-GR" dirty="0" err="1"/>
              <a:t>Αποκ</a:t>
            </a:r>
            <a:r>
              <a:rPr lang="el-GR" dirty="0"/>
              <a:t> 22:13)</a:t>
            </a:r>
          </a:p>
        </p:txBody>
      </p:sp>
    </p:spTree>
    <p:extLst>
      <p:ext uri="{BB962C8B-B14F-4D97-AF65-F5344CB8AC3E}">
        <p14:creationId xmlns:p14="http://schemas.microsoft.com/office/powerpoint/2010/main" val="2153366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Ορθογώνιο 1"/>
          <p:cNvSpPr/>
          <p:nvPr/>
        </p:nvSpPr>
        <p:spPr>
          <a:xfrm>
            <a:off x="995993" y="847708"/>
            <a:ext cx="10327872" cy="5663089"/>
          </a:xfrm>
          <a:prstGeom prst="rect">
            <a:avLst/>
          </a:prstGeom>
        </p:spPr>
        <p:txBody>
          <a:bodyPr wrap="square">
            <a:spAutoFit/>
          </a:bodyPr>
          <a:lstStyle/>
          <a:p>
            <a:pPr algn="r"/>
            <a:r>
              <a:rPr lang="el-GR" sz="2200" dirty="0">
                <a:solidFill>
                  <a:srgbClr val="002060"/>
                </a:solidFill>
                <a:sym typeface="Wingdings 2" panose="05020102010507070707" pitchFamily="18" charset="2"/>
              </a:rPr>
              <a:t></a:t>
            </a:r>
            <a:r>
              <a:rPr lang="el-GR" sz="2200" dirty="0">
                <a:solidFill>
                  <a:prstClr val="black"/>
                </a:solidFill>
                <a:sym typeface="Wingdings 2" panose="05020102010507070707" pitchFamily="18" charset="2"/>
              </a:rPr>
              <a:t> </a:t>
            </a:r>
            <a:r>
              <a:rPr lang="el-GR" sz="2400" dirty="0">
                <a:solidFill>
                  <a:prstClr val="black"/>
                </a:solidFill>
                <a:latin typeface="Cambria" panose="02040503050406030204" pitchFamily="18" charset="0"/>
              </a:rPr>
              <a:t>«Έχει χαθεί η συνείδηση ότι στην Εκκλησία πάμε για να γιορτάσουμε» </a:t>
            </a:r>
            <a:br>
              <a:rPr lang="el-GR" sz="2400" dirty="0">
                <a:solidFill>
                  <a:prstClr val="black"/>
                </a:solidFill>
                <a:latin typeface="Cambria" panose="02040503050406030204" pitchFamily="18" charset="0"/>
              </a:rPr>
            </a:br>
            <a:r>
              <a:rPr lang="el-GR" sz="2200" dirty="0">
                <a:solidFill>
                  <a:prstClr val="black"/>
                </a:solidFill>
                <a:latin typeface="Cambria" panose="02040503050406030204" pitchFamily="18" charset="0"/>
              </a:rPr>
              <a:t>(Χ. </a:t>
            </a:r>
            <a:r>
              <a:rPr lang="el-GR" sz="2200" dirty="0" err="1">
                <a:solidFill>
                  <a:prstClr val="black"/>
                </a:solidFill>
                <a:latin typeface="Cambria" panose="02040503050406030204" pitchFamily="18" charset="0"/>
              </a:rPr>
              <a:t>Γιανναράς</a:t>
            </a:r>
            <a:r>
              <a:rPr lang="el-GR" sz="2200" dirty="0">
                <a:solidFill>
                  <a:prstClr val="black"/>
                </a:solidFill>
                <a:latin typeface="Cambria" panose="02040503050406030204" pitchFamily="18" charset="0"/>
              </a:rPr>
              <a:t>, Ιερατική Σύναξη Κέρκυρας, 31.1.2017)</a:t>
            </a:r>
          </a:p>
          <a:p>
            <a:pPr algn="r"/>
            <a:endParaRPr lang="el-GR" sz="2200" dirty="0">
              <a:solidFill>
                <a:prstClr val="black"/>
              </a:solidFill>
              <a:latin typeface="Cambria" panose="02040503050406030204" pitchFamily="18" charset="0"/>
            </a:endParaRPr>
          </a:p>
          <a:p>
            <a:pPr algn="r"/>
            <a:endParaRPr lang="el-GR" sz="2200" dirty="0">
              <a:solidFill>
                <a:prstClr val="black"/>
              </a:solidFill>
              <a:latin typeface="Cambria" panose="02040503050406030204" pitchFamily="18" charset="0"/>
            </a:endParaRPr>
          </a:p>
          <a:p>
            <a:pPr algn="r"/>
            <a:r>
              <a:rPr lang="el-GR" sz="2200" dirty="0">
                <a:solidFill>
                  <a:srgbClr val="002060"/>
                </a:solidFill>
                <a:latin typeface="Cambria" panose="02040503050406030204" pitchFamily="18" charset="0"/>
                <a:sym typeface="Wingdings 2" panose="05020102010507070707" pitchFamily="18" charset="2"/>
              </a:rPr>
              <a:t></a:t>
            </a:r>
            <a:r>
              <a:rPr lang="el-GR" sz="2200" dirty="0">
                <a:solidFill>
                  <a:prstClr val="black"/>
                </a:solidFill>
                <a:latin typeface="Cambria" panose="02040503050406030204" pitchFamily="18" charset="0"/>
              </a:rPr>
              <a:t> </a:t>
            </a:r>
            <a:r>
              <a:rPr lang="el-GR" sz="2400" dirty="0">
                <a:solidFill>
                  <a:prstClr val="black"/>
                </a:solidFill>
                <a:latin typeface="Cambria" panose="02040503050406030204" pitchFamily="18" charset="0"/>
              </a:rPr>
              <a:t>«Μόνο όποιος κατανοήσει την άγνοιά του είναι έτοιμος να μάθει»</a:t>
            </a:r>
          </a:p>
          <a:p>
            <a:pPr algn="r"/>
            <a:r>
              <a:rPr lang="el-GR" sz="2200" dirty="0">
                <a:solidFill>
                  <a:prstClr val="black"/>
                </a:solidFill>
                <a:latin typeface="Cambria" panose="02040503050406030204" pitchFamily="18" charset="0"/>
              </a:rPr>
              <a:t>(Πλάτων, </a:t>
            </a:r>
            <a:r>
              <a:rPr lang="el-GR" sz="2200" i="1" dirty="0" err="1">
                <a:solidFill>
                  <a:prstClr val="black"/>
                </a:solidFill>
                <a:latin typeface="Cambria" panose="02040503050406030204" pitchFamily="18" charset="0"/>
              </a:rPr>
              <a:t>Μένων</a:t>
            </a:r>
            <a:r>
              <a:rPr lang="el-GR" sz="2200" dirty="0">
                <a:solidFill>
                  <a:prstClr val="black"/>
                </a:solidFill>
                <a:latin typeface="Cambria" panose="02040503050406030204" pitchFamily="18" charset="0"/>
              </a:rPr>
              <a:t>)</a:t>
            </a:r>
          </a:p>
          <a:p>
            <a:pPr algn="r"/>
            <a:endParaRPr lang="el-GR" sz="2200" dirty="0">
              <a:solidFill>
                <a:prstClr val="black"/>
              </a:solidFill>
              <a:latin typeface="Cambria" panose="02040503050406030204" pitchFamily="18" charset="0"/>
            </a:endParaRPr>
          </a:p>
          <a:p>
            <a:pPr algn="r"/>
            <a:endParaRPr lang="el-GR" sz="2200" dirty="0">
              <a:solidFill>
                <a:prstClr val="black"/>
              </a:solidFill>
              <a:latin typeface="Cambria" panose="02040503050406030204" pitchFamily="18" charset="0"/>
            </a:endParaRPr>
          </a:p>
          <a:p>
            <a:pPr algn="r"/>
            <a:r>
              <a:rPr lang="el-GR" sz="2200" dirty="0">
                <a:solidFill>
                  <a:srgbClr val="002060"/>
                </a:solidFill>
                <a:latin typeface="Cambria" panose="02040503050406030204" pitchFamily="18" charset="0"/>
                <a:sym typeface="Wingdings 2" panose="05020102010507070707" pitchFamily="18" charset="2"/>
              </a:rPr>
              <a:t></a:t>
            </a:r>
            <a:r>
              <a:rPr lang="el-GR" sz="2200" dirty="0">
                <a:solidFill>
                  <a:prstClr val="black"/>
                </a:solidFill>
                <a:latin typeface="Cambria" panose="02040503050406030204" pitchFamily="18" charset="0"/>
              </a:rPr>
              <a:t> </a:t>
            </a:r>
            <a:r>
              <a:rPr lang="el-GR" sz="2400" dirty="0">
                <a:solidFill>
                  <a:prstClr val="black"/>
                </a:solidFill>
                <a:latin typeface="Cambria" panose="02040503050406030204" pitchFamily="18" charset="0"/>
              </a:rPr>
              <a:t>«Για τους Έλληνες θεολόγους ή </a:t>
            </a:r>
            <a:r>
              <a:rPr lang="el-GR" sz="2400" dirty="0" err="1">
                <a:solidFill>
                  <a:prstClr val="black"/>
                </a:solidFill>
                <a:latin typeface="Cambria" panose="02040503050406030204" pitchFamily="18" charset="0"/>
              </a:rPr>
              <a:t>λογίους</a:t>
            </a:r>
            <a:r>
              <a:rPr lang="el-GR" sz="2400" dirty="0">
                <a:solidFill>
                  <a:prstClr val="black"/>
                </a:solidFill>
                <a:latin typeface="Cambria" panose="02040503050406030204" pitchFamily="18" charset="0"/>
              </a:rPr>
              <a:t> η Π. Διαθήκη, ιδίως, </a:t>
            </a:r>
            <a:br>
              <a:rPr lang="el-GR" sz="2400" dirty="0">
                <a:solidFill>
                  <a:prstClr val="black"/>
                </a:solidFill>
                <a:latin typeface="Cambria" panose="02040503050406030204" pitchFamily="18" charset="0"/>
              </a:rPr>
            </a:br>
            <a:r>
              <a:rPr lang="el-GR" sz="2400" dirty="0">
                <a:solidFill>
                  <a:prstClr val="black"/>
                </a:solidFill>
                <a:latin typeface="Cambria" panose="02040503050406030204" pitchFamily="18" charset="0"/>
              </a:rPr>
              <a:t>παραμένει βιβλίο </a:t>
            </a:r>
            <a:r>
              <a:rPr lang="el-GR" sz="2400" dirty="0" err="1">
                <a:solidFill>
                  <a:prstClr val="black"/>
                </a:solidFill>
                <a:latin typeface="Cambria" panose="02040503050406030204" pitchFamily="18" charset="0"/>
              </a:rPr>
              <a:t>εσφραγισμένον</a:t>
            </a:r>
            <a:r>
              <a:rPr lang="el-GR" sz="2400" dirty="0">
                <a:solidFill>
                  <a:prstClr val="black"/>
                </a:solidFill>
                <a:latin typeface="Cambria" panose="02040503050406030204" pitchFamily="18" charset="0"/>
              </a:rPr>
              <a:t> </a:t>
            </a:r>
            <a:r>
              <a:rPr lang="el-GR" sz="2400" dirty="0" err="1">
                <a:solidFill>
                  <a:prstClr val="black"/>
                </a:solidFill>
                <a:latin typeface="Cambria" panose="02040503050406030204" pitchFamily="18" charset="0"/>
              </a:rPr>
              <a:t>σφραγίσιν</a:t>
            </a:r>
            <a:r>
              <a:rPr lang="el-GR" sz="2400" dirty="0">
                <a:solidFill>
                  <a:prstClr val="black"/>
                </a:solidFill>
                <a:latin typeface="Cambria" panose="02040503050406030204" pitchFamily="18" charset="0"/>
              </a:rPr>
              <a:t> επτά»</a:t>
            </a:r>
          </a:p>
          <a:p>
            <a:pPr algn="r"/>
            <a:r>
              <a:rPr lang="el-GR" sz="2200" dirty="0">
                <a:solidFill>
                  <a:prstClr val="black"/>
                </a:solidFill>
                <a:latin typeface="Cambria" panose="02040503050406030204" pitchFamily="18" charset="0"/>
              </a:rPr>
              <a:t>(Σ. </a:t>
            </a:r>
            <a:r>
              <a:rPr lang="el-GR" sz="2200" dirty="0" err="1">
                <a:solidFill>
                  <a:prstClr val="black"/>
                </a:solidFill>
                <a:latin typeface="Cambria" panose="02040503050406030204" pitchFamily="18" charset="0"/>
              </a:rPr>
              <a:t>Αγουρίδης</a:t>
            </a:r>
            <a:r>
              <a:rPr lang="el-GR" sz="2200" dirty="0">
                <a:solidFill>
                  <a:prstClr val="black"/>
                </a:solidFill>
                <a:latin typeface="Cambria" panose="02040503050406030204" pitchFamily="18" charset="0"/>
              </a:rPr>
              <a:t>, </a:t>
            </a:r>
            <a:r>
              <a:rPr lang="el-GR" sz="2200" i="1" dirty="0">
                <a:solidFill>
                  <a:prstClr val="black"/>
                </a:solidFill>
                <a:latin typeface="Cambria" panose="02040503050406030204" pitchFamily="18" charset="0"/>
              </a:rPr>
              <a:t>Άρα </a:t>
            </a:r>
            <a:r>
              <a:rPr lang="el-GR" sz="2200" i="1" dirty="0" err="1">
                <a:solidFill>
                  <a:prstClr val="black"/>
                </a:solidFill>
                <a:latin typeface="Cambria" panose="02040503050406030204" pitchFamily="18" charset="0"/>
              </a:rPr>
              <a:t>γε</a:t>
            </a:r>
            <a:r>
              <a:rPr lang="el-GR" sz="2200" i="1" dirty="0">
                <a:solidFill>
                  <a:prstClr val="black"/>
                </a:solidFill>
                <a:latin typeface="Cambria" panose="02040503050406030204" pitchFamily="18" charset="0"/>
              </a:rPr>
              <a:t> </a:t>
            </a:r>
            <a:r>
              <a:rPr lang="el-GR" sz="2200" i="1" dirty="0" err="1">
                <a:solidFill>
                  <a:prstClr val="black"/>
                </a:solidFill>
                <a:latin typeface="Cambria" panose="02040503050406030204" pitchFamily="18" charset="0"/>
              </a:rPr>
              <a:t>γινώσκεις</a:t>
            </a:r>
            <a:r>
              <a:rPr lang="el-GR" sz="2200" i="1" dirty="0">
                <a:solidFill>
                  <a:prstClr val="black"/>
                </a:solidFill>
                <a:latin typeface="Cambria" panose="02040503050406030204" pitchFamily="18" charset="0"/>
              </a:rPr>
              <a:t> α </a:t>
            </a:r>
            <a:r>
              <a:rPr lang="el-GR" sz="2200" i="1" dirty="0" err="1">
                <a:solidFill>
                  <a:prstClr val="black"/>
                </a:solidFill>
                <a:latin typeface="Cambria" panose="02040503050406030204" pitchFamily="18" charset="0"/>
              </a:rPr>
              <a:t>αναγινώσκεις</a:t>
            </a:r>
            <a:r>
              <a:rPr lang="el-GR" sz="2200" i="1" dirty="0">
                <a:solidFill>
                  <a:prstClr val="black"/>
                </a:solidFill>
                <a:latin typeface="Cambria" panose="02040503050406030204" pitchFamily="18" charset="0"/>
              </a:rPr>
              <a:t>;</a:t>
            </a:r>
            <a:r>
              <a:rPr lang="el-GR" sz="2200" dirty="0">
                <a:solidFill>
                  <a:prstClr val="black"/>
                </a:solidFill>
                <a:latin typeface="Cambria" panose="02040503050406030204" pitchFamily="18" charset="0"/>
              </a:rPr>
              <a:t> σ. 11)</a:t>
            </a:r>
          </a:p>
          <a:p>
            <a:pPr algn="r"/>
            <a:endParaRPr lang="el-GR" sz="2200" dirty="0">
              <a:solidFill>
                <a:prstClr val="black"/>
              </a:solidFill>
              <a:latin typeface="Cambria" panose="02040503050406030204" pitchFamily="18" charset="0"/>
            </a:endParaRPr>
          </a:p>
          <a:p>
            <a:pPr algn="r"/>
            <a:endParaRPr lang="el-GR" sz="2200" dirty="0">
              <a:solidFill>
                <a:prstClr val="black"/>
              </a:solidFill>
              <a:latin typeface="Cambria" panose="02040503050406030204" pitchFamily="18" charset="0"/>
            </a:endParaRPr>
          </a:p>
          <a:p>
            <a:pPr algn="r"/>
            <a:r>
              <a:rPr lang="el-GR" sz="2200" dirty="0">
                <a:solidFill>
                  <a:srgbClr val="002060"/>
                </a:solidFill>
                <a:latin typeface="Cambria" panose="02040503050406030204" pitchFamily="18" charset="0"/>
                <a:sym typeface="Wingdings 2" panose="05020102010507070707" pitchFamily="18" charset="2"/>
              </a:rPr>
              <a:t></a:t>
            </a:r>
            <a:r>
              <a:rPr lang="el-GR" sz="2200" dirty="0">
                <a:solidFill>
                  <a:prstClr val="black"/>
                </a:solidFill>
                <a:latin typeface="Cambria" panose="02040503050406030204" pitchFamily="18" charset="0"/>
              </a:rPr>
              <a:t> </a:t>
            </a:r>
            <a:r>
              <a:rPr lang="el-GR" sz="2400" dirty="0">
                <a:solidFill>
                  <a:prstClr val="black"/>
                </a:solidFill>
                <a:latin typeface="Cambria" panose="02040503050406030204" pitchFamily="18" charset="0"/>
              </a:rPr>
              <a:t>«Ο ήλιος που ανατέλλει, να σε βρίσκει με τη Βίβλο στα χέρια»</a:t>
            </a:r>
            <a:br>
              <a:rPr lang="el-GR" sz="2400" dirty="0">
                <a:solidFill>
                  <a:prstClr val="black"/>
                </a:solidFill>
                <a:latin typeface="Cambria" panose="02040503050406030204" pitchFamily="18" charset="0"/>
              </a:rPr>
            </a:br>
            <a:r>
              <a:rPr lang="el-GR" sz="2200" dirty="0">
                <a:solidFill>
                  <a:prstClr val="black"/>
                </a:solidFill>
                <a:latin typeface="Cambria" panose="02040503050406030204" pitchFamily="18" charset="0"/>
              </a:rPr>
              <a:t>(</a:t>
            </a:r>
            <a:r>
              <a:rPr lang="el-GR" sz="2200" dirty="0" err="1">
                <a:solidFill>
                  <a:prstClr val="black"/>
                </a:solidFill>
                <a:latin typeface="Cambria" panose="02040503050406030204" pitchFamily="18" charset="0"/>
              </a:rPr>
              <a:t>Ευάγριος</a:t>
            </a:r>
            <a:r>
              <a:rPr lang="el-GR" sz="2200" dirty="0">
                <a:solidFill>
                  <a:prstClr val="black"/>
                </a:solidFill>
                <a:latin typeface="Cambria" panose="02040503050406030204" pitchFamily="18" charset="0"/>
              </a:rPr>
              <a:t> Ποντικός, </a:t>
            </a:r>
            <a:r>
              <a:rPr lang="el-GR" sz="2200" i="1" dirty="0" err="1">
                <a:solidFill>
                  <a:prstClr val="black"/>
                </a:solidFill>
                <a:latin typeface="Cambria" panose="02040503050406030204" pitchFamily="18" charset="0"/>
              </a:rPr>
              <a:t>Παραίνεσις</a:t>
            </a:r>
            <a:r>
              <a:rPr lang="el-GR" sz="2200" i="1" dirty="0">
                <a:solidFill>
                  <a:prstClr val="black"/>
                </a:solidFill>
                <a:latin typeface="Cambria" panose="02040503050406030204" pitchFamily="18" charset="0"/>
              </a:rPr>
              <a:t> προς παρθένον</a:t>
            </a:r>
            <a:r>
              <a:rPr lang="el-GR" sz="2200" dirty="0">
                <a:solidFill>
                  <a:prstClr val="black"/>
                </a:solidFill>
                <a:latin typeface="Cambria" panose="02040503050406030204" pitchFamily="18" charset="0"/>
              </a:rPr>
              <a:t>, 4. </a:t>
            </a:r>
            <a:r>
              <a:rPr lang="en-US" sz="2200" dirty="0">
                <a:solidFill>
                  <a:prstClr val="black"/>
                </a:solidFill>
                <a:latin typeface="Cambria" panose="02040503050406030204" pitchFamily="18" charset="0"/>
              </a:rPr>
              <a:t>P.G. 40,</a:t>
            </a:r>
            <a:r>
              <a:rPr lang="el-GR" sz="2200" dirty="0">
                <a:solidFill>
                  <a:prstClr val="black"/>
                </a:solidFill>
                <a:latin typeface="Cambria" panose="02040503050406030204" pitchFamily="18" charset="0"/>
              </a:rPr>
              <a:t> </a:t>
            </a:r>
            <a:r>
              <a:rPr lang="en-US" sz="2200" dirty="0">
                <a:solidFill>
                  <a:prstClr val="black"/>
                </a:solidFill>
                <a:latin typeface="Cambria" panose="02040503050406030204" pitchFamily="18" charset="0"/>
              </a:rPr>
              <a:t>1283a)</a:t>
            </a:r>
            <a:endParaRPr lang="el-GR" sz="2200" dirty="0">
              <a:solidFill>
                <a:prstClr val="black"/>
              </a:solidFill>
              <a:latin typeface="Cambria" panose="02040503050406030204" pitchFamily="18" charset="0"/>
            </a:endParaRPr>
          </a:p>
          <a:p>
            <a:pPr algn="r"/>
            <a:endParaRPr lang="el-GR" sz="2200" dirty="0"/>
          </a:p>
        </p:txBody>
      </p:sp>
      <p:sp>
        <p:nvSpPr>
          <p:cNvPr id="3" name="Ορθογώνιο 2"/>
          <p:cNvSpPr/>
          <p:nvPr/>
        </p:nvSpPr>
        <p:spPr>
          <a:xfrm>
            <a:off x="626661" y="1275004"/>
            <a:ext cx="738664" cy="4808496"/>
          </a:xfrm>
          <a:prstGeom prst="rect">
            <a:avLst/>
          </a:prstGeom>
        </p:spPr>
        <p:txBody>
          <a:bodyPr vert="vert270" wrap="none">
            <a:spAutoFit/>
          </a:bodyPr>
          <a:lstStyle/>
          <a:p>
            <a:r>
              <a:rPr lang="el-GR" sz="3600" b="1" dirty="0">
                <a:solidFill>
                  <a:srgbClr val="002060"/>
                </a:solidFill>
                <a:latin typeface="Cambria" panose="02040503050406030204" pitchFamily="18" charset="0"/>
              </a:rPr>
              <a:t>Αρχικές επισημάνσεις</a:t>
            </a:r>
          </a:p>
        </p:txBody>
      </p:sp>
    </p:spTree>
    <p:extLst>
      <p:ext uri="{BB962C8B-B14F-4D97-AF65-F5344CB8AC3E}">
        <p14:creationId xmlns:p14="http://schemas.microsoft.com/office/powerpoint/2010/main" val="4261456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1.1 Αποκάλυψη και Εσχατολογία</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l-GR" sz="2200" dirty="0">
                <a:latin typeface="Cambria" panose="02040503050406030204" pitchFamily="18" charset="0"/>
              </a:rPr>
              <a:t>Ας διευκρινίσουμε τους σχετικούς χρησιμοποιούμενους όρους:</a:t>
            </a: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Αποκάλυψη του Ιωάννου: μοναδικό στο είδος του βιβλίου της Καινής Διαθήκης, που ανήκει σε ένα ευρύτερο φιλολογικό ρεύμα του ιουδαϊκού κόσμου της εποχής, που λέγεται αποκαλυπτική γραμματεία. Ενώ όμως εξωτερικά και φιλολογικά ομοιάζει με τα έργα αυτού του αποκαλυπτικού τύπου, ουσιαστικά ως χριστιανικό κείμενο διαφέρει </a:t>
            </a:r>
            <a:r>
              <a:rPr lang="el-GR" sz="2200" dirty="0" err="1"/>
              <a:t>απ</a:t>
            </a:r>
            <a:r>
              <a:rPr lang="el-GR" sz="2200" dirty="0"/>
              <a:t>᾿ αυτά, γιατί μας παρουσιάζει μια νέα θέαση της ιστορίας και των εσχάτων –αλληλένδετα και τα δύο και αδιάσπαστα για τον χριστιανισμό.</a:t>
            </a:r>
            <a:endParaRPr lang="en-US" sz="2200" dirty="0">
              <a:latin typeface="Cambria" panose="02040503050406030204" pitchFamily="18" charset="0"/>
            </a:endParaRPr>
          </a:p>
          <a:p>
            <a:pPr marL="288000" lvl="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a:t>
            </a:r>
            <a:r>
              <a:rPr lang="el-GR" sz="2200" dirty="0">
                <a:solidFill>
                  <a:prstClr val="black"/>
                </a:solidFill>
              </a:rPr>
              <a:t> </a:t>
            </a:r>
            <a:r>
              <a:rPr lang="el-GR" sz="2200" dirty="0"/>
              <a:t>«</a:t>
            </a:r>
            <a:r>
              <a:rPr lang="el-GR" sz="2200" dirty="0" err="1"/>
              <a:t>Ἐσφαγμένον</a:t>
            </a:r>
            <a:r>
              <a:rPr lang="el-GR" sz="2200" dirty="0"/>
              <a:t> </a:t>
            </a:r>
            <a:r>
              <a:rPr lang="el-GR" sz="2200" dirty="0" err="1"/>
              <a:t>ἀρνίον</a:t>
            </a:r>
            <a:r>
              <a:rPr lang="el-GR" sz="2200" dirty="0"/>
              <a:t>»: το κέντρο του βιβλίου της Αποκάλυψης, που δεν είναι άλλος από τον σταυρωμένο και αναστημένο Ιησού Χριστό, τον οποίο κηρύττουν και όλα τα άλλα βιβλία της Κ.Δ. Το πρόσωπο αυτό είναι το κλειδί της κατανόησης της πορείας του κόσμου προς τα έσχατα αλλά και του βιβλίου της Αποκάλυψης, η οποία δεν διδάσκει τίποτε διαφορετικό από ό,τι τα άλλα βιβλία της ΚΔ, τα περιγράφει όμως όλα με </a:t>
            </a:r>
            <a:r>
              <a:rPr lang="el-GR" sz="2200" dirty="0" err="1"/>
              <a:t>διαφο-ρετικό</a:t>
            </a:r>
            <a:r>
              <a:rPr lang="el-GR" sz="2200" dirty="0"/>
              <a:t> τρόπο και διαφορετικές εικόνες και παραστάσεις.</a:t>
            </a:r>
            <a:endParaRPr lang="en-US" sz="2200" dirty="0">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30</a:t>
            </a:fld>
            <a:endParaRPr lang="el-GR"/>
          </a:p>
        </p:txBody>
      </p:sp>
    </p:spTree>
    <p:extLst>
      <p:ext uri="{BB962C8B-B14F-4D97-AF65-F5344CB8AC3E}">
        <p14:creationId xmlns:p14="http://schemas.microsoft.com/office/powerpoint/2010/main" val="198168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1.2 Αποκάλυψη και Εσχατολογία</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γ)</a:t>
            </a:r>
            <a:r>
              <a:rPr lang="el-GR" sz="2200" dirty="0">
                <a:solidFill>
                  <a:prstClr val="black"/>
                </a:solidFill>
              </a:rPr>
              <a:t> </a:t>
            </a:r>
            <a:r>
              <a:rPr lang="el-GR" sz="2200" dirty="0"/>
              <a:t>Αποκαλυπτική: ένα είδος αφηγηματικής θεολογίας, όπου (α) ο παρών κόσμος </a:t>
            </a:r>
            <a:r>
              <a:rPr lang="el-GR" sz="2200" dirty="0" err="1"/>
              <a:t>αντιμε-τωπίζεται</a:t>
            </a:r>
            <a:r>
              <a:rPr lang="el-GR" sz="2200" dirty="0"/>
              <a:t> ως χώρος κυριαρχίας του κακού και προσωρινής κατοχής από τον Σατανά κι όπου οι άνθρωποι του Θεού βιώνουν την καταπίεση· (β) αυτός ο κόσμος θα </a:t>
            </a:r>
            <a:r>
              <a:rPr lang="el-GR" sz="2200" dirty="0" err="1"/>
              <a:t>κατα</a:t>
            </a:r>
            <a:r>
              <a:rPr lang="el-GR" sz="2200" dirty="0"/>
              <a:t>-στραφεί σύντομα από τον Θεό και θα αντικατασταθεί από έναν νέο και τέλειο που θα μοιάζει με την αρχική Εδέμ.</a:t>
            </a:r>
            <a:endParaRPr lang="en-US" sz="2200" dirty="0">
              <a:latin typeface="Cambria" panose="02040503050406030204" pitchFamily="18" charset="0"/>
            </a:endParaRPr>
          </a:p>
          <a:p>
            <a:pPr marL="288000" lvl="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δ)</a:t>
            </a:r>
            <a:r>
              <a:rPr lang="el-GR" sz="2200" dirty="0">
                <a:solidFill>
                  <a:prstClr val="black"/>
                </a:solidFill>
              </a:rPr>
              <a:t> </a:t>
            </a:r>
            <a:r>
              <a:rPr lang="el-GR" sz="2200" dirty="0"/>
              <a:t>Εσχατολογία: διδασκαλίες θρησκευτικών συστημάτων (και στην περίπτωση του Ιουδαϊσμού και του Χριστιανισμού) για το μέλλον των ανθρώπων και του κόσμου (θάνατο, ανάσταση, κρίση, αιώνια ζωή, παράδεισος και κόλαση).</a:t>
            </a:r>
          </a:p>
          <a:p>
            <a:pPr marL="288000" lvl="0" indent="-288000" algn="just">
              <a:buClr>
                <a:srgbClr val="D34817"/>
              </a:buClr>
              <a:buSzPct val="85000"/>
            </a:pPr>
            <a:endParaRPr lang="el-GR" sz="2200" dirty="0"/>
          </a:p>
          <a:p>
            <a:pPr marL="288000" lvl="0" indent="-288000" algn="ctr">
              <a:buClr>
                <a:srgbClr val="D34817"/>
              </a:buClr>
              <a:buSzPct val="85000"/>
            </a:pPr>
            <a:r>
              <a:rPr lang="el-GR" sz="2200" dirty="0"/>
              <a:t>Βασικές διαφορές:</a:t>
            </a:r>
          </a:p>
          <a:p>
            <a:pPr marL="288000" lvl="0" indent="-288000" algn="just">
              <a:buClr>
                <a:srgbClr val="D34817"/>
              </a:buClr>
              <a:buSzPct val="85000"/>
            </a:pPr>
            <a:r>
              <a:rPr lang="el-GR" sz="2200" dirty="0"/>
              <a:t>		</a:t>
            </a:r>
            <a:r>
              <a:rPr lang="el-GR" sz="2200" b="1" dirty="0">
                <a:solidFill>
                  <a:srgbClr val="002060"/>
                </a:solidFill>
              </a:rPr>
              <a:t>Προφητική εσχατολογία			Αποκαλυπτική εσχατολογία</a:t>
            </a:r>
          </a:p>
          <a:p>
            <a:pPr marL="288000" lvl="0" indent="-288000" algn="just">
              <a:buClr>
                <a:srgbClr val="D34817"/>
              </a:buClr>
              <a:buSzPct val="85000"/>
            </a:pPr>
            <a:r>
              <a:rPr lang="el-GR" sz="2200" dirty="0"/>
              <a:t>		 • Εγκόσμια εσχατολογία			 • Υπερβατική εσχατολογία</a:t>
            </a:r>
          </a:p>
          <a:p>
            <a:pPr marL="288000" lvl="0" indent="-288000" algn="just">
              <a:buClr>
                <a:srgbClr val="D34817"/>
              </a:buClr>
              <a:buSzPct val="85000"/>
            </a:pPr>
            <a:r>
              <a:rPr lang="el-GR" sz="2200" dirty="0"/>
              <a:t>		 • Ανοικτό τέλος της ιστορίας			 • Ιστορική αιτιοκρατία</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31</a:t>
            </a:fld>
            <a:endParaRPr lang="el-GR"/>
          </a:p>
        </p:txBody>
      </p:sp>
    </p:spTree>
    <p:extLst>
      <p:ext uri="{BB962C8B-B14F-4D97-AF65-F5344CB8AC3E}">
        <p14:creationId xmlns:p14="http://schemas.microsoft.com/office/powerpoint/2010/main" val="776934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4" y="4856652"/>
            <a:ext cx="4629146" cy="1323439"/>
          </a:xfrm>
          <a:prstGeom prst="rect">
            <a:avLst/>
          </a:prstGeom>
        </p:spPr>
        <p:txBody>
          <a:bodyPr wrap="square">
            <a:spAutoFit/>
          </a:bodyPr>
          <a:lstStyle/>
          <a:p>
            <a:r>
              <a:rPr lang="el-GR" sz="2000" i="1" dirty="0">
                <a:latin typeface="Cambria" panose="02040503050406030204" pitchFamily="18" charset="0"/>
              </a:rPr>
              <a:t>Η ΑΠΟΚΑΛΥΨΗ ΤΟΥ ΙΩΑΝΝΗ (ΠΡΩΤΟΣ ΤΟΜΟΣ):</a:t>
            </a:r>
            <a:r>
              <a:rPr lang="en-US" sz="2000" i="1" dirty="0">
                <a:latin typeface="Cambria" panose="02040503050406030204" pitchFamily="18" charset="0"/>
              </a:rPr>
              <a:t> </a:t>
            </a:r>
            <a:r>
              <a:rPr lang="el-GR" sz="2000" i="1" dirty="0">
                <a:latin typeface="Cambria" panose="02040503050406030204" pitchFamily="18" charset="0"/>
              </a:rPr>
              <a:t>ΕΡΜΗΝΕΥΤΙΚΗ ΠΡΟΣΕΓΓΙΣΗ ΣΤΟ ΒΙΒΛΙΟ ΤΗΣ ΠΡΟΦΗΤΕΙΑΣ</a:t>
            </a:r>
          </a:p>
          <a:p>
            <a:r>
              <a:rPr lang="el-GR" sz="2000" spc="50" dirty="0">
                <a:latin typeface="Cambria" panose="02040503050406030204" pitchFamily="18" charset="0"/>
              </a:rPr>
              <a:t>ΣΩΤΗΡΙΟΣ Σ. ΔΕΣΠΟΤΗΣ</a:t>
            </a:r>
          </a:p>
        </p:txBody>
      </p:sp>
      <p:sp>
        <p:nvSpPr>
          <p:cNvPr id="8" name="Ορθογώνιο 7"/>
          <p:cNvSpPr/>
          <p:nvPr/>
        </p:nvSpPr>
        <p:spPr>
          <a:xfrm>
            <a:off x="6731554" y="4847676"/>
            <a:ext cx="4850846" cy="1015663"/>
          </a:xfrm>
          <a:prstGeom prst="rect">
            <a:avLst/>
          </a:prstGeom>
        </p:spPr>
        <p:txBody>
          <a:bodyPr wrap="square">
            <a:spAutoFit/>
          </a:bodyPr>
          <a:lstStyle/>
          <a:p>
            <a:r>
              <a:rPr lang="el-GR" sz="2000" i="1" dirty="0">
                <a:latin typeface="Cambria" panose="02040503050406030204" pitchFamily="18" charset="0"/>
              </a:rPr>
              <a:t>Ο ΕΡΧΟΜΕΝΟΣ ΘΕΟΣ</a:t>
            </a:r>
            <a:r>
              <a:rPr lang="en-US" sz="2000" i="1" dirty="0">
                <a:latin typeface="Cambria" panose="02040503050406030204" pitchFamily="18" charset="0"/>
              </a:rPr>
              <a:t>:</a:t>
            </a:r>
            <a:endParaRPr lang="el-GR" sz="2000" i="1" dirty="0">
              <a:latin typeface="Cambria" panose="02040503050406030204" pitchFamily="18" charset="0"/>
            </a:endParaRPr>
          </a:p>
          <a:p>
            <a:r>
              <a:rPr lang="el-GR" sz="2000" i="1" dirty="0">
                <a:latin typeface="Cambria" panose="02040503050406030204" pitchFamily="18" charset="0"/>
              </a:rPr>
              <a:t>ΧΡΙΣΤΙΑΝΙΚΗ ΕΣΧΑΤΟΛΟΓΙΑ</a:t>
            </a:r>
          </a:p>
          <a:p>
            <a:r>
              <a:rPr lang="el-GR" sz="2000" spc="50" dirty="0">
                <a:latin typeface="Cambria" panose="02040503050406030204" pitchFamily="18" charset="0"/>
              </a:rPr>
              <a:t>J</a:t>
            </a:r>
            <a:r>
              <a:rPr lang="en-US" sz="2000" spc="50" dirty="0">
                <a:latin typeface="Cambria" panose="02040503050406030204" pitchFamily="18" charset="0"/>
              </a:rPr>
              <a:t>Ü</a:t>
            </a:r>
            <a:r>
              <a:rPr lang="el-GR" sz="2000" spc="50" dirty="0">
                <a:latin typeface="Cambria" panose="02040503050406030204" pitchFamily="18" charset="0"/>
              </a:rPr>
              <a:t>RGEN MOLTMANN</a:t>
            </a:r>
          </a:p>
        </p:txBody>
      </p:sp>
      <p:pic>
        <p:nvPicPr>
          <p:cNvPr id="4098" name="Picture 2" descr="Α΄Τ ΑΠΟΚΑΛΥΨΗ ΤΟΥ ΙΩΑΝΝΗ - ΕΡΜΗΝΕΥΤΙΚΗ ΠΡΟΣΕΓΓΙΣΗ ΣΤΟ ΒΙΒΛΙΟ"/>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4"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Ο ΕΡΧΟΜΕΝΟΣ ΘΕΟΣ // ΧΡΙΣΤΙΑΝΙΚΗ ΕΣΧΑΤΟΛΟΓΙΑ"/>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553" y="1164930"/>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7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2.1 Παλιγγενεσία – «ὁ </a:t>
            </a:r>
            <a:r>
              <a:rPr lang="el-GR" dirty="0" err="1"/>
              <a:t>νικῶν</a:t>
            </a:r>
            <a:r>
              <a:rPr lang="el-GR" dirty="0"/>
              <a:t>»</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Το κυρίως </a:t>
            </a:r>
            <a:r>
              <a:rPr lang="el-GR" sz="2200" dirty="0" err="1"/>
              <a:t>δρων</a:t>
            </a:r>
            <a:r>
              <a:rPr lang="el-GR" sz="2200" dirty="0"/>
              <a:t> πρόσωπο στην Αποκάλυψη είναι ο Ιησούς Χριστός, το «</a:t>
            </a:r>
            <a:r>
              <a:rPr lang="el-GR" sz="2200" dirty="0" err="1"/>
              <a:t>ἐσφαγμένον</a:t>
            </a:r>
            <a:r>
              <a:rPr lang="el-GR" sz="2200" dirty="0"/>
              <a:t> </a:t>
            </a:r>
            <a:r>
              <a:rPr lang="el-GR" sz="2200" dirty="0" err="1"/>
              <a:t>ἀρνίον</a:t>
            </a:r>
            <a:r>
              <a:rPr lang="el-GR" sz="2200" dirty="0"/>
              <a:t>», και επομένως το ευαγγέλιό της είναι κατεξοχήν </a:t>
            </a:r>
            <a:r>
              <a:rPr lang="el-GR" sz="2200" dirty="0" err="1"/>
              <a:t>Χριστολογικό</a:t>
            </a:r>
            <a:r>
              <a:rPr lang="el-GR" sz="2200" dirty="0"/>
              <a:t>. Ο Θεός είναι βέβαια πανταχού παρών, ο οποίος κάθεται στον θρόνο της ακατάλυτης εξουσίας του και από τον οποίο κατευθύνει τα πάντα. Ωστόσο στον Ιωάννη εμφανίζεται ο Κύριος, υπαγορεύει σ΄ αυτόν τις επτά Επιστολές, αυτός μόνος μπορεί να ανοίξει τις σφραγίδες του βιβλίου, είναι το </a:t>
            </a:r>
            <a:r>
              <a:rPr lang="el-GR" sz="2200" dirty="0" err="1"/>
              <a:t>εσφαγμένον</a:t>
            </a:r>
            <a:r>
              <a:rPr lang="el-GR" sz="2200" dirty="0"/>
              <a:t> </a:t>
            </a:r>
            <a:r>
              <a:rPr lang="el-GR" sz="2200" dirty="0" err="1"/>
              <a:t>Αρνίον</a:t>
            </a:r>
            <a:r>
              <a:rPr lang="el-GR" sz="2200" dirty="0"/>
              <a:t> από καταβολής κόσμου, έλαβε από τον Θεό απόλυτη εξουσία, ποιμαίνει όλα τα έθνη με </a:t>
            </a:r>
            <a:r>
              <a:rPr lang="el-GR" sz="2200" dirty="0" err="1"/>
              <a:t>σιδηρά</a:t>
            </a:r>
            <a:r>
              <a:rPr lang="el-GR" sz="2200" dirty="0"/>
              <a:t> ράβδο, σ΄ αυτόν αποδίδεται η </a:t>
            </a:r>
            <a:r>
              <a:rPr lang="el-GR" sz="2200" dirty="0" err="1"/>
              <a:t>μονα</a:t>
            </a:r>
            <a:r>
              <a:rPr lang="el-GR" sz="2200" dirty="0"/>
              <a:t>-δική προσκύνηση, αυτός κρατάει και ανοίγει το βιβλίο της ζωής, προσφέρει το ξύλο της ζωής, συντρίβει το θηρίο και τον Σατανά καθώς και τις αντίθεες κοσμικές δυνάμεις, αυτός είναι ο κριτής του κόσμου, ο πρώτος και ο έσχατος, η ποιητική αρχή της κτίσεως, αυτός βασιλεύει στους αιώνες ως ο απόλυτος βασιλεύς των βασιλέων και κύριος των </a:t>
            </a:r>
            <a:r>
              <a:rPr lang="el-GR" sz="2200" dirty="0" err="1"/>
              <a:t>κυριευόντων</a:t>
            </a:r>
            <a:r>
              <a:rPr lang="el-GR" sz="2200" dirty="0"/>
              <a:t>. </a:t>
            </a:r>
          </a:p>
          <a:p>
            <a:pPr marL="288000" lvl="0" indent="-288000" algn="ctr">
              <a:buClr>
                <a:srgbClr val="D34817"/>
              </a:buClr>
              <a:buSzPct val="85000"/>
            </a:pPr>
            <a:r>
              <a:rPr lang="el-GR" sz="2200" dirty="0"/>
              <a:t>«...</a:t>
            </a:r>
            <a:r>
              <a:rPr lang="el-GR" sz="2200" dirty="0" err="1"/>
              <a:t>καὶ</a:t>
            </a:r>
            <a:r>
              <a:rPr lang="el-GR" sz="2200" dirty="0"/>
              <a:t> </a:t>
            </a:r>
            <a:r>
              <a:rPr lang="el-GR" sz="2200" dirty="0" err="1"/>
              <a:t>ἐδόθη</a:t>
            </a:r>
            <a:r>
              <a:rPr lang="el-GR" sz="2200" dirty="0"/>
              <a:t> </a:t>
            </a:r>
            <a:r>
              <a:rPr lang="el-GR" sz="2200" dirty="0" err="1"/>
              <a:t>αὐτῷ</a:t>
            </a:r>
            <a:r>
              <a:rPr lang="el-GR" sz="2200" dirty="0"/>
              <a:t> </a:t>
            </a:r>
            <a:r>
              <a:rPr lang="el-GR" sz="2200" dirty="0" err="1"/>
              <a:t>στέφανος</a:t>
            </a:r>
            <a:r>
              <a:rPr lang="el-GR" sz="2200" dirty="0"/>
              <a:t>, </a:t>
            </a:r>
            <a:r>
              <a:rPr lang="el-GR" sz="2200" dirty="0" err="1"/>
              <a:t>καὶ</a:t>
            </a:r>
            <a:r>
              <a:rPr lang="el-GR" sz="2200" dirty="0"/>
              <a:t> </a:t>
            </a:r>
            <a:r>
              <a:rPr lang="el-GR" sz="2200" dirty="0" err="1"/>
              <a:t>ἐξῆλθε</a:t>
            </a:r>
            <a:r>
              <a:rPr lang="el-GR" sz="2200" dirty="0"/>
              <a:t> </a:t>
            </a:r>
            <a:r>
              <a:rPr lang="el-GR" sz="2200" dirty="0" err="1"/>
              <a:t>νικῶν</a:t>
            </a:r>
            <a:r>
              <a:rPr lang="el-GR" sz="2200" dirty="0"/>
              <a:t> </a:t>
            </a:r>
            <a:r>
              <a:rPr lang="el-GR" sz="2200" dirty="0" err="1"/>
              <a:t>καὶ</a:t>
            </a:r>
            <a:r>
              <a:rPr lang="el-GR" sz="2200" dirty="0"/>
              <a:t> </a:t>
            </a:r>
            <a:r>
              <a:rPr lang="el-GR" sz="2200" dirty="0" err="1"/>
              <a:t>ἵνα</a:t>
            </a:r>
            <a:r>
              <a:rPr lang="el-GR" sz="2200" dirty="0"/>
              <a:t> </a:t>
            </a:r>
            <a:r>
              <a:rPr lang="el-GR" sz="2200" dirty="0" err="1"/>
              <a:t>νικήσῃ</a:t>
            </a:r>
            <a:r>
              <a:rPr lang="el-GR" sz="2200" dirty="0"/>
              <a:t>» (6:3)</a:t>
            </a:r>
          </a:p>
          <a:p>
            <a:pPr marL="288000" lvl="0" indent="-288000" algn="ctr">
              <a:buClr>
                <a:srgbClr val="D34817"/>
              </a:buClr>
              <a:buSzPct val="85000"/>
            </a:pPr>
            <a:r>
              <a:rPr lang="el-GR" sz="2200" dirty="0">
                <a:solidFill>
                  <a:srgbClr val="C00000"/>
                </a:solidFill>
                <a:latin typeface="Cambria" panose="02040503050406030204" pitchFamily="18" charset="0"/>
                <a:sym typeface="Wingdings 2" panose="05020102010507070707" pitchFamily="18" charset="2"/>
              </a:rPr>
              <a:t> </a:t>
            </a:r>
            <a:endParaRPr lang="el-GR" sz="2200" dirty="0">
              <a:solidFill>
                <a:srgbClr val="C00000"/>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33</a:t>
            </a:fld>
            <a:endParaRPr lang="el-GR"/>
          </a:p>
        </p:txBody>
      </p:sp>
    </p:spTree>
    <p:extLst>
      <p:ext uri="{BB962C8B-B14F-4D97-AF65-F5344CB8AC3E}">
        <p14:creationId xmlns:p14="http://schemas.microsoft.com/office/powerpoint/2010/main" val="127312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2.2 Παλιγγενεσία – «ὁ παντοκράτωρ»</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 </a:t>
            </a:r>
            <a:r>
              <a:rPr lang="el-GR" sz="2200" dirty="0"/>
              <a:t>Η Χριστολογία της Αποκάλυψης προϋποθέτει εκείνη των τεσσάρων Ευαγγελίων, καθόσον η Αποκάλυψη γνωρίζει την εκ Παρθένου γέννηση του Κυρίου (κεφ. 12), την προσφορά του αίματός του για χάρη της σωτηρίας των ανθρώπων, την εκ νεκρών ανάστασή του, την κρίση του κόσμου κ.ά. Επίσης έχει κοινά θέματα με το τέταρτο Ευαγγέλιο, όπως τη μαρτυρία, τον αμνό του Θεού, το ύδωρ το ζων, τη σκηνή του Θεού ανάμεσα στους ανθρώπους κ.ά. Ωστόσο στην Αποκάλυψη προβάλλεται κυρίως η εικόνα του Ιησού Χριστού ως παντοκράτορος, ως </a:t>
            </a:r>
            <a:r>
              <a:rPr lang="el-GR" sz="2200" dirty="0" err="1"/>
              <a:t>κριτού</a:t>
            </a:r>
            <a:r>
              <a:rPr lang="el-GR" sz="2200" dirty="0"/>
              <a:t> του κόσμου και ως έσχατου ρυθμιστή της ανθρώπινης ιστορίας, ενώ παράλληλα τονίζεται, ότι έρχεται γρήγορα. </a:t>
            </a:r>
          </a:p>
          <a:p>
            <a:pPr marL="288000" indent="-288000" algn="ctr">
              <a:buClr>
                <a:srgbClr val="D34817"/>
              </a:buClr>
              <a:buSzPct val="85000"/>
            </a:pPr>
            <a:r>
              <a:rPr lang="el-GR" sz="2200" dirty="0">
                <a:solidFill>
                  <a:srgbClr val="C00000"/>
                </a:solidFill>
                <a:sym typeface="Wingdings 2" panose="05020102010507070707" pitchFamily="18" charset="2"/>
              </a:rPr>
              <a:t> </a:t>
            </a:r>
            <a:endParaRPr lang="el-GR" sz="2200" dirty="0"/>
          </a:p>
          <a:p>
            <a:pPr marL="288000" lvl="0" algn="just">
              <a:buClr>
                <a:srgbClr val="D34817"/>
              </a:buClr>
              <a:buSzPct val="85000"/>
            </a:pPr>
            <a:r>
              <a:rPr lang="el-GR" sz="2200" dirty="0"/>
              <a:t>«</a:t>
            </a:r>
            <a:r>
              <a:rPr lang="el-GR" sz="2200" dirty="0" err="1"/>
              <a:t>Καὶ</a:t>
            </a:r>
            <a:r>
              <a:rPr lang="el-GR" sz="2200" dirty="0"/>
              <a:t> </a:t>
            </a:r>
            <a:r>
              <a:rPr lang="el-GR" sz="2200" dirty="0" err="1"/>
              <a:t>εἶδον</a:t>
            </a:r>
            <a:r>
              <a:rPr lang="el-GR" sz="2200" dirty="0"/>
              <a:t> </a:t>
            </a:r>
            <a:r>
              <a:rPr lang="el-GR" sz="2200" dirty="0" err="1"/>
              <a:t>θρόνον</a:t>
            </a:r>
            <a:r>
              <a:rPr lang="el-GR" sz="2200" dirty="0"/>
              <a:t> </a:t>
            </a:r>
            <a:r>
              <a:rPr lang="el-GR" sz="2200" dirty="0" err="1"/>
              <a:t>μέγαν</a:t>
            </a:r>
            <a:r>
              <a:rPr lang="el-GR" sz="2200" dirty="0"/>
              <a:t> </a:t>
            </a:r>
            <a:r>
              <a:rPr lang="el-GR" sz="2200" dirty="0" err="1"/>
              <a:t>λευκὸν</a:t>
            </a:r>
            <a:r>
              <a:rPr lang="el-GR" sz="2200" dirty="0"/>
              <a:t> </a:t>
            </a:r>
            <a:r>
              <a:rPr lang="el-GR" sz="2200" dirty="0" err="1"/>
              <a:t>καὶ</a:t>
            </a:r>
            <a:r>
              <a:rPr lang="el-GR" sz="2200" dirty="0"/>
              <a:t> </a:t>
            </a:r>
            <a:r>
              <a:rPr lang="el-GR" sz="2200" dirty="0" err="1"/>
              <a:t>τὸν</a:t>
            </a:r>
            <a:r>
              <a:rPr lang="el-GR" sz="2200" dirty="0"/>
              <a:t> </a:t>
            </a:r>
            <a:r>
              <a:rPr lang="el-GR" sz="2200" dirty="0" err="1"/>
              <a:t>καθήμενον</a:t>
            </a:r>
            <a:r>
              <a:rPr lang="el-GR" sz="2200" dirty="0"/>
              <a:t> </a:t>
            </a:r>
            <a:r>
              <a:rPr lang="el-GR" sz="2200" dirty="0" err="1"/>
              <a:t>ἐπ</a:t>
            </a:r>
            <a:r>
              <a:rPr lang="el-GR" sz="2200" dirty="0"/>
              <a:t>᾿ </a:t>
            </a:r>
            <a:r>
              <a:rPr lang="el-GR" sz="2200" dirty="0" err="1"/>
              <a:t>αὐτῷ</a:t>
            </a:r>
            <a:r>
              <a:rPr lang="el-GR" sz="2200" dirty="0"/>
              <a:t>, </a:t>
            </a:r>
            <a:r>
              <a:rPr lang="el-GR" sz="2200" dirty="0" err="1"/>
              <a:t>οὗ</a:t>
            </a:r>
            <a:r>
              <a:rPr lang="el-GR" sz="2200" dirty="0"/>
              <a:t> </a:t>
            </a:r>
            <a:r>
              <a:rPr lang="el-GR" sz="2200" dirty="0" err="1"/>
              <a:t>ἀπὸ</a:t>
            </a:r>
            <a:r>
              <a:rPr lang="el-GR" sz="2200" dirty="0"/>
              <a:t> </a:t>
            </a:r>
            <a:r>
              <a:rPr lang="el-GR" sz="2200" dirty="0" err="1"/>
              <a:t>προσώπου</a:t>
            </a:r>
            <a:r>
              <a:rPr lang="el-GR" sz="2200" dirty="0"/>
              <a:t> </a:t>
            </a:r>
            <a:r>
              <a:rPr lang="el-GR" sz="2200" dirty="0" err="1"/>
              <a:t>ἔφυ</a:t>
            </a:r>
            <a:r>
              <a:rPr lang="el-GR" sz="2200" dirty="0"/>
              <a:t>-γεν ἡ </a:t>
            </a:r>
            <a:r>
              <a:rPr lang="el-GR" sz="2200" dirty="0" err="1"/>
              <a:t>γῆ</a:t>
            </a:r>
            <a:r>
              <a:rPr lang="el-GR" sz="2200" dirty="0"/>
              <a:t> </a:t>
            </a:r>
            <a:r>
              <a:rPr lang="el-GR" sz="2200" dirty="0" err="1"/>
              <a:t>καὶ</a:t>
            </a:r>
            <a:r>
              <a:rPr lang="el-GR" sz="2200" dirty="0"/>
              <a:t> ὁ </a:t>
            </a:r>
            <a:r>
              <a:rPr lang="el-GR" sz="2200" dirty="0" err="1"/>
              <a:t>οὐρανός</a:t>
            </a:r>
            <a:r>
              <a:rPr lang="el-GR" sz="2200" dirty="0"/>
              <a:t>, </a:t>
            </a:r>
            <a:r>
              <a:rPr lang="el-GR" sz="2200" dirty="0" err="1"/>
              <a:t>καὶ</a:t>
            </a:r>
            <a:r>
              <a:rPr lang="el-GR" sz="2200" dirty="0"/>
              <a:t> </a:t>
            </a:r>
            <a:r>
              <a:rPr lang="el-GR" sz="2200" dirty="0" err="1"/>
              <a:t>τόπος</a:t>
            </a:r>
            <a:r>
              <a:rPr lang="el-GR" sz="2200" dirty="0"/>
              <a:t> </a:t>
            </a:r>
            <a:r>
              <a:rPr lang="el-GR" sz="2200" dirty="0" err="1"/>
              <a:t>οὐχ</a:t>
            </a:r>
            <a:r>
              <a:rPr lang="el-GR" sz="2200" dirty="0"/>
              <a:t> </a:t>
            </a:r>
            <a:r>
              <a:rPr lang="el-GR" sz="2200" dirty="0" err="1"/>
              <a:t>εὑρέθη</a:t>
            </a:r>
            <a:r>
              <a:rPr lang="el-GR" sz="2200" dirty="0"/>
              <a:t> </a:t>
            </a:r>
            <a:r>
              <a:rPr lang="el-GR" sz="2200" dirty="0" err="1"/>
              <a:t>αὐτοῖς</a:t>
            </a:r>
            <a:r>
              <a:rPr lang="el-GR" sz="2200" dirty="0"/>
              <a:t>. </a:t>
            </a:r>
            <a:r>
              <a:rPr lang="el-GR" sz="2200" dirty="0" err="1"/>
              <a:t>Καὶ</a:t>
            </a:r>
            <a:r>
              <a:rPr lang="el-GR" sz="2200" dirty="0"/>
              <a:t> </a:t>
            </a:r>
            <a:r>
              <a:rPr lang="el-GR" sz="2200" dirty="0" err="1"/>
              <a:t>εἶδον</a:t>
            </a:r>
            <a:r>
              <a:rPr lang="el-GR" sz="2200" dirty="0"/>
              <a:t> </a:t>
            </a:r>
            <a:r>
              <a:rPr lang="el-GR" sz="2200" dirty="0" err="1"/>
              <a:t>τοὺς</a:t>
            </a:r>
            <a:r>
              <a:rPr lang="el-GR" sz="2200" dirty="0"/>
              <a:t> </a:t>
            </a:r>
            <a:r>
              <a:rPr lang="el-GR" sz="2200" dirty="0" err="1"/>
              <a:t>νεκρούς</a:t>
            </a:r>
            <a:r>
              <a:rPr lang="el-GR" sz="2200" dirty="0"/>
              <a:t>, </a:t>
            </a:r>
            <a:r>
              <a:rPr lang="el-GR" sz="2200" dirty="0" err="1"/>
              <a:t>τοὺς</a:t>
            </a:r>
            <a:r>
              <a:rPr lang="el-GR" sz="2200" dirty="0"/>
              <a:t> </a:t>
            </a:r>
            <a:r>
              <a:rPr lang="el-GR" sz="2200" dirty="0" err="1"/>
              <a:t>μεγάλους</a:t>
            </a:r>
            <a:r>
              <a:rPr lang="el-GR" sz="2200" dirty="0"/>
              <a:t> </a:t>
            </a:r>
            <a:r>
              <a:rPr lang="el-GR" sz="2200" dirty="0" err="1"/>
              <a:t>καὶ</a:t>
            </a:r>
            <a:r>
              <a:rPr lang="el-GR" sz="2200" dirty="0"/>
              <a:t> </a:t>
            </a:r>
            <a:r>
              <a:rPr lang="el-GR" sz="2200" dirty="0" err="1"/>
              <a:t>τοὺς</a:t>
            </a:r>
            <a:r>
              <a:rPr lang="el-GR" sz="2200" dirty="0"/>
              <a:t> </a:t>
            </a:r>
            <a:r>
              <a:rPr lang="el-GR" sz="2200" dirty="0" err="1"/>
              <a:t>μικρούς</a:t>
            </a:r>
            <a:r>
              <a:rPr lang="el-GR" sz="2200" dirty="0"/>
              <a:t>, </a:t>
            </a:r>
            <a:r>
              <a:rPr lang="el-GR" sz="2200" dirty="0" err="1"/>
              <a:t>ἑστῶτας</a:t>
            </a:r>
            <a:r>
              <a:rPr lang="el-GR" sz="2200" dirty="0"/>
              <a:t> </a:t>
            </a:r>
            <a:r>
              <a:rPr lang="el-GR" sz="2200" dirty="0" err="1"/>
              <a:t>ἐνώπιον</a:t>
            </a:r>
            <a:r>
              <a:rPr lang="el-GR" sz="2200" dirty="0"/>
              <a:t> </a:t>
            </a:r>
            <a:r>
              <a:rPr lang="el-GR" sz="2200" dirty="0" err="1"/>
              <a:t>τοῦ</a:t>
            </a:r>
            <a:r>
              <a:rPr lang="el-GR" sz="2200" dirty="0"/>
              <a:t> </a:t>
            </a:r>
            <a:r>
              <a:rPr lang="el-GR" sz="2200" dirty="0" err="1"/>
              <a:t>θρόνου</a:t>
            </a:r>
            <a:r>
              <a:rPr lang="el-GR" sz="2200" dirty="0"/>
              <a:t>, </a:t>
            </a:r>
            <a:r>
              <a:rPr lang="el-GR" sz="2200" dirty="0" err="1"/>
              <a:t>καὶ</a:t>
            </a:r>
            <a:r>
              <a:rPr lang="el-GR" sz="2200" dirty="0"/>
              <a:t> </a:t>
            </a:r>
            <a:r>
              <a:rPr lang="el-GR" sz="2200" dirty="0" err="1"/>
              <a:t>βιβλία</a:t>
            </a:r>
            <a:r>
              <a:rPr lang="el-GR" sz="2200" dirty="0"/>
              <a:t> </a:t>
            </a:r>
            <a:r>
              <a:rPr lang="el-GR" sz="2200" dirty="0" err="1"/>
              <a:t>ἠνοίχθησαν</a:t>
            </a:r>
            <a:r>
              <a:rPr lang="el-GR" sz="2200" dirty="0"/>
              <a:t>· </a:t>
            </a:r>
            <a:r>
              <a:rPr lang="el-GR" sz="2200" dirty="0" err="1"/>
              <a:t>καὶ</a:t>
            </a:r>
            <a:r>
              <a:rPr lang="el-GR" sz="2200" dirty="0"/>
              <a:t> </a:t>
            </a:r>
            <a:r>
              <a:rPr lang="el-GR" sz="2200" dirty="0" err="1"/>
              <a:t>ἄλλο</a:t>
            </a:r>
            <a:r>
              <a:rPr lang="el-GR" sz="2200" dirty="0"/>
              <a:t> </a:t>
            </a:r>
            <a:r>
              <a:rPr lang="el-GR" sz="2200" dirty="0" err="1"/>
              <a:t>βιβλίον</a:t>
            </a:r>
            <a:r>
              <a:rPr lang="el-GR" sz="2200" dirty="0"/>
              <a:t> </a:t>
            </a:r>
            <a:r>
              <a:rPr lang="el-GR" sz="2200" dirty="0" err="1"/>
              <a:t>ἠνοίχθη</a:t>
            </a:r>
            <a:r>
              <a:rPr lang="el-GR" sz="2200" dirty="0"/>
              <a:t>, ὅ </a:t>
            </a:r>
            <a:r>
              <a:rPr lang="el-GR" sz="2200" dirty="0" err="1"/>
              <a:t>ἐστι</a:t>
            </a:r>
            <a:r>
              <a:rPr lang="el-GR" sz="2200" dirty="0"/>
              <a:t> </a:t>
            </a:r>
            <a:r>
              <a:rPr lang="el-GR" sz="2200" dirty="0" err="1"/>
              <a:t>τῆς</a:t>
            </a:r>
            <a:r>
              <a:rPr lang="el-GR" sz="2200" dirty="0"/>
              <a:t> </a:t>
            </a:r>
            <a:r>
              <a:rPr lang="el-GR" sz="2200" dirty="0" err="1"/>
              <a:t>ζωῆς</a:t>
            </a:r>
            <a:r>
              <a:rPr lang="el-GR" sz="2200" dirty="0"/>
              <a:t>· </a:t>
            </a:r>
            <a:r>
              <a:rPr lang="el-GR" sz="2200" dirty="0" err="1"/>
              <a:t>καὶ</a:t>
            </a:r>
            <a:r>
              <a:rPr lang="el-GR" sz="2200" dirty="0"/>
              <a:t> </a:t>
            </a:r>
            <a:r>
              <a:rPr lang="el-GR" sz="2200" dirty="0" err="1"/>
              <a:t>ἐκρίθησαν</a:t>
            </a:r>
            <a:r>
              <a:rPr lang="el-GR" sz="2200" dirty="0"/>
              <a:t> </a:t>
            </a:r>
            <a:r>
              <a:rPr lang="el-GR" sz="2200" dirty="0" err="1"/>
              <a:t>οἱ</a:t>
            </a:r>
            <a:r>
              <a:rPr lang="el-GR" sz="2200" dirty="0"/>
              <a:t> </a:t>
            </a:r>
            <a:r>
              <a:rPr lang="el-GR" sz="2200" dirty="0" err="1"/>
              <a:t>νεκροὶ</a:t>
            </a:r>
            <a:r>
              <a:rPr lang="el-GR" sz="2200" dirty="0"/>
              <a:t> </a:t>
            </a:r>
            <a:r>
              <a:rPr lang="el-GR" sz="2200" dirty="0" err="1"/>
              <a:t>ἐκ</a:t>
            </a:r>
            <a:r>
              <a:rPr lang="el-GR" sz="2200" dirty="0"/>
              <a:t> </a:t>
            </a:r>
            <a:r>
              <a:rPr lang="el-GR" sz="2200" dirty="0" err="1"/>
              <a:t>τῶν</a:t>
            </a:r>
            <a:r>
              <a:rPr lang="el-GR" sz="2200" dirty="0"/>
              <a:t> </a:t>
            </a:r>
            <a:r>
              <a:rPr lang="el-GR" sz="2200" dirty="0" err="1"/>
              <a:t>γεγραμμένων</a:t>
            </a:r>
            <a:r>
              <a:rPr lang="el-GR" sz="2200" dirty="0"/>
              <a:t> </a:t>
            </a:r>
            <a:r>
              <a:rPr lang="el-GR" sz="2200" dirty="0" err="1"/>
              <a:t>ἐν</a:t>
            </a:r>
            <a:r>
              <a:rPr lang="el-GR" sz="2200" dirty="0"/>
              <a:t> </a:t>
            </a:r>
            <a:r>
              <a:rPr lang="el-GR" sz="2200" dirty="0" err="1"/>
              <a:t>τοῖς</a:t>
            </a:r>
            <a:r>
              <a:rPr lang="el-GR" sz="2200" dirty="0"/>
              <a:t> </a:t>
            </a:r>
            <a:r>
              <a:rPr lang="el-GR" sz="2200" dirty="0" err="1"/>
              <a:t>βιβλίοις</a:t>
            </a:r>
            <a:r>
              <a:rPr lang="el-GR" sz="2200" dirty="0"/>
              <a:t> </a:t>
            </a:r>
            <a:r>
              <a:rPr lang="el-GR" sz="2200" dirty="0" err="1"/>
              <a:t>κατὰ</a:t>
            </a:r>
            <a:r>
              <a:rPr lang="el-GR" sz="2200" dirty="0"/>
              <a:t> </a:t>
            </a:r>
            <a:r>
              <a:rPr lang="el-GR" sz="2200" dirty="0" err="1"/>
              <a:t>τὰ</a:t>
            </a:r>
            <a:r>
              <a:rPr lang="el-GR" sz="2200" dirty="0"/>
              <a:t> </a:t>
            </a:r>
            <a:r>
              <a:rPr lang="el-GR" sz="2200" dirty="0" err="1"/>
              <a:t>ἔργα</a:t>
            </a:r>
            <a:r>
              <a:rPr lang="el-GR" sz="2200" dirty="0"/>
              <a:t> </a:t>
            </a:r>
            <a:r>
              <a:rPr lang="el-GR" sz="2200" dirty="0" err="1"/>
              <a:t>αὐτῶν</a:t>
            </a:r>
            <a:r>
              <a:rPr lang="el-GR" sz="2200" dirty="0"/>
              <a:t>» (20:11-12).</a:t>
            </a:r>
            <a:endParaRPr lang="en-US" sz="2200" dirty="0">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34</a:t>
            </a:fld>
            <a:endParaRPr lang="el-GR"/>
          </a:p>
        </p:txBody>
      </p:sp>
    </p:spTree>
    <p:extLst>
      <p:ext uri="{BB962C8B-B14F-4D97-AF65-F5344CB8AC3E}">
        <p14:creationId xmlns:p14="http://schemas.microsoft.com/office/powerpoint/2010/main" val="184231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2.3 Παλιγγενεσία – «</a:t>
            </a:r>
            <a:r>
              <a:rPr lang="el-GR" dirty="0" err="1"/>
              <a:t>τό</a:t>
            </a:r>
            <a:r>
              <a:rPr lang="el-GR" dirty="0"/>
              <a:t> </a:t>
            </a:r>
            <a:r>
              <a:rPr lang="el-GR" dirty="0" err="1"/>
              <a:t>θηρίον</a:t>
            </a:r>
            <a:r>
              <a:rPr lang="el-GR" dirty="0"/>
              <a:t>»</a:t>
            </a:r>
            <a:endParaRPr lang="el-GR" sz="2400" dirty="0"/>
          </a:p>
        </p:txBody>
      </p:sp>
      <p:sp>
        <p:nvSpPr>
          <p:cNvPr id="3" name="Ορθογώνιο 2"/>
          <p:cNvSpPr/>
          <p:nvPr/>
        </p:nvSpPr>
        <p:spPr>
          <a:xfrm>
            <a:off x="602166" y="1417638"/>
            <a:ext cx="10980234" cy="5170646"/>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γ) </a:t>
            </a:r>
            <a:r>
              <a:rPr lang="el-GR" sz="2200" dirty="0"/>
              <a:t>O Ιωάννης περιγράφει με συμβολικές μαρτυρίες την πραγματική κατάσταση της ιστορικής Εκκλησίας στο σύνολό της. Ο Κύριος έχει παραχωρήσει στο «θηρίο» με τον αριθμό 666 και στον ψευδοπροφήτη του (13:1-18) να διεξάγουν πόλεμο εναντίον των αγίων της. Ο μέγιστος εχθρός της είναι συνεπώς ο Αντίχριστος και τα όργανά του. Πρόκειται ιδιαιτέρως για την κοσμική εξουσία με τη μορφή του αντίθεου κράτους, το οποίο απαιτεί ολοκληρωτική υποταγή σ΄ αυτό. Ζητεί να επιβάλλει «χάραγμα» στο δεξί χέρι και στο μέτωπο των οπαδών του και αποκλείει τη φυσική και την οικονομική επιβίωση σε όσους αντιτίθενται (στ.17). Η Εκκλησία, μπροστά στον θανάσιμο αυτό κίνδυνο δεν έχει άλλη επιλογή εκτός από το μαρτύριο. Μέσα από το μαρτύριο θα </a:t>
            </a:r>
            <a:r>
              <a:rPr lang="el-GR" sz="2200" dirty="0" err="1"/>
              <a:t>ανα-δυθεί</a:t>
            </a:r>
            <a:r>
              <a:rPr lang="el-GR" sz="2200" dirty="0"/>
              <a:t> αναγεννημένη και ανανεωμένη με το αίμα του Αρνιού, που δίνει σ΄ αυτή τη </a:t>
            </a:r>
            <a:r>
              <a:rPr lang="el-GR" sz="2200" dirty="0" err="1"/>
              <a:t>δύνα</a:t>
            </a:r>
            <a:r>
              <a:rPr lang="el-GR" sz="2200" dirty="0"/>
              <a:t>-μη του πάθους. Εξαιτίας της υπομονής και της εμμονής της θα φυλαχθεί στην </a:t>
            </a:r>
            <a:r>
              <a:rPr lang="el-GR" sz="2200" dirty="0" err="1"/>
              <a:t>αιωνιό-τητα</a:t>
            </a:r>
            <a:r>
              <a:rPr lang="el-GR" sz="2200" dirty="0"/>
              <a:t> και θα συμβασιλεύει με τον Κύριό της. Το θέμα τούτο περιγράφει παραστατικά ο Ιωάννης στο 12ο κεφ., όταν ομιλεί για την </a:t>
            </a:r>
            <a:r>
              <a:rPr lang="el-GR" sz="2200" dirty="0" err="1"/>
              <a:t>έγγυο</a:t>
            </a:r>
            <a:r>
              <a:rPr lang="el-GR" sz="2200" dirty="0"/>
              <a:t> γυναίκα με το νεογέννητο βρέφος, που καιροφυλακτεί να καταπιεί το θηρίο (κεφ. 12).</a:t>
            </a:r>
            <a:endParaRPr lang="en-US" sz="2200" dirty="0">
              <a:latin typeface="Cambria" panose="02040503050406030204" pitchFamily="18" charset="0"/>
            </a:endParaRPr>
          </a:p>
          <a:p>
            <a:pPr marL="288000" lvl="0" indent="-288000" algn="ctr">
              <a:buClr>
                <a:srgbClr val="D34817"/>
              </a:buClr>
              <a:buSzPct val="85000"/>
            </a:pPr>
            <a:r>
              <a:rPr lang="el-GR" sz="2200" dirty="0">
                <a:solidFill>
                  <a:srgbClr val="C00000"/>
                </a:solidFill>
                <a:latin typeface="Cambria" panose="02040503050406030204" pitchFamily="18" charset="0"/>
                <a:sym typeface="Wingdings 2" panose="05020102010507070707" pitchFamily="18" charset="2"/>
              </a:rPr>
              <a:t> </a:t>
            </a:r>
            <a:endParaRPr lang="el-GR" sz="2200" dirty="0">
              <a:solidFill>
                <a:srgbClr val="C00000"/>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35</a:t>
            </a:fld>
            <a:endParaRPr lang="el-GR"/>
          </a:p>
        </p:txBody>
      </p:sp>
    </p:spTree>
    <p:extLst>
      <p:ext uri="{BB962C8B-B14F-4D97-AF65-F5344CB8AC3E}">
        <p14:creationId xmlns:p14="http://schemas.microsoft.com/office/powerpoint/2010/main" val="3433386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2.4 Παλιγγενεσία – «καινή </a:t>
            </a:r>
            <a:r>
              <a:rPr lang="el-GR" dirty="0" err="1"/>
              <a:t>Ἱερουσαλήμ</a:t>
            </a:r>
            <a:r>
              <a:rPr lang="el-GR" dirty="0"/>
              <a:t>»</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δ) </a:t>
            </a:r>
            <a:r>
              <a:rPr lang="el-GR" sz="2200" dirty="0"/>
              <a:t>Η ιστορική πορεία της Εκκλησίας είναι προδιαγεγραμμένη. Ο προφήτης βλέπει κιόλας την Εκκλησία να κατέρχεται ως η νέα Ιερουσαλήμ από τον ουρανό, ετοιμασμένη ως νύμφη του </a:t>
            </a:r>
            <a:r>
              <a:rPr lang="el-GR" sz="2200" dirty="0" err="1"/>
              <a:t>Αρνίου</a:t>
            </a:r>
            <a:r>
              <a:rPr lang="el-GR" sz="2200" dirty="0"/>
              <a:t> (21:2εξ). Είναι η νέα «σκηνή» του Θεού με τους ανθρώπους, στην οποία δεν θα υπάρχει ούτε πόνος ούτε θάνατος. Είναι η νέα πόλη του Θεού, με δώδεκα πυλώνες και με απόρθητο τείχος, το οποίο στηρίζεται σε δώδεκα θεμέλια (στ.12εξ) η πόλη της Εκκλησίας, η πόλη του φωτός, θα προστατεύεται από τον ίδιο τον Κύριο, δεν θα έχει πλέον ναό, αφού θα κατοικεί σ΄ αυτή ο Θεός, θα φωτίζεται από τη δόξα του Θε-</a:t>
            </a:r>
            <a:r>
              <a:rPr lang="el-GR" sz="2200" dirty="0" err="1"/>
              <a:t>ού</a:t>
            </a:r>
            <a:r>
              <a:rPr lang="el-GR" sz="2200" dirty="0"/>
              <a:t>, θα γίνει ο οδηγός των εθνών, οι πύλες της θα είναι πάντα ανοικτές και θα </a:t>
            </a:r>
            <a:r>
              <a:rPr lang="el-GR" sz="2200" dirty="0" err="1"/>
              <a:t>κατοι-κούν</a:t>
            </a:r>
            <a:r>
              <a:rPr lang="el-GR" sz="2200" dirty="0"/>
              <a:t> σ΄ αυτή μόνον όσοι είναι γραμμένοι στο βιβλίο της ζωής του </a:t>
            </a:r>
            <a:r>
              <a:rPr lang="el-GR" sz="2200" dirty="0" err="1"/>
              <a:t>Αρνίου</a:t>
            </a:r>
            <a:r>
              <a:rPr lang="el-GR" sz="2200" dirty="0"/>
              <a:t> (</a:t>
            </a:r>
            <a:r>
              <a:rPr lang="el-GR" sz="2200" dirty="0" err="1"/>
              <a:t>στ</a:t>
            </a:r>
            <a:r>
              <a:rPr lang="el-GR" sz="2200" dirty="0"/>
              <a:t>. 22-27). Οι πιστοί της Εκκλησίας θα λατρεύουν κάθε μέρα (δεν θα υπάρχει νύκτα πλέον) το </a:t>
            </a:r>
            <a:r>
              <a:rPr lang="el-GR" sz="2200" dirty="0" err="1"/>
              <a:t>Αρνίο</a:t>
            </a:r>
            <a:r>
              <a:rPr lang="el-GR" sz="2200" dirty="0"/>
              <a:t>, θα φέρουν το όνομά του στο μέτωπό τους και θα ατενίζουν πρόσωπο προς πρόσωπο τη δόξα του, όπως το φως του ήλιου (22:1-5). Αυτή είναι η εικόνα της εσχατολογικής Εκκλησίας, την οποία βλέπει ο οραματιστής Ιωάννης ως ιστορική κατάσταση, που </a:t>
            </a:r>
            <a:r>
              <a:rPr lang="el-GR" sz="2200" dirty="0" err="1"/>
              <a:t>αρ-χίζει</a:t>
            </a:r>
            <a:r>
              <a:rPr lang="el-GR" sz="2200" dirty="0"/>
              <a:t> στα χρονικά πλαίσια του παρόντος κόσμου. Αυτή είναι η δυναμική της Εκκλησίας.</a:t>
            </a:r>
            <a:endParaRPr lang="en-US" sz="2200" dirty="0">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36</a:t>
            </a:fld>
            <a:endParaRPr lang="el-GR"/>
          </a:p>
        </p:txBody>
      </p:sp>
    </p:spTree>
    <p:extLst>
      <p:ext uri="{BB962C8B-B14F-4D97-AF65-F5344CB8AC3E}">
        <p14:creationId xmlns:p14="http://schemas.microsoft.com/office/powerpoint/2010/main" val="211375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4" y="4856652"/>
            <a:ext cx="5105396" cy="1323439"/>
          </a:xfrm>
          <a:prstGeom prst="rect">
            <a:avLst/>
          </a:prstGeom>
        </p:spPr>
        <p:txBody>
          <a:bodyPr wrap="square">
            <a:spAutoFit/>
          </a:bodyPr>
          <a:lstStyle/>
          <a:p>
            <a:r>
              <a:rPr lang="el-GR" sz="2000" i="1" dirty="0">
                <a:latin typeface="Cambria" panose="02040503050406030204" pitchFamily="18" charset="0"/>
              </a:rPr>
              <a:t>Η ΑΠΟΚΑΛΥΨΗ ΤΟΥ ΙΩΑΝΝΗ: ΤΟ ΒΙΒΛΙΟ ΤΗΣ ΠΡΟΦΗΤΕΙΑΣ - ΛΕΙΤΟΥΡΓΙΚΗ ΚΑΙ ΣΥΓΧΡΟΝΙ-ΣΤΙΚΗ ΕΡΜΗΝΕΥΤΙΚΗ ΠΡΟΣΕΓΓΙΣΗ</a:t>
            </a:r>
          </a:p>
          <a:p>
            <a:r>
              <a:rPr lang="el-GR" sz="2000" spc="50" dirty="0">
                <a:latin typeface="Cambria" panose="02040503050406030204" pitchFamily="18" charset="0"/>
              </a:rPr>
              <a:t>ΣΩΤΗΡΙΟΣ Σ. ΔΕΣΠΟΤΗΣ</a:t>
            </a:r>
          </a:p>
        </p:txBody>
      </p:sp>
      <p:sp>
        <p:nvSpPr>
          <p:cNvPr id="8" name="Ορθογώνιο 7"/>
          <p:cNvSpPr/>
          <p:nvPr/>
        </p:nvSpPr>
        <p:spPr>
          <a:xfrm>
            <a:off x="6731554" y="4847676"/>
            <a:ext cx="4850846" cy="1015663"/>
          </a:xfrm>
          <a:prstGeom prst="rect">
            <a:avLst/>
          </a:prstGeom>
        </p:spPr>
        <p:txBody>
          <a:bodyPr wrap="square">
            <a:spAutoFit/>
          </a:bodyPr>
          <a:lstStyle/>
          <a:p>
            <a:r>
              <a:rPr lang="el-GR" sz="2000" i="1" dirty="0">
                <a:latin typeface="Cambria" panose="02040503050406030204" pitchFamily="18" charset="0"/>
              </a:rPr>
              <a:t>Η ΑΠΟΚΑΛΥΨΗ ΤΟΥ ΙΩΑΝΝΗ:</a:t>
            </a:r>
          </a:p>
          <a:p>
            <a:r>
              <a:rPr lang="el-GR" sz="2000" i="1" dirty="0">
                <a:latin typeface="Cambria" panose="02040503050406030204" pitchFamily="18" charset="0"/>
              </a:rPr>
              <a:t>ΤΑ ΠΡΩΤΑ ΚΑΙ ΤΑ ΕΣΧΑΤΑ ΣΕ ΔΙΑΛΟΓΟ</a:t>
            </a:r>
          </a:p>
          <a:p>
            <a:r>
              <a:rPr lang="el-GR" sz="2000" spc="50" dirty="0">
                <a:latin typeface="Cambria" panose="02040503050406030204" pitchFamily="18" charset="0"/>
              </a:rPr>
              <a:t>ΙΩΑΝΝΗΣ Σ. ΣΚΙΑΔΑΡΕΣΗΣ</a:t>
            </a:r>
          </a:p>
        </p:txBody>
      </p:sp>
      <p:pic>
        <p:nvPicPr>
          <p:cNvPr id="5122" name="Picture 2" descr="Β΄Τ. Η ΑΠΟΚΑΛΥΨΗ ΤΟΥ ΙΩΑΝΝΗ - ΤΟ ΒΙΒΛΙΟ ΤΗΣ ΠΡΟΦΗΤΕΙΑΣ"/>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3" y="1164929"/>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Η ΑΠΟΚΑΛΥΨΗ ΤΟΥ ΙΩΑΝΝΗ // ΤΑ ΠΡΩΤΑ ΚΑΙ ΤΑ ΕΣΧΑΤΑ ΣΕ ΔΙΑΛΟΓΟ"/>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553" y="1164929"/>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47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3.1 Αποκάλυψη και Οικολογία</a:t>
            </a:r>
            <a:endParaRPr lang="el-GR" sz="2400" dirty="0"/>
          </a:p>
        </p:txBody>
      </p:sp>
      <p:sp>
        <p:nvSpPr>
          <p:cNvPr id="3" name="Ορθογώνιο 2"/>
          <p:cNvSpPr/>
          <p:nvPr/>
        </p:nvSpPr>
        <p:spPr>
          <a:xfrm>
            <a:off x="602166" y="1417638"/>
            <a:ext cx="10980234" cy="4724370"/>
          </a:xfrm>
          <a:prstGeom prst="rect">
            <a:avLst/>
          </a:prstGeom>
        </p:spPr>
        <p:txBody>
          <a:bodyPr wrap="square">
            <a:spAutoFit/>
          </a:bodyPr>
          <a:lstStyle/>
          <a:p>
            <a:pPr marL="288000" lvl="0" indent="-288000" algn="just">
              <a:spcBef>
                <a:spcPts val="600"/>
              </a:spcBef>
              <a:buClr>
                <a:srgbClr val="D34817"/>
              </a:buClr>
              <a:buSzPct val="85000"/>
            </a:pPr>
            <a:r>
              <a:rPr lang="el-GR" sz="2200" dirty="0">
                <a:latin typeface="Cambria" panose="02040503050406030204" pitchFamily="18" charset="0"/>
              </a:rPr>
              <a:t>Ας </a:t>
            </a:r>
            <a:r>
              <a:rPr lang="el-GR" sz="2200" dirty="0"/>
              <a:t>προσέξουμε αρχικώς το βιβλικό κοσμοείδωλο και ορισμένες όψεις</a:t>
            </a:r>
            <a:r>
              <a:rPr lang="el-GR" sz="2200" dirty="0">
                <a:latin typeface="Cambria" panose="02040503050406030204" pitchFamily="18" charset="0"/>
              </a:rPr>
              <a:t>:</a:t>
            </a:r>
          </a:p>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Το βιβλικό κείμενο υιοθετεί ένα κοσμοείδωλο σαφώς ανθρωποκεντρικό. Η </a:t>
            </a:r>
            <a:r>
              <a:rPr lang="el-GR" sz="2200" dirty="0" err="1"/>
              <a:t>συνειδητο</a:t>
            </a:r>
            <a:r>
              <a:rPr lang="el-GR" sz="2200" dirty="0"/>
              <a:t>-ποίηση του εγγενούς χαρακτήρα του ανθρωποκεντρισμού οδηγεί στο ότι ο άνθρωπος δημιουργεί κι ο άνθρωπος πρέπει να επιλύσει το λεγόμενο οικολογικό πρόβλημα.</a:t>
            </a:r>
          </a:p>
          <a:p>
            <a:pPr marL="288000" lvl="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 </a:t>
            </a:r>
            <a:r>
              <a:rPr lang="el-GR" sz="2200" dirty="0"/>
              <a:t>Παρατηρούμε τον μετριασμό της ανθρωποκεντρικής θεώρησης μέσα από τον τονισμό του ρόλου του ανθρώπου στην </a:t>
            </a:r>
            <a:r>
              <a:rPr lang="el-GR" sz="2200" dirty="0" err="1"/>
              <a:t>καταλλαγή</a:t>
            </a:r>
            <a:r>
              <a:rPr lang="el-GR" sz="2200" dirty="0"/>
              <a:t> και της αλληλεξάρτησης όλης της </a:t>
            </a:r>
            <a:r>
              <a:rPr lang="el-GR" sz="2200" dirty="0" err="1"/>
              <a:t>δημιουρ-γίας</a:t>
            </a:r>
            <a:r>
              <a:rPr lang="el-GR" sz="2200" dirty="0"/>
              <a:t>.</a:t>
            </a:r>
            <a:endParaRPr lang="en-US" sz="2200" dirty="0">
              <a:latin typeface="Cambria" panose="02040503050406030204" pitchFamily="18" charset="0"/>
            </a:endParaRPr>
          </a:p>
          <a:p>
            <a:pPr marL="288000" lvl="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γ) </a:t>
            </a:r>
            <a:r>
              <a:rPr lang="el-GR" sz="2200" dirty="0" err="1"/>
              <a:t>Εφιστάται</a:t>
            </a:r>
            <a:r>
              <a:rPr lang="el-GR" sz="2200" dirty="0"/>
              <a:t> η προσοχή: Η έμφαση στον μυστικισμό ως έκφραση της ανθρώπινης εμπειρίας συνάντησης με τον Θεό έχει ως συνέπεια </a:t>
            </a:r>
            <a:r>
              <a:rPr lang="el-GR" sz="2200" dirty="0" err="1"/>
              <a:t>τήν</a:t>
            </a:r>
            <a:r>
              <a:rPr lang="el-GR" sz="2200" dirty="0"/>
              <a:t> περιθωριοποίηση της οριζόντιας διάστασης των ανθρώπινων σχέσεων, ανάπτυξη πλατωνικών στοιχείων, εξατομίκευση της εμπειρίας κ.ά.</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38</a:t>
            </a:fld>
            <a:endParaRPr lang="el-GR"/>
          </a:p>
        </p:txBody>
      </p:sp>
    </p:spTree>
    <p:extLst>
      <p:ext uri="{BB962C8B-B14F-4D97-AF65-F5344CB8AC3E}">
        <p14:creationId xmlns:p14="http://schemas.microsoft.com/office/powerpoint/2010/main" val="35623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3.2 Αποκάλυψη και </a:t>
            </a:r>
            <a:r>
              <a:rPr lang="el-GR" dirty="0" err="1"/>
              <a:t>Οικο</a:t>
            </a:r>
            <a:r>
              <a:rPr lang="el-GR" dirty="0"/>
              <a:t>-θεολογία</a:t>
            </a:r>
            <a:endParaRPr lang="el-GR" sz="2400" dirty="0"/>
          </a:p>
        </p:txBody>
      </p:sp>
      <p:sp>
        <p:nvSpPr>
          <p:cNvPr id="3" name="Ορθογώνιο 2"/>
          <p:cNvSpPr/>
          <p:nvPr/>
        </p:nvSpPr>
        <p:spPr>
          <a:xfrm>
            <a:off x="602166" y="1417638"/>
            <a:ext cx="10980234" cy="4231928"/>
          </a:xfrm>
          <a:prstGeom prst="rect">
            <a:avLst/>
          </a:prstGeom>
        </p:spPr>
        <p:txBody>
          <a:bodyPr wrap="square">
            <a:spAutoFit/>
          </a:bodyPr>
          <a:lstStyle/>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Η εμφάνιση της «χριστιανικής </a:t>
            </a:r>
            <a:r>
              <a:rPr lang="el-GR" sz="2200" dirty="0" err="1"/>
              <a:t>οικο</a:t>
            </a:r>
            <a:r>
              <a:rPr lang="el-GR" sz="2200" dirty="0"/>
              <a:t>-θεολογίας» ή «οικολογικής θεολογίας», στη </a:t>
            </a:r>
            <a:r>
              <a:rPr lang="el-GR" sz="2200" dirty="0" err="1"/>
              <a:t>δεκα-ετία</a:t>
            </a:r>
            <a:r>
              <a:rPr lang="el-GR" sz="2200" dirty="0"/>
              <a:t> του 1960, συνδέεται με την προσέγγιση και την αντιμετώπιση της </a:t>
            </a:r>
            <a:r>
              <a:rPr lang="el-GR" sz="2200" dirty="0" err="1"/>
              <a:t>περιβαλλο-ντικής</a:t>
            </a:r>
            <a:r>
              <a:rPr lang="el-GR" sz="2200" dirty="0"/>
              <a:t> καταστροφής και της κοινωνικής - περιβαλλοντικής αδικίας, μέσα από ένα νέο ερευνητικό επαναπροσδιορισμό και μια νέα ερμηνευτική επανεξέταση των πηγών του Χριστιανισμού, ως μια απάντηση στην πολεμική που δέχθηκε ως ο κύριος, ιδεολογικά, υπεύθυνος για την περιβαλλοντική κρίση.</a:t>
            </a:r>
          </a:p>
          <a:p>
            <a:pPr marL="288000" lvl="0" indent="-288000" algn="ctr">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a:p>
            <a:pPr marL="28800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 </a:t>
            </a:r>
            <a:r>
              <a:rPr lang="el-GR" sz="2200" dirty="0"/>
              <a:t>Αναντίρρητα, η αυτοκριτική στο επιστημονικό πεδίο της χριστιανικής θεολογίας, υπήρξε αναγκαία και ουσιαστική, διότι η προβολή του πνευματικού, κυρίως, τμήματος της ανθρώπινης υπόστασης, μέσω του «ανθρωποκεντρικού ιδεαλισμού», σε αρκετές περιπτώσεις, έστω και ακούσια, είχε ως αποτέλεσμα την υποτίμηση της ύλης, </a:t>
            </a:r>
            <a:r>
              <a:rPr lang="el-GR" sz="2200" dirty="0" err="1"/>
              <a:t>επομέ-νως</a:t>
            </a:r>
            <a:r>
              <a:rPr lang="el-GR" sz="2200" dirty="0"/>
              <a:t> και της φύσης.</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39</a:t>
            </a:fld>
            <a:endParaRPr lang="el-GR"/>
          </a:p>
        </p:txBody>
      </p:sp>
    </p:spTree>
    <p:extLst>
      <p:ext uri="{BB962C8B-B14F-4D97-AF65-F5344CB8AC3E}">
        <p14:creationId xmlns:p14="http://schemas.microsoft.com/office/powerpoint/2010/main" val="83329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5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rot="16200000">
            <a:off x="-1771650" y="2825297"/>
            <a:ext cx="5600700" cy="1143000"/>
          </a:xfrm>
        </p:spPr>
        <p:txBody>
          <a:bodyPr>
            <a:normAutofit/>
          </a:bodyPr>
          <a:lstStyle/>
          <a:p>
            <a:pPr algn="ctr"/>
            <a:r>
              <a:rPr lang="el-GR" sz="3600" b="1" dirty="0">
                <a:solidFill>
                  <a:srgbClr val="002060"/>
                </a:solidFill>
              </a:rPr>
              <a:t>Διάγραμμα παρουσίασης</a:t>
            </a:r>
          </a:p>
        </p:txBody>
      </p:sp>
      <p:sp>
        <p:nvSpPr>
          <p:cNvPr id="5" name="Ορθογώνιο 4"/>
          <p:cNvSpPr/>
          <p:nvPr/>
        </p:nvSpPr>
        <p:spPr>
          <a:xfrm>
            <a:off x="5301500" y="596447"/>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ΕΙΣΑΓΩΓΗ</a:t>
            </a:r>
          </a:p>
        </p:txBody>
      </p:sp>
      <p:sp>
        <p:nvSpPr>
          <p:cNvPr id="6" name="Ορθογώνιο 5"/>
          <p:cNvSpPr/>
          <p:nvPr/>
        </p:nvSpPr>
        <p:spPr>
          <a:xfrm>
            <a:off x="8328842" y="3721553"/>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6. ΑΠΟΚΑΛΥΨΗ / ΟΙΚΟΛΟΓΙΑ</a:t>
            </a:r>
          </a:p>
        </p:txBody>
      </p:sp>
      <p:sp>
        <p:nvSpPr>
          <p:cNvPr id="7" name="Ορθογώνιο 6"/>
          <p:cNvSpPr/>
          <p:nvPr/>
        </p:nvSpPr>
        <p:spPr>
          <a:xfrm>
            <a:off x="5304970" y="3721553"/>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5. ΠΑΛΙΓΓΕΝΕΣΙΑ</a:t>
            </a:r>
          </a:p>
        </p:txBody>
      </p:sp>
      <p:sp>
        <p:nvSpPr>
          <p:cNvPr id="8" name="Ορθογώνιο 7"/>
          <p:cNvSpPr/>
          <p:nvPr/>
        </p:nvSpPr>
        <p:spPr>
          <a:xfrm>
            <a:off x="2281098" y="3721553"/>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4. ΑΠΟΚΑΛΥΨΗ / </a:t>
            </a:r>
            <a:br>
              <a:rPr lang="el-GR" sz="2400" b="1" dirty="0">
                <a:latin typeface="+mj-lt"/>
              </a:rPr>
            </a:br>
            <a:r>
              <a:rPr lang="el-GR" sz="2400" b="1" dirty="0">
                <a:latin typeface="+mj-lt"/>
              </a:rPr>
              <a:t>ΕΣΧΑΤΟΛΟΓΙΑ</a:t>
            </a:r>
          </a:p>
        </p:txBody>
      </p:sp>
      <p:sp>
        <p:nvSpPr>
          <p:cNvPr id="9" name="Ορθογώνιο 8"/>
          <p:cNvSpPr/>
          <p:nvPr/>
        </p:nvSpPr>
        <p:spPr>
          <a:xfrm>
            <a:off x="8328842" y="2159000"/>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3. ΠΑΙΔΑΓΩΓΙΚΗ ΑΞΙΟΠΟΙΗΣΗ</a:t>
            </a:r>
          </a:p>
        </p:txBody>
      </p:sp>
      <p:sp>
        <p:nvSpPr>
          <p:cNvPr id="10" name="Ορθογώνιο 9"/>
          <p:cNvSpPr/>
          <p:nvPr/>
        </p:nvSpPr>
        <p:spPr>
          <a:xfrm>
            <a:off x="5304970" y="2159000"/>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2. ΔΙΗΓΗΣΕΙΣ ΔΗΜΙΟΥΡΓΙΑΣ</a:t>
            </a:r>
          </a:p>
        </p:txBody>
      </p:sp>
      <p:sp>
        <p:nvSpPr>
          <p:cNvPr id="11" name="Ορθογώνιο 10"/>
          <p:cNvSpPr/>
          <p:nvPr/>
        </p:nvSpPr>
        <p:spPr>
          <a:xfrm>
            <a:off x="2281098" y="2159000"/>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1. ΕΝΟΤΗΤΑ ΔΙΑΘΗΚΩΝ</a:t>
            </a:r>
          </a:p>
        </p:txBody>
      </p:sp>
      <p:sp>
        <p:nvSpPr>
          <p:cNvPr id="12" name="Ορθογώνιο 11"/>
          <p:cNvSpPr/>
          <p:nvPr/>
        </p:nvSpPr>
        <p:spPr>
          <a:xfrm>
            <a:off x="5304970" y="5284106"/>
            <a:ext cx="2520000" cy="118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mj-lt"/>
              </a:rPr>
              <a:t>ΑΝΑΚΕΦΑΛΑΙΩΣΗ</a:t>
            </a:r>
          </a:p>
        </p:txBody>
      </p:sp>
    </p:spTree>
    <p:extLst>
      <p:ext uri="{BB962C8B-B14F-4D97-AF65-F5344CB8AC3E}">
        <p14:creationId xmlns:p14="http://schemas.microsoft.com/office/powerpoint/2010/main" val="163213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3.3 Αποκάλυψη και Οικολογία σε διάλογο</a:t>
            </a:r>
            <a:endParaRPr lang="el-GR" sz="2400" dirty="0"/>
          </a:p>
        </p:txBody>
      </p:sp>
      <p:sp>
        <p:nvSpPr>
          <p:cNvPr id="3" name="Ορθογώνιο 2"/>
          <p:cNvSpPr/>
          <p:nvPr/>
        </p:nvSpPr>
        <p:spPr>
          <a:xfrm>
            <a:off x="602166" y="1417638"/>
            <a:ext cx="10980234" cy="4355038"/>
          </a:xfrm>
          <a:prstGeom prst="rect">
            <a:avLst/>
          </a:prstGeom>
        </p:spPr>
        <p:txBody>
          <a:bodyPr wrap="square">
            <a:spAutoFit/>
          </a:bodyPr>
          <a:lstStyle/>
          <a:p>
            <a:pPr marL="288000" lvl="0" indent="-288000" algn="just">
              <a:spcBef>
                <a:spcPts val="600"/>
              </a:spcBef>
              <a:buClr>
                <a:srgbClr val="D34817"/>
              </a:buClr>
              <a:buSzPct val="85000"/>
            </a:pPr>
            <a:r>
              <a:rPr lang="el-GR" sz="2200" dirty="0">
                <a:latin typeface="Cambria" panose="02040503050406030204" pitchFamily="18" charset="0"/>
              </a:rPr>
              <a:t>Ως δυνατότητες πρότασης και προοπτικής δύνανται να αποτελέσουν τα εξής:</a:t>
            </a:r>
          </a:p>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t>Μία περισσότερο ολιστική προσέγγιση των βιβλικών κειμένων.</a:t>
            </a:r>
          </a:p>
          <a:p>
            <a:pPr marL="288000" indent="-288000" algn="ctr">
              <a:spcBef>
                <a:spcPts val="600"/>
              </a:spcBef>
              <a:buClr>
                <a:srgbClr val="D34817"/>
              </a:buClr>
              <a:buSzPct val="85000"/>
            </a:pPr>
            <a:r>
              <a:rPr lang="el-GR" sz="2200" dirty="0">
                <a:solidFill>
                  <a:srgbClr val="C00000"/>
                </a:solidFill>
                <a:sym typeface="Wingdings 2" panose="05020102010507070707" pitchFamily="18" charset="2"/>
              </a:rPr>
              <a:t> </a:t>
            </a:r>
            <a:endParaRPr lang="el-GR" sz="2200" dirty="0"/>
          </a:p>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β)</a:t>
            </a:r>
            <a:r>
              <a:rPr lang="el-GR" sz="2200" dirty="0">
                <a:solidFill>
                  <a:prstClr val="black"/>
                </a:solidFill>
              </a:rPr>
              <a:t> </a:t>
            </a:r>
            <a:r>
              <a:rPr lang="el-GR" sz="2200" dirty="0"/>
              <a:t>Υιοθέτηση του θεολογικού πρίσματος της οικολογικής ανάγνωσης με πλήρη επίγνωση αυτής της επιλογής και των ορίων της</a:t>
            </a:r>
          </a:p>
          <a:p>
            <a:pPr marL="288000" indent="-288000" algn="ctr">
              <a:spcBef>
                <a:spcPts val="600"/>
              </a:spcBef>
              <a:buClr>
                <a:srgbClr val="D34817"/>
              </a:buClr>
              <a:buSzPct val="85000"/>
            </a:pPr>
            <a:r>
              <a:rPr lang="el-GR" sz="2200" dirty="0">
                <a:solidFill>
                  <a:srgbClr val="C00000"/>
                </a:solidFill>
                <a:sym typeface="Wingdings 2" panose="05020102010507070707" pitchFamily="18" charset="2"/>
              </a:rPr>
              <a:t> </a:t>
            </a:r>
            <a:endParaRPr lang="el-GR" sz="2200" dirty="0"/>
          </a:p>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γ)</a:t>
            </a:r>
            <a:r>
              <a:rPr lang="el-GR" sz="2200" dirty="0">
                <a:solidFill>
                  <a:prstClr val="black"/>
                </a:solidFill>
              </a:rPr>
              <a:t> </a:t>
            </a:r>
            <a:r>
              <a:rPr lang="el-GR" sz="2200" dirty="0"/>
              <a:t>Αξιοποίηση των σύγχρονων ερμηνευτικών μεθόδων (π.χ. </a:t>
            </a:r>
            <a:r>
              <a:rPr lang="el-GR" sz="2200" dirty="0" err="1"/>
              <a:t>αφηγηματολογία</a:t>
            </a:r>
            <a:r>
              <a:rPr lang="el-GR" sz="2200" dirty="0"/>
              <a:t>, </a:t>
            </a:r>
            <a:r>
              <a:rPr lang="el-GR" sz="2200" dirty="0" err="1"/>
              <a:t>κοινωνιο</a:t>
            </a:r>
            <a:r>
              <a:rPr lang="el-GR" sz="2200" dirty="0"/>
              <a:t>-λογική ερμηνευτική προσέγγιση κ.ά.) και των εργαλείων της </a:t>
            </a:r>
            <a:r>
              <a:rPr lang="el-GR" sz="2200" dirty="0" err="1"/>
              <a:t>ιστορικοκριτικής</a:t>
            </a:r>
            <a:r>
              <a:rPr lang="el-GR" sz="2200" dirty="0"/>
              <a:t> μεθόδου</a:t>
            </a:r>
          </a:p>
          <a:p>
            <a:pPr marL="288000" indent="-288000" algn="ctr">
              <a:spcBef>
                <a:spcPts val="600"/>
              </a:spcBef>
              <a:buClr>
                <a:srgbClr val="D34817"/>
              </a:buClr>
              <a:buSzPct val="85000"/>
            </a:pPr>
            <a:r>
              <a:rPr lang="el-GR" sz="2200" dirty="0">
                <a:solidFill>
                  <a:srgbClr val="C00000"/>
                </a:solidFill>
                <a:sym typeface="Wingdings 2" panose="05020102010507070707" pitchFamily="18" charset="2"/>
              </a:rPr>
              <a:t> </a:t>
            </a:r>
            <a:endParaRPr lang="el-GR" sz="2200" dirty="0"/>
          </a:p>
          <a:p>
            <a:pPr marL="288000" lvl="0" indent="-288000" algn="just">
              <a:spcBef>
                <a:spcPts val="60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rPr>
              <a:t>δ)</a:t>
            </a:r>
            <a:r>
              <a:rPr lang="el-GR" sz="2200" dirty="0">
                <a:solidFill>
                  <a:prstClr val="black"/>
                </a:solidFill>
              </a:rPr>
              <a:t> </a:t>
            </a:r>
            <a:r>
              <a:rPr lang="el-GR" sz="2200" dirty="0"/>
              <a:t>Ανάπτυξη διαλόγου με άλλους επιστημονικούς χώρους, όπως με φυσικές επιστήμες και ηθική, σύγχρονη φιλοσοφία κ.ά.</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40</a:t>
            </a:fld>
            <a:endParaRPr lang="el-GR"/>
          </a:p>
        </p:txBody>
      </p:sp>
    </p:spTree>
    <p:extLst>
      <p:ext uri="{BB962C8B-B14F-4D97-AF65-F5344CB8AC3E}">
        <p14:creationId xmlns:p14="http://schemas.microsoft.com/office/powerpoint/2010/main" val="1272864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4" y="4847675"/>
            <a:ext cx="4157468" cy="1015663"/>
          </a:xfrm>
          <a:prstGeom prst="rect">
            <a:avLst/>
          </a:prstGeom>
        </p:spPr>
        <p:txBody>
          <a:bodyPr wrap="square">
            <a:spAutoFit/>
          </a:bodyPr>
          <a:lstStyle/>
          <a:p>
            <a:r>
              <a:rPr lang="el-GR" sz="2000" i="1" dirty="0"/>
              <a:t>ΑΠΟΚΑΛΥΨΗ, ΟΙΚΟΛΟΓΙΑ, ΦΟΝΤΑΜΕΝΤΑΛΙΣΜΟΣ</a:t>
            </a:r>
          </a:p>
          <a:p>
            <a:r>
              <a:rPr lang="el-GR" sz="2000" spc="50" dirty="0">
                <a:latin typeface="Cambria" panose="02040503050406030204" pitchFamily="18" charset="0"/>
              </a:rPr>
              <a:t>ΣΥΛΛΟΓΙΚΟ</a:t>
            </a:r>
          </a:p>
        </p:txBody>
      </p:sp>
      <p:sp>
        <p:nvSpPr>
          <p:cNvPr id="8" name="Ορθογώνιο 7"/>
          <p:cNvSpPr/>
          <p:nvPr/>
        </p:nvSpPr>
        <p:spPr>
          <a:xfrm>
            <a:off x="6731554" y="4847676"/>
            <a:ext cx="3875486" cy="1015663"/>
          </a:xfrm>
          <a:prstGeom prst="rect">
            <a:avLst/>
          </a:prstGeom>
        </p:spPr>
        <p:txBody>
          <a:bodyPr wrap="square">
            <a:spAutoFit/>
          </a:bodyPr>
          <a:lstStyle/>
          <a:p>
            <a:r>
              <a:rPr lang="el-GR" sz="2000" i="1" dirty="0">
                <a:latin typeface="Cambria" panose="02040503050406030204" pitchFamily="18" charset="0"/>
              </a:rPr>
              <a:t>ΟΙΚΟΛΟΓΙΑ ΚΑΙ ΕΚΚΛΗΣΙΑ</a:t>
            </a:r>
          </a:p>
          <a:p>
            <a:r>
              <a:rPr lang="el-GR" sz="2000" i="1" dirty="0">
                <a:latin typeface="Cambria" panose="02040503050406030204" pitchFamily="18" charset="0"/>
              </a:rPr>
              <a:t>ΚΕΙΜΕΝΑ ΚΑΙ ΒΙΒΛΙΟΓΡΑΦΙΑ</a:t>
            </a:r>
          </a:p>
          <a:p>
            <a:r>
              <a:rPr lang="el-GR" sz="2000" spc="50" dirty="0">
                <a:latin typeface="Cambria" panose="02040503050406030204" pitchFamily="18" charset="0"/>
              </a:rPr>
              <a:t>ΣΥΛΛΟΓΙΚΟ</a:t>
            </a:r>
          </a:p>
        </p:txBody>
      </p:sp>
      <p:pic>
        <p:nvPicPr>
          <p:cNvPr id="2050" name="Picture 2" descr="ΟΙΚΟΛΟΓΙΑ ΚΑΙ  ΕΚΚΛΗΣΙΑ // ΚΕΙΜΕΝΑ ΚΑΙ ΒΙΒΛΙΟΓΡΑΦΙΑ"/>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562" y="1164929"/>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Τεύχος 56 Σύναξης"/>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4" y="1164929"/>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1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dirty="0"/>
              <a:t>Ανακεφαλαίωση</a:t>
            </a:r>
          </a:p>
        </p:txBody>
      </p:sp>
      <p:sp>
        <p:nvSpPr>
          <p:cNvPr id="3" name="Θέση κειμένου 2"/>
          <p:cNvSpPr>
            <a:spLocks noGrp="1"/>
          </p:cNvSpPr>
          <p:nvPr>
            <p:ph type="body" idx="1"/>
          </p:nvPr>
        </p:nvSpPr>
        <p:spPr>
          <a:xfrm>
            <a:off x="963084" y="2547938"/>
            <a:ext cx="10363200" cy="3635148"/>
          </a:xfrm>
        </p:spPr>
        <p:txBody>
          <a:bodyPr>
            <a:normAutofit/>
          </a:bodyPr>
          <a:lstStyle/>
          <a:p>
            <a:r>
              <a:rPr lang="en-US" sz="3600" dirty="0">
                <a:solidFill>
                  <a:srgbClr val="696464"/>
                </a:solidFill>
                <a:latin typeface="Calibri" panose="020F0502020204030204" pitchFamily="34" charset="0"/>
                <a:ea typeface="+mj-ea"/>
                <a:cs typeface="+mj-cs"/>
              </a:rPr>
              <a:t>	</a:t>
            </a:r>
          </a:p>
          <a:p>
            <a:r>
              <a:rPr lang="el-GR" sz="3600" dirty="0">
                <a:solidFill>
                  <a:srgbClr val="696464"/>
                </a:solidFill>
                <a:latin typeface="Calibri" panose="020F0502020204030204" pitchFamily="34" charset="0"/>
                <a:ea typeface="+mj-ea"/>
                <a:cs typeface="+mj-cs"/>
              </a:rPr>
              <a:t>Στην αρχή...</a:t>
            </a:r>
            <a:endParaRPr lang="en-US" sz="3600" dirty="0">
              <a:solidFill>
                <a:srgbClr val="696464"/>
              </a:solidFill>
              <a:latin typeface="Calibri" panose="020F0502020204030204" pitchFamily="34" charset="0"/>
              <a:ea typeface="+mj-ea"/>
              <a:cs typeface="+mj-cs"/>
            </a:endParaRPr>
          </a:p>
          <a:p>
            <a:r>
              <a:rPr lang="el-GR" sz="3600" dirty="0">
                <a:solidFill>
                  <a:srgbClr val="696464"/>
                </a:solidFill>
                <a:latin typeface="Calibri" panose="020F0502020204030204" pitchFamily="34" charset="0"/>
                <a:ea typeface="+mj-ea"/>
                <a:cs typeface="+mj-cs"/>
              </a:rPr>
              <a:t>Ενσάρκωση</a:t>
            </a:r>
            <a:endParaRPr lang="en-US" sz="3600" dirty="0">
              <a:solidFill>
                <a:srgbClr val="696464"/>
              </a:solidFill>
              <a:latin typeface="Calibri" panose="020F0502020204030204" pitchFamily="34" charset="0"/>
              <a:ea typeface="+mj-ea"/>
              <a:cs typeface="+mj-cs"/>
            </a:endParaRPr>
          </a:p>
          <a:p>
            <a:r>
              <a:rPr lang="el-GR" sz="3600" dirty="0">
                <a:solidFill>
                  <a:srgbClr val="696464"/>
                </a:solidFill>
                <a:latin typeface="Calibri" panose="020F0502020204030204" pitchFamily="34" charset="0"/>
                <a:ea typeface="+mj-ea"/>
                <a:cs typeface="+mj-cs"/>
              </a:rPr>
              <a:t>Πρόταση</a:t>
            </a:r>
          </a:p>
          <a:p>
            <a:r>
              <a:rPr lang="el-GR" sz="3600" dirty="0">
                <a:solidFill>
                  <a:srgbClr val="696464"/>
                </a:solidFill>
                <a:latin typeface="Calibri" panose="020F0502020204030204" pitchFamily="34" charset="0"/>
                <a:ea typeface="+mj-ea"/>
                <a:cs typeface="+mj-cs"/>
              </a:rPr>
              <a:t>Παραίνεση</a:t>
            </a:r>
            <a:endParaRPr lang="el-GR" dirty="0"/>
          </a:p>
        </p:txBody>
      </p:sp>
      <p:pic>
        <p:nvPicPr>
          <p:cNvPr id="3074" name="Picture 2" descr="Η Βίβλος στην κορυφή των πιο πολυδιαβασμένων βιβλίων του κόσμου | Do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290" y="2615972"/>
            <a:ext cx="634365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1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fontScale="90000"/>
          </a:bodyPr>
          <a:lstStyle/>
          <a:p>
            <a:pPr algn="ctr"/>
            <a:r>
              <a:rPr lang="el-GR" dirty="0"/>
              <a:t>«Στην αρχή ο Θεός δημιούργησε τον ουρανό και τη γη»</a:t>
            </a:r>
          </a:p>
        </p:txBody>
      </p:sp>
      <p:sp>
        <p:nvSpPr>
          <p:cNvPr id="3" name="Ορθογώνιο 2"/>
          <p:cNvSpPr/>
          <p:nvPr/>
        </p:nvSpPr>
        <p:spPr>
          <a:xfrm>
            <a:off x="602166" y="1417638"/>
            <a:ext cx="10980234" cy="5010602"/>
          </a:xfrm>
          <a:prstGeom prst="rect">
            <a:avLst/>
          </a:prstGeom>
        </p:spPr>
        <p:txBody>
          <a:bodyPr wrap="square">
            <a:spAutoFit/>
          </a:bodyPr>
          <a:lstStyle/>
          <a:p>
            <a:pPr algn="just">
              <a:lnSpc>
                <a:spcPct val="110000"/>
              </a:lnSpc>
              <a:spcBef>
                <a:spcPts val="580"/>
              </a:spcBef>
              <a:buClr>
                <a:srgbClr val="D34817"/>
              </a:buClr>
              <a:buSzPct val="85000"/>
            </a:pPr>
            <a:r>
              <a:rPr lang="el-GR" sz="2200" dirty="0">
                <a:solidFill>
                  <a:prstClr val="black"/>
                </a:solidFill>
              </a:rPr>
              <a:t>Όλα όσα υπάρχουν, θα μπορούσαν να μην είχαν δημιουργηθεί, ή θα μπορούσαν να ήταν διαφορετικά. Μια θεϊκή δύναμη που δημιουργεί ολόκληρη την κτίση από το τίποτα-μηδέν είναι ενεργός σε κάθε στιγμή, πριν ακόμη από τη δημιουργία, και εισέρχεται μέσα στην ιστορία με την ενανθρώπηση του Ιησού, ο οποίος </a:t>
            </a:r>
            <a:r>
              <a:rPr lang="el-GR" sz="2200" dirty="0" err="1">
                <a:solidFill>
                  <a:prstClr val="black"/>
                </a:solidFill>
              </a:rPr>
              <a:t>καινοποιεί</a:t>
            </a:r>
            <a:r>
              <a:rPr lang="el-GR" sz="2200" dirty="0">
                <a:solidFill>
                  <a:prstClr val="black"/>
                </a:solidFill>
              </a:rPr>
              <a:t> την κτίση με την ανάστασή του. «Θα διώξει κάθε δάκρυ από τα μάτια τους, κι ο θάνατος δεν θα υπάρχει πια» </a:t>
            </a:r>
            <a:r>
              <a:rPr lang="el-GR" dirty="0">
                <a:solidFill>
                  <a:prstClr val="black"/>
                </a:solidFill>
              </a:rPr>
              <a:t>(</a:t>
            </a:r>
            <a:r>
              <a:rPr lang="el-GR" dirty="0" err="1">
                <a:solidFill>
                  <a:prstClr val="black"/>
                </a:solidFill>
              </a:rPr>
              <a:t>Απ</a:t>
            </a:r>
            <a:r>
              <a:rPr lang="el-GR" dirty="0">
                <a:solidFill>
                  <a:prstClr val="black"/>
                </a:solidFill>
              </a:rPr>
              <a:t> 21:4)</a:t>
            </a:r>
            <a:r>
              <a:rPr lang="el-GR" sz="2200" dirty="0">
                <a:solidFill>
                  <a:prstClr val="black"/>
                </a:solidFill>
              </a:rPr>
              <a:t>.</a:t>
            </a:r>
          </a:p>
          <a:p>
            <a:pPr algn="just">
              <a:lnSpc>
                <a:spcPct val="110000"/>
              </a:lnSpc>
              <a:spcBef>
                <a:spcPts val="580"/>
              </a:spcBef>
              <a:buClr>
                <a:srgbClr val="D34817"/>
              </a:buClr>
              <a:buSzPct val="85000"/>
            </a:pPr>
            <a:r>
              <a:rPr lang="el-GR" sz="2200" dirty="0">
                <a:solidFill>
                  <a:prstClr val="black"/>
                </a:solidFill>
              </a:rPr>
              <a:t>Για να βιώσουμε το γεγονός αυτό, οφείλουμε να αντισταθούμε στα συμπτώματα της διαμορφούμενης νεωτερικής συνείδησης: (α) τον </a:t>
            </a:r>
            <a:r>
              <a:rPr lang="el-GR" sz="2200" dirty="0" err="1">
                <a:solidFill>
                  <a:prstClr val="black"/>
                </a:solidFill>
              </a:rPr>
              <a:t>δακτυλοδεικτούμενο</a:t>
            </a:r>
            <a:r>
              <a:rPr lang="el-GR" sz="2200" dirty="0">
                <a:solidFill>
                  <a:prstClr val="black"/>
                </a:solidFill>
              </a:rPr>
              <a:t> ατομισμό, λ.χ. να ζουν για τον εαυτό τους και την εκπλήρωση των επιθυμιών τους με βάση την </a:t>
            </a:r>
            <a:r>
              <a:rPr lang="el-GR" sz="2200" dirty="0" err="1">
                <a:solidFill>
                  <a:prstClr val="black"/>
                </a:solidFill>
              </a:rPr>
              <a:t>υπο</a:t>
            </a:r>
            <a:r>
              <a:rPr lang="el-GR" sz="2200" dirty="0">
                <a:solidFill>
                  <a:prstClr val="black"/>
                </a:solidFill>
              </a:rPr>
              <a:t>-κουλτούρα της κατανάλωσης, με ευκρινή έλλειψη νοήματος και αξιών· (β) την ηγεμονία του </a:t>
            </a:r>
            <a:r>
              <a:rPr lang="el-GR" sz="2200" dirty="0" err="1">
                <a:solidFill>
                  <a:prstClr val="black"/>
                </a:solidFill>
              </a:rPr>
              <a:t>εργαλειακού</a:t>
            </a:r>
            <a:r>
              <a:rPr lang="el-GR" sz="2200" dirty="0">
                <a:solidFill>
                  <a:prstClr val="black"/>
                </a:solidFill>
              </a:rPr>
              <a:t> λόγου, λ.χ. της ορθολογικότητας, όπου τα πάντα επανασχεδιάζονται με κριτήριο την ατομική ευμάρεια· και (γ) κυρίως την απώλεια της ελευθερίας, ατομικής και συλλογικής, έναντι εκβιαστικών </a:t>
            </a:r>
            <a:r>
              <a:rPr lang="el-GR" sz="2200" dirty="0" err="1">
                <a:solidFill>
                  <a:prstClr val="black"/>
                </a:solidFill>
              </a:rPr>
              <a:t>ομογενοποιήσεων</a:t>
            </a:r>
            <a:r>
              <a:rPr lang="el-GR" sz="2200" dirty="0">
                <a:solidFill>
                  <a:prstClr val="black"/>
                </a:solidFill>
              </a:rPr>
              <a:t> που αποφασίζει μια μονάχα </a:t>
            </a:r>
            <a:r>
              <a:rPr lang="el-GR" sz="2200" dirty="0" err="1">
                <a:solidFill>
                  <a:prstClr val="black"/>
                </a:solidFill>
              </a:rPr>
              <a:t>μειοψη-φία</a:t>
            </a:r>
            <a:r>
              <a:rPr lang="el-GR" sz="2200" dirty="0">
                <a:solidFill>
                  <a:prstClr val="black"/>
                </a:solidFill>
              </a:rPr>
              <a:t> διακυβέρνησης. </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43</a:t>
            </a:fld>
            <a:endParaRPr lang="el-GR"/>
          </a:p>
        </p:txBody>
      </p:sp>
    </p:spTree>
    <p:extLst>
      <p:ext uri="{BB962C8B-B14F-4D97-AF65-F5344CB8AC3E}">
        <p14:creationId xmlns:p14="http://schemas.microsoft.com/office/powerpoint/2010/main" val="3353376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Γένεσις – Ενσάρκωση – Παλιγγενεσία </a:t>
            </a:r>
          </a:p>
        </p:txBody>
      </p:sp>
      <p:sp>
        <p:nvSpPr>
          <p:cNvPr id="3" name="Ορθογώνιο 2"/>
          <p:cNvSpPr/>
          <p:nvPr/>
        </p:nvSpPr>
        <p:spPr>
          <a:xfrm>
            <a:off x="602166" y="1417638"/>
            <a:ext cx="10980234" cy="4231928"/>
          </a:xfrm>
          <a:prstGeom prst="rect">
            <a:avLst/>
          </a:prstGeom>
        </p:spPr>
        <p:txBody>
          <a:bodyPr wrap="square">
            <a:spAutoFit/>
          </a:bodyPr>
          <a:lstStyle/>
          <a:p>
            <a:pPr algn="just">
              <a:lnSpc>
                <a:spcPct val="110000"/>
              </a:lnSpc>
              <a:spcBef>
                <a:spcPts val="580"/>
              </a:spcBef>
              <a:buClr>
                <a:srgbClr val="D34817"/>
              </a:buClr>
              <a:buSzPct val="85000"/>
            </a:pPr>
            <a:r>
              <a:rPr lang="el-GR" sz="2400" dirty="0">
                <a:solidFill>
                  <a:prstClr val="black"/>
                </a:solidFill>
              </a:rPr>
              <a:t>Ο Θεός της Βίβλου ‒ο Θεός της Εκκλησίας‒ δεν δημιουργεί μόνο τον σύμπαντα κόσμου, αλλά κατέρχεται και μένει σε συγκεκριμένο κόσμο. Είναι παρών στο Ισραήλ, στον Χριστό, στον λόγο του, εντός κάθε μυστηρίου και στο πνεύμα κάθε πιστού. Η ενσάρκωση του Χριστού καθιστά αυτή τη γειτνίαση του Θεού με τις ανθρώπινες υπάρξεις οριστική, μια για πάντα –ακόμα και σε ενοχές και βάσανα.</a:t>
            </a:r>
          </a:p>
          <a:p>
            <a:pPr algn="just">
              <a:lnSpc>
                <a:spcPct val="110000"/>
              </a:lnSpc>
              <a:spcBef>
                <a:spcPts val="580"/>
              </a:spcBef>
              <a:buClr>
                <a:srgbClr val="D34817"/>
              </a:buClr>
              <a:buSzPct val="85000"/>
            </a:pPr>
            <a:r>
              <a:rPr lang="el-GR" sz="2400" dirty="0">
                <a:solidFill>
                  <a:prstClr val="black"/>
                </a:solidFill>
              </a:rPr>
              <a:t>Συνεπώς, συνεχίζει ο Θεός να αποκαλύπτεται μέσω ανθρώπινων υπάρξεων, τις οποίες και εμπιστευόμαστε, δηλαδή όχι πρωτίστως μέσω δομών, θεσμών ή ιδεών, αλλά μέσω ενός «Εσύ» με τον Οποίο εμείς ελεύθερα εισερχόμαστε σε μια νέα σχέση. Στο κέντρο όλων των ανθρώπων, μέσω των οποίων ο Θεός μιλάει, βρίσκε-</a:t>
            </a:r>
            <a:r>
              <a:rPr lang="el-GR" sz="2400" dirty="0" err="1">
                <a:solidFill>
                  <a:prstClr val="black"/>
                </a:solidFill>
              </a:rPr>
              <a:t>ται</a:t>
            </a:r>
            <a:r>
              <a:rPr lang="el-GR" sz="2400" dirty="0">
                <a:solidFill>
                  <a:prstClr val="black"/>
                </a:solidFill>
              </a:rPr>
              <a:t> ο πρώτος και ο έσχατος, η αρχή και το τέλος, ο Ιησούς εκ της Ναζαρέτ.</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44</a:t>
            </a:fld>
            <a:endParaRPr lang="el-GR"/>
          </a:p>
        </p:txBody>
      </p:sp>
    </p:spTree>
    <p:extLst>
      <p:ext uri="{BB962C8B-B14F-4D97-AF65-F5344CB8AC3E}">
        <p14:creationId xmlns:p14="http://schemas.microsoft.com/office/powerpoint/2010/main" val="135369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normAutofit/>
          </a:bodyPr>
          <a:lstStyle/>
          <a:p>
            <a:pPr algn="ctr"/>
            <a:r>
              <a:rPr lang="el-GR" dirty="0"/>
              <a:t>Πρόταση: Περικοπές της Π.Δ. για κατήχηση</a:t>
            </a:r>
          </a:p>
        </p:txBody>
      </p:sp>
      <p:sp>
        <p:nvSpPr>
          <p:cNvPr id="3" name="Ορθογώνιο 2"/>
          <p:cNvSpPr/>
          <p:nvPr/>
        </p:nvSpPr>
        <p:spPr>
          <a:xfrm>
            <a:off x="602166" y="1417638"/>
            <a:ext cx="10980234" cy="5354094"/>
          </a:xfrm>
          <a:prstGeom prst="rect">
            <a:avLst/>
          </a:prstGeom>
        </p:spPr>
        <p:txBody>
          <a:bodyPr wrap="square">
            <a:spAutoFit/>
          </a:bodyPr>
          <a:lstStyle/>
          <a:p>
            <a:pPr algn="just">
              <a:lnSpc>
                <a:spcPct val="110000"/>
              </a:lnSpc>
              <a:spcBef>
                <a:spcPts val="580"/>
              </a:spcBef>
              <a:buClr>
                <a:srgbClr val="D34817"/>
              </a:buClr>
              <a:buSzPct val="85000"/>
            </a:pPr>
            <a:r>
              <a:rPr lang="el-GR" sz="2200" dirty="0">
                <a:solidFill>
                  <a:schemeClr val="accent1"/>
                </a:solidFill>
                <a:sym typeface="Wingdings 2" panose="05020102010507070707" pitchFamily="18" charset="2"/>
              </a:rPr>
              <a:t>*</a:t>
            </a:r>
            <a:r>
              <a:rPr lang="el-GR" sz="2200" dirty="0">
                <a:solidFill>
                  <a:prstClr val="black"/>
                </a:solidFill>
                <a:sym typeface="Wingdings 2" panose="05020102010507070707" pitchFamily="18" charset="2"/>
              </a:rPr>
              <a:t> </a:t>
            </a:r>
            <a:r>
              <a:rPr lang="el-GR" sz="2200" dirty="0">
                <a:solidFill>
                  <a:prstClr val="black"/>
                </a:solidFill>
              </a:rPr>
              <a:t>Η διήγηση του Κάιν και του </a:t>
            </a:r>
            <a:r>
              <a:rPr lang="el-GR" sz="2200" dirty="0" err="1">
                <a:solidFill>
                  <a:prstClr val="black"/>
                </a:solidFill>
              </a:rPr>
              <a:t>Άβελ</a:t>
            </a:r>
            <a:r>
              <a:rPr lang="el-GR" sz="2200" dirty="0">
                <a:solidFill>
                  <a:prstClr val="black"/>
                </a:solidFill>
              </a:rPr>
              <a:t> </a:t>
            </a:r>
            <a:r>
              <a:rPr lang="el-GR" sz="2000" dirty="0">
                <a:solidFill>
                  <a:prstClr val="black"/>
                </a:solidFill>
              </a:rPr>
              <a:t>(Γεν 4:1-16)</a:t>
            </a:r>
            <a:r>
              <a:rPr lang="el-GR" sz="2200" dirty="0">
                <a:solidFill>
                  <a:prstClr val="black"/>
                </a:solidFill>
              </a:rPr>
              <a:t> </a:t>
            </a:r>
            <a:r>
              <a:rPr lang="el-GR" sz="2200" dirty="0">
                <a:solidFill>
                  <a:schemeClr val="accent1"/>
                </a:solidFill>
                <a:sym typeface="Wingdings 2" panose="05020102010507070707" pitchFamily="18" charset="2"/>
              </a:rPr>
              <a:t>*</a:t>
            </a:r>
            <a:r>
              <a:rPr lang="el-GR" sz="2200" dirty="0">
                <a:solidFill>
                  <a:prstClr val="black"/>
                </a:solidFill>
                <a:sym typeface="Wingdings 2" panose="05020102010507070707" pitchFamily="18" charset="2"/>
              </a:rPr>
              <a:t> </a:t>
            </a:r>
            <a:r>
              <a:rPr lang="el-GR" sz="2200" dirty="0">
                <a:solidFill>
                  <a:prstClr val="black"/>
                </a:solidFill>
              </a:rPr>
              <a:t>η κλήση του Άβραμ από τον Θεό </a:t>
            </a:r>
            <a:r>
              <a:rPr lang="el-GR" sz="2000" dirty="0">
                <a:solidFill>
                  <a:prstClr val="black"/>
                </a:solidFill>
              </a:rPr>
              <a:t>(12:1-9)</a:t>
            </a:r>
            <a:r>
              <a:rPr lang="el-GR" sz="2200" dirty="0">
                <a:solidFill>
                  <a:schemeClr val="accent1"/>
                </a:solidFill>
                <a:sym typeface="Wingdings 2" panose="05020102010507070707" pitchFamily="18" charset="2"/>
              </a:rPr>
              <a:t> </a:t>
            </a:r>
            <a:br>
              <a:rPr lang="el-GR" sz="2200" dirty="0">
                <a:solidFill>
                  <a:schemeClr val="accent1"/>
                </a:solidFill>
                <a:sym typeface="Wingdings 2" panose="05020102010507070707" pitchFamily="18" charset="2"/>
              </a:rPr>
            </a:br>
            <a:r>
              <a:rPr lang="el-GR" sz="2200" dirty="0">
                <a:solidFill>
                  <a:schemeClr val="accent1"/>
                </a:solidFill>
                <a:sym typeface="Wingdings 2" panose="05020102010507070707" pitchFamily="18" charset="2"/>
              </a:rPr>
              <a:t>*</a:t>
            </a:r>
            <a:r>
              <a:rPr lang="el-GR" sz="2200" dirty="0">
                <a:solidFill>
                  <a:prstClr val="black"/>
                </a:solidFill>
              </a:rPr>
              <a:t> η Άγαρ και ο Ισμαήλ </a:t>
            </a:r>
            <a:r>
              <a:rPr lang="el-GR" sz="2000" dirty="0">
                <a:solidFill>
                  <a:prstClr val="black"/>
                </a:solidFill>
              </a:rPr>
              <a:t>(16:1-16)</a:t>
            </a:r>
            <a:r>
              <a:rPr lang="el-GR" sz="2200" dirty="0">
                <a:solidFill>
                  <a:schemeClr val="accent1"/>
                </a:solidFill>
                <a:sym typeface="Wingdings 2" panose="05020102010507070707" pitchFamily="18" charset="2"/>
              </a:rPr>
              <a:t> *</a:t>
            </a:r>
            <a:r>
              <a:rPr lang="el-GR" sz="2200" dirty="0">
                <a:solidFill>
                  <a:prstClr val="black"/>
                </a:solidFill>
              </a:rPr>
              <a:t> η περίφημη θυσία του Ισαάκ </a:t>
            </a:r>
            <a:r>
              <a:rPr lang="el-GR" sz="2000" dirty="0">
                <a:solidFill>
                  <a:prstClr val="black"/>
                </a:solidFill>
              </a:rPr>
              <a:t>(22:1-19)</a:t>
            </a:r>
            <a:r>
              <a:rPr lang="el-GR" sz="2200" dirty="0">
                <a:solidFill>
                  <a:schemeClr val="accent1"/>
                </a:solidFill>
                <a:sym typeface="Wingdings 2" panose="05020102010507070707" pitchFamily="18" charset="2"/>
              </a:rPr>
              <a:t> *</a:t>
            </a:r>
            <a:r>
              <a:rPr lang="el-GR" sz="2200" dirty="0">
                <a:solidFill>
                  <a:prstClr val="black"/>
                </a:solidFill>
              </a:rPr>
              <a:t> η πάλη του Ιακώβ </a:t>
            </a:r>
            <a:r>
              <a:rPr lang="el-GR" sz="2000" dirty="0">
                <a:solidFill>
                  <a:prstClr val="black"/>
                </a:solidFill>
              </a:rPr>
              <a:t>(32:22-33)</a:t>
            </a:r>
            <a:r>
              <a:rPr lang="el-GR" sz="2200" dirty="0">
                <a:solidFill>
                  <a:schemeClr val="accent1"/>
                </a:solidFill>
                <a:sym typeface="Wingdings 2" panose="05020102010507070707" pitchFamily="18" charset="2"/>
              </a:rPr>
              <a:t> *</a:t>
            </a:r>
            <a:r>
              <a:rPr lang="el-GR" sz="2200" dirty="0">
                <a:solidFill>
                  <a:prstClr val="black"/>
                </a:solidFill>
              </a:rPr>
              <a:t> η καθησύχαση των αδελφών του Ιωσήφ </a:t>
            </a:r>
            <a:r>
              <a:rPr lang="el-GR" sz="2000" dirty="0">
                <a:solidFill>
                  <a:prstClr val="black"/>
                </a:solidFill>
              </a:rPr>
              <a:t>(50:20)</a:t>
            </a:r>
            <a:r>
              <a:rPr lang="el-GR" sz="2200" dirty="0">
                <a:solidFill>
                  <a:schemeClr val="accent1"/>
                </a:solidFill>
                <a:sym typeface="Wingdings 2" panose="05020102010507070707" pitchFamily="18" charset="2"/>
              </a:rPr>
              <a:t> *</a:t>
            </a:r>
            <a:r>
              <a:rPr lang="el-GR" sz="2200" dirty="0">
                <a:solidFill>
                  <a:prstClr val="black"/>
                </a:solidFill>
              </a:rPr>
              <a:t> τα λόγια του Θεού προς τον Ιησού του </a:t>
            </a:r>
            <a:r>
              <a:rPr lang="el-GR" sz="2200" dirty="0" err="1">
                <a:solidFill>
                  <a:prstClr val="black"/>
                </a:solidFill>
              </a:rPr>
              <a:t>Ναυή</a:t>
            </a:r>
            <a:r>
              <a:rPr lang="el-GR" sz="2200" dirty="0">
                <a:solidFill>
                  <a:prstClr val="black"/>
                </a:solidFill>
              </a:rPr>
              <a:t> </a:t>
            </a:r>
            <a:r>
              <a:rPr lang="el-GR" sz="2000" dirty="0">
                <a:solidFill>
                  <a:prstClr val="black"/>
                </a:solidFill>
              </a:rPr>
              <a:t>(Ι. </a:t>
            </a:r>
            <a:r>
              <a:rPr lang="el-GR" sz="2000" dirty="0" err="1">
                <a:solidFill>
                  <a:prstClr val="black"/>
                </a:solidFill>
              </a:rPr>
              <a:t>Ναυή</a:t>
            </a:r>
            <a:r>
              <a:rPr lang="el-GR" sz="2000" dirty="0">
                <a:solidFill>
                  <a:prstClr val="black"/>
                </a:solidFill>
              </a:rPr>
              <a:t> 1:1-9)</a:t>
            </a:r>
            <a:r>
              <a:rPr lang="el-GR" sz="2200" dirty="0">
                <a:solidFill>
                  <a:schemeClr val="accent1"/>
                </a:solidFill>
                <a:sym typeface="Wingdings 2" panose="05020102010507070707" pitchFamily="18" charset="2"/>
              </a:rPr>
              <a:t> *</a:t>
            </a:r>
            <a:r>
              <a:rPr lang="el-GR" sz="2200" dirty="0">
                <a:solidFill>
                  <a:prstClr val="black"/>
                </a:solidFill>
              </a:rPr>
              <a:t> η καταφυγή του Ηλία στο όρος </a:t>
            </a:r>
            <a:r>
              <a:rPr lang="el-GR" sz="2200" dirty="0" err="1">
                <a:solidFill>
                  <a:prstClr val="black"/>
                </a:solidFill>
              </a:rPr>
              <a:t>Χωρήβ</a:t>
            </a:r>
            <a:r>
              <a:rPr lang="el-GR" sz="2200" dirty="0">
                <a:solidFill>
                  <a:prstClr val="black"/>
                </a:solidFill>
              </a:rPr>
              <a:t> </a:t>
            </a:r>
            <a:r>
              <a:rPr lang="el-GR" sz="2000" dirty="0">
                <a:solidFill>
                  <a:prstClr val="black"/>
                </a:solidFill>
              </a:rPr>
              <a:t>(3 </a:t>
            </a:r>
            <a:r>
              <a:rPr lang="el-GR" sz="2000" dirty="0" err="1">
                <a:solidFill>
                  <a:prstClr val="black"/>
                </a:solidFill>
              </a:rPr>
              <a:t>Βασ</a:t>
            </a:r>
            <a:r>
              <a:rPr lang="el-GR" sz="2000" dirty="0">
                <a:solidFill>
                  <a:prstClr val="black"/>
                </a:solidFill>
              </a:rPr>
              <a:t> 19:1-8)</a:t>
            </a:r>
            <a:r>
              <a:rPr lang="el-GR" sz="2200" dirty="0">
                <a:solidFill>
                  <a:schemeClr val="accent1"/>
                </a:solidFill>
                <a:sym typeface="Wingdings 2" panose="05020102010507070707" pitchFamily="18" charset="2"/>
              </a:rPr>
              <a:t> *</a:t>
            </a:r>
            <a:r>
              <a:rPr lang="el-GR" sz="2200" dirty="0">
                <a:solidFill>
                  <a:prstClr val="black"/>
                </a:solidFill>
              </a:rPr>
              <a:t> η θεραπεία του </a:t>
            </a:r>
            <a:r>
              <a:rPr lang="el-GR" sz="2200" dirty="0" err="1">
                <a:solidFill>
                  <a:prstClr val="black"/>
                </a:solidFill>
              </a:rPr>
              <a:t>Νεεμάν</a:t>
            </a:r>
            <a:r>
              <a:rPr lang="el-GR" sz="2200" dirty="0">
                <a:solidFill>
                  <a:prstClr val="black"/>
                </a:solidFill>
              </a:rPr>
              <a:t> από τη λέπρα </a:t>
            </a:r>
            <a:r>
              <a:rPr lang="el-GR" sz="2000" dirty="0">
                <a:solidFill>
                  <a:prstClr val="black"/>
                </a:solidFill>
              </a:rPr>
              <a:t>(4 </a:t>
            </a:r>
            <a:r>
              <a:rPr lang="el-GR" sz="2000" dirty="0" err="1">
                <a:solidFill>
                  <a:prstClr val="black"/>
                </a:solidFill>
              </a:rPr>
              <a:t>Βασ</a:t>
            </a:r>
            <a:r>
              <a:rPr lang="el-GR" sz="2000" dirty="0">
                <a:solidFill>
                  <a:prstClr val="black"/>
                </a:solidFill>
              </a:rPr>
              <a:t> 5:1-19)</a:t>
            </a:r>
            <a:r>
              <a:rPr lang="el-GR" sz="2200" dirty="0">
                <a:solidFill>
                  <a:schemeClr val="accent1"/>
                </a:solidFill>
                <a:sym typeface="Wingdings 2" panose="05020102010507070707" pitchFamily="18" charset="2"/>
              </a:rPr>
              <a:t> *</a:t>
            </a:r>
            <a:r>
              <a:rPr lang="el-GR" sz="2200" dirty="0">
                <a:solidFill>
                  <a:prstClr val="black"/>
                </a:solidFill>
              </a:rPr>
              <a:t> ο ύμνος του </a:t>
            </a:r>
            <a:r>
              <a:rPr lang="el-GR" sz="2200" dirty="0" err="1">
                <a:solidFill>
                  <a:prstClr val="black"/>
                </a:solidFill>
              </a:rPr>
              <a:t>Ιωσαφάτ</a:t>
            </a:r>
            <a:r>
              <a:rPr lang="el-GR" sz="2200" dirty="0">
                <a:solidFill>
                  <a:prstClr val="black"/>
                </a:solidFill>
              </a:rPr>
              <a:t> </a:t>
            </a:r>
            <a:r>
              <a:rPr lang="el-GR" sz="2000" dirty="0">
                <a:solidFill>
                  <a:prstClr val="black"/>
                </a:solidFill>
              </a:rPr>
              <a:t>(2 Παρ 20)</a:t>
            </a:r>
            <a:r>
              <a:rPr lang="el-GR" sz="2200" dirty="0">
                <a:solidFill>
                  <a:schemeClr val="accent1"/>
                </a:solidFill>
                <a:sym typeface="Wingdings 2" panose="05020102010507070707" pitchFamily="18" charset="2"/>
              </a:rPr>
              <a:t> *</a:t>
            </a:r>
            <a:r>
              <a:rPr lang="el-GR" sz="2200" dirty="0">
                <a:solidFill>
                  <a:prstClr val="black"/>
                </a:solidFill>
              </a:rPr>
              <a:t> η μεγάλη δοκιμασία του Ιώβ </a:t>
            </a:r>
            <a:r>
              <a:rPr lang="el-GR" sz="2000" dirty="0">
                <a:solidFill>
                  <a:prstClr val="black"/>
                </a:solidFill>
              </a:rPr>
              <a:t>(2:1-10)</a:t>
            </a:r>
            <a:r>
              <a:rPr lang="el-GR" sz="2200" dirty="0">
                <a:solidFill>
                  <a:schemeClr val="accent1"/>
                </a:solidFill>
                <a:sym typeface="Wingdings 2" panose="05020102010507070707" pitchFamily="18" charset="2"/>
              </a:rPr>
              <a:t> *</a:t>
            </a:r>
            <a:r>
              <a:rPr lang="el-GR" sz="2200" dirty="0">
                <a:solidFill>
                  <a:prstClr val="black"/>
                </a:solidFill>
              </a:rPr>
              <a:t> ο ύμνος για την ευτυχία εκείνου που έλαβε άφεση </a:t>
            </a:r>
            <a:r>
              <a:rPr lang="el-GR" sz="2000" dirty="0">
                <a:solidFill>
                  <a:prstClr val="black"/>
                </a:solidFill>
              </a:rPr>
              <a:t>(</a:t>
            </a:r>
            <a:r>
              <a:rPr lang="el-GR" sz="2000" dirty="0" err="1">
                <a:solidFill>
                  <a:prstClr val="black"/>
                </a:solidFill>
              </a:rPr>
              <a:t>Ψλ</a:t>
            </a:r>
            <a:r>
              <a:rPr lang="el-GR" sz="2000" dirty="0">
                <a:solidFill>
                  <a:prstClr val="black"/>
                </a:solidFill>
              </a:rPr>
              <a:t> 31 Ο΄)</a:t>
            </a:r>
            <a:r>
              <a:rPr lang="el-GR" sz="2200" dirty="0">
                <a:solidFill>
                  <a:schemeClr val="accent1"/>
                </a:solidFill>
                <a:sym typeface="Wingdings 2" panose="05020102010507070707" pitchFamily="18" charset="2"/>
              </a:rPr>
              <a:t> *</a:t>
            </a:r>
            <a:r>
              <a:rPr lang="el-GR" sz="2200" dirty="0">
                <a:solidFill>
                  <a:prstClr val="black"/>
                </a:solidFill>
              </a:rPr>
              <a:t> ο ύμνος για τον ερχόμενο Κύριο </a:t>
            </a:r>
            <a:r>
              <a:rPr lang="el-GR" sz="2000" dirty="0">
                <a:solidFill>
                  <a:prstClr val="black"/>
                </a:solidFill>
              </a:rPr>
              <a:t>(95 Ο΄)</a:t>
            </a:r>
            <a:r>
              <a:rPr lang="el-GR" sz="2200" dirty="0">
                <a:solidFill>
                  <a:schemeClr val="accent1"/>
                </a:solidFill>
                <a:sym typeface="Wingdings 2" panose="05020102010507070707" pitchFamily="18" charset="2"/>
              </a:rPr>
              <a:t> *</a:t>
            </a:r>
            <a:r>
              <a:rPr lang="el-GR" sz="2200" dirty="0">
                <a:solidFill>
                  <a:prstClr val="black"/>
                </a:solidFill>
              </a:rPr>
              <a:t> ο Κύριος φέρνει πίσω τον λαό του </a:t>
            </a:r>
            <a:r>
              <a:rPr lang="el-GR" sz="2000" dirty="0">
                <a:solidFill>
                  <a:prstClr val="black"/>
                </a:solidFill>
              </a:rPr>
              <a:t>(</a:t>
            </a:r>
            <a:r>
              <a:rPr lang="el-GR" sz="2000" dirty="0" err="1">
                <a:solidFill>
                  <a:prstClr val="black"/>
                </a:solidFill>
              </a:rPr>
              <a:t>Ησ</a:t>
            </a:r>
            <a:r>
              <a:rPr lang="el-GR" sz="2000" dirty="0">
                <a:solidFill>
                  <a:prstClr val="black"/>
                </a:solidFill>
              </a:rPr>
              <a:t> 40:3-8)</a:t>
            </a:r>
            <a:r>
              <a:rPr lang="el-GR" sz="2200" dirty="0">
                <a:solidFill>
                  <a:schemeClr val="accent1"/>
                </a:solidFill>
                <a:sym typeface="Wingdings 2" panose="05020102010507070707" pitchFamily="18" charset="2"/>
              </a:rPr>
              <a:t> *</a:t>
            </a:r>
            <a:r>
              <a:rPr lang="el-GR" sz="2200" dirty="0">
                <a:solidFill>
                  <a:prstClr val="black"/>
                </a:solidFill>
              </a:rPr>
              <a:t> τα μελλοντικά παθήματα του δούλου του Κυρίου </a:t>
            </a:r>
            <a:r>
              <a:rPr lang="el-GR" sz="2000" dirty="0">
                <a:solidFill>
                  <a:prstClr val="black"/>
                </a:solidFill>
              </a:rPr>
              <a:t>(52:13-53:12)</a:t>
            </a:r>
            <a:r>
              <a:rPr lang="el-GR" sz="2200" dirty="0">
                <a:solidFill>
                  <a:schemeClr val="accent1"/>
                </a:solidFill>
                <a:sym typeface="Wingdings 2" panose="05020102010507070707" pitchFamily="18" charset="2"/>
              </a:rPr>
              <a:t> </a:t>
            </a:r>
            <a:br>
              <a:rPr lang="el-GR" sz="2200" dirty="0">
                <a:solidFill>
                  <a:schemeClr val="accent1"/>
                </a:solidFill>
                <a:sym typeface="Wingdings 2" panose="05020102010507070707" pitchFamily="18" charset="2"/>
              </a:rPr>
            </a:br>
            <a:r>
              <a:rPr lang="el-GR" sz="2200" dirty="0">
                <a:solidFill>
                  <a:schemeClr val="accent1"/>
                </a:solidFill>
                <a:sym typeface="Wingdings 2" panose="05020102010507070707" pitchFamily="18" charset="2"/>
              </a:rPr>
              <a:t>*</a:t>
            </a:r>
            <a:r>
              <a:rPr lang="el-GR" sz="2200" dirty="0">
                <a:solidFill>
                  <a:prstClr val="black"/>
                </a:solidFill>
              </a:rPr>
              <a:t> το χαρμόσυνο μήνυμα της σωτηρίας για τη </a:t>
            </a:r>
            <a:r>
              <a:rPr lang="el-GR" sz="2200" dirty="0" err="1">
                <a:solidFill>
                  <a:prstClr val="black"/>
                </a:solidFill>
              </a:rPr>
              <a:t>Σιών</a:t>
            </a:r>
            <a:r>
              <a:rPr lang="el-GR" sz="2200" dirty="0">
                <a:solidFill>
                  <a:prstClr val="black"/>
                </a:solidFill>
              </a:rPr>
              <a:t> </a:t>
            </a:r>
            <a:r>
              <a:rPr lang="el-GR" sz="2000" dirty="0">
                <a:solidFill>
                  <a:prstClr val="black"/>
                </a:solidFill>
              </a:rPr>
              <a:t>(61:1-3.10-11)</a:t>
            </a:r>
            <a:r>
              <a:rPr lang="el-GR" sz="2200" dirty="0">
                <a:solidFill>
                  <a:schemeClr val="accent1"/>
                </a:solidFill>
                <a:sym typeface="Wingdings 2" panose="05020102010507070707" pitchFamily="18" charset="2"/>
              </a:rPr>
              <a:t> *</a:t>
            </a:r>
            <a:r>
              <a:rPr lang="el-GR" sz="2200" dirty="0">
                <a:solidFill>
                  <a:prstClr val="black"/>
                </a:solidFill>
              </a:rPr>
              <a:t> η επιστολή του Ιερεμία προς τους αιχμαλώτους </a:t>
            </a:r>
            <a:r>
              <a:rPr lang="el-GR" sz="2000" dirty="0">
                <a:solidFill>
                  <a:prstClr val="black"/>
                </a:solidFill>
              </a:rPr>
              <a:t>(</a:t>
            </a:r>
            <a:r>
              <a:rPr lang="el-GR" sz="2000" dirty="0" err="1">
                <a:solidFill>
                  <a:prstClr val="black"/>
                </a:solidFill>
              </a:rPr>
              <a:t>Ιερ</a:t>
            </a:r>
            <a:r>
              <a:rPr lang="el-GR" sz="2000" dirty="0">
                <a:solidFill>
                  <a:prstClr val="black"/>
                </a:solidFill>
              </a:rPr>
              <a:t> 29:4-14)</a:t>
            </a:r>
            <a:r>
              <a:rPr lang="el-GR" sz="2200" dirty="0">
                <a:solidFill>
                  <a:schemeClr val="accent1"/>
                </a:solidFill>
                <a:sym typeface="Wingdings 2" panose="05020102010507070707" pitchFamily="18" charset="2"/>
              </a:rPr>
              <a:t> *</a:t>
            </a:r>
            <a:r>
              <a:rPr lang="el-GR" sz="2200" dirty="0">
                <a:solidFill>
                  <a:prstClr val="black"/>
                </a:solidFill>
              </a:rPr>
              <a:t> η καινούργια διαθήκη με τον Ισραήλ και τον Ιούδα </a:t>
            </a:r>
            <a:r>
              <a:rPr lang="el-GR" sz="2000" dirty="0">
                <a:solidFill>
                  <a:prstClr val="black"/>
                </a:solidFill>
              </a:rPr>
              <a:t>(31:31-34)</a:t>
            </a:r>
            <a:r>
              <a:rPr lang="el-GR" sz="2200" dirty="0">
                <a:solidFill>
                  <a:schemeClr val="accent1"/>
                </a:solidFill>
                <a:sym typeface="Wingdings 2" panose="05020102010507070707" pitchFamily="18" charset="2"/>
              </a:rPr>
              <a:t> *</a:t>
            </a:r>
            <a:r>
              <a:rPr lang="el-GR" sz="2200" dirty="0">
                <a:solidFill>
                  <a:prstClr val="black"/>
                </a:solidFill>
              </a:rPr>
              <a:t> η λαμπρότητα του καινούργιου ναού </a:t>
            </a:r>
            <a:r>
              <a:rPr lang="el-GR" sz="2000" dirty="0">
                <a:solidFill>
                  <a:prstClr val="black"/>
                </a:solidFill>
              </a:rPr>
              <a:t>(</a:t>
            </a:r>
            <a:r>
              <a:rPr lang="el-GR" sz="2000" dirty="0" err="1">
                <a:solidFill>
                  <a:prstClr val="black"/>
                </a:solidFill>
              </a:rPr>
              <a:t>Αγγ</a:t>
            </a:r>
            <a:r>
              <a:rPr lang="el-GR" sz="2000" dirty="0">
                <a:solidFill>
                  <a:prstClr val="black"/>
                </a:solidFill>
              </a:rPr>
              <a:t> 2:1-9)</a:t>
            </a:r>
            <a:r>
              <a:rPr lang="el-GR" sz="2200" dirty="0">
                <a:solidFill>
                  <a:schemeClr val="accent1"/>
                </a:solidFill>
                <a:sym typeface="Wingdings 2" panose="05020102010507070707" pitchFamily="18" charset="2"/>
              </a:rPr>
              <a:t> *</a:t>
            </a:r>
            <a:r>
              <a:rPr lang="el-GR" sz="2200" dirty="0">
                <a:solidFill>
                  <a:prstClr val="black"/>
                </a:solidFill>
              </a:rPr>
              <a:t> ο θρίαμβος των δικαίων </a:t>
            </a:r>
            <a:r>
              <a:rPr lang="el-GR" sz="2000" dirty="0">
                <a:solidFill>
                  <a:prstClr val="black"/>
                </a:solidFill>
              </a:rPr>
              <a:t>(</a:t>
            </a:r>
            <a:r>
              <a:rPr lang="el-GR" sz="2000" dirty="0" err="1">
                <a:solidFill>
                  <a:prstClr val="black"/>
                </a:solidFill>
              </a:rPr>
              <a:t>Μαλ</a:t>
            </a:r>
            <a:r>
              <a:rPr lang="el-GR" sz="2000" dirty="0">
                <a:solidFill>
                  <a:prstClr val="black"/>
                </a:solidFill>
              </a:rPr>
              <a:t> 3:19-24 Ο΄· 4:1-6 Μ)</a:t>
            </a:r>
            <a:r>
              <a:rPr lang="el-GR" sz="2200" dirty="0">
                <a:solidFill>
                  <a:schemeClr val="accent1"/>
                </a:solidFill>
                <a:sym typeface="Wingdings 2" panose="05020102010507070707" pitchFamily="18" charset="2"/>
              </a:rPr>
              <a:t> *</a:t>
            </a:r>
            <a:r>
              <a:rPr lang="el-GR" sz="2200" dirty="0">
                <a:solidFill>
                  <a:prstClr val="black"/>
                </a:solidFill>
              </a:rPr>
              <a:t> η υπόσχεση του Θεού για τους </a:t>
            </a:r>
            <a:r>
              <a:rPr lang="el-GR" sz="2200" dirty="0" err="1">
                <a:solidFill>
                  <a:prstClr val="black"/>
                </a:solidFill>
              </a:rPr>
              <a:t>πιστεύοντες</a:t>
            </a:r>
            <a:r>
              <a:rPr lang="el-GR" sz="2200" dirty="0">
                <a:solidFill>
                  <a:prstClr val="black"/>
                </a:solidFill>
              </a:rPr>
              <a:t>, τους ήρωες της πίστεως, τον εν πορεία λαό του Θεού </a:t>
            </a:r>
            <a:r>
              <a:rPr lang="el-GR" sz="2000" dirty="0">
                <a:solidFill>
                  <a:prstClr val="black"/>
                </a:solidFill>
              </a:rPr>
              <a:t>(</a:t>
            </a:r>
            <a:r>
              <a:rPr lang="el-GR" sz="2000" dirty="0" err="1">
                <a:solidFill>
                  <a:prstClr val="black"/>
                </a:solidFill>
              </a:rPr>
              <a:t>Εβρ</a:t>
            </a:r>
            <a:r>
              <a:rPr lang="el-GR" sz="2000" dirty="0">
                <a:solidFill>
                  <a:prstClr val="black"/>
                </a:solidFill>
              </a:rPr>
              <a:t> 4:1-11)</a:t>
            </a:r>
            <a:r>
              <a:rPr lang="el-GR" sz="2200" dirty="0">
                <a:solidFill>
                  <a:prstClr val="black"/>
                </a:solidFill>
              </a:rPr>
              <a:t>.</a:t>
            </a:r>
          </a:p>
          <a:p>
            <a:pPr algn="just">
              <a:lnSpc>
                <a:spcPct val="110000"/>
              </a:lnSpc>
              <a:spcBef>
                <a:spcPts val="580"/>
              </a:spcBef>
              <a:buClr>
                <a:srgbClr val="D34817"/>
              </a:buClr>
              <a:buSzPct val="85000"/>
            </a:pPr>
            <a:r>
              <a:rPr lang="el-GR" sz="2200" dirty="0">
                <a:solidFill>
                  <a:prstClr val="black"/>
                </a:solidFill>
              </a:rPr>
              <a:t>. </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45</a:t>
            </a:fld>
            <a:endParaRPr lang="el-GR"/>
          </a:p>
        </p:txBody>
      </p:sp>
    </p:spTree>
    <p:extLst>
      <p:ext uri="{BB962C8B-B14F-4D97-AF65-F5344CB8AC3E}">
        <p14:creationId xmlns:p14="http://schemas.microsoft.com/office/powerpoint/2010/main" val="3350083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Παραίνεση: Κάθε μέρα με </a:t>
            </a:r>
            <a:r>
              <a:rPr lang="el-GR" dirty="0" err="1"/>
              <a:t>βιβλικότερο</a:t>
            </a:r>
            <a:r>
              <a:rPr lang="el-GR" dirty="0"/>
              <a:t> φρόνημα</a:t>
            </a:r>
          </a:p>
        </p:txBody>
      </p:sp>
      <p:sp>
        <p:nvSpPr>
          <p:cNvPr id="3" name="Ορθογώνιο 2"/>
          <p:cNvSpPr/>
          <p:nvPr/>
        </p:nvSpPr>
        <p:spPr>
          <a:xfrm>
            <a:off x="602166" y="1417638"/>
            <a:ext cx="10980234" cy="4271939"/>
          </a:xfrm>
          <a:prstGeom prst="rect">
            <a:avLst/>
          </a:prstGeom>
        </p:spPr>
        <p:txBody>
          <a:bodyPr wrap="square">
            <a:spAutoFit/>
          </a:bodyPr>
          <a:lstStyle/>
          <a:p>
            <a:pPr algn="just">
              <a:lnSpc>
                <a:spcPct val="110000"/>
              </a:lnSpc>
              <a:spcBef>
                <a:spcPts val="580"/>
              </a:spcBef>
              <a:buClr>
                <a:srgbClr val="D34817"/>
              </a:buClr>
              <a:buSzPct val="85000"/>
            </a:pPr>
            <a:r>
              <a:rPr lang="el-GR" sz="2400" dirty="0">
                <a:solidFill>
                  <a:prstClr val="black"/>
                </a:solidFill>
              </a:rPr>
              <a:t>Ο άγιος Ιγνάτιος </a:t>
            </a:r>
            <a:r>
              <a:rPr lang="el-GR" sz="2400" dirty="0" err="1">
                <a:solidFill>
                  <a:prstClr val="black"/>
                </a:solidFill>
              </a:rPr>
              <a:t>Μπριαντσανίνωφ</a:t>
            </a:r>
            <a:r>
              <a:rPr lang="el-GR" sz="2400" dirty="0">
                <a:solidFill>
                  <a:prstClr val="black"/>
                </a:solidFill>
              </a:rPr>
              <a:t> (Ρωσία, 19</a:t>
            </a:r>
            <a:r>
              <a:rPr lang="el-GR" sz="2400" baseline="30000" dirty="0">
                <a:solidFill>
                  <a:prstClr val="black"/>
                </a:solidFill>
              </a:rPr>
              <a:t>ος</a:t>
            </a:r>
            <a:r>
              <a:rPr lang="el-GR" sz="2400" dirty="0">
                <a:solidFill>
                  <a:prstClr val="black"/>
                </a:solidFill>
              </a:rPr>
              <a:t> αι.) προτρέπει: </a:t>
            </a:r>
          </a:p>
          <a:p>
            <a:pPr algn="just">
              <a:lnSpc>
                <a:spcPct val="110000"/>
              </a:lnSpc>
              <a:spcBef>
                <a:spcPts val="580"/>
              </a:spcBef>
              <a:buClr>
                <a:srgbClr val="D34817"/>
              </a:buClr>
              <a:buSzPct val="85000"/>
            </a:pPr>
            <a:r>
              <a:rPr lang="el-GR" sz="2400" dirty="0">
                <a:solidFill>
                  <a:prstClr val="black"/>
                </a:solidFill>
              </a:rPr>
              <a:t>«Προσπάθησε να κάνεις οικείο στον νου και την καρδιά σου το Ευαγγέλιο. Ας πλέει ο νους σου μέσα του, ας ζει μέσα του. Έτσι πιο εύκολα όλη σου η </a:t>
            </a:r>
            <a:r>
              <a:rPr lang="el-GR" sz="2400" dirty="0" err="1">
                <a:solidFill>
                  <a:prstClr val="black"/>
                </a:solidFill>
              </a:rPr>
              <a:t>δραστη-ριότητα</a:t>
            </a:r>
            <a:r>
              <a:rPr lang="el-GR" sz="2400" dirty="0">
                <a:solidFill>
                  <a:prstClr val="black"/>
                </a:solidFill>
              </a:rPr>
              <a:t> θα γίνει ευαγγελική. Αυτό μπορεί ο καθένας να το πετύχει με την </a:t>
            </a:r>
            <a:r>
              <a:rPr lang="el-GR" sz="2400" dirty="0" err="1">
                <a:solidFill>
                  <a:prstClr val="black"/>
                </a:solidFill>
              </a:rPr>
              <a:t>ακατά-παυστη</a:t>
            </a:r>
            <a:r>
              <a:rPr lang="el-GR" sz="2400" dirty="0">
                <a:solidFill>
                  <a:prstClr val="black"/>
                </a:solidFill>
              </a:rPr>
              <a:t> εντρύφηση στο Ευαγγέλιο και την ευλαβική μελέτη του. </a:t>
            </a:r>
          </a:p>
          <a:p>
            <a:pPr algn="just">
              <a:lnSpc>
                <a:spcPct val="110000"/>
              </a:lnSpc>
              <a:spcBef>
                <a:spcPts val="580"/>
              </a:spcBef>
              <a:buClr>
                <a:srgbClr val="D34817"/>
              </a:buClr>
              <a:buSzPct val="85000"/>
            </a:pPr>
            <a:r>
              <a:rPr lang="el-GR" sz="2400" dirty="0">
                <a:solidFill>
                  <a:prstClr val="black"/>
                </a:solidFill>
              </a:rPr>
              <a:t>Ο όσιος </a:t>
            </a:r>
            <a:r>
              <a:rPr lang="el-GR" sz="2400" dirty="0" err="1">
                <a:solidFill>
                  <a:prstClr val="black"/>
                </a:solidFill>
              </a:rPr>
              <a:t>Παχώμιος</a:t>
            </a:r>
            <a:r>
              <a:rPr lang="el-GR" sz="2400" dirty="0">
                <a:solidFill>
                  <a:prstClr val="black"/>
                </a:solidFill>
              </a:rPr>
              <a:t> ο Μέγας (15 Μαΐου), ένας από τους πιο ονομαστούς αρχαίους πατέρες, γνώριζε απ’ έξω το Ευαγγέλιο. Έπειτα από θεία αποκάλυψη, μάλιστα, παρακινούσε και τους μαθητές του να το μαθαίνουν. Έτσι το Ευαγγέλιο τους συντρόφευε και τους χειραγωγούσε παντού και πάντα» (Του ιδίου, </a:t>
            </a:r>
            <a:r>
              <a:rPr lang="el-GR" sz="2400" i="1" dirty="0">
                <a:solidFill>
                  <a:prstClr val="black"/>
                </a:solidFill>
              </a:rPr>
              <a:t>Έργα 1, Ασκητικές εμπειρίες Α΄</a:t>
            </a:r>
            <a:r>
              <a:rPr lang="el-GR" sz="2400" dirty="0">
                <a:solidFill>
                  <a:prstClr val="black"/>
                </a:solidFill>
              </a:rPr>
              <a:t>).</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46</a:t>
            </a:fld>
            <a:endParaRPr lang="el-GR"/>
          </a:p>
        </p:txBody>
      </p:sp>
    </p:spTree>
    <p:extLst>
      <p:ext uri="{BB962C8B-B14F-4D97-AF65-F5344CB8AC3E}">
        <p14:creationId xmlns:p14="http://schemas.microsoft.com/office/powerpoint/2010/main" val="64118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Όχι στην αδιαφορία του παιδαγωγικού έργου</a:t>
            </a:r>
          </a:p>
        </p:txBody>
      </p:sp>
      <p:sp>
        <p:nvSpPr>
          <p:cNvPr id="3" name="Ορθογώνιο 2"/>
          <p:cNvSpPr/>
          <p:nvPr/>
        </p:nvSpPr>
        <p:spPr>
          <a:xfrm>
            <a:off x="602166" y="1417638"/>
            <a:ext cx="10980234" cy="4967514"/>
          </a:xfrm>
          <a:prstGeom prst="rect">
            <a:avLst/>
          </a:prstGeom>
        </p:spPr>
        <p:txBody>
          <a:bodyPr wrap="square">
            <a:spAutoFit/>
          </a:bodyPr>
          <a:lstStyle/>
          <a:p>
            <a:pPr algn="just">
              <a:lnSpc>
                <a:spcPct val="110000"/>
              </a:lnSpc>
              <a:spcBef>
                <a:spcPts val="580"/>
              </a:spcBef>
              <a:buClr>
                <a:srgbClr val="D34817"/>
              </a:buClr>
              <a:buSzPct val="85000"/>
            </a:pPr>
            <a:r>
              <a:rPr lang="el-GR" sz="2400" dirty="0">
                <a:solidFill>
                  <a:prstClr val="black"/>
                </a:solidFill>
              </a:rPr>
              <a:t>Ο άγιος Ιωάννης ο Χρυσόστομος (Αντιόχεια, 4</a:t>
            </a:r>
            <a:r>
              <a:rPr lang="el-GR" sz="2400" baseline="30000" dirty="0">
                <a:solidFill>
                  <a:prstClr val="black"/>
                </a:solidFill>
              </a:rPr>
              <a:t>ος</a:t>
            </a:r>
            <a:r>
              <a:rPr lang="el-GR" sz="2400" dirty="0">
                <a:solidFill>
                  <a:prstClr val="black"/>
                </a:solidFill>
              </a:rPr>
              <a:t> αι.), βλέποντας την πνευματική σύγχυση όπου τίποτε το σαφές και σταθερό δεν υπήρχε, ούτε δικαστήρια, ούτε νόμοι, ούτε σχολεία μπορούσαν να βοηθήσουν, διότι τους δικαστές τους </a:t>
            </a:r>
            <a:r>
              <a:rPr lang="el-GR" sz="2400" dirty="0" err="1">
                <a:solidFill>
                  <a:prstClr val="black"/>
                </a:solidFill>
              </a:rPr>
              <a:t>διέφθει-ραν</a:t>
            </a:r>
            <a:r>
              <a:rPr lang="el-GR" sz="2400" dirty="0">
                <a:solidFill>
                  <a:prstClr val="black"/>
                </a:solidFill>
              </a:rPr>
              <a:t> οι πλούσιοι με τα χρήματα, οι δε διδάσκαλοι ενδιαφέρονταν μόνο για την αμοιβή τους, καταλήγει ότι η ηθική ασυδοσία και οι κοινωνικές αναταραχές </a:t>
            </a:r>
            <a:r>
              <a:rPr lang="el-GR" sz="2400" dirty="0" err="1">
                <a:solidFill>
                  <a:prstClr val="black"/>
                </a:solidFill>
              </a:rPr>
              <a:t>οφεί-λονται</a:t>
            </a:r>
            <a:r>
              <a:rPr lang="el-GR" sz="2400" dirty="0">
                <a:solidFill>
                  <a:prstClr val="black"/>
                </a:solidFill>
              </a:rPr>
              <a:t> στην εσφαλμένη φροντίδα για τα παιδιά, στην παραμέληση της ψυχικής τους καλλιέργειας· «</a:t>
            </a:r>
            <a:r>
              <a:rPr lang="el-GR" sz="2400" i="1" dirty="0" err="1">
                <a:solidFill>
                  <a:prstClr val="black"/>
                </a:solidFill>
              </a:rPr>
              <a:t>Τοῦτό</a:t>
            </a:r>
            <a:r>
              <a:rPr lang="el-GR" sz="2400" i="1" dirty="0">
                <a:solidFill>
                  <a:prstClr val="black"/>
                </a:solidFill>
              </a:rPr>
              <a:t> </a:t>
            </a:r>
            <a:r>
              <a:rPr lang="el-GR" sz="2400" i="1" dirty="0" err="1">
                <a:solidFill>
                  <a:prstClr val="black"/>
                </a:solidFill>
              </a:rPr>
              <a:t>ἐστι</a:t>
            </a:r>
            <a:r>
              <a:rPr lang="el-GR" sz="2400" i="1" dirty="0">
                <a:solidFill>
                  <a:prstClr val="black"/>
                </a:solidFill>
              </a:rPr>
              <a:t>, ὅ </a:t>
            </a:r>
            <a:r>
              <a:rPr lang="el-GR" sz="2400" i="1" dirty="0" err="1">
                <a:solidFill>
                  <a:prstClr val="black"/>
                </a:solidFill>
              </a:rPr>
              <a:t>τήν</a:t>
            </a:r>
            <a:r>
              <a:rPr lang="el-GR" sz="2400" i="1" dirty="0">
                <a:solidFill>
                  <a:prstClr val="black"/>
                </a:solidFill>
              </a:rPr>
              <a:t> </a:t>
            </a:r>
            <a:r>
              <a:rPr lang="el-GR" sz="2400" i="1" dirty="0" err="1">
                <a:solidFill>
                  <a:prstClr val="black"/>
                </a:solidFill>
              </a:rPr>
              <a:t>οἰκουμένην</a:t>
            </a:r>
            <a:r>
              <a:rPr lang="el-GR" sz="2400" i="1" dirty="0">
                <a:solidFill>
                  <a:prstClr val="black"/>
                </a:solidFill>
              </a:rPr>
              <a:t> </a:t>
            </a:r>
            <a:r>
              <a:rPr lang="el-GR" sz="2400" i="1" dirty="0" err="1">
                <a:solidFill>
                  <a:prstClr val="black"/>
                </a:solidFill>
              </a:rPr>
              <a:t>ἀνατρέπει</a:t>
            </a:r>
            <a:r>
              <a:rPr lang="el-GR" sz="2400" i="1" dirty="0">
                <a:solidFill>
                  <a:prstClr val="black"/>
                </a:solidFill>
              </a:rPr>
              <a:t> </a:t>
            </a:r>
            <a:r>
              <a:rPr lang="el-GR" sz="2400" i="1" dirty="0" err="1">
                <a:solidFill>
                  <a:prstClr val="black"/>
                </a:solidFill>
              </a:rPr>
              <a:t>πᾶσαν</a:t>
            </a:r>
            <a:r>
              <a:rPr lang="el-GR" sz="2400" i="1" dirty="0">
                <a:solidFill>
                  <a:prstClr val="black"/>
                </a:solidFill>
              </a:rPr>
              <a:t>, </a:t>
            </a:r>
            <a:r>
              <a:rPr lang="el-GR" sz="2400" i="1" dirty="0" err="1">
                <a:solidFill>
                  <a:prstClr val="black"/>
                </a:solidFill>
              </a:rPr>
              <a:t>ὅτι</a:t>
            </a:r>
            <a:r>
              <a:rPr lang="el-GR" sz="2400" i="1" dirty="0">
                <a:solidFill>
                  <a:prstClr val="black"/>
                </a:solidFill>
              </a:rPr>
              <a:t> </a:t>
            </a:r>
            <a:r>
              <a:rPr lang="el-GR" sz="2400" i="1" dirty="0" err="1">
                <a:solidFill>
                  <a:prstClr val="black"/>
                </a:solidFill>
              </a:rPr>
              <a:t>τῶν</a:t>
            </a:r>
            <a:r>
              <a:rPr lang="el-GR" sz="2400" i="1" dirty="0">
                <a:solidFill>
                  <a:prstClr val="black"/>
                </a:solidFill>
              </a:rPr>
              <a:t> </a:t>
            </a:r>
            <a:r>
              <a:rPr lang="el-GR" sz="2400" i="1" dirty="0" err="1">
                <a:solidFill>
                  <a:prstClr val="black"/>
                </a:solidFill>
              </a:rPr>
              <a:t>οἰκεί</a:t>
            </a:r>
            <a:r>
              <a:rPr lang="el-GR" sz="2400" i="1" dirty="0">
                <a:solidFill>
                  <a:prstClr val="black"/>
                </a:solidFill>
              </a:rPr>
              <a:t>-ων </a:t>
            </a:r>
            <a:r>
              <a:rPr lang="el-GR" sz="2400" i="1" dirty="0" err="1">
                <a:solidFill>
                  <a:prstClr val="black"/>
                </a:solidFill>
              </a:rPr>
              <a:t>ἀμελοῦμεν</a:t>
            </a:r>
            <a:r>
              <a:rPr lang="el-GR" sz="2400" i="1" dirty="0">
                <a:solidFill>
                  <a:prstClr val="black"/>
                </a:solidFill>
              </a:rPr>
              <a:t> </a:t>
            </a:r>
            <a:r>
              <a:rPr lang="el-GR" sz="2400" i="1" dirty="0" err="1">
                <a:solidFill>
                  <a:prstClr val="black"/>
                </a:solidFill>
              </a:rPr>
              <a:t>παίδων</a:t>
            </a:r>
            <a:r>
              <a:rPr lang="el-GR" sz="2400" i="1" dirty="0">
                <a:solidFill>
                  <a:prstClr val="black"/>
                </a:solidFill>
              </a:rPr>
              <a:t>, </a:t>
            </a:r>
            <a:r>
              <a:rPr lang="el-GR" sz="2400" i="1" dirty="0" err="1">
                <a:solidFill>
                  <a:prstClr val="black"/>
                </a:solidFill>
              </a:rPr>
              <a:t>καί</a:t>
            </a:r>
            <a:r>
              <a:rPr lang="el-GR" sz="2400" i="1" dirty="0">
                <a:solidFill>
                  <a:prstClr val="black"/>
                </a:solidFill>
              </a:rPr>
              <a:t> </a:t>
            </a:r>
            <a:r>
              <a:rPr lang="el-GR" sz="2400" i="1" dirty="0" err="1">
                <a:solidFill>
                  <a:prstClr val="black"/>
                </a:solidFill>
              </a:rPr>
              <a:t>τῶν</a:t>
            </a:r>
            <a:r>
              <a:rPr lang="el-GR" sz="2400" i="1" dirty="0">
                <a:solidFill>
                  <a:prstClr val="black"/>
                </a:solidFill>
              </a:rPr>
              <a:t> </a:t>
            </a:r>
            <a:r>
              <a:rPr lang="el-GR" sz="2400" i="1" dirty="0" err="1">
                <a:solidFill>
                  <a:prstClr val="black"/>
                </a:solidFill>
              </a:rPr>
              <a:t>μέν</a:t>
            </a:r>
            <a:r>
              <a:rPr lang="el-GR" sz="2400" i="1" dirty="0">
                <a:solidFill>
                  <a:prstClr val="black"/>
                </a:solidFill>
              </a:rPr>
              <a:t> κτημάτων </a:t>
            </a:r>
            <a:r>
              <a:rPr lang="el-GR" sz="2400" i="1" dirty="0" err="1">
                <a:solidFill>
                  <a:prstClr val="black"/>
                </a:solidFill>
              </a:rPr>
              <a:t>αὐτῶν</a:t>
            </a:r>
            <a:r>
              <a:rPr lang="el-GR" sz="2400" i="1" dirty="0">
                <a:solidFill>
                  <a:prstClr val="black"/>
                </a:solidFill>
              </a:rPr>
              <a:t> </a:t>
            </a:r>
            <a:r>
              <a:rPr lang="el-GR" sz="2400" i="1" dirty="0" err="1">
                <a:solidFill>
                  <a:prstClr val="black"/>
                </a:solidFill>
              </a:rPr>
              <a:t>ἐπιμελούμεθα</a:t>
            </a:r>
            <a:r>
              <a:rPr lang="el-GR" sz="2400" i="1" dirty="0">
                <a:solidFill>
                  <a:prstClr val="black"/>
                </a:solidFill>
              </a:rPr>
              <a:t>, </a:t>
            </a:r>
            <a:r>
              <a:rPr lang="el-GR" sz="2400" i="1" dirty="0" err="1">
                <a:solidFill>
                  <a:prstClr val="black"/>
                </a:solidFill>
              </a:rPr>
              <a:t>τῆς</a:t>
            </a:r>
            <a:r>
              <a:rPr lang="el-GR" sz="2400" i="1" dirty="0">
                <a:solidFill>
                  <a:prstClr val="black"/>
                </a:solidFill>
              </a:rPr>
              <a:t> </a:t>
            </a:r>
            <a:r>
              <a:rPr lang="el-GR" sz="2400" i="1" dirty="0" err="1">
                <a:solidFill>
                  <a:prstClr val="black"/>
                </a:solidFill>
              </a:rPr>
              <a:t>δέ</a:t>
            </a:r>
            <a:r>
              <a:rPr lang="el-GR" sz="2400" i="1" dirty="0">
                <a:solidFill>
                  <a:prstClr val="black"/>
                </a:solidFill>
              </a:rPr>
              <a:t> </a:t>
            </a:r>
            <a:r>
              <a:rPr lang="el-GR" sz="2400" i="1" dirty="0" err="1">
                <a:solidFill>
                  <a:prstClr val="black"/>
                </a:solidFill>
              </a:rPr>
              <a:t>ψυχῆς</a:t>
            </a:r>
            <a:r>
              <a:rPr lang="el-GR" sz="2400" i="1" dirty="0">
                <a:solidFill>
                  <a:prstClr val="black"/>
                </a:solidFill>
              </a:rPr>
              <a:t> </a:t>
            </a:r>
            <a:r>
              <a:rPr lang="el-GR" sz="2400" i="1" dirty="0" err="1">
                <a:solidFill>
                  <a:prstClr val="black"/>
                </a:solidFill>
              </a:rPr>
              <a:t>αὐτῶν</a:t>
            </a:r>
            <a:r>
              <a:rPr lang="el-GR" sz="2400" i="1" dirty="0">
                <a:solidFill>
                  <a:prstClr val="black"/>
                </a:solidFill>
              </a:rPr>
              <a:t> </a:t>
            </a:r>
            <a:r>
              <a:rPr lang="el-GR" sz="2400" i="1" dirty="0" err="1">
                <a:solidFill>
                  <a:prstClr val="black"/>
                </a:solidFill>
              </a:rPr>
              <a:t>καταφρονοῦμεν</a:t>
            </a:r>
            <a:r>
              <a:rPr lang="el-GR" sz="2400" dirty="0">
                <a:solidFill>
                  <a:prstClr val="black"/>
                </a:solidFill>
              </a:rPr>
              <a:t>». Δεν διστάζει γι’ αυτό να ονομάσει εγκληματική αυτή την αδιαφορία των γονέων για την καλλιέργεια της αρετής και της ψυχής των </a:t>
            </a:r>
            <a:r>
              <a:rPr lang="el-GR" sz="2400" dirty="0" err="1">
                <a:solidFill>
                  <a:prstClr val="black"/>
                </a:solidFill>
              </a:rPr>
              <a:t>παι-διών</a:t>
            </a:r>
            <a:r>
              <a:rPr lang="el-GR" sz="2400" dirty="0">
                <a:solidFill>
                  <a:prstClr val="black"/>
                </a:solidFill>
              </a:rPr>
              <a:t>· είναι παιδοκτόνοι, φονείς των παιδιών τους, όσοι τα εφοδιάζουν με </a:t>
            </a:r>
            <a:r>
              <a:rPr lang="el-GR" sz="2400" dirty="0" err="1">
                <a:solidFill>
                  <a:prstClr val="black"/>
                </a:solidFill>
              </a:rPr>
              <a:t>τυραν</a:t>
            </a:r>
            <a:r>
              <a:rPr lang="el-GR" sz="2400" dirty="0">
                <a:solidFill>
                  <a:prstClr val="black"/>
                </a:solidFill>
              </a:rPr>
              <a:t>-νικά πάθη, με κακίες που σκοτώνουν και τυραννούν καθημερινώς την ψυχή τους.</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47</a:t>
            </a:fld>
            <a:endParaRPr lang="el-GR"/>
          </a:p>
        </p:txBody>
      </p:sp>
    </p:spTree>
    <p:extLst>
      <p:ext uri="{BB962C8B-B14F-4D97-AF65-F5344CB8AC3E}">
        <p14:creationId xmlns:p14="http://schemas.microsoft.com/office/powerpoint/2010/main" val="8512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02165" y="3594199"/>
            <a:ext cx="10980234" cy="2616101"/>
          </a:xfrm>
          <a:prstGeom prst="rect">
            <a:avLst/>
          </a:prstGeom>
        </p:spPr>
        <p:txBody>
          <a:bodyPr wrap="square">
            <a:spAutoFit/>
          </a:bodyPr>
          <a:lstStyle/>
          <a:p>
            <a:pPr algn="just">
              <a:lnSpc>
                <a:spcPct val="110000"/>
              </a:lnSpc>
              <a:spcBef>
                <a:spcPts val="1200"/>
              </a:spcBef>
              <a:buClr>
                <a:srgbClr val="D34817"/>
              </a:buClr>
              <a:buSzPct val="85000"/>
            </a:pPr>
            <a:r>
              <a:rPr lang="el-GR" sz="2400" spc="50" dirty="0">
                <a:solidFill>
                  <a:prstClr val="black"/>
                </a:solidFill>
              </a:rPr>
              <a:t>«Μηδέ </a:t>
            </a:r>
            <a:r>
              <a:rPr lang="el-GR" sz="2400" spc="50" dirty="0" err="1">
                <a:solidFill>
                  <a:prstClr val="black"/>
                </a:solidFill>
              </a:rPr>
              <a:t>περιμείνῃς</a:t>
            </a:r>
            <a:r>
              <a:rPr lang="el-GR" sz="2400" spc="50" dirty="0">
                <a:solidFill>
                  <a:prstClr val="black"/>
                </a:solidFill>
              </a:rPr>
              <a:t> </a:t>
            </a:r>
            <a:r>
              <a:rPr lang="el-GR" sz="2400" spc="50" dirty="0" err="1">
                <a:solidFill>
                  <a:prstClr val="black"/>
                </a:solidFill>
              </a:rPr>
              <a:t>ἕτερον</a:t>
            </a:r>
            <a:r>
              <a:rPr lang="el-GR" sz="2400" spc="50" dirty="0">
                <a:solidFill>
                  <a:prstClr val="black"/>
                </a:solidFill>
              </a:rPr>
              <a:t> </a:t>
            </a:r>
            <a:r>
              <a:rPr lang="el-GR" sz="2400" spc="50" dirty="0" err="1">
                <a:solidFill>
                  <a:prstClr val="black"/>
                </a:solidFill>
              </a:rPr>
              <a:t>διδάσκαλον</a:t>
            </a:r>
            <a:r>
              <a:rPr lang="el-GR" sz="2400" spc="50" dirty="0">
                <a:solidFill>
                  <a:prstClr val="black"/>
                </a:solidFill>
              </a:rPr>
              <a:t>· </a:t>
            </a:r>
            <a:r>
              <a:rPr lang="el-GR" sz="2400" spc="50" dirty="0" err="1">
                <a:solidFill>
                  <a:prstClr val="black"/>
                </a:solidFill>
              </a:rPr>
              <a:t>ἔχεις</a:t>
            </a:r>
            <a:r>
              <a:rPr lang="el-GR" sz="2400" spc="50" dirty="0">
                <a:solidFill>
                  <a:prstClr val="black"/>
                </a:solidFill>
              </a:rPr>
              <a:t> </a:t>
            </a:r>
            <a:r>
              <a:rPr lang="el-GR" sz="2400" spc="50" dirty="0" err="1">
                <a:solidFill>
                  <a:prstClr val="black"/>
                </a:solidFill>
              </a:rPr>
              <a:t>τά</a:t>
            </a:r>
            <a:r>
              <a:rPr lang="el-GR" sz="2400" spc="50" dirty="0">
                <a:solidFill>
                  <a:prstClr val="black"/>
                </a:solidFill>
              </a:rPr>
              <a:t> λόγια </a:t>
            </a:r>
            <a:r>
              <a:rPr lang="el-GR" sz="2400" spc="50" dirty="0" err="1">
                <a:solidFill>
                  <a:prstClr val="black"/>
                </a:solidFill>
              </a:rPr>
              <a:t>τοῦ</a:t>
            </a:r>
            <a:r>
              <a:rPr lang="el-GR" sz="2400" spc="50" dirty="0">
                <a:solidFill>
                  <a:prstClr val="black"/>
                </a:solidFill>
              </a:rPr>
              <a:t> </a:t>
            </a:r>
            <a:r>
              <a:rPr lang="el-GR" sz="2400" spc="50" dirty="0" err="1">
                <a:solidFill>
                  <a:prstClr val="black"/>
                </a:solidFill>
              </a:rPr>
              <a:t>Θεοῦ</a:t>
            </a:r>
            <a:r>
              <a:rPr lang="el-GR" sz="2400" spc="50" dirty="0">
                <a:solidFill>
                  <a:prstClr val="black"/>
                </a:solidFill>
              </a:rPr>
              <a:t>· </a:t>
            </a:r>
            <a:r>
              <a:rPr lang="el-GR" sz="2400" spc="50" dirty="0" err="1">
                <a:solidFill>
                  <a:prstClr val="black"/>
                </a:solidFill>
              </a:rPr>
              <a:t>οὐδείς</a:t>
            </a:r>
            <a:r>
              <a:rPr lang="el-GR" sz="2400" spc="50" dirty="0">
                <a:solidFill>
                  <a:prstClr val="black"/>
                </a:solidFill>
              </a:rPr>
              <a:t> σε </a:t>
            </a:r>
            <a:r>
              <a:rPr lang="el-GR" sz="2400" spc="50" dirty="0" err="1">
                <a:solidFill>
                  <a:prstClr val="black"/>
                </a:solidFill>
              </a:rPr>
              <a:t>διδά-σκει</a:t>
            </a:r>
            <a:r>
              <a:rPr lang="el-GR" sz="2400" spc="50" dirty="0">
                <a:solidFill>
                  <a:prstClr val="black"/>
                </a:solidFill>
              </a:rPr>
              <a:t> </a:t>
            </a:r>
            <a:r>
              <a:rPr lang="el-GR" sz="2400" spc="50" dirty="0" err="1">
                <a:solidFill>
                  <a:prstClr val="black"/>
                </a:solidFill>
              </a:rPr>
              <a:t>ὡς</a:t>
            </a:r>
            <a:r>
              <a:rPr lang="el-GR" sz="2400" spc="50" dirty="0">
                <a:solidFill>
                  <a:prstClr val="black"/>
                </a:solidFill>
              </a:rPr>
              <a:t> </a:t>
            </a:r>
            <a:r>
              <a:rPr lang="el-GR" sz="2400" spc="50" dirty="0" err="1">
                <a:solidFill>
                  <a:prstClr val="black"/>
                </a:solidFill>
              </a:rPr>
              <a:t>ἐκεῖνα</a:t>
            </a:r>
            <a:r>
              <a:rPr lang="el-GR" sz="2400" spc="50" dirty="0">
                <a:solidFill>
                  <a:prstClr val="black"/>
                </a:solidFill>
              </a:rPr>
              <a:t>. </a:t>
            </a:r>
            <a:r>
              <a:rPr lang="el-GR" sz="2400" spc="50" dirty="0" err="1">
                <a:solidFill>
                  <a:prstClr val="black"/>
                </a:solidFill>
              </a:rPr>
              <a:t>Οὗτος</a:t>
            </a:r>
            <a:r>
              <a:rPr lang="el-GR" sz="2400" spc="50" dirty="0">
                <a:solidFill>
                  <a:prstClr val="black"/>
                </a:solidFill>
              </a:rPr>
              <a:t> </a:t>
            </a:r>
            <a:r>
              <a:rPr lang="el-GR" sz="2400" spc="50" dirty="0" err="1">
                <a:solidFill>
                  <a:prstClr val="black"/>
                </a:solidFill>
              </a:rPr>
              <a:t>μέν</a:t>
            </a:r>
            <a:r>
              <a:rPr lang="el-GR" sz="2400" spc="50" dirty="0">
                <a:solidFill>
                  <a:prstClr val="black"/>
                </a:solidFill>
              </a:rPr>
              <a:t> γάρ πολλά </a:t>
            </a:r>
            <a:r>
              <a:rPr lang="el-GR" sz="2400" spc="50" dirty="0" err="1">
                <a:solidFill>
                  <a:prstClr val="black"/>
                </a:solidFill>
              </a:rPr>
              <a:t>καί</a:t>
            </a:r>
            <a:r>
              <a:rPr lang="el-GR" sz="2400" spc="50" dirty="0">
                <a:solidFill>
                  <a:prstClr val="black"/>
                </a:solidFill>
              </a:rPr>
              <a:t> διά </a:t>
            </a:r>
            <a:r>
              <a:rPr lang="el-GR" sz="2400" spc="50" dirty="0" err="1">
                <a:solidFill>
                  <a:prstClr val="black"/>
                </a:solidFill>
              </a:rPr>
              <a:t>κενοδοξίαν</a:t>
            </a:r>
            <a:r>
              <a:rPr lang="el-GR" sz="2400" spc="50" dirty="0">
                <a:solidFill>
                  <a:prstClr val="black"/>
                </a:solidFill>
              </a:rPr>
              <a:t> </a:t>
            </a:r>
            <a:r>
              <a:rPr lang="el-GR" sz="2400" spc="50" dirty="0" err="1">
                <a:solidFill>
                  <a:prstClr val="black"/>
                </a:solidFill>
              </a:rPr>
              <a:t>καί</a:t>
            </a:r>
            <a:r>
              <a:rPr lang="el-GR" sz="2400" spc="50" dirty="0">
                <a:solidFill>
                  <a:prstClr val="black"/>
                </a:solidFill>
              </a:rPr>
              <a:t> διά </a:t>
            </a:r>
            <a:r>
              <a:rPr lang="el-GR" sz="2400" spc="50" dirty="0" err="1">
                <a:solidFill>
                  <a:prstClr val="black"/>
                </a:solidFill>
              </a:rPr>
              <a:t>βασκανίαν</a:t>
            </a:r>
            <a:r>
              <a:rPr lang="el-GR" sz="2400" spc="50" dirty="0">
                <a:solidFill>
                  <a:prstClr val="black"/>
                </a:solidFill>
              </a:rPr>
              <a:t> </a:t>
            </a:r>
            <a:r>
              <a:rPr lang="el-GR" sz="2400" spc="50" dirty="0" err="1">
                <a:solidFill>
                  <a:prstClr val="black"/>
                </a:solidFill>
              </a:rPr>
              <a:t>ἐπικρύπτει</a:t>
            </a:r>
            <a:r>
              <a:rPr lang="el-GR" sz="2400" spc="50" dirty="0">
                <a:solidFill>
                  <a:prstClr val="black"/>
                </a:solidFill>
              </a:rPr>
              <a:t> </a:t>
            </a:r>
            <a:r>
              <a:rPr lang="el-GR" sz="2400" spc="50" dirty="0" err="1">
                <a:solidFill>
                  <a:prstClr val="black"/>
                </a:solidFill>
              </a:rPr>
              <a:t>πολλάκις</a:t>
            </a:r>
            <a:r>
              <a:rPr lang="el-GR" sz="2400" spc="50" dirty="0">
                <a:solidFill>
                  <a:prstClr val="black"/>
                </a:solidFill>
              </a:rPr>
              <a:t>. </a:t>
            </a:r>
            <a:r>
              <a:rPr lang="el-GR" sz="2400" spc="50" dirty="0" err="1">
                <a:solidFill>
                  <a:prstClr val="black"/>
                </a:solidFill>
              </a:rPr>
              <a:t>Ἀκούσατε</a:t>
            </a:r>
            <a:r>
              <a:rPr lang="el-GR" sz="2400" spc="50" dirty="0">
                <a:solidFill>
                  <a:prstClr val="black"/>
                </a:solidFill>
              </a:rPr>
              <a:t>, </a:t>
            </a:r>
            <a:r>
              <a:rPr lang="el-GR" sz="2400" spc="50" dirty="0" err="1">
                <a:solidFill>
                  <a:prstClr val="black"/>
                </a:solidFill>
              </a:rPr>
              <a:t>παρακαλῶ</a:t>
            </a:r>
            <a:r>
              <a:rPr lang="el-GR" sz="2400" spc="50" dirty="0">
                <a:solidFill>
                  <a:prstClr val="black"/>
                </a:solidFill>
              </a:rPr>
              <a:t>, πάντες </a:t>
            </a:r>
            <a:r>
              <a:rPr lang="el-GR" sz="2400" spc="50" dirty="0" err="1">
                <a:solidFill>
                  <a:prstClr val="black"/>
                </a:solidFill>
              </a:rPr>
              <a:t>οἱ</a:t>
            </a:r>
            <a:r>
              <a:rPr lang="el-GR" sz="2400" spc="50" dirty="0">
                <a:solidFill>
                  <a:prstClr val="black"/>
                </a:solidFill>
              </a:rPr>
              <a:t> </a:t>
            </a:r>
            <a:r>
              <a:rPr lang="el-GR" sz="2400" spc="50" dirty="0" err="1">
                <a:solidFill>
                  <a:prstClr val="black"/>
                </a:solidFill>
              </a:rPr>
              <a:t>βιωτικοί</a:t>
            </a:r>
            <a:r>
              <a:rPr lang="el-GR" sz="2400" spc="50" dirty="0">
                <a:solidFill>
                  <a:prstClr val="black"/>
                </a:solidFill>
              </a:rPr>
              <a:t>, </a:t>
            </a:r>
            <a:r>
              <a:rPr lang="el-GR" sz="2400" spc="50" dirty="0" err="1">
                <a:solidFill>
                  <a:prstClr val="black"/>
                </a:solidFill>
              </a:rPr>
              <a:t>καί</a:t>
            </a:r>
            <a:r>
              <a:rPr lang="el-GR" sz="2400" spc="50" dirty="0">
                <a:solidFill>
                  <a:prstClr val="black"/>
                </a:solidFill>
              </a:rPr>
              <a:t> </a:t>
            </a:r>
            <a:r>
              <a:rPr lang="el-GR" sz="2400" spc="50" dirty="0" err="1">
                <a:solidFill>
                  <a:prstClr val="black"/>
                </a:solidFill>
              </a:rPr>
              <a:t>κτᾶσθε</a:t>
            </a:r>
            <a:r>
              <a:rPr lang="el-GR" sz="2400" spc="50" dirty="0">
                <a:solidFill>
                  <a:prstClr val="black"/>
                </a:solidFill>
              </a:rPr>
              <a:t> βιβλία φάρμακα </a:t>
            </a:r>
            <a:r>
              <a:rPr lang="el-GR" sz="2400" spc="50" dirty="0" err="1">
                <a:solidFill>
                  <a:prstClr val="black"/>
                </a:solidFill>
              </a:rPr>
              <a:t>τῆς</a:t>
            </a:r>
            <a:r>
              <a:rPr lang="el-GR" sz="2400" spc="50" dirty="0">
                <a:solidFill>
                  <a:prstClr val="black"/>
                </a:solidFill>
              </a:rPr>
              <a:t> </a:t>
            </a:r>
            <a:r>
              <a:rPr lang="el-GR" sz="2400" spc="50" dirty="0" err="1">
                <a:solidFill>
                  <a:prstClr val="black"/>
                </a:solidFill>
              </a:rPr>
              <a:t>ψυχῆς</a:t>
            </a:r>
            <a:r>
              <a:rPr lang="el-GR" sz="2400" spc="50" dirty="0">
                <a:solidFill>
                  <a:prstClr val="black"/>
                </a:solidFill>
              </a:rPr>
              <a:t>. </a:t>
            </a:r>
            <a:r>
              <a:rPr lang="el-GR" sz="2400" spc="50" dirty="0" err="1">
                <a:solidFill>
                  <a:prstClr val="black"/>
                </a:solidFill>
              </a:rPr>
              <a:t>Εἰ</a:t>
            </a:r>
            <a:r>
              <a:rPr lang="el-GR" sz="2400" spc="50" dirty="0">
                <a:solidFill>
                  <a:prstClr val="black"/>
                </a:solidFill>
              </a:rPr>
              <a:t> μηδέν </a:t>
            </a:r>
            <a:r>
              <a:rPr lang="el-GR" sz="2400" spc="50" dirty="0" err="1">
                <a:solidFill>
                  <a:prstClr val="black"/>
                </a:solidFill>
              </a:rPr>
              <a:t>ἕτερον</a:t>
            </a:r>
            <a:r>
              <a:rPr lang="el-GR" sz="2400" spc="50" dirty="0">
                <a:solidFill>
                  <a:prstClr val="black"/>
                </a:solidFill>
              </a:rPr>
              <a:t> βούλεσθε, </a:t>
            </a:r>
            <a:r>
              <a:rPr lang="el-GR" sz="2400" spc="50" dirty="0" err="1">
                <a:solidFill>
                  <a:prstClr val="black"/>
                </a:solidFill>
              </a:rPr>
              <a:t>τήν</a:t>
            </a:r>
            <a:r>
              <a:rPr lang="el-GR" sz="2400" spc="50" dirty="0">
                <a:solidFill>
                  <a:prstClr val="black"/>
                </a:solidFill>
              </a:rPr>
              <a:t> </a:t>
            </a:r>
            <a:r>
              <a:rPr lang="el-GR" sz="2400" spc="50" dirty="0" err="1">
                <a:solidFill>
                  <a:prstClr val="black"/>
                </a:solidFill>
              </a:rPr>
              <a:t>γοῦν</a:t>
            </a:r>
            <a:r>
              <a:rPr lang="el-GR" sz="2400" spc="50" dirty="0">
                <a:solidFill>
                  <a:prstClr val="black"/>
                </a:solidFill>
              </a:rPr>
              <a:t> </a:t>
            </a:r>
            <a:r>
              <a:rPr lang="el-GR" sz="2400" spc="50" dirty="0" err="1">
                <a:solidFill>
                  <a:prstClr val="black"/>
                </a:solidFill>
              </a:rPr>
              <a:t>Καινήν</a:t>
            </a:r>
            <a:r>
              <a:rPr lang="el-GR" sz="2400" spc="50" dirty="0">
                <a:solidFill>
                  <a:prstClr val="black"/>
                </a:solidFill>
              </a:rPr>
              <a:t> </a:t>
            </a:r>
            <a:r>
              <a:rPr lang="el-GR" sz="2400" spc="50" dirty="0" err="1">
                <a:solidFill>
                  <a:prstClr val="black"/>
                </a:solidFill>
              </a:rPr>
              <a:t>κτή-σασθε</a:t>
            </a:r>
            <a:r>
              <a:rPr lang="el-GR" sz="2400" spc="50" dirty="0">
                <a:solidFill>
                  <a:prstClr val="black"/>
                </a:solidFill>
              </a:rPr>
              <a:t>, </a:t>
            </a:r>
            <a:r>
              <a:rPr lang="el-GR" sz="2400" spc="50" dirty="0" err="1">
                <a:solidFill>
                  <a:prstClr val="black"/>
                </a:solidFill>
              </a:rPr>
              <a:t>τῶν</a:t>
            </a:r>
            <a:r>
              <a:rPr lang="el-GR" sz="2400" spc="50" dirty="0">
                <a:solidFill>
                  <a:prstClr val="black"/>
                </a:solidFill>
              </a:rPr>
              <a:t> </a:t>
            </a:r>
            <a:r>
              <a:rPr lang="el-GR" sz="2400" spc="50" dirty="0" err="1">
                <a:solidFill>
                  <a:prstClr val="black"/>
                </a:solidFill>
              </a:rPr>
              <a:t>ἀποστόλων</a:t>
            </a:r>
            <a:r>
              <a:rPr lang="el-GR" sz="2400" spc="50" dirty="0">
                <a:solidFill>
                  <a:prstClr val="black"/>
                </a:solidFill>
              </a:rPr>
              <a:t> </a:t>
            </a:r>
            <a:r>
              <a:rPr lang="el-GR" sz="2400" spc="50" dirty="0" err="1">
                <a:solidFill>
                  <a:prstClr val="black"/>
                </a:solidFill>
              </a:rPr>
              <a:t>τάς</a:t>
            </a:r>
            <a:r>
              <a:rPr lang="el-GR" sz="2400" spc="50" dirty="0">
                <a:solidFill>
                  <a:prstClr val="black"/>
                </a:solidFill>
              </a:rPr>
              <a:t> Πράξεις, </a:t>
            </a:r>
            <a:r>
              <a:rPr lang="el-GR" sz="2400" spc="50" dirty="0" err="1">
                <a:solidFill>
                  <a:prstClr val="black"/>
                </a:solidFill>
              </a:rPr>
              <a:t>τά</a:t>
            </a:r>
            <a:r>
              <a:rPr lang="el-GR" sz="2400" spc="50" dirty="0">
                <a:solidFill>
                  <a:prstClr val="black"/>
                </a:solidFill>
              </a:rPr>
              <a:t> </a:t>
            </a:r>
            <a:r>
              <a:rPr lang="el-GR" sz="2400" spc="50" dirty="0" err="1">
                <a:solidFill>
                  <a:prstClr val="black"/>
                </a:solidFill>
              </a:rPr>
              <a:t>Εὐαγγέλια</a:t>
            </a:r>
            <a:r>
              <a:rPr lang="el-GR" sz="2400" spc="50" dirty="0">
                <a:solidFill>
                  <a:prstClr val="black"/>
                </a:solidFill>
              </a:rPr>
              <a:t>, διδασκάλους </a:t>
            </a:r>
            <a:r>
              <a:rPr lang="el-GR" sz="2400" spc="50" dirty="0" err="1">
                <a:solidFill>
                  <a:prstClr val="black"/>
                </a:solidFill>
              </a:rPr>
              <a:t>διηνεκεῖς</a:t>
            </a:r>
            <a:r>
              <a:rPr lang="el-GR" sz="2400" spc="50" dirty="0">
                <a:solidFill>
                  <a:prstClr val="black"/>
                </a:solidFill>
              </a:rPr>
              <a:t>». </a:t>
            </a:r>
          </a:p>
          <a:p>
            <a:pPr algn="r">
              <a:lnSpc>
                <a:spcPct val="110000"/>
              </a:lnSpc>
              <a:spcBef>
                <a:spcPts val="1200"/>
              </a:spcBef>
              <a:buClr>
                <a:srgbClr val="D34817"/>
              </a:buClr>
              <a:buSzPct val="85000"/>
            </a:pPr>
            <a:r>
              <a:rPr lang="el-GR" sz="2000" dirty="0">
                <a:solidFill>
                  <a:prstClr val="black"/>
                </a:solidFill>
                <a:latin typeface="Cambria" panose="02040503050406030204" pitchFamily="18" charset="0"/>
              </a:rPr>
              <a:t>ΑΓΙΟΣ ΙΩΑΝΝΗΣ Ο ΧΡΥΣΟΣΤΟΜΟΣ, </a:t>
            </a:r>
            <a:r>
              <a:rPr lang="el-GR" sz="2000" i="1" dirty="0" err="1">
                <a:solidFill>
                  <a:prstClr val="black"/>
                </a:solidFill>
                <a:latin typeface="Cambria" panose="02040503050406030204" pitchFamily="18" charset="0"/>
              </a:rPr>
              <a:t>Εἰς</a:t>
            </a:r>
            <a:r>
              <a:rPr lang="el-GR" sz="2000" i="1" dirty="0">
                <a:solidFill>
                  <a:prstClr val="black"/>
                </a:solidFill>
                <a:latin typeface="Cambria" panose="02040503050406030204" pitchFamily="18" charset="0"/>
              </a:rPr>
              <a:t> </a:t>
            </a:r>
            <a:r>
              <a:rPr lang="el-GR" sz="2000" i="1" dirty="0" err="1">
                <a:solidFill>
                  <a:prstClr val="black"/>
                </a:solidFill>
                <a:latin typeface="Cambria" panose="02040503050406030204" pitchFamily="18" charset="0"/>
              </a:rPr>
              <a:t>τήν</a:t>
            </a:r>
            <a:r>
              <a:rPr lang="el-GR" sz="2000" i="1" dirty="0">
                <a:solidFill>
                  <a:prstClr val="black"/>
                </a:solidFill>
                <a:latin typeface="Cambria" panose="02040503050406030204" pitchFamily="18" charset="0"/>
              </a:rPr>
              <a:t> </a:t>
            </a:r>
            <a:r>
              <a:rPr lang="el-GR" sz="2000" i="1" dirty="0" err="1">
                <a:solidFill>
                  <a:prstClr val="black"/>
                </a:solidFill>
                <a:latin typeface="Cambria" panose="02040503050406030204" pitchFamily="18" charset="0"/>
              </a:rPr>
              <a:t>πρός</a:t>
            </a:r>
            <a:r>
              <a:rPr lang="el-GR" sz="2000" i="1" dirty="0">
                <a:solidFill>
                  <a:prstClr val="black"/>
                </a:solidFill>
                <a:latin typeface="Cambria" panose="02040503050406030204" pitchFamily="18" charset="0"/>
              </a:rPr>
              <a:t> </a:t>
            </a:r>
            <a:r>
              <a:rPr lang="el-GR" sz="2000" i="1" dirty="0" err="1">
                <a:solidFill>
                  <a:prstClr val="black"/>
                </a:solidFill>
                <a:latin typeface="Cambria" panose="02040503050406030204" pitchFamily="18" charset="0"/>
              </a:rPr>
              <a:t>Κολοσσαεῖς</a:t>
            </a:r>
            <a:r>
              <a:rPr lang="el-GR" sz="2000" i="1" dirty="0">
                <a:solidFill>
                  <a:prstClr val="black"/>
                </a:solidFill>
                <a:latin typeface="Cambria" panose="02040503050406030204" pitchFamily="18" charset="0"/>
              </a:rPr>
              <a:t> </a:t>
            </a:r>
            <a:r>
              <a:rPr lang="el-GR" sz="2000" i="1" dirty="0" err="1">
                <a:solidFill>
                  <a:prstClr val="black"/>
                </a:solidFill>
                <a:latin typeface="Cambria" panose="02040503050406030204" pitchFamily="18" charset="0"/>
              </a:rPr>
              <a:t>ἐπιστολήν</a:t>
            </a:r>
            <a:r>
              <a:rPr lang="el-GR" sz="2000" i="1" dirty="0">
                <a:solidFill>
                  <a:prstClr val="black"/>
                </a:solidFill>
                <a:latin typeface="Cambria" panose="02040503050406030204" pitchFamily="18" charset="0"/>
              </a:rPr>
              <a:t>, </a:t>
            </a:r>
            <a:r>
              <a:rPr lang="el-GR" sz="2000" i="1" dirty="0" err="1">
                <a:solidFill>
                  <a:prstClr val="black"/>
                </a:solidFill>
                <a:latin typeface="Cambria" panose="02040503050406030204" pitchFamily="18" charset="0"/>
              </a:rPr>
              <a:t>ὁμιλία</a:t>
            </a:r>
            <a:r>
              <a:rPr lang="el-GR" sz="2000" i="1" dirty="0">
                <a:solidFill>
                  <a:prstClr val="black"/>
                </a:solidFill>
                <a:latin typeface="Cambria" panose="02040503050406030204" pitchFamily="18" charset="0"/>
              </a:rPr>
              <a:t> Θ΄, α΄. </a:t>
            </a:r>
            <a:r>
              <a:rPr lang="en-US" sz="2000" dirty="0">
                <a:solidFill>
                  <a:prstClr val="black"/>
                </a:solidFill>
                <a:latin typeface="Cambria" panose="02040503050406030204" pitchFamily="18" charset="0"/>
              </a:rPr>
              <a:t>P</a:t>
            </a:r>
            <a:r>
              <a:rPr lang="el-GR" sz="2000" dirty="0">
                <a:solidFill>
                  <a:prstClr val="black"/>
                </a:solidFill>
                <a:latin typeface="Cambria" panose="02040503050406030204" pitchFamily="18" charset="0"/>
              </a:rPr>
              <a:t>.</a:t>
            </a:r>
            <a:r>
              <a:rPr lang="en-US" sz="2000" dirty="0">
                <a:solidFill>
                  <a:prstClr val="black"/>
                </a:solidFill>
                <a:latin typeface="Cambria" panose="02040503050406030204" pitchFamily="18" charset="0"/>
              </a:rPr>
              <a:t>G</a:t>
            </a:r>
            <a:r>
              <a:rPr lang="el-GR" sz="2000" dirty="0">
                <a:solidFill>
                  <a:prstClr val="black"/>
                </a:solidFill>
                <a:latin typeface="Cambria" panose="02040503050406030204" pitchFamily="18" charset="0"/>
              </a:rPr>
              <a:t>.</a:t>
            </a:r>
            <a:r>
              <a:rPr lang="en-US" sz="2000" dirty="0">
                <a:solidFill>
                  <a:prstClr val="black"/>
                </a:solidFill>
                <a:latin typeface="Cambria" panose="02040503050406030204" pitchFamily="18" charset="0"/>
              </a:rPr>
              <a:t> 62, 361</a:t>
            </a:r>
            <a:endParaRPr lang="el-GR" sz="2000" dirty="0">
              <a:solidFill>
                <a:prstClr val="black"/>
              </a:solidFill>
              <a:latin typeface="Cambria" panose="02040503050406030204" pitchFamily="18" charset="0"/>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48</a:t>
            </a:fld>
            <a:endParaRPr lang="el-GR"/>
          </a:p>
        </p:txBody>
      </p:sp>
      <p:pic>
        <p:nvPicPr>
          <p:cNvPr id="5" name="Εικόνα 4"/>
          <p:cNvPicPr>
            <a:picLocks noChangeAspect="1"/>
          </p:cNvPicPr>
          <p:nvPr/>
        </p:nvPicPr>
        <p:blipFill>
          <a:blip r:embed="rId3"/>
          <a:stretch>
            <a:fillRect/>
          </a:stretch>
        </p:blipFill>
        <p:spPr>
          <a:xfrm>
            <a:off x="3135236" y="522514"/>
            <a:ext cx="5914093" cy="3071685"/>
          </a:xfrm>
          <a:prstGeom prst="rect">
            <a:avLst/>
          </a:prstGeom>
        </p:spPr>
      </p:pic>
    </p:spTree>
    <p:extLst>
      <p:ext uri="{BB962C8B-B14F-4D97-AF65-F5344CB8AC3E}">
        <p14:creationId xmlns:p14="http://schemas.microsoft.com/office/powerpoint/2010/main" val="329964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147" y="274638"/>
            <a:ext cx="10685253" cy="622509"/>
          </a:xfrm>
        </p:spPr>
        <p:txBody>
          <a:bodyPr>
            <a:normAutofit/>
          </a:bodyPr>
          <a:lstStyle/>
          <a:p>
            <a:pPr algn="ctr"/>
            <a:r>
              <a:rPr lang="el-GR" sz="2800" i="1" spc="300" dirty="0"/>
              <a:t>ανοίγω και ξεφυλλίζω και μελετώ</a:t>
            </a:r>
          </a:p>
        </p:txBody>
      </p:sp>
      <p:sp>
        <p:nvSpPr>
          <p:cNvPr id="6" name="Ορθογώνιο 5"/>
          <p:cNvSpPr/>
          <p:nvPr/>
        </p:nvSpPr>
        <p:spPr>
          <a:xfrm>
            <a:off x="1219204" y="4847675"/>
            <a:ext cx="4157468" cy="1323439"/>
          </a:xfrm>
          <a:prstGeom prst="rect">
            <a:avLst/>
          </a:prstGeom>
        </p:spPr>
        <p:txBody>
          <a:bodyPr wrap="square">
            <a:spAutoFit/>
          </a:bodyPr>
          <a:lstStyle/>
          <a:p>
            <a:r>
              <a:rPr lang="el-GR" sz="2000" i="1" dirty="0">
                <a:latin typeface="Cambria" panose="02040503050406030204" pitchFamily="18" charset="0"/>
              </a:rPr>
              <a:t>Η ΟΡΘΟΔΟΞΗ ΕΚΚΛΗΣΙΑ ΚΑΙ ΘΕΟΛΟΓΙΑ: ΑΠΟ ΤΟΝ 19ο </a:t>
            </a:r>
            <a:br>
              <a:rPr lang="el-GR" sz="2000" i="1" dirty="0">
                <a:latin typeface="Cambria" panose="02040503050406030204" pitchFamily="18" charset="0"/>
              </a:rPr>
            </a:br>
            <a:r>
              <a:rPr lang="el-GR" sz="2000" i="1" dirty="0">
                <a:latin typeface="Cambria" panose="02040503050406030204" pitchFamily="18" charset="0"/>
              </a:rPr>
              <a:t>ΣΤΟΝ 21ο ΑΙΩΝΑ</a:t>
            </a:r>
          </a:p>
          <a:p>
            <a:r>
              <a:rPr lang="el-GR" sz="2000" spc="50" dirty="0">
                <a:latin typeface="Cambria" panose="02040503050406030204" pitchFamily="18" charset="0"/>
              </a:rPr>
              <a:t>ΣΩΤΗΡΙΟΣ Σ. ΔΕΣΠΟΤΗΣ</a:t>
            </a:r>
          </a:p>
        </p:txBody>
      </p:sp>
      <p:sp>
        <p:nvSpPr>
          <p:cNvPr id="8" name="Ορθογώνιο 7"/>
          <p:cNvSpPr/>
          <p:nvPr/>
        </p:nvSpPr>
        <p:spPr>
          <a:xfrm>
            <a:off x="6731554" y="4847676"/>
            <a:ext cx="4003502" cy="1015663"/>
          </a:xfrm>
          <a:prstGeom prst="rect">
            <a:avLst/>
          </a:prstGeom>
        </p:spPr>
        <p:txBody>
          <a:bodyPr wrap="square">
            <a:spAutoFit/>
          </a:bodyPr>
          <a:lstStyle/>
          <a:p>
            <a:r>
              <a:rPr lang="el-GR" sz="2000" i="1" dirty="0">
                <a:latin typeface="Cambria" panose="02040503050406030204" pitchFamily="18" charset="0"/>
              </a:rPr>
              <a:t>ΘΕΟΛΟΓΙΑ ΤΗΣ ΚΑΙΝΗΣ ΔΙΑΘΗΚΗΣ</a:t>
            </a:r>
          </a:p>
          <a:p>
            <a:r>
              <a:rPr lang="el-GR" sz="2000" i="1" dirty="0">
                <a:latin typeface="Cambria" panose="02040503050406030204" pitchFamily="18" charset="0"/>
              </a:rPr>
              <a:t>[ΣΥΜΠΛΗΡΩΜΕΝΗ ΕΚΔΟΣΗ]</a:t>
            </a:r>
            <a:br>
              <a:rPr lang="el-GR" sz="2000" i="1" dirty="0">
                <a:latin typeface="Cambria" panose="02040503050406030204" pitchFamily="18" charset="0"/>
              </a:rPr>
            </a:br>
            <a:r>
              <a:rPr lang="el-GR" sz="2000" spc="50" dirty="0">
                <a:latin typeface="Cambria" panose="02040503050406030204" pitchFamily="18" charset="0"/>
              </a:rPr>
              <a:t>ΧΑΡΑΛΑΜΠΟΣ Γ. ΑΤΜΑΤΖΙΔΗΣ</a:t>
            </a:r>
          </a:p>
        </p:txBody>
      </p:sp>
      <p:pic>
        <p:nvPicPr>
          <p:cNvPr id="3074" name="Picture 2" descr="Η ΟΡΘΟΔΟΞΗ ΕΚΚΛΗΣΙΑ ΚΑΙ ΘΕΟΛΟΓΙΑ // ΑΠΟ ΤΟΝ 19ο ΣΤΟΝ 21ο ΑΙΩ"/>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4" y="1164929"/>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ΘΕΟΛΟΓΙΑ ΤΗΣ ΚΑΙΝΗΣ ΔΙΑΘΗΚΗΣ // [ΣΥΜΠΛΗΡΩΜΕΝΗ ΕΚΔΟΣΗ]"/>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552" y="1164928"/>
            <a:ext cx="2520000" cy="34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1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7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dirty="0"/>
              <a:t>Εισαγωγή: </a:t>
            </a:r>
          </a:p>
        </p:txBody>
      </p:sp>
      <p:sp>
        <p:nvSpPr>
          <p:cNvPr id="3" name="Θέση κειμένου 2"/>
          <p:cNvSpPr>
            <a:spLocks noGrp="1"/>
          </p:cNvSpPr>
          <p:nvPr>
            <p:ph type="body" idx="1"/>
          </p:nvPr>
        </p:nvSpPr>
        <p:spPr>
          <a:xfrm>
            <a:off x="963084" y="2547938"/>
            <a:ext cx="10363200" cy="3635148"/>
          </a:xfrm>
        </p:spPr>
        <p:txBody>
          <a:bodyPr>
            <a:normAutofit/>
          </a:bodyPr>
          <a:lstStyle/>
          <a:p>
            <a:r>
              <a:rPr lang="en-US" sz="3600" dirty="0">
                <a:solidFill>
                  <a:srgbClr val="696464"/>
                </a:solidFill>
                <a:latin typeface="Calibri" panose="020F0502020204030204" pitchFamily="34" charset="0"/>
                <a:ea typeface="+mj-ea"/>
                <a:cs typeface="+mj-cs"/>
              </a:rPr>
              <a:t>	</a:t>
            </a:r>
          </a:p>
          <a:p>
            <a:pPr>
              <a:lnSpc>
                <a:spcPct val="120000"/>
              </a:lnSpc>
            </a:pPr>
            <a:r>
              <a:rPr lang="en-US" sz="3600" dirty="0">
                <a:solidFill>
                  <a:srgbClr val="696464"/>
                </a:solidFill>
                <a:latin typeface="Calibri" panose="020F0502020204030204" pitchFamily="34" charset="0"/>
                <a:ea typeface="+mj-ea"/>
                <a:cs typeface="+mj-cs"/>
              </a:rPr>
              <a:t>	</a:t>
            </a:r>
            <a:r>
              <a:rPr lang="el-GR" sz="3600" dirty="0">
                <a:solidFill>
                  <a:srgbClr val="696464"/>
                </a:solidFill>
                <a:latin typeface="Calibri" panose="020F0502020204030204" pitchFamily="34" charset="0"/>
                <a:ea typeface="+mj-ea"/>
                <a:cs typeface="+mj-cs"/>
              </a:rPr>
              <a:t>Διαπίστωση </a:t>
            </a:r>
            <a:endParaRPr lang="en-US" sz="3600" dirty="0">
              <a:solidFill>
                <a:srgbClr val="696464"/>
              </a:solidFill>
              <a:latin typeface="Calibri" panose="020F0502020204030204" pitchFamily="34" charset="0"/>
              <a:ea typeface="+mj-ea"/>
              <a:cs typeface="+mj-cs"/>
            </a:endParaRPr>
          </a:p>
          <a:p>
            <a:pPr>
              <a:lnSpc>
                <a:spcPct val="120000"/>
              </a:lnSpc>
            </a:pPr>
            <a:r>
              <a:rPr lang="en-US" sz="3600" dirty="0">
                <a:solidFill>
                  <a:srgbClr val="696464"/>
                </a:solidFill>
                <a:latin typeface="Calibri" panose="020F0502020204030204" pitchFamily="34" charset="0"/>
                <a:ea typeface="+mj-ea"/>
                <a:cs typeface="+mj-cs"/>
              </a:rPr>
              <a:t>		</a:t>
            </a:r>
            <a:r>
              <a:rPr lang="el-GR" sz="3600" dirty="0">
                <a:solidFill>
                  <a:srgbClr val="696464"/>
                </a:solidFill>
                <a:latin typeface="Calibri" panose="020F0502020204030204" pitchFamily="34" charset="0"/>
                <a:ea typeface="+mj-ea"/>
                <a:cs typeface="+mj-cs"/>
              </a:rPr>
              <a:t>Αινίγματα</a:t>
            </a:r>
            <a:endParaRPr lang="en-US" sz="3600" dirty="0">
              <a:solidFill>
                <a:srgbClr val="696464"/>
              </a:solidFill>
              <a:latin typeface="Calibri" panose="020F0502020204030204" pitchFamily="34" charset="0"/>
              <a:ea typeface="+mj-ea"/>
              <a:cs typeface="+mj-cs"/>
            </a:endParaRPr>
          </a:p>
          <a:p>
            <a:pPr>
              <a:lnSpc>
                <a:spcPct val="120000"/>
              </a:lnSpc>
            </a:pPr>
            <a:r>
              <a:rPr lang="el-GR" sz="3600" dirty="0">
                <a:solidFill>
                  <a:srgbClr val="696464"/>
                </a:solidFill>
                <a:latin typeface="Calibri" panose="020F0502020204030204" pitchFamily="34" charset="0"/>
                <a:ea typeface="+mj-ea"/>
                <a:cs typeface="+mj-cs"/>
              </a:rPr>
              <a:t> </a:t>
            </a:r>
            <a:r>
              <a:rPr lang="en-US" sz="3600" dirty="0">
                <a:solidFill>
                  <a:srgbClr val="696464"/>
                </a:solidFill>
                <a:latin typeface="Calibri" panose="020F0502020204030204" pitchFamily="34" charset="0"/>
                <a:ea typeface="+mj-ea"/>
                <a:cs typeface="+mj-cs"/>
              </a:rPr>
              <a:t>			</a:t>
            </a:r>
            <a:r>
              <a:rPr lang="el-GR" sz="3600" dirty="0">
                <a:solidFill>
                  <a:srgbClr val="696464"/>
                </a:solidFill>
                <a:latin typeface="Calibri" panose="020F0502020204030204" pitchFamily="34" charset="0"/>
                <a:ea typeface="+mj-ea"/>
                <a:cs typeface="+mj-cs"/>
              </a:rPr>
              <a:t>Απαντήσεις</a:t>
            </a:r>
            <a:endParaRPr lang="el-GR" dirty="0"/>
          </a:p>
        </p:txBody>
      </p:sp>
      <p:pic>
        <p:nvPicPr>
          <p:cNvPr id="4" name="Εικόνα 3"/>
          <p:cNvPicPr>
            <a:picLocks noChangeAspect="1"/>
          </p:cNvPicPr>
          <p:nvPr/>
        </p:nvPicPr>
        <p:blipFill rotWithShape="1">
          <a:blip r:embed="rId3"/>
          <a:srcRect b="9418"/>
          <a:stretch/>
        </p:blipFill>
        <p:spPr>
          <a:xfrm>
            <a:off x="7018567" y="1793194"/>
            <a:ext cx="4487331" cy="4389892"/>
          </a:xfrm>
          <a:prstGeom prst="ellipse">
            <a:avLst/>
          </a:prstGeom>
          <a:ln>
            <a:noFill/>
          </a:ln>
          <a:effectLst>
            <a:softEdge rad="112500"/>
          </a:effectLst>
        </p:spPr>
      </p:pic>
    </p:spTree>
    <p:extLst>
      <p:ext uri="{BB962C8B-B14F-4D97-AF65-F5344CB8AC3E}">
        <p14:creationId xmlns:p14="http://schemas.microsoft.com/office/powerpoint/2010/main" val="2168978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1. Εισαγωγική διαπίστωση</a:t>
            </a:r>
            <a:endParaRPr lang="el-GR" sz="2400" dirty="0"/>
          </a:p>
        </p:txBody>
      </p:sp>
      <p:sp>
        <p:nvSpPr>
          <p:cNvPr id="3" name="Ορθογώνιο 2"/>
          <p:cNvSpPr/>
          <p:nvPr/>
        </p:nvSpPr>
        <p:spPr>
          <a:xfrm>
            <a:off x="602166" y="1417638"/>
            <a:ext cx="10980234" cy="4355744"/>
          </a:xfrm>
          <a:prstGeom prst="rect">
            <a:avLst/>
          </a:prstGeom>
        </p:spPr>
        <p:txBody>
          <a:bodyPr wrap="square">
            <a:spAutoFit/>
          </a:bodyPr>
          <a:lstStyle/>
          <a:p>
            <a:pPr lvl="0" algn="just">
              <a:lnSpc>
                <a:spcPct val="125000"/>
              </a:lnSpc>
              <a:spcAft>
                <a:spcPts val="1200"/>
              </a:spcAft>
            </a:pPr>
            <a:r>
              <a:rPr lang="el-GR" sz="2400" dirty="0">
                <a:latin typeface="Cambria" panose="02040503050406030204" pitchFamily="18" charset="0"/>
                <a:cs typeface="Calibri" panose="020F0502020204030204" pitchFamily="34" charset="0"/>
              </a:rPr>
              <a:t>Μέσα στη νεωτερική εποχή </a:t>
            </a:r>
            <a:r>
              <a:rPr lang="en-US" sz="2400" dirty="0">
                <a:latin typeface="Cambria" panose="02040503050406030204" pitchFamily="18" charset="0"/>
                <a:cs typeface="Calibri" panose="020F0502020204030204" pitchFamily="34" charset="0"/>
              </a:rPr>
              <a:t>o</a:t>
            </a:r>
            <a:r>
              <a:rPr lang="el-GR" sz="2400" dirty="0">
                <a:latin typeface="Cambria" panose="02040503050406030204" pitchFamily="18" charset="0"/>
                <a:cs typeface="Calibri" panose="020F0502020204030204" pitchFamily="34" charset="0"/>
              </a:rPr>
              <a:t> πιστός βιώνει τον πειρασμό απομακρύνσεως από το βίωμα της πρωτοχριστιανικής κοινότητας, ο οποίος εκδηλώνεται με </a:t>
            </a:r>
          </a:p>
          <a:p>
            <a:pPr marL="540000" lvl="1" indent="-228600" algn="just">
              <a:lnSpc>
                <a:spcPct val="125000"/>
              </a:lnSpc>
              <a:spcAft>
                <a:spcPts val="1200"/>
              </a:spcAft>
              <a:buClr>
                <a:srgbClr val="002060"/>
              </a:buClr>
              <a:buFont typeface="Wingdings" panose="05000000000000000000" pitchFamily="2" charset="2"/>
              <a:buChar char="q"/>
            </a:pPr>
            <a:r>
              <a:rPr lang="el-GR" sz="2400" dirty="0">
                <a:latin typeface="Cambria" panose="02040503050406030204" pitchFamily="18" charset="0"/>
                <a:cs typeface="Calibri" panose="020F0502020204030204" pitchFamily="34" charset="0"/>
              </a:rPr>
              <a:t> την υποτίμηση της βιβλικής διδασκαλίας, </a:t>
            </a:r>
          </a:p>
          <a:p>
            <a:pPr marL="540000" lvl="1" indent="-228600" algn="just">
              <a:lnSpc>
                <a:spcPct val="125000"/>
              </a:lnSpc>
              <a:spcAft>
                <a:spcPts val="1200"/>
              </a:spcAft>
              <a:buFont typeface="Wingdings" panose="05000000000000000000" pitchFamily="2" charset="2"/>
              <a:buChar char="q"/>
            </a:pPr>
            <a:r>
              <a:rPr lang="el-GR" sz="2400" dirty="0">
                <a:latin typeface="Cambria" panose="02040503050406030204" pitchFamily="18" charset="0"/>
                <a:cs typeface="Calibri" panose="020F0502020204030204" pitchFamily="34" charset="0"/>
              </a:rPr>
              <a:t> την αδιαφορία προς την εσχατολογική προσδοκία, και </a:t>
            </a:r>
          </a:p>
          <a:p>
            <a:pPr marL="540000" lvl="1" indent="-228600" algn="just">
              <a:lnSpc>
                <a:spcPct val="125000"/>
              </a:lnSpc>
              <a:spcAft>
                <a:spcPts val="1200"/>
              </a:spcAft>
              <a:buFont typeface="Wingdings" panose="05000000000000000000" pitchFamily="2" charset="2"/>
              <a:buChar char="q"/>
            </a:pPr>
            <a:r>
              <a:rPr lang="el-GR" sz="2400" dirty="0">
                <a:latin typeface="Cambria" panose="02040503050406030204" pitchFamily="18" charset="0"/>
                <a:cs typeface="Calibri" panose="020F0502020204030204" pitchFamily="34" charset="0"/>
              </a:rPr>
              <a:t> την έλλειψη του προφητικού πνεύματος. </a:t>
            </a:r>
          </a:p>
          <a:p>
            <a:pPr lvl="0" algn="just">
              <a:lnSpc>
                <a:spcPct val="125000"/>
              </a:lnSpc>
              <a:spcAft>
                <a:spcPts val="1200"/>
              </a:spcAft>
            </a:pPr>
            <a:r>
              <a:rPr lang="el-GR" sz="2400" dirty="0">
                <a:latin typeface="Cambria" panose="02040503050406030204" pitchFamily="18" charset="0"/>
                <a:cs typeface="Calibri" panose="020F0502020204030204" pitchFamily="34" charset="0"/>
              </a:rPr>
              <a:t>Πώς λοιπόν θα μπορέσει ο πιστός να παραμείνει σταθερός με βιβλικό φρόνημα στην εκκλησιαστική παράδοση και να αντισταθεί στους σύγχρονους </a:t>
            </a:r>
            <a:r>
              <a:rPr lang="el-GR" sz="2400" dirty="0" err="1">
                <a:latin typeface="Cambria" panose="02040503050406030204" pitchFamily="18" charset="0"/>
                <a:cs typeface="Calibri" panose="020F0502020204030204" pitchFamily="34" charset="0"/>
              </a:rPr>
              <a:t>ψευδοδιδα</a:t>
            </a:r>
            <a:r>
              <a:rPr lang="el-GR" sz="2400" dirty="0">
                <a:latin typeface="Cambria" panose="02040503050406030204" pitchFamily="18" charset="0"/>
                <a:cs typeface="Calibri" panose="020F0502020204030204" pitchFamily="34" charset="0"/>
              </a:rPr>
              <a:t>-σκάλους και τις ποικίλες </a:t>
            </a:r>
            <a:r>
              <a:rPr lang="el-GR" sz="2400" dirty="0" err="1">
                <a:latin typeface="Cambria" panose="02040503050406030204" pitchFamily="18" charset="0"/>
                <a:cs typeface="Calibri" panose="020F0502020204030204" pitchFamily="34" charset="0"/>
              </a:rPr>
              <a:t>ψευδοπροφητείες</a:t>
            </a:r>
            <a:r>
              <a:rPr lang="el-GR" sz="2400" dirty="0">
                <a:latin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99942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2.1 Τέσσερα βασικά υπαρξιακά αινίγματα</a:t>
            </a:r>
            <a:endParaRPr lang="el-GR" sz="2400" dirty="0"/>
          </a:p>
        </p:txBody>
      </p:sp>
      <p:sp>
        <p:nvSpPr>
          <p:cNvPr id="3" name="Ορθογώνιο 2"/>
          <p:cNvSpPr/>
          <p:nvPr/>
        </p:nvSpPr>
        <p:spPr>
          <a:xfrm>
            <a:off x="602166" y="1417638"/>
            <a:ext cx="10980234" cy="4832092"/>
          </a:xfrm>
          <a:prstGeom prst="rect">
            <a:avLst/>
          </a:prstGeom>
        </p:spPr>
        <p:txBody>
          <a:bodyPr wrap="square">
            <a:spAutoFit/>
          </a:bodyPr>
          <a:lstStyle/>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α)</a:t>
            </a:r>
            <a:r>
              <a:rPr lang="el-GR" sz="2200" dirty="0">
                <a:solidFill>
                  <a:prstClr val="black"/>
                </a:solidFill>
                <a:latin typeface="Cambria" panose="02040503050406030204" pitchFamily="18" charset="0"/>
              </a:rPr>
              <a:t> </a:t>
            </a:r>
            <a:r>
              <a:rPr lang="el-GR" sz="2200" dirty="0">
                <a:latin typeface="Cambria" panose="02040503050406030204" pitchFamily="18" charset="0"/>
              </a:rPr>
              <a:t>Το θεμελιώδες ερώτημα για την εν γένει αρχή: </a:t>
            </a:r>
            <a:r>
              <a:rPr lang="el-GR" sz="2200" b="1" dirty="0">
                <a:latin typeface="Cambria" panose="02040503050406030204" pitchFamily="18" charset="0"/>
              </a:rPr>
              <a:t>Γιατί υφίσταται το </a:t>
            </a:r>
            <a:r>
              <a:rPr lang="el-GR" sz="2200" b="1" cap="all" dirty="0">
                <a:latin typeface="Cambria" panose="02040503050406030204" pitchFamily="18" charset="0"/>
              </a:rPr>
              <a:t>σ</a:t>
            </a:r>
            <a:r>
              <a:rPr lang="el-GR" sz="2200" b="1" dirty="0">
                <a:latin typeface="Cambria" panose="02040503050406030204" pitchFamily="18" charset="0"/>
              </a:rPr>
              <a:t>ύμπαν και δεν υπάρχει το Τίποτε; </a:t>
            </a:r>
            <a:r>
              <a:rPr lang="el-GR" sz="2200" dirty="0">
                <a:latin typeface="Cambria" panose="02040503050406030204" pitchFamily="18" charset="0"/>
              </a:rPr>
              <a:t>Πρόκειται για το ερώτημα αναφορικά με </a:t>
            </a:r>
            <a:r>
              <a:rPr lang="el-GR" sz="2200" b="1" dirty="0">
                <a:latin typeface="Cambria" panose="02040503050406030204" pitchFamily="18" charset="0"/>
              </a:rPr>
              <a:t>το </a:t>
            </a:r>
            <a:r>
              <a:rPr lang="el-GR" sz="2200" b="1" i="1" cap="all" dirty="0">
                <a:latin typeface="Cambria" panose="02040503050406030204" pitchFamily="18" charset="0"/>
              </a:rPr>
              <a:t>ε</a:t>
            </a:r>
            <a:r>
              <a:rPr lang="el-GR" sz="2200" b="1" i="1" dirty="0">
                <a:latin typeface="Cambria" panose="02040503050406030204" pitchFamily="18" charset="0"/>
              </a:rPr>
              <a:t>ίναι</a:t>
            </a:r>
            <a:r>
              <a:rPr lang="el-GR" sz="2200" dirty="0">
                <a:latin typeface="Cambria" panose="02040503050406030204" pitchFamily="18" charset="0"/>
              </a:rPr>
              <a:t> του </a:t>
            </a:r>
            <a:r>
              <a:rPr lang="el-GR" sz="2200" cap="all" dirty="0">
                <a:latin typeface="Cambria" panose="02040503050406030204" pitchFamily="18" charset="0"/>
              </a:rPr>
              <a:t>σ</a:t>
            </a:r>
            <a:r>
              <a:rPr lang="el-GR" sz="2200" dirty="0">
                <a:latin typeface="Cambria" panose="02040503050406030204" pitchFamily="18" charset="0"/>
              </a:rPr>
              <a:t>ύμπαντος γενικώς. Αυτή η αναζήτηση είναι το ίδιο αγωνιώδης με εκείνη περί της θεοδικίας, με την αιτία δηλ. της ύπαρξης στον κόσμο του κακού, και του αρχέγονου φόβου ενώπιον του τρίπτυχου «πόνος- ενοχή – θάνατος».</a:t>
            </a:r>
            <a:endParaRPr lang="en-US" sz="2200" dirty="0">
              <a:latin typeface="Cambria" panose="02040503050406030204" pitchFamily="18" charset="0"/>
            </a:endParaRPr>
          </a:p>
          <a:p>
            <a:pPr marL="288000" lvl="0" indent="-288000" algn="ctr">
              <a:buClr>
                <a:srgbClr val="D34817"/>
              </a:buClr>
              <a:buSzPct val="85000"/>
            </a:pPr>
            <a:r>
              <a:rPr lang="el-GR" sz="2200" dirty="0">
                <a:solidFill>
                  <a:srgbClr val="C00000"/>
                </a:solidFill>
                <a:latin typeface="Cambria" panose="02040503050406030204" pitchFamily="18" charset="0"/>
                <a:sym typeface="Wingdings 2" panose="05020102010507070707" pitchFamily="18" charset="2"/>
              </a:rPr>
              <a:t> </a:t>
            </a:r>
            <a:endParaRPr lang="el-GR" sz="2200" dirty="0">
              <a:solidFill>
                <a:srgbClr val="C00000"/>
              </a:solidFill>
              <a:latin typeface="Cambria" panose="02040503050406030204" pitchFamily="18" charset="0"/>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β) </a:t>
            </a:r>
            <a:r>
              <a:rPr lang="el-GR" sz="2200" dirty="0">
                <a:solidFill>
                  <a:prstClr val="black"/>
                </a:solidFill>
                <a:latin typeface="Cambria" panose="02040503050406030204" pitchFamily="18" charset="0"/>
              </a:rPr>
              <a:t>Το θεμελιώδες ερώτημα γ</a:t>
            </a:r>
            <a:r>
              <a:rPr lang="el-GR" sz="2200" b="1" dirty="0">
                <a:solidFill>
                  <a:prstClr val="black"/>
                </a:solidFill>
                <a:latin typeface="Cambria" panose="02040503050406030204" pitchFamily="18" charset="0"/>
              </a:rPr>
              <a:t>ιατί το </a:t>
            </a:r>
            <a:r>
              <a:rPr lang="el-GR" sz="2200" b="1" cap="all" dirty="0">
                <a:solidFill>
                  <a:prstClr val="black"/>
                </a:solidFill>
                <a:latin typeface="Cambria" panose="02040503050406030204" pitchFamily="18" charset="0"/>
              </a:rPr>
              <a:t>σ</a:t>
            </a:r>
            <a:r>
              <a:rPr lang="el-GR" sz="2200" b="1" dirty="0">
                <a:solidFill>
                  <a:prstClr val="black"/>
                </a:solidFill>
                <a:latin typeface="Cambria" panose="02040503050406030204" pitchFamily="18" charset="0"/>
              </a:rPr>
              <a:t>ύμπαν είναι «έτσι όπως είναι»;</a:t>
            </a:r>
            <a:r>
              <a:rPr lang="el-GR" sz="2200" dirty="0">
                <a:solidFill>
                  <a:prstClr val="black"/>
                </a:solidFill>
                <a:latin typeface="Cambria" panose="02040503050406030204" pitchFamily="18" charset="0"/>
              </a:rPr>
              <a:t> Γιατί έχει δηλ. ακριβώς αυτές τις ιδιότητες, οι οποίες είναι τόσο αποφασιστικής σημασίας για να εξασφαλιστεί η ανθρώπινη επιβίωση και η ζωή; Πρόκειται για το πρόβλημα</a:t>
            </a:r>
            <a:r>
              <a:rPr lang="el-GR" sz="2200" b="1" dirty="0">
                <a:solidFill>
                  <a:prstClr val="black"/>
                </a:solidFill>
                <a:latin typeface="Cambria" panose="02040503050406030204" pitchFamily="18" charset="0"/>
              </a:rPr>
              <a:t> του τρόπου και της μορφής υπάρξεως</a:t>
            </a:r>
            <a:r>
              <a:rPr lang="el-GR" sz="2200" dirty="0">
                <a:solidFill>
                  <a:prstClr val="black"/>
                </a:solidFill>
                <a:latin typeface="Cambria" panose="02040503050406030204" pitchFamily="18" charset="0"/>
              </a:rPr>
              <a:t> (</a:t>
            </a:r>
            <a:r>
              <a:rPr lang="en-US" sz="2200" dirty="0">
                <a:solidFill>
                  <a:prstClr val="black"/>
                </a:solidFill>
                <a:latin typeface="Cambria" panose="02040503050406030204" pitchFamily="18" charset="0"/>
              </a:rPr>
              <a:t>So</a:t>
            </a:r>
            <a:r>
              <a:rPr lang="el-GR" sz="2200" dirty="0">
                <a:solidFill>
                  <a:prstClr val="black"/>
                </a:solidFill>
                <a:latin typeface="Cambria" panose="02040503050406030204" pitchFamily="18" charset="0"/>
              </a:rPr>
              <a:t>-</a:t>
            </a:r>
            <a:r>
              <a:rPr lang="en-US" sz="2200" dirty="0">
                <a:solidFill>
                  <a:prstClr val="black"/>
                </a:solidFill>
                <a:latin typeface="Cambria" panose="02040503050406030204" pitchFamily="18" charset="0"/>
              </a:rPr>
              <a:t>Sein</a:t>
            </a:r>
            <a:r>
              <a:rPr lang="el-GR" sz="2200" dirty="0">
                <a:solidFill>
                  <a:prstClr val="black"/>
                </a:solidFill>
                <a:latin typeface="Cambria" panose="02040503050406030204" pitchFamily="18" charset="0"/>
              </a:rPr>
              <a:t> = ούτως είναι) του </a:t>
            </a:r>
            <a:r>
              <a:rPr lang="el-GR" sz="2200" cap="all" dirty="0">
                <a:solidFill>
                  <a:prstClr val="black"/>
                </a:solidFill>
                <a:latin typeface="Cambria" panose="02040503050406030204" pitchFamily="18" charset="0"/>
              </a:rPr>
              <a:t>σ</a:t>
            </a:r>
            <a:r>
              <a:rPr lang="el-GR" sz="2200" dirty="0">
                <a:solidFill>
                  <a:prstClr val="black"/>
                </a:solidFill>
                <a:latin typeface="Cambria" panose="02040503050406030204" pitchFamily="18" charset="0"/>
              </a:rPr>
              <a:t>ύμπαντος. Αφορά στην προέλευση και το νόημα του Κόσμου ως κοσμικού </a:t>
            </a:r>
            <a:r>
              <a:rPr lang="el-GR" sz="2200" dirty="0" err="1">
                <a:solidFill>
                  <a:prstClr val="black"/>
                </a:solidFill>
                <a:latin typeface="Cambria" panose="02040503050406030204" pitchFamily="18" charset="0"/>
              </a:rPr>
              <a:t>συνΌλου</a:t>
            </a:r>
            <a:r>
              <a:rPr lang="el-GR" sz="2200" dirty="0">
                <a:solidFill>
                  <a:prstClr val="black"/>
                </a:solidFill>
                <a:latin typeface="Cambria" panose="02040503050406030204" pitchFamily="18" charset="0"/>
              </a:rPr>
              <a:t> και της πραγματικότητας εν γένει. Ανέκαθεν το συγκεκριμένο ερώτημα συνδυαζόταν με την υποψία εάν υπάρχουν πτυχές της πραγματικότητας που θα μπορούσαν να θεωρηθούν ακάθαρτες – «βρώμικες», δαιμονικές. </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7</a:t>
            </a:fld>
            <a:endParaRPr lang="el-GR"/>
          </a:p>
        </p:txBody>
      </p:sp>
    </p:spTree>
    <p:extLst>
      <p:ext uri="{BB962C8B-B14F-4D97-AF65-F5344CB8AC3E}">
        <p14:creationId xmlns:p14="http://schemas.microsoft.com/office/powerpoint/2010/main" val="3103130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2.2 Τέσσερα βασικά υπαρξιακά αινίγματα</a:t>
            </a:r>
          </a:p>
        </p:txBody>
      </p:sp>
      <p:sp>
        <p:nvSpPr>
          <p:cNvPr id="3" name="Ορθογώνιο 2"/>
          <p:cNvSpPr/>
          <p:nvPr/>
        </p:nvSpPr>
        <p:spPr>
          <a:xfrm>
            <a:off x="602166" y="1417638"/>
            <a:ext cx="10980234" cy="4308872"/>
          </a:xfrm>
          <a:prstGeom prst="rect">
            <a:avLst/>
          </a:prstGeom>
        </p:spPr>
        <p:txBody>
          <a:bodyPr wrap="square">
            <a:spAutoFit/>
          </a:bodyPr>
          <a:lstStyle/>
          <a:p>
            <a:pPr marL="288000" lvl="0" indent="-288000" algn="just">
              <a:spcBef>
                <a:spcPts val="580"/>
              </a:spcBef>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γ)</a:t>
            </a:r>
            <a:r>
              <a:rPr lang="el-GR" sz="2200" dirty="0">
                <a:solidFill>
                  <a:prstClr val="black"/>
                </a:solidFill>
                <a:latin typeface="Cambria" panose="02040503050406030204" pitchFamily="18" charset="0"/>
              </a:rPr>
              <a:t> </a:t>
            </a:r>
            <a:r>
              <a:rPr lang="el-GR" sz="2200" b="1" dirty="0">
                <a:solidFill>
                  <a:prstClr val="black"/>
                </a:solidFill>
                <a:latin typeface="Cambria" panose="02040503050406030204" pitchFamily="18" charset="0"/>
              </a:rPr>
              <a:t>Τι είναι το Όλον</a:t>
            </a:r>
            <a:r>
              <a:rPr lang="el-GR" sz="2200" dirty="0">
                <a:solidFill>
                  <a:prstClr val="black"/>
                </a:solidFill>
                <a:latin typeface="Cambria" panose="02040503050406030204" pitchFamily="18" charset="0"/>
              </a:rPr>
              <a:t>, η </a:t>
            </a:r>
            <a:r>
              <a:rPr lang="el-GR" sz="2200" dirty="0" err="1">
                <a:solidFill>
                  <a:prstClr val="black"/>
                </a:solidFill>
                <a:latin typeface="Cambria" panose="02040503050406030204" pitchFamily="18" charset="0"/>
              </a:rPr>
              <a:t>σύνολη</a:t>
            </a:r>
            <a:r>
              <a:rPr lang="el-GR" sz="2200" dirty="0">
                <a:solidFill>
                  <a:prstClr val="black"/>
                </a:solidFill>
                <a:latin typeface="Cambria" panose="02040503050406030204" pitchFamily="18" charset="0"/>
              </a:rPr>
              <a:t> πραγματικότητα; Είναι μόνον η «φύση» ή επίσης και το «πνεύμα»; Μπορούμε άραγε να αντιληφθούμε περισσότερα από ένα Σύμπαντα; Μπορεί η Φυσική να «συλλάβει» και το πνεύμα; Τι είναι εν γένει η πραγματικότητα; Εμείς πώς λειτουργούμε ως «μόρια» αυτού του </a:t>
            </a:r>
            <a:r>
              <a:rPr lang="el-GR" sz="2200" dirty="0" err="1">
                <a:solidFill>
                  <a:prstClr val="black"/>
                </a:solidFill>
                <a:latin typeface="Cambria" panose="02040503050406030204" pitchFamily="18" charset="0"/>
              </a:rPr>
              <a:t>συνΌλου</a:t>
            </a:r>
            <a:r>
              <a:rPr lang="el-GR" sz="2200" dirty="0">
                <a:solidFill>
                  <a:prstClr val="black"/>
                </a:solidFill>
                <a:latin typeface="Cambria" panose="02040503050406030204" pitchFamily="18" charset="0"/>
              </a:rPr>
              <a:t>; Τελικά, αν υπάρχει ένα </a:t>
            </a:r>
            <a:r>
              <a:rPr lang="el-GR" sz="2200" dirty="0" err="1">
                <a:solidFill>
                  <a:prstClr val="black"/>
                </a:solidFill>
                <a:latin typeface="Cambria" panose="02040503050406030204" pitchFamily="18" charset="0"/>
              </a:rPr>
              <a:t>χωροχρονικό</a:t>
            </a:r>
            <a:r>
              <a:rPr lang="el-GR" sz="2200" dirty="0">
                <a:solidFill>
                  <a:prstClr val="black"/>
                </a:solidFill>
                <a:latin typeface="Cambria" panose="02040503050406030204" pitchFamily="18" charset="0"/>
              </a:rPr>
              <a:t> συνεχές, υπάρχουν συμπαντικές αξίες και ισχύει η επίγνωση ότι κάθε δράση προκαλεί αντίδραση;</a:t>
            </a:r>
          </a:p>
          <a:p>
            <a:pPr marL="342900" indent="-342900" algn="ctr">
              <a:spcBef>
                <a:spcPts val="580"/>
              </a:spcBef>
              <a:buClr>
                <a:srgbClr val="D34817"/>
              </a:buClr>
              <a:buSzPct val="85000"/>
              <a:buFont typeface="Wingdings 2" panose="05020102010507070707" pitchFamily="18" charset="2"/>
              <a:buChar char="g"/>
            </a:pPr>
            <a:r>
              <a:rPr lang="el-GR" sz="2200" dirty="0">
                <a:solidFill>
                  <a:srgbClr val="C00000"/>
                </a:solidFill>
                <a:sym typeface="Wingdings 2" panose="05020102010507070707" pitchFamily="18" charset="2"/>
              </a:rPr>
              <a:t></a:t>
            </a:r>
          </a:p>
          <a:p>
            <a:pPr marL="342900" indent="-342900" algn="ctr">
              <a:spcBef>
                <a:spcPts val="580"/>
              </a:spcBef>
              <a:buClr>
                <a:srgbClr val="D34817"/>
              </a:buClr>
              <a:buSzPct val="85000"/>
              <a:buFont typeface="Wingdings 2" panose="05020102010507070707" pitchFamily="18" charset="2"/>
              <a:buChar char="g"/>
            </a:pPr>
            <a:endParaRPr lang="el-GR" sz="2200" dirty="0">
              <a:solidFill>
                <a:prstClr val="black"/>
              </a:solidFill>
              <a:latin typeface="Cambria" panose="02040503050406030204" pitchFamily="18" charset="0"/>
            </a:endParaRPr>
          </a:p>
          <a:p>
            <a:pPr marL="288000" lvl="0" indent="-288000" algn="just">
              <a:buClr>
                <a:srgbClr val="D34817"/>
              </a:buClr>
              <a:buSzPct val="85000"/>
            </a:pPr>
            <a:r>
              <a:rPr lang="en-US" sz="2200" dirty="0">
                <a:solidFill>
                  <a:srgbClr val="C00000"/>
                </a:solidFill>
                <a:latin typeface="Cambria" panose="02040503050406030204" pitchFamily="18" charset="0"/>
              </a:rPr>
              <a:t>(</a:t>
            </a:r>
            <a:r>
              <a:rPr lang="el-GR" sz="2200" dirty="0">
                <a:solidFill>
                  <a:srgbClr val="C00000"/>
                </a:solidFill>
                <a:latin typeface="Cambria" panose="02040503050406030204" pitchFamily="18" charset="0"/>
              </a:rPr>
              <a:t>δ) </a:t>
            </a:r>
            <a:r>
              <a:rPr lang="el-GR" sz="2200" dirty="0">
                <a:solidFill>
                  <a:prstClr val="black"/>
                </a:solidFill>
                <a:latin typeface="Cambria" panose="02040503050406030204" pitchFamily="18" charset="0"/>
              </a:rPr>
              <a:t>Τελικά </a:t>
            </a:r>
            <a:r>
              <a:rPr lang="el-GR" sz="2200" b="1" dirty="0">
                <a:solidFill>
                  <a:prstClr val="black"/>
                </a:solidFill>
                <a:latin typeface="Cambria" panose="02040503050406030204" pitchFamily="18" charset="0"/>
              </a:rPr>
              <a:t>τι είναι ο άνθρωπος ως </a:t>
            </a:r>
            <a:r>
              <a:rPr lang="el-GR" sz="2200" b="1" i="1" dirty="0" err="1">
                <a:solidFill>
                  <a:prstClr val="black"/>
                </a:solidFill>
                <a:latin typeface="Cambria" panose="02040503050406030204" pitchFamily="18" charset="0"/>
              </a:rPr>
              <a:t>υπο</a:t>
            </a:r>
            <a:r>
              <a:rPr lang="el-GR" sz="2200" b="1" dirty="0" err="1">
                <a:solidFill>
                  <a:prstClr val="black"/>
                </a:solidFill>
                <a:latin typeface="Cambria" panose="02040503050406030204" pitchFamily="18" charset="0"/>
              </a:rPr>
              <a:t>Κείμενο</a:t>
            </a:r>
            <a:r>
              <a:rPr lang="el-GR" sz="2200" dirty="0">
                <a:solidFill>
                  <a:prstClr val="black"/>
                </a:solidFill>
                <a:latin typeface="Cambria" panose="02040503050406030204" pitchFamily="18" charset="0"/>
              </a:rPr>
              <a:t>; Είναι σώμα </a:t>
            </a:r>
            <a:r>
              <a:rPr lang="el-GR" sz="2200" b="1" i="1" dirty="0">
                <a:solidFill>
                  <a:prstClr val="black"/>
                </a:solidFill>
                <a:latin typeface="Cambria" panose="02040503050406030204" pitchFamily="18" charset="0"/>
              </a:rPr>
              <a:t>και</a:t>
            </a:r>
            <a:r>
              <a:rPr lang="el-GR" sz="2200" dirty="0">
                <a:solidFill>
                  <a:prstClr val="black"/>
                </a:solidFill>
                <a:latin typeface="Cambria" panose="02040503050406030204" pitchFamily="18" charset="0"/>
              </a:rPr>
              <a:t> ψυχή; Υπάρχει δηλ. κάποια άυλη οντότητα εντός του, φυλακισμένη; Και το σώμα, το οποίο σήμερα έχει «ανακαλυφθεί», καθώς διαπιστώνεται ότι η </a:t>
            </a:r>
            <a:r>
              <a:rPr lang="el-GR" sz="2200" dirty="0" err="1">
                <a:solidFill>
                  <a:prstClr val="black"/>
                </a:solidFill>
                <a:latin typeface="Cambria" panose="02040503050406030204" pitchFamily="18" charset="0"/>
              </a:rPr>
              <a:t>βιολογικότητά</a:t>
            </a:r>
            <a:r>
              <a:rPr lang="el-GR" sz="2200" dirty="0">
                <a:solidFill>
                  <a:prstClr val="black"/>
                </a:solidFill>
                <a:latin typeface="Cambria" panose="02040503050406030204" pitchFamily="18" charset="0"/>
              </a:rPr>
              <a:t> μας «σκέπτεται», τι ρόλο διαδραματίζει στην ύπαρξη;</a:t>
            </a: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8</a:t>
            </a:fld>
            <a:endParaRPr lang="el-GR"/>
          </a:p>
        </p:txBody>
      </p:sp>
    </p:spTree>
    <p:extLst>
      <p:ext uri="{BB962C8B-B14F-4D97-AF65-F5344CB8AC3E}">
        <p14:creationId xmlns:p14="http://schemas.microsoft.com/office/powerpoint/2010/main" val="4985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4672" y="274638"/>
            <a:ext cx="10777728" cy="1143000"/>
          </a:xfrm>
        </p:spPr>
        <p:txBody>
          <a:bodyPr/>
          <a:lstStyle/>
          <a:p>
            <a:pPr algn="ctr"/>
            <a:r>
              <a:rPr lang="el-GR" dirty="0"/>
              <a:t>2.3 Τέσσερα βασικά υπαρξιακά αινίγματα</a:t>
            </a:r>
          </a:p>
        </p:txBody>
      </p:sp>
      <p:sp>
        <p:nvSpPr>
          <p:cNvPr id="3" name="Ορθογώνιο 2"/>
          <p:cNvSpPr/>
          <p:nvPr/>
        </p:nvSpPr>
        <p:spPr>
          <a:xfrm>
            <a:off x="602166" y="1417638"/>
            <a:ext cx="10980234" cy="4431983"/>
          </a:xfrm>
          <a:prstGeom prst="rect">
            <a:avLst/>
          </a:prstGeom>
        </p:spPr>
        <p:txBody>
          <a:bodyPr wrap="square">
            <a:spAutoFit/>
          </a:bodyPr>
          <a:lstStyle/>
          <a:p>
            <a:pPr marL="342900" lvl="0" indent="-342900" algn="just">
              <a:spcBef>
                <a:spcPts val="580"/>
              </a:spcBef>
              <a:buClr>
                <a:srgbClr val="D34817"/>
              </a:buClr>
              <a:buSzPct val="85000"/>
              <a:buFont typeface="Wingdings 2" panose="05020102010507070707" pitchFamily="18" charset="2"/>
              <a:buChar char="E"/>
            </a:pPr>
            <a:r>
              <a:rPr lang="el-GR" sz="2200" dirty="0">
                <a:solidFill>
                  <a:prstClr val="black"/>
                </a:solidFill>
              </a:rPr>
              <a:t>Τι συνεπάγεται το γεγονός ότι κάθε βροτός είναι κατασκευασμένος </a:t>
            </a:r>
            <a:r>
              <a:rPr lang="el-GR" sz="2200" i="1" dirty="0">
                <a:solidFill>
                  <a:prstClr val="black"/>
                </a:solidFill>
              </a:rPr>
              <a:t>σύμφωνα με την Εικόνα του Θεού</a:t>
            </a:r>
            <a:r>
              <a:rPr lang="el-GR" sz="2200" dirty="0">
                <a:solidFill>
                  <a:prstClr val="black"/>
                </a:solidFill>
              </a:rPr>
              <a:t>, (μια «</a:t>
            </a:r>
            <a:r>
              <a:rPr lang="el-GR" sz="2200" dirty="0" err="1">
                <a:solidFill>
                  <a:prstClr val="black"/>
                </a:solidFill>
              </a:rPr>
              <a:t>σέλφι</a:t>
            </a:r>
            <a:r>
              <a:rPr lang="el-GR" sz="2200" dirty="0">
                <a:solidFill>
                  <a:prstClr val="black"/>
                </a:solidFill>
              </a:rPr>
              <a:t>» του ίδιου του Χριστού = της κατεξοχήν </a:t>
            </a:r>
            <a:r>
              <a:rPr lang="el-GR" sz="2200" i="1" dirty="0">
                <a:solidFill>
                  <a:prstClr val="black"/>
                </a:solidFill>
              </a:rPr>
              <a:t>Εικόνας</a:t>
            </a:r>
            <a:r>
              <a:rPr lang="el-GR" sz="2200" dirty="0">
                <a:solidFill>
                  <a:prstClr val="black"/>
                </a:solidFill>
              </a:rPr>
              <a:t>); </a:t>
            </a:r>
          </a:p>
          <a:p>
            <a:pPr marL="342900" lvl="0" indent="-342900" algn="just">
              <a:spcBef>
                <a:spcPts val="1200"/>
              </a:spcBef>
              <a:buClr>
                <a:srgbClr val="D34817"/>
              </a:buClr>
              <a:buSzPct val="85000"/>
              <a:buFont typeface="Wingdings 2" panose="05020102010507070707" pitchFamily="18" charset="2"/>
              <a:buChar char="E"/>
            </a:pPr>
            <a:r>
              <a:rPr lang="el-GR" sz="2200" dirty="0">
                <a:solidFill>
                  <a:prstClr val="black"/>
                </a:solidFill>
              </a:rPr>
              <a:t>Περιορίζεται αυτή η εικόνα μόνο στο αυτεξούσιον και άλλες πνευματικές ιδιότητες του έσω ανθρώπου; </a:t>
            </a:r>
          </a:p>
          <a:p>
            <a:pPr marL="342900" lvl="0" indent="-342900" algn="just">
              <a:spcBef>
                <a:spcPts val="1200"/>
              </a:spcBef>
              <a:buClr>
                <a:srgbClr val="D34817"/>
              </a:buClr>
              <a:buSzPct val="85000"/>
              <a:buFont typeface="Wingdings 2" panose="05020102010507070707" pitchFamily="18" charset="2"/>
              <a:buChar char="E"/>
            </a:pPr>
            <a:r>
              <a:rPr lang="el-GR" sz="2200" dirty="0">
                <a:solidFill>
                  <a:prstClr val="black"/>
                </a:solidFill>
              </a:rPr>
              <a:t>Ή εμπερικλείει </a:t>
            </a:r>
            <a:r>
              <a:rPr lang="el-GR" sz="2200" b="1" i="1" dirty="0">
                <a:solidFill>
                  <a:prstClr val="black"/>
                </a:solidFill>
              </a:rPr>
              <a:t>και το κορμί</a:t>
            </a:r>
            <a:r>
              <a:rPr lang="el-GR" sz="2200" dirty="0">
                <a:solidFill>
                  <a:prstClr val="black"/>
                </a:solidFill>
              </a:rPr>
              <a:t>, τον όλον άνθρωπο, και μάλιστα όχι στην </a:t>
            </a:r>
            <a:r>
              <a:rPr lang="el-GR" sz="2200" dirty="0" err="1">
                <a:solidFill>
                  <a:prstClr val="black"/>
                </a:solidFill>
              </a:rPr>
              <a:t>αυτοναφο</a:t>
            </a:r>
            <a:r>
              <a:rPr lang="el-GR" sz="2200" dirty="0">
                <a:solidFill>
                  <a:prstClr val="black"/>
                </a:solidFill>
              </a:rPr>
              <a:t>- </a:t>
            </a:r>
            <a:r>
              <a:rPr lang="el-GR" sz="2200" dirty="0" err="1">
                <a:solidFill>
                  <a:prstClr val="black"/>
                </a:solidFill>
              </a:rPr>
              <a:t>ρικότητά</a:t>
            </a:r>
            <a:r>
              <a:rPr lang="el-GR" sz="2200" dirty="0">
                <a:solidFill>
                  <a:prstClr val="black"/>
                </a:solidFill>
              </a:rPr>
              <a:t> του, αλλά στη ζώσα σχέση του και με τον «άλλον» και δη «τον πλησίον» του; </a:t>
            </a:r>
          </a:p>
          <a:p>
            <a:pPr marL="342900" lvl="0" indent="-342900" algn="just">
              <a:spcBef>
                <a:spcPts val="1200"/>
              </a:spcBef>
              <a:buClr>
                <a:srgbClr val="D34817"/>
              </a:buClr>
              <a:buSzPct val="85000"/>
              <a:buFont typeface="Wingdings 2" panose="05020102010507070707" pitchFamily="18" charset="2"/>
              <a:buChar char="E"/>
            </a:pPr>
            <a:r>
              <a:rPr lang="el-GR" sz="2200" dirty="0">
                <a:solidFill>
                  <a:prstClr val="black"/>
                </a:solidFill>
              </a:rPr>
              <a:t>Μπορεί άραγε ο άνθρωπος να μην υπακούει αέναα στο βίο του στους «</a:t>
            </a:r>
            <a:r>
              <a:rPr lang="el-GR" sz="2200" dirty="0" err="1">
                <a:solidFill>
                  <a:prstClr val="black"/>
                </a:solidFill>
              </a:rPr>
              <a:t>προγραμ</a:t>
            </a:r>
            <a:r>
              <a:rPr lang="el-GR" sz="2200" dirty="0">
                <a:solidFill>
                  <a:prstClr val="black"/>
                </a:solidFill>
              </a:rPr>
              <a:t>- </a:t>
            </a:r>
            <a:r>
              <a:rPr lang="el-GR" sz="2200" dirty="0" err="1">
                <a:solidFill>
                  <a:prstClr val="black"/>
                </a:solidFill>
              </a:rPr>
              <a:t>ματισμούς</a:t>
            </a:r>
            <a:r>
              <a:rPr lang="el-GR" sz="2200" dirty="0">
                <a:solidFill>
                  <a:prstClr val="black"/>
                </a:solidFill>
              </a:rPr>
              <a:t>» του </a:t>
            </a:r>
            <a:r>
              <a:rPr lang="en-US" sz="2200" dirty="0">
                <a:solidFill>
                  <a:prstClr val="black"/>
                </a:solidFill>
              </a:rPr>
              <a:t>DNA</a:t>
            </a:r>
            <a:r>
              <a:rPr lang="el-GR" sz="2200" dirty="0">
                <a:solidFill>
                  <a:prstClr val="black"/>
                </a:solidFill>
              </a:rPr>
              <a:t> και τις προσλαμβάνουσες της παιδικής ηλικίας του, ή ξεκινά τη ζωή όντας φορέας ενός προπατορικού ή μάλλον </a:t>
            </a:r>
            <a:r>
              <a:rPr lang="el-GR" sz="2200" dirty="0" err="1">
                <a:solidFill>
                  <a:prstClr val="black"/>
                </a:solidFill>
              </a:rPr>
              <a:t>προμητορικού</a:t>
            </a:r>
            <a:r>
              <a:rPr lang="el-GR" sz="2200" dirty="0">
                <a:solidFill>
                  <a:prstClr val="black"/>
                </a:solidFill>
              </a:rPr>
              <a:t> αμαρτήματος, για το οποίο δεν είναι υπεύθυνος;</a:t>
            </a:r>
          </a:p>
          <a:p>
            <a:pPr algn="ctr">
              <a:spcBef>
                <a:spcPts val="1200"/>
              </a:spcBef>
              <a:buClr>
                <a:srgbClr val="D34817"/>
              </a:buClr>
              <a:buSzPct val="85000"/>
            </a:pPr>
            <a:r>
              <a:rPr lang="el-GR" sz="2200" dirty="0">
                <a:solidFill>
                  <a:srgbClr val="C00000"/>
                </a:solidFill>
                <a:sym typeface="Wingdings 2" panose="05020102010507070707" pitchFamily="18" charset="2"/>
              </a:rPr>
              <a:t> </a:t>
            </a:r>
            <a:endParaRPr lang="el-GR" sz="2200" dirty="0">
              <a:solidFill>
                <a:srgbClr val="C00000"/>
              </a:solidFill>
            </a:endParaRPr>
          </a:p>
        </p:txBody>
      </p:sp>
      <p:sp>
        <p:nvSpPr>
          <p:cNvPr id="4" name="Θέση αριθμού διαφάνειας 3"/>
          <p:cNvSpPr>
            <a:spLocks noGrp="1"/>
          </p:cNvSpPr>
          <p:nvPr>
            <p:ph type="sldNum" sz="quarter" idx="12"/>
          </p:nvPr>
        </p:nvSpPr>
        <p:spPr/>
        <p:txBody>
          <a:bodyPr/>
          <a:lstStyle/>
          <a:p>
            <a:fld id="{1D1903F3-E828-4292-A073-702D73584004}" type="slidenum">
              <a:rPr lang="el-GR" smtClean="0"/>
              <a:pPr/>
              <a:t>9</a:t>
            </a:fld>
            <a:endParaRPr lang="el-GR"/>
          </a:p>
        </p:txBody>
      </p:sp>
    </p:spTree>
    <p:extLst>
      <p:ext uri="{BB962C8B-B14F-4D97-AF65-F5344CB8AC3E}">
        <p14:creationId xmlns:p14="http://schemas.microsoft.com/office/powerpoint/2010/main" val="666797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5919</Words>
  <Application>Microsoft Office PowerPoint</Application>
  <PresentationFormat>Ευρεία οθόνη</PresentationFormat>
  <Paragraphs>322</Paragraphs>
  <Slides>49</Slides>
  <Notes>49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49</vt:i4>
      </vt:variant>
    </vt:vector>
  </HeadingPairs>
  <TitlesOfParts>
    <vt:vector size="56" baseType="lpstr">
      <vt:lpstr>Calibri</vt:lpstr>
      <vt:lpstr>Cambria</vt:lpstr>
      <vt:lpstr>Franklin Gothic Book</vt:lpstr>
      <vt:lpstr>Perpetua</vt:lpstr>
      <vt:lpstr>Wingdings</vt:lpstr>
      <vt:lpstr>Wingdings 2</vt:lpstr>
      <vt:lpstr>Δικαιοσύνη</vt:lpstr>
      <vt:lpstr>Επιμορφωτικό Πρόγραμμα Ι.Π.Ε. στην Ιερά Μητρόπολη Κερκύρας</vt:lpstr>
      <vt:lpstr>Γένεση και Παλιγγενεσία («Αποκάλυψη»):  Τα Μυστήρια της Αρχής και του Τέλους</vt:lpstr>
      <vt:lpstr>Παρουσίαση του PowerPoint</vt:lpstr>
      <vt:lpstr>Διάγραμμα παρουσίασης</vt:lpstr>
      <vt:lpstr>Εισαγωγή: </vt:lpstr>
      <vt:lpstr>1. Εισαγωγική διαπίστωση</vt:lpstr>
      <vt:lpstr>2.1 Τέσσερα βασικά υπαρξιακά αινίγματα</vt:lpstr>
      <vt:lpstr>2.2 Τέσσερα βασικά υπαρξιακά αινίγματα</vt:lpstr>
      <vt:lpstr>2.3 Τέσσερα βασικά υπαρξιακά αινίγματα</vt:lpstr>
      <vt:lpstr>3.1 Βασικές απαντήσεις από την Αγία Γραφή</vt:lpstr>
      <vt:lpstr>3.2 Βασικές απαντήσεις από την Αγία Γραφή</vt:lpstr>
      <vt:lpstr>Παρουσίαση του PowerPoint</vt:lpstr>
      <vt:lpstr>Α΄ ΜΕΡΟΣ </vt:lpstr>
      <vt:lpstr>1.1 Η ενότητα των δύο Διαθηκών</vt:lpstr>
      <vt:lpstr>1.2 Η ενότητα των δύο Διαθηκών</vt:lpstr>
      <vt:lpstr>1.3 Η ενότητα των δύο Διαθηκών</vt:lpstr>
      <vt:lpstr>1.4 Η ενότητα των δύο Διαθηκών</vt:lpstr>
      <vt:lpstr>ανοίγω και ξεφυλλίζω και μελετώ</vt:lpstr>
      <vt:lpstr>2.1 Οι διηγήσεις περί δημιουργίας</vt:lpstr>
      <vt:lpstr>2.2 Οι διηγήσεις περί δημιουργίας</vt:lpstr>
      <vt:lpstr>2.3 Οι διηγήσεις περί δημιουργίας</vt:lpstr>
      <vt:lpstr>Παρουσίαση του PowerPoint</vt:lpstr>
      <vt:lpstr>ανοίγω και ξεφυλλίζω και μελετώ</vt:lpstr>
      <vt:lpstr>3.1 Παιδαγωγική αξιοποίηση των διηγήσεων</vt:lpstr>
      <vt:lpstr>3.2 Παιδαγωγική αξιοποίηση των διηγήσεων</vt:lpstr>
      <vt:lpstr>3.3 Παιδαγωγική αξιοποίηση των διηγήσεων</vt:lpstr>
      <vt:lpstr>ανοίγω και ξεφυλλίζω και μελετώ</vt:lpstr>
      <vt:lpstr>Β΄ ΜΕΡΟΣ</vt:lpstr>
      <vt:lpstr>Παρουσίαση του PowerPoint</vt:lpstr>
      <vt:lpstr>1.1 Αποκάλυψη και Εσχατολογία</vt:lpstr>
      <vt:lpstr>1.2 Αποκάλυψη και Εσχατολογία</vt:lpstr>
      <vt:lpstr>ανοίγω και ξεφυλλίζω και μελετώ</vt:lpstr>
      <vt:lpstr>2.1 Παλιγγενεσία – «ὁ νικῶν»</vt:lpstr>
      <vt:lpstr>2.2 Παλιγγενεσία – «ὁ παντοκράτωρ»</vt:lpstr>
      <vt:lpstr>2.3 Παλιγγενεσία – «τό θηρίον»</vt:lpstr>
      <vt:lpstr>2.4 Παλιγγενεσία – «καινή Ἱερουσαλήμ»</vt:lpstr>
      <vt:lpstr>ανοίγω και ξεφυλλίζω και μελετώ</vt:lpstr>
      <vt:lpstr>3.1 Αποκάλυψη και Οικολογία</vt:lpstr>
      <vt:lpstr>3.2 Αποκάλυψη και Οικο-θεολογία</vt:lpstr>
      <vt:lpstr>3.3 Αποκάλυψη και Οικολογία σε διάλογο</vt:lpstr>
      <vt:lpstr>ανοίγω και ξεφυλλίζω και μελετώ</vt:lpstr>
      <vt:lpstr>Ανακεφαλαίωση</vt:lpstr>
      <vt:lpstr>«Στην αρχή ο Θεός δημιούργησε τον ουρανό και τη γη»</vt:lpstr>
      <vt:lpstr>Γένεσις – Ενσάρκωση – Παλιγγενεσία </vt:lpstr>
      <vt:lpstr>Πρόταση: Περικοπές της Π.Δ. για κατήχηση</vt:lpstr>
      <vt:lpstr>Παραίνεση: Κάθε μέρα με βιβλικότερο φρόνημα</vt:lpstr>
      <vt:lpstr>Όχι στην αδιαφορία του παιδαγωγικού έργου</vt:lpstr>
      <vt:lpstr>Παρουσίαση του PowerPoint</vt:lpstr>
      <vt:lpstr>ανοίγω και ξεφυλλίζω και μελετώ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dc:creator>
  <cp:lastModifiedBy>sotdespo@o365.uoa.gr</cp:lastModifiedBy>
  <cp:revision>97</cp:revision>
  <cp:lastPrinted>2021-12-09T12:13:08Z</cp:lastPrinted>
  <dcterms:created xsi:type="dcterms:W3CDTF">2021-12-02T22:21:35Z</dcterms:created>
  <dcterms:modified xsi:type="dcterms:W3CDTF">2021-12-18T06:47:41Z</dcterms:modified>
</cp:coreProperties>
</file>