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32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C70CF3-5501-41B0-869F-FDF4F11FA84D}" type="doc">
      <dgm:prSet loTypeId="urn:microsoft.com/office/officeart/2005/8/layout/default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9110FCF-95F9-419B-8EB5-0F923C1637CD}">
      <dgm:prSet/>
      <dgm:spPr/>
      <dgm:t>
        <a:bodyPr/>
        <a:lstStyle/>
        <a:p>
          <a:r>
            <a:rPr lang="el-GR" dirty="0"/>
            <a:t>Στο </a:t>
          </a:r>
          <a:r>
            <a:rPr lang="el-GR" b="1" dirty="0"/>
            <a:t>κέντρο των </a:t>
          </a:r>
          <a:r>
            <a:rPr lang="el-GR" b="1" i="1" dirty="0"/>
            <a:t>Πράξεων</a:t>
          </a:r>
          <a:r>
            <a:rPr lang="el-GR" dirty="0"/>
            <a:t> (</a:t>
          </a:r>
          <a:r>
            <a:rPr lang="el-GR" dirty="0" err="1"/>
            <a:t>Πρ</a:t>
          </a:r>
          <a:r>
            <a:rPr lang="el-GR" dirty="0"/>
            <a:t>.) </a:t>
          </a:r>
          <a:endParaRPr lang="en-US" dirty="0"/>
        </a:p>
      </dgm:t>
    </dgm:pt>
    <dgm:pt modelId="{38F7D4D8-6CFD-4E5D-90A4-69713A22C76D}" type="parTrans" cxnId="{361B88FA-6220-4D65-BBA3-8582A6EDF70F}">
      <dgm:prSet/>
      <dgm:spPr/>
      <dgm:t>
        <a:bodyPr/>
        <a:lstStyle/>
        <a:p>
          <a:endParaRPr lang="en-US"/>
        </a:p>
      </dgm:t>
    </dgm:pt>
    <dgm:pt modelId="{8AE5B7FE-5898-42C2-8314-76EE55FEF3EE}" type="sibTrans" cxnId="{361B88FA-6220-4D65-BBA3-8582A6EDF70F}">
      <dgm:prSet/>
      <dgm:spPr/>
      <dgm:t>
        <a:bodyPr/>
        <a:lstStyle/>
        <a:p>
          <a:endParaRPr lang="en-US"/>
        </a:p>
      </dgm:t>
    </dgm:pt>
    <dgm:pt modelId="{A4B914CB-D3C4-4085-8622-4551DD5D6CBD}">
      <dgm:prSet/>
      <dgm:spPr/>
      <dgm:t>
        <a:bodyPr/>
        <a:lstStyle/>
        <a:p>
          <a:r>
            <a:rPr lang="el-GR" b="1" dirty="0"/>
            <a:t>“Αφήγηση – ημείς” </a:t>
          </a:r>
          <a:endParaRPr lang="en-US" dirty="0"/>
        </a:p>
      </dgm:t>
    </dgm:pt>
    <dgm:pt modelId="{37452CE3-6CA4-4600-9C7D-6431DC464FF3}" type="parTrans" cxnId="{393C4156-9B2A-418E-BCBB-65CA9BD51315}">
      <dgm:prSet/>
      <dgm:spPr/>
      <dgm:t>
        <a:bodyPr/>
        <a:lstStyle/>
        <a:p>
          <a:endParaRPr lang="en-US"/>
        </a:p>
      </dgm:t>
    </dgm:pt>
    <dgm:pt modelId="{BC45F834-CA39-497D-A86F-FF4367C1D005}" type="sibTrans" cxnId="{393C4156-9B2A-418E-BCBB-65CA9BD51315}">
      <dgm:prSet/>
      <dgm:spPr/>
      <dgm:t>
        <a:bodyPr/>
        <a:lstStyle/>
        <a:p>
          <a:endParaRPr lang="en-US"/>
        </a:p>
      </dgm:t>
    </dgm:pt>
    <dgm:pt modelId="{04A85592-E17E-419D-91B5-4C964BFAC90F}">
      <dgm:prSet/>
      <dgm:spPr/>
      <dgm:t>
        <a:bodyPr/>
        <a:lstStyle/>
        <a:p>
          <a:r>
            <a:rPr lang="el-GR" dirty="0"/>
            <a:t>Μεγάλη Έκταση αλλά </a:t>
          </a:r>
          <a:r>
            <a:rPr lang="el-GR" i="1" dirty="0"/>
            <a:t>Τέλεια</a:t>
          </a:r>
          <a:r>
            <a:rPr lang="el-GR" dirty="0"/>
            <a:t> Αρχιτεκτονική</a:t>
          </a:r>
          <a:endParaRPr lang="en-US" dirty="0"/>
        </a:p>
      </dgm:t>
    </dgm:pt>
    <dgm:pt modelId="{EE9B32F0-5BC6-4DB1-86F8-120AE43D7C30}" type="parTrans" cxnId="{5A94B19C-0159-4CFE-AA7A-FA3C8063F297}">
      <dgm:prSet/>
      <dgm:spPr/>
      <dgm:t>
        <a:bodyPr/>
        <a:lstStyle/>
        <a:p>
          <a:endParaRPr lang="en-US"/>
        </a:p>
      </dgm:t>
    </dgm:pt>
    <dgm:pt modelId="{39BABD40-0E64-4131-83EB-0808A5F1C740}" type="sibTrans" cxnId="{5A94B19C-0159-4CFE-AA7A-FA3C8063F297}">
      <dgm:prSet/>
      <dgm:spPr/>
      <dgm:t>
        <a:bodyPr/>
        <a:lstStyle/>
        <a:p>
          <a:endParaRPr lang="en-US"/>
        </a:p>
      </dgm:t>
    </dgm:pt>
    <dgm:pt modelId="{9652EE9F-2D3F-45FA-8513-7B5A344E76B6}" type="pres">
      <dgm:prSet presAssocID="{9EC70CF3-5501-41B0-869F-FDF4F11FA84D}" presName="diagram" presStyleCnt="0">
        <dgm:presLayoutVars>
          <dgm:dir/>
          <dgm:resizeHandles val="exact"/>
        </dgm:presLayoutVars>
      </dgm:prSet>
      <dgm:spPr/>
    </dgm:pt>
    <dgm:pt modelId="{EB0ACE27-69D2-43A2-86CE-78401544E216}" type="pres">
      <dgm:prSet presAssocID="{79110FCF-95F9-419B-8EB5-0F923C1637CD}" presName="node" presStyleLbl="node1" presStyleIdx="0" presStyleCnt="3">
        <dgm:presLayoutVars>
          <dgm:bulletEnabled val="1"/>
        </dgm:presLayoutVars>
      </dgm:prSet>
      <dgm:spPr/>
    </dgm:pt>
    <dgm:pt modelId="{2BE58886-E92E-490B-8DD4-42FD6C3864EC}" type="pres">
      <dgm:prSet presAssocID="{8AE5B7FE-5898-42C2-8314-76EE55FEF3EE}" presName="sibTrans" presStyleCnt="0"/>
      <dgm:spPr/>
    </dgm:pt>
    <dgm:pt modelId="{5059CCC9-94BA-4A71-BD25-2DB6997192A6}" type="pres">
      <dgm:prSet presAssocID="{A4B914CB-D3C4-4085-8622-4551DD5D6CBD}" presName="node" presStyleLbl="node1" presStyleIdx="1" presStyleCnt="3">
        <dgm:presLayoutVars>
          <dgm:bulletEnabled val="1"/>
        </dgm:presLayoutVars>
      </dgm:prSet>
      <dgm:spPr/>
    </dgm:pt>
    <dgm:pt modelId="{AC53A4C7-01E0-4D5C-812B-D3D927214951}" type="pres">
      <dgm:prSet presAssocID="{BC45F834-CA39-497D-A86F-FF4367C1D005}" presName="sibTrans" presStyleCnt="0"/>
      <dgm:spPr/>
    </dgm:pt>
    <dgm:pt modelId="{915C7DC9-5029-4438-B69F-7764A79D9864}" type="pres">
      <dgm:prSet presAssocID="{04A85592-E17E-419D-91B5-4C964BFAC90F}" presName="node" presStyleLbl="node1" presStyleIdx="2" presStyleCnt="3">
        <dgm:presLayoutVars>
          <dgm:bulletEnabled val="1"/>
        </dgm:presLayoutVars>
      </dgm:prSet>
      <dgm:spPr/>
    </dgm:pt>
  </dgm:ptLst>
  <dgm:cxnLst>
    <dgm:cxn modelId="{1ACDF25B-E5E6-47F8-871C-E4228450163D}" type="presOf" srcId="{9EC70CF3-5501-41B0-869F-FDF4F11FA84D}" destId="{9652EE9F-2D3F-45FA-8513-7B5A344E76B6}" srcOrd="0" destOrd="0" presId="urn:microsoft.com/office/officeart/2005/8/layout/default"/>
    <dgm:cxn modelId="{EE27AC6A-E3F0-4FF9-8779-B36816BF199E}" type="presOf" srcId="{04A85592-E17E-419D-91B5-4C964BFAC90F}" destId="{915C7DC9-5029-4438-B69F-7764A79D9864}" srcOrd="0" destOrd="0" presId="urn:microsoft.com/office/officeart/2005/8/layout/default"/>
    <dgm:cxn modelId="{393C4156-9B2A-418E-BCBB-65CA9BD51315}" srcId="{9EC70CF3-5501-41B0-869F-FDF4F11FA84D}" destId="{A4B914CB-D3C4-4085-8622-4551DD5D6CBD}" srcOrd="1" destOrd="0" parTransId="{37452CE3-6CA4-4600-9C7D-6431DC464FF3}" sibTransId="{BC45F834-CA39-497D-A86F-FF4367C1D005}"/>
    <dgm:cxn modelId="{5A94B19C-0159-4CFE-AA7A-FA3C8063F297}" srcId="{9EC70CF3-5501-41B0-869F-FDF4F11FA84D}" destId="{04A85592-E17E-419D-91B5-4C964BFAC90F}" srcOrd="2" destOrd="0" parTransId="{EE9B32F0-5BC6-4DB1-86F8-120AE43D7C30}" sibTransId="{39BABD40-0E64-4131-83EB-0808A5F1C740}"/>
    <dgm:cxn modelId="{F7AF5CF1-5CA1-4F12-A079-4DB9C201172A}" type="presOf" srcId="{79110FCF-95F9-419B-8EB5-0F923C1637CD}" destId="{EB0ACE27-69D2-43A2-86CE-78401544E216}" srcOrd="0" destOrd="0" presId="urn:microsoft.com/office/officeart/2005/8/layout/default"/>
    <dgm:cxn modelId="{07F6BEF6-0864-40AB-8890-FF5E8A8F7A88}" type="presOf" srcId="{A4B914CB-D3C4-4085-8622-4551DD5D6CBD}" destId="{5059CCC9-94BA-4A71-BD25-2DB6997192A6}" srcOrd="0" destOrd="0" presId="urn:microsoft.com/office/officeart/2005/8/layout/default"/>
    <dgm:cxn modelId="{361B88FA-6220-4D65-BBA3-8582A6EDF70F}" srcId="{9EC70CF3-5501-41B0-869F-FDF4F11FA84D}" destId="{79110FCF-95F9-419B-8EB5-0F923C1637CD}" srcOrd="0" destOrd="0" parTransId="{38F7D4D8-6CFD-4E5D-90A4-69713A22C76D}" sibTransId="{8AE5B7FE-5898-42C2-8314-76EE55FEF3EE}"/>
    <dgm:cxn modelId="{876C9F02-BEA1-4FD7-A779-11CC5A8F41B7}" type="presParOf" srcId="{9652EE9F-2D3F-45FA-8513-7B5A344E76B6}" destId="{EB0ACE27-69D2-43A2-86CE-78401544E216}" srcOrd="0" destOrd="0" presId="urn:microsoft.com/office/officeart/2005/8/layout/default"/>
    <dgm:cxn modelId="{C76AEEBA-1F1A-4DF7-8DB6-ECAA2F3387DC}" type="presParOf" srcId="{9652EE9F-2D3F-45FA-8513-7B5A344E76B6}" destId="{2BE58886-E92E-490B-8DD4-42FD6C3864EC}" srcOrd="1" destOrd="0" presId="urn:microsoft.com/office/officeart/2005/8/layout/default"/>
    <dgm:cxn modelId="{F47E8D8C-9A3C-49DB-93EA-C31597947169}" type="presParOf" srcId="{9652EE9F-2D3F-45FA-8513-7B5A344E76B6}" destId="{5059CCC9-94BA-4A71-BD25-2DB6997192A6}" srcOrd="2" destOrd="0" presId="urn:microsoft.com/office/officeart/2005/8/layout/default"/>
    <dgm:cxn modelId="{A3338774-FCF6-4644-8428-95CEAA613FA2}" type="presParOf" srcId="{9652EE9F-2D3F-45FA-8513-7B5A344E76B6}" destId="{AC53A4C7-01E0-4D5C-812B-D3D927214951}" srcOrd="3" destOrd="0" presId="urn:microsoft.com/office/officeart/2005/8/layout/default"/>
    <dgm:cxn modelId="{AA661060-C4E3-48A9-808A-5970EE22EDBF}" type="presParOf" srcId="{9652EE9F-2D3F-45FA-8513-7B5A344E76B6}" destId="{915C7DC9-5029-4438-B69F-7764A79D9864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F45617-0C8B-4624-981C-992E1C57F6A2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C767264-9743-4614-9C2A-70154A4AF7AA}">
      <dgm:prSet/>
      <dgm:spPr/>
      <dgm:t>
        <a:bodyPr/>
        <a:lstStyle/>
        <a:p>
          <a:pPr algn="just"/>
          <a:r>
            <a:rPr lang="el-GR" dirty="0"/>
            <a:t>Ήδη ο  </a:t>
          </a:r>
          <a:r>
            <a:rPr lang="el-GR" b="1" dirty="0"/>
            <a:t>Ιωάννης Χρυσόστομος </a:t>
          </a:r>
          <a:r>
            <a:rPr lang="el-GR" dirty="0"/>
            <a:t>στην εισαγωγή τού Υπομνήματος στις </a:t>
          </a:r>
          <a:r>
            <a:rPr lang="el-GR" i="1" dirty="0"/>
            <a:t>Πράξεις</a:t>
          </a:r>
          <a:r>
            <a:rPr lang="el-GR" dirty="0"/>
            <a:t> δηλώνει την υποτίμηση των </a:t>
          </a:r>
          <a:r>
            <a:rPr lang="el-GR" dirty="0" err="1"/>
            <a:t>Πρ</a:t>
          </a:r>
          <a:r>
            <a:rPr lang="el-GR" dirty="0"/>
            <a:t>. από τους χριστιανούς τής Πόλης το 400 μ.Χ.. δεν έχουμε πατερικά Υπομνήματα στο </a:t>
          </a:r>
          <a:r>
            <a:rPr lang="el-GR" i="1" dirty="0"/>
            <a:t>Κατά </a:t>
          </a:r>
          <a:r>
            <a:rPr lang="el-GR" i="1" dirty="0" err="1"/>
            <a:t>Λουκάν</a:t>
          </a:r>
          <a:r>
            <a:rPr lang="el-GR" dirty="0"/>
            <a:t>, παρότι έχει επηρεάσει βαθιά την υμνολογία της Εκκλησίας. </a:t>
          </a:r>
          <a:endParaRPr lang="en-US" dirty="0"/>
        </a:p>
      </dgm:t>
    </dgm:pt>
    <dgm:pt modelId="{E2550686-AA07-478C-AD7C-9FB7CE440BAB}" type="parTrans" cxnId="{1F8EF44C-D1F5-4AED-BE25-558FA3BCDD2D}">
      <dgm:prSet/>
      <dgm:spPr/>
      <dgm:t>
        <a:bodyPr/>
        <a:lstStyle/>
        <a:p>
          <a:endParaRPr lang="en-US"/>
        </a:p>
      </dgm:t>
    </dgm:pt>
    <dgm:pt modelId="{E7184B75-8597-47AA-9487-91FF5C12C10B}" type="sibTrans" cxnId="{1F8EF44C-D1F5-4AED-BE25-558FA3BCDD2D}">
      <dgm:prSet/>
      <dgm:spPr/>
      <dgm:t>
        <a:bodyPr/>
        <a:lstStyle/>
        <a:p>
          <a:endParaRPr lang="en-US"/>
        </a:p>
      </dgm:t>
    </dgm:pt>
    <dgm:pt modelId="{C1991E34-ACC5-425D-9904-C0BDE17E9482}">
      <dgm:prSet/>
      <dgm:spPr/>
      <dgm:t>
        <a:bodyPr/>
        <a:lstStyle/>
        <a:p>
          <a:pPr algn="just"/>
          <a:r>
            <a:rPr lang="el-GR" dirty="0"/>
            <a:t>Ο μέγας ιστορικός </a:t>
          </a:r>
          <a:r>
            <a:rPr lang="el-GR" b="1" dirty="0"/>
            <a:t>Ευσέβιος Καισαρείας</a:t>
          </a:r>
          <a:r>
            <a:rPr lang="el-GR" dirty="0"/>
            <a:t> δεν χρησιμοποιεί ως ΒΑΣΙΚΗ πηγή τις </a:t>
          </a:r>
          <a:r>
            <a:rPr lang="el-GR" i="1" dirty="0"/>
            <a:t>Πράξεις</a:t>
          </a:r>
          <a:r>
            <a:rPr lang="el-GR" dirty="0"/>
            <a:t> ως Πηγή για το έργο του, το οποίο μέχρι σήμερα έχει ασκήσει τη μέγιστη </a:t>
          </a:r>
          <a:r>
            <a:rPr lang="el-GR" dirty="0" err="1"/>
            <a:t>επισρροή</a:t>
          </a:r>
          <a:r>
            <a:rPr lang="el-GR" dirty="0"/>
            <a:t> στη συγγραφή των Εκκλησιαστικών Ιστοριών. </a:t>
          </a:r>
          <a:endParaRPr lang="en-US" dirty="0"/>
        </a:p>
      </dgm:t>
    </dgm:pt>
    <dgm:pt modelId="{A75AED1C-C686-450E-BE58-3D0BEBA634BA}" type="parTrans" cxnId="{BEB01B24-F94C-4B48-A23A-BE37B86008FB}">
      <dgm:prSet/>
      <dgm:spPr/>
      <dgm:t>
        <a:bodyPr/>
        <a:lstStyle/>
        <a:p>
          <a:endParaRPr lang="en-US"/>
        </a:p>
      </dgm:t>
    </dgm:pt>
    <dgm:pt modelId="{04355827-81DB-40F6-A821-5EF66D92F7ED}" type="sibTrans" cxnId="{BEB01B24-F94C-4B48-A23A-BE37B86008FB}">
      <dgm:prSet/>
      <dgm:spPr/>
      <dgm:t>
        <a:bodyPr/>
        <a:lstStyle/>
        <a:p>
          <a:endParaRPr lang="en-US"/>
        </a:p>
      </dgm:t>
    </dgm:pt>
    <dgm:pt modelId="{9724DB14-A9AF-4572-A357-4506239918B3}">
      <dgm:prSet/>
      <dgm:spPr/>
      <dgm:t>
        <a:bodyPr/>
        <a:lstStyle/>
        <a:p>
          <a:pPr algn="just"/>
          <a:r>
            <a:rPr lang="el-GR" dirty="0"/>
            <a:t>Στη </a:t>
          </a:r>
          <a:r>
            <a:rPr lang="el-GR" b="1" dirty="0"/>
            <a:t>λατρεία της Εκκλησίας</a:t>
          </a:r>
          <a:r>
            <a:rPr lang="el-GR" dirty="0"/>
            <a:t> την περίοδο του </a:t>
          </a:r>
          <a:r>
            <a:rPr lang="el-GR" dirty="0" err="1"/>
            <a:t>Πεντηκοσταρίου</a:t>
          </a:r>
          <a:r>
            <a:rPr lang="el-GR" dirty="0"/>
            <a:t>, στις Κυριακές, οι οποίες φέρουν τα ονόματα των Πρωταγωνιστών τού </a:t>
          </a:r>
          <a:r>
            <a:rPr lang="el-GR" i="1" dirty="0"/>
            <a:t>Κατά Ιωάννη,</a:t>
          </a:r>
          <a:r>
            <a:rPr lang="el-GR" dirty="0"/>
            <a:t> δεν σχολιάζονται στους ύμνους τα αντίστοιχα αναγνώσματα των </a:t>
          </a:r>
          <a:r>
            <a:rPr lang="el-GR" i="1" dirty="0"/>
            <a:t>Πράξεων</a:t>
          </a:r>
          <a:r>
            <a:rPr lang="el-GR" dirty="0"/>
            <a:t>. </a:t>
          </a:r>
          <a:endParaRPr lang="en-US" dirty="0"/>
        </a:p>
      </dgm:t>
    </dgm:pt>
    <dgm:pt modelId="{AF583687-EB06-4FC6-B72E-CDEBCEDE9C99}" type="parTrans" cxnId="{034607C6-7FFB-4FE8-A214-6EDB99D9B944}">
      <dgm:prSet/>
      <dgm:spPr/>
      <dgm:t>
        <a:bodyPr/>
        <a:lstStyle/>
        <a:p>
          <a:endParaRPr lang="en-US"/>
        </a:p>
      </dgm:t>
    </dgm:pt>
    <dgm:pt modelId="{92605163-3E67-4C25-BEED-183F15CAD3F4}" type="sibTrans" cxnId="{034607C6-7FFB-4FE8-A214-6EDB99D9B944}">
      <dgm:prSet/>
      <dgm:spPr/>
      <dgm:t>
        <a:bodyPr/>
        <a:lstStyle/>
        <a:p>
          <a:endParaRPr lang="en-US"/>
        </a:p>
      </dgm:t>
    </dgm:pt>
    <dgm:pt modelId="{63ECCA09-20DB-41FF-81CE-45316B838A49}">
      <dgm:prSet/>
      <dgm:spPr/>
      <dgm:t>
        <a:bodyPr/>
        <a:lstStyle/>
        <a:p>
          <a:pPr algn="just"/>
          <a:r>
            <a:rPr lang="el-GR" dirty="0"/>
            <a:t>Βεβαίως, ήδη ενώ στην </a:t>
          </a:r>
          <a:r>
            <a:rPr lang="el-GR" b="1" i="1" dirty="0"/>
            <a:t>Προς </a:t>
          </a:r>
          <a:r>
            <a:rPr lang="el-GR" b="1" i="1" dirty="0" err="1"/>
            <a:t>Φιλιππησίους</a:t>
          </a:r>
          <a:r>
            <a:rPr lang="el-GR" dirty="0"/>
            <a:t> μνημονεύονται πρόσωπα σημαντικά της τοπικής Κοινότητας (</a:t>
          </a:r>
          <a:r>
            <a:rPr lang="en-GB" dirty="0"/>
            <a:t>K</a:t>
          </a:r>
          <a:r>
            <a:rPr lang="el-GR" dirty="0"/>
            <a:t>λήμης, </a:t>
          </a:r>
          <a:r>
            <a:rPr lang="el-GR" dirty="0" err="1"/>
            <a:t>Ευοδία</a:t>
          </a:r>
          <a:r>
            <a:rPr lang="el-GR" dirty="0"/>
            <a:t>, </a:t>
          </a:r>
          <a:r>
            <a:rPr lang="el-GR" dirty="0" err="1"/>
            <a:t>Συντύχη</a:t>
          </a:r>
          <a:r>
            <a:rPr lang="el-GR" dirty="0"/>
            <a:t>), ο Λουκάς δεν τα μνημονεύει. Δεν είναι σαφές εάν η Λυδία ταυτίζεται με κάποια από τα πρόσωπα.</a:t>
          </a:r>
          <a:endParaRPr lang="en-US" dirty="0"/>
        </a:p>
      </dgm:t>
    </dgm:pt>
    <dgm:pt modelId="{BDC38568-D289-4BFF-8547-AFE2B91ECCD0}" type="parTrans" cxnId="{B3FB46B4-BE7A-438A-9114-68A11061197B}">
      <dgm:prSet/>
      <dgm:spPr/>
      <dgm:t>
        <a:bodyPr/>
        <a:lstStyle/>
        <a:p>
          <a:endParaRPr lang="en-US"/>
        </a:p>
      </dgm:t>
    </dgm:pt>
    <dgm:pt modelId="{8B1B1CBE-7D4D-4899-AB3E-59B8A53DC027}" type="sibTrans" cxnId="{B3FB46B4-BE7A-438A-9114-68A11061197B}">
      <dgm:prSet/>
      <dgm:spPr/>
      <dgm:t>
        <a:bodyPr/>
        <a:lstStyle/>
        <a:p>
          <a:endParaRPr lang="en-US"/>
        </a:p>
      </dgm:t>
    </dgm:pt>
    <dgm:pt modelId="{29B80C69-1EA8-425E-AEAD-4C72C8CF4DD1}" type="pres">
      <dgm:prSet presAssocID="{B9F45617-0C8B-4624-981C-992E1C57F6A2}" presName="vert0" presStyleCnt="0">
        <dgm:presLayoutVars>
          <dgm:dir/>
          <dgm:animOne val="branch"/>
          <dgm:animLvl val="lvl"/>
        </dgm:presLayoutVars>
      </dgm:prSet>
      <dgm:spPr/>
    </dgm:pt>
    <dgm:pt modelId="{179CDF04-B692-4BFA-8A3A-F3B10A10B1F5}" type="pres">
      <dgm:prSet presAssocID="{CC767264-9743-4614-9C2A-70154A4AF7AA}" presName="thickLine" presStyleLbl="alignNode1" presStyleIdx="0" presStyleCnt="4"/>
      <dgm:spPr/>
    </dgm:pt>
    <dgm:pt modelId="{F6C2B413-1903-4173-9E1E-D6031BB43152}" type="pres">
      <dgm:prSet presAssocID="{CC767264-9743-4614-9C2A-70154A4AF7AA}" presName="horz1" presStyleCnt="0"/>
      <dgm:spPr/>
    </dgm:pt>
    <dgm:pt modelId="{3947574D-21A0-43AA-A696-8E0EECF226F2}" type="pres">
      <dgm:prSet presAssocID="{CC767264-9743-4614-9C2A-70154A4AF7AA}" presName="tx1" presStyleLbl="revTx" presStyleIdx="0" presStyleCnt="4"/>
      <dgm:spPr/>
    </dgm:pt>
    <dgm:pt modelId="{C6BC3A6C-1628-4E97-A300-3D9E1E5096D4}" type="pres">
      <dgm:prSet presAssocID="{CC767264-9743-4614-9C2A-70154A4AF7AA}" presName="vert1" presStyleCnt="0"/>
      <dgm:spPr/>
    </dgm:pt>
    <dgm:pt modelId="{5261CC07-7D37-40C2-9B2A-698A9129AEB3}" type="pres">
      <dgm:prSet presAssocID="{C1991E34-ACC5-425D-9904-C0BDE17E9482}" presName="thickLine" presStyleLbl="alignNode1" presStyleIdx="1" presStyleCnt="4"/>
      <dgm:spPr/>
    </dgm:pt>
    <dgm:pt modelId="{D8647B16-9A63-4145-B87A-A322BB5E971B}" type="pres">
      <dgm:prSet presAssocID="{C1991E34-ACC5-425D-9904-C0BDE17E9482}" presName="horz1" presStyleCnt="0"/>
      <dgm:spPr/>
    </dgm:pt>
    <dgm:pt modelId="{2A3490EB-BABB-452C-BA84-C5D37D3DC0B5}" type="pres">
      <dgm:prSet presAssocID="{C1991E34-ACC5-425D-9904-C0BDE17E9482}" presName="tx1" presStyleLbl="revTx" presStyleIdx="1" presStyleCnt="4"/>
      <dgm:spPr/>
    </dgm:pt>
    <dgm:pt modelId="{FB0EA844-3DB8-4B6C-AD33-6A414CC9B933}" type="pres">
      <dgm:prSet presAssocID="{C1991E34-ACC5-425D-9904-C0BDE17E9482}" presName="vert1" presStyleCnt="0"/>
      <dgm:spPr/>
    </dgm:pt>
    <dgm:pt modelId="{FE60FDE4-30DE-4BE0-9F05-280A2AF7469E}" type="pres">
      <dgm:prSet presAssocID="{9724DB14-A9AF-4572-A357-4506239918B3}" presName="thickLine" presStyleLbl="alignNode1" presStyleIdx="2" presStyleCnt="4"/>
      <dgm:spPr/>
    </dgm:pt>
    <dgm:pt modelId="{E61E991E-A1A8-4CCA-BD33-0441CD2D1AD0}" type="pres">
      <dgm:prSet presAssocID="{9724DB14-A9AF-4572-A357-4506239918B3}" presName="horz1" presStyleCnt="0"/>
      <dgm:spPr/>
    </dgm:pt>
    <dgm:pt modelId="{4EEE522D-8FAF-4E7C-AE40-FC1FE2D05D79}" type="pres">
      <dgm:prSet presAssocID="{9724DB14-A9AF-4572-A357-4506239918B3}" presName="tx1" presStyleLbl="revTx" presStyleIdx="2" presStyleCnt="4"/>
      <dgm:spPr/>
    </dgm:pt>
    <dgm:pt modelId="{C1C7E542-7E60-4233-85A7-CF1D9199928D}" type="pres">
      <dgm:prSet presAssocID="{9724DB14-A9AF-4572-A357-4506239918B3}" presName="vert1" presStyleCnt="0"/>
      <dgm:spPr/>
    </dgm:pt>
    <dgm:pt modelId="{C2E21693-3227-47EA-9F37-241BA8B1A752}" type="pres">
      <dgm:prSet presAssocID="{63ECCA09-20DB-41FF-81CE-45316B838A49}" presName="thickLine" presStyleLbl="alignNode1" presStyleIdx="3" presStyleCnt="4"/>
      <dgm:spPr/>
    </dgm:pt>
    <dgm:pt modelId="{404D9CDD-ACB0-4835-9A05-2E16A55640C9}" type="pres">
      <dgm:prSet presAssocID="{63ECCA09-20DB-41FF-81CE-45316B838A49}" presName="horz1" presStyleCnt="0"/>
      <dgm:spPr/>
    </dgm:pt>
    <dgm:pt modelId="{DC019280-5BE8-473E-A077-FDE35C0E0401}" type="pres">
      <dgm:prSet presAssocID="{63ECCA09-20DB-41FF-81CE-45316B838A49}" presName="tx1" presStyleLbl="revTx" presStyleIdx="3" presStyleCnt="4"/>
      <dgm:spPr/>
    </dgm:pt>
    <dgm:pt modelId="{64EA3BF4-D59C-4565-B441-E35426B69FB3}" type="pres">
      <dgm:prSet presAssocID="{63ECCA09-20DB-41FF-81CE-45316B838A49}" presName="vert1" presStyleCnt="0"/>
      <dgm:spPr/>
    </dgm:pt>
  </dgm:ptLst>
  <dgm:cxnLst>
    <dgm:cxn modelId="{BEB01B24-F94C-4B48-A23A-BE37B86008FB}" srcId="{B9F45617-0C8B-4624-981C-992E1C57F6A2}" destId="{C1991E34-ACC5-425D-9904-C0BDE17E9482}" srcOrd="1" destOrd="0" parTransId="{A75AED1C-C686-450E-BE58-3D0BEBA634BA}" sibTransId="{04355827-81DB-40F6-A821-5EF66D92F7ED}"/>
    <dgm:cxn modelId="{742E7F28-B4EA-4CC6-B2F3-750943E605CE}" type="presOf" srcId="{C1991E34-ACC5-425D-9904-C0BDE17E9482}" destId="{2A3490EB-BABB-452C-BA84-C5D37D3DC0B5}" srcOrd="0" destOrd="0" presId="urn:microsoft.com/office/officeart/2008/layout/LinedList"/>
    <dgm:cxn modelId="{15D61445-E4EE-4908-9BCF-5078A17D9B0D}" type="presOf" srcId="{63ECCA09-20DB-41FF-81CE-45316B838A49}" destId="{DC019280-5BE8-473E-A077-FDE35C0E0401}" srcOrd="0" destOrd="0" presId="urn:microsoft.com/office/officeart/2008/layout/LinedList"/>
    <dgm:cxn modelId="{1F8EF44C-D1F5-4AED-BE25-558FA3BCDD2D}" srcId="{B9F45617-0C8B-4624-981C-992E1C57F6A2}" destId="{CC767264-9743-4614-9C2A-70154A4AF7AA}" srcOrd="0" destOrd="0" parTransId="{E2550686-AA07-478C-AD7C-9FB7CE440BAB}" sibTransId="{E7184B75-8597-47AA-9487-91FF5C12C10B}"/>
    <dgm:cxn modelId="{AFD6AFAB-6C71-4D86-847B-881C42F98103}" type="presOf" srcId="{CC767264-9743-4614-9C2A-70154A4AF7AA}" destId="{3947574D-21A0-43AA-A696-8E0EECF226F2}" srcOrd="0" destOrd="0" presId="urn:microsoft.com/office/officeart/2008/layout/LinedList"/>
    <dgm:cxn modelId="{8D5216B4-A76E-4604-8554-320282B776AE}" type="presOf" srcId="{9724DB14-A9AF-4572-A357-4506239918B3}" destId="{4EEE522D-8FAF-4E7C-AE40-FC1FE2D05D79}" srcOrd="0" destOrd="0" presId="urn:microsoft.com/office/officeart/2008/layout/LinedList"/>
    <dgm:cxn modelId="{B3FB46B4-BE7A-438A-9114-68A11061197B}" srcId="{B9F45617-0C8B-4624-981C-992E1C57F6A2}" destId="{63ECCA09-20DB-41FF-81CE-45316B838A49}" srcOrd="3" destOrd="0" parTransId="{BDC38568-D289-4BFF-8547-AFE2B91ECCD0}" sibTransId="{8B1B1CBE-7D4D-4899-AB3E-59B8A53DC027}"/>
    <dgm:cxn modelId="{034607C6-7FFB-4FE8-A214-6EDB99D9B944}" srcId="{B9F45617-0C8B-4624-981C-992E1C57F6A2}" destId="{9724DB14-A9AF-4572-A357-4506239918B3}" srcOrd="2" destOrd="0" parTransId="{AF583687-EB06-4FC6-B72E-CDEBCEDE9C99}" sibTransId="{92605163-3E67-4C25-BEED-183F15CAD3F4}"/>
    <dgm:cxn modelId="{FD8ECAD8-77DE-463B-9500-D6B89F22F784}" type="presOf" srcId="{B9F45617-0C8B-4624-981C-992E1C57F6A2}" destId="{29B80C69-1EA8-425E-AEAD-4C72C8CF4DD1}" srcOrd="0" destOrd="0" presId="urn:microsoft.com/office/officeart/2008/layout/LinedList"/>
    <dgm:cxn modelId="{F2AFBBA1-0BD1-4F0B-8E05-E68B15BA6C2A}" type="presParOf" srcId="{29B80C69-1EA8-425E-AEAD-4C72C8CF4DD1}" destId="{179CDF04-B692-4BFA-8A3A-F3B10A10B1F5}" srcOrd="0" destOrd="0" presId="urn:microsoft.com/office/officeart/2008/layout/LinedList"/>
    <dgm:cxn modelId="{F9F9BCE7-548F-4650-B2F2-C0038A432C7A}" type="presParOf" srcId="{29B80C69-1EA8-425E-AEAD-4C72C8CF4DD1}" destId="{F6C2B413-1903-4173-9E1E-D6031BB43152}" srcOrd="1" destOrd="0" presId="urn:microsoft.com/office/officeart/2008/layout/LinedList"/>
    <dgm:cxn modelId="{32BBDDE7-6056-4437-AA31-A1F660CEF54D}" type="presParOf" srcId="{F6C2B413-1903-4173-9E1E-D6031BB43152}" destId="{3947574D-21A0-43AA-A696-8E0EECF226F2}" srcOrd="0" destOrd="0" presId="urn:microsoft.com/office/officeart/2008/layout/LinedList"/>
    <dgm:cxn modelId="{6CB9C95C-B54A-491B-8829-9C8A5A221379}" type="presParOf" srcId="{F6C2B413-1903-4173-9E1E-D6031BB43152}" destId="{C6BC3A6C-1628-4E97-A300-3D9E1E5096D4}" srcOrd="1" destOrd="0" presId="urn:microsoft.com/office/officeart/2008/layout/LinedList"/>
    <dgm:cxn modelId="{7BFFAA73-A7EF-4144-913C-9A7E0EDAF810}" type="presParOf" srcId="{29B80C69-1EA8-425E-AEAD-4C72C8CF4DD1}" destId="{5261CC07-7D37-40C2-9B2A-698A9129AEB3}" srcOrd="2" destOrd="0" presId="urn:microsoft.com/office/officeart/2008/layout/LinedList"/>
    <dgm:cxn modelId="{899925EA-075C-4FF1-AD7B-1270B8776872}" type="presParOf" srcId="{29B80C69-1EA8-425E-AEAD-4C72C8CF4DD1}" destId="{D8647B16-9A63-4145-B87A-A322BB5E971B}" srcOrd="3" destOrd="0" presId="urn:microsoft.com/office/officeart/2008/layout/LinedList"/>
    <dgm:cxn modelId="{57FD2A4B-D348-4DCB-A40E-DFCA015ABDE8}" type="presParOf" srcId="{D8647B16-9A63-4145-B87A-A322BB5E971B}" destId="{2A3490EB-BABB-452C-BA84-C5D37D3DC0B5}" srcOrd="0" destOrd="0" presId="urn:microsoft.com/office/officeart/2008/layout/LinedList"/>
    <dgm:cxn modelId="{7638F6FC-5108-475F-8817-04F01784B456}" type="presParOf" srcId="{D8647B16-9A63-4145-B87A-A322BB5E971B}" destId="{FB0EA844-3DB8-4B6C-AD33-6A414CC9B933}" srcOrd="1" destOrd="0" presId="urn:microsoft.com/office/officeart/2008/layout/LinedList"/>
    <dgm:cxn modelId="{E18859F6-BA66-457F-99CE-22B67B18C897}" type="presParOf" srcId="{29B80C69-1EA8-425E-AEAD-4C72C8CF4DD1}" destId="{FE60FDE4-30DE-4BE0-9F05-280A2AF7469E}" srcOrd="4" destOrd="0" presId="urn:microsoft.com/office/officeart/2008/layout/LinedList"/>
    <dgm:cxn modelId="{4073D36C-DDF7-4FF5-BFA7-54967BC9233A}" type="presParOf" srcId="{29B80C69-1EA8-425E-AEAD-4C72C8CF4DD1}" destId="{E61E991E-A1A8-4CCA-BD33-0441CD2D1AD0}" srcOrd="5" destOrd="0" presId="urn:microsoft.com/office/officeart/2008/layout/LinedList"/>
    <dgm:cxn modelId="{4BF882C5-E8BD-47E9-BD55-F400A7CCA377}" type="presParOf" srcId="{E61E991E-A1A8-4CCA-BD33-0441CD2D1AD0}" destId="{4EEE522D-8FAF-4E7C-AE40-FC1FE2D05D79}" srcOrd="0" destOrd="0" presId="urn:microsoft.com/office/officeart/2008/layout/LinedList"/>
    <dgm:cxn modelId="{612A4448-D7C1-401B-B4E8-D81FD37E8722}" type="presParOf" srcId="{E61E991E-A1A8-4CCA-BD33-0441CD2D1AD0}" destId="{C1C7E542-7E60-4233-85A7-CF1D9199928D}" srcOrd="1" destOrd="0" presId="urn:microsoft.com/office/officeart/2008/layout/LinedList"/>
    <dgm:cxn modelId="{FE5CD568-AAA8-41F9-90EB-4118F75F5278}" type="presParOf" srcId="{29B80C69-1EA8-425E-AEAD-4C72C8CF4DD1}" destId="{C2E21693-3227-47EA-9F37-241BA8B1A752}" srcOrd="6" destOrd="0" presId="urn:microsoft.com/office/officeart/2008/layout/LinedList"/>
    <dgm:cxn modelId="{163AFEB9-18E1-459F-A7D8-77C524CF2909}" type="presParOf" srcId="{29B80C69-1EA8-425E-AEAD-4C72C8CF4DD1}" destId="{404D9CDD-ACB0-4835-9A05-2E16A55640C9}" srcOrd="7" destOrd="0" presId="urn:microsoft.com/office/officeart/2008/layout/LinedList"/>
    <dgm:cxn modelId="{EC1F3FE9-571F-4BB2-9C1A-B704334F0C33}" type="presParOf" srcId="{404D9CDD-ACB0-4835-9A05-2E16A55640C9}" destId="{DC019280-5BE8-473E-A077-FDE35C0E0401}" srcOrd="0" destOrd="0" presId="urn:microsoft.com/office/officeart/2008/layout/LinedList"/>
    <dgm:cxn modelId="{C345803B-EF1E-4E3E-9517-FDBF1952E75B}" type="presParOf" srcId="{404D9CDD-ACB0-4835-9A05-2E16A55640C9}" destId="{64EA3BF4-D59C-4565-B441-E35426B69FB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2583F56-F3D4-4E8D-848F-5722C1749F6A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1A0BA49-EA8A-4B38-B14D-81276314F028}">
      <dgm:prSet/>
      <dgm:spPr/>
      <dgm:t>
        <a:bodyPr/>
        <a:lstStyle/>
        <a:p>
          <a:r>
            <a:rPr lang="el-GR"/>
            <a:t>Σημειώνει μαλιστα ο Χανιώτης ότι ήδη τον επλανάτο το ερώτημα 1</a:t>
          </a:r>
          <a:r>
            <a:rPr lang="el-GR" baseline="30000"/>
            <a:t>ο</a:t>
          </a:r>
          <a:r>
            <a:rPr lang="el-GR"/>
            <a:t> αι. αναφορικά </a:t>
          </a:r>
          <a:r>
            <a:rPr lang="el-GR" b="1"/>
            <a:t>με τον θάνατο κάποιων θεών αλλά και την παρακμή του μαντείου των Δελφών</a:t>
          </a:r>
          <a:r>
            <a:rPr lang="el-GR"/>
            <a:t> </a:t>
          </a:r>
          <a:endParaRPr lang="en-US"/>
        </a:p>
      </dgm:t>
    </dgm:pt>
    <dgm:pt modelId="{E68FF63F-DAA4-406D-A0DA-E96F87FA6738}" type="parTrans" cxnId="{E492447C-5160-40AA-A254-D8058834CDB5}">
      <dgm:prSet/>
      <dgm:spPr/>
      <dgm:t>
        <a:bodyPr/>
        <a:lstStyle/>
        <a:p>
          <a:endParaRPr lang="en-US"/>
        </a:p>
      </dgm:t>
    </dgm:pt>
    <dgm:pt modelId="{4310BC64-AFB5-4AF5-A90A-1CF778AE69A1}" type="sibTrans" cxnId="{E492447C-5160-40AA-A254-D8058834CDB5}">
      <dgm:prSet/>
      <dgm:spPr/>
      <dgm:t>
        <a:bodyPr/>
        <a:lstStyle/>
        <a:p>
          <a:endParaRPr lang="en-US"/>
        </a:p>
      </dgm:t>
    </dgm:pt>
    <dgm:pt modelId="{A929D37D-07C2-45F1-B5AD-36CECB53958F}">
      <dgm:prSet/>
      <dgm:spPr/>
      <dgm:t>
        <a:bodyPr/>
        <a:lstStyle/>
        <a:p>
          <a:r>
            <a:rPr lang="el-GR" dirty="0"/>
            <a:t>Κατασκευή θρησκείας – μαγείας από τον Λουκιανό (Αλέξανδρος – </a:t>
          </a:r>
          <a:r>
            <a:rPr lang="el-GR" dirty="0" err="1"/>
            <a:t>Ψευδομάντις</a:t>
          </a:r>
          <a:r>
            <a:rPr lang="el-GR" dirty="0"/>
            <a:t>) – </a:t>
          </a:r>
          <a:r>
            <a:rPr lang="el-GR" dirty="0" err="1"/>
            <a:t>Γλύκωνα</a:t>
          </a:r>
          <a:r>
            <a:rPr lang="el-GR"/>
            <a:t> (&lt; Ασκληπιός). </a:t>
          </a:r>
        </a:p>
        <a:p>
          <a:r>
            <a:rPr lang="el-GR"/>
            <a:t>Ήδη με τη βασιλεία των </a:t>
          </a:r>
          <a:r>
            <a:rPr lang="el-GR" dirty="0" err="1"/>
            <a:t>Καλλογούλα</a:t>
          </a:r>
          <a:r>
            <a:rPr lang="el-GR" dirty="0"/>
            <a:t>, Κλαυδίου και Νέρωνα το ρωμαϊκό </a:t>
          </a:r>
          <a:r>
            <a:rPr lang="el-GR" dirty="0" err="1"/>
            <a:t>Ιμπέριουμ</a:t>
          </a:r>
          <a:r>
            <a:rPr lang="el-GR" dirty="0"/>
            <a:t> κλονίζεται.  </a:t>
          </a:r>
          <a:r>
            <a:rPr lang="el-GR" dirty="0" err="1"/>
            <a:t>Παξ</a:t>
          </a:r>
          <a:r>
            <a:rPr lang="el-GR" dirty="0"/>
            <a:t> </a:t>
          </a:r>
          <a:r>
            <a:rPr lang="el-GR" dirty="0" err="1"/>
            <a:t>Ντεόρουμ</a:t>
          </a:r>
          <a:r>
            <a:rPr lang="el-GR" dirty="0"/>
            <a:t> – Φως από την Ανατολή – Κριτική στην </a:t>
          </a:r>
          <a:r>
            <a:rPr lang="el-GR" dirty="0" err="1"/>
            <a:t>Παξ</a:t>
          </a:r>
          <a:r>
            <a:rPr lang="el-GR" dirty="0"/>
            <a:t> </a:t>
          </a:r>
          <a:r>
            <a:rPr lang="el-GR" dirty="0" err="1"/>
            <a:t>Ρομάνα</a:t>
          </a:r>
          <a:r>
            <a:rPr lang="el-GR" dirty="0"/>
            <a:t>. </a:t>
          </a:r>
          <a:endParaRPr lang="en-US" dirty="0"/>
        </a:p>
      </dgm:t>
    </dgm:pt>
    <dgm:pt modelId="{2AB61293-3E8E-4940-BAB3-38E080C29EFB}" type="parTrans" cxnId="{5BACAA31-77AD-4A76-B550-00FEE2213364}">
      <dgm:prSet/>
      <dgm:spPr/>
      <dgm:t>
        <a:bodyPr/>
        <a:lstStyle/>
        <a:p>
          <a:endParaRPr lang="en-US"/>
        </a:p>
      </dgm:t>
    </dgm:pt>
    <dgm:pt modelId="{6A1D4C4E-B431-42A8-8A73-04BFA4EBF9D6}" type="sibTrans" cxnId="{5BACAA31-77AD-4A76-B550-00FEE2213364}">
      <dgm:prSet/>
      <dgm:spPr/>
      <dgm:t>
        <a:bodyPr/>
        <a:lstStyle/>
        <a:p>
          <a:endParaRPr lang="en-US"/>
        </a:p>
      </dgm:t>
    </dgm:pt>
    <dgm:pt modelId="{847B1053-7028-4B2A-AF32-FDE88CCF5C04}" type="pres">
      <dgm:prSet presAssocID="{F2583F56-F3D4-4E8D-848F-5722C1749F6A}" presName="linear" presStyleCnt="0">
        <dgm:presLayoutVars>
          <dgm:animLvl val="lvl"/>
          <dgm:resizeHandles val="exact"/>
        </dgm:presLayoutVars>
      </dgm:prSet>
      <dgm:spPr/>
    </dgm:pt>
    <dgm:pt modelId="{1BDC16A7-A464-4702-BD4B-AC6EAEDE2209}" type="pres">
      <dgm:prSet presAssocID="{91A0BA49-EA8A-4B38-B14D-81276314F02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A80FD87-6BB0-4779-A5ED-5180610D6D47}" type="pres">
      <dgm:prSet presAssocID="{4310BC64-AFB5-4AF5-A90A-1CF778AE69A1}" presName="spacer" presStyleCnt="0"/>
      <dgm:spPr/>
    </dgm:pt>
    <dgm:pt modelId="{57A461D5-F973-4330-B45D-4BBED16FBA77}" type="pres">
      <dgm:prSet presAssocID="{A929D37D-07C2-45F1-B5AD-36CECB53958F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53AB7C12-8F8C-4EC3-82CA-5193C6690C9B}" type="presOf" srcId="{A929D37D-07C2-45F1-B5AD-36CECB53958F}" destId="{57A461D5-F973-4330-B45D-4BBED16FBA77}" srcOrd="0" destOrd="0" presId="urn:microsoft.com/office/officeart/2005/8/layout/vList2"/>
    <dgm:cxn modelId="{5BACAA31-77AD-4A76-B550-00FEE2213364}" srcId="{F2583F56-F3D4-4E8D-848F-5722C1749F6A}" destId="{A929D37D-07C2-45F1-B5AD-36CECB53958F}" srcOrd="1" destOrd="0" parTransId="{2AB61293-3E8E-4940-BAB3-38E080C29EFB}" sibTransId="{6A1D4C4E-B431-42A8-8A73-04BFA4EBF9D6}"/>
    <dgm:cxn modelId="{F20BE364-FCF4-475B-A52E-0305C495E5BE}" type="presOf" srcId="{F2583F56-F3D4-4E8D-848F-5722C1749F6A}" destId="{847B1053-7028-4B2A-AF32-FDE88CCF5C04}" srcOrd="0" destOrd="0" presId="urn:microsoft.com/office/officeart/2005/8/layout/vList2"/>
    <dgm:cxn modelId="{E77E2E55-745F-459E-958B-2684AE5FDAB5}" type="presOf" srcId="{91A0BA49-EA8A-4B38-B14D-81276314F028}" destId="{1BDC16A7-A464-4702-BD4B-AC6EAEDE2209}" srcOrd="0" destOrd="0" presId="urn:microsoft.com/office/officeart/2005/8/layout/vList2"/>
    <dgm:cxn modelId="{E492447C-5160-40AA-A254-D8058834CDB5}" srcId="{F2583F56-F3D4-4E8D-848F-5722C1749F6A}" destId="{91A0BA49-EA8A-4B38-B14D-81276314F028}" srcOrd="0" destOrd="0" parTransId="{E68FF63F-DAA4-406D-A0DA-E96F87FA6738}" sibTransId="{4310BC64-AFB5-4AF5-A90A-1CF778AE69A1}"/>
    <dgm:cxn modelId="{1EC418CA-D5CD-47D6-8E57-3A3EEAD6BB09}" type="presParOf" srcId="{847B1053-7028-4B2A-AF32-FDE88CCF5C04}" destId="{1BDC16A7-A464-4702-BD4B-AC6EAEDE2209}" srcOrd="0" destOrd="0" presId="urn:microsoft.com/office/officeart/2005/8/layout/vList2"/>
    <dgm:cxn modelId="{748128DA-4F20-4020-90C4-D7BE8D2BE959}" type="presParOf" srcId="{847B1053-7028-4B2A-AF32-FDE88CCF5C04}" destId="{1A80FD87-6BB0-4779-A5ED-5180610D6D47}" srcOrd="1" destOrd="0" presId="urn:microsoft.com/office/officeart/2005/8/layout/vList2"/>
    <dgm:cxn modelId="{3BA37624-34C2-4B5C-8D5A-D26827CABC73}" type="presParOf" srcId="{847B1053-7028-4B2A-AF32-FDE88CCF5C04}" destId="{57A461D5-F973-4330-B45D-4BBED16FBA7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ACE27-69D2-43A2-86CE-78401544E216}">
      <dsp:nvSpPr>
        <dsp:cNvPr id="0" name=""/>
        <dsp:cNvSpPr/>
      </dsp:nvSpPr>
      <dsp:spPr>
        <a:xfrm>
          <a:off x="1748064" y="2975"/>
          <a:ext cx="3342605" cy="200556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600" kern="1200" dirty="0"/>
            <a:t>Στο </a:t>
          </a:r>
          <a:r>
            <a:rPr lang="el-GR" sz="3600" b="1" kern="1200" dirty="0"/>
            <a:t>κέντρο των </a:t>
          </a:r>
          <a:r>
            <a:rPr lang="el-GR" sz="3600" b="1" i="1" kern="1200" dirty="0"/>
            <a:t>Πράξεων</a:t>
          </a:r>
          <a:r>
            <a:rPr lang="el-GR" sz="3600" kern="1200" dirty="0"/>
            <a:t> (</a:t>
          </a:r>
          <a:r>
            <a:rPr lang="el-GR" sz="3600" kern="1200" dirty="0" err="1"/>
            <a:t>Πρ</a:t>
          </a:r>
          <a:r>
            <a:rPr lang="el-GR" sz="3600" kern="1200" dirty="0"/>
            <a:t>.) </a:t>
          </a:r>
          <a:endParaRPr lang="en-US" sz="3600" kern="1200" dirty="0"/>
        </a:p>
      </dsp:txBody>
      <dsp:txXfrm>
        <a:off x="1748064" y="2975"/>
        <a:ext cx="3342605" cy="2005563"/>
      </dsp:txXfrm>
    </dsp:sp>
    <dsp:sp modelId="{5059CCC9-94BA-4A71-BD25-2DB6997192A6}">
      <dsp:nvSpPr>
        <dsp:cNvPr id="0" name=""/>
        <dsp:cNvSpPr/>
      </dsp:nvSpPr>
      <dsp:spPr>
        <a:xfrm>
          <a:off x="5424930" y="2975"/>
          <a:ext cx="3342605" cy="200556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600" b="1" kern="1200" dirty="0"/>
            <a:t>“Αφήγηση – ημείς” </a:t>
          </a:r>
          <a:endParaRPr lang="en-US" sz="3600" kern="1200" dirty="0"/>
        </a:p>
      </dsp:txBody>
      <dsp:txXfrm>
        <a:off x="5424930" y="2975"/>
        <a:ext cx="3342605" cy="2005563"/>
      </dsp:txXfrm>
    </dsp:sp>
    <dsp:sp modelId="{915C7DC9-5029-4438-B69F-7764A79D9864}">
      <dsp:nvSpPr>
        <dsp:cNvPr id="0" name=""/>
        <dsp:cNvSpPr/>
      </dsp:nvSpPr>
      <dsp:spPr>
        <a:xfrm>
          <a:off x="3586497" y="2342799"/>
          <a:ext cx="3342605" cy="200556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600" kern="1200" dirty="0"/>
            <a:t>Μεγάλη Έκταση αλλά </a:t>
          </a:r>
          <a:r>
            <a:rPr lang="el-GR" sz="3600" i="1" kern="1200" dirty="0"/>
            <a:t>Τέλεια</a:t>
          </a:r>
          <a:r>
            <a:rPr lang="el-GR" sz="3600" kern="1200" dirty="0"/>
            <a:t> Αρχιτεκτονική</a:t>
          </a:r>
          <a:endParaRPr lang="en-US" sz="3600" kern="1200" dirty="0"/>
        </a:p>
      </dsp:txBody>
      <dsp:txXfrm>
        <a:off x="3586497" y="2342799"/>
        <a:ext cx="3342605" cy="20055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9CDF04-B692-4BFA-8A3A-F3B10A10B1F5}">
      <dsp:nvSpPr>
        <dsp:cNvPr id="0" name=""/>
        <dsp:cNvSpPr/>
      </dsp:nvSpPr>
      <dsp:spPr>
        <a:xfrm>
          <a:off x="0" y="0"/>
          <a:ext cx="558644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47574D-21A0-43AA-A696-8E0EECF226F2}">
      <dsp:nvSpPr>
        <dsp:cNvPr id="0" name=""/>
        <dsp:cNvSpPr/>
      </dsp:nvSpPr>
      <dsp:spPr>
        <a:xfrm>
          <a:off x="0" y="0"/>
          <a:ext cx="5586447" cy="1352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 dirty="0"/>
            <a:t>Ήδη ο  </a:t>
          </a:r>
          <a:r>
            <a:rPr lang="el-GR" sz="1700" b="1" kern="1200" dirty="0"/>
            <a:t>Ιωάννης Χρυσόστομος </a:t>
          </a:r>
          <a:r>
            <a:rPr lang="el-GR" sz="1700" kern="1200" dirty="0"/>
            <a:t>στην εισαγωγή τού Υπομνήματος στις </a:t>
          </a:r>
          <a:r>
            <a:rPr lang="el-GR" sz="1700" i="1" kern="1200" dirty="0"/>
            <a:t>Πράξεις</a:t>
          </a:r>
          <a:r>
            <a:rPr lang="el-GR" sz="1700" kern="1200" dirty="0"/>
            <a:t> δηλώνει την υποτίμηση των </a:t>
          </a:r>
          <a:r>
            <a:rPr lang="el-GR" sz="1700" kern="1200" dirty="0" err="1"/>
            <a:t>Πρ</a:t>
          </a:r>
          <a:r>
            <a:rPr lang="el-GR" sz="1700" kern="1200" dirty="0"/>
            <a:t>. από τους χριστιανούς τής Πόλης το 400 μ.Χ.. δεν έχουμε πατερικά Υπομνήματα στο </a:t>
          </a:r>
          <a:r>
            <a:rPr lang="el-GR" sz="1700" i="1" kern="1200" dirty="0"/>
            <a:t>Κατά </a:t>
          </a:r>
          <a:r>
            <a:rPr lang="el-GR" sz="1700" i="1" kern="1200" dirty="0" err="1"/>
            <a:t>Λουκάν</a:t>
          </a:r>
          <a:r>
            <a:rPr lang="el-GR" sz="1700" kern="1200" dirty="0"/>
            <a:t>, παρότι έχει επηρεάσει βαθιά την υμνολογία της Εκκλησίας. </a:t>
          </a:r>
          <a:endParaRPr lang="en-US" sz="1700" kern="1200" dirty="0"/>
        </a:p>
      </dsp:txBody>
      <dsp:txXfrm>
        <a:off x="0" y="0"/>
        <a:ext cx="5586447" cy="1352435"/>
      </dsp:txXfrm>
    </dsp:sp>
    <dsp:sp modelId="{5261CC07-7D37-40C2-9B2A-698A9129AEB3}">
      <dsp:nvSpPr>
        <dsp:cNvPr id="0" name=""/>
        <dsp:cNvSpPr/>
      </dsp:nvSpPr>
      <dsp:spPr>
        <a:xfrm>
          <a:off x="0" y="1352435"/>
          <a:ext cx="5586447" cy="0"/>
        </a:xfrm>
        <a:prstGeom prst="line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3490EB-BABB-452C-BA84-C5D37D3DC0B5}">
      <dsp:nvSpPr>
        <dsp:cNvPr id="0" name=""/>
        <dsp:cNvSpPr/>
      </dsp:nvSpPr>
      <dsp:spPr>
        <a:xfrm>
          <a:off x="0" y="1352435"/>
          <a:ext cx="5586447" cy="1352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 dirty="0"/>
            <a:t>Ο μέγας ιστορικός </a:t>
          </a:r>
          <a:r>
            <a:rPr lang="el-GR" sz="1700" b="1" kern="1200" dirty="0"/>
            <a:t>Ευσέβιος Καισαρείας</a:t>
          </a:r>
          <a:r>
            <a:rPr lang="el-GR" sz="1700" kern="1200" dirty="0"/>
            <a:t> δεν χρησιμοποιεί ως ΒΑΣΙΚΗ πηγή τις </a:t>
          </a:r>
          <a:r>
            <a:rPr lang="el-GR" sz="1700" i="1" kern="1200" dirty="0"/>
            <a:t>Πράξεις</a:t>
          </a:r>
          <a:r>
            <a:rPr lang="el-GR" sz="1700" kern="1200" dirty="0"/>
            <a:t> ως Πηγή για το έργο του, το οποίο μέχρι σήμερα έχει ασκήσει τη μέγιστη </a:t>
          </a:r>
          <a:r>
            <a:rPr lang="el-GR" sz="1700" kern="1200" dirty="0" err="1"/>
            <a:t>επισρροή</a:t>
          </a:r>
          <a:r>
            <a:rPr lang="el-GR" sz="1700" kern="1200" dirty="0"/>
            <a:t> στη συγγραφή των Εκκλησιαστικών Ιστοριών. </a:t>
          </a:r>
          <a:endParaRPr lang="en-US" sz="1700" kern="1200" dirty="0"/>
        </a:p>
      </dsp:txBody>
      <dsp:txXfrm>
        <a:off x="0" y="1352435"/>
        <a:ext cx="5586447" cy="1352435"/>
      </dsp:txXfrm>
    </dsp:sp>
    <dsp:sp modelId="{FE60FDE4-30DE-4BE0-9F05-280A2AF7469E}">
      <dsp:nvSpPr>
        <dsp:cNvPr id="0" name=""/>
        <dsp:cNvSpPr/>
      </dsp:nvSpPr>
      <dsp:spPr>
        <a:xfrm>
          <a:off x="0" y="2704871"/>
          <a:ext cx="5586447" cy="0"/>
        </a:xfrm>
        <a:prstGeom prst="line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accent2">
              <a:hueOff val="4295743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EE522D-8FAF-4E7C-AE40-FC1FE2D05D79}">
      <dsp:nvSpPr>
        <dsp:cNvPr id="0" name=""/>
        <dsp:cNvSpPr/>
      </dsp:nvSpPr>
      <dsp:spPr>
        <a:xfrm>
          <a:off x="0" y="2704871"/>
          <a:ext cx="5586447" cy="1352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 dirty="0"/>
            <a:t>Στη </a:t>
          </a:r>
          <a:r>
            <a:rPr lang="el-GR" sz="1700" b="1" kern="1200" dirty="0"/>
            <a:t>λατρεία της Εκκλησίας</a:t>
          </a:r>
          <a:r>
            <a:rPr lang="el-GR" sz="1700" kern="1200" dirty="0"/>
            <a:t> την περίοδο του </a:t>
          </a:r>
          <a:r>
            <a:rPr lang="el-GR" sz="1700" kern="1200" dirty="0" err="1"/>
            <a:t>Πεντηκοσταρίου</a:t>
          </a:r>
          <a:r>
            <a:rPr lang="el-GR" sz="1700" kern="1200" dirty="0"/>
            <a:t>, στις Κυριακές, οι οποίες φέρουν τα ονόματα των Πρωταγωνιστών τού </a:t>
          </a:r>
          <a:r>
            <a:rPr lang="el-GR" sz="1700" i="1" kern="1200" dirty="0"/>
            <a:t>Κατά Ιωάννη,</a:t>
          </a:r>
          <a:r>
            <a:rPr lang="el-GR" sz="1700" kern="1200" dirty="0"/>
            <a:t> δεν σχολιάζονται στους ύμνους τα αντίστοιχα αναγνώσματα των </a:t>
          </a:r>
          <a:r>
            <a:rPr lang="el-GR" sz="1700" i="1" kern="1200" dirty="0"/>
            <a:t>Πράξεων</a:t>
          </a:r>
          <a:r>
            <a:rPr lang="el-GR" sz="1700" kern="1200" dirty="0"/>
            <a:t>. </a:t>
          </a:r>
          <a:endParaRPr lang="en-US" sz="1700" kern="1200" dirty="0"/>
        </a:p>
      </dsp:txBody>
      <dsp:txXfrm>
        <a:off x="0" y="2704871"/>
        <a:ext cx="5586447" cy="1352435"/>
      </dsp:txXfrm>
    </dsp:sp>
    <dsp:sp modelId="{C2E21693-3227-47EA-9F37-241BA8B1A752}">
      <dsp:nvSpPr>
        <dsp:cNvPr id="0" name=""/>
        <dsp:cNvSpPr/>
      </dsp:nvSpPr>
      <dsp:spPr>
        <a:xfrm>
          <a:off x="0" y="4057307"/>
          <a:ext cx="5586447" cy="0"/>
        </a:xfrm>
        <a:prstGeom prst="line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019280-5BE8-473E-A077-FDE35C0E0401}">
      <dsp:nvSpPr>
        <dsp:cNvPr id="0" name=""/>
        <dsp:cNvSpPr/>
      </dsp:nvSpPr>
      <dsp:spPr>
        <a:xfrm>
          <a:off x="0" y="4057307"/>
          <a:ext cx="5586447" cy="1352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 dirty="0"/>
            <a:t>Βεβαίως, ήδη ενώ στην </a:t>
          </a:r>
          <a:r>
            <a:rPr lang="el-GR" sz="1700" b="1" i="1" kern="1200" dirty="0"/>
            <a:t>Προς </a:t>
          </a:r>
          <a:r>
            <a:rPr lang="el-GR" sz="1700" b="1" i="1" kern="1200" dirty="0" err="1"/>
            <a:t>Φιλιππησίους</a:t>
          </a:r>
          <a:r>
            <a:rPr lang="el-GR" sz="1700" kern="1200" dirty="0"/>
            <a:t> μνημονεύονται πρόσωπα σημαντικά της τοπικής Κοινότητας (</a:t>
          </a:r>
          <a:r>
            <a:rPr lang="en-GB" sz="1700" kern="1200" dirty="0"/>
            <a:t>K</a:t>
          </a:r>
          <a:r>
            <a:rPr lang="el-GR" sz="1700" kern="1200" dirty="0"/>
            <a:t>λήμης, </a:t>
          </a:r>
          <a:r>
            <a:rPr lang="el-GR" sz="1700" kern="1200" dirty="0" err="1"/>
            <a:t>Ευοδία</a:t>
          </a:r>
          <a:r>
            <a:rPr lang="el-GR" sz="1700" kern="1200" dirty="0"/>
            <a:t>, </a:t>
          </a:r>
          <a:r>
            <a:rPr lang="el-GR" sz="1700" kern="1200" dirty="0" err="1"/>
            <a:t>Συντύχη</a:t>
          </a:r>
          <a:r>
            <a:rPr lang="el-GR" sz="1700" kern="1200" dirty="0"/>
            <a:t>), ο Λουκάς δεν τα μνημονεύει. Δεν είναι σαφές εάν η Λυδία ταυτίζεται με κάποια από τα πρόσωπα.</a:t>
          </a:r>
          <a:endParaRPr lang="en-US" sz="1700" kern="1200" dirty="0"/>
        </a:p>
      </dsp:txBody>
      <dsp:txXfrm>
        <a:off x="0" y="4057307"/>
        <a:ext cx="5586447" cy="13524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DC16A7-A464-4702-BD4B-AC6EAEDE2209}">
      <dsp:nvSpPr>
        <dsp:cNvPr id="0" name=""/>
        <dsp:cNvSpPr/>
      </dsp:nvSpPr>
      <dsp:spPr>
        <a:xfrm>
          <a:off x="0" y="62131"/>
          <a:ext cx="6798539" cy="176311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kern="1200"/>
            <a:t>Σημειώνει μαλιστα ο Χανιώτης ότι ήδη τον επλανάτο το ερώτημα 1</a:t>
          </a:r>
          <a:r>
            <a:rPr lang="el-GR" sz="1900" kern="1200" baseline="30000"/>
            <a:t>ο</a:t>
          </a:r>
          <a:r>
            <a:rPr lang="el-GR" sz="1900" kern="1200"/>
            <a:t> αι. αναφορικά </a:t>
          </a:r>
          <a:r>
            <a:rPr lang="el-GR" sz="1900" b="1" kern="1200"/>
            <a:t>με τον θάνατο κάποιων θεών αλλά και την παρακμή του μαντείου των Δελφών</a:t>
          </a:r>
          <a:r>
            <a:rPr lang="el-GR" sz="1900" kern="1200"/>
            <a:t> </a:t>
          </a:r>
          <a:endParaRPr lang="en-US" sz="1900" kern="1200"/>
        </a:p>
      </dsp:txBody>
      <dsp:txXfrm>
        <a:off x="86068" y="148199"/>
        <a:ext cx="6626403" cy="1590980"/>
      </dsp:txXfrm>
    </dsp:sp>
    <dsp:sp modelId="{57A461D5-F973-4330-B45D-4BBED16FBA77}">
      <dsp:nvSpPr>
        <dsp:cNvPr id="0" name=""/>
        <dsp:cNvSpPr/>
      </dsp:nvSpPr>
      <dsp:spPr>
        <a:xfrm>
          <a:off x="0" y="1879968"/>
          <a:ext cx="6798539" cy="1763116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kern="1200" dirty="0"/>
            <a:t>Κατασκευή θρησκείας – μαγείας από τον Λουκιανό (Αλέξανδρος – </a:t>
          </a:r>
          <a:r>
            <a:rPr lang="el-GR" sz="1900" kern="1200" dirty="0" err="1"/>
            <a:t>Ψευδομάντις</a:t>
          </a:r>
          <a:r>
            <a:rPr lang="el-GR" sz="1900" kern="1200" dirty="0"/>
            <a:t>) – </a:t>
          </a:r>
          <a:r>
            <a:rPr lang="el-GR" sz="1900" kern="1200" dirty="0" err="1"/>
            <a:t>Γλύκωνα</a:t>
          </a:r>
          <a:r>
            <a:rPr lang="el-GR" sz="1900" kern="1200"/>
            <a:t> (&lt; Ασκληπιός).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kern="1200"/>
            <a:t>Ήδη με τη βασιλεία των </a:t>
          </a:r>
          <a:r>
            <a:rPr lang="el-GR" sz="1900" kern="1200" dirty="0" err="1"/>
            <a:t>Καλλογούλα</a:t>
          </a:r>
          <a:r>
            <a:rPr lang="el-GR" sz="1900" kern="1200" dirty="0"/>
            <a:t>, Κλαυδίου και Νέρωνα το ρωμαϊκό </a:t>
          </a:r>
          <a:r>
            <a:rPr lang="el-GR" sz="1900" kern="1200" dirty="0" err="1"/>
            <a:t>Ιμπέριουμ</a:t>
          </a:r>
          <a:r>
            <a:rPr lang="el-GR" sz="1900" kern="1200" dirty="0"/>
            <a:t> κλονίζεται.  </a:t>
          </a:r>
          <a:r>
            <a:rPr lang="el-GR" sz="1900" kern="1200" dirty="0" err="1"/>
            <a:t>Παξ</a:t>
          </a:r>
          <a:r>
            <a:rPr lang="el-GR" sz="1900" kern="1200" dirty="0"/>
            <a:t> </a:t>
          </a:r>
          <a:r>
            <a:rPr lang="el-GR" sz="1900" kern="1200" dirty="0" err="1"/>
            <a:t>Ντεόρουμ</a:t>
          </a:r>
          <a:r>
            <a:rPr lang="el-GR" sz="1900" kern="1200" dirty="0"/>
            <a:t> – Φως από την Ανατολή – Κριτική στην </a:t>
          </a:r>
          <a:r>
            <a:rPr lang="el-GR" sz="1900" kern="1200" dirty="0" err="1"/>
            <a:t>Παξ</a:t>
          </a:r>
          <a:r>
            <a:rPr lang="el-GR" sz="1900" kern="1200" dirty="0"/>
            <a:t> </a:t>
          </a:r>
          <a:r>
            <a:rPr lang="el-GR" sz="1900" kern="1200" dirty="0" err="1"/>
            <a:t>Ρομάνα</a:t>
          </a:r>
          <a:r>
            <a:rPr lang="el-GR" sz="1900" kern="1200" dirty="0"/>
            <a:t>. </a:t>
          </a:r>
          <a:endParaRPr lang="en-US" sz="1900" kern="1200" dirty="0"/>
        </a:p>
      </dsp:txBody>
      <dsp:txXfrm>
        <a:off x="86068" y="1966036"/>
        <a:ext cx="6626403" cy="15909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F6E3EA2-9EDF-304B-3203-E47DBF344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CB600111-05CB-2014-C9B6-FF09CE7BF6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23603C5-F376-BD60-C3C4-80D41D391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6076-5FE5-473B-87CC-46925920518D}" type="datetimeFigureOut">
              <a:rPr lang="el-GR" smtClean="0"/>
              <a:t>23/9/2024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10477B8-E398-B874-02C4-CF70587FA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507A447-7EE4-6AC8-8DA5-01CFA1E13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E1E4C-77B8-4C55-81BE-A1F84A55F9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2994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65E885D-32F5-D9AE-0966-99553066C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4AFAD2D-8907-80F3-5ADE-7EA1ED19CB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F25900D-DDD9-F443-1745-9268E81DF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6076-5FE5-473B-87CC-46925920518D}" type="datetimeFigureOut">
              <a:rPr lang="el-GR" smtClean="0"/>
              <a:t>23/9/2024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A17B76C-16B3-433A-AEE1-10989761A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863AB60-4836-48C6-A7AD-1A4422BE5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E1E4C-77B8-4C55-81BE-A1F84A55F9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8855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056C30A-10DA-EAB3-CEE5-D79ADF818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6E00C27-F87F-9932-D278-B76EEEC35B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C7E607A-6FB4-6758-DF17-4D957B3A7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6076-5FE5-473B-87CC-46925920518D}" type="datetimeFigureOut">
              <a:rPr lang="el-GR" smtClean="0"/>
              <a:t>23/9/2024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D556D05-762B-2830-8204-0F4C2DF52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8B04C65-F852-4D13-39C6-C5B4E162F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E1E4C-77B8-4C55-81BE-A1F84A55F9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17873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3AA009-A136-AD3F-70E4-B0C630997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FE46E8F-538C-8143-84DA-76DAECED26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A17319-49BA-1C77-CF6F-444184CAD2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9EB7DBC-5698-8962-A675-B4FC25745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6076-5FE5-473B-87CC-46925920518D}" type="datetimeFigureOut">
              <a:rPr lang="el-GR" smtClean="0"/>
              <a:t>23/9/2024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EC611D3-16A2-57DE-3DCA-8FA549E6E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481F0FF-8189-143B-6D55-9FA244827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E1E4C-77B8-4C55-81BE-A1F84A55F9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5478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3DBC62-5A35-4193-AE49-D3DC3626D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ECEBC4B-CDCC-4CAB-E2BD-2C77A4D3A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5E36B72-AEA3-E80E-9FE4-BDD9633BB0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05DBF33C-2902-6BE7-E48C-D134C5B56B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75DEF5EB-A103-5E75-984A-E0A8288A8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16B704ED-F1CC-67F4-989E-49B09DB0E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6076-5FE5-473B-87CC-46925920518D}" type="datetimeFigureOut">
              <a:rPr lang="el-GR" smtClean="0"/>
              <a:t>23/9/2024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75A5D1C2-80BE-9AD0-D396-5F977F7FF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6E76C1A3-76EB-EB55-2D36-67958E947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E1E4C-77B8-4C55-81BE-A1F84A55F9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87150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433275A-6122-9603-883F-57DA7B9F7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EA485D0E-8DF8-4487-2845-296CDFCB2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6076-5FE5-473B-87CC-46925920518D}" type="datetimeFigureOut">
              <a:rPr lang="el-GR" smtClean="0"/>
              <a:t>23/9/2024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2342B68C-A0FB-9787-6A2C-C98538460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5C559A16-32EB-C063-314C-F38C5A339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E1E4C-77B8-4C55-81BE-A1F84A55F9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3270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7E747DF-8075-CA00-C085-D80AF1AEE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6076-5FE5-473B-87CC-46925920518D}" type="datetimeFigureOut">
              <a:rPr lang="el-GR" smtClean="0"/>
              <a:t>23/9/2024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93BFF80B-BA58-852B-28E1-F26BD7760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8AA31310-BF05-403B-A693-89399405A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E1E4C-77B8-4C55-81BE-A1F84A55F9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53612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2B92DFA-2AE0-CEB5-66AD-40C2CEE8C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D14AA55-F742-D305-4B64-A5C2A6173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504DBDB-21C5-1494-75B5-764C33A98B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39F42F1-1521-87D8-C0FE-43D52AD21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6076-5FE5-473B-87CC-46925920518D}" type="datetimeFigureOut">
              <a:rPr lang="el-GR" smtClean="0"/>
              <a:t>23/9/2024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7E1EC8F6-F7EB-5E8F-B040-3C41A083F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0716FA3-58C5-BB32-5270-4D06C0D02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E1E4C-77B8-4C55-81BE-A1F84A55F9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8301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8DCD94C-FA45-5765-C3C2-E47D25842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C53716D6-406D-FE61-8DA5-62E1834D85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40A44924-09F8-EFAD-E956-11F3B56916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B2109ECC-5F38-B78D-1299-96713302A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6076-5FE5-473B-87CC-46925920518D}" type="datetimeFigureOut">
              <a:rPr lang="el-GR" smtClean="0"/>
              <a:t>23/9/2024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6E242CC-C2AE-07F4-B35F-6545C847E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0CA78C2B-2DA6-154E-3FFD-C567948BB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E1E4C-77B8-4C55-81BE-A1F84A55F9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87391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10FB40-AF2D-0681-4601-BBB02E85E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68398BE7-94F4-4B25-A7EE-3A5D605AA6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13EB21B-CA89-FCA0-2946-48A56846B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6076-5FE5-473B-87CC-46925920518D}" type="datetimeFigureOut">
              <a:rPr lang="el-GR" smtClean="0"/>
              <a:t>23/9/2024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AD29EC9-E1BB-1892-37E3-AA64C348F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D32EC12-FD0B-620B-D08D-00F67CB1F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E1E4C-77B8-4C55-81BE-A1F84A55F9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147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23F832E8-2B4D-4319-71D6-ACBDCA0208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0755F043-3E52-8934-7CD8-EA24D5DE98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36E23CC-737C-7298-0CAA-E5CA02E03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6076-5FE5-473B-87CC-46925920518D}" type="datetimeFigureOut">
              <a:rPr lang="el-GR" smtClean="0"/>
              <a:t>23/9/2024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9CD0EBC-7E1E-B88F-BD5B-9A8A3C320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168832A-9407-2A4B-5819-55C134DDC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E1E4C-77B8-4C55-81BE-A1F84A55F9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487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897D633E-3DC0-893C-1874-F6D342B07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A689732-833C-2209-2C71-19C9DE076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A1D2523-AC7F-C7DF-3427-3BF5737636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F86076-5FE5-473B-87CC-46925920518D}" type="datetimeFigureOut">
              <a:rPr lang="el-GR" smtClean="0"/>
              <a:t>23/9/2024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DFD4702-A382-544B-1419-615B79AD5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E06003A-828C-3756-21C7-5171D9454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4E1E4C-77B8-4C55-81BE-A1F84A55F9E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90662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6CCD0D5A-819F-56C0-E02D-0DDCA9848B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241" y="1008993"/>
            <a:ext cx="9231410" cy="3542045"/>
          </a:xfrm>
        </p:spPr>
        <p:txBody>
          <a:bodyPr anchor="b">
            <a:normAutofit/>
          </a:bodyPr>
          <a:lstStyle/>
          <a:p>
            <a:pPr algn="just"/>
            <a:r>
              <a:rPr lang="el-GR" sz="4600" b="1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«Ἡ </a:t>
            </a:r>
            <a:r>
              <a:rPr lang="el-GR" sz="4600" b="1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ἔλευση</a:t>
            </a:r>
            <a:r>
              <a:rPr lang="el-GR" sz="4600" b="1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4600" b="1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καὶ</a:t>
            </a:r>
            <a:r>
              <a:rPr lang="el-GR" sz="4600" b="1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ἡ παρουσία </a:t>
            </a:r>
            <a:r>
              <a:rPr lang="el-GR" sz="4600" b="1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τοῦ</a:t>
            </a:r>
            <a:r>
              <a:rPr lang="el-GR" sz="4600" b="1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Παύλου στ</a:t>
            </a:r>
            <a:r>
              <a:rPr lang="el-GR" sz="4600" b="1" dirty="0"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η «</a:t>
            </a:r>
            <a:r>
              <a:rPr lang="el-GR" sz="4600" b="1" i="1" dirty="0"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μικρή Ρώμη</a:t>
            </a:r>
            <a:r>
              <a:rPr lang="el-GR" sz="4600" b="1" dirty="0"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», την </a:t>
            </a:r>
            <a:r>
              <a:rPr lang="el-GR" sz="4600" b="1" i="1" dirty="0"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Κολωνία</a:t>
            </a:r>
            <a:r>
              <a:rPr lang="el-GR" sz="4600" b="1" dirty="0"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των</a:t>
            </a:r>
            <a:r>
              <a:rPr lang="el-GR" sz="4600" b="1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Φιλίππων στην καρδιά των (</a:t>
            </a:r>
            <a:r>
              <a:rPr lang="el-GR" sz="4600" b="1" dirty="0" err="1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επονομαζομένων</a:t>
            </a:r>
            <a:r>
              <a:rPr lang="el-GR" sz="4600" b="1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el-GR" sz="4600" b="1" i="1" dirty="0"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Πράξεων»</a:t>
            </a:r>
            <a:endParaRPr lang="el-GR" sz="4600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42FF74FB-65B6-89D5-4650-810682DD22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241" y="4582814"/>
            <a:ext cx="8085262" cy="1312657"/>
          </a:xfrm>
        </p:spPr>
        <p:txBody>
          <a:bodyPr anchor="t">
            <a:normAutofit/>
          </a:bodyPr>
          <a:lstStyle/>
          <a:p>
            <a:pPr algn="l"/>
            <a:endParaRPr lang="el-GR" dirty="0"/>
          </a:p>
          <a:p>
            <a:pPr algn="r"/>
            <a:r>
              <a:rPr lang="el-GR" dirty="0"/>
              <a:t>Σ. Δεσπότης</a:t>
            </a:r>
          </a:p>
        </p:txBody>
      </p:sp>
    </p:spTree>
    <p:extLst>
      <p:ext uri="{BB962C8B-B14F-4D97-AF65-F5344CB8AC3E}">
        <p14:creationId xmlns:p14="http://schemas.microsoft.com/office/powerpoint/2010/main" val="477355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5FD571-C0E2-73BF-D770-1E7B8809083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537" b="204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53A0B46-BBF3-FAFD-8D6B-01A7A9B3E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l-GR" dirty="0" err="1"/>
              <a:t>Συν+Αρπαστική</a:t>
            </a:r>
            <a:endParaRPr lang="el-GR" dirty="0"/>
          </a:p>
        </p:txBody>
      </p:sp>
      <p:graphicFrame>
        <p:nvGraphicFramePr>
          <p:cNvPr id="5" name="Θέση περιεχομένου 2">
            <a:extLst>
              <a:ext uri="{FF2B5EF4-FFF2-40B4-BE49-F238E27FC236}">
                <a16:creationId xmlns:a16="http://schemas.microsoft.com/office/drawing/2014/main" id="{539DC768-0C56-679A-D418-3F65F36699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770402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94051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40E93D9-F13F-4097-A159-E0A6CEBA8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868D8846-0759-B5C0-B2C2-04231DA4B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916" y="444464"/>
            <a:ext cx="3420305" cy="1906317"/>
          </a:xfrm>
        </p:spPr>
        <p:txBody>
          <a:bodyPr>
            <a:normAutofit/>
          </a:bodyPr>
          <a:lstStyle/>
          <a:p>
            <a:pPr algn="ctr"/>
            <a:r>
              <a:rPr lang="el-GR" sz="2800" dirty="0"/>
              <a:t>Υποτίμηση των </a:t>
            </a:r>
            <a:r>
              <a:rPr lang="el-GR" sz="2800" i="1" dirty="0"/>
              <a:t>Πράξεων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705432-61D5-1C0E-3CF5-9875EA9154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366" r="20107" b="1"/>
          <a:stretch/>
        </p:blipFill>
        <p:spPr>
          <a:xfrm>
            <a:off x="20" y="2768743"/>
            <a:ext cx="4278264" cy="408925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A3D150B-ADB5-401D-8304-C7845A109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768743"/>
            <a:ext cx="4310288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D3AB31-A71C-4414-BA05-CF667CBA3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5909" y="3396995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5" name="Θέση περιεχομένου 2">
            <a:extLst>
              <a:ext uri="{FF2B5EF4-FFF2-40B4-BE49-F238E27FC236}">
                <a16:creationId xmlns:a16="http://schemas.microsoft.com/office/drawing/2014/main" id="{6404014A-9642-B46E-7666-2B66D33004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8373577"/>
              </p:ext>
            </p:extLst>
          </p:nvPr>
        </p:nvGraphicFramePr>
        <p:xfrm>
          <a:off x="5431646" y="678955"/>
          <a:ext cx="5586448" cy="5409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44969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55438908-E91B-9FB3-55A4-6A827C971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l-GR">
                <a:solidFill>
                  <a:srgbClr val="FFFFFF"/>
                </a:solidFill>
              </a:rPr>
              <a:t>Διονύσιος Θραξ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94EB6C5-5C81-3CCD-F171-809D48156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algn="just">
              <a:spcAft>
                <a:spcPts val="1000"/>
              </a:spcAft>
            </a:pPr>
            <a:r>
              <a:rPr lang="el-GR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Τέχνη Γραμματική 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(= </a:t>
            </a:r>
            <a:r>
              <a:rPr lang="el-GR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ανάλυση φιλολογική – γλωσσική κειμένων κλασικών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l-G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ἐστιν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ἐμπειρία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(= ενασχόληση εμπειρική) </a:t>
            </a:r>
            <a:r>
              <a:rPr lang="el-G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τῶν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παρὰ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ποιηταῖς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τε </a:t>
            </a:r>
            <a:r>
              <a:rPr lang="el-G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καὶ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συγγραφεῦσιν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ὡς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ἐπὶ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τὸ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πολὺ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λεγομένων. </a:t>
            </a:r>
            <a:endParaRPr lang="el-GR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Μέρη </a:t>
            </a:r>
            <a:r>
              <a:rPr lang="el-G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δὲ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αὐτῆς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ἐστιν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ἕξ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endParaRPr lang="el-GR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l-G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πρῶτον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ἀνάγνωσις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ἐν+τριβὴς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κατὰ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προσῳδίαν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͵ </a:t>
            </a:r>
            <a:endParaRPr lang="el-GR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δεύτερον </a:t>
            </a:r>
            <a:r>
              <a:rPr lang="el-GR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ἐξήγησις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κατὰ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τοὺς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ἐνυπάρχοντας</a:t>
            </a:r>
            <a:r>
              <a:rPr lang="el-GR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ποιητικοὺς</a:t>
            </a:r>
            <a:r>
              <a:rPr lang="el-GR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τρόπους͵ </a:t>
            </a:r>
            <a:endParaRPr lang="el-GR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τρίτον </a:t>
            </a:r>
            <a:r>
              <a:rPr lang="el-G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γλωσσῶν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τε </a:t>
            </a:r>
            <a:r>
              <a:rPr lang="el-G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καὶ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ἱστοριῶν</a:t>
            </a:r>
            <a:r>
              <a:rPr lang="el-GR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πρόχειρος </a:t>
            </a:r>
            <a:r>
              <a:rPr lang="el-GR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ἀπόδοσις</a:t>
            </a:r>
            <a:r>
              <a:rPr lang="el-GR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[…] </a:t>
            </a:r>
            <a:endParaRPr lang="el-GR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356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5A7446F-5E9B-FD8F-D591-5B8A82B70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l-G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Σιμωνίδης </a:t>
            </a:r>
            <a:r>
              <a:rPr lang="el-GR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Κείος</a:t>
            </a:r>
            <a:r>
              <a:rPr lang="el-G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(556 π.Χ. - 469 π.Χ.)</a:t>
            </a:r>
            <a:endParaRPr lang="el-GR" dirty="0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FC4ED4E-615E-F75D-029D-9E70A6B4B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l-GR" sz="2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Κανόνες της </a:t>
            </a:r>
            <a:r>
              <a:rPr lang="el-GR" sz="2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Μνημοτεχνικής</a:t>
            </a:r>
            <a:r>
              <a:rPr lang="el-GR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της Τέχνης της Μνημοσύνης (= της μητέρας των Μουσών, δηλ. των επιστημών και των τεχνών). </a:t>
            </a:r>
          </a:p>
          <a:p>
            <a:pPr algn="just"/>
            <a:r>
              <a:rPr lang="el-GR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Όπως αναφέρει ο πρώτος «επιστήμων» της τέχνης, σε συνδυασμό με ένα συγκλονιστικό καταστροφικό γεγονός, η απομνημόνευση κειμένων απαιτεί </a:t>
            </a:r>
            <a:r>
              <a:rPr lang="el-GR" sz="2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«θέσεις» και εικόνες</a:t>
            </a:r>
            <a:r>
              <a:rPr lang="el-GR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GB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loci</a:t>
            </a:r>
            <a:r>
              <a:rPr lang="el-GR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&amp; </a:t>
            </a:r>
            <a:r>
              <a:rPr lang="en-GB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imagines</a:t>
            </a:r>
            <a:r>
              <a:rPr lang="el-GR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όπως είναι μια κέρινη πλάκα και τα γράμματα χαραγμένα πάνω της. Αυτό επιβεβαιώνουν και οι </a:t>
            </a:r>
            <a:r>
              <a:rPr lang="el-GR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Κικέρωνας</a:t>
            </a:r>
            <a:r>
              <a:rPr lang="el-GR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l-GR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Κοϊντιλιανός</a:t>
            </a:r>
            <a:r>
              <a:rPr lang="el-GR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[ ….] </a:t>
            </a:r>
            <a:endParaRPr lang="el-GR" sz="2600" dirty="0">
              <a:latin typeface="Times New Roman" panose="02020603050405020304" pitchFamily="18" charset="0"/>
            </a:endParaRPr>
          </a:p>
          <a:p>
            <a:endParaRPr lang="el-GR" sz="2600" dirty="0"/>
          </a:p>
        </p:txBody>
      </p:sp>
    </p:spTree>
    <p:extLst>
      <p:ext uri="{BB962C8B-B14F-4D97-AF65-F5344CB8AC3E}">
        <p14:creationId xmlns:p14="http://schemas.microsoft.com/office/powerpoint/2010/main" val="3519491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C7BC3E1C-92CA-295D-D3C1-84AE5E250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</p:spPr>
        <p:txBody>
          <a:bodyPr>
            <a:normAutofit/>
          </a:bodyPr>
          <a:lstStyle/>
          <a:p>
            <a:r>
              <a:rPr lang="el-GR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 «Πλοκή» της Περικοπής</a:t>
            </a:r>
            <a:endParaRPr lang="el-GR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9B58760-7CA5-9473-ABA9-BBA16AAF8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58489" cy="4351338"/>
          </a:xfrm>
        </p:spPr>
        <p:txBody>
          <a:bodyPr>
            <a:normAutofit/>
          </a:bodyPr>
          <a:lstStyle/>
          <a:p>
            <a:r>
              <a:rPr lang="el-GR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ΕΙΣΑΓΩΓΗ:  </a:t>
            </a:r>
            <a:r>
              <a:rPr lang="el-G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Η Διάβαση από την Ασία στην Ευρώπη κατόπιν Οράματος Πρόσκλησης στην Τρωάδα</a:t>
            </a:r>
            <a:endParaRPr lang="el-GR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/>
            <a:r>
              <a:rPr lang="el-G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Ι. </a:t>
            </a:r>
            <a:r>
              <a:rPr lang="el-GR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Λυδία</a:t>
            </a:r>
            <a:endParaRPr lang="el-GR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457200"/>
            <a:r>
              <a:rPr lang="el-G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ΙΙ. Η Ανώνυμη «Παιδίσκη» και ο </a:t>
            </a:r>
            <a:r>
              <a:rPr lang="el-G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Πύθων</a:t>
            </a:r>
            <a:endParaRPr lang="el-GR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457200"/>
            <a:r>
              <a:rPr lang="de-DE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el-GR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ΚΟΡΥΦΩΣΗ:  </a:t>
            </a:r>
            <a:r>
              <a:rPr lang="el-GR" sz="1800" b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Δια+Συρμός</a:t>
            </a:r>
            <a:r>
              <a:rPr lang="el-GR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και Φυλάκιση στον «Άδη» (</a:t>
            </a:r>
            <a:r>
              <a:rPr lang="el-GR" sz="1800" b="1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Περιπέτεια και Παράδοξο</a:t>
            </a:r>
            <a:r>
              <a:rPr lang="el-GR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l-GR" sz="1800" u="sng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457200"/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l-G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Ι. Λύση – Λύτρωση από τα δεσμά </a:t>
            </a:r>
            <a:endParaRPr lang="el-GR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/>
            <a:r>
              <a:rPr lang="el-G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Ι. </a:t>
            </a:r>
            <a:r>
              <a:rPr lang="el-GR" sz="18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Δεσμοφύλαξ</a:t>
            </a:r>
            <a:endParaRPr lang="el-GR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ΕΠΙΛΟΓΟΣ: </a:t>
            </a:r>
            <a:r>
              <a:rPr lang="el-G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 «θριαμβευτική Έξοδος» των Αποστόλων από τους Φιλίππους μέσω Εγνατίας για Θεσσαλονίκη</a:t>
            </a:r>
            <a:endParaRPr lang="el-GR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sz="18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55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82C41941-FD01-998A-CC37-CCF2727AD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l-GR" b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Παράδοξα 1</a:t>
            </a:r>
            <a:br>
              <a:rPr lang="el-GR" b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dirty="0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5F74987-7254-D80D-1124-EDC697566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l-G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 Π. ευρισκόμενος τοπικά στον Άδη προσηλωμένος, όπως ο διδάσκαλός του, στο ξύλο, αλλά και χρονικά διάγοντας το έρεβος του μεσονυκτίου, παρά την βία / ασέλγεια που τού έχει ασκηθεί, δεν αναπέμπει ούτε Ψαλμό Διαμαρτυρίας ούτε Ψαλμό Ικεσίας. </a:t>
            </a:r>
            <a:r>
              <a:rPr lang="el-G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Αινεί μαζί με τον Σίλα τον Κύριο</a:t>
            </a:r>
            <a:r>
              <a:rPr lang="el-G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για το γεγονός του μαρτυρίου – τής μίμησης των εκούσιων Παθών Του. Ας μην λησμονείται ότι στις </a:t>
            </a:r>
            <a:r>
              <a:rPr lang="el-GR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Πρ</a:t>
            </a:r>
            <a:r>
              <a:rPr lang="el-G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αφορμή για τη μεταστροφή του Π. ήταν ο </a:t>
            </a:r>
            <a:r>
              <a:rPr lang="el-G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λιθοβολισμός του Στεφάνου</a:t>
            </a:r>
            <a:r>
              <a:rPr lang="el-G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l-GR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l-G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 </a:t>
            </a:r>
            <a:r>
              <a:rPr lang="el-G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ΣΕΙΣΜΟΣ </a:t>
            </a:r>
            <a:r>
              <a:rPr lang="el-G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σε μια εξαιρετικά σεισμογενή περιοχή επιβεβαιώνει ειρωνικά τον ισχυρισμό των διωκτών ότι «αυτοί </a:t>
            </a:r>
            <a:r>
              <a:rPr lang="el-GR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εκταράσσουσιν</a:t>
            </a:r>
            <a:r>
              <a:rPr lang="el-GR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την Πόλιν». Ουσιαστικά ο πρώτος «σεισμός» προκαλείται από τους εκμεταλλευτές της παιδίσκης στο ΦΟΡΟΥΜ των Φιλίππων. Ο σεισμός λειτουργεί «αποκαλυπτικά» κατεξοχήν στο </a:t>
            </a:r>
            <a:r>
              <a:rPr lang="el-GR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Κατά </a:t>
            </a:r>
            <a:r>
              <a:rPr lang="el-GR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Ματθαίον</a:t>
            </a:r>
            <a:r>
              <a:rPr lang="el-G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l-GR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l-G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Δεν απαλλάσσεται </a:t>
            </a:r>
            <a:r>
              <a:rPr lang="el-GR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ΜΟΝΟΝ</a:t>
            </a:r>
            <a:r>
              <a:rPr lang="el-G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ο πρωταγωνιστής της αφήγησης από τα δεσμά</a:t>
            </a:r>
            <a:r>
              <a:rPr lang="el-G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όπως συμβαίνει στην περίπτωση του Πέτρου και άλλων παράλληλων αφηγήσεων από την </a:t>
            </a:r>
            <a:r>
              <a:rPr lang="el-GR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ελληνορρωμαϊκή</a:t>
            </a:r>
            <a:r>
              <a:rPr lang="el-G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Γραμματεία. Λυτρώνονται από τα δεσμά όλοι οι «κατάδικοι της Ρώμης».</a:t>
            </a:r>
            <a:endParaRPr lang="el-GR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l-G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ΔΕΝ ΔΙΑΦΕΥΓΟΥΝ </a:t>
            </a:r>
            <a:r>
              <a:rPr lang="el-G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εκτός της φυλακής για να χαθούν στο σκοτάδι, αλλά παραμένουν άπαντες </a:t>
            </a:r>
            <a:r>
              <a:rPr lang="el-GR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προς+ηλωμένοι</a:t>
            </a:r>
            <a:r>
              <a:rPr lang="el-G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μιμούμενοι τον απόστολο των Εθνών.</a:t>
            </a:r>
            <a:endParaRPr lang="el-GR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876597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650187A8-0D64-B028-EE99-141CEE517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r>
              <a:rPr lang="el-GR" b="1">
                <a:solidFill>
                  <a:srgbClr val="FFFF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Παράδοξα 2</a:t>
            </a:r>
            <a:endParaRPr lang="el-GR">
              <a:solidFill>
                <a:srgbClr val="FFFFF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18D02DD-84E0-6A3C-76B4-6AE025AC6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el-G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 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δεσμοφύλαξ</a:t>
            </a:r>
            <a:r>
              <a:rPr lang="el-G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ο οποίος κατεβαίνει στον Άδη, τελικά λυτρώνεται και αυτός από τον θάνατο, στον οποίο τον έχει καταδικάσει η Ειρήνη, εάν δεν υπηρετεί τα συμφέροντά της. Αυτός πλένει τις πληγές των αποστόλων και οι απόστολοι βαπτίζουν εκείνον και τον Οίκο τους.</a:t>
            </a:r>
            <a:endParaRPr lang="el-GR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l-G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 όνομα 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Paulus</a:t>
            </a:r>
            <a:r>
              <a:rPr lang="el-GR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παραπέμπει στον κατακτητή των Μακεδόνων, Αιμίλιο. Ο συγκεκριμένος Π. «επικρατεί» με τον Αίνο του προς τον αληθινά Ύψιστο Θεό και Κύριο, ο οποίος είναι Εσταυρωμένος.</a:t>
            </a:r>
            <a:endParaRPr lang="el-GR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sz="240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025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F4DEAB98-F367-1B95-11FE-E3D70C110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r>
              <a:rPr lang="el-GR" b="1">
                <a:solidFill>
                  <a:srgbClr val="FFFF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l-GR" b="1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λιμάκωση άλλων θαυμαστών</a:t>
            </a:r>
            <a:r>
              <a:rPr lang="el-GR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στην Αφήγηση:</a:t>
            </a:r>
            <a:br>
              <a:rPr lang="el-GR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>
              <a:solidFill>
                <a:srgbClr val="FFFFF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AB46ACF-FA9A-E9E4-EA49-2EAD83A8C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l-GR" sz="15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l-GR" sz="15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Ενώ είναι άνδρας εκείνος που προσκαλεί τον Π. να μεταβεί στην άλλη όχθη, ο Π. εκπέμπει το μήνυμά του σε </a:t>
            </a:r>
            <a:r>
              <a:rPr lang="el-GR" sz="15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κάποιες γυναίκες</a:t>
            </a:r>
            <a:r>
              <a:rPr lang="el-GR" sz="15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και μάλιστα </a:t>
            </a:r>
            <a:r>
              <a:rPr lang="el-GR" sz="15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εκτός της πόλης</a:t>
            </a:r>
            <a:r>
              <a:rPr lang="el-GR" sz="15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l-GR" sz="15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l-GR" sz="150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Εθνοτικά</a:t>
            </a:r>
            <a:r>
              <a:rPr lang="el-GR" sz="15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αυτή που αποδέχεται τον ευαγγελισμό </a:t>
            </a:r>
            <a:r>
              <a:rPr lang="el-GR" sz="15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δεν είναι καν </a:t>
            </a:r>
            <a:r>
              <a:rPr lang="el-GR" sz="1500" b="1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Μακεδόνισσα</a:t>
            </a:r>
            <a:r>
              <a:rPr lang="el-GR" sz="15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Το όνομά της, όπως ρητά αναφέρει ο σ., παραπέμπει στην καταγωγή της από τα Θυάτειρα της Λυδίας, γνωστή και για την «</a:t>
            </a:r>
            <a:r>
              <a:rPr lang="el-GR" sz="150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Ιεζάβελ</a:t>
            </a:r>
            <a:r>
              <a:rPr lang="el-GR" sz="15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της.</a:t>
            </a:r>
            <a:endParaRPr lang="el-GR" sz="15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l-GR" sz="15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 Π., παρότι έχουν προηγηθεί πολλές ημέρες σιωπής και το Πνεύμα του Ιησού δύο φορές τον έχει αποτρέψει από τα κηρύξει σε δύο κέντρα της Μικράς Ασίας, στους Φιλίππους </a:t>
            </a:r>
            <a:r>
              <a:rPr lang="el-GR" sz="15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δεν παρουσιάζεται καθόλου να κηρύττει λεκτικά «</a:t>
            </a:r>
            <a:r>
              <a:rPr lang="el-GR" sz="1500" b="1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Χριστόν</a:t>
            </a:r>
            <a:r>
              <a:rPr lang="el-GR" sz="15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εσταυρωμένο» και μάλιστα στο Φόρουμ. </a:t>
            </a:r>
            <a:r>
              <a:rPr lang="el-GR" sz="15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Επίσης δεν </a:t>
            </a:r>
            <a:r>
              <a:rPr lang="el-GR" sz="15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επιτελεί θαύματα</a:t>
            </a:r>
            <a:r>
              <a:rPr lang="el-GR" sz="15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για να «βοηθήσει» τους Μακεδόνες.</a:t>
            </a:r>
            <a:endParaRPr lang="el-GR" sz="15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l-GR" sz="15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Ενώ έχει αποτινάξει τη σκόνη, και πάλι, όπως τονίζει ο Χρυσόστομος στο </a:t>
            </a:r>
            <a:r>
              <a:rPr lang="el-GR" sz="150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υμπόμνημά</a:t>
            </a:r>
            <a:r>
              <a:rPr lang="el-GR" sz="15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του στο υπό εξέτασιν χωρίο, «</a:t>
            </a:r>
            <a:r>
              <a:rPr lang="el-GR" sz="150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ιουδαΐζει</a:t>
            </a:r>
            <a:r>
              <a:rPr lang="el-GR" sz="15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Εν προκειμένω έχουμε το δύσκολο ρήμα «</a:t>
            </a:r>
            <a:r>
              <a:rPr lang="el-GR" sz="150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ενομίζομεν</a:t>
            </a:r>
            <a:r>
              <a:rPr lang="el-GR" sz="15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όπως και ο όρος «Προσευχή» για τη Συναγωγή. </a:t>
            </a:r>
            <a:endParaRPr lang="el-GR" sz="15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sz="150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148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A95671B-3CC6-4792-9114-B74FAEA22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C2A9B03D-D74C-EB1A-BCBA-666E7F26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184" y="174032"/>
            <a:ext cx="10175631" cy="111184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tabLst/>
            </a:pPr>
            <a:br>
              <a:rPr kumimoji="0" lang="en-US" altLang="el-GR" sz="40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</a:br>
            <a:br>
              <a:rPr kumimoji="0" lang="en-US" altLang="el-GR" sz="40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</a:br>
            <a:r>
              <a:rPr kumimoji="0" lang="en-US" altLang="el-GR" sz="40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ΠΙΝΑΚΑΣ 1: Σύγκριση Λυδίας και παιδίσκης</a:t>
            </a:r>
            <a:br>
              <a:rPr kumimoji="0" lang="en-US" altLang="el-GR" sz="40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</a:b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F8940C92-9FD3-80E5-7033-EF5FC89DAC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8184" y="1459907"/>
            <a:ext cx="10175630" cy="76790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-228600" algn="ctr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l-GR" sz="8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9B1C5921-17CB-AC88-6440-57488B5441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3490615"/>
              </p:ext>
            </p:extLst>
          </p:nvPr>
        </p:nvGraphicFramePr>
        <p:xfrm>
          <a:off x="871894" y="2405149"/>
          <a:ext cx="10442116" cy="38993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38664">
                  <a:extLst>
                    <a:ext uri="{9D8B030D-6E8A-4147-A177-3AD203B41FA5}">
                      <a16:colId xmlns:a16="http://schemas.microsoft.com/office/drawing/2014/main" val="4256581208"/>
                    </a:ext>
                  </a:extLst>
                </a:gridCol>
                <a:gridCol w="5203452">
                  <a:extLst>
                    <a:ext uri="{9D8B030D-6E8A-4147-A177-3AD203B41FA5}">
                      <a16:colId xmlns:a16="http://schemas.microsoft.com/office/drawing/2014/main" val="315466085"/>
                    </a:ext>
                  </a:extLst>
                </a:gridCol>
              </a:tblGrid>
              <a:tr h="55863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2400">
                          <a:effectLst/>
                        </a:rPr>
                        <a:t>ΛΥΔΙΑ</a:t>
                      </a:r>
                      <a:endParaRPr lang="el-G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8281" marR="1382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2400">
                          <a:effectLst/>
                        </a:rPr>
                        <a:t>ΠΑΙΔΙΣΚΗ</a:t>
                      </a:r>
                      <a:endParaRPr lang="el-G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8281" marR="138281" marT="0" marB="0"/>
                </a:tc>
                <a:extLst>
                  <a:ext uri="{0D108BD9-81ED-4DB2-BD59-A6C34878D82A}">
                    <a16:rowId xmlns:a16="http://schemas.microsoft.com/office/drawing/2014/main" val="669260983"/>
                  </a:ext>
                </a:extLst>
              </a:tr>
              <a:tr h="55863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2400">
                          <a:effectLst/>
                        </a:rPr>
                        <a:t>επώνυμη</a:t>
                      </a:r>
                      <a:endParaRPr lang="el-G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8281" marR="1382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2400">
                          <a:effectLst/>
                        </a:rPr>
                        <a:t>Ανώνυμη (υποκοριστικό)</a:t>
                      </a:r>
                      <a:endParaRPr lang="el-G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8281" marR="138281" marT="0" marB="0"/>
                </a:tc>
                <a:extLst>
                  <a:ext uri="{0D108BD9-81ED-4DB2-BD59-A6C34878D82A}">
                    <a16:rowId xmlns:a16="http://schemas.microsoft.com/office/drawing/2014/main" val="3024885214"/>
                  </a:ext>
                </a:extLst>
              </a:tr>
              <a:tr h="111175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2400">
                          <a:effectLst/>
                        </a:rPr>
                        <a:t>πορφυροπώλις</a:t>
                      </a:r>
                      <a:endParaRPr lang="el-G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8281" marR="1382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2400">
                          <a:effectLst/>
                        </a:rPr>
                        <a:t>αντικείμενο εκμετάλλευσης εμπόρων</a:t>
                      </a:r>
                      <a:endParaRPr lang="el-G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8281" marR="138281" marT="0" marB="0"/>
                </a:tc>
                <a:extLst>
                  <a:ext uri="{0D108BD9-81ED-4DB2-BD59-A6C34878D82A}">
                    <a16:rowId xmlns:a16="http://schemas.microsoft.com/office/drawing/2014/main" val="2025814841"/>
                  </a:ext>
                </a:extLst>
              </a:tr>
              <a:tr h="55863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2400">
                          <a:effectLst/>
                        </a:rPr>
                        <a:t>Σεβομένη τον Θεό</a:t>
                      </a:r>
                      <a:endParaRPr lang="el-G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8281" marR="1382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2400">
                          <a:effectLst/>
                        </a:rPr>
                        <a:t>Υπό την κατοχή του Πύθωνα</a:t>
                      </a:r>
                      <a:endParaRPr lang="el-G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8281" marR="138281" marT="0" marB="0"/>
                </a:tc>
                <a:extLst>
                  <a:ext uri="{0D108BD9-81ED-4DB2-BD59-A6C34878D82A}">
                    <a16:rowId xmlns:a16="http://schemas.microsoft.com/office/drawing/2014/main" val="2264030321"/>
                  </a:ext>
                </a:extLst>
              </a:tr>
              <a:tr h="111175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2400">
                          <a:effectLst/>
                        </a:rPr>
                        <a:t>Πλαισιώνει αυτή και ο Οίκος της την περικοπή</a:t>
                      </a:r>
                      <a:endParaRPr lang="el-GR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8281" marR="1382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2400" dirty="0">
                          <a:effectLst/>
                        </a:rPr>
                        <a:t>Χάνεται από το αφηγηματικό προσκήνιο</a:t>
                      </a:r>
                      <a:endParaRPr lang="el-GR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8281" marR="138281" marT="0" marB="0"/>
                </a:tc>
                <a:extLst>
                  <a:ext uri="{0D108BD9-81ED-4DB2-BD59-A6C34878D82A}">
                    <a16:rowId xmlns:a16="http://schemas.microsoft.com/office/drawing/2014/main" val="35532582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4743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A95671B-3CC6-4792-9114-B74FAEA22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F3396A8-A3FA-FCAC-209A-6EB14FA00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184" y="174032"/>
            <a:ext cx="10175631" cy="1111843"/>
          </a:xfrm>
        </p:spPr>
        <p:txBody>
          <a:bodyPr anchor="ctr">
            <a:norm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37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ΠΙΝΑΚΑΣ 2: Σύγκριση Πύθωνα και «Εμπόρων»</a:t>
            </a:r>
            <a:endParaRPr kumimoji="0" lang="el-GR" altLang="el-GR" sz="3700" b="0" i="0" u="none" strike="noStrike" cap="none" normalizeH="0" baseline="0">
              <a:ln>
                <a:noFill/>
              </a:ln>
              <a:effectLst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37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DC25578-F2B2-1F41-00E5-5C95320FC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184" y="1459907"/>
            <a:ext cx="10175630" cy="767904"/>
          </a:xfrm>
        </p:spPr>
        <p:txBody>
          <a:bodyPr anchor="ctr">
            <a:normAutofit/>
          </a:bodyPr>
          <a:lstStyle/>
          <a:p>
            <a:pPr algn="ctr"/>
            <a:endParaRPr lang="en-US" sz="2000"/>
          </a:p>
        </p:txBody>
      </p:sp>
      <p:graphicFrame>
        <p:nvGraphicFramePr>
          <p:cNvPr id="8" name="Θέση περιεχομένου 3">
            <a:extLst>
              <a:ext uri="{FF2B5EF4-FFF2-40B4-BE49-F238E27FC236}">
                <a16:creationId xmlns:a16="http://schemas.microsoft.com/office/drawing/2014/main" id="{51110A78-736F-35A5-2559-B07AF8D24ADB}"/>
              </a:ext>
            </a:extLst>
          </p:cNvPr>
          <p:cNvGraphicFramePr>
            <a:graphicFrameLocks/>
          </p:cNvGraphicFramePr>
          <p:nvPr/>
        </p:nvGraphicFramePr>
        <p:xfrm>
          <a:off x="1126808" y="2405149"/>
          <a:ext cx="9932288" cy="38993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3072">
                  <a:extLst>
                    <a:ext uri="{9D8B030D-6E8A-4147-A177-3AD203B41FA5}">
                      <a16:colId xmlns:a16="http://schemas.microsoft.com/office/drawing/2014/main" val="4097485512"/>
                    </a:ext>
                  </a:extLst>
                </a:gridCol>
                <a:gridCol w="2483072">
                  <a:extLst>
                    <a:ext uri="{9D8B030D-6E8A-4147-A177-3AD203B41FA5}">
                      <a16:colId xmlns:a16="http://schemas.microsoft.com/office/drawing/2014/main" val="766120035"/>
                    </a:ext>
                  </a:extLst>
                </a:gridCol>
                <a:gridCol w="2483072">
                  <a:extLst>
                    <a:ext uri="{9D8B030D-6E8A-4147-A177-3AD203B41FA5}">
                      <a16:colId xmlns:a16="http://schemas.microsoft.com/office/drawing/2014/main" val="1705889555"/>
                    </a:ext>
                  </a:extLst>
                </a:gridCol>
                <a:gridCol w="2483072">
                  <a:extLst>
                    <a:ext uri="{9D8B030D-6E8A-4147-A177-3AD203B41FA5}">
                      <a16:colId xmlns:a16="http://schemas.microsoft.com/office/drawing/2014/main" val="2332527604"/>
                    </a:ext>
                  </a:extLst>
                </a:gridCol>
              </a:tblGrid>
              <a:tr h="55991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 </a:t>
                      </a:r>
                      <a:endParaRPr lang="el-GR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21" marR="71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 Παιδίσκη και «Πύθων» (&gt; Πυθία + Απόλλων)</a:t>
                      </a:r>
                      <a:endParaRPr lang="el-GR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21" marR="71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«Έμποροι Εθνών»</a:t>
                      </a:r>
                      <a:endParaRPr lang="el-GR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21" marR="71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 </a:t>
                      </a:r>
                      <a:endParaRPr lang="el-GR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21" marR="71121" marT="0" marB="0"/>
                </a:tc>
                <a:extLst>
                  <a:ext uri="{0D108BD9-81ED-4DB2-BD59-A6C34878D82A}">
                    <a16:rowId xmlns:a16="http://schemas.microsoft.com/office/drawing/2014/main" val="1091919171"/>
                  </a:ext>
                </a:extLst>
              </a:tr>
              <a:tr h="110982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Αποδομούνται δύο βασικά νεύρα της Παξ Ρομάνα: Μαντεία και Ασφάλεια</a:t>
                      </a:r>
                      <a:endParaRPr lang="el-GR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21" marR="71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«κατακολουθεί» </a:t>
                      </a:r>
                      <a:endParaRPr lang="el-GR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21" marR="71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Δια+σύρουν Π. και Σίλα (όχι τους άλλους) στο Φόρουμ</a:t>
                      </a:r>
                      <a:endParaRPr lang="el-GR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21" marR="71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«Καθοσίωση» (όπως και ο Κύριος στο Λκ)</a:t>
                      </a:r>
                      <a:endParaRPr lang="el-GR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21" marR="71121" marT="0" marB="0"/>
                </a:tc>
                <a:extLst>
                  <a:ext uri="{0D108BD9-81ED-4DB2-BD59-A6C34878D82A}">
                    <a16:rowId xmlns:a16="http://schemas.microsoft.com/office/drawing/2014/main" val="2615664465"/>
                  </a:ext>
                </a:extLst>
              </a:tr>
              <a:tr h="55991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 </a:t>
                      </a:r>
                      <a:endParaRPr lang="el-GR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21" marR="71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«Διαφημίζει» </a:t>
                      </a:r>
                      <a:endParaRPr lang="el-GR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21" marR="71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«Συκοφαντούν»</a:t>
                      </a:r>
                      <a:endParaRPr lang="el-GR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21" marR="71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 </a:t>
                      </a:r>
                      <a:endParaRPr lang="el-GR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21" marR="71121" marT="0" marB="0"/>
                </a:tc>
                <a:extLst>
                  <a:ext uri="{0D108BD9-81ED-4DB2-BD59-A6C34878D82A}">
                    <a16:rowId xmlns:a16="http://schemas.microsoft.com/office/drawing/2014/main" val="3580535277"/>
                  </a:ext>
                </a:extLst>
              </a:tr>
              <a:tr h="83487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Ο Π. δεν επικαλείται την «ρωμαϊκή του ταυτότητα»!</a:t>
                      </a:r>
                      <a:endParaRPr lang="el-GR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21" marR="71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 </a:t>
                      </a:r>
                      <a:endParaRPr lang="el-GR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21" marR="71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Ταπεινωτική Μαστίγωση και «Προσήλωση» στον Άδη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 </a:t>
                      </a:r>
                      <a:endParaRPr lang="el-GR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21" marR="71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Παραλληλότητα με Σταύρωση</a:t>
                      </a:r>
                      <a:endParaRPr lang="el-GR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21" marR="71121" marT="0" marB="0"/>
                </a:tc>
                <a:extLst>
                  <a:ext uri="{0D108BD9-81ED-4DB2-BD59-A6C34878D82A}">
                    <a16:rowId xmlns:a16="http://schemas.microsoft.com/office/drawing/2014/main" val="2510045293"/>
                  </a:ext>
                </a:extLst>
              </a:tr>
              <a:tr h="83487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 </a:t>
                      </a:r>
                      <a:endParaRPr lang="el-GR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21" marR="71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 </a:t>
                      </a:r>
                      <a:endParaRPr lang="el-GR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21" marR="71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l-GR" sz="12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Μωρότεροι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l-GR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21" marR="71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l-GR" sz="1200">
                          <a:effectLst/>
                        </a:rPr>
                        <a:t> </a:t>
                      </a:r>
                      <a:endParaRPr lang="el-GR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21" marR="71121" marT="0" marB="0"/>
                </a:tc>
                <a:extLst>
                  <a:ext uri="{0D108BD9-81ED-4DB2-BD59-A6C34878D82A}">
                    <a16:rowId xmlns:a16="http://schemas.microsoft.com/office/drawing/2014/main" val="24855663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5888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249E8F32-8BCF-8D0C-8C6C-EC92C95E9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el-GR" b="1"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Συμπεράσματα</a:t>
            </a:r>
            <a:r>
              <a:rPr lang="en-GB" b="1"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br>
              <a:rPr lang="el-GR" b="1"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F3B98FA-A40B-2CB1-6766-A09142E1C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anchor="t">
            <a:normAutofit/>
          </a:bodyPr>
          <a:lstStyle/>
          <a:p>
            <a:pPr marL="161925" indent="-198120"/>
            <a:r>
              <a:rPr lang="el-GR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Ο </a:t>
            </a:r>
            <a:r>
              <a:rPr lang="el-GR" sz="19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ρωμαιόφρων</a:t>
            </a:r>
            <a:r>
              <a:rPr lang="el-GR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– </a:t>
            </a:r>
            <a:r>
              <a:rPr lang="el-GR" sz="19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φιλορωμαίος</a:t>
            </a:r>
            <a:r>
              <a:rPr lang="el-GR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Πολύβιος ο </a:t>
            </a:r>
            <a:r>
              <a:rPr lang="el-GR" sz="19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Μεγαλοπολίτης</a:t>
            </a:r>
            <a:r>
              <a:rPr lang="el-GR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με θητεία στη Ρώμη (στην αυλή του Σκιπίωνα τού Αφρικανού) παρουσίασε τους Ρωμαίους ως </a:t>
            </a:r>
            <a:r>
              <a:rPr lang="el-GR" sz="1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θαύμα της Ιστορίας</a:t>
            </a:r>
            <a:r>
              <a:rPr lang="el-GR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που αναδείχθηκε σε 53 χρόνια σε κοσμοκράτειρα – οικουμενική δύναμη σωτήρες των Ελλήνων αποθηριώσεως, οι οποίοι σπαράσσονταν από τους εμφύλιους και είχαν καταντήσει </a:t>
            </a:r>
            <a:r>
              <a:rPr lang="el-GR" sz="19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θηρωδεις</a:t>
            </a:r>
            <a:r>
              <a:rPr lang="el-GR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γι’ αυτό και κατέληγαν στην αυτοκτονία από απελπισία (είχαν παραφρονήσει – πρωτόγονης </a:t>
            </a:r>
            <a:r>
              <a:rPr lang="el-GR" sz="19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αλληλοφαγίας</a:t>
            </a:r>
            <a:r>
              <a:rPr lang="el-GR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/ανθρωποφαγίας). Πολιτική </a:t>
            </a:r>
            <a:r>
              <a:rPr lang="el-GR" sz="19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προαίρεσις</a:t>
            </a:r>
            <a:r>
              <a:rPr lang="el-GR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των Ρωμαίων (δύναμη πολιτεύματος) και φυσική αναγκαιότητα, «Ει μη </a:t>
            </a:r>
            <a:r>
              <a:rPr lang="el-GR" sz="19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ταχεως</a:t>
            </a:r>
            <a:r>
              <a:rPr lang="el-GR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9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απολωμεθα</a:t>
            </a:r>
            <a:r>
              <a:rPr lang="el-GR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ουκ αν </a:t>
            </a:r>
            <a:r>
              <a:rPr lang="el-GR" sz="19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εσωθημεν</a:t>
            </a:r>
            <a:r>
              <a:rPr lang="el-GR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». </a:t>
            </a:r>
            <a:r>
              <a:rPr lang="el-GR" sz="19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Βεργίλιος</a:t>
            </a:r>
            <a:r>
              <a:rPr lang="el-GR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Αινείας στον επίλογο της </a:t>
            </a:r>
            <a:r>
              <a:rPr lang="el-GR" sz="19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Αινειάδος</a:t>
            </a:r>
            <a:r>
              <a:rPr lang="el-GR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σκοτώνει τον αντίπαλο. </a:t>
            </a:r>
            <a:endParaRPr lang="el-GR" sz="19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l-GR" sz="1900" dirty="0"/>
          </a:p>
        </p:txBody>
      </p:sp>
    </p:spTree>
    <p:extLst>
      <p:ext uri="{BB962C8B-B14F-4D97-AF65-F5344CB8AC3E}">
        <p14:creationId xmlns:p14="http://schemas.microsoft.com/office/powerpoint/2010/main" val="3769937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44AE31E-C7DA-B4CA-2D91-3C8AB66C2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rgbClr val="0F4761"/>
                </a:solidFill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Συμπεράσματα</a:t>
            </a:r>
            <a:r>
              <a:rPr lang="en-GB" b="1" dirty="0">
                <a:solidFill>
                  <a:srgbClr val="0F4761"/>
                </a:solidFill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b="1" dirty="0">
                <a:solidFill>
                  <a:srgbClr val="0F4761"/>
                </a:solidFill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28FE462-FC62-27EC-B117-F62C2F8B58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Ο ίδιος ο Αύγουστος έχει χαράξει σε πέτρα τις δικές του </a:t>
            </a:r>
            <a:r>
              <a:rPr lang="el-GR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Πράξεις</a:t>
            </a:r>
            <a:r>
              <a:rPr lang="el-G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ώστε οι κάτοικοι της Οικουμένης να εμπεδώσουν την νέα πραγματικότητα που κομίζει σε αυτούς η </a:t>
            </a:r>
            <a:r>
              <a:rPr lang="el-G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Παξ</a:t>
            </a:r>
            <a:r>
              <a:rPr lang="el-G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Αυγούστα</a:t>
            </a:r>
            <a:r>
              <a:rPr lang="el-G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Ολόκληρο το βιβλίο, με το ανοικτό Τέλος και την «γεωγραφική αρχιτεκτονική»  (Ιερουσαλήμ – Σαμάρεια – </a:t>
            </a:r>
            <a:r>
              <a:rPr lang="el-G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Εσχατα</a:t>
            </a:r>
            <a:r>
              <a:rPr lang="el-G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της Γης)  (έξοδο η οποία </a:t>
            </a:r>
            <a:r>
              <a:rPr lang="el-G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προφητεύεται</a:t>
            </a:r>
            <a:r>
              <a:rPr lang="el-G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ήδη από τη Μεταμόρφωση) αποσκοπεί κατά την άποψή μου στο να χαρίσει στην τρίτη γενιά των χριστιανών ένα ντοκουμέντο συλλογικής Μνήμης (όπως επιχείρησε και ο </a:t>
            </a:r>
            <a:r>
              <a:rPr lang="el-G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Βεργίλιος</a:t>
            </a:r>
            <a:r>
              <a:rPr lang="el-G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με την </a:t>
            </a:r>
            <a:r>
              <a:rPr lang="el-G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Αινειάδα</a:t>
            </a:r>
            <a:r>
              <a:rPr lang="el-G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). </a:t>
            </a:r>
            <a:endParaRPr lang="el-GR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l-G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Σε μια εποχή κατά την οποία ο Όμηρος ήταν η Π.Δ. και ο Πλάτων η Κ.Δ. του μεσογειακού Κόσμου, ο σ. μέσω της περικοπής των Φιλίππων, </a:t>
            </a:r>
            <a:r>
              <a:rPr lang="el-GR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αποδομεί</a:t>
            </a:r>
            <a:r>
              <a:rPr lang="el-G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δύο από τα βασικά δομικά στοιχεία του </a:t>
            </a:r>
            <a:r>
              <a:rPr lang="el-GR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ελληνορρωμαϊκού</a:t>
            </a:r>
            <a:r>
              <a:rPr lang="el-G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Πολιτισμού:</a:t>
            </a:r>
            <a:r>
              <a:rPr lang="el-G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την «Ειρήνη και Ασφάλεια» και όλους τους συμβολισμούς που συνδέονταν ε τον Πύθιο Απόλλωνα και την Πυθία. Η «πόλις του Φιλίππου» «μικρή Ρώμη» «άγεται και φέρεται» </a:t>
            </a:r>
            <a:r>
              <a:rPr lang="el-G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από την </a:t>
            </a:r>
            <a:r>
              <a:rPr lang="el-GR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πλεονεξία (= ελπίδα της εργασίας) </a:t>
            </a:r>
            <a:r>
              <a:rPr lang="el-G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των «ιερέων της λατρείας»,</a:t>
            </a:r>
            <a:r>
              <a:rPr lang="el-G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οι οποίοι κινητοποιούν την πλέμπα και ασκούν </a:t>
            </a:r>
            <a:r>
              <a:rPr lang="el-GR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βία χωρίς δίκη</a:t>
            </a:r>
            <a:r>
              <a:rPr lang="el-G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σε Ρωμαίους. Και ο </a:t>
            </a:r>
            <a:r>
              <a:rPr lang="el-G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Πύθων</a:t>
            </a:r>
            <a:r>
              <a:rPr lang="el-G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ο Απόλλων (ή </a:t>
            </a:r>
            <a:r>
              <a:rPr lang="el-G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Απολλύων</a:t>
            </a:r>
            <a:r>
              <a:rPr lang="el-G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κατά την Αποκάλυψη) συνδεόταν με τα θεμέλια του </a:t>
            </a:r>
            <a:r>
              <a:rPr lang="el-G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ελληνορρωμαϊκού</a:t>
            </a:r>
            <a:r>
              <a:rPr lang="el-G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πολιτισμού.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59078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A284CE0-BC13-CEDE-0DE0-CE4A455A7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l-GR" sz="4800" b="1" dirty="0"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Συμπεράσματα</a:t>
            </a:r>
            <a:r>
              <a:rPr lang="en-GB" sz="4800" b="1" dirty="0"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4800" b="1" dirty="0"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l-GR" sz="48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866329C-1B58-69FC-68B3-935A4EA36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4014"/>
            <a:ext cx="10346268" cy="3438166"/>
          </a:xfrm>
        </p:spPr>
        <p:txBody>
          <a:bodyPr anchor="ctr">
            <a:normAutofit/>
          </a:bodyPr>
          <a:lstStyle/>
          <a:p>
            <a:r>
              <a:rPr lang="el-G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Ο ίδιος ο σ., όπως φανερώνει και ο επίλογος του β’ τόμου τού έργου (= «λόγου») του, επιθυμεί σε έναν </a:t>
            </a:r>
            <a:r>
              <a:rPr lang="el-GR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παγκοσμιοποιημένο</a:t>
            </a:r>
            <a:r>
              <a:rPr lang="el-G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Κόσμο (ο οποίος βιώνει μετά από αιώνες Ειρήνη - </a:t>
            </a:r>
            <a:r>
              <a:rPr lang="el-GR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Παξ</a:t>
            </a:r>
            <a:r>
              <a:rPr lang="el-G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), με μία «Οδύσσεια» να αποκαλύψει </a:t>
            </a:r>
            <a:r>
              <a:rPr lang="el-G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μία άλλη </a:t>
            </a:r>
            <a:r>
              <a:rPr lang="el-GR" sz="22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εναλλακτική παγκόσμια Βασιλεία - </a:t>
            </a:r>
            <a:r>
              <a:rPr lang="el-GR" sz="22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Παξ</a:t>
            </a:r>
            <a:r>
              <a:rPr lang="el-G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η οποία, μετά την </a:t>
            </a:r>
            <a:r>
              <a:rPr lang="el-G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Ανάληψη</a:t>
            </a:r>
            <a:r>
              <a:rPr lang="el-G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του Κυρίου Ιησού, (εξ)απλώνεται με εντελώς παράδοξο τρόπο στην Οικουμένη. </a:t>
            </a:r>
          </a:p>
          <a:p>
            <a:r>
              <a:rPr lang="el-G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Όπως απέδειξε πρόσφατα ο </a:t>
            </a:r>
            <a:r>
              <a:rPr lang="en-GB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el-G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GB" sz="2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Giacobbe</a:t>
            </a:r>
            <a:r>
              <a:rPr lang="el-G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GB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Luke</a:t>
            </a:r>
            <a:r>
              <a:rPr lang="el-G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 αλλά είναι εμφανές και με την υιοθέτηση ήδη από την αρχή του έργου τής γλώσσας των Ο΄, </a:t>
            </a:r>
            <a:r>
              <a:rPr lang="en-GB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o</a:t>
            </a:r>
            <a:r>
              <a:rPr lang="el-G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σ. μιμείται (</a:t>
            </a:r>
            <a:r>
              <a:rPr lang="en-GB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imitatio</a:t>
            </a:r>
            <a:r>
              <a:rPr lang="el-G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 τα βιβλία των </a:t>
            </a:r>
            <a:r>
              <a:rPr lang="el-GR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Βασιλειών και των Χρονικών, </a:t>
            </a:r>
            <a:r>
              <a:rPr lang="el-G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χρησιμοποιώντας</a:t>
            </a:r>
            <a:r>
              <a:rPr lang="el-GR" sz="2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ως </a:t>
            </a:r>
            <a:r>
              <a:rPr lang="el-G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βασικό σύμβολο του εκτεταμένου έργου του την Οδό (= πορεία). Σε αυτό το πλαίσιο, ο Λουκάς </a:t>
            </a:r>
            <a:r>
              <a:rPr lang="el-GR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παραδίδει στην τρίτη γενιά των Χριστιανών την δική τους δίτομη «Ιστορία»</a:t>
            </a:r>
            <a:r>
              <a:rPr lang="el-GR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l-GR" sz="2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l-GR" sz="2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7530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DD9FDF10-5A73-5492-1A2C-245DFE984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33" y="548464"/>
            <a:ext cx="6798541" cy="1675623"/>
          </a:xfrm>
        </p:spPr>
        <p:txBody>
          <a:bodyPr anchor="b">
            <a:normAutofit/>
          </a:bodyPr>
          <a:lstStyle/>
          <a:p>
            <a:endParaRPr lang="el-GR" sz="40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F43B55-BECC-EB41-900F-271F26C8B7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716" r="33592"/>
          <a:stretch/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graphicFrame>
        <p:nvGraphicFramePr>
          <p:cNvPr id="5" name="Θέση περιεχομένου 2">
            <a:extLst>
              <a:ext uri="{FF2B5EF4-FFF2-40B4-BE49-F238E27FC236}">
                <a16:creationId xmlns:a16="http://schemas.microsoft.com/office/drawing/2014/main" id="{38EE7AAF-46DB-E603-75BB-BDA1C96042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1063201"/>
              </p:ext>
            </p:extLst>
          </p:nvPr>
        </p:nvGraphicFramePr>
        <p:xfrm>
          <a:off x="4553734" y="2409830"/>
          <a:ext cx="6798539" cy="370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00495179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1599</Words>
  <Application>Microsoft Office PowerPoint</Application>
  <PresentationFormat>Ευρεία οθόνη</PresentationFormat>
  <Paragraphs>99</Paragraphs>
  <Slides>15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Palatino Linotype</vt:lpstr>
      <vt:lpstr>Times New Roman</vt:lpstr>
      <vt:lpstr>Θέμα του Office</vt:lpstr>
      <vt:lpstr>«Ἡ ἔλευση καὶ ἡ παρουσία τοῦ Παύλου στη «μικρή Ρώμη», την Κολωνία των Φιλίππων στην καρδιά των (επονομαζομένων) Πράξεων»</vt:lpstr>
      <vt:lpstr>Συν+Αρπαστική</vt:lpstr>
      <vt:lpstr>Υποτίμηση των Πράξεων</vt:lpstr>
      <vt:lpstr>Διονύσιος Θραξ</vt:lpstr>
      <vt:lpstr>Σιμωνίδης Κείος (556 π.Χ. - 469 π.Χ.)</vt:lpstr>
      <vt:lpstr>Η «Πλοκή» της Περικοπής</vt:lpstr>
      <vt:lpstr>Παράδοξα 1 </vt:lpstr>
      <vt:lpstr>Παράδοξα 2</vt:lpstr>
      <vt:lpstr>Κλιμάκωση άλλων θαυμαστών στην Αφήγηση: </vt:lpstr>
      <vt:lpstr>  ΠΙΝΑΚΑΣ 1: Σύγκριση Λυδίας και παιδίσκης </vt:lpstr>
      <vt:lpstr>ΠΙΝΑΚΑΣ 2: Σύγκριση Πύθωνα και «Εμπόρων» </vt:lpstr>
      <vt:lpstr>Συμπεράσματα 1 </vt:lpstr>
      <vt:lpstr>Συμπεράσματα 2</vt:lpstr>
      <vt:lpstr>Συμπεράσματα 3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Sotirios Despotis</dc:creator>
  <cp:lastModifiedBy>Sotirios Despotis</cp:lastModifiedBy>
  <cp:revision>3</cp:revision>
  <dcterms:created xsi:type="dcterms:W3CDTF">2024-09-13T06:29:53Z</dcterms:created>
  <dcterms:modified xsi:type="dcterms:W3CDTF">2024-09-23T06:40:31Z</dcterms:modified>
</cp:coreProperties>
</file>