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8" r:id="rId6"/>
    <p:sldId id="259" r:id="rId7"/>
    <p:sldId id="261" r:id="rId8"/>
    <p:sldId id="264" r:id="rId9"/>
    <p:sldId id="265" r:id="rId10"/>
    <p:sldId id="266" r:id="rId11"/>
    <p:sldId id="269" r:id="rId12"/>
    <p:sldId id="272" r:id="rId13"/>
    <p:sldId id="271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CC00"/>
    <a:srgbClr val="FFFF66"/>
    <a:srgbClr val="9966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4132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D6C9A-622B-45F7-B76B-189837839281}" type="slidenum">
              <a:rPr lang="de-AT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04CF9-C72B-41D8-A1D5-81A82F5FE6CE}" type="slidenum">
              <a:rPr lang="de-AT"/>
              <a:pPr/>
              <a:t>5</a:t>
            </a:fld>
            <a:endParaRPr lang="de-AT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Manipel von manus=Hand, Schar</a:t>
            </a:r>
          </a:p>
          <a:p>
            <a:r>
              <a:rPr lang="de-DE"/>
              <a:t>Cohors=umzäunter Ort</a:t>
            </a:r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F614B-8B43-446A-9BE0-A6D523EC87D8}" type="slidenum">
              <a:rPr lang="de-AT"/>
              <a:pPr/>
              <a:t>8</a:t>
            </a:fld>
            <a:endParaRPr lang="de-AT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Porta Decumana – decimus/decumus = 10; Lage der 10. Kohorte</a:t>
            </a:r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EA2E2-D9D8-49AE-91A5-BBFBA5D3C90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4A6A-A3DF-43E3-B53E-89B44475738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C5C3B-7C0E-42FA-B413-D3E8BADAABC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C485-75AD-4B4B-B968-46DDC4A4C12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782D6-C386-4047-B2B8-07FA5F21A36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6499-4D22-4765-A90F-4FC07599120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53DE-6CAA-438B-9284-0A35315128F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0BE5A-5CEA-4D2C-A575-0DA9633B71E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DF319-5A89-44FA-8F41-CA7F97CE5CA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B36FC-CD98-4D23-BA63-B6A7ECFECC4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F24-2407-479D-9948-D99B1BF4DB5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39568C-53EF-48C3-B46C-4F44900885B2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r>
              <a:rPr lang="de-DE" sz="6000">
                <a:solidFill>
                  <a:srgbClr val="FF0000"/>
                </a:solidFill>
              </a:rPr>
              <a:t>EXERCITUM ROMANORUM</a:t>
            </a:r>
            <a:br>
              <a:rPr lang="de-DE" sz="6000">
                <a:solidFill>
                  <a:srgbClr val="FF0000"/>
                </a:solidFill>
              </a:rPr>
            </a:br>
            <a:r>
              <a:rPr lang="de-DE" sz="4000"/>
              <a:t>vito Caesare</a:t>
            </a:r>
            <a:r>
              <a:rPr lang="de-DE"/>
              <a:t> </a:t>
            </a:r>
          </a:p>
        </p:txBody>
      </p:sp>
      <p:pic>
        <p:nvPicPr>
          <p:cNvPr id="2052" name="Picture 4" descr="C:\Dokumente und Einstellungen\Philip Sitte\Desktop\Römer\carnu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67075"/>
            <a:ext cx="4383088" cy="32861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Die Legion in der Schlacht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66800" y="19812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819400" y="19812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572000" y="19812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324600" y="19812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828800" y="24384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733800" y="24384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5562600" y="24384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600200" y="28956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733800" y="28956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791200" y="2895600"/>
            <a:ext cx="1066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90600" y="19653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 Kohorte</a:t>
            </a:r>
            <a:endParaRPr lang="de-AT" sz="2000"/>
          </a:p>
        </p:txBody>
      </p:sp>
      <p:pic>
        <p:nvPicPr>
          <p:cNvPr id="15377" name="Picture 17" descr="C:\Dokumente und Einstellungen\Philip Sitte\Desktop\Legion Rom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6248400" cy="2970213"/>
          </a:xfrm>
          <a:prstGeom prst="rect">
            <a:avLst/>
          </a:prstGeom>
          <a:noFill/>
        </p:spPr>
      </p:pic>
      <p:sp>
        <p:nvSpPr>
          <p:cNvPr id="15378" name="AutoShape 18"/>
          <p:cNvSpPr>
            <a:spLocks/>
          </p:cNvSpPr>
          <p:nvPr/>
        </p:nvSpPr>
        <p:spPr bwMode="auto">
          <a:xfrm rot="-10786489">
            <a:off x="6705600" y="2422525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858000" y="23463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6       tief  </a:t>
            </a:r>
            <a:endParaRPr lang="de-AT" sz="2000"/>
          </a:p>
        </p:txBody>
      </p:sp>
      <p:sp>
        <p:nvSpPr>
          <p:cNvPr id="15380" name="AutoShape 20"/>
          <p:cNvSpPr>
            <a:spLocks/>
          </p:cNvSpPr>
          <p:nvPr/>
        </p:nvSpPr>
        <p:spPr bwMode="auto">
          <a:xfrm rot="5400000">
            <a:off x="4038600" y="-1387475"/>
            <a:ext cx="304800" cy="6248400"/>
          </a:xfrm>
          <a:prstGeom prst="leftBrace">
            <a:avLst>
              <a:gd name="adj1" fmla="val 170833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438400" y="12033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/>
              <a:t>ca. 500 m bis 700 m Breite</a:t>
            </a:r>
            <a:endParaRPr lang="de-AT" sz="2000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400800" y="19653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&lt;600 </a:t>
            </a:r>
            <a:endParaRPr lang="de-AT" sz="2000"/>
          </a:p>
        </p:txBody>
      </p:sp>
      <p:graphicFrame>
        <p:nvGraphicFramePr>
          <p:cNvPr id="25600" name="Object 1024"/>
          <p:cNvGraphicFramePr>
            <a:graphicFrameLocks noChangeAspect="1"/>
          </p:cNvGraphicFramePr>
          <p:nvPr/>
        </p:nvGraphicFramePr>
        <p:xfrm>
          <a:off x="7086600" y="1981200"/>
          <a:ext cx="149225" cy="304800"/>
        </p:xfrm>
        <a:graphic>
          <a:graphicData uri="http://schemas.openxmlformats.org/presentationml/2006/ole">
            <p:oleObj spid="_x0000_s25600" name="Bitmap" r:id="rId4" imgW="485586" imgH="990738" progId="Paint.Picture">
              <p:embed/>
            </p:oleObj>
          </a:graphicData>
        </a:graphic>
      </p:graphicFrame>
      <p:graphicFrame>
        <p:nvGraphicFramePr>
          <p:cNvPr id="25601" name="Object 1025"/>
          <p:cNvGraphicFramePr>
            <a:graphicFrameLocks noChangeAspect="1"/>
          </p:cNvGraphicFramePr>
          <p:nvPr/>
        </p:nvGraphicFramePr>
        <p:xfrm>
          <a:off x="7232650" y="2362200"/>
          <a:ext cx="158750" cy="304800"/>
        </p:xfrm>
        <a:graphic>
          <a:graphicData uri="http://schemas.openxmlformats.org/presentationml/2006/ole">
            <p:oleObj spid="_x0000_s25601" name="Bitmap" r:id="rId5" imgW="514422" imgH="990738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utoUpdateAnimBg="0"/>
      <p:bldP spid="15378" grpId="0" animBg="1"/>
      <p:bldP spid="15379" grpId="0" autoUpdateAnimBg="0"/>
      <p:bldP spid="15380" grpId="0" animBg="1"/>
      <p:bldP spid="15381" grpId="0" autoUpdateAnimBg="0"/>
      <p:bldP spid="153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kumente und Einstellungen\Philip Sitte\Desktop\1.Bezirk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700"/>
            <a:ext cx="7604125" cy="6845300"/>
          </a:xfrm>
          <a:prstGeom prst="rect">
            <a:avLst/>
          </a:prstGeom>
          <a:noFill/>
        </p:spPr>
      </p:pic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514600" y="53340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1155054">
            <a:off x="2743200" y="56388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155054">
            <a:off x="3276600" y="5867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1155054">
            <a:off x="3810000" y="6096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1155054">
            <a:off x="4343400" y="6248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 rot="1155054">
            <a:off x="2895600" y="5867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 rot="1155054">
            <a:off x="3505200" y="6096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 rot="1155054">
            <a:off x="4038600" y="6324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 rot="1155054">
            <a:off x="2667000" y="5943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 rot="1155054">
            <a:off x="3352800" y="61722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 rot="1155054">
            <a:off x="4114800" y="6477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 rot="-2100666">
            <a:off x="5029200" y="6096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 rot="-2100666">
            <a:off x="5486400" y="57912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 rot="-2100666">
            <a:off x="5943600" y="5486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 rot="-2100666">
            <a:off x="6400800" y="5181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 rot="-2100666">
            <a:off x="5334000" y="6096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 rot="-2100666">
            <a:off x="5867400" y="57912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 rot="-2100666">
            <a:off x="6324600" y="5486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 rot="-2100666">
            <a:off x="5334000" y="6324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 rot="-2100666">
            <a:off x="6019800" y="5943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 rot="-2100666">
            <a:off x="6553200" y="5562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 rot="2598918">
            <a:off x="2057400" y="5181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 rot="2598918">
            <a:off x="1676400" y="4800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 rot="2598918">
            <a:off x="1295400" y="4419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 rot="2598918">
            <a:off x="914400" y="4038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 rot="2598918">
            <a:off x="1371600" y="4724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 rot="2598918">
            <a:off x="990600" y="4343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 rot="2598918">
            <a:off x="1752600" y="5105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 rot="2598918">
            <a:off x="762000" y="4343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 rot="2598918">
            <a:off x="1219200" y="48768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 rot="2598918">
            <a:off x="1752600" y="5334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 rot="-4364983">
            <a:off x="1066800" y="33528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 rot="-4364983">
            <a:off x="1219200" y="2819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 rot="-4364983">
            <a:off x="1371600" y="2286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 rot="-4364983">
            <a:off x="1447800" y="1752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 rot="-4364983">
            <a:off x="990600" y="3048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 rot="-4364983">
            <a:off x="1143000" y="2438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 rot="-4364983">
            <a:off x="1219200" y="1905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 rot="-4364983">
            <a:off x="838200" y="30480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 rot="-4364983">
            <a:off x="990600" y="24384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 rot="-4364983">
            <a:off x="1143000" y="1752600"/>
            <a:ext cx="3810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9051925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50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9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2" grpId="0" animBg="1"/>
      <p:bldP spid="20523" grpId="0" animBg="1"/>
      <p:bldP spid="20524" grpId="0" animBg="1"/>
      <p:bldP spid="20525" grpId="0" animBg="1"/>
      <p:bldP spid="20526" grpId="0" animBg="1"/>
      <p:bldP spid="20527" grpId="0" animBg="1"/>
      <p:bldP spid="205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Der Dienst in der Legion</a:t>
            </a:r>
            <a:endParaRPr lang="de-AT">
              <a:solidFill>
                <a:srgbClr val="FF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800"/>
              <a:t>  Eintrittsalter zwischen </a:t>
            </a:r>
            <a:r>
              <a:rPr lang="de-DE" sz="2800" b="1"/>
              <a:t>16 und 20</a:t>
            </a:r>
            <a:endParaRPr lang="de-AT" sz="2800" b="1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5800" y="18288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800" b="1"/>
              <a:t>  16 Jahre Dienst:</a:t>
            </a:r>
            <a:endParaRPr lang="de-AT" sz="2800" b="1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524000" y="23764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FF0000"/>
                </a:solidFill>
              </a:rPr>
              <a:t>Sold:</a:t>
            </a:r>
            <a:endParaRPr lang="de-AT" sz="2800" b="1">
              <a:solidFill>
                <a:srgbClr val="FF00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438400" y="2362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Legionär – 		   225 Denare</a:t>
            </a:r>
            <a:endParaRPr lang="de-AT" sz="280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438400" y="27432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Centurio </a:t>
            </a:r>
            <a:r>
              <a:rPr lang="de-DE" sz="2000"/>
              <a:t>(60/Leg.)</a:t>
            </a:r>
            <a:r>
              <a:rPr lang="de-DE" sz="2800"/>
              <a:t> –  3.750 Denare</a:t>
            </a:r>
            <a:endParaRPr lang="de-AT" sz="280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438400" y="3138488"/>
            <a:ext cx="571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Stabsoffiziere – 	7.500 Denare</a:t>
            </a:r>
            <a:endParaRPr lang="de-AT" sz="280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524000" y="39004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>
                <a:solidFill>
                  <a:srgbClr val="FF0000"/>
                </a:solidFill>
              </a:rPr>
              <a:t>Die Legion als Baumeister:</a:t>
            </a:r>
            <a:endParaRPr lang="de-AT" sz="2800" b="1">
              <a:solidFill>
                <a:srgbClr val="FF0000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438400" y="4357688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Straßen und Brücken</a:t>
            </a:r>
            <a:endParaRPr lang="de-AT" sz="2800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438400" y="4845050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Militärlager – häufig die Vorstufe einer Zivilstadt (z.B. Carnuntum)</a:t>
            </a:r>
            <a:endParaRPr lang="de-AT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9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  <p:bldP spid="23566" grpId="0" autoUpdateAnimBg="0"/>
      <p:bldP spid="235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Nach dem Dienst</a:t>
            </a:r>
            <a:endParaRPr lang="de-AT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763000" cy="990600"/>
          </a:xfrm>
        </p:spPr>
        <p:txBody>
          <a:bodyPr/>
          <a:lstStyle/>
          <a:p>
            <a:r>
              <a:rPr lang="de-DE" sz="2800"/>
              <a:t>Belohnung mit Geldsumme oder Landstück in eroberten Gebieten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81400" y="205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b="1"/>
              <a:t>Romanisierung </a:t>
            </a:r>
            <a:r>
              <a:rPr lang="de-DE" sz="2800"/>
              <a:t>der Provinzen</a:t>
            </a:r>
            <a:r>
              <a:rPr lang="de-DE" sz="2800" b="1"/>
              <a:t>!</a:t>
            </a:r>
            <a:endParaRPr lang="de-AT" sz="2800" b="1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286000" y="22860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de-DE" sz="2800"/>
              <a:t>   </a:t>
            </a:r>
            <a:r>
              <a:rPr lang="de-DE" sz="2800" b="1"/>
              <a:t>Bürgerrecht</a:t>
            </a:r>
            <a:r>
              <a:rPr lang="de-DE" sz="2800"/>
              <a:t> für Auxilii nach 20 J.</a:t>
            </a:r>
          </a:p>
          <a:p>
            <a:pPr>
              <a:spcBef>
                <a:spcPct val="50000"/>
              </a:spcBef>
            </a:pPr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3" grpId="0" autoUpdateAnimBg="0"/>
      <p:bldP spid="22535" grpId="0" animBg="1"/>
      <p:bldP spid="225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Inhalt</a:t>
            </a:r>
          </a:p>
        </p:txBody>
      </p:sp>
      <p:pic>
        <p:nvPicPr>
          <p:cNvPr id="3076" name="Picture 4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1344613" cy="314325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2209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Die Legion</a:t>
            </a:r>
            <a:endParaRPr lang="de-AT" sz="28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3600" y="2819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Heeresreform des Marius</a:t>
            </a:r>
            <a:endParaRPr lang="de-AT" sz="2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33600" y="3429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Organisation</a:t>
            </a:r>
            <a:endParaRPr lang="de-AT" sz="2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Der Legionär</a:t>
            </a:r>
            <a:endParaRPr lang="de-AT" sz="280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600" y="4038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Das Lager</a:t>
            </a:r>
            <a:endParaRPr lang="de-AT" sz="280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133600" y="4648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Die Legion im Einsatz</a:t>
            </a:r>
            <a:endParaRPr lang="de-AT" sz="2800"/>
          </a:p>
        </p:txBody>
      </p:sp>
      <p:pic>
        <p:nvPicPr>
          <p:cNvPr id="3085" name="Picture 13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52675"/>
            <a:ext cx="1344613" cy="314325"/>
          </a:xfrm>
          <a:prstGeom prst="rect">
            <a:avLst/>
          </a:prstGeom>
          <a:noFill/>
        </p:spPr>
      </p:pic>
      <p:pic>
        <p:nvPicPr>
          <p:cNvPr id="3086" name="Picture 14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62275"/>
            <a:ext cx="1344613" cy="314325"/>
          </a:xfrm>
          <a:prstGeom prst="rect">
            <a:avLst/>
          </a:prstGeom>
          <a:noFill/>
        </p:spPr>
      </p:pic>
      <p:pic>
        <p:nvPicPr>
          <p:cNvPr id="3088" name="Picture 16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71875"/>
            <a:ext cx="1344613" cy="314325"/>
          </a:xfrm>
          <a:prstGeom prst="rect">
            <a:avLst/>
          </a:prstGeom>
          <a:noFill/>
        </p:spPr>
      </p:pic>
      <p:pic>
        <p:nvPicPr>
          <p:cNvPr id="3089" name="Picture 17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81475"/>
            <a:ext cx="1344613" cy="314325"/>
          </a:xfrm>
          <a:prstGeom prst="rect">
            <a:avLst/>
          </a:prstGeom>
          <a:noFill/>
        </p:spPr>
      </p:pic>
      <p:pic>
        <p:nvPicPr>
          <p:cNvPr id="3090" name="Picture 18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91075"/>
            <a:ext cx="1344613" cy="314325"/>
          </a:xfrm>
          <a:prstGeom prst="rect">
            <a:avLst/>
          </a:prstGeom>
          <a:noFill/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133600" y="5257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/>
              <a:t>Der Dienst</a:t>
            </a:r>
            <a:endParaRPr lang="de-AT" sz="2800"/>
          </a:p>
        </p:txBody>
      </p:sp>
      <p:pic>
        <p:nvPicPr>
          <p:cNvPr id="3092" name="Picture 20" descr="C:\Dokumente und Einstellungen\Philip Sitte\Desktop\Schule\Präsentation\Quellen\gladi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400675"/>
            <a:ext cx="1344613" cy="314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Svito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8" grpId="0" autoUpdateAnimBg="0"/>
      <p:bldP spid="3079" grpId="0" autoUpdateAnimBg="0"/>
      <p:bldP spid="3081" grpId="0" autoUpdateAnimBg="0"/>
      <p:bldP spid="3082" grpId="0" autoUpdateAnimBg="0"/>
      <p:bldP spid="3083" grpId="0" autoUpdateAnimBg="0"/>
      <p:bldP spid="30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Miles Romanus</a:t>
            </a:r>
          </a:p>
        </p:txBody>
      </p:sp>
      <p:pic>
        <p:nvPicPr>
          <p:cNvPr id="9220" name="Picture 1028" descr="C:\Dokumente und Einstellungen\chsitte\Desktop\Philip\Römer\legion2bea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136775" cy="5443538"/>
          </a:xfrm>
          <a:prstGeom prst="rect">
            <a:avLst/>
          </a:prstGeom>
          <a:noFill/>
        </p:spPr>
      </p:pic>
      <p:sp>
        <p:nvSpPr>
          <p:cNvPr id="9224" name="Line 1032"/>
          <p:cNvSpPr>
            <a:spLocks noChangeShapeType="1"/>
          </p:cNvSpPr>
          <p:nvPr/>
        </p:nvSpPr>
        <p:spPr bwMode="auto">
          <a:xfrm flipH="1">
            <a:off x="914400" y="28956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5" name="Line 1033"/>
          <p:cNvSpPr>
            <a:spLocks noChangeShapeType="1"/>
          </p:cNvSpPr>
          <p:nvPr/>
        </p:nvSpPr>
        <p:spPr bwMode="auto">
          <a:xfrm flipH="1">
            <a:off x="1143000" y="3048000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6" name="Text Box 1034"/>
          <p:cNvSpPr txBox="1">
            <a:spLocks noChangeArrowheads="1"/>
          </p:cNvSpPr>
          <p:nvPr/>
        </p:nvSpPr>
        <p:spPr bwMode="auto">
          <a:xfrm>
            <a:off x="152400" y="27432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pila </a:t>
            </a:r>
            <a:br>
              <a:rPr lang="de-DE"/>
            </a:br>
            <a:r>
              <a:rPr lang="de-DE"/>
              <a:t>(schwere Wurfspieße)</a:t>
            </a:r>
          </a:p>
        </p:txBody>
      </p:sp>
      <p:sp>
        <p:nvSpPr>
          <p:cNvPr id="9227" name="Line 1035"/>
          <p:cNvSpPr>
            <a:spLocks noChangeShapeType="1"/>
          </p:cNvSpPr>
          <p:nvPr/>
        </p:nvSpPr>
        <p:spPr bwMode="auto">
          <a:xfrm flipH="1" flipV="1">
            <a:off x="1981200" y="1676400"/>
            <a:ext cx="3048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8" name="Text Box 1036"/>
          <p:cNvSpPr txBox="1">
            <a:spLocks noChangeArrowheads="1"/>
          </p:cNvSpPr>
          <p:nvPr/>
        </p:nvSpPr>
        <p:spPr bwMode="auto">
          <a:xfrm>
            <a:off x="228600" y="1447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galea (Helm)</a:t>
            </a:r>
          </a:p>
        </p:txBody>
      </p:sp>
      <p:sp>
        <p:nvSpPr>
          <p:cNvPr id="9229" name="Line 1037"/>
          <p:cNvSpPr>
            <a:spLocks noChangeShapeType="1"/>
          </p:cNvSpPr>
          <p:nvPr/>
        </p:nvSpPr>
        <p:spPr bwMode="auto">
          <a:xfrm>
            <a:off x="5105400" y="4175125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30" name="Text Box 1038"/>
          <p:cNvSpPr txBox="1">
            <a:spLocks noChangeArrowheads="1"/>
          </p:cNvSpPr>
          <p:nvPr/>
        </p:nvSpPr>
        <p:spPr bwMode="auto">
          <a:xfrm>
            <a:off x="6781800" y="3886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scutum (Langschild)</a:t>
            </a:r>
          </a:p>
        </p:txBody>
      </p:sp>
      <p:sp>
        <p:nvSpPr>
          <p:cNvPr id="9233" name="Line 1041"/>
          <p:cNvSpPr>
            <a:spLocks noChangeShapeType="1"/>
          </p:cNvSpPr>
          <p:nvPr/>
        </p:nvSpPr>
        <p:spPr bwMode="auto">
          <a:xfrm flipH="1">
            <a:off x="2133600" y="3657600"/>
            <a:ext cx="2057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34" name="Text Box 1042"/>
          <p:cNvSpPr txBox="1">
            <a:spLocks noChangeArrowheads="1"/>
          </p:cNvSpPr>
          <p:nvPr/>
        </p:nvSpPr>
        <p:spPr bwMode="auto">
          <a:xfrm>
            <a:off x="304800" y="44196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gladius (Kurzschwert), pugio (Dolch)</a:t>
            </a:r>
          </a:p>
        </p:txBody>
      </p:sp>
      <p:sp>
        <p:nvSpPr>
          <p:cNvPr id="9235" name="Line 1043"/>
          <p:cNvSpPr>
            <a:spLocks noChangeShapeType="1"/>
          </p:cNvSpPr>
          <p:nvPr/>
        </p:nvSpPr>
        <p:spPr bwMode="auto">
          <a:xfrm flipV="1">
            <a:off x="4724400" y="2667000"/>
            <a:ext cx="1752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36" name="Text Box 1044"/>
          <p:cNvSpPr txBox="1">
            <a:spLocks noChangeArrowheads="1"/>
          </p:cNvSpPr>
          <p:nvPr/>
        </p:nvSpPr>
        <p:spPr bwMode="auto">
          <a:xfrm>
            <a:off x="6477000" y="23622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lorica</a:t>
            </a:r>
            <a:br>
              <a:rPr lang="de-DE"/>
            </a:br>
            <a:r>
              <a:rPr lang="de-DE"/>
              <a:t>(Brustpanzer)</a:t>
            </a:r>
          </a:p>
        </p:txBody>
      </p:sp>
      <p:sp>
        <p:nvSpPr>
          <p:cNvPr id="9237" name="Line 1045"/>
          <p:cNvSpPr>
            <a:spLocks noChangeShapeType="1"/>
          </p:cNvSpPr>
          <p:nvPr/>
        </p:nvSpPr>
        <p:spPr bwMode="auto">
          <a:xfrm>
            <a:off x="4191000" y="61722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38" name="Text Box 1046"/>
          <p:cNvSpPr txBox="1">
            <a:spLocks noChangeArrowheads="1"/>
          </p:cNvSpPr>
          <p:nvPr/>
        </p:nvSpPr>
        <p:spPr bwMode="auto">
          <a:xfrm>
            <a:off x="6477000" y="5715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caligae (Miltitärstiefel)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utoUpdateAnimBg="0"/>
      <p:bldP spid="9227" grpId="0" animBg="1"/>
      <p:bldP spid="9228" grpId="0" autoUpdateAnimBg="0"/>
      <p:bldP spid="9229" grpId="0" animBg="1"/>
      <p:bldP spid="9230" grpId="0" autoUpdateAnimBg="0"/>
      <p:bldP spid="9233" grpId="0" animBg="1"/>
      <p:bldP spid="9234" grpId="0" autoUpdateAnimBg="0"/>
      <p:bldP spid="9235" grpId="0" animBg="1"/>
      <p:bldP spid="9236" grpId="0" autoUpdateAnimBg="0"/>
      <p:bldP spid="9237" grpId="0" animBg="1"/>
      <p:bldP spid="923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747838" y="1295400"/>
          <a:ext cx="338137" cy="676275"/>
        </p:xfrm>
        <a:graphic>
          <a:graphicData uri="http://schemas.openxmlformats.org/presentationml/2006/ole">
            <p:oleObj spid="_x0000_s11273" name="Bitmap" r:id="rId3" imgW="476316" imgH="952633" progId="Paint.Picture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Ecce Centuria!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432050" y="1312863"/>
          <a:ext cx="5414963" cy="690562"/>
        </p:xfrm>
        <a:graphic>
          <a:graphicData uri="http://schemas.openxmlformats.org/presentationml/2006/ole">
            <p:oleObj spid="_x0000_s11267" name="Bitmap" r:id="rId4" imgW="7466667" imgH="952633" progId="Paint.Picture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660650" y="2052638"/>
          <a:ext cx="5414963" cy="690562"/>
        </p:xfrm>
        <a:graphic>
          <a:graphicData uri="http://schemas.openxmlformats.org/presentationml/2006/ole">
            <p:oleObj spid="_x0000_s11268" name="Bitmap" r:id="rId5" imgW="7466667" imgH="952633" progId="Paint.Picture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433638" y="2743200"/>
          <a:ext cx="5414962" cy="690563"/>
        </p:xfrm>
        <a:graphic>
          <a:graphicData uri="http://schemas.openxmlformats.org/presentationml/2006/ole">
            <p:oleObj spid="_x0000_s11269" name="Bitmap" r:id="rId6" imgW="7466667" imgH="952633" progId="Paint.Picture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662238" y="3429000"/>
          <a:ext cx="5414962" cy="690563"/>
        </p:xfrm>
        <a:graphic>
          <a:graphicData uri="http://schemas.openxmlformats.org/presentationml/2006/ole">
            <p:oleObj spid="_x0000_s11270" name="Bitmap" r:id="rId7" imgW="7466667" imgH="952633" progId="Paint.Picture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433638" y="4114800"/>
          <a:ext cx="5410200" cy="690563"/>
        </p:xfrm>
        <a:graphic>
          <a:graphicData uri="http://schemas.openxmlformats.org/presentationml/2006/ole">
            <p:oleObj spid="_x0000_s11271" name="Bitmap" r:id="rId8" imgW="7466667" imgH="952633" progId="Paint.Picture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706563" y="4114800"/>
          <a:ext cx="350837" cy="712788"/>
        </p:xfrm>
        <a:graphic>
          <a:graphicData uri="http://schemas.openxmlformats.org/presentationml/2006/ole">
            <p:oleObj spid="_x0000_s11272" name="Bitmap" r:id="rId9" imgW="523810" imgH="1066667" progId="Paint.Picture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852863" y="5191125"/>
          <a:ext cx="338137" cy="676275"/>
        </p:xfrm>
        <a:graphic>
          <a:graphicData uri="http://schemas.openxmlformats.org/presentationml/2006/ole">
            <p:oleObj spid="_x0000_s11274" name="Bitmap" r:id="rId10" imgW="476316" imgH="952633" progId="Paint.Picture">
              <p:embed/>
            </p:oleObj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5788025" y="4800600"/>
          <a:ext cx="536575" cy="1096963"/>
        </p:xfrm>
        <a:graphic>
          <a:graphicData uri="http://schemas.openxmlformats.org/presentationml/2006/ole">
            <p:oleObj spid="_x0000_s11275" name="Bitmap" r:id="rId11" imgW="724001" imgH="1476190" progId="Paint.Picture">
              <p:embed/>
            </p:oleObj>
          </a:graphicData>
        </a:graphic>
      </p:graphicFrame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3400" y="4191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centurio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optio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105400" y="586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signifer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895600" y="586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tessarius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utoUpdateAnimBg="0"/>
      <p:bldP spid="11278" grpId="0" autoUpdateAnimBg="0"/>
      <p:bldP spid="11279" grpId="0" autoUpdateAnimBg="0"/>
      <p:bldP spid="112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Legio </a:t>
            </a:r>
            <a:r>
              <a:rPr lang="de-DE" sz="3600">
                <a:solidFill>
                  <a:schemeClr val="tx1"/>
                </a:solidFill>
              </a:rPr>
              <a:t>- Sollstand</a:t>
            </a:r>
            <a:br>
              <a:rPr lang="de-DE" sz="3600">
                <a:solidFill>
                  <a:schemeClr val="tx1"/>
                </a:solidFill>
              </a:rPr>
            </a:br>
            <a:endParaRPr lang="de-DE" sz="2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534400" cy="1905000"/>
          </a:xfrm>
        </p:spPr>
        <p:txBody>
          <a:bodyPr/>
          <a:lstStyle/>
          <a:p>
            <a:r>
              <a:rPr lang="de-DE" sz="3000"/>
              <a:t>= 10 cohortes zu je 600 Mann (zumeist weniger!)</a:t>
            </a:r>
            <a:br>
              <a:rPr lang="de-DE" sz="3000"/>
            </a:br>
            <a:endParaRPr lang="de-DE" sz="3000"/>
          </a:p>
          <a:p>
            <a:r>
              <a:rPr lang="de-DE" sz="3000"/>
              <a:t>1 cohors sind 3 munipuli zu je 2 centuriae</a:t>
            </a:r>
          </a:p>
          <a:p>
            <a:pPr lvl="1"/>
            <a:endParaRPr lang="de-DE" sz="30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19200" y="4495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0" y="4495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29000" y="4495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495800" y="4495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638800" y="4495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705600" y="4495800"/>
            <a:ext cx="1066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 rot="16200000">
            <a:off x="2133600" y="4114800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219200" y="5181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2 centuriae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81400" y="6019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3 manipuli</a:t>
            </a:r>
          </a:p>
        </p:txBody>
      </p:sp>
      <p:sp>
        <p:nvSpPr>
          <p:cNvPr id="17425" name="AutoShape 17"/>
          <p:cNvSpPr>
            <a:spLocks/>
          </p:cNvSpPr>
          <p:nvPr/>
        </p:nvSpPr>
        <p:spPr bwMode="auto">
          <a:xfrm rot="16200000">
            <a:off x="4305300" y="2628900"/>
            <a:ext cx="304800" cy="6629400"/>
          </a:xfrm>
          <a:prstGeom prst="leftBrace">
            <a:avLst>
              <a:gd name="adj1" fmla="val 1812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438400" y="8524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>
                <a:solidFill>
                  <a:schemeClr val="tx2"/>
                </a:solidFill>
              </a:rPr>
              <a:t>(legere – </a:t>
            </a:r>
            <a:r>
              <a:rPr lang="de-DE" sz="2800" i="1">
                <a:solidFill>
                  <a:schemeClr val="tx2"/>
                </a:solidFill>
              </a:rPr>
              <a:t>auswählen</a:t>
            </a:r>
            <a:r>
              <a:rPr lang="de-DE" sz="2800">
                <a:solidFill>
                  <a:schemeClr val="tx2"/>
                </a:solidFill>
              </a:rPr>
              <a:t>)</a:t>
            </a:r>
            <a:endParaRPr lang="de-AT" sz="2800">
              <a:solidFill>
                <a:schemeClr val="tx2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133600" y="3763963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/>
              <a:t>Kohorte:</a:t>
            </a:r>
            <a:endParaRPr lang="de-AT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utoUpdateAnimBg="0"/>
      <p:bldP spid="17424" grpId="0" autoUpdateAnimBg="0"/>
      <p:bldP spid="17425" grpId="0" animBg="1"/>
      <p:bldP spid="17426" grpId="0" autoUpdateAnimBg="0"/>
      <p:bldP spid="174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Die Heeresreform des Marius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686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/>
              <a:t>Neustrukturierung unter Marius</a:t>
            </a:r>
            <a:br>
              <a:rPr lang="de-DE" sz="2800"/>
            </a:br>
            <a:r>
              <a:rPr lang="de-DE" sz="2800"/>
              <a:t>10 cohortes anstatt 30 manipuli</a:t>
            </a:r>
            <a:br>
              <a:rPr lang="de-DE" sz="2800"/>
            </a:br>
            <a:endParaRPr lang="de-DE" sz="2800"/>
          </a:p>
          <a:p>
            <a:pPr>
              <a:lnSpc>
                <a:spcPct val="90000"/>
              </a:lnSpc>
            </a:pPr>
            <a:r>
              <a:rPr lang="de-DE" sz="2800"/>
              <a:t>Bezahle Berufssoldaten ersetzen Bauernsoldaten</a:t>
            </a:r>
            <a:br>
              <a:rPr lang="de-DE" sz="2800"/>
            </a:br>
            <a:endParaRPr lang="de-DE" sz="2800"/>
          </a:p>
          <a:p>
            <a:pPr>
              <a:lnSpc>
                <a:spcPct val="90000"/>
              </a:lnSpc>
            </a:pPr>
            <a:r>
              <a:rPr lang="de-DE" sz="2800"/>
              <a:t>Unterschiedliche Bewaffnungen entfallen</a:t>
            </a:r>
            <a:br>
              <a:rPr lang="de-DE" sz="2800"/>
            </a:br>
            <a:endParaRPr lang="de-DE" sz="2800"/>
          </a:p>
          <a:p>
            <a:pPr>
              <a:lnSpc>
                <a:spcPct val="90000"/>
              </a:lnSpc>
            </a:pPr>
            <a:r>
              <a:rPr lang="de-DE" sz="2800"/>
              <a:t>Soldaten tragen ihr Gepäck selbst („muli Mariani“); größere Marschgeschwindigkeit (bis zu 30km/Tag)</a:t>
            </a:r>
            <a:br>
              <a:rPr lang="de-DE" sz="2800"/>
            </a:br>
            <a:endParaRPr lang="de-DE" sz="28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429000" y="990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/>
              <a:t>107 v. Chr.</a:t>
            </a:r>
            <a:endParaRPr lang="de-AT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Offiziere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600"/>
              <a:t/>
            </a:r>
            <a:br>
              <a:rPr lang="de-DE" sz="2600"/>
            </a:br>
            <a:endParaRPr lang="de-DE" sz="2600"/>
          </a:p>
          <a:p>
            <a:pPr>
              <a:lnSpc>
                <a:spcPct val="90000"/>
              </a:lnSpc>
            </a:pPr>
            <a:r>
              <a:rPr lang="de-DE" sz="2600"/>
              <a:t>6 </a:t>
            </a:r>
            <a:r>
              <a:rPr lang="de-DE" sz="2600">
                <a:solidFill>
                  <a:srgbClr val="FF0000"/>
                </a:solidFill>
              </a:rPr>
              <a:t>tribuni militi</a:t>
            </a:r>
            <a:r>
              <a:rPr lang="de-DE" sz="2600"/>
              <a:t> (= Kommandanten der cohortes):</a:t>
            </a:r>
            <a:br>
              <a:rPr lang="de-DE" sz="2600"/>
            </a:br>
            <a:endParaRPr lang="de-DE" sz="2600"/>
          </a:p>
          <a:p>
            <a:pPr>
              <a:lnSpc>
                <a:spcPct val="90000"/>
              </a:lnSpc>
            </a:pPr>
            <a:r>
              <a:rPr lang="de-DE" sz="2600"/>
              <a:t>1 </a:t>
            </a:r>
            <a:r>
              <a:rPr lang="de-DE" sz="2600">
                <a:solidFill>
                  <a:srgbClr val="FF0000"/>
                </a:solidFill>
              </a:rPr>
              <a:t>praefectus castrorum</a:t>
            </a:r>
            <a:r>
              <a:rPr lang="de-DE" sz="2600"/>
              <a:t> = Lagerkommandant</a:t>
            </a:r>
            <a:br>
              <a:rPr lang="de-DE" sz="2600"/>
            </a:br>
            <a:endParaRPr lang="de-DE" sz="2600"/>
          </a:p>
          <a:p>
            <a:pPr>
              <a:lnSpc>
                <a:spcPct val="90000"/>
              </a:lnSpc>
            </a:pPr>
            <a:r>
              <a:rPr lang="de-DE" sz="2600"/>
              <a:t>1 </a:t>
            </a:r>
            <a:r>
              <a:rPr lang="de-DE" sz="2600">
                <a:solidFill>
                  <a:srgbClr val="FF0000"/>
                </a:solidFill>
              </a:rPr>
              <a:t>praefectus fabrum</a:t>
            </a:r>
            <a:r>
              <a:rPr lang="de-DE" sz="2600"/>
              <a:t> = Pioniere, Belagerungsartillerie, Versorgung</a:t>
            </a:r>
            <a:br>
              <a:rPr lang="de-DE" sz="2600"/>
            </a:br>
            <a:endParaRPr lang="de-DE" sz="2600"/>
          </a:p>
          <a:p>
            <a:pPr>
              <a:lnSpc>
                <a:spcPct val="90000"/>
              </a:lnSpc>
            </a:pPr>
            <a:r>
              <a:rPr lang="de-DE" sz="2600"/>
              <a:t>1 </a:t>
            </a:r>
            <a:r>
              <a:rPr lang="de-DE" sz="2600">
                <a:solidFill>
                  <a:srgbClr val="FF0000"/>
                </a:solidFill>
              </a:rPr>
              <a:t>primus pilus</a:t>
            </a:r>
            <a:r>
              <a:rPr lang="de-DE" sz="2600"/>
              <a:t> = rangältester Centurio; </a:t>
            </a:r>
            <a:br>
              <a:rPr lang="de-DE" sz="2600"/>
            </a:br>
            <a:r>
              <a:rPr lang="de-DE" sz="2600"/>
              <a:t>Centurio der 1. Centuria, 1.Cohorte</a:t>
            </a:r>
            <a:br>
              <a:rPr lang="de-DE" sz="2600"/>
            </a:br>
            <a:endParaRPr lang="de-DE" sz="2600"/>
          </a:p>
          <a:p>
            <a:pPr>
              <a:lnSpc>
                <a:spcPct val="90000"/>
              </a:lnSpc>
            </a:pPr>
            <a:r>
              <a:rPr lang="de-DE" sz="2600"/>
              <a:t>59 </a:t>
            </a:r>
            <a:r>
              <a:rPr lang="de-DE" sz="2600">
                <a:solidFill>
                  <a:srgbClr val="FF0000"/>
                </a:solidFill>
              </a:rPr>
              <a:t>centuriones</a:t>
            </a:r>
          </a:p>
        </p:txBody>
      </p:sp>
      <p:pic>
        <p:nvPicPr>
          <p:cNvPr id="8196" name="Picture 4" descr="C:\Dokumente und Einstellungen\Philip Sitte\Desktop\Römer\roe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19600"/>
            <a:ext cx="3048000" cy="2032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6629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2600"/>
              <a:t>   1 </a:t>
            </a:r>
            <a:r>
              <a:rPr lang="de-DE" sz="2600">
                <a:solidFill>
                  <a:srgbClr val="FF0000"/>
                </a:solidFill>
              </a:rPr>
              <a:t>legatus</a:t>
            </a:r>
            <a:r>
              <a:rPr lang="de-DE" sz="2600"/>
              <a:t> = Befehlshaber über 1 Legion</a:t>
            </a:r>
            <a:br>
              <a:rPr lang="de-DE" sz="2600"/>
            </a:br>
            <a:endParaRPr lang="de-AT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1295400" y="3124200"/>
            <a:ext cx="65532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4419600" y="1371600"/>
            <a:ext cx="304800" cy="3505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4419600" y="5105400"/>
            <a:ext cx="304800" cy="1295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1981200" y="4876800"/>
            <a:ext cx="52578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Castra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447800" y="1600200"/>
            <a:ext cx="152400" cy="15240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47800" y="1447800"/>
            <a:ext cx="2971800" cy="1524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24400" y="1447800"/>
            <a:ext cx="2971800" cy="1524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543800" y="1600200"/>
            <a:ext cx="152400" cy="15240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47800" y="3429000"/>
            <a:ext cx="152400" cy="27432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447800" y="6172200"/>
            <a:ext cx="2971800" cy="1524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724400" y="6172200"/>
            <a:ext cx="2971800" cy="1524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543800" y="3429000"/>
            <a:ext cx="152400" cy="2743200"/>
          </a:xfrm>
          <a:prstGeom prst="rect">
            <a:avLst/>
          </a:prstGeom>
          <a:solidFill>
            <a:srgbClr val="9966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886200" y="3505200"/>
            <a:ext cx="1371600" cy="457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962400" y="4419600"/>
            <a:ext cx="12192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981200" y="3505200"/>
            <a:ext cx="16764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410200" y="3505200"/>
            <a:ext cx="1828800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981200" y="5257800"/>
            <a:ext cx="16764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5410200" y="5257800"/>
            <a:ext cx="1905000" cy="762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1981200" y="1905000"/>
            <a:ext cx="2133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105400" y="1905000"/>
            <a:ext cx="2133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1981200" y="2590800"/>
            <a:ext cx="1905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5257800" y="2590800"/>
            <a:ext cx="1981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3810000" y="3505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Praetorium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24384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Tribuni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3962400" y="4343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Quaestur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057400" y="3048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V i a  P r i n c i p a l i s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057400" y="4800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V i a  Q u i n t a n a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352800" y="3962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Forum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3505200" y="990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Porta Praetoria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81000" y="266700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Porta Pric. Sinstra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7848600" y="2698750"/>
            <a:ext cx="129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Porta Princ. Dextra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048000" y="6324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Porta Decumana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886200" y="20574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Via Praetoria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3733800" y="5273675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Via Decumana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53340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Legati, Praef.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23622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LEG</a:t>
            </a:r>
            <a:endParaRPr lang="de-AT"/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55626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LEG</a:t>
            </a:r>
            <a:endParaRPr lang="de-AT"/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2133600" y="3886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LEG</a:t>
            </a:r>
            <a:endParaRPr lang="de-AT"/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5715000" y="3886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LEG</a:t>
            </a:r>
            <a:endParaRPr lang="de-AT"/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5715000" y="541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LEG</a:t>
            </a:r>
            <a:endParaRPr lang="de-AT"/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2057400" y="541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LEG</a:t>
            </a:r>
            <a:endParaRPr lang="de-A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3" grpId="0" animBg="1"/>
      <p:bldP spid="12334" grpId="0" animBg="1"/>
      <p:bldP spid="12336" grpId="0" animBg="1"/>
      <p:bldP spid="12335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9" grpId="0" autoUpdateAnimBg="0"/>
      <p:bldP spid="12320" grpId="0" autoUpdateAnimBg="0"/>
      <p:bldP spid="12322" grpId="0" autoUpdateAnimBg="0"/>
      <p:bldP spid="12323" grpId="0" autoUpdateAnimBg="0"/>
      <p:bldP spid="12324" grpId="0" autoUpdateAnimBg="0"/>
      <p:bldP spid="12325" grpId="0" autoUpdateAnimBg="0"/>
      <p:bldP spid="12326" grpId="0" autoUpdateAnimBg="0"/>
      <p:bldP spid="12327" grpId="0" autoUpdateAnimBg="0"/>
      <p:bldP spid="12328" grpId="0" autoUpdateAnimBg="0"/>
      <p:bldP spid="12329" grpId="0" autoUpdateAnimBg="0"/>
      <p:bldP spid="12330" grpId="0" autoUpdateAnimBg="0"/>
      <p:bldP spid="12331" grpId="0" autoUpdateAnimBg="0"/>
      <p:bldP spid="12332" grpId="0" autoUpdateAnimBg="0"/>
      <p:bldP spid="12337" grpId="0" autoUpdateAnimBg="0"/>
      <p:bldP spid="12338" grpId="0" autoUpdateAnimBg="0"/>
      <p:bldP spid="12339" grpId="0" autoUpdateAnimBg="0"/>
      <p:bldP spid="12340" grpId="0" autoUpdateAnimBg="0"/>
      <p:bldP spid="12341" grpId="0" autoUpdateAnimBg="0"/>
      <p:bldP spid="123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Befestigungen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/>
              <a:t>Ein Lager wurde mit einem Wall (</a:t>
            </a:r>
            <a:r>
              <a:rPr lang="de-DE">
                <a:solidFill>
                  <a:srgbClr val="FF0000"/>
                </a:solidFill>
              </a:rPr>
              <a:t>vallum</a:t>
            </a:r>
            <a:r>
              <a:rPr lang="de-DE"/>
              <a:t>) und einem, bzw. mehreren Gräben (</a:t>
            </a:r>
            <a:r>
              <a:rPr lang="de-DE">
                <a:solidFill>
                  <a:srgbClr val="FF0000"/>
                </a:solidFill>
              </a:rPr>
              <a:t>fossae</a:t>
            </a:r>
            <a:r>
              <a:rPr lang="de-DE"/>
              <a:t>) geschützt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Προβολή στην οθόνη (4:3)</PresentationFormat>
  <Paragraphs>88</Paragraphs>
  <Slides>13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Times New Roman</vt:lpstr>
      <vt:lpstr>Standarddesign</vt:lpstr>
      <vt:lpstr>Bitmap</vt:lpstr>
      <vt:lpstr>EXERCITUM ROMANORUM vito Caesare </vt:lpstr>
      <vt:lpstr>Inhalt</vt:lpstr>
      <vt:lpstr>Miles Romanus</vt:lpstr>
      <vt:lpstr>Ecce Centuria!</vt:lpstr>
      <vt:lpstr>Legio - Sollstand </vt:lpstr>
      <vt:lpstr>Die Heeresreform des Marius</vt:lpstr>
      <vt:lpstr>Offiziere</vt:lpstr>
      <vt:lpstr>Castra</vt:lpstr>
      <vt:lpstr>Befestigungen</vt:lpstr>
      <vt:lpstr>Die Legion in der Schlacht</vt:lpstr>
      <vt:lpstr>Διαφάνεια 11</vt:lpstr>
      <vt:lpstr>Der Dienst in der Legion</vt:lpstr>
      <vt:lpstr>Nach dem Dienst</vt:lpstr>
    </vt:vector>
  </TitlesOfParts>
  <Company>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römische Armee z. Z. Caesars</dc:title>
  <dc:creator>chsitte</dc:creator>
  <cp:lastModifiedBy>ΣΩΤΗΡΗΣ</cp:lastModifiedBy>
  <cp:revision>81</cp:revision>
  <dcterms:created xsi:type="dcterms:W3CDTF">2007-01-21T09:59:57Z</dcterms:created>
  <dcterms:modified xsi:type="dcterms:W3CDTF">2015-01-15T09:08:29Z</dcterms:modified>
</cp:coreProperties>
</file>