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Default Extension="tiff" ContentType="image/tiff"/>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8"/>
  </p:notesMasterIdLst>
  <p:sldIdLst>
    <p:sldId id="256" r:id="rId2"/>
    <p:sldId id="257" r:id="rId3"/>
    <p:sldId id="258" r:id="rId4"/>
    <p:sldId id="335" r:id="rId5"/>
    <p:sldId id="370" r:id="rId6"/>
    <p:sldId id="259" r:id="rId7"/>
    <p:sldId id="260" r:id="rId8"/>
    <p:sldId id="261" r:id="rId9"/>
    <p:sldId id="262" r:id="rId10"/>
    <p:sldId id="371" r:id="rId11"/>
    <p:sldId id="337" r:id="rId12"/>
    <p:sldId id="263" r:id="rId13"/>
    <p:sldId id="346" r:id="rId14"/>
    <p:sldId id="264" r:id="rId15"/>
    <p:sldId id="338" r:id="rId16"/>
    <p:sldId id="266" r:id="rId17"/>
    <p:sldId id="339" r:id="rId18"/>
    <p:sldId id="375" r:id="rId19"/>
    <p:sldId id="336" r:id="rId20"/>
    <p:sldId id="376" r:id="rId21"/>
    <p:sldId id="377" r:id="rId22"/>
    <p:sldId id="378" r:id="rId23"/>
    <p:sldId id="379" r:id="rId24"/>
    <p:sldId id="380" r:id="rId25"/>
    <p:sldId id="265" r:id="rId26"/>
    <p:sldId id="267" r:id="rId27"/>
    <p:sldId id="340" r:id="rId28"/>
    <p:sldId id="342" r:id="rId29"/>
    <p:sldId id="343" r:id="rId30"/>
    <p:sldId id="369" r:id="rId31"/>
    <p:sldId id="345" r:id="rId32"/>
    <p:sldId id="381" r:id="rId33"/>
    <p:sldId id="382" r:id="rId34"/>
    <p:sldId id="383" r:id="rId35"/>
    <p:sldId id="384" r:id="rId36"/>
    <p:sldId id="385" r:id="rId37"/>
    <p:sldId id="391" r:id="rId38"/>
    <p:sldId id="392" r:id="rId39"/>
    <p:sldId id="393" r:id="rId40"/>
    <p:sldId id="394" r:id="rId41"/>
    <p:sldId id="268" r:id="rId42"/>
    <p:sldId id="372" r:id="rId43"/>
    <p:sldId id="357" r:id="rId44"/>
    <p:sldId id="386" r:id="rId45"/>
    <p:sldId id="359" r:id="rId46"/>
    <p:sldId id="360" r:id="rId47"/>
    <p:sldId id="358" r:id="rId48"/>
    <p:sldId id="269" r:id="rId49"/>
    <p:sldId id="361" r:id="rId50"/>
    <p:sldId id="270" r:id="rId51"/>
    <p:sldId id="271" r:id="rId52"/>
    <p:sldId id="362" r:id="rId53"/>
    <p:sldId id="272" r:id="rId54"/>
    <p:sldId id="273" r:id="rId55"/>
    <p:sldId id="274" r:id="rId56"/>
    <p:sldId id="373" r:id="rId57"/>
    <p:sldId id="374" r:id="rId58"/>
    <p:sldId id="275" r:id="rId59"/>
    <p:sldId id="363" r:id="rId60"/>
    <p:sldId id="364" r:id="rId61"/>
    <p:sldId id="276" r:id="rId62"/>
    <p:sldId id="277" r:id="rId63"/>
    <p:sldId id="365" r:id="rId64"/>
    <p:sldId id="366" r:id="rId65"/>
    <p:sldId id="367" r:id="rId66"/>
    <p:sldId id="278" r:id="rId67"/>
    <p:sldId id="286" r:id="rId68"/>
    <p:sldId id="281" r:id="rId69"/>
    <p:sldId id="282" r:id="rId70"/>
    <p:sldId id="283" r:id="rId71"/>
    <p:sldId id="279" r:id="rId72"/>
    <p:sldId id="280" r:id="rId73"/>
    <p:sldId id="284" r:id="rId74"/>
    <p:sldId id="285" r:id="rId75"/>
    <p:sldId id="287" r:id="rId76"/>
    <p:sldId id="288" r:id="rId77"/>
    <p:sldId id="347" r:id="rId78"/>
    <p:sldId id="289" r:id="rId79"/>
    <p:sldId id="290" r:id="rId80"/>
    <p:sldId id="291" r:id="rId81"/>
    <p:sldId id="292" r:id="rId82"/>
    <p:sldId id="293" r:id="rId83"/>
    <p:sldId id="294" r:id="rId84"/>
    <p:sldId id="295" r:id="rId85"/>
    <p:sldId id="387" r:id="rId86"/>
    <p:sldId id="356" r:id="rId87"/>
    <p:sldId id="296" r:id="rId88"/>
    <p:sldId id="349" r:id="rId89"/>
    <p:sldId id="297" r:id="rId90"/>
    <p:sldId id="298" r:id="rId91"/>
    <p:sldId id="388" r:id="rId92"/>
    <p:sldId id="389" r:id="rId93"/>
    <p:sldId id="390" r:id="rId94"/>
    <p:sldId id="348" r:id="rId95"/>
    <p:sldId id="350" r:id="rId96"/>
    <p:sldId id="353" r:id="rId97"/>
    <p:sldId id="351" r:id="rId98"/>
    <p:sldId id="352" r:id="rId99"/>
    <p:sldId id="354" r:id="rId100"/>
    <p:sldId id="305" r:id="rId101"/>
    <p:sldId id="333" r:id="rId102"/>
    <p:sldId id="332" r:id="rId103"/>
    <p:sldId id="331" r:id="rId104"/>
    <p:sldId id="334" r:id="rId105"/>
    <p:sldId id="330" r:id="rId106"/>
    <p:sldId id="325" r:id="rId107"/>
    <p:sldId id="326" r:id="rId108"/>
    <p:sldId id="327" r:id="rId109"/>
    <p:sldId id="328" r:id="rId110"/>
    <p:sldId id="329" r:id="rId111"/>
    <p:sldId id="299" r:id="rId112"/>
    <p:sldId id="300" r:id="rId113"/>
    <p:sldId id="301" r:id="rId114"/>
    <p:sldId id="302" r:id="rId115"/>
    <p:sldId id="303" r:id="rId116"/>
    <p:sldId id="304" r:id="rId117"/>
    <p:sldId id="306" r:id="rId118"/>
    <p:sldId id="307" r:id="rId119"/>
    <p:sldId id="308" r:id="rId120"/>
    <p:sldId id="309" r:id="rId121"/>
    <p:sldId id="310" r:id="rId122"/>
    <p:sldId id="311" r:id="rId123"/>
    <p:sldId id="312" r:id="rId124"/>
    <p:sldId id="313" r:id="rId125"/>
    <p:sldId id="368" r:id="rId126"/>
    <p:sldId id="314" r:id="rId127"/>
    <p:sldId id="315" r:id="rId128"/>
    <p:sldId id="316" r:id="rId129"/>
    <p:sldId id="317" r:id="rId130"/>
    <p:sldId id="318" r:id="rId131"/>
    <p:sldId id="319" r:id="rId132"/>
    <p:sldId id="320" r:id="rId133"/>
    <p:sldId id="321" r:id="rId134"/>
    <p:sldId id="324" r:id="rId135"/>
    <p:sldId id="322" r:id="rId136"/>
    <p:sldId id="323" r:id="rId13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071" autoAdjust="0"/>
  </p:normalViewPr>
  <p:slideViewPr>
    <p:cSldViewPr>
      <p:cViewPr>
        <p:scale>
          <a:sx n="114" d="100"/>
          <a:sy n="114" d="100"/>
        </p:scale>
        <p:origin x="-120"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36"/>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298A7D-6D93-430C-9BA3-06842DE1812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l-GR"/>
        </a:p>
      </dgm:t>
    </dgm:pt>
    <dgm:pt modelId="{EB24EBC0-F154-4B55-9924-FE8692BAA279}">
      <dgm:prSet phldrT="[Κείμενο]"/>
      <dgm:spPr/>
      <dgm:t>
        <a:bodyPr/>
        <a:lstStyle/>
        <a:p>
          <a:r>
            <a:rPr lang="el-GR" dirty="0" smtClean="0"/>
            <a:t>ΣΥΝΑΓΩΓΕΣ</a:t>
          </a:r>
          <a:endParaRPr lang="el-GR" dirty="0"/>
        </a:p>
      </dgm:t>
    </dgm:pt>
    <dgm:pt modelId="{66D463CA-EEB5-4B42-A609-FB51AF91C244}" type="parTrans" cxnId="{246CD7F3-8784-4F00-9647-8C4F1A7E47A1}">
      <dgm:prSet/>
      <dgm:spPr/>
      <dgm:t>
        <a:bodyPr/>
        <a:lstStyle/>
        <a:p>
          <a:endParaRPr lang="el-GR"/>
        </a:p>
      </dgm:t>
    </dgm:pt>
    <dgm:pt modelId="{4250A0AD-DECE-45AD-8D4E-B4C69265E950}" type="sibTrans" cxnId="{246CD7F3-8784-4F00-9647-8C4F1A7E47A1}">
      <dgm:prSet/>
      <dgm:spPr/>
      <dgm:t>
        <a:bodyPr/>
        <a:lstStyle/>
        <a:p>
          <a:endParaRPr lang="el-GR"/>
        </a:p>
      </dgm:t>
    </dgm:pt>
    <dgm:pt modelId="{0754261F-018A-4365-AD22-77A6BD700FEB}">
      <dgm:prSet phldrT="[Κείμενο]"/>
      <dgm:spPr/>
      <dgm:t>
        <a:bodyPr/>
        <a:lstStyle/>
        <a:p>
          <a:r>
            <a:rPr lang="el-GR" dirty="0" smtClean="0"/>
            <a:t>ΠΡΩΙΜΗ ΕΠΟΧΗ (1</a:t>
          </a:r>
          <a:r>
            <a:rPr lang="el-GR" baseline="30000" dirty="0" smtClean="0"/>
            <a:t>ος</a:t>
          </a:r>
          <a:r>
            <a:rPr lang="el-GR" dirty="0" smtClean="0"/>
            <a:t>-3</a:t>
          </a:r>
          <a:r>
            <a:rPr lang="el-GR" baseline="30000" dirty="0" smtClean="0"/>
            <a:t>ος</a:t>
          </a:r>
          <a:r>
            <a:rPr lang="el-GR" dirty="0" smtClean="0"/>
            <a:t>  </a:t>
          </a:r>
          <a:r>
            <a:rPr lang="el-GR" dirty="0" err="1" smtClean="0"/>
            <a:t>π.Χ</a:t>
          </a:r>
          <a:r>
            <a:rPr lang="el-GR" dirty="0" smtClean="0"/>
            <a:t> )</a:t>
          </a:r>
        </a:p>
        <a:p>
          <a:r>
            <a:rPr lang="el-GR" dirty="0" smtClean="0"/>
            <a:t>(</a:t>
          </a:r>
          <a:r>
            <a:rPr lang="el-GR" dirty="0" err="1" smtClean="0"/>
            <a:t>Μάγδαλα</a:t>
          </a:r>
          <a:r>
            <a:rPr lang="el-GR" dirty="0" smtClean="0"/>
            <a:t>, Καπερναούμ, </a:t>
          </a:r>
          <a:r>
            <a:rPr lang="el-GR" dirty="0" err="1" smtClean="0"/>
            <a:t>Καριζίν</a:t>
          </a:r>
          <a:r>
            <a:rPr lang="el-GR" dirty="0" smtClean="0"/>
            <a:t>, </a:t>
          </a:r>
          <a:r>
            <a:rPr lang="el-GR" dirty="0" err="1" smtClean="0"/>
            <a:t>Γκάμλα</a:t>
          </a:r>
          <a:r>
            <a:rPr lang="el-GR" dirty="0" smtClean="0"/>
            <a:t> κλπ) </a:t>
          </a:r>
          <a:endParaRPr lang="el-GR" dirty="0"/>
        </a:p>
      </dgm:t>
    </dgm:pt>
    <dgm:pt modelId="{96C146F7-7226-47B6-937E-C028EBCD285E}" type="parTrans" cxnId="{A7612653-D4A9-4732-9A2A-43F8F6732F46}">
      <dgm:prSet/>
      <dgm:spPr/>
      <dgm:t>
        <a:bodyPr/>
        <a:lstStyle/>
        <a:p>
          <a:endParaRPr lang="el-GR"/>
        </a:p>
      </dgm:t>
    </dgm:pt>
    <dgm:pt modelId="{FC6223FA-6D45-407E-A2D1-44D6FD0AA515}" type="sibTrans" cxnId="{A7612653-D4A9-4732-9A2A-43F8F6732F46}">
      <dgm:prSet/>
      <dgm:spPr/>
      <dgm:t>
        <a:bodyPr/>
        <a:lstStyle/>
        <a:p>
          <a:endParaRPr lang="el-GR"/>
        </a:p>
      </dgm:t>
    </dgm:pt>
    <dgm:pt modelId="{C32B335C-9BC6-42E6-9EB5-CBF21BD2FADC}">
      <dgm:prSet phldrT="[Κείμενο]"/>
      <dgm:spPr/>
      <dgm:t>
        <a:bodyPr/>
        <a:lstStyle/>
        <a:p>
          <a:r>
            <a:rPr lang="el-GR" dirty="0" smtClean="0"/>
            <a:t>ΜΕΤΑΒΑΤΙΚΗ ΠΕΡΙΟΔΟΣ (3</a:t>
          </a:r>
          <a:r>
            <a:rPr lang="el-GR" baseline="30000" dirty="0" smtClean="0"/>
            <a:t>ος</a:t>
          </a:r>
          <a:r>
            <a:rPr lang="el-GR" dirty="0" smtClean="0"/>
            <a:t>-4</a:t>
          </a:r>
          <a:r>
            <a:rPr lang="el-GR" baseline="30000" dirty="0" smtClean="0"/>
            <a:t>ος</a:t>
          </a:r>
          <a:r>
            <a:rPr lang="el-GR" dirty="0" smtClean="0"/>
            <a:t>  </a:t>
          </a:r>
          <a:r>
            <a:rPr lang="el-GR" dirty="0" err="1" smtClean="0"/>
            <a:t>π.Χ</a:t>
          </a:r>
          <a:r>
            <a:rPr lang="el-GR" dirty="0" smtClean="0"/>
            <a:t> )</a:t>
          </a:r>
        </a:p>
        <a:p>
          <a:r>
            <a:rPr lang="el-GR" dirty="0" smtClean="0"/>
            <a:t>(</a:t>
          </a:r>
          <a:r>
            <a:rPr lang="en-US" dirty="0" err="1" smtClean="0"/>
            <a:t>Hammath</a:t>
          </a:r>
          <a:r>
            <a:rPr lang="en-US" dirty="0" smtClean="0"/>
            <a:t> </a:t>
          </a:r>
          <a:r>
            <a:rPr lang="en-US" dirty="0" err="1" smtClean="0"/>
            <a:t>Tiberias</a:t>
          </a:r>
          <a:r>
            <a:rPr lang="en-US" dirty="0" smtClean="0"/>
            <a:t> </a:t>
          </a:r>
          <a:r>
            <a:rPr lang="en-US" dirty="0" err="1" smtClean="0"/>
            <a:t>Khitbet</a:t>
          </a:r>
          <a:r>
            <a:rPr lang="en-US" dirty="0" smtClean="0"/>
            <a:t> </a:t>
          </a:r>
          <a:r>
            <a:rPr lang="en-US" dirty="0" err="1" smtClean="0"/>
            <a:t>Shema</a:t>
          </a:r>
          <a:r>
            <a:rPr lang="en-US" dirty="0" smtClean="0"/>
            <a:t>)</a:t>
          </a:r>
          <a:endParaRPr lang="el-GR" dirty="0"/>
        </a:p>
      </dgm:t>
    </dgm:pt>
    <dgm:pt modelId="{26A41DDE-20DF-454B-9B6B-6D6B56B71129}" type="parTrans" cxnId="{339C3C32-E189-4EFF-B038-C617B1E7D39F}">
      <dgm:prSet/>
      <dgm:spPr/>
      <dgm:t>
        <a:bodyPr/>
        <a:lstStyle/>
        <a:p>
          <a:endParaRPr lang="el-GR"/>
        </a:p>
      </dgm:t>
    </dgm:pt>
    <dgm:pt modelId="{63747919-005B-41C8-8E0F-1392E5203D69}" type="sibTrans" cxnId="{339C3C32-E189-4EFF-B038-C617B1E7D39F}">
      <dgm:prSet/>
      <dgm:spPr/>
      <dgm:t>
        <a:bodyPr/>
        <a:lstStyle/>
        <a:p>
          <a:endParaRPr lang="el-GR"/>
        </a:p>
      </dgm:t>
    </dgm:pt>
    <dgm:pt modelId="{314EE64F-22FE-4FD3-A3A8-D0F963AD7C8A}">
      <dgm:prSet phldrT="[Κείμενο]"/>
      <dgm:spPr/>
      <dgm:t>
        <a:bodyPr/>
        <a:lstStyle/>
        <a:p>
          <a:r>
            <a:rPr lang="el-GR" dirty="0" smtClean="0"/>
            <a:t>ΥΣΤΕΡΗΣ (5</a:t>
          </a:r>
          <a:r>
            <a:rPr lang="el-GR" baseline="30000" dirty="0" smtClean="0"/>
            <a:t>ος</a:t>
          </a:r>
          <a:r>
            <a:rPr lang="el-GR" dirty="0" smtClean="0"/>
            <a:t>-7</a:t>
          </a:r>
          <a:r>
            <a:rPr lang="el-GR" baseline="30000" dirty="0" smtClean="0"/>
            <a:t>ος</a:t>
          </a:r>
          <a:r>
            <a:rPr lang="el-GR" dirty="0" smtClean="0"/>
            <a:t>  </a:t>
          </a:r>
          <a:r>
            <a:rPr lang="el-GR" dirty="0" err="1" smtClean="0"/>
            <a:t>π.Χ</a:t>
          </a:r>
          <a:r>
            <a:rPr lang="el-GR" dirty="0" smtClean="0"/>
            <a:t> )</a:t>
          </a:r>
        </a:p>
        <a:p>
          <a:r>
            <a:rPr lang="el-GR" dirty="0" smtClean="0"/>
            <a:t>(</a:t>
          </a:r>
          <a:r>
            <a:rPr lang="en-US" dirty="0" smtClean="0"/>
            <a:t>Bet Alpha, </a:t>
          </a:r>
          <a:r>
            <a:rPr lang="el-GR" dirty="0" smtClean="0"/>
            <a:t>Γάζας) </a:t>
          </a:r>
          <a:endParaRPr lang="el-GR" dirty="0"/>
        </a:p>
      </dgm:t>
    </dgm:pt>
    <dgm:pt modelId="{62F0287B-E74E-40D4-B5FB-25A3AF028B65}" type="parTrans" cxnId="{796D395B-963F-4332-9E46-685C68FF2A0E}">
      <dgm:prSet/>
      <dgm:spPr/>
      <dgm:t>
        <a:bodyPr/>
        <a:lstStyle/>
        <a:p>
          <a:endParaRPr lang="el-GR"/>
        </a:p>
      </dgm:t>
    </dgm:pt>
    <dgm:pt modelId="{3643D04A-DCD5-4D50-A8A4-E53B927F33BB}" type="sibTrans" cxnId="{796D395B-963F-4332-9E46-685C68FF2A0E}">
      <dgm:prSet/>
      <dgm:spPr/>
      <dgm:t>
        <a:bodyPr/>
        <a:lstStyle/>
        <a:p>
          <a:endParaRPr lang="el-GR"/>
        </a:p>
      </dgm:t>
    </dgm:pt>
    <dgm:pt modelId="{5523011A-CC54-4088-B859-2E17F8636A15}" type="pres">
      <dgm:prSet presAssocID="{15298A7D-6D93-430C-9BA3-06842DE1812A}" presName="hierChild1" presStyleCnt="0">
        <dgm:presLayoutVars>
          <dgm:orgChart val="1"/>
          <dgm:chPref val="1"/>
          <dgm:dir/>
          <dgm:animOne val="branch"/>
          <dgm:animLvl val="lvl"/>
          <dgm:resizeHandles/>
        </dgm:presLayoutVars>
      </dgm:prSet>
      <dgm:spPr/>
      <dgm:t>
        <a:bodyPr/>
        <a:lstStyle/>
        <a:p>
          <a:endParaRPr lang="el-GR"/>
        </a:p>
      </dgm:t>
    </dgm:pt>
    <dgm:pt modelId="{88AF779B-F7A6-4C3D-A569-D4B3DBD58F29}" type="pres">
      <dgm:prSet presAssocID="{EB24EBC0-F154-4B55-9924-FE8692BAA279}" presName="hierRoot1" presStyleCnt="0">
        <dgm:presLayoutVars>
          <dgm:hierBranch val="init"/>
        </dgm:presLayoutVars>
      </dgm:prSet>
      <dgm:spPr/>
    </dgm:pt>
    <dgm:pt modelId="{7C8B9D0C-D054-4F05-8639-0A26D3A0E84F}" type="pres">
      <dgm:prSet presAssocID="{EB24EBC0-F154-4B55-9924-FE8692BAA279}" presName="rootComposite1" presStyleCnt="0"/>
      <dgm:spPr/>
    </dgm:pt>
    <dgm:pt modelId="{82FD6591-64ED-426D-9F58-70010A068414}" type="pres">
      <dgm:prSet presAssocID="{EB24EBC0-F154-4B55-9924-FE8692BAA279}" presName="rootText1" presStyleLbl="node0" presStyleIdx="0" presStyleCnt="1">
        <dgm:presLayoutVars>
          <dgm:chPref val="3"/>
        </dgm:presLayoutVars>
      </dgm:prSet>
      <dgm:spPr/>
      <dgm:t>
        <a:bodyPr/>
        <a:lstStyle/>
        <a:p>
          <a:endParaRPr lang="el-GR"/>
        </a:p>
      </dgm:t>
    </dgm:pt>
    <dgm:pt modelId="{76F5ADBD-1D53-495D-814C-5F2947657316}" type="pres">
      <dgm:prSet presAssocID="{EB24EBC0-F154-4B55-9924-FE8692BAA279}" presName="rootConnector1" presStyleLbl="node1" presStyleIdx="0" presStyleCnt="0"/>
      <dgm:spPr/>
      <dgm:t>
        <a:bodyPr/>
        <a:lstStyle/>
        <a:p>
          <a:endParaRPr lang="el-GR"/>
        </a:p>
      </dgm:t>
    </dgm:pt>
    <dgm:pt modelId="{EF5A6A33-02BF-4A22-AE9A-653EF9A12A9B}" type="pres">
      <dgm:prSet presAssocID="{EB24EBC0-F154-4B55-9924-FE8692BAA279}" presName="hierChild2" presStyleCnt="0"/>
      <dgm:spPr/>
    </dgm:pt>
    <dgm:pt modelId="{7EA932F8-9083-405C-9165-67BABE2B60A4}" type="pres">
      <dgm:prSet presAssocID="{96C146F7-7226-47B6-937E-C028EBCD285E}" presName="Name37" presStyleLbl="parChTrans1D2" presStyleIdx="0" presStyleCnt="3"/>
      <dgm:spPr/>
      <dgm:t>
        <a:bodyPr/>
        <a:lstStyle/>
        <a:p>
          <a:endParaRPr lang="el-GR"/>
        </a:p>
      </dgm:t>
    </dgm:pt>
    <dgm:pt modelId="{C54536BB-A383-4117-AED5-5F275FCAE356}" type="pres">
      <dgm:prSet presAssocID="{0754261F-018A-4365-AD22-77A6BD700FEB}" presName="hierRoot2" presStyleCnt="0">
        <dgm:presLayoutVars>
          <dgm:hierBranch val="init"/>
        </dgm:presLayoutVars>
      </dgm:prSet>
      <dgm:spPr/>
    </dgm:pt>
    <dgm:pt modelId="{F06CF457-0767-4C54-BC98-53C064E2DF67}" type="pres">
      <dgm:prSet presAssocID="{0754261F-018A-4365-AD22-77A6BD700FEB}" presName="rootComposite" presStyleCnt="0"/>
      <dgm:spPr/>
    </dgm:pt>
    <dgm:pt modelId="{9096AC38-10E7-4499-8D5A-A009C1B88EB7}" type="pres">
      <dgm:prSet presAssocID="{0754261F-018A-4365-AD22-77A6BD700FEB}" presName="rootText" presStyleLbl="node2" presStyleIdx="0" presStyleCnt="3">
        <dgm:presLayoutVars>
          <dgm:chPref val="3"/>
        </dgm:presLayoutVars>
      </dgm:prSet>
      <dgm:spPr/>
      <dgm:t>
        <a:bodyPr/>
        <a:lstStyle/>
        <a:p>
          <a:endParaRPr lang="el-GR"/>
        </a:p>
      </dgm:t>
    </dgm:pt>
    <dgm:pt modelId="{AFA366EC-55EE-48D3-96D2-B79A4B0FF4B4}" type="pres">
      <dgm:prSet presAssocID="{0754261F-018A-4365-AD22-77A6BD700FEB}" presName="rootConnector" presStyleLbl="node2" presStyleIdx="0" presStyleCnt="3"/>
      <dgm:spPr/>
      <dgm:t>
        <a:bodyPr/>
        <a:lstStyle/>
        <a:p>
          <a:endParaRPr lang="el-GR"/>
        </a:p>
      </dgm:t>
    </dgm:pt>
    <dgm:pt modelId="{B01800F0-EFCE-457E-8E52-13F0A8DE8E4E}" type="pres">
      <dgm:prSet presAssocID="{0754261F-018A-4365-AD22-77A6BD700FEB}" presName="hierChild4" presStyleCnt="0"/>
      <dgm:spPr/>
    </dgm:pt>
    <dgm:pt modelId="{85396CB8-A8F6-47F2-A911-F040CE3F4C5C}" type="pres">
      <dgm:prSet presAssocID="{0754261F-018A-4365-AD22-77A6BD700FEB}" presName="hierChild5" presStyleCnt="0"/>
      <dgm:spPr/>
    </dgm:pt>
    <dgm:pt modelId="{1BB215A1-2A01-4E0F-8BC0-B85877486A48}" type="pres">
      <dgm:prSet presAssocID="{26A41DDE-20DF-454B-9B6B-6D6B56B71129}" presName="Name37" presStyleLbl="parChTrans1D2" presStyleIdx="1" presStyleCnt="3"/>
      <dgm:spPr/>
      <dgm:t>
        <a:bodyPr/>
        <a:lstStyle/>
        <a:p>
          <a:endParaRPr lang="el-GR"/>
        </a:p>
      </dgm:t>
    </dgm:pt>
    <dgm:pt modelId="{B0ACDB21-7933-4EC4-A664-B88D22D72E34}" type="pres">
      <dgm:prSet presAssocID="{C32B335C-9BC6-42E6-9EB5-CBF21BD2FADC}" presName="hierRoot2" presStyleCnt="0">
        <dgm:presLayoutVars>
          <dgm:hierBranch val="init"/>
        </dgm:presLayoutVars>
      </dgm:prSet>
      <dgm:spPr/>
    </dgm:pt>
    <dgm:pt modelId="{D1F98DDB-45F2-443D-BF30-9CB2EBC3AB90}" type="pres">
      <dgm:prSet presAssocID="{C32B335C-9BC6-42E6-9EB5-CBF21BD2FADC}" presName="rootComposite" presStyleCnt="0"/>
      <dgm:spPr/>
    </dgm:pt>
    <dgm:pt modelId="{D8D9CD04-F9D9-4328-B64B-E31C7EF4CC9D}" type="pres">
      <dgm:prSet presAssocID="{C32B335C-9BC6-42E6-9EB5-CBF21BD2FADC}" presName="rootText" presStyleLbl="node2" presStyleIdx="1" presStyleCnt="3">
        <dgm:presLayoutVars>
          <dgm:chPref val="3"/>
        </dgm:presLayoutVars>
      </dgm:prSet>
      <dgm:spPr/>
      <dgm:t>
        <a:bodyPr/>
        <a:lstStyle/>
        <a:p>
          <a:endParaRPr lang="el-GR"/>
        </a:p>
      </dgm:t>
    </dgm:pt>
    <dgm:pt modelId="{21A2847F-0ECA-4CEE-B982-6347614A28DD}" type="pres">
      <dgm:prSet presAssocID="{C32B335C-9BC6-42E6-9EB5-CBF21BD2FADC}" presName="rootConnector" presStyleLbl="node2" presStyleIdx="1" presStyleCnt="3"/>
      <dgm:spPr/>
      <dgm:t>
        <a:bodyPr/>
        <a:lstStyle/>
        <a:p>
          <a:endParaRPr lang="el-GR"/>
        </a:p>
      </dgm:t>
    </dgm:pt>
    <dgm:pt modelId="{22686331-DEDF-41A2-B48A-10146F2187F6}" type="pres">
      <dgm:prSet presAssocID="{C32B335C-9BC6-42E6-9EB5-CBF21BD2FADC}" presName="hierChild4" presStyleCnt="0"/>
      <dgm:spPr/>
    </dgm:pt>
    <dgm:pt modelId="{D0C23DCF-40C1-411D-A28C-3CA739B9823A}" type="pres">
      <dgm:prSet presAssocID="{C32B335C-9BC6-42E6-9EB5-CBF21BD2FADC}" presName="hierChild5" presStyleCnt="0"/>
      <dgm:spPr/>
    </dgm:pt>
    <dgm:pt modelId="{5922A91B-24E9-49EC-8884-30C0CB725972}" type="pres">
      <dgm:prSet presAssocID="{62F0287B-E74E-40D4-B5FB-25A3AF028B65}" presName="Name37" presStyleLbl="parChTrans1D2" presStyleIdx="2" presStyleCnt="3"/>
      <dgm:spPr/>
      <dgm:t>
        <a:bodyPr/>
        <a:lstStyle/>
        <a:p>
          <a:endParaRPr lang="el-GR"/>
        </a:p>
      </dgm:t>
    </dgm:pt>
    <dgm:pt modelId="{032DAF58-63A3-4EB1-8E0C-3D082D53AEB3}" type="pres">
      <dgm:prSet presAssocID="{314EE64F-22FE-4FD3-A3A8-D0F963AD7C8A}" presName="hierRoot2" presStyleCnt="0">
        <dgm:presLayoutVars>
          <dgm:hierBranch val="init"/>
        </dgm:presLayoutVars>
      </dgm:prSet>
      <dgm:spPr/>
    </dgm:pt>
    <dgm:pt modelId="{ECF3F586-F81A-4965-9D7C-19FC4211A87D}" type="pres">
      <dgm:prSet presAssocID="{314EE64F-22FE-4FD3-A3A8-D0F963AD7C8A}" presName="rootComposite" presStyleCnt="0"/>
      <dgm:spPr/>
    </dgm:pt>
    <dgm:pt modelId="{58FCFF58-C998-445F-8CAB-EDD5E5F2C2BC}" type="pres">
      <dgm:prSet presAssocID="{314EE64F-22FE-4FD3-A3A8-D0F963AD7C8A}" presName="rootText" presStyleLbl="node2" presStyleIdx="2" presStyleCnt="3">
        <dgm:presLayoutVars>
          <dgm:chPref val="3"/>
        </dgm:presLayoutVars>
      </dgm:prSet>
      <dgm:spPr/>
      <dgm:t>
        <a:bodyPr/>
        <a:lstStyle/>
        <a:p>
          <a:endParaRPr lang="el-GR"/>
        </a:p>
      </dgm:t>
    </dgm:pt>
    <dgm:pt modelId="{D4E96B4F-4FC3-442D-999E-693EE4073336}" type="pres">
      <dgm:prSet presAssocID="{314EE64F-22FE-4FD3-A3A8-D0F963AD7C8A}" presName="rootConnector" presStyleLbl="node2" presStyleIdx="2" presStyleCnt="3"/>
      <dgm:spPr/>
      <dgm:t>
        <a:bodyPr/>
        <a:lstStyle/>
        <a:p>
          <a:endParaRPr lang="el-GR"/>
        </a:p>
      </dgm:t>
    </dgm:pt>
    <dgm:pt modelId="{DA21D241-F4A3-481C-B43D-5CD14ADD7718}" type="pres">
      <dgm:prSet presAssocID="{314EE64F-22FE-4FD3-A3A8-D0F963AD7C8A}" presName="hierChild4" presStyleCnt="0"/>
      <dgm:spPr/>
    </dgm:pt>
    <dgm:pt modelId="{2B1D5951-C5EE-4C68-9E32-8F83B4392B89}" type="pres">
      <dgm:prSet presAssocID="{314EE64F-22FE-4FD3-A3A8-D0F963AD7C8A}" presName="hierChild5" presStyleCnt="0"/>
      <dgm:spPr/>
    </dgm:pt>
    <dgm:pt modelId="{87E8A175-CA6A-4950-91EE-8252270F0818}" type="pres">
      <dgm:prSet presAssocID="{EB24EBC0-F154-4B55-9924-FE8692BAA279}" presName="hierChild3" presStyleCnt="0"/>
      <dgm:spPr/>
    </dgm:pt>
  </dgm:ptLst>
  <dgm:cxnLst>
    <dgm:cxn modelId="{A7612653-D4A9-4732-9A2A-43F8F6732F46}" srcId="{EB24EBC0-F154-4B55-9924-FE8692BAA279}" destId="{0754261F-018A-4365-AD22-77A6BD700FEB}" srcOrd="0" destOrd="0" parTransId="{96C146F7-7226-47B6-937E-C028EBCD285E}" sibTransId="{FC6223FA-6D45-407E-A2D1-44D6FD0AA515}"/>
    <dgm:cxn modelId="{51553FEC-F6D1-4F0C-923B-236289EC799C}" type="presOf" srcId="{EB24EBC0-F154-4B55-9924-FE8692BAA279}" destId="{82FD6591-64ED-426D-9F58-70010A068414}" srcOrd="0" destOrd="0" presId="urn:microsoft.com/office/officeart/2005/8/layout/orgChart1"/>
    <dgm:cxn modelId="{3BE65040-91EE-4CCB-859A-CC0D73DD20A8}" type="presOf" srcId="{96C146F7-7226-47B6-937E-C028EBCD285E}" destId="{7EA932F8-9083-405C-9165-67BABE2B60A4}" srcOrd="0" destOrd="0" presId="urn:microsoft.com/office/officeart/2005/8/layout/orgChart1"/>
    <dgm:cxn modelId="{796D395B-963F-4332-9E46-685C68FF2A0E}" srcId="{EB24EBC0-F154-4B55-9924-FE8692BAA279}" destId="{314EE64F-22FE-4FD3-A3A8-D0F963AD7C8A}" srcOrd="2" destOrd="0" parTransId="{62F0287B-E74E-40D4-B5FB-25A3AF028B65}" sibTransId="{3643D04A-DCD5-4D50-A8A4-E53B927F33BB}"/>
    <dgm:cxn modelId="{66C4BE52-FD42-44EF-95DF-9CA9D2410BC2}" type="presOf" srcId="{EB24EBC0-F154-4B55-9924-FE8692BAA279}" destId="{76F5ADBD-1D53-495D-814C-5F2947657316}" srcOrd="1" destOrd="0" presId="urn:microsoft.com/office/officeart/2005/8/layout/orgChart1"/>
    <dgm:cxn modelId="{536E36B2-D0AF-46A3-BE63-7C8F778424F8}" type="presOf" srcId="{0754261F-018A-4365-AD22-77A6BD700FEB}" destId="{AFA366EC-55EE-48D3-96D2-B79A4B0FF4B4}" srcOrd="1" destOrd="0" presId="urn:microsoft.com/office/officeart/2005/8/layout/orgChart1"/>
    <dgm:cxn modelId="{339C3C32-E189-4EFF-B038-C617B1E7D39F}" srcId="{EB24EBC0-F154-4B55-9924-FE8692BAA279}" destId="{C32B335C-9BC6-42E6-9EB5-CBF21BD2FADC}" srcOrd="1" destOrd="0" parTransId="{26A41DDE-20DF-454B-9B6B-6D6B56B71129}" sibTransId="{63747919-005B-41C8-8E0F-1392E5203D69}"/>
    <dgm:cxn modelId="{CEDA3046-4E81-42CA-A298-1C6456EFBBC7}" type="presOf" srcId="{314EE64F-22FE-4FD3-A3A8-D0F963AD7C8A}" destId="{58FCFF58-C998-445F-8CAB-EDD5E5F2C2BC}" srcOrd="0" destOrd="0" presId="urn:microsoft.com/office/officeart/2005/8/layout/orgChart1"/>
    <dgm:cxn modelId="{551D26DE-0AE6-4521-A1D5-397B34E3897D}" type="presOf" srcId="{C32B335C-9BC6-42E6-9EB5-CBF21BD2FADC}" destId="{D8D9CD04-F9D9-4328-B64B-E31C7EF4CC9D}" srcOrd="0" destOrd="0" presId="urn:microsoft.com/office/officeart/2005/8/layout/orgChart1"/>
    <dgm:cxn modelId="{6D98766C-4075-4566-A4B8-5F699A8519E2}" type="presOf" srcId="{62F0287B-E74E-40D4-B5FB-25A3AF028B65}" destId="{5922A91B-24E9-49EC-8884-30C0CB725972}" srcOrd="0" destOrd="0" presId="urn:microsoft.com/office/officeart/2005/8/layout/orgChart1"/>
    <dgm:cxn modelId="{CB8D6766-CD04-4560-978E-0DC09200EFA5}" type="presOf" srcId="{314EE64F-22FE-4FD3-A3A8-D0F963AD7C8A}" destId="{D4E96B4F-4FC3-442D-999E-693EE4073336}" srcOrd="1" destOrd="0" presId="urn:microsoft.com/office/officeart/2005/8/layout/orgChart1"/>
    <dgm:cxn modelId="{4860BF27-FD71-4256-B522-C331272160C5}" type="presOf" srcId="{0754261F-018A-4365-AD22-77A6BD700FEB}" destId="{9096AC38-10E7-4499-8D5A-A009C1B88EB7}" srcOrd="0" destOrd="0" presId="urn:microsoft.com/office/officeart/2005/8/layout/orgChart1"/>
    <dgm:cxn modelId="{246CD7F3-8784-4F00-9647-8C4F1A7E47A1}" srcId="{15298A7D-6D93-430C-9BA3-06842DE1812A}" destId="{EB24EBC0-F154-4B55-9924-FE8692BAA279}" srcOrd="0" destOrd="0" parTransId="{66D463CA-EEB5-4B42-A609-FB51AF91C244}" sibTransId="{4250A0AD-DECE-45AD-8D4E-B4C69265E950}"/>
    <dgm:cxn modelId="{E6995DD8-33D1-4C7A-86DC-4ED46E5905A9}" type="presOf" srcId="{15298A7D-6D93-430C-9BA3-06842DE1812A}" destId="{5523011A-CC54-4088-B859-2E17F8636A15}" srcOrd="0" destOrd="0" presId="urn:microsoft.com/office/officeart/2005/8/layout/orgChart1"/>
    <dgm:cxn modelId="{80CF6FCF-2DC0-4321-A42A-5534642B262E}" type="presOf" srcId="{26A41DDE-20DF-454B-9B6B-6D6B56B71129}" destId="{1BB215A1-2A01-4E0F-8BC0-B85877486A48}" srcOrd="0" destOrd="0" presId="urn:microsoft.com/office/officeart/2005/8/layout/orgChart1"/>
    <dgm:cxn modelId="{04E40489-A3CB-41C4-B956-A3BC28D2CD39}" type="presOf" srcId="{C32B335C-9BC6-42E6-9EB5-CBF21BD2FADC}" destId="{21A2847F-0ECA-4CEE-B982-6347614A28DD}" srcOrd="1" destOrd="0" presId="urn:microsoft.com/office/officeart/2005/8/layout/orgChart1"/>
    <dgm:cxn modelId="{E2E9D2F3-3681-48A8-913B-337082F32133}" type="presParOf" srcId="{5523011A-CC54-4088-B859-2E17F8636A15}" destId="{88AF779B-F7A6-4C3D-A569-D4B3DBD58F29}" srcOrd="0" destOrd="0" presId="urn:microsoft.com/office/officeart/2005/8/layout/orgChart1"/>
    <dgm:cxn modelId="{51712752-19C3-4D71-80FE-8DA13A6CB695}" type="presParOf" srcId="{88AF779B-F7A6-4C3D-A569-D4B3DBD58F29}" destId="{7C8B9D0C-D054-4F05-8639-0A26D3A0E84F}" srcOrd="0" destOrd="0" presId="urn:microsoft.com/office/officeart/2005/8/layout/orgChart1"/>
    <dgm:cxn modelId="{1F36CF21-7DF4-4604-B96C-9785B85AE693}" type="presParOf" srcId="{7C8B9D0C-D054-4F05-8639-0A26D3A0E84F}" destId="{82FD6591-64ED-426D-9F58-70010A068414}" srcOrd="0" destOrd="0" presId="urn:microsoft.com/office/officeart/2005/8/layout/orgChart1"/>
    <dgm:cxn modelId="{55FBD05F-ED43-4CD0-A2DB-50F910C1366F}" type="presParOf" srcId="{7C8B9D0C-D054-4F05-8639-0A26D3A0E84F}" destId="{76F5ADBD-1D53-495D-814C-5F2947657316}" srcOrd="1" destOrd="0" presId="urn:microsoft.com/office/officeart/2005/8/layout/orgChart1"/>
    <dgm:cxn modelId="{B3B3BA0C-3251-4D69-B872-E6FB89532BCB}" type="presParOf" srcId="{88AF779B-F7A6-4C3D-A569-D4B3DBD58F29}" destId="{EF5A6A33-02BF-4A22-AE9A-653EF9A12A9B}" srcOrd="1" destOrd="0" presId="urn:microsoft.com/office/officeart/2005/8/layout/orgChart1"/>
    <dgm:cxn modelId="{1CE15BDE-5E33-4E97-A8D1-FA6D2B6816A5}" type="presParOf" srcId="{EF5A6A33-02BF-4A22-AE9A-653EF9A12A9B}" destId="{7EA932F8-9083-405C-9165-67BABE2B60A4}" srcOrd="0" destOrd="0" presId="urn:microsoft.com/office/officeart/2005/8/layout/orgChart1"/>
    <dgm:cxn modelId="{4A0AA43C-0122-4596-9684-9C77D6615799}" type="presParOf" srcId="{EF5A6A33-02BF-4A22-AE9A-653EF9A12A9B}" destId="{C54536BB-A383-4117-AED5-5F275FCAE356}" srcOrd="1" destOrd="0" presId="urn:microsoft.com/office/officeart/2005/8/layout/orgChart1"/>
    <dgm:cxn modelId="{FBD89556-E482-47BA-AEB5-843DF7E06BD0}" type="presParOf" srcId="{C54536BB-A383-4117-AED5-5F275FCAE356}" destId="{F06CF457-0767-4C54-BC98-53C064E2DF67}" srcOrd="0" destOrd="0" presId="urn:microsoft.com/office/officeart/2005/8/layout/orgChart1"/>
    <dgm:cxn modelId="{480FBECC-0F76-4185-B2C0-8585659F0478}" type="presParOf" srcId="{F06CF457-0767-4C54-BC98-53C064E2DF67}" destId="{9096AC38-10E7-4499-8D5A-A009C1B88EB7}" srcOrd="0" destOrd="0" presId="urn:microsoft.com/office/officeart/2005/8/layout/orgChart1"/>
    <dgm:cxn modelId="{4B4F6CA8-0596-427D-9291-3EA981F605EA}" type="presParOf" srcId="{F06CF457-0767-4C54-BC98-53C064E2DF67}" destId="{AFA366EC-55EE-48D3-96D2-B79A4B0FF4B4}" srcOrd="1" destOrd="0" presId="urn:microsoft.com/office/officeart/2005/8/layout/orgChart1"/>
    <dgm:cxn modelId="{EB183834-D360-46E4-92F7-1F268B68138D}" type="presParOf" srcId="{C54536BB-A383-4117-AED5-5F275FCAE356}" destId="{B01800F0-EFCE-457E-8E52-13F0A8DE8E4E}" srcOrd="1" destOrd="0" presId="urn:microsoft.com/office/officeart/2005/8/layout/orgChart1"/>
    <dgm:cxn modelId="{BCF0BAEF-39BF-4B31-AE58-4466B6DFC09D}" type="presParOf" srcId="{C54536BB-A383-4117-AED5-5F275FCAE356}" destId="{85396CB8-A8F6-47F2-A911-F040CE3F4C5C}" srcOrd="2" destOrd="0" presId="urn:microsoft.com/office/officeart/2005/8/layout/orgChart1"/>
    <dgm:cxn modelId="{001FEC41-9011-4F74-BA3B-7CDCAC36E5B0}" type="presParOf" srcId="{EF5A6A33-02BF-4A22-AE9A-653EF9A12A9B}" destId="{1BB215A1-2A01-4E0F-8BC0-B85877486A48}" srcOrd="2" destOrd="0" presId="urn:microsoft.com/office/officeart/2005/8/layout/orgChart1"/>
    <dgm:cxn modelId="{75CFE316-9490-4CC6-A783-67708B89C9EE}" type="presParOf" srcId="{EF5A6A33-02BF-4A22-AE9A-653EF9A12A9B}" destId="{B0ACDB21-7933-4EC4-A664-B88D22D72E34}" srcOrd="3" destOrd="0" presId="urn:microsoft.com/office/officeart/2005/8/layout/orgChart1"/>
    <dgm:cxn modelId="{55C01517-5AAA-405B-B397-1078265C69A3}" type="presParOf" srcId="{B0ACDB21-7933-4EC4-A664-B88D22D72E34}" destId="{D1F98DDB-45F2-443D-BF30-9CB2EBC3AB90}" srcOrd="0" destOrd="0" presId="urn:microsoft.com/office/officeart/2005/8/layout/orgChart1"/>
    <dgm:cxn modelId="{450A9AC4-BFAD-4F4A-A6E6-D98BBFD7E571}" type="presParOf" srcId="{D1F98DDB-45F2-443D-BF30-9CB2EBC3AB90}" destId="{D8D9CD04-F9D9-4328-B64B-E31C7EF4CC9D}" srcOrd="0" destOrd="0" presId="urn:microsoft.com/office/officeart/2005/8/layout/orgChart1"/>
    <dgm:cxn modelId="{0D71196E-2090-49A3-8B73-C8A24D1CD85B}" type="presParOf" srcId="{D1F98DDB-45F2-443D-BF30-9CB2EBC3AB90}" destId="{21A2847F-0ECA-4CEE-B982-6347614A28DD}" srcOrd="1" destOrd="0" presId="urn:microsoft.com/office/officeart/2005/8/layout/orgChart1"/>
    <dgm:cxn modelId="{3302403F-6D5D-49EA-A1A6-764D838EE536}" type="presParOf" srcId="{B0ACDB21-7933-4EC4-A664-B88D22D72E34}" destId="{22686331-DEDF-41A2-B48A-10146F2187F6}" srcOrd="1" destOrd="0" presId="urn:microsoft.com/office/officeart/2005/8/layout/orgChart1"/>
    <dgm:cxn modelId="{2F5C8B6C-1083-4FA4-8F63-F044611B2BAF}" type="presParOf" srcId="{B0ACDB21-7933-4EC4-A664-B88D22D72E34}" destId="{D0C23DCF-40C1-411D-A28C-3CA739B9823A}" srcOrd="2" destOrd="0" presId="urn:microsoft.com/office/officeart/2005/8/layout/orgChart1"/>
    <dgm:cxn modelId="{F0BE1EB2-D61B-48DE-9214-B0602AD7D589}" type="presParOf" srcId="{EF5A6A33-02BF-4A22-AE9A-653EF9A12A9B}" destId="{5922A91B-24E9-49EC-8884-30C0CB725972}" srcOrd="4" destOrd="0" presId="urn:microsoft.com/office/officeart/2005/8/layout/orgChart1"/>
    <dgm:cxn modelId="{E933843D-ADF4-4E43-9997-9FAF7E6C57BB}" type="presParOf" srcId="{EF5A6A33-02BF-4A22-AE9A-653EF9A12A9B}" destId="{032DAF58-63A3-4EB1-8E0C-3D082D53AEB3}" srcOrd="5" destOrd="0" presId="urn:microsoft.com/office/officeart/2005/8/layout/orgChart1"/>
    <dgm:cxn modelId="{2256F3B1-A13D-48F3-B181-02130D6563E9}" type="presParOf" srcId="{032DAF58-63A3-4EB1-8E0C-3D082D53AEB3}" destId="{ECF3F586-F81A-4965-9D7C-19FC4211A87D}" srcOrd="0" destOrd="0" presId="urn:microsoft.com/office/officeart/2005/8/layout/orgChart1"/>
    <dgm:cxn modelId="{5E898517-9AB2-48AD-A1B4-7E85B4FB3A58}" type="presParOf" srcId="{ECF3F586-F81A-4965-9D7C-19FC4211A87D}" destId="{58FCFF58-C998-445F-8CAB-EDD5E5F2C2BC}" srcOrd="0" destOrd="0" presId="urn:microsoft.com/office/officeart/2005/8/layout/orgChart1"/>
    <dgm:cxn modelId="{1BEC2CFF-2FF1-4E3F-916F-304BD9F97B99}" type="presParOf" srcId="{ECF3F586-F81A-4965-9D7C-19FC4211A87D}" destId="{D4E96B4F-4FC3-442D-999E-693EE4073336}" srcOrd="1" destOrd="0" presId="urn:microsoft.com/office/officeart/2005/8/layout/orgChart1"/>
    <dgm:cxn modelId="{804EDAA2-FAFC-4D97-826B-C412CC64D4D7}" type="presParOf" srcId="{032DAF58-63A3-4EB1-8E0C-3D082D53AEB3}" destId="{DA21D241-F4A3-481C-B43D-5CD14ADD7718}" srcOrd="1" destOrd="0" presId="urn:microsoft.com/office/officeart/2005/8/layout/orgChart1"/>
    <dgm:cxn modelId="{7D9E433E-1818-4650-BFEC-FFFED521CC80}" type="presParOf" srcId="{032DAF58-63A3-4EB1-8E0C-3D082D53AEB3}" destId="{2B1D5951-C5EE-4C68-9E32-8F83B4392B89}" srcOrd="2" destOrd="0" presId="urn:microsoft.com/office/officeart/2005/8/layout/orgChart1"/>
    <dgm:cxn modelId="{A2F923F7-F95F-4FD3-BA93-A75C411139EE}" type="presParOf" srcId="{88AF779B-F7A6-4C3D-A569-D4B3DBD58F29}" destId="{87E8A175-CA6A-4950-91EE-8252270F0818}"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685834-F40A-4477-B331-15A6CEBE9BF1}" type="datetimeFigureOut">
              <a:rPr lang="el-GR" smtClean="0"/>
              <a:pPr/>
              <a:t>15/3/2015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899FA2-DF6D-4155-BEA1-496E26BCA6D1}" type="slidenum">
              <a:rPr lang="el-GR" smtClean="0"/>
              <a:pPr/>
              <a:t>‹#›</a:t>
            </a:fld>
            <a:endParaRPr lang="el-GR"/>
          </a:p>
        </p:txBody>
      </p:sp>
    </p:spTree>
    <p:extLst>
      <p:ext uri="{BB962C8B-B14F-4D97-AF65-F5344CB8AC3E}">
        <p14:creationId xmlns:p14="http://schemas.microsoft.com/office/powerpoint/2010/main" xmlns="" val="693714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5CA7408-5E4F-4E91-93FC-8B973E2B7CBF}" type="slidenum">
              <a:rPr lang="el-GR" smtClean="0"/>
              <a:pPr/>
              <a:t>10</a:t>
            </a:fld>
            <a:endParaRPr lang="el-GR"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7D471A44-AF53-4E71-86BE-A3333F4769DC}" type="slidenum">
              <a:rPr lang="el-GR" smtClean="0"/>
              <a:pPr/>
              <a:t>42</a:t>
            </a:fld>
            <a:endParaRPr lang="el-GR"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E8F28A26-392C-444E-85FE-377D3B95EEDC}" type="slidenum">
              <a:rPr lang="el-GR" smtClean="0"/>
              <a:pPr/>
              <a:t>57</a:t>
            </a:fld>
            <a:endParaRPr lang="el-GR"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400">
                <a:solidFill>
                  <a:schemeClr val="tx2"/>
                </a:solidFill>
                <a:latin typeface="Times New Roman" pitchFamily="18" charset="0"/>
              </a:defRPr>
            </a:lvl1pPr>
            <a:lvl2pPr marL="742950" indent="-285750" eaLnBrk="0" hangingPunct="0">
              <a:defRPr sz="1400">
                <a:solidFill>
                  <a:schemeClr val="tx2"/>
                </a:solidFill>
                <a:latin typeface="Times New Roman" pitchFamily="18" charset="0"/>
              </a:defRPr>
            </a:lvl2pPr>
            <a:lvl3pPr marL="1143000" indent="-228600" eaLnBrk="0" hangingPunct="0">
              <a:defRPr sz="1400">
                <a:solidFill>
                  <a:schemeClr val="tx2"/>
                </a:solidFill>
                <a:latin typeface="Times New Roman" pitchFamily="18" charset="0"/>
              </a:defRPr>
            </a:lvl3pPr>
            <a:lvl4pPr marL="1600200" indent="-228600" eaLnBrk="0" hangingPunct="0">
              <a:defRPr sz="1400">
                <a:solidFill>
                  <a:schemeClr val="tx2"/>
                </a:solidFill>
                <a:latin typeface="Times New Roman" pitchFamily="18" charset="0"/>
              </a:defRPr>
            </a:lvl4pPr>
            <a:lvl5pPr marL="2057400" indent="-228600" eaLnBrk="0" hangingPunct="0">
              <a:defRPr sz="1400">
                <a:solidFill>
                  <a:schemeClr val="tx2"/>
                </a:solidFill>
                <a:latin typeface="Times New Roman" pitchFamily="18" charset="0"/>
              </a:defRPr>
            </a:lvl5pPr>
            <a:lvl6pPr marL="2514600" indent="-228600" algn="ctr" eaLnBrk="0" fontAlgn="base" hangingPunct="0">
              <a:spcBef>
                <a:spcPct val="50000"/>
              </a:spcBef>
              <a:spcAft>
                <a:spcPct val="0"/>
              </a:spcAft>
              <a:defRPr sz="1400">
                <a:solidFill>
                  <a:schemeClr val="tx2"/>
                </a:solidFill>
                <a:latin typeface="Times New Roman" pitchFamily="18" charset="0"/>
              </a:defRPr>
            </a:lvl6pPr>
            <a:lvl7pPr marL="2971800" indent="-228600" algn="ctr" eaLnBrk="0" fontAlgn="base" hangingPunct="0">
              <a:spcBef>
                <a:spcPct val="50000"/>
              </a:spcBef>
              <a:spcAft>
                <a:spcPct val="0"/>
              </a:spcAft>
              <a:defRPr sz="1400">
                <a:solidFill>
                  <a:schemeClr val="tx2"/>
                </a:solidFill>
                <a:latin typeface="Times New Roman" pitchFamily="18" charset="0"/>
              </a:defRPr>
            </a:lvl7pPr>
            <a:lvl8pPr marL="3429000" indent="-228600" algn="ctr" eaLnBrk="0" fontAlgn="base" hangingPunct="0">
              <a:spcBef>
                <a:spcPct val="50000"/>
              </a:spcBef>
              <a:spcAft>
                <a:spcPct val="0"/>
              </a:spcAft>
              <a:defRPr sz="1400">
                <a:solidFill>
                  <a:schemeClr val="tx2"/>
                </a:solidFill>
                <a:latin typeface="Times New Roman" pitchFamily="18" charset="0"/>
              </a:defRPr>
            </a:lvl8pPr>
            <a:lvl9pPr marL="3886200" indent="-228600" algn="ctr" eaLnBrk="0" fontAlgn="base" hangingPunct="0">
              <a:spcBef>
                <a:spcPct val="50000"/>
              </a:spcBef>
              <a:spcAft>
                <a:spcPct val="0"/>
              </a:spcAft>
              <a:defRPr sz="1400">
                <a:solidFill>
                  <a:schemeClr val="tx2"/>
                </a:solidFill>
                <a:latin typeface="Times New Roman" pitchFamily="18" charset="0"/>
              </a:defRPr>
            </a:lvl9pPr>
          </a:lstStyle>
          <a:p>
            <a:pPr eaLnBrk="1" hangingPunct="1"/>
            <a:fld id="{BE77D86E-3C23-48CA-975D-93BFD64E6834}" type="slidenum">
              <a:rPr lang="el-GR" sz="1200" smtClean="0">
                <a:solidFill>
                  <a:schemeClr val="tx1"/>
                </a:solidFill>
              </a:rPr>
              <a:pPr eaLnBrk="1" hangingPunct="1"/>
              <a:t>98</a:t>
            </a:fld>
            <a:endParaRPr lang="el-GR" sz="1200" smtClean="0">
              <a:solidFill>
                <a:schemeClr val="tx1"/>
              </a:solidFill>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28899FA2-DF6D-4155-BEA1-496E26BCA6D1}" type="slidenum">
              <a:rPr lang="el-GR" smtClean="0"/>
              <a:pPr/>
              <a:t>111</a:t>
            </a:fld>
            <a:endParaRPr lang="el-GR"/>
          </a:p>
        </p:txBody>
      </p:sp>
    </p:spTree>
    <p:extLst>
      <p:ext uri="{BB962C8B-B14F-4D97-AF65-F5344CB8AC3E}">
        <p14:creationId xmlns:p14="http://schemas.microsoft.com/office/powerpoint/2010/main" xmlns="" val="1162809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29C01E49-7724-406A-868A-B35BBEB9CDC9}" type="slidenum">
              <a:rPr lang="en-GB" sz="1300" smtClean="0"/>
              <a:pPr/>
              <a:t>20</a:t>
            </a:fld>
            <a:endParaRPr lang="en-GB" sz="1300" smtClean="0"/>
          </a:p>
        </p:txBody>
      </p:sp>
      <p:sp>
        <p:nvSpPr>
          <p:cNvPr id="63491" name="Rectangle 2"/>
          <p:cNvSpPr>
            <a:spLocks noGrp="1" noRot="1" noChangeAspect="1" noChangeArrowheads="1" noTextEdit="1"/>
          </p:cNvSpPr>
          <p:nvPr>
            <p:ph type="sldImg"/>
          </p:nvPr>
        </p:nvSpPr>
        <p:spPr>
          <a:xfrm>
            <a:off x="1146175" y="687388"/>
            <a:ext cx="4567238" cy="3425825"/>
          </a:xfrm>
          <a:ln w="12700" cap="flat"/>
        </p:spPr>
      </p:sp>
      <p:sp>
        <p:nvSpPr>
          <p:cNvPr id="63492" name="Rectangle 3"/>
          <p:cNvSpPr>
            <a:spLocks noGrp="1" noChangeArrowheads="1"/>
          </p:cNvSpPr>
          <p:nvPr>
            <p:ph type="body" idx="1"/>
          </p:nvPr>
        </p:nvSpPr>
        <p:spPr>
          <a:xfrm>
            <a:off x="914400" y="4344607"/>
            <a:ext cx="5029200" cy="4113556"/>
          </a:xfrm>
          <a:noFill/>
          <a:ln/>
        </p:spPr>
        <p:txBody>
          <a:bodyPr lIns="97415" tIns="48708" rIns="97415" bIns="48708"/>
          <a:lstStyle/>
          <a:p>
            <a:endParaRPr lang="el-G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4B3830B8-4FF1-492A-9374-B8A661FAE822}" type="slidenum">
              <a:rPr lang="el-GR" smtClean="0"/>
              <a:pPr/>
              <a:t>23</a:t>
            </a:fld>
            <a:endParaRPr lang="el-GR"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42BE687C-F192-4A76-B8AF-B54DA773F1E5}" type="slidenum">
              <a:rPr lang="el-GR" smtClean="0"/>
              <a:pPr/>
              <a:t>24</a:t>
            </a:fld>
            <a:endParaRPr lang="el-GR"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B5B0347-9836-4A40-BB8D-504145E0BEE8}" type="slidenum">
              <a:rPr lang="el-GR" smtClean="0"/>
              <a:pPr/>
              <a:t>32</a:t>
            </a:fld>
            <a:endParaRPr lang="el-GR"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DBEBC0C4-BF9D-4E48-A9DA-DDD0A3287EDA}" type="slidenum">
              <a:rPr lang="el-GR" smtClean="0"/>
              <a:pPr/>
              <a:t>33</a:t>
            </a:fld>
            <a:endParaRPr lang="el-GR"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B2CB2FB9-1E8D-4D70-B817-7B2F3D0DDD92}" type="slidenum">
              <a:rPr lang="el-GR" smtClean="0"/>
              <a:pPr/>
              <a:t>34</a:t>
            </a:fld>
            <a:endParaRPr lang="el-GR"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8C7A47BC-8715-4D1E-BE0C-FDEB674A0F71}" type="slidenum">
              <a:rPr lang="el-GR" smtClean="0"/>
              <a:pPr/>
              <a:t>35</a:t>
            </a:fld>
            <a:endParaRPr lang="el-GR"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22F2112E-A171-4C71-82F9-5F6A90CBD0F0}" type="slidenum">
              <a:rPr lang="el-GR" smtClean="0"/>
              <a:pPr/>
              <a:t>36</a:t>
            </a:fld>
            <a:endParaRPr lang="el-GR"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AFCF2C73-752F-4251-B795-4CD1EC7DFC84}" type="datetimeFigureOut">
              <a:rPr lang="el-GR" smtClean="0"/>
              <a:pPr/>
              <a:t>15/3/2015</a:t>
            </a:fld>
            <a:endParaRPr lang="el-GR"/>
          </a:p>
        </p:txBody>
      </p:sp>
      <p:sp>
        <p:nvSpPr>
          <p:cNvPr id="19" name="Footer Placeholder 18"/>
          <p:cNvSpPr>
            <a:spLocks noGrp="1"/>
          </p:cNvSpPr>
          <p:nvPr>
            <p:ph type="ftr" sz="quarter" idx="11"/>
          </p:nvPr>
        </p:nvSpPr>
        <p:spPr/>
        <p:txBody>
          <a:bodyPr/>
          <a:lstStyle/>
          <a:p>
            <a:endParaRPr lang="el-GR"/>
          </a:p>
        </p:txBody>
      </p:sp>
      <p:sp>
        <p:nvSpPr>
          <p:cNvPr id="27" name="Slide Number Placeholder 26"/>
          <p:cNvSpPr>
            <a:spLocks noGrp="1"/>
          </p:cNvSpPr>
          <p:nvPr>
            <p:ph type="sldNum" sz="quarter" idx="12"/>
          </p:nvPr>
        </p:nvSpPr>
        <p:spPr/>
        <p:txBody>
          <a:bodyPr/>
          <a:lstStyle/>
          <a:p>
            <a:fld id="{CFF43266-07EA-4E25-AB59-5F6E0CEB4FF9}"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FCF2C73-752F-4251-B795-4CD1EC7DFC84}" type="datetimeFigureOut">
              <a:rPr lang="el-GR" smtClean="0"/>
              <a:pPr/>
              <a:t>15/3/2015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FF43266-07EA-4E25-AB59-5F6E0CEB4FF9}"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FCF2C73-752F-4251-B795-4CD1EC7DFC84}" type="datetimeFigureOut">
              <a:rPr lang="el-GR" smtClean="0"/>
              <a:pPr/>
              <a:t>15/3/2015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FF43266-07EA-4E25-AB59-5F6E0CEB4FF9}"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FCF2C73-752F-4251-B795-4CD1EC7DFC84}" type="datetimeFigureOut">
              <a:rPr lang="el-GR" smtClean="0"/>
              <a:pPr/>
              <a:t>15/3/2015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FF43266-07EA-4E25-AB59-5F6E0CEB4FF9}"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FCF2C73-752F-4251-B795-4CD1EC7DFC84}" type="datetimeFigureOut">
              <a:rPr lang="el-GR" smtClean="0"/>
              <a:pPr/>
              <a:t>15/3/2015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FF43266-07EA-4E25-AB59-5F6E0CEB4FF9}"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FCF2C73-752F-4251-B795-4CD1EC7DFC84}" type="datetimeFigureOut">
              <a:rPr lang="el-GR" smtClean="0"/>
              <a:pPr/>
              <a:t>15/3/2015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FF43266-07EA-4E25-AB59-5F6E0CEB4FF9}"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FCF2C73-752F-4251-B795-4CD1EC7DFC84}" type="datetimeFigureOut">
              <a:rPr lang="el-GR" smtClean="0"/>
              <a:pPr/>
              <a:t>15/3/2015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CFF43266-07EA-4E25-AB59-5F6E0CEB4FF9}"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AFCF2C73-752F-4251-B795-4CD1EC7DFC84}" type="datetimeFigureOut">
              <a:rPr lang="el-GR" smtClean="0"/>
              <a:pPr/>
              <a:t>15/3/2015</a:t>
            </a:fld>
            <a:endParaRPr lang="el-GR"/>
          </a:p>
        </p:txBody>
      </p:sp>
      <p:sp>
        <p:nvSpPr>
          <p:cNvPr id="8" name="Slide Number Placeholder 7"/>
          <p:cNvSpPr>
            <a:spLocks noGrp="1"/>
          </p:cNvSpPr>
          <p:nvPr>
            <p:ph type="sldNum" sz="quarter" idx="11"/>
          </p:nvPr>
        </p:nvSpPr>
        <p:spPr/>
        <p:txBody>
          <a:bodyPr/>
          <a:lstStyle/>
          <a:p>
            <a:fld id="{CFF43266-07EA-4E25-AB59-5F6E0CEB4FF9}" type="slidenum">
              <a:rPr lang="el-GR" smtClean="0"/>
              <a:pPr/>
              <a:t>‹#›</a:t>
            </a:fld>
            <a:endParaRPr lang="el-GR"/>
          </a:p>
        </p:txBody>
      </p:sp>
      <p:sp>
        <p:nvSpPr>
          <p:cNvPr id="9" name="Footer Placeholder 8"/>
          <p:cNvSpPr>
            <a:spLocks noGrp="1"/>
          </p:cNvSpPr>
          <p:nvPr>
            <p:ph type="ftr" sz="quarter" idx="12"/>
          </p:nvPr>
        </p:nvSpPr>
        <p:spPr/>
        <p:txBody>
          <a:bodyPr/>
          <a:lstStyle/>
          <a:p>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CF2C73-752F-4251-B795-4CD1EC7DFC84}" type="datetimeFigureOut">
              <a:rPr lang="el-GR" smtClean="0"/>
              <a:pPr/>
              <a:t>15/3/2015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CFF43266-07EA-4E25-AB59-5F6E0CEB4FF9}"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FCF2C73-752F-4251-B795-4CD1EC7DFC84}" type="datetimeFigureOut">
              <a:rPr lang="el-GR" smtClean="0"/>
              <a:pPr/>
              <a:t>15/3/2015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a:xfrm>
            <a:off x="8156448" y="6422064"/>
            <a:ext cx="762000" cy="365125"/>
          </a:xfrm>
        </p:spPr>
        <p:txBody>
          <a:bodyPr/>
          <a:lstStyle/>
          <a:p>
            <a:fld id="{CFF43266-07EA-4E25-AB59-5F6E0CEB4FF9}"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AFCF2C73-752F-4251-B795-4CD1EC7DFC84}" type="datetimeFigureOut">
              <a:rPr lang="el-GR" smtClean="0"/>
              <a:pPr/>
              <a:t>15/3/2015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FF43266-07EA-4E25-AB59-5F6E0CEB4FF9}"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AFCF2C73-752F-4251-B795-4CD1EC7DFC84}" type="datetimeFigureOut">
              <a:rPr lang="el-GR" smtClean="0"/>
              <a:pPr/>
              <a:t>15/3/2015</a:t>
            </a:fld>
            <a:endParaRPr lang="el-G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l-G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CFF43266-07EA-4E25-AB59-5F6E0CEB4FF9}"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0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google.gr/url?sa=i&amp;rct=j&amp;q=&amp;esrc=s&amp;source=images&amp;cd=&amp;cad=rja&amp;uact=8&amp;ved=0CAMQjRw&amp;url=http%3A%2F%2Fel.wikipedia.org%2Fwiki%2F%25CE%2586%25CF%2583%25CF%2584%25CF%2581%25CE%25BF_%25CF%2584%25CE%25BF%25CF%2585_%25CE%2594%25CE%25B1%25CE%25B2%25CE%25AF%25CE%25B4&amp;ei=UbgFVdjVFOOy7Qa_0YCoDA&amp;bvm=bv.88198703,d.ZGU&amp;psig=AFQjCNHWluz54oo0TYu07EM_pSQeb4LOBA&amp;ust=1426524625382240"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google.gr/url?sa=i&amp;rct=j&amp;q=&amp;esrc=s&amp;source=images&amp;cd=&amp;cad=rja&amp;uact=8&amp;ved=0CAcQjRw&amp;url=https%3A%2F%2F2mnka.wordpress.com%2Ftag%2F%25CE%25BC%25CE%25B1%25CF%2583%25CE%25BF%25CE%25BD%25CE%25AF%25CE%25B1%2F&amp;ei=JL4FVeeEF87paM7CgKAD&amp;bvm=bv.88198703,d.ZGU&amp;psig=AFQjCNF2LhpbsAFYH0XQLFi7CU0Lr-nLaA&amp;ust=1426526107439207"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google.gr/url?sa=i&amp;rct=j&amp;q=&amp;esrc=s&amp;source=images&amp;cd=&amp;cad=rja&amp;uact=8&amp;ved=0CAcQjRw&amp;url=http%3A%2F%2Fel.wikipedia.org%2Fwiki%2F%25CE%25A0%25CE%25B5%25CE%25BD%25CF%2584%25CE%25AC%25CE%25BB%25CF%2586%25CE%25B1&amp;ei=k74FVe6iHczfaqebgpAK&amp;bvm=bv.88198703,d.ZGU&amp;psig=AFQjCNE9jTUURy90AbVCnYn_7em8c0euuA&amp;ust=1426526225262140" TargetMode="Externa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6.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70.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cap="none"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Κεφαλαιο 4</a:t>
            </a:r>
            <a:r>
              <a:rPr lang="el-GR" cap="none"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Ο</a:t>
            </a:r>
            <a:r>
              <a:rPr lang="el-GR" cap="none"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el-GR"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Subtitle 2"/>
          <p:cNvSpPr>
            <a:spLocks noGrp="1"/>
          </p:cNvSpPr>
          <p:nvPr>
            <p:ph type="subTitle" idx="1"/>
          </p:nvPr>
        </p:nvSpPr>
        <p:spPr>
          <a:xfrm>
            <a:off x="395536" y="2852936"/>
            <a:ext cx="6480048" cy="1752600"/>
          </a:xfrm>
        </p:spPr>
        <p:txBody>
          <a:bodyPr/>
          <a:lstStyle/>
          <a:p>
            <a:r>
              <a:rPr lang="el-GR" dirty="0" smtClean="0"/>
              <a:t>Ο ΙΕΡΟΣ ΧΩΡΟΣ ΣΤΟ ΒΙΒΛΙΚΟ ΙΣΡΑΗΛ</a:t>
            </a:r>
            <a:endParaRPr lang="el-G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0" y="0"/>
            <a:ext cx="1588" cy="1588"/>
          </a:xfrm>
          <a:prstGeom prst="rect">
            <a:avLst/>
          </a:prstGeom>
          <a:noFill/>
          <a:ln w="9525">
            <a:solidFill>
              <a:schemeClr val="tx1"/>
            </a:solidFill>
            <a:miter lim="800000"/>
            <a:headEnd/>
            <a:tailEnd/>
          </a:ln>
        </p:spPr>
        <p:txBody>
          <a:bodyPr anchor="ctr">
            <a:spAutoFit/>
          </a:bodyPr>
          <a:lstStyle/>
          <a:p>
            <a:endParaRPr lang="en-US"/>
          </a:p>
        </p:txBody>
      </p:sp>
      <p:sp>
        <p:nvSpPr>
          <p:cNvPr id="8195" name="Text Box 6"/>
          <p:cNvSpPr txBox="1">
            <a:spLocks noChangeArrowheads="1"/>
          </p:cNvSpPr>
          <p:nvPr/>
        </p:nvSpPr>
        <p:spPr bwMode="auto">
          <a:xfrm>
            <a:off x="1101725" y="2322513"/>
            <a:ext cx="184150" cy="304800"/>
          </a:xfrm>
          <a:prstGeom prst="rect">
            <a:avLst/>
          </a:prstGeom>
          <a:noFill/>
          <a:ln w="9525">
            <a:noFill/>
            <a:miter lim="800000"/>
            <a:headEnd/>
            <a:tailEnd/>
          </a:ln>
        </p:spPr>
        <p:txBody>
          <a:bodyPr wrap="none">
            <a:spAutoFit/>
          </a:bodyPr>
          <a:lstStyle/>
          <a:p>
            <a:endParaRPr lang="en-US"/>
          </a:p>
        </p:txBody>
      </p:sp>
      <p:sp>
        <p:nvSpPr>
          <p:cNvPr id="8196" name="Rectangle 14"/>
          <p:cNvSpPr>
            <a:spLocks noChangeArrowheads="1"/>
          </p:cNvSpPr>
          <p:nvPr/>
        </p:nvSpPr>
        <p:spPr bwMode="auto">
          <a:xfrm>
            <a:off x="0" y="442913"/>
            <a:ext cx="9144000" cy="0"/>
          </a:xfrm>
          <a:prstGeom prst="rect">
            <a:avLst/>
          </a:prstGeom>
          <a:noFill/>
          <a:ln w="9525">
            <a:noFill/>
            <a:miter lim="800000"/>
            <a:headEnd/>
            <a:tailEnd/>
          </a:ln>
        </p:spPr>
        <p:txBody>
          <a:bodyPr wrap="none" anchor="ctr">
            <a:spAutoFit/>
          </a:bodyPr>
          <a:lstStyle/>
          <a:p>
            <a:endParaRPr lang="en-US"/>
          </a:p>
        </p:txBody>
      </p:sp>
      <p:sp>
        <p:nvSpPr>
          <p:cNvPr id="8197" name="4 - Ορθογώνιο"/>
          <p:cNvSpPr>
            <a:spLocks noChangeArrowheads="1"/>
          </p:cNvSpPr>
          <p:nvPr/>
        </p:nvSpPr>
        <p:spPr bwMode="auto">
          <a:xfrm>
            <a:off x="4008438" y="288925"/>
            <a:ext cx="4632325" cy="5910263"/>
          </a:xfrm>
          <a:prstGeom prst="rect">
            <a:avLst/>
          </a:prstGeom>
          <a:noFill/>
          <a:ln w="9525">
            <a:noFill/>
            <a:miter lim="800000"/>
            <a:headEnd/>
            <a:tailEnd/>
          </a:ln>
        </p:spPr>
        <p:txBody>
          <a:bodyPr>
            <a:spAutoFit/>
          </a:bodyPr>
          <a:lstStyle/>
          <a:p>
            <a:r>
              <a:rPr lang="el-GR" sz="2800" b="1"/>
              <a:t>καὶ ποιήσεις μοι κατὰ πάντα ὅσα ἐγώ σοι δεικνύω ἐν τῷ ὄρει τὸ παράδειγμα τῆς σκηνῆς καὶ τὸ παράδειγμα πάντων τῶν σκευῶν αὐτῆς οὕτω ποιήσεις</a:t>
            </a:r>
          </a:p>
          <a:p>
            <a:r>
              <a:rPr lang="el-GR" sz="2800" b="1"/>
              <a:t>καὶ ποιήσεις κιβωτὸν μαρτυρίου ἐκ ξύλων ἀσήπτων δύο πήχεων καὶ ἡμίσους τὸ μῆκος καὶ πήχεος καὶ ἡμίσους τὸ πλάτος καὶ πήχεος καὶ ἡμίσους τὸ ὕψος </a:t>
            </a:r>
            <a:r>
              <a:rPr lang="en-US" sz="2800" b="1"/>
              <a:t>(Exo 25:9-10 BGT)</a:t>
            </a:r>
            <a:endParaRPr lang="el-GR" sz="2800" b="1"/>
          </a:p>
        </p:txBody>
      </p:sp>
      <p:pic>
        <p:nvPicPr>
          <p:cNvPr id="8198" name="1 - Εικόνα" descr="untitled.bmp"/>
          <p:cNvPicPr>
            <a:picLocks noChangeAspect="1"/>
          </p:cNvPicPr>
          <p:nvPr/>
        </p:nvPicPr>
        <p:blipFill>
          <a:blip r:embed="rId3" cstate="print"/>
          <a:srcRect/>
          <a:stretch>
            <a:fillRect/>
          </a:stretch>
        </p:blipFill>
        <p:spPr bwMode="auto">
          <a:xfrm>
            <a:off x="822325" y="388938"/>
            <a:ext cx="2376488" cy="1916112"/>
          </a:xfrm>
          <a:prstGeom prst="rect">
            <a:avLst/>
          </a:prstGeom>
          <a:noFill/>
          <a:ln w="9525">
            <a:noFill/>
            <a:miter lim="800000"/>
            <a:headEnd/>
            <a:tailEnd/>
          </a:ln>
        </p:spPr>
      </p:pic>
      <p:pic>
        <p:nvPicPr>
          <p:cNvPr id="8199" name="2 - Εικόνα" descr="solomon17.jpg"/>
          <p:cNvPicPr>
            <a:picLocks noChangeAspect="1"/>
          </p:cNvPicPr>
          <p:nvPr/>
        </p:nvPicPr>
        <p:blipFill>
          <a:blip r:embed="rId4" cstate="print"/>
          <a:srcRect/>
          <a:stretch>
            <a:fillRect/>
          </a:stretch>
        </p:blipFill>
        <p:spPr bwMode="auto">
          <a:xfrm>
            <a:off x="284163" y="3122613"/>
            <a:ext cx="3854450" cy="2033587"/>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Σύγχρονη Συναγωγή</a:t>
            </a:r>
            <a:endParaRPr lang="el-GR" sz="3600" dirty="0">
              <a:latin typeface="Cambria" pitchFamily="18" charset="0"/>
            </a:endParaRP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73691" y="1600200"/>
            <a:ext cx="6034617" cy="4525963"/>
          </a:xfrm>
        </p:spPr>
      </p:pic>
    </p:spTree>
    <p:extLst>
      <p:ext uri="{BB962C8B-B14F-4D97-AF65-F5344CB8AC3E}">
        <p14:creationId xmlns:p14="http://schemas.microsoft.com/office/powerpoint/2010/main" xmlns="" val="367703806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Σύγχρονη Συναγωγή</a:t>
            </a:r>
            <a:endParaRPr lang="el-GR" sz="3600" dirty="0">
              <a:latin typeface="Cambria" pitchFamily="18" charset="0"/>
            </a:endParaRP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rot="16200000">
            <a:off x="1654048" y="1738441"/>
            <a:ext cx="5485638" cy="4114229"/>
          </a:xfrm>
        </p:spPr>
      </p:pic>
    </p:spTree>
    <p:extLst>
      <p:ext uri="{BB962C8B-B14F-4D97-AF65-F5344CB8AC3E}">
        <p14:creationId xmlns:p14="http://schemas.microsoft.com/office/powerpoint/2010/main" xmlns="" val="379116924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Σύγχρονη Συναγωγή</a:t>
            </a:r>
            <a:endParaRPr lang="el-GR" sz="3600" dirty="0">
              <a:latin typeface="Cambria" pitchFamily="18" charset="0"/>
            </a:endParaRP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rot="16200000">
            <a:off x="1554254" y="1694219"/>
            <a:ext cx="5707924" cy="4280943"/>
          </a:xfrm>
        </p:spPr>
      </p:pic>
    </p:spTree>
    <p:extLst>
      <p:ext uri="{BB962C8B-B14F-4D97-AF65-F5344CB8AC3E}">
        <p14:creationId xmlns:p14="http://schemas.microsoft.com/office/powerpoint/2010/main" xmlns="" val="379116924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Σύγχρονη Συναγωγή</a:t>
            </a:r>
            <a:endParaRPr lang="el-GR" sz="3600" dirty="0">
              <a:latin typeface="Cambria" pitchFamily="18" charset="0"/>
            </a:endParaRP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rot="16200000">
            <a:off x="2103111" y="1577409"/>
            <a:ext cx="4773448" cy="3580086"/>
          </a:xfrm>
        </p:spPr>
      </p:pic>
    </p:spTree>
    <p:extLst>
      <p:ext uri="{BB962C8B-B14F-4D97-AF65-F5344CB8AC3E}">
        <p14:creationId xmlns:p14="http://schemas.microsoft.com/office/powerpoint/2010/main" xmlns="" val="108736965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Σύγχρονη Συναγωγή</a:t>
            </a:r>
            <a:endParaRPr lang="el-GR" sz="3600" dirty="0">
              <a:latin typeface="Cambria" pitchFamily="18" charset="0"/>
            </a:endParaRPr>
          </a:p>
        </p:txBody>
      </p:sp>
      <p:pic>
        <p:nvPicPr>
          <p:cNvPr id="6" name="Θέση περιεχομένου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rot="16200000">
            <a:off x="1980324" y="1844212"/>
            <a:ext cx="5179682" cy="3884762"/>
          </a:xfrm>
        </p:spPr>
      </p:pic>
    </p:spTree>
    <p:extLst>
      <p:ext uri="{BB962C8B-B14F-4D97-AF65-F5344CB8AC3E}">
        <p14:creationId xmlns:p14="http://schemas.microsoft.com/office/powerpoint/2010/main" xmlns="" val="355649332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Σύγχρονη Συναγωγή</a:t>
            </a:r>
            <a:endParaRPr lang="el-GR" sz="3600" dirty="0">
              <a:latin typeface="Cambria" pitchFamily="18" charset="0"/>
            </a:endParaRPr>
          </a:p>
        </p:txBody>
      </p:sp>
      <p:pic>
        <p:nvPicPr>
          <p:cNvPr id="4" name="Θέση περιεχομένου 3"/>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20018" t="1854" r="3221" b="-1854"/>
          <a:stretch/>
        </p:blipFill>
        <p:spPr>
          <a:xfrm rot="16200000">
            <a:off x="1782558" y="1321899"/>
            <a:ext cx="4632240" cy="4525963"/>
          </a:xfrm>
        </p:spPr>
      </p:pic>
    </p:spTree>
    <p:extLst>
      <p:ext uri="{BB962C8B-B14F-4D97-AF65-F5344CB8AC3E}">
        <p14:creationId xmlns:p14="http://schemas.microsoft.com/office/powerpoint/2010/main" xmlns="" val="130958013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Σύγχρονη Συναγωγή</a:t>
            </a:r>
            <a:endParaRPr lang="el-GR" sz="3600" dirty="0">
              <a:latin typeface="Cambria" pitchFamily="18" charset="0"/>
            </a:endParaRP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73691" y="1600200"/>
            <a:ext cx="6034617" cy="4525963"/>
          </a:xfrm>
        </p:spPr>
      </p:pic>
    </p:spTree>
    <p:extLst>
      <p:ext uri="{BB962C8B-B14F-4D97-AF65-F5344CB8AC3E}">
        <p14:creationId xmlns:p14="http://schemas.microsoft.com/office/powerpoint/2010/main" xmlns="" val="238614577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Σύγχρονη Συναγωγή</a:t>
            </a:r>
            <a:endParaRPr lang="el-GR" sz="3600" dirty="0">
              <a:latin typeface="Cambria" pitchFamily="18" charset="0"/>
            </a:endParaRP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73691" y="1600200"/>
            <a:ext cx="6034617" cy="4525963"/>
          </a:xfrm>
        </p:spPr>
      </p:pic>
    </p:spTree>
    <p:extLst>
      <p:ext uri="{BB962C8B-B14F-4D97-AF65-F5344CB8AC3E}">
        <p14:creationId xmlns:p14="http://schemas.microsoft.com/office/powerpoint/2010/main" xmlns="" val="211445581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Σύγχρονη Συναγωγή</a:t>
            </a:r>
            <a:endParaRPr lang="el-GR" sz="3600" dirty="0">
              <a:latin typeface="Cambria" pitchFamily="18" charset="0"/>
            </a:endParaRP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73691" y="1600200"/>
            <a:ext cx="6034617" cy="4525963"/>
          </a:xfrm>
        </p:spPr>
      </p:pic>
    </p:spTree>
    <p:extLst>
      <p:ext uri="{BB962C8B-B14F-4D97-AF65-F5344CB8AC3E}">
        <p14:creationId xmlns:p14="http://schemas.microsoft.com/office/powerpoint/2010/main" xmlns="" val="101572278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Σύγχρονη Συναγωγή</a:t>
            </a:r>
            <a:endParaRPr lang="el-GR" sz="3600" dirty="0">
              <a:latin typeface="Cambria" pitchFamily="18" charset="0"/>
            </a:endParaRP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73691" y="1600200"/>
            <a:ext cx="6034617" cy="4525963"/>
          </a:xfrm>
        </p:spPr>
      </p:pic>
    </p:spTree>
    <p:extLst>
      <p:ext uri="{BB962C8B-B14F-4D97-AF65-F5344CB8AC3E}">
        <p14:creationId xmlns:p14="http://schemas.microsoft.com/office/powerpoint/2010/main" xmlns="" val="24278103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000" dirty="0" smtClean="0">
                <a:latin typeface="Cambria" pitchFamily="18" charset="0"/>
              </a:rPr>
              <a:t>4. Η Σκηνή του Μαρτυρίου</a:t>
            </a:r>
            <a:endParaRPr lang="el-GR" sz="4000" dirty="0">
              <a:latin typeface="Cambria" pitchFamily="18" charset="0"/>
            </a:endParaRPr>
          </a:p>
        </p:txBody>
      </p:sp>
      <p:pic>
        <p:nvPicPr>
          <p:cNvPr id="4" name="Content Placeholder 3" descr="[05].Σκηνή του Μαρτυρίου.tif"/>
          <p:cNvPicPr>
            <a:picLocks noGrp="1" noChangeAspect="1"/>
          </p:cNvPicPr>
          <p:nvPr>
            <p:ph idx="1"/>
          </p:nvPr>
        </p:nvPicPr>
        <p:blipFill>
          <a:blip r:embed="rId2" cstate="print"/>
          <a:stretch>
            <a:fillRect/>
          </a:stretch>
        </p:blipFill>
        <p:spPr>
          <a:xfrm>
            <a:off x="2771800" y="1196752"/>
            <a:ext cx="3346851" cy="2376264"/>
          </a:xfrm>
        </p:spPr>
      </p:pic>
      <p:sp>
        <p:nvSpPr>
          <p:cNvPr id="3" name="TextBox 2"/>
          <p:cNvSpPr txBox="1"/>
          <p:nvPr/>
        </p:nvSpPr>
        <p:spPr>
          <a:xfrm>
            <a:off x="971600" y="3573016"/>
            <a:ext cx="7488832" cy="2585323"/>
          </a:xfrm>
          <a:prstGeom prst="rect">
            <a:avLst/>
          </a:prstGeom>
          <a:noFill/>
        </p:spPr>
        <p:txBody>
          <a:bodyPr wrap="square" rtlCol="0">
            <a:spAutoFit/>
          </a:bodyPr>
          <a:lstStyle/>
          <a:p>
            <a:pPr marL="285750" indent="-285750">
              <a:buFont typeface="Arial" pitchFamily="34" charset="0"/>
              <a:buChar char="•"/>
            </a:pPr>
            <a:r>
              <a:rPr lang="el-GR" dirty="0" smtClean="0"/>
              <a:t>ΑΡΧΙΤΕΚΤΟΝΕΣ</a:t>
            </a:r>
            <a:r>
              <a:rPr lang="en-US" dirty="0" smtClean="0"/>
              <a:t>: </a:t>
            </a:r>
            <a:r>
              <a:rPr lang="el-GR" dirty="0" smtClean="0"/>
              <a:t>ΒΕΣΕΒΗΛΟΣ ΚΑΙ ΕΛΕΑΒΟΣ ΣΕ ΕΠΤΑ ΜΗΝΕΣ</a:t>
            </a:r>
          </a:p>
          <a:p>
            <a:pPr marL="285750" indent="-285750">
              <a:buFont typeface="Arial" pitchFamily="34" charset="0"/>
              <a:buChar char="•"/>
            </a:pPr>
            <a:r>
              <a:rPr lang="el-GR" dirty="0" smtClean="0"/>
              <a:t>ΕΓΚΑΙΝΙΑ ΝΟΥΜΗΝΙΑ ΤΟΥ ΜΗΝΟΣ ΝΙΣΑΝ</a:t>
            </a:r>
          </a:p>
          <a:p>
            <a:pPr marL="285750" indent="-285750">
              <a:buFont typeface="Arial" pitchFamily="34" charset="0"/>
              <a:buChar char="•"/>
            </a:pPr>
            <a:r>
              <a:rPr lang="el-GR" dirty="0" smtClean="0"/>
              <a:t>ΑΣΗΠΤΑ ΞΥΛΑ Η ΚΑΤΑΣΚΕΥΗ ΤΗΣ </a:t>
            </a:r>
          </a:p>
          <a:p>
            <a:pPr marL="285750" indent="-285750">
              <a:buFont typeface="Arial" pitchFamily="34" charset="0"/>
              <a:buChar char="•"/>
            </a:pPr>
            <a:r>
              <a:rPr lang="el-GR" dirty="0" smtClean="0"/>
              <a:t>ΥΦΑΣΜΑ ΜΕ ΠΟΡΦΥΡΟ ΚΑΙ ΛΕΥΚΟ ΧΡΩΜΑ. ΔΙΑΚΟΣΜΗΜΕΝΟ ΜΕ ΑΝΘΗ ΚΑΙ ΠΑΡΑΣΤΑΣΕΙΣ ΖΩΩΝ.</a:t>
            </a:r>
          </a:p>
          <a:p>
            <a:pPr marL="285750" indent="-285750">
              <a:buFont typeface="Arial" pitchFamily="34" charset="0"/>
              <a:buChar char="•"/>
            </a:pPr>
            <a:r>
              <a:rPr lang="el-GR" dirty="0" smtClean="0"/>
              <a:t>ΕΞΑΣΦΑΛΙΖΑΝ ΤΗ ΣΤΕΓΑΝΟΤΗΤΑ. </a:t>
            </a:r>
          </a:p>
          <a:p>
            <a:pPr marL="285750" indent="-285750">
              <a:buFont typeface="Arial" pitchFamily="34" charset="0"/>
              <a:buChar char="•"/>
            </a:pPr>
            <a:r>
              <a:rPr lang="el-GR" dirty="0" smtClean="0"/>
              <a:t>ΛΕΥΚΟ ΑΙΓΥΠΤΙΑΚΟ ΒΑΜΒΑΚΙ, ΜΕΛΑΝΟ ΔΕΡΜΑ ΚΑΤΣΙΚΙΟΥ, ΕΡΥΘΡΟ ΔΕΡΜΑ ΠΡΟΒΑΤΟΥ, ΔΕΡΜΑ ΜΕΣΟΓΕΙΑΚΗΣ ΦΩΚΙΑΣ</a:t>
            </a:r>
          </a:p>
          <a:p>
            <a:endParaRPr lang="el-GR" dirty="0"/>
          </a:p>
        </p:txBody>
      </p:sp>
    </p:spTree>
    <p:extLst>
      <p:ext uri="{BB962C8B-B14F-4D97-AF65-F5344CB8AC3E}">
        <p14:creationId xmlns:p14="http://schemas.microsoft.com/office/powerpoint/2010/main" xmlns="" val="212230292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Σύγχρονη Συναγωγή</a:t>
            </a:r>
            <a:endParaRPr lang="el-GR" sz="3600" dirty="0">
              <a:latin typeface="Cambria" pitchFamily="18" charset="0"/>
            </a:endParaRPr>
          </a:p>
        </p:txBody>
      </p:sp>
      <p:pic>
        <p:nvPicPr>
          <p:cNvPr id="5" name="Θέση περιεχομένου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rot="16200000">
            <a:off x="1173691" y="1600200"/>
            <a:ext cx="6034617" cy="4525963"/>
          </a:xfrm>
        </p:spPr>
      </p:pic>
    </p:spTree>
    <p:extLst>
      <p:ext uri="{BB962C8B-B14F-4D97-AF65-F5344CB8AC3E}">
        <p14:creationId xmlns:p14="http://schemas.microsoft.com/office/powerpoint/2010/main" xmlns="" val="241719600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Μουσείο</a:t>
            </a:r>
            <a:endParaRPr lang="el-GR" sz="3600" dirty="0">
              <a:latin typeface="Cambria" pitchFamily="18" charset="0"/>
            </a:endParaRPr>
          </a:p>
        </p:txBody>
      </p:sp>
      <p:pic>
        <p:nvPicPr>
          <p:cNvPr id="5" name="Θέση περιεχομένου 4"/>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30145" t="10171" r="14738" b="23358"/>
          <a:stretch/>
        </p:blipFill>
        <p:spPr>
          <a:xfrm>
            <a:off x="2771800" y="1012215"/>
            <a:ext cx="3312368" cy="5326288"/>
          </a:xfrm>
        </p:spPr>
      </p:pic>
    </p:spTree>
    <p:extLst>
      <p:ext uri="{BB962C8B-B14F-4D97-AF65-F5344CB8AC3E}">
        <p14:creationId xmlns:p14="http://schemas.microsoft.com/office/powerpoint/2010/main" xmlns="" val="5642571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88640"/>
            <a:ext cx="7467600" cy="720080"/>
          </a:xfrm>
        </p:spPr>
        <p:txBody>
          <a:bodyPr>
            <a:normAutofit/>
          </a:bodyPr>
          <a:lstStyle/>
          <a:p>
            <a:pPr algn="ctr"/>
            <a:r>
              <a:rPr lang="el-GR" sz="3600" dirty="0" smtClean="0">
                <a:latin typeface="Cambria" pitchFamily="18" charset="0"/>
              </a:rPr>
              <a:t>Μουσείο</a:t>
            </a:r>
            <a:endParaRPr lang="el-GR" sz="3600" dirty="0">
              <a:latin typeface="Cambria" pitchFamily="18" charset="0"/>
            </a:endParaRP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rot="16200000">
            <a:off x="1561423" y="1471026"/>
            <a:ext cx="5074510" cy="3805883"/>
          </a:xfrm>
        </p:spPr>
      </p:pic>
    </p:spTree>
    <p:extLst>
      <p:ext uri="{BB962C8B-B14F-4D97-AF65-F5344CB8AC3E}">
        <p14:creationId xmlns:p14="http://schemas.microsoft.com/office/powerpoint/2010/main" xmlns="" val="128995247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Μουσείο</a:t>
            </a:r>
            <a:endParaRPr lang="el-GR" sz="3600" dirty="0">
              <a:latin typeface="Cambria" pitchFamily="18" charset="0"/>
            </a:endParaRPr>
          </a:p>
        </p:txBody>
      </p:sp>
      <p:pic>
        <p:nvPicPr>
          <p:cNvPr id="4" name="Θέση περιεχομένου 3"/>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15074" t="20560" r="12221" b="12342"/>
          <a:stretch/>
        </p:blipFill>
        <p:spPr>
          <a:xfrm>
            <a:off x="1099504" y="1268760"/>
            <a:ext cx="6866222" cy="4752528"/>
          </a:xfrm>
        </p:spPr>
      </p:pic>
    </p:spTree>
    <p:extLst>
      <p:ext uri="{BB962C8B-B14F-4D97-AF65-F5344CB8AC3E}">
        <p14:creationId xmlns:p14="http://schemas.microsoft.com/office/powerpoint/2010/main" xmlns="" val="128995247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Μουσείο</a:t>
            </a:r>
            <a:endParaRPr lang="el-GR" sz="3600" dirty="0">
              <a:latin typeface="Cambria" pitchFamily="18" charset="0"/>
            </a:endParaRPr>
          </a:p>
        </p:txBody>
      </p:sp>
      <p:pic>
        <p:nvPicPr>
          <p:cNvPr id="4" name="Θέση περιεχομένου 3"/>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b="24498"/>
          <a:stretch/>
        </p:blipFill>
        <p:spPr>
          <a:xfrm>
            <a:off x="971600" y="1196752"/>
            <a:ext cx="6612479" cy="3744416"/>
          </a:xfrm>
        </p:spPr>
      </p:pic>
    </p:spTree>
    <p:extLst>
      <p:ext uri="{BB962C8B-B14F-4D97-AF65-F5344CB8AC3E}">
        <p14:creationId xmlns:p14="http://schemas.microsoft.com/office/powerpoint/2010/main" xmlns="" val="128995247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Μουσείο</a:t>
            </a:r>
            <a:endParaRPr lang="el-GR" sz="3600" dirty="0">
              <a:latin typeface="Cambria" pitchFamily="18" charset="0"/>
            </a:endParaRP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73691" y="1600200"/>
            <a:ext cx="6034617" cy="4525963"/>
          </a:xfrm>
        </p:spPr>
      </p:pic>
    </p:spTree>
    <p:extLst>
      <p:ext uri="{BB962C8B-B14F-4D97-AF65-F5344CB8AC3E}">
        <p14:creationId xmlns:p14="http://schemas.microsoft.com/office/powerpoint/2010/main" xmlns="" val="65782369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Μουσείο</a:t>
            </a:r>
            <a:endParaRPr lang="el-GR" sz="3600" dirty="0">
              <a:latin typeface="Cambria" pitchFamily="18" charset="0"/>
            </a:endParaRP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rot="16200000">
            <a:off x="1173691" y="1600200"/>
            <a:ext cx="6034617" cy="4525963"/>
          </a:xfrm>
        </p:spPr>
      </p:pic>
    </p:spTree>
    <p:extLst>
      <p:ext uri="{BB962C8B-B14F-4D97-AF65-F5344CB8AC3E}">
        <p14:creationId xmlns:p14="http://schemas.microsoft.com/office/powerpoint/2010/main" xmlns="" val="322617574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Το τέμενος του Ομάρ</a:t>
            </a:r>
            <a:endParaRPr lang="el-GR" sz="3600" dirty="0">
              <a:latin typeface="Cambria" pitchFamily="18" charset="0"/>
            </a:endParaRP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493764" y="1600200"/>
            <a:ext cx="3394472" cy="4525963"/>
          </a:xfrm>
        </p:spPr>
      </p:pic>
    </p:spTree>
    <p:extLst>
      <p:ext uri="{BB962C8B-B14F-4D97-AF65-F5344CB8AC3E}">
        <p14:creationId xmlns:p14="http://schemas.microsoft.com/office/powerpoint/2010/main" xmlns="" val="348603161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Μουσείο</a:t>
            </a:r>
            <a:endParaRPr lang="el-GR" sz="3600" dirty="0">
              <a:latin typeface="Cambria" pitchFamily="18" charset="0"/>
            </a:endParaRP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rot="16200000">
            <a:off x="1173691" y="1600200"/>
            <a:ext cx="6034617" cy="4525963"/>
          </a:xfrm>
        </p:spPr>
      </p:pic>
    </p:spTree>
    <p:extLst>
      <p:ext uri="{BB962C8B-B14F-4D97-AF65-F5344CB8AC3E}">
        <p14:creationId xmlns:p14="http://schemas.microsoft.com/office/powerpoint/2010/main" xmlns="" val="370407584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Μουσείο</a:t>
            </a:r>
            <a:endParaRPr lang="el-GR" sz="3600" dirty="0">
              <a:latin typeface="Cambria" pitchFamily="18" charset="0"/>
            </a:endParaRPr>
          </a:p>
        </p:txBody>
      </p:sp>
      <p:pic>
        <p:nvPicPr>
          <p:cNvPr id="4" name="Θέση περιεχομένου 3"/>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16012"/>
          <a:stretch/>
        </p:blipFill>
        <p:spPr>
          <a:xfrm rot="16200000">
            <a:off x="1656817" y="1117074"/>
            <a:ext cx="5068366" cy="4525963"/>
          </a:xfrm>
        </p:spPr>
      </p:pic>
    </p:spTree>
    <p:extLst>
      <p:ext uri="{BB962C8B-B14F-4D97-AF65-F5344CB8AC3E}">
        <p14:creationId xmlns:p14="http://schemas.microsoft.com/office/powerpoint/2010/main" xmlns="" val="6232835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l-GR" sz="3200" dirty="0" smtClean="0">
                <a:latin typeface="Cambria" pitchFamily="18" charset="0"/>
              </a:rPr>
              <a:t>Το αίθριο της Σκηνής του Μαρτυρίου (αναπαράσταση)</a:t>
            </a:r>
            <a:endParaRPr lang="el-GR" sz="3200" dirty="0">
              <a:latin typeface="Cambria" pitchFamily="18" charset="0"/>
            </a:endParaRPr>
          </a:p>
        </p:txBody>
      </p:sp>
      <p:pic>
        <p:nvPicPr>
          <p:cNvPr id="4" name="Content Placeholder 3" descr="[06]Αίθριο.tif"/>
          <p:cNvPicPr>
            <a:picLocks noGrp="1" noChangeAspect="1"/>
          </p:cNvPicPr>
          <p:nvPr>
            <p:ph idx="1"/>
          </p:nvPr>
        </p:nvPicPr>
        <p:blipFill>
          <a:blip r:embed="rId2" cstate="print"/>
          <a:stretch>
            <a:fillRect/>
          </a:stretch>
        </p:blipFill>
        <p:spPr>
          <a:xfrm>
            <a:off x="467544" y="1628800"/>
            <a:ext cx="7416824" cy="4536503"/>
          </a:xfrm>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Μουσείο</a:t>
            </a:r>
            <a:endParaRPr lang="el-GR" sz="3600" dirty="0">
              <a:latin typeface="Cambria" pitchFamily="18" charset="0"/>
            </a:endParaRP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73691" y="1600200"/>
            <a:ext cx="6034617" cy="4525963"/>
          </a:xfrm>
        </p:spPr>
      </p:pic>
    </p:spTree>
    <p:extLst>
      <p:ext uri="{BB962C8B-B14F-4D97-AF65-F5344CB8AC3E}">
        <p14:creationId xmlns:p14="http://schemas.microsoft.com/office/powerpoint/2010/main" xmlns="" val="423913551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Μουσείο</a:t>
            </a:r>
            <a:endParaRPr lang="el-GR" sz="3600" dirty="0">
              <a:latin typeface="Cambria" pitchFamily="18" charset="0"/>
            </a:endParaRP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73691" y="1600200"/>
            <a:ext cx="6034617" cy="4525963"/>
          </a:xfrm>
        </p:spPr>
      </p:pic>
    </p:spTree>
    <p:extLst>
      <p:ext uri="{BB962C8B-B14F-4D97-AF65-F5344CB8AC3E}">
        <p14:creationId xmlns:p14="http://schemas.microsoft.com/office/powerpoint/2010/main" xmlns="" val="131585423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Μουσείο</a:t>
            </a:r>
            <a:endParaRPr lang="el-GR" sz="3600" dirty="0">
              <a:latin typeface="Cambria" pitchFamily="18" charset="0"/>
            </a:endParaRP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493764" y="1600200"/>
            <a:ext cx="3394472" cy="4525963"/>
          </a:xfrm>
        </p:spPr>
      </p:pic>
    </p:spTree>
    <p:extLst>
      <p:ext uri="{BB962C8B-B14F-4D97-AF65-F5344CB8AC3E}">
        <p14:creationId xmlns:p14="http://schemas.microsoft.com/office/powerpoint/2010/main" xmlns="" val="98034336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Μουσείο</a:t>
            </a:r>
            <a:endParaRPr lang="el-GR" sz="3600" dirty="0">
              <a:latin typeface="Cambria" pitchFamily="18" charset="0"/>
            </a:endParaRP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73691" y="1600200"/>
            <a:ext cx="6034617" cy="4525963"/>
          </a:xfrm>
        </p:spPr>
      </p:pic>
    </p:spTree>
    <p:extLst>
      <p:ext uri="{BB962C8B-B14F-4D97-AF65-F5344CB8AC3E}">
        <p14:creationId xmlns:p14="http://schemas.microsoft.com/office/powerpoint/2010/main" xmlns="" val="98034336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Μουσείο</a:t>
            </a:r>
            <a:endParaRPr lang="el-GR" sz="3600" dirty="0">
              <a:latin typeface="Cambria" pitchFamily="18" charset="0"/>
            </a:endParaRPr>
          </a:p>
        </p:txBody>
      </p:sp>
      <p:pic>
        <p:nvPicPr>
          <p:cNvPr id="6" name="Θέση περιεχομένου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493764" y="1600200"/>
            <a:ext cx="3394472" cy="4525963"/>
          </a:xfrm>
        </p:spPr>
      </p:pic>
    </p:spTree>
    <p:extLst>
      <p:ext uri="{BB962C8B-B14F-4D97-AF65-F5344CB8AC3E}">
        <p14:creationId xmlns:p14="http://schemas.microsoft.com/office/powerpoint/2010/main" xmlns="" val="98034336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99592" y="5707213"/>
            <a:ext cx="7467600" cy="1143000"/>
          </a:xfrm>
        </p:spPr>
        <p:txBody>
          <a:bodyPr>
            <a:normAutofit/>
          </a:bodyPr>
          <a:lstStyle/>
          <a:p>
            <a:pPr algn="ctr"/>
            <a:r>
              <a:rPr lang="el-GR" sz="2400" dirty="0" smtClean="0"/>
              <a:t>ΣΟΦΑΡ</a:t>
            </a:r>
            <a:endParaRPr lang="en-US" sz="2400" dirty="0"/>
          </a:p>
        </p:txBody>
      </p:sp>
      <p:pic>
        <p:nvPicPr>
          <p:cNvPr id="2" name="Picture 1"/>
          <p:cNvPicPr>
            <a:picLocks noChangeAspect="1"/>
          </p:cNvPicPr>
          <p:nvPr/>
        </p:nvPicPr>
        <p:blipFill>
          <a:blip r:embed="rId2" cstate="print"/>
          <a:stretch>
            <a:fillRect/>
          </a:stretch>
        </p:blipFill>
        <p:spPr>
          <a:xfrm>
            <a:off x="1619672" y="836712"/>
            <a:ext cx="6219056" cy="4464496"/>
          </a:xfrm>
          <a:prstGeom prst="rect">
            <a:avLst/>
          </a:prstGeom>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Μουσείο</a:t>
            </a:r>
            <a:endParaRPr lang="el-GR" sz="3600" dirty="0">
              <a:latin typeface="Cambria" pitchFamily="18" charset="0"/>
            </a:endParaRP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73691" y="1600200"/>
            <a:ext cx="6034617" cy="4525963"/>
          </a:xfrm>
        </p:spPr>
      </p:pic>
    </p:spTree>
    <p:extLst>
      <p:ext uri="{BB962C8B-B14F-4D97-AF65-F5344CB8AC3E}">
        <p14:creationId xmlns:p14="http://schemas.microsoft.com/office/powerpoint/2010/main" xmlns="" val="98034336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Μουσείο</a:t>
            </a:r>
            <a:endParaRPr lang="el-GR" sz="3600" dirty="0">
              <a:latin typeface="Cambria" pitchFamily="18" charset="0"/>
            </a:endParaRP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73691" y="1600200"/>
            <a:ext cx="6034617" cy="4525963"/>
          </a:xfrm>
        </p:spPr>
      </p:pic>
    </p:spTree>
    <p:extLst>
      <p:ext uri="{BB962C8B-B14F-4D97-AF65-F5344CB8AC3E}">
        <p14:creationId xmlns:p14="http://schemas.microsoft.com/office/powerpoint/2010/main" xmlns="" val="98034336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Μουσείο</a:t>
            </a:r>
            <a:endParaRPr lang="el-GR" sz="3600" dirty="0">
              <a:latin typeface="Cambria" pitchFamily="18" charset="0"/>
            </a:endParaRP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73691" y="1600200"/>
            <a:ext cx="6034617" cy="4525963"/>
          </a:xfrm>
        </p:spPr>
      </p:pic>
    </p:spTree>
    <p:extLst>
      <p:ext uri="{BB962C8B-B14F-4D97-AF65-F5344CB8AC3E}">
        <p14:creationId xmlns:p14="http://schemas.microsoft.com/office/powerpoint/2010/main" xmlns="" val="135887315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Μουσείο</a:t>
            </a:r>
            <a:endParaRPr lang="el-GR" sz="3600" dirty="0">
              <a:latin typeface="Cambria" pitchFamily="18" charset="0"/>
            </a:endParaRP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73691" y="1600200"/>
            <a:ext cx="6034617" cy="4525963"/>
          </a:xfrm>
        </p:spPr>
      </p:pic>
    </p:spTree>
    <p:extLst>
      <p:ext uri="{BB962C8B-B14F-4D97-AF65-F5344CB8AC3E}">
        <p14:creationId xmlns:p14="http://schemas.microsoft.com/office/powerpoint/2010/main" xmlns="" val="32942801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9" name="Picture 4" descr="http://4.bp.blogspot.com/-msXkAL6FPwc/UtBV_teUshI/AAAAAAAADmo/47-mh1d1rMQ/s1600/%CE%97+%CE%A3%CE%9A%CE%97%CE%9D%CE%97+%CE%A4%CE%9F%CE%A5+%CE%9C%CE%91%CE%A1%CE%A4%CE%A5%CE%A1%CE%99%CE%9F%CE%A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750" y="476672"/>
            <a:ext cx="2476500" cy="578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0" name="Picture 6" descr="http://4.bp.blogspot.com/-lAucYUzdQs4/Umfv5m_UdRI/AAAAAAAAR-M/C5QJZOmUSZk/s1600/800px-Tabernacle_scheme.svg.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69302" y="1052736"/>
            <a:ext cx="5581650" cy="3662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70569468"/>
      </p:ext>
    </p:extLst>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Μουσείο</a:t>
            </a:r>
            <a:endParaRPr lang="el-GR" sz="3600" dirty="0">
              <a:latin typeface="Cambria" pitchFamily="18" charset="0"/>
            </a:endParaRP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73691" y="1600200"/>
            <a:ext cx="6034617" cy="4525963"/>
          </a:xfrm>
        </p:spPr>
      </p:pic>
    </p:spTree>
    <p:extLst>
      <p:ext uri="{BB962C8B-B14F-4D97-AF65-F5344CB8AC3E}">
        <p14:creationId xmlns:p14="http://schemas.microsoft.com/office/powerpoint/2010/main" xmlns="" val="346694470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Μουσείο</a:t>
            </a:r>
            <a:endParaRPr lang="el-GR" sz="3600" dirty="0">
              <a:latin typeface="Cambria" pitchFamily="18" charset="0"/>
            </a:endParaRPr>
          </a:p>
        </p:txBody>
      </p:sp>
      <p:pic>
        <p:nvPicPr>
          <p:cNvPr id="6" name="Θέση περιεχομένου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73691" y="1600200"/>
            <a:ext cx="6034617" cy="4525963"/>
          </a:xfrm>
        </p:spPr>
      </p:pic>
    </p:spTree>
    <p:extLst>
      <p:ext uri="{BB962C8B-B14F-4D97-AF65-F5344CB8AC3E}">
        <p14:creationId xmlns:p14="http://schemas.microsoft.com/office/powerpoint/2010/main" xmlns="" val="348934042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Μουσείο</a:t>
            </a:r>
            <a:endParaRPr lang="el-GR" sz="3600" dirty="0">
              <a:latin typeface="Cambria" pitchFamily="18" charset="0"/>
            </a:endParaRP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493764" y="1600200"/>
            <a:ext cx="3394472" cy="4525963"/>
          </a:xfrm>
        </p:spPr>
      </p:pic>
    </p:spTree>
    <p:extLst>
      <p:ext uri="{BB962C8B-B14F-4D97-AF65-F5344CB8AC3E}">
        <p14:creationId xmlns:p14="http://schemas.microsoft.com/office/powerpoint/2010/main" xmlns="" val="116494482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Μουσείο</a:t>
            </a:r>
            <a:endParaRPr lang="el-GR" sz="3600" dirty="0">
              <a:latin typeface="Cambria" pitchFamily="18" charset="0"/>
            </a:endParaRP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73691" y="1600200"/>
            <a:ext cx="6034617" cy="4525963"/>
          </a:xfrm>
        </p:spPr>
      </p:pic>
    </p:spTree>
    <p:extLst>
      <p:ext uri="{BB962C8B-B14F-4D97-AF65-F5344CB8AC3E}">
        <p14:creationId xmlns:p14="http://schemas.microsoft.com/office/powerpoint/2010/main" xmlns="" val="246526318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Μουσείο</a:t>
            </a:r>
            <a:endParaRPr lang="el-GR" sz="3600" dirty="0">
              <a:latin typeface="Cambria" pitchFamily="18" charset="0"/>
            </a:endParaRP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493764" y="1600200"/>
            <a:ext cx="3394472" cy="4525963"/>
          </a:xfrm>
        </p:spPr>
      </p:pic>
    </p:spTree>
    <p:extLst>
      <p:ext uri="{BB962C8B-B14F-4D97-AF65-F5344CB8AC3E}">
        <p14:creationId xmlns:p14="http://schemas.microsoft.com/office/powerpoint/2010/main" xmlns="" val="145514537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Μουσείο</a:t>
            </a:r>
            <a:endParaRPr lang="el-GR" sz="3600" dirty="0">
              <a:latin typeface="Cambria" pitchFamily="18" charset="0"/>
            </a:endParaRPr>
          </a:p>
        </p:txBody>
      </p:sp>
      <p:pic>
        <p:nvPicPr>
          <p:cNvPr id="5" name="Θέση περιεχομένου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73691" y="1600200"/>
            <a:ext cx="6034617" cy="4525963"/>
          </a:xfrm>
        </p:spPr>
      </p:pic>
    </p:spTree>
    <p:extLst>
      <p:ext uri="{BB962C8B-B14F-4D97-AF65-F5344CB8AC3E}">
        <p14:creationId xmlns:p14="http://schemas.microsoft.com/office/powerpoint/2010/main" xmlns="" val="144229734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Μουσείο</a:t>
            </a:r>
            <a:endParaRPr lang="el-GR" sz="3600" dirty="0">
              <a:latin typeface="Cambria" pitchFamily="18" charset="0"/>
            </a:endParaRPr>
          </a:p>
        </p:txBody>
      </p:sp>
      <p:pic>
        <p:nvPicPr>
          <p:cNvPr id="5" name="Θέση περιεχομένου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493764" y="1600200"/>
            <a:ext cx="3394472" cy="4525963"/>
          </a:xfrm>
        </p:spPr>
      </p:pic>
    </p:spTree>
    <p:extLst>
      <p:ext uri="{BB962C8B-B14F-4D97-AF65-F5344CB8AC3E}">
        <p14:creationId xmlns:p14="http://schemas.microsoft.com/office/powerpoint/2010/main" xmlns="" val="14422973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3826768" cy="1309538"/>
          </a:xfrm>
        </p:spPr>
        <p:txBody>
          <a:bodyPr>
            <a:normAutofit/>
          </a:bodyPr>
          <a:lstStyle/>
          <a:p>
            <a:pPr algn="ctr"/>
            <a:r>
              <a:rPr lang="el-GR" sz="2400" dirty="0" smtClean="0">
                <a:latin typeface="Cambria" pitchFamily="18" charset="0"/>
              </a:rPr>
              <a:t>Το θυσιαστήριο των ολοκαυτωμάτων (αναπαράσταση)</a:t>
            </a:r>
            <a:endParaRPr lang="el-GR" sz="2400" dirty="0">
              <a:latin typeface="Cambria" pitchFamily="18" charset="0"/>
            </a:endParaRPr>
          </a:p>
        </p:txBody>
      </p:sp>
      <p:pic>
        <p:nvPicPr>
          <p:cNvPr id="4" name="Content Placeholder 3" descr="[07].Θυσιαστήριο των ολοκαυτωμάτων.jpg"/>
          <p:cNvPicPr>
            <a:picLocks noGrp="1" noChangeAspect="1"/>
          </p:cNvPicPr>
          <p:nvPr>
            <p:ph idx="1"/>
          </p:nvPr>
        </p:nvPicPr>
        <p:blipFill>
          <a:blip r:embed="rId2" cstate="print"/>
          <a:stretch>
            <a:fillRect/>
          </a:stretch>
        </p:blipFill>
        <p:spPr>
          <a:xfrm>
            <a:off x="467544" y="1628800"/>
            <a:ext cx="4176463" cy="4968552"/>
          </a:xfrm>
        </p:spPr>
      </p:pic>
      <p:sp>
        <p:nvSpPr>
          <p:cNvPr id="6" name="Title 1"/>
          <p:cNvSpPr txBox="1">
            <a:spLocks/>
          </p:cNvSpPr>
          <p:nvPr/>
        </p:nvSpPr>
        <p:spPr>
          <a:xfrm>
            <a:off x="4932040" y="2780928"/>
            <a:ext cx="3208784" cy="1143000"/>
          </a:xfrm>
          <a:prstGeom prst="rect">
            <a:avLst/>
          </a:prstGeom>
        </p:spPr>
        <p:txBody>
          <a:bodyPr vert="horz" lIns="45720" rIns="4572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0" i="0" u="none" strike="noStrike" kern="1200" cap="none" spc="0" normalizeH="0" baseline="0" noProof="0" dirty="0" smtClean="0">
                <a:ln>
                  <a:noFill/>
                </a:ln>
                <a:solidFill>
                  <a:schemeClr val="tx1"/>
                </a:solidFill>
                <a:effectLst/>
                <a:uLnTx/>
                <a:uFillTx/>
                <a:latin typeface="Cambria" pitchFamily="18" charset="0"/>
                <a:ea typeface="+mj-ea"/>
                <a:cs typeface="+mj-cs"/>
              </a:rPr>
              <a:t>ΞΥΛΟ ΑΚΑΚΙΑΣ ΠΟΥ</a:t>
            </a:r>
            <a:r>
              <a:rPr kumimoji="0" lang="el-GR" sz="2800" b="0" i="0" u="none" strike="noStrike" kern="1200" cap="none" spc="0" normalizeH="0" noProof="0" dirty="0" smtClean="0">
                <a:ln>
                  <a:noFill/>
                </a:ln>
                <a:solidFill>
                  <a:schemeClr val="tx1"/>
                </a:solidFill>
                <a:effectLst/>
                <a:uLnTx/>
                <a:uFillTx/>
                <a:latin typeface="Cambria" pitchFamily="18" charset="0"/>
                <a:ea typeface="+mj-ea"/>
                <a:cs typeface="+mj-cs"/>
              </a:rPr>
              <a:t> ΕΦΕΡΕ ΧΑΛΚΙΝΗ ΕΠΕΝΔΥΣΗ</a:t>
            </a:r>
          </a:p>
        </p:txBody>
      </p:sp>
      <p:cxnSp>
        <p:nvCxnSpPr>
          <p:cNvPr id="7" name="Ευθύγραμμο βέλος σύνδεσης 6"/>
          <p:cNvCxnSpPr/>
          <p:nvPr/>
        </p:nvCxnSpPr>
        <p:spPr>
          <a:xfrm flipH="1">
            <a:off x="4139952" y="836712"/>
            <a:ext cx="792088" cy="12241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004048" y="764704"/>
            <a:ext cx="2736304" cy="646331"/>
          </a:xfrm>
          <a:prstGeom prst="rect">
            <a:avLst/>
          </a:prstGeom>
          <a:noFill/>
        </p:spPr>
        <p:txBody>
          <a:bodyPr wrap="square" rtlCol="0">
            <a:spAutoFit/>
          </a:bodyPr>
          <a:lstStyle/>
          <a:p>
            <a:r>
              <a:rPr lang="el-GR" dirty="0" smtClean="0"/>
              <a:t>ΧΑΛΚΙΝΑ ΚΕΡΑΤΑ ΣΤΙΣ ΤΕΣΣΕΡΙΣ ΓΩΝΙΕΣ</a:t>
            </a:r>
            <a:endParaRPr lang="el-GR" dirty="0"/>
          </a:p>
        </p:txBody>
      </p:sp>
      <p:cxnSp>
        <p:nvCxnSpPr>
          <p:cNvPr id="11" name="Ευθύγραμμο βέλος σύνδεσης 10"/>
          <p:cNvCxnSpPr/>
          <p:nvPr/>
        </p:nvCxnSpPr>
        <p:spPr>
          <a:xfrm flipV="1">
            <a:off x="2699792" y="1844824"/>
            <a:ext cx="2880320" cy="8013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932040" y="1772816"/>
            <a:ext cx="3528392" cy="646331"/>
          </a:xfrm>
          <a:prstGeom prst="rect">
            <a:avLst/>
          </a:prstGeom>
          <a:noFill/>
        </p:spPr>
        <p:txBody>
          <a:bodyPr wrap="square" rtlCol="0">
            <a:spAutoFit/>
          </a:bodyPr>
          <a:lstStyle/>
          <a:p>
            <a:r>
              <a:rPr lang="el-GR" dirty="0" smtClean="0"/>
              <a:t>ΜΕΤΑΛΛΙΚΗ ΣΧΑΡΑ. ΤΟΠΟΘΕΤΗΣΗ ΤΟΥ ΘΥΜΑΤΟΣ</a:t>
            </a:r>
            <a:endParaRPr lang="el-GR" dirty="0"/>
          </a:p>
        </p:txBody>
      </p:sp>
      <p:cxnSp>
        <p:nvCxnSpPr>
          <p:cNvPr id="15" name="Ευθεία γραμμή σύνδεσης 14"/>
          <p:cNvCxnSpPr/>
          <p:nvPr/>
        </p:nvCxnSpPr>
        <p:spPr>
          <a:xfrm>
            <a:off x="4427984" y="3717032"/>
            <a:ext cx="2232248" cy="792088"/>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732240" y="4365104"/>
            <a:ext cx="1944216" cy="646331"/>
          </a:xfrm>
          <a:prstGeom prst="rect">
            <a:avLst/>
          </a:prstGeom>
          <a:noFill/>
        </p:spPr>
        <p:txBody>
          <a:bodyPr wrap="square" rtlCol="0">
            <a:spAutoFit/>
          </a:bodyPr>
          <a:lstStyle/>
          <a:p>
            <a:r>
              <a:rPr lang="el-GR" dirty="0" smtClean="0"/>
              <a:t>ΡΑΒΔΟΙ ΜΕΤΑΦΟΡΑΣ</a:t>
            </a:r>
            <a:endParaRPr lang="el-GR" dirty="0"/>
          </a:p>
        </p:txBody>
      </p:sp>
      <p:cxnSp>
        <p:nvCxnSpPr>
          <p:cNvPr id="18" name="Ευθύγραμμο βέλος σύνδεσης 17"/>
          <p:cNvCxnSpPr/>
          <p:nvPr/>
        </p:nvCxnSpPr>
        <p:spPr>
          <a:xfrm>
            <a:off x="3851920" y="4688269"/>
            <a:ext cx="2232248" cy="8289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228184" y="5445224"/>
            <a:ext cx="2592288" cy="646331"/>
          </a:xfrm>
          <a:prstGeom prst="rect">
            <a:avLst/>
          </a:prstGeom>
          <a:noFill/>
        </p:spPr>
        <p:txBody>
          <a:bodyPr wrap="square" rtlCol="0">
            <a:spAutoFit/>
          </a:bodyPr>
          <a:lstStyle/>
          <a:p>
            <a:r>
              <a:rPr lang="el-GR" dirty="0" smtClean="0"/>
              <a:t>ΒΑΣΗ ΜΕ ΔΙΧΤΥΩΤΟ ΧΑΛΚΙΝΟ ΠΛΕΓΜΑ</a:t>
            </a:r>
            <a:endParaRPr lang="el-G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08].Ο χάλκινος λουτήρ.tif"/>
          <p:cNvPicPr>
            <a:picLocks noChangeAspect="1"/>
          </p:cNvPicPr>
          <p:nvPr/>
        </p:nvPicPr>
        <p:blipFill>
          <a:blip r:embed="rId2" cstate="print"/>
          <a:stretch>
            <a:fillRect/>
          </a:stretch>
        </p:blipFill>
        <p:spPr>
          <a:xfrm>
            <a:off x="5220072" y="1628800"/>
            <a:ext cx="3168352" cy="4968552"/>
          </a:xfrm>
          <a:prstGeom prst="rect">
            <a:avLst/>
          </a:prstGeom>
        </p:spPr>
      </p:pic>
      <p:sp>
        <p:nvSpPr>
          <p:cNvPr id="6" name="Title 1"/>
          <p:cNvSpPr txBox="1">
            <a:spLocks/>
          </p:cNvSpPr>
          <p:nvPr/>
        </p:nvSpPr>
        <p:spPr>
          <a:xfrm>
            <a:off x="5220072" y="548680"/>
            <a:ext cx="3208784" cy="1143000"/>
          </a:xfrm>
          <a:prstGeom prst="rect">
            <a:avLst/>
          </a:prstGeom>
        </p:spPr>
        <p:txBody>
          <a:bodyPr vert="horz" lIns="45720" rIns="4572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0" i="0" u="none" strike="noStrike" kern="1200" cap="none" spc="0" normalizeH="0" baseline="0" noProof="0" dirty="0" smtClean="0">
                <a:ln>
                  <a:noFill/>
                </a:ln>
                <a:solidFill>
                  <a:schemeClr val="tx1"/>
                </a:solidFill>
                <a:effectLst/>
                <a:uLnTx/>
                <a:uFillTx/>
                <a:latin typeface="Cambria" pitchFamily="18" charset="0"/>
                <a:ea typeface="+mj-ea"/>
                <a:cs typeface="+mj-cs"/>
              </a:rPr>
              <a:t>Ο χάλκινος λουτήρ</a:t>
            </a:r>
            <a:endParaRPr kumimoji="0" lang="el-GR" sz="2800" b="0" i="0" u="none" strike="noStrike" kern="1200" cap="none" spc="0" normalizeH="0" baseline="0" noProof="0" dirty="0">
              <a:ln>
                <a:noFill/>
              </a:ln>
              <a:solidFill>
                <a:schemeClr val="tx1"/>
              </a:solidFill>
              <a:effectLst/>
              <a:uLnTx/>
              <a:uFillTx/>
              <a:latin typeface="Cambria" pitchFamily="18" charset="0"/>
              <a:ea typeface="+mj-ea"/>
              <a:cs typeface="+mj-cs"/>
            </a:endParaRPr>
          </a:p>
        </p:txBody>
      </p:sp>
      <p:sp>
        <p:nvSpPr>
          <p:cNvPr id="3" name="Θέση περιεχομένου 2"/>
          <p:cNvSpPr>
            <a:spLocks noGrp="1"/>
          </p:cNvSpPr>
          <p:nvPr>
            <p:ph idx="1"/>
          </p:nvPr>
        </p:nvSpPr>
        <p:spPr>
          <a:xfrm>
            <a:off x="467544" y="2708920"/>
            <a:ext cx="4464496" cy="1728192"/>
          </a:xfrm>
        </p:spPr>
        <p:txBody>
          <a:bodyPr>
            <a:normAutofit/>
          </a:bodyPr>
          <a:lstStyle/>
          <a:p>
            <a:r>
              <a:rPr lang="el-GR" sz="1600" dirty="0" smtClean="0"/>
              <a:t>ΧΡΗΣΙΜΕΥΕ ΓΙΑ ΤΗΝ ΤΕΛΕΤΟΥΡΓΙΚΗ </a:t>
            </a:r>
          </a:p>
          <a:p>
            <a:r>
              <a:rPr lang="el-GR" sz="1600" dirty="0" smtClean="0"/>
              <a:t>ΠΛΥΣΗ ΤΩΝ ΧΕΙΡΩΝ ΚΑΙ ΤΩΝ ΠΟΔΙΩΝ </a:t>
            </a:r>
          </a:p>
          <a:p>
            <a:r>
              <a:rPr lang="el-GR" sz="1600" dirty="0" smtClean="0"/>
              <a:t>ΤΩΝ ΙΕΡΕΩΝ ΚΑΘΩΣ ΚΑΙ ΓΙΑ ΤΗΝ ΠΛΥΣΗ</a:t>
            </a:r>
          </a:p>
          <a:p>
            <a:r>
              <a:rPr lang="el-GR" sz="1600" dirty="0" smtClean="0"/>
              <a:t>ΤΩΝ ΤΕΜΑΧΙΩΝ ΤΟΥ ΣΦΑΓΙΟΥ</a:t>
            </a:r>
            <a:endParaRPr lang="el-GR" sz="1600" dirty="0"/>
          </a:p>
        </p:txBody>
      </p:sp>
    </p:spTree>
    <p:extLst>
      <p:ext uri="{BB962C8B-B14F-4D97-AF65-F5344CB8AC3E}">
        <p14:creationId xmlns:p14="http://schemas.microsoft.com/office/powerpoint/2010/main" xmlns="" val="8547924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10].Θυσιαστήριο θυμιάματος.tif"/>
          <p:cNvPicPr>
            <a:picLocks noChangeAspect="1"/>
          </p:cNvPicPr>
          <p:nvPr/>
        </p:nvPicPr>
        <p:blipFill>
          <a:blip r:embed="rId2" cstate="print"/>
          <a:stretch>
            <a:fillRect/>
          </a:stretch>
        </p:blipFill>
        <p:spPr>
          <a:xfrm>
            <a:off x="2771800" y="1475748"/>
            <a:ext cx="3672408" cy="4824536"/>
          </a:xfrm>
          <a:prstGeom prst="rect">
            <a:avLst/>
          </a:prstGeom>
        </p:spPr>
      </p:pic>
      <p:sp>
        <p:nvSpPr>
          <p:cNvPr id="6" name="TextBox 5"/>
          <p:cNvSpPr txBox="1"/>
          <p:nvPr/>
        </p:nvSpPr>
        <p:spPr>
          <a:xfrm>
            <a:off x="2915816" y="275418"/>
            <a:ext cx="3600400" cy="1200329"/>
          </a:xfrm>
          <a:prstGeom prst="rect">
            <a:avLst/>
          </a:prstGeom>
          <a:noFill/>
        </p:spPr>
        <p:txBody>
          <a:bodyPr wrap="square" rtlCol="0">
            <a:spAutoFit/>
          </a:bodyPr>
          <a:lstStyle/>
          <a:p>
            <a:pPr algn="ctr"/>
            <a:r>
              <a:rPr lang="el-GR" sz="2400" dirty="0" smtClean="0">
                <a:latin typeface="Cambria" pitchFamily="18" charset="0"/>
              </a:rPr>
              <a:t>Το θυσιαστήριο του θυμιάματος (αναπαράσταση)</a:t>
            </a:r>
            <a:endParaRPr lang="el-GR" sz="2400" dirty="0">
              <a:latin typeface="Cambria" pitchFamily="18" charset="0"/>
            </a:endParaRPr>
          </a:p>
        </p:txBody>
      </p:sp>
      <p:cxnSp>
        <p:nvCxnSpPr>
          <p:cNvPr id="7" name="Ευθύγραμμο βέλος σύνδεσης 6"/>
          <p:cNvCxnSpPr/>
          <p:nvPr/>
        </p:nvCxnSpPr>
        <p:spPr>
          <a:xfrm flipV="1">
            <a:off x="5076056" y="3019305"/>
            <a:ext cx="1656184"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764513" y="2557640"/>
            <a:ext cx="1440160" cy="461665"/>
          </a:xfrm>
          <a:prstGeom prst="rect">
            <a:avLst/>
          </a:prstGeom>
          <a:noFill/>
        </p:spPr>
        <p:txBody>
          <a:bodyPr wrap="square" rtlCol="0">
            <a:spAutoFit/>
          </a:bodyPr>
          <a:lstStyle/>
          <a:p>
            <a:r>
              <a:rPr lang="el-GR" sz="1200" dirty="0" smtClean="0"/>
              <a:t>ΞΥΛΟ ΕΠΙΧΡΥΣΩΜΕΝΟ</a:t>
            </a:r>
            <a:endParaRPr lang="el-GR" sz="12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466728" cy="1143000"/>
          </a:xfrm>
        </p:spPr>
        <p:txBody>
          <a:bodyPr>
            <a:normAutofit/>
          </a:bodyPr>
          <a:lstStyle/>
          <a:p>
            <a:pPr algn="ctr"/>
            <a:r>
              <a:rPr lang="el-GR" sz="2800" dirty="0" smtClean="0">
                <a:latin typeface="Cambria" pitchFamily="18" charset="0"/>
              </a:rPr>
              <a:t>Η επτάφωτη λυχνία (αναπαράσταση)</a:t>
            </a:r>
            <a:endParaRPr lang="el-GR" sz="2800" dirty="0">
              <a:latin typeface="Cambria" pitchFamily="18" charset="0"/>
            </a:endParaRPr>
          </a:p>
        </p:txBody>
      </p:sp>
      <p:pic>
        <p:nvPicPr>
          <p:cNvPr id="4" name="Content Placeholder 3" descr="[048].Επτάφωτη λυχνία.tif"/>
          <p:cNvPicPr>
            <a:picLocks noGrp="1" noChangeAspect="1"/>
          </p:cNvPicPr>
          <p:nvPr>
            <p:ph idx="1"/>
          </p:nvPr>
        </p:nvPicPr>
        <p:blipFill>
          <a:blip r:embed="rId2" cstate="print"/>
          <a:stretch>
            <a:fillRect/>
          </a:stretch>
        </p:blipFill>
        <p:spPr>
          <a:xfrm>
            <a:off x="539552" y="1556792"/>
            <a:ext cx="3379720" cy="4896544"/>
          </a:xfrm>
        </p:spPr>
      </p:pic>
      <p:sp>
        <p:nvSpPr>
          <p:cNvPr id="6" name="TextBox 5"/>
          <p:cNvSpPr txBox="1"/>
          <p:nvPr/>
        </p:nvSpPr>
        <p:spPr>
          <a:xfrm>
            <a:off x="4404250" y="764704"/>
            <a:ext cx="3600400" cy="3785652"/>
          </a:xfrm>
          <a:prstGeom prst="rect">
            <a:avLst/>
          </a:prstGeom>
          <a:noFill/>
        </p:spPr>
        <p:txBody>
          <a:bodyPr wrap="square" rtlCol="0">
            <a:spAutoFit/>
          </a:bodyPr>
          <a:lstStyle/>
          <a:p>
            <a:pPr algn="ctr"/>
            <a:r>
              <a:rPr lang="el-GR" sz="2400" dirty="0" smtClean="0">
                <a:latin typeface="Cambria" pitchFamily="18" charset="0"/>
              </a:rPr>
              <a:t>ΣΥΜΒΟΛΙΣΜΟΙ</a:t>
            </a:r>
          </a:p>
          <a:p>
            <a:pPr algn="ctr"/>
            <a:r>
              <a:rPr lang="el-GR" sz="2400" dirty="0" smtClean="0">
                <a:latin typeface="Cambria" pitchFamily="18" charset="0"/>
              </a:rPr>
              <a:t>ΓΟΝΙΜΟΤΗΤΑ ΣΤΗ ΦΥΣΗ ΚΑΙ ΔΥΝΑΜΗ ΤΟΥ ΘΕΟΥ</a:t>
            </a:r>
          </a:p>
          <a:p>
            <a:pPr algn="ctr"/>
            <a:r>
              <a:rPr lang="el-GR" sz="2400" dirty="0" smtClean="0">
                <a:latin typeface="Cambria" pitchFamily="18" charset="0"/>
              </a:rPr>
              <a:t>ΑΜΥΓΔΑΛΙΑ</a:t>
            </a:r>
          </a:p>
          <a:p>
            <a:pPr algn="ctr"/>
            <a:r>
              <a:rPr lang="el-GR" sz="2400" dirty="0" smtClean="0">
                <a:latin typeface="Cambria" pitchFamily="18" charset="0"/>
              </a:rPr>
              <a:t>ΕΠΤΑ ΚΛΑΔΟΙ ΤΗΝ ΠΛΗΡΟΤΗΤΑ</a:t>
            </a:r>
          </a:p>
          <a:p>
            <a:pPr algn="ctr"/>
            <a:r>
              <a:rPr lang="el-GR" sz="2400" dirty="0" smtClean="0">
                <a:latin typeface="Cambria" pitchFamily="18" charset="0"/>
              </a:rPr>
              <a:t>ΑΓΡΥΠΝΟ ΒΛΕΜΜΑ ΤΟΥ ΓΙΑΧΒΕ</a:t>
            </a:r>
          </a:p>
          <a:p>
            <a:pPr algn="ctr"/>
            <a:r>
              <a:rPr lang="el-GR" sz="2400" dirty="0" smtClean="0">
                <a:latin typeface="Cambria" pitchFamily="18" charset="0"/>
              </a:rPr>
              <a:t>ΦΙΛΩΝ</a:t>
            </a:r>
            <a:r>
              <a:rPr lang="en-US" sz="2400" dirty="0" smtClean="0">
                <a:latin typeface="Cambria" pitchFamily="18" charset="0"/>
              </a:rPr>
              <a:t>:</a:t>
            </a:r>
            <a:r>
              <a:rPr lang="el-GR" sz="2400" dirty="0" smtClean="0">
                <a:latin typeface="Cambria" pitchFamily="18" charset="0"/>
              </a:rPr>
              <a:t>ΕΠΤΑ ΠΛΑΝΗΤΕΣ</a:t>
            </a:r>
          </a:p>
          <a:p>
            <a:pPr algn="ctr"/>
            <a:endParaRPr lang="el-GR" sz="2400" dirty="0">
              <a:latin typeface="Cambria" pitchFamily="18" charset="0"/>
            </a:endParaRPr>
          </a:p>
        </p:txBody>
      </p:sp>
      <p:pic>
        <p:nvPicPr>
          <p:cNvPr id="1026" name="Picture 2" descr="Image result for ΑΜΥΓΔΑΛΙΑ"/>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64088" y="4245452"/>
            <a:ext cx="2133600" cy="21431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432746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2 - Εικόνα" descr="imagesCADT8DMK.jpg"/>
          <p:cNvPicPr>
            <a:picLocks noChangeAspect="1"/>
          </p:cNvPicPr>
          <p:nvPr/>
        </p:nvPicPr>
        <p:blipFill>
          <a:blip r:embed="rId2" cstate="print"/>
          <a:srcRect/>
          <a:stretch>
            <a:fillRect/>
          </a:stretch>
        </p:blipFill>
        <p:spPr bwMode="auto">
          <a:xfrm>
            <a:off x="273050" y="3059113"/>
            <a:ext cx="2449513" cy="3022600"/>
          </a:xfrm>
          <a:prstGeom prst="rect">
            <a:avLst/>
          </a:prstGeom>
          <a:noFill/>
          <a:ln w="9525">
            <a:noFill/>
            <a:miter lim="800000"/>
            <a:headEnd/>
            <a:tailEnd/>
          </a:ln>
        </p:spPr>
      </p:pic>
      <p:pic>
        <p:nvPicPr>
          <p:cNvPr id="16387" name="5 - Εικόνα" descr="untitled.bmp"/>
          <p:cNvPicPr>
            <a:picLocks noChangeAspect="1"/>
          </p:cNvPicPr>
          <p:nvPr/>
        </p:nvPicPr>
        <p:blipFill>
          <a:blip r:embed="rId3" cstate="print"/>
          <a:srcRect/>
          <a:stretch>
            <a:fillRect/>
          </a:stretch>
        </p:blipFill>
        <p:spPr bwMode="auto">
          <a:xfrm>
            <a:off x="7235825" y="0"/>
            <a:ext cx="1328738" cy="2006600"/>
          </a:xfrm>
          <a:prstGeom prst="rect">
            <a:avLst/>
          </a:prstGeom>
          <a:noFill/>
          <a:ln w="9525">
            <a:noFill/>
            <a:miter lim="800000"/>
            <a:headEnd/>
            <a:tailEnd/>
          </a:ln>
        </p:spPr>
      </p:pic>
      <p:sp>
        <p:nvSpPr>
          <p:cNvPr id="16388" name="3 - TextBox"/>
          <p:cNvSpPr txBox="1">
            <a:spLocks noChangeArrowheads="1"/>
          </p:cNvSpPr>
          <p:nvPr/>
        </p:nvSpPr>
        <p:spPr bwMode="auto">
          <a:xfrm>
            <a:off x="3275856" y="476672"/>
            <a:ext cx="6049963" cy="646113"/>
          </a:xfrm>
          <a:prstGeom prst="rect">
            <a:avLst/>
          </a:prstGeom>
          <a:noFill/>
          <a:ln w="9525">
            <a:noFill/>
            <a:miter lim="800000"/>
            <a:headEnd/>
            <a:tailEnd/>
          </a:ln>
        </p:spPr>
        <p:txBody>
          <a:bodyPr>
            <a:spAutoFit/>
          </a:bodyPr>
          <a:lstStyle/>
          <a:p>
            <a:r>
              <a:rPr lang="el-GR" sz="3600" b="1" dirty="0" err="1">
                <a:solidFill>
                  <a:schemeClr val="tx1"/>
                </a:solidFill>
              </a:rPr>
              <a:t>Μινορά</a:t>
            </a:r>
            <a:endParaRPr lang="el-GR" sz="3600" b="1" dirty="0">
              <a:solidFill>
                <a:schemeClr val="tx1"/>
              </a:solidFill>
            </a:endParaRPr>
          </a:p>
        </p:txBody>
      </p:sp>
      <p:sp>
        <p:nvSpPr>
          <p:cNvPr id="16389" name="Text Box 1032"/>
          <p:cNvSpPr txBox="1">
            <a:spLocks noChangeArrowheads="1"/>
          </p:cNvSpPr>
          <p:nvPr/>
        </p:nvSpPr>
        <p:spPr bwMode="auto">
          <a:xfrm>
            <a:off x="3059113" y="1341438"/>
            <a:ext cx="3810000" cy="1892300"/>
          </a:xfrm>
          <a:prstGeom prst="rect">
            <a:avLst/>
          </a:prstGeom>
          <a:noFill/>
          <a:ln w="12700">
            <a:noFill/>
            <a:miter lim="800000"/>
            <a:headEnd type="none" w="sm" len="sm"/>
            <a:tailEnd type="none" w="sm" len="sm"/>
          </a:ln>
        </p:spPr>
        <p:txBody>
          <a:bodyPr>
            <a:spAutoFit/>
          </a:bodyPr>
          <a:lstStyle/>
          <a:p>
            <a:r>
              <a:rPr lang="el-GR" sz="1800" b="1" dirty="0">
                <a:solidFill>
                  <a:schemeClr val="tx1"/>
                </a:solidFill>
              </a:rPr>
              <a:t>Δώσε εντολή στους Ισραηλίτες να σου φέρουν ελαιόλαδο χωρίς μούργα, καθαρό, από κοπανισμένες ελαίες, προς φωτισμό, για να καίεται το έλαιον σε λυχνία επτάφωτη</a:t>
            </a:r>
          </a:p>
          <a:p>
            <a:r>
              <a:rPr lang="el-GR" sz="1800" b="1" dirty="0">
                <a:solidFill>
                  <a:schemeClr val="tx1"/>
                </a:solidFill>
              </a:rPr>
              <a:t>Έξοδος κζ΄20-21</a:t>
            </a:r>
            <a:endParaRPr lang="en-US" sz="3600" b="1" dirty="0">
              <a:solidFill>
                <a:schemeClr val="tx1"/>
              </a:solidFill>
            </a:endParaRPr>
          </a:p>
        </p:txBody>
      </p:sp>
      <p:sp>
        <p:nvSpPr>
          <p:cNvPr id="16390" name="5 - TextBox"/>
          <p:cNvSpPr txBox="1">
            <a:spLocks noChangeArrowheads="1"/>
          </p:cNvSpPr>
          <p:nvPr/>
        </p:nvSpPr>
        <p:spPr bwMode="auto">
          <a:xfrm>
            <a:off x="2700338" y="3500438"/>
            <a:ext cx="4967287" cy="2401887"/>
          </a:xfrm>
          <a:prstGeom prst="rect">
            <a:avLst/>
          </a:prstGeom>
          <a:noFill/>
          <a:ln w="9525">
            <a:noFill/>
            <a:miter lim="800000"/>
            <a:headEnd/>
            <a:tailEnd/>
          </a:ln>
        </p:spPr>
        <p:txBody>
          <a:bodyPr>
            <a:spAutoFit/>
          </a:bodyPr>
          <a:lstStyle/>
          <a:p>
            <a:r>
              <a:rPr lang="el-GR" sz="2400" b="1">
                <a:solidFill>
                  <a:schemeClr val="tx1"/>
                </a:solidFill>
              </a:rPr>
              <a:t>Πνεύμα Θεού</a:t>
            </a:r>
          </a:p>
          <a:p>
            <a:r>
              <a:rPr lang="el-GR" sz="1800" b="1">
                <a:solidFill>
                  <a:schemeClr val="tx1"/>
                </a:solidFill>
              </a:rPr>
              <a:t>Σοφίας </a:t>
            </a:r>
          </a:p>
          <a:p>
            <a:r>
              <a:rPr lang="el-GR" sz="1800" b="1">
                <a:solidFill>
                  <a:schemeClr val="tx1"/>
                </a:solidFill>
              </a:rPr>
              <a:t>Συνέσεως</a:t>
            </a:r>
          </a:p>
          <a:p>
            <a:r>
              <a:rPr lang="el-GR" sz="1800" b="1">
                <a:solidFill>
                  <a:schemeClr val="tx1"/>
                </a:solidFill>
              </a:rPr>
              <a:t> </a:t>
            </a:r>
          </a:p>
          <a:p>
            <a:r>
              <a:rPr lang="el-GR" sz="1800" b="1">
                <a:solidFill>
                  <a:schemeClr val="tx1"/>
                </a:solidFill>
              </a:rPr>
              <a:t>Βουλής και Ισχύος</a:t>
            </a:r>
          </a:p>
          <a:p>
            <a:r>
              <a:rPr lang="el-GR" sz="1800" b="1">
                <a:solidFill>
                  <a:schemeClr val="tx1"/>
                </a:solidFill>
              </a:rPr>
              <a:t>Γνώσεως και Ευσεβείας</a:t>
            </a:r>
          </a:p>
          <a:p>
            <a:r>
              <a:rPr lang="el-GR" sz="1800" b="1">
                <a:solidFill>
                  <a:schemeClr val="tx1"/>
                </a:solidFill>
              </a:rPr>
              <a:t>Φόβου Θεού</a:t>
            </a:r>
          </a:p>
          <a:p>
            <a:r>
              <a:rPr lang="el-GR" sz="1800" b="1">
                <a:solidFill>
                  <a:schemeClr val="tx1"/>
                </a:solidFill>
              </a:rPr>
              <a:t>(Ησ 11,2)</a:t>
            </a:r>
          </a:p>
        </p:txBody>
      </p:sp>
      <p:pic>
        <p:nvPicPr>
          <p:cNvPr id="16391" name="7 - Εικόνα" descr="imagesCAUWU3XB.jpg"/>
          <p:cNvPicPr>
            <a:picLocks noChangeAspect="1"/>
          </p:cNvPicPr>
          <p:nvPr/>
        </p:nvPicPr>
        <p:blipFill>
          <a:blip r:embed="rId4" cstate="print"/>
          <a:srcRect/>
          <a:stretch>
            <a:fillRect/>
          </a:stretch>
        </p:blipFill>
        <p:spPr bwMode="auto">
          <a:xfrm>
            <a:off x="6516688" y="3429000"/>
            <a:ext cx="1976437" cy="2490788"/>
          </a:xfrm>
          <a:prstGeom prst="rect">
            <a:avLst/>
          </a:prstGeom>
          <a:noFill/>
          <a:ln w="9525">
            <a:noFill/>
            <a:miter lim="800000"/>
            <a:headEnd/>
            <a:tailEnd/>
          </a:ln>
        </p:spPr>
      </p:pic>
      <p:pic>
        <p:nvPicPr>
          <p:cNvPr id="16392" name="1 - Εικόνα" descr="untitled.bmp"/>
          <p:cNvPicPr>
            <a:picLocks noChangeAspect="1"/>
          </p:cNvPicPr>
          <p:nvPr/>
        </p:nvPicPr>
        <p:blipFill>
          <a:blip r:embed="rId5" cstate="print"/>
          <a:srcRect/>
          <a:stretch>
            <a:fillRect/>
          </a:stretch>
        </p:blipFill>
        <p:spPr bwMode="auto">
          <a:xfrm>
            <a:off x="150813" y="255588"/>
            <a:ext cx="2693987" cy="2171700"/>
          </a:xfrm>
          <a:prstGeom prst="rect">
            <a:avLst/>
          </a:prstGeom>
          <a:noFill/>
          <a:ln w="9525">
            <a:noFill/>
            <a:miter lim="800000"/>
            <a:headEnd/>
            <a:tailEnd/>
          </a:ln>
        </p:spPr>
      </p:pic>
    </p:spTree>
  </p:cSld>
  <p:clrMapOvr>
    <a:masterClrMapping/>
  </p:clrMapOvr>
  <p:transition spd="med" advTm="14000">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https://abravanel.files.wordpress.com/2008/09/arch_of_titus_menorah.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34993" y="332656"/>
            <a:ext cx="5516562" cy="307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043608" y="3501008"/>
            <a:ext cx="7272808" cy="2862322"/>
          </a:xfrm>
          <a:prstGeom prst="rect">
            <a:avLst/>
          </a:prstGeom>
          <a:noFill/>
        </p:spPr>
        <p:txBody>
          <a:bodyPr wrap="square" rtlCol="0">
            <a:spAutoFit/>
          </a:bodyPr>
          <a:lstStyle/>
          <a:p>
            <a:pPr marL="285750" indent="-285750">
              <a:buFont typeface="Arial" pitchFamily="34" charset="0"/>
              <a:buChar char="•"/>
            </a:pPr>
            <a:r>
              <a:rPr lang="el-GR" dirty="0" smtClean="0"/>
              <a:t>ΣΚΗΝΗ ΜΑΡΤΥΡΙΟΥ-ΝΑΟΣ ΤΟΥ ΣΟΛΟΜΩΝΤΑ-ΒΑΒΥΛΩΝΑ-ΠΙΣΩ ΖΟΡΟΒΑΒΕΛ-ΝΑΟΣ ΤΟΥ ΗΡΩΔΗ-70 Μ.Χ. ΜΕΤΑΦΕΡΕΙ Ο ΤΙΤΟΣ ΣΤΗ ΡΩΜΗ ΚΑΙ ΣΜΙΛΕΥΕΤΑΙ ΣΤΗΝ ΑΨΙΔΑ ΤΟΥ ΘΡΙΑΜΒΟΥ.</a:t>
            </a:r>
          </a:p>
          <a:p>
            <a:pPr marL="285750" indent="-285750">
              <a:buFont typeface="Arial" pitchFamily="34" charset="0"/>
              <a:buChar char="•"/>
            </a:pPr>
            <a:r>
              <a:rPr lang="el-GR" dirty="0" smtClean="0"/>
              <a:t>ΝΑΟ ΤΗΣ ΑΓΙΑΣ ΕΙΡΗΝΗΣ. ΣΤΗΝ ΚΑΡΘΑΓΕΝΗ ΟΙ ΒΑΝΔΑΛΟΙ ΤΟ 455 Μ.Χ.</a:t>
            </a:r>
          </a:p>
          <a:p>
            <a:pPr marL="285750" indent="-285750">
              <a:buFont typeface="Arial" pitchFamily="34" charset="0"/>
              <a:buChar char="•"/>
            </a:pPr>
            <a:r>
              <a:rPr lang="el-GR" dirty="0" smtClean="0"/>
              <a:t>ΑΝΑΚΤΑΤΑΙ ΑΠΟ ΤΟΝ ΣΤΡΑΤΗΓΟ ΒΕΛΙΣΣΑΡΙΟ ΚΑΙ ΜΕΤΑΦΕΡΝΕΤΑΙ ΣΤΗΝ ΚΩΝΣΤΑΝΤΙΝΟΥΠΟΛΗ.</a:t>
            </a:r>
          </a:p>
          <a:p>
            <a:pPr marL="285750" indent="-285750">
              <a:buFont typeface="Arial" pitchFamily="34" charset="0"/>
              <a:buChar char="•"/>
            </a:pPr>
            <a:r>
              <a:rPr lang="el-GR" dirty="0" smtClean="0"/>
              <a:t>ΤΟ 533 Μ.Χ. ΣΤΑ ΙΕΡΟΣΟΛΥΜΑ. ΕΚΤΟΤΕ ΑΓΝΟΕΙΤΑΙ Η ΤΥΧΗ ΤΗΣ.</a:t>
            </a:r>
            <a:endParaRPr lang="el-GR" dirty="0"/>
          </a:p>
        </p:txBody>
      </p:sp>
    </p:spTree>
    <p:extLst>
      <p:ext uri="{BB962C8B-B14F-4D97-AF65-F5344CB8AC3E}">
        <p14:creationId xmlns:p14="http://schemas.microsoft.com/office/powerpoint/2010/main" xmlns="" val="97439856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latin typeface="Cambria" pitchFamily="18" charset="0"/>
              </a:rPr>
              <a:t>Εισαγωγικά</a:t>
            </a:r>
            <a:endParaRPr lang="el-GR" dirty="0">
              <a:latin typeface="Cambria" pitchFamily="18" charset="0"/>
            </a:endParaRPr>
          </a:p>
        </p:txBody>
      </p:sp>
      <p:pic>
        <p:nvPicPr>
          <p:cNvPr id="4" name="Content Placeholder 3" descr="[01].Το βαμά της Γιλγάλ.tif"/>
          <p:cNvPicPr>
            <a:picLocks noGrp="1" noChangeAspect="1"/>
          </p:cNvPicPr>
          <p:nvPr>
            <p:ph idx="1"/>
          </p:nvPr>
        </p:nvPicPr>
        <p:blipFill>
          <a:blip r:embed="rId2" cstate="print"/>
          <a:stretch>
            <a:fillRect/>
          </a:stretch>
        </p:blipFill>
        <p:spPr>
          <a:xfrm>
            <a:off x="776815" y="1600200"/>
            <a:ext cx="6828369" cy="4525963"/>
          </a:xfrm>
        </p:spPr>
      </p:pic>
      <p:sp>
        <p:nvSpPr>
          <p:cNvPr id="5" name="TextBox 4"/>
          <p:cNvSpPr txBox="1"/>
          <p:nvPr/>
        </p:nvSpPr>
        <p:spPr>
          <a:xfrm>
            <a:off x="4283968" y="1124744"/>
            <a:ext cx="3384376" cy="461665"/>
          </a:xfrm>
          <a:prstGeom prst="rect">
            <a:avLst/>
          </a:prstGeom>
          <a:noFill/>
        </p:spPr>
        <p:txBody>
          <a:bodyPr wrap="square" rtlCol="0">
            <a:spAutoFit/>
          </a:bodyPr>
          <a:lstStyle/>
          <a:p>
            <a:pPr algn="r"/>
            <a:r>
              <a:rPr lang="el-GR" sz="2400" dirty="0" smtClean="0">
                <a:latin typeface="Cambria" pitchFamily="18" charset="0"/>
              </a:rPr>
              <a:t>Το βαμά της Γιλγάλ</a:t>
            </a:r>
            <a:endParaRPr lang="el-GR" sz="2400" dirty="0">
              <a:latin typeface="Cambria"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votrys.tif"/>
          <p:cNvPicPr>
            <a:picLocks noChangeAspect="1" noChangeArrowheads="1"/>
          </p:cNvPicPr>
          <p:nvPr/>
        </p:nvPicPr>
        <p:blipFill>
          <a:blip r:embed="rId3" cstate="print"/>
          <a:srcRect l="51443" t="31470" r="4646" b="33217"/>
          <a:stretch>
            <a:fillRect/>
          </a:stretch>
        </p:blipFill>
        <p:spPr bwMode="auto">
          <a:xfrm>
            <a:off x="3275856" y="1484784"/>
            <a:ext cx="2952328" cy="3264175"/>
          </a:xfrm>
          <a:prstGeom prst="rect">
            <a:avLst/>
          </a:prstGeom>
          <a:noFill/>
          <a:ln w="9525">
            <a:noFill/>
            <a:miter lim="800000"/>
            <a:headEnd/>
            <a:tailEnd/>
          </a:ln>
        </p:spPr>
      </p:pic>
      <p:sp>
        <p:nvSpPr>
          <p:cNvPr id="2" name="TextBox 1"/>
          <p:cNvSpPr txBox="1"/>
          <p:nvPr/>
        </p:nvSpPr>
        <p:spPr>
          <a:xfrm>
            <a:off x="2771800" y="188640"/>
            <a:ext cx="7710488" cy="1108075"/>
          </a:xfrm>
          <a:prstGeom prst="rect">
            <a:avLst/>
          </a:prstGeom>
          <a:noFill/>
        </p:spPr>
        <p:txBody>
          <a:bodyPr>
            <a:spAutoFit/>
          </a:bodyPr>
          <a:lstStyle/>
          <a:p>
            <a:pPr>
              <a:defRPr/>
            </a:pPr>
            <a:r>
              <a:rPr lang="el-GR" sz="6600" dirty="0">
                <a:effectLst>
                  <a:outerShdw blurRad="38100" dist="38100" dir="2700000" algn="tl">
                    <a:srgbClr val="000000">
                      <a:alpha val="43137"/>
                    </a:srgbClr>
                  </a:outerShdw>
                </a:effectLst>
              </a:rPr>
              <a:t>ΑΡΙΘΜΟΙ</a:t>
            </a:r>
          </a:p>
        </p:txBody>
      </p:sp>
      <p:sp>
        <p:nvSpPr>
          <p:cNvPr id="25604" name="5 - TextBox"/>
          <p:cNvSpPr txBox="1">
            <a:spLocks noChangeArrowheads="1"/>
          </p:cNvSpPr>
          <p:nvPr/>
        </p:nvSpPr>
        <p:spPr bwMode="auto">
          <a:xfrm>
            <a:off x="179512" y="1484784"/>
            <a:ext cx="3657600" cy="3370263"/>
          </a:xfrm>
          <a:prstGeom prst="rect">
            <a:avLst/>
          </a:prstGeom>
          <a:noFill/>
          <a:ln w="9525">
            <a:noFill/>
            <a:miter lim="800000"/>
            <a:headEnd/>
            <a:tailEnd/>
          </a:ln>
        </p:spPr>
        <p:txBody>
          <a:bodyPr>
            <a:spAutoFit/>
          </a:bodyPr>
          <a:lstStyle/>
          <a:p>
            <a:r>
              <a:rPr lang="el-GR" sz="2400" b="1" dirty="0">
                <a:solidFill>
                  <a:schemeClr val="tx1"/>
                </a:solidFill>
              </a:rPr>
              <a:t>Πνεύμα Θεού</a:t>
            </a:r>
          </a:p>
          <a:p>
            <a:r>
              <a:rPr lang="el-GR" sz="1800" b="1" dirty="0">
                <a:solidFill>
                  <a:schemeClr val="tx1"/>
                </a:solidFill>
              </a:rPr>
              <a:t>Σοφίας </a:t>
            </a:r>
          </a:p>
          <a:p>
            <a:r>
              <a:rPr lang="el-GR" sz="1800" b="1" dirty="0">
                <a:solidFill>
                  <a:schemeClr val="tx1"/>
                </a:solidFill>
              </a:rPr>
              <a:t>Συνέσεως</a:t>
            </a:r>
          </a:p>
          <a:p>
            <a:r>
              <a:rPr lang="el-GR" sz="1800" b="1" dirty="0">
                <a:solidFill>
                  <a:schemeClr val="tx1"/>
                </a:solidFill>
              </a:rPr>
              <a:t> </a:t>
            </a:r>
          </a:p>
          <a:p>
            <a:r>
              <a:rPr lang="el-GR" sz="1800" b="1" dirty="0">
                <a:solidFill>
                  <a:schemeClr val="tx1"/>
                </a:solidFill>
              </a:rPr>
              <a:t>Βουλής και Ισχύος</a:t>
            </a:r>
          </a:p>
          <a:p>
            <a:r>
              <a:rPr lang="el-GR" sz="1800" b="1" dirty="0">
                <a:solidFill>
                  <a:schemeClr val="tx1"/>
                </a:solidFill>
              </a:rPr>
              <a:t>Γνώσεως και Ευσεβείας</a:t>
            </a:r>
          </a:p>
          <a:p>
            <a:r>
              <a:rPr lang="el-GR" sz="1800" b="1" dirty="0">
                <a:solidFill>
                  <a:schemeClr val="tx1"/>
                </a:solidFill>
              </a:rPr>
              <a:t>Φόβου Θεού</a:t>
            </a:r>
          </a:p>
          <a:p>
            <a:r>
              <a:rPr lang="el-GR" sz="1800" b="1" dirty="0">
                <a:solidFill>
                  <a:schemeClr val="tx1"/>
                </a:solidFill>
              </a:rPr>
              <a:t>(</a:t>
            </a:r>
            <a:r>
              <a:rPr lang="el-GR" sz="1800" b="1" dirty="0" err="1">
                <a:solidFill>
                  <a:schemeClr val="tx1"/>
                </a:solidFill>
              </a:rPr>
              <a:t>Ησ</a:t>
            </a:r>
            <a:r>
              <a:rPr lang="el-GR" sz="1800" b="1" dirty="0">
                <a:solidFill>
                  <a:schemeClr val="tx1"/>
                </a:solidFill>
              </a:rPr>
              <a:t> 11,2)</a:t>
            </a:r>
          </a:p>
        </p:txBody>
      </p:sp>
      <p:sp>
        <p:nvSpPr>
          <p:cNvPr id="24582" name="Rectangle 6"/>
          <p:cNvSpPr>
            <a:spLocks noChangeArrowheads="1"/>
          </p:cNvSpPr>
          <p:nvPr/>
        </p:nvSpPr>
        <p:spPr bwMode="auto">
          <a:xfrm>
            <a:off x="6400800" y="1133475"/>
            <a:ext cx="2743200" cy="3938588"/>
          </a:xfrm>
          <a:prstGeom prst="rect">
            <a:avLst/>
          </a:prstGeom>
          <a:noFill/>
          <a:ln w="9525" cap="flat" cmpd="sng">
            <a:noFill/>
            <a:prstDash val="solid"/>
            <a:miter lim="800000"/>
            <a:headEnd type="none" w="med" len="med"/>
            <a:tailEnd type="none" w="med" len="med"/>
          </a:ln>
          <a:effectLst/>
        </p:spPr>
        <p:txBody>
          <a:bodyPr anchor="ctr">
            <a:spAutoFit/>
          </a:bodyPr>
          <a:lstStyle/>
          <a:p>
            <a:pPr algn="just" eaLnBrk="0" hangingPunct="0">
              <a:defRPr/>
            </a:pPr>
            <a:r>
              <a:rPr lang="el-GR" sz="2000" b="1" dirty="0">
                <a:effectLst>
                  <a:outerShdw blurRad="38100" dist="38100" dir="2700000" algn="tl">
                    <a:srgbClr val="000000">
                      <a:alpha val="43137"/>
                    </a:srgbClr>
                  </a:outerShdw>
                </a:effectLst>
                <a:latin typeface="Calibri" pitchFamily="34" charset="0"/>
                <a:ea typeface="Calibri" pitchFamily="34" charset="0"/>
                <a:cs typeface="Times New Roman" pitchFamily="18" charset="0"/>
              </a:rPr>
              <a:t>Εγώ </a:t>
            </a:r>
            <a:r>
              <a:rPr lang="el-GR" sz="2000" b="1" dirty="0" err="1">
                <a:effectLst>
                  <a:outerShdw blurRad="38100" dist="38100" dir="2700000" algn="tl">
                    <a:srgbClr val="000000">
                      <a:alpha val="43137"/>
                    </a:srgbClr>
                  </a:outerShdw>
                </a:effectLst>
                <a:latin typeface="Calibri" pitchFamily="34" charset="0"/>
                <a:ea typeface="Calibri" pitchFamily="34" charset="0"/>
                <a:cs typeface="Times New Roman" pitchFamily="18" charset="0"/>
              </a:rPr>
              <a:t>είμί</a:t>
            </a:r>
            <a:r>
              <a:rPr lang="el-GR" sz="2000" b="1" dirty="0">
                <a:effectLst>
                  <a:outerShdw blurRad="38100" dist="38100" dir="2700000" algn="tl">
                    <a:srgbClr val="000000">
                      <a:alpha val="43137"/>
                    </a:srgbClr>
                  </a:outerShdw>
                </a:effectLst>
                <a:latin typeface="Calibri" pitchFamily="34" charset="0"/>
                <a:ea typeface="Calibri" pitchFamily="34" charset="0"/>
                <a:cs typeface="Times New Roman" pitchFamily="18" charset="0"/>
              </a:rPr>
              <a:t> </a:t>
            </a:r>
          </a:p>
          <a:p>
            <a:pPr algn="just" eaLnBrk="0" hangingPunct="0">
              <a:defRPr/>
            </a:pPr>
            <a:r>
              <a:rPr lang="el-GR" sz="2000" b="1" dirty="0">
                <a:effectLst>
                  <a:outerShdw blurRad="38100" dist="38100" dir="2700000" algn="tl">
                    <a:srgbClr val="000000">
                      <a:alpha val="43137"/>
                    </a:srgbClr>
                  </a:outerShdw>
                </a:effectLst>
                <a:latin typeface="Calibri" pitchFamily="34" charset="0"/>
                <a:ea typeface="Calibri" pitchFamily="34" charset="0"/>
                <a:cs typeface="Times New Roman" pitchFamily="18" charset="0"/>
              </a:rPr>
              <a:t>ο άρτος της ζωής</a:t>
            </a:r>
          </a:p>
          <a:p>
            <a:pPr algn="just" eaLnBrk="0" hangingPunct="0">
              <a:defRPr/>
            </a:pPr>
            <a:r>
              <a:rPr lang="el-GR" sz="2000" b="1" dirty="0">
                <a:effectLst>
                  <a:outerShdw blurRad="38100" dist="38100" dir="2700000" algn="tl">
                    <a:srgbClr val="000000">
                      <a:alpha val="43137"/>
                    </a:srgbClr>
                  </a:outerShdw>
                </a:effectLst>
                <a:latin typeface="Calibri" pitchFamily="34" charset="0"/>
                <a:ea typeface="Calibri" pitchFamily="34" charset="0"/>
                <a:cs typeface="Times New Roman" pitchFamily="18" charset="0"/>
              </a:rPr>
              <a:t>το φως του κόσμου</a:t>
            </a:r>
          </a:p>
          <a:p>
            <a:pPr algn="just" eaLnBrk="0" hangingPunct="0">
              <a:defRPr/>
            </a:pPr>
            <a:r>
              <a:rPr lang="el-GR" sz="2000" b="1" dirty="0">
                <a:effectLst>
                  <a:outerShdw blurRad="38100" dist="38100" dir="2700000" algn="tl">
                    <a:srgbClr val="000000">
                      <a:alpha val="43137"/>
                    </a:srgbClr>
                  </a:outerShdw>
                </a:effectLst>
                <a:latin typeface="Calibri" pitchFamily="34" charset="0"/>
                <a:ea typeface="Calibri" pitchFamily="34" charset="0"/>
                <a:cs typeface="Times New Roman" pitchFamily="18" charset="0"/>
              </a:rPr>
              <a:t>η θύρα</a:t>
            </a:r>
          </a:p>
          <a:p>
            <a:pPr algn="just" eaLnBrk="0" hangingPunct="0">
              <a:defRPr/>
            </a:pPr>
            <a:r>
              <a:rPr lang="el-GR" sz="2000" b="1" dirty="0">
                <a:effectLst>
                  <a:outerShdw blurRad="38100" dist="38100" dir="2700000" algn="tl">
                    <a:srgbClr val="000000">
                      <a:alpha val="43137"/>
                    </a:srgbClr>
                  </a:outerShdw>
                </a:effectLst>
                <a:latin typeface="Calibri" pitchFamily="34" charset="0"/>
                <a:ea typeface="Calibri" pitchFamily="34" charset="0"/>
                <a:cs typeface="Times New Roman" pitchFamily="18" charset="0"/>
              </a:rPr>
              <a:t>ο καλός ποιμένας</a:t>
            </a:r>
          </a:p>
          <a:p>
            <a:pPr algn="just" eaLnBrk="0" hangingPunct="0">
              <a:defRPr/>
            </a:pPr>
            <a:r>
              <a:rPr lang="el-GR" sz="2000" b="1" dirty="0">
                <a:effectLst>
                  <a:outerShdw blurRad="38100" dist="38100" dir="2700000" algn="tl">
                    <a:srgbClr val="000000">
                      <a:alpha val="43137"/>
                    </a:srgbClr>
                  </a:outerShdw>
                </a:effectLst>
                <a:latin typeface="Calibri" pitchFamily="34" charset="0"/>
                <a:ea typeface="Calibri" pitchFamily="34" charset="0"/>
                <a:cs typeface="Times New Roman" pitchFamily="18" charset="0"/>
              </a:rPr>
              <a:t>η ανάσταση και η ζωή</a:t>
            </a:r>
          </a:p>
          <a:p>
            <a:pPr algn="just" eaLnBrk="0" hangingPunct="0">
              <a:defRPr/>
            </a:pPr>
            <a:r>
              <a:rPr lang="el-GR" sz="2000" b="1" dirty="0">
                <a:effectLst>
                  <a:outerShdw blurRad="38100" dist="38100" dir="2700000" algn="tl">
                    <a:srgbClr val="000000">
                      <a:alpha val="43137"/>
                    </a:srgbClr>
                  </a:outerShdw>
                </a:effectLst>
                <a:latin typeface="Calibri" pitchFamily="34" charset="0"/>
                <a:ea typeface="Calibri" pitchFamily="34" charset="0"/>
                <a:cs typeface="Times New Roman" pitchFamily="18" charset="0"/>
              </a:rPr>
              <a:t>η οδός και η αλήθεια και η ζωή</a:t>
            </a:r>
          </a:p>
          <a:p>
            <a:pPr algn="just" eaLnBrk="0" hangingPunct="0">
              <a:defRPr/>
            </a:pPr>
            <a:r>
              <a:rPr lang="el-GR" sz="2000" b="1" dirty="0">
                <a:effectLst>
                  <a:outerShdw blurRad="38100" dist="38100" dir="2700000" algn="tl">
                    <a:srgbClr val="000000">
                      <a:alpha val="43137"/>
                    </a:srgbClr>
                  </a:outerShdw>
                </a:effectLst>
                <a:latin typeface="Calibri" pitchFamily="34" charset="0"/>
                <a:ea typeface="Calibri" pitchFamily="34" charset="0"/>
                <a:cs typeface="Times New Roman" pitchFamily="18" charset="0"/>
              </a:rPr>
              <a:t>η άμπελος η αληθινή.</a:t>
            </a:r>
            <a:endParaRPr lang="el-GR" sz="2000" b="1" dirty="0">
              <a:effectLst>
                <a:outerShdw blurRad="38100" dist="38100" dir="2700000" algn="tl">
                  <a:srgbClr val="000000">
                    <a:alpha val="43137"/>
                  </a:srgbClr>
                </a:outerShdw>
              </a:effectLst>
            </a:endParaRPr>
          </a:p>
        </p:txBody>
      </p:sp>
    </p:spTree>
  </p:cSld>
  <p:clrMapOvr>
    <a:masterClrMapping/>
  </p:clrMapOvr>
  <p:transition advTm="18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 TextBox"/>
          <p:cNvSpPr txBox="1">
            <a:spLocks noChangeArrowheads="1"/>
          </p:cNvSpPr>
          <p:nvPr/>
        </p:nvSpPr>
        <p:spPr bwMode="auto">
          <a:xfrm>
            <a:off x="3059832" y="1916832"/>
            <a:ext cx="5832475" cy="646113"/>
          </a:xfrm>
          <a:prstGeom prst="rect">
            <a:avLst/>
          </a:prstGeom>
          <a:noFill/>
          <a:ln w="9525">
            <a:noFill/>
            <a:miter lim="800000"/>
            <a:headEnd/>
            <a:tailEnd/>
          </a:ln>
        </p:spPr>
        <p:txBody>
          <a:bodyPr>
            <a:spAutoFit/>
          </a:bodyPr>
          <a:lstStyle/>
          <a:p>
            <a:r>
              <a:rPr lang="el-GR" sz="3600"/>
              <a:t>Αριθμός 6 (τέλειος) </a:t>
            </a:r>
          </a:p>
        </p:txBody>
      </p:sp>
      <p:sp>
        <p:nvSpPr>
          <p:cNvPr id="26627" name="2 - TextBox"/>
          <p:cNvSpPr txBox="1">
            <a:spLocks noChangeArrowheads="1"/>
          </p:cNvSpPr>
          <p:nvPr/>
        </p:nvSpPr>
        <p:spPr bwMode="auto">
          <a:xfrm>
            <a:off x="1547813" y="2708275"/>
            <a:ext cx="6480175" cy="1569660"/>
          </a:xfrm>
          <a:prstGeom prst="rect">
            <a:avLst/>
          </a:prstGeom>
          <a:noFill/>
          <a:ln w="9525">
            <a:noFill/>
            <a:miter lim="800000"/>
            <a:headEnd/>
            <a:tailEnd/>
          </a:ln>
        </p:spPr>
        <p:txBody>
          <a:bodyPr>
            <a:spAutoFit/>
          </a:bodyPr>
          <a:lstStyle/>
          <a:p>
            <a:r>
              <a:rPr lang="el-GR" sz="2400" dirty="0"/>
              <a:t>6                                 </a:t>
            </a:r>
            <a:r>
              <a:rPr lang="el-GR" sz="2400" dirty="0" err="1"/>
              <a:t>6</a:t>
            </a:r>
            <a:r>
              <a:rPr lang="el-GR" sz="2400" dirty="0"/>
              <a:t>                                 </a:t>
            </a:r>
            <a:r>
              <a:rPr lang="el-GR" sz="2400" dirty="0" err="1"/>
              <a:t>6</a:t>
            </a:r>
            <a:r>
              <a:rPr lang="el-GR" sz="2400" dirty="0"/>
              <a:t>                                  </a:t>
            </a:r>
          </a:p>
          <a:p>
            <a:r>
              <a:rPr lang="el-GR" sz="2400" dirty="0"/>
              <a:t>2                                  3                                6</a:t>
            </a:r>
          </a:p>
          <a:p>
            <a:r>
              <a:rPr lang="el-GR" sz="2400" dirty="0"/>
              <a:t>----                            -----                            ------</a:t>
            </a:r>
          </a:p>
          <a:p>
            <a:r>
              <a:rPr lang="el-GR" sz="2400" dirty="0"/>
              <a:t>3                 +              2                   +          </a:t>
            </a:r>
            <a:r>
              <a:rPr lang="el-GR" sz="2400" dirty="0" smtClean="0"/>
              <a:t>1=6</a:t>
            </a:r>
            <a:endParaRPr lang="el-GR" sz="2400" dirty="0"/>
          </a:p>
        </p:txBody>
      </p:sp>
      <p:pic>
        <p:nvPicPr>
          <p:cNvPr id="26628" name="3 - Εικόνα" descr="imagesCAAICPMF.jpg"/>
          <p:cNvPicPr>
            <a:picLocks noChangeAspect="1"/>
          </p:cNvPicPr>
          <p:nvPr/>
        </p:nvPicPr>
        <p:blipFill>
          <a:blip r:embed="rId2" cstate="print"/>
          <a:srcRect/>
          <a:stretch>
            <a:fillRect/>
          </a:stretch>
        </p:blipFill>
        <p:spPr bwMode="auto">
          <a:xfrm>
            <a:off x="250825" y="0"/>
            <a:ext cx="2592388" cy="1995488"/>
          </a:xfrm>
          <a:prstGeom prst="rect">
            <a:avLst/>
          </a:prstGeom>
          <a:noFill/>
          <a:ln w="9525">
            <a:noFill/>
            <a:miter lim="800000"/>
            <a:headEnd/>
            <a:tailEnd/>
          </a:ln>
        </p:spPr>
      </p:pic>
      <p:pic>
        <p:nvPicPr>
          <p:cNvPr id="26629" name="6 - Εικόνα" descr="imagesCANC9J5P.jpg"/>
          <p:cNvPicPr>
            <a:picLocks noChangeAspect="1"/>
          </p:cNvPicPr>
          <p:nvPr/>
        </p:nvPicPr>
        <p:blipFill>
          <a:blip r:embed="rId3" cstate="print"/>
          <a:srcRect/>
          <a:stretch>
            <a:fillRect/>
          </a:stretch>
        </p:blipFill>
        <p:spPr bwMode="auto">
          <a:xfrm>
            <a:off x="5076825" y="0"/>
            <a:ext cx="3771900" cy="1844675"/>
          </a:xfrm>
          <a:prstGeom prst="rect">
            <a:avLst/>
          </a:prstGeom>
          <a:noFill/>
          <a:ln w="9525">
            <a:noFill/>
            <a:miter lim="800000"/>
            <a:headEnd/>
            <a:tailEnd/>
          </a:ln>
        </p:spPr>
      </p:pic>
    </p:spTree>
  </p:cSld>
  <p:clrMapOvr>
    <a:masterClrMapping/>
  </p:clrMapOvr>
  <p:transition spd="med" advTm="14000">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1 - Εικόνα" descr="untitled.bmp"/>
          <p:cNvPicPr>
            <a:picLocks noChangeAspect="1"/>
          </p:cNvPicPr>
          <p:nvPr/>
        </p:nvPicPr>
        <p:blipFill>
          <a:blip r:embed="rId2" cstate="print"/>
          <a:srcRect/>
          <a:stretch>
            <a:fillRect/>
          </a:stretch>
        </p:blipFill>
        <p:spPr bwMode="auto">
          <a:xfrm>
            <a:off x="755650" y="404813"/>
            <a:ext cx="2376488" cy="1916112"/>
          </a:xfrm>
          <a:prstGeom prst="rect">
            <a:avLst/>
          </a:prstGeom>
          <a:noFill/>
          <a:ln w="9525">
            <a:noFill/>
            <a:miter lim="800000"/>
            <a:headEnd/>
            <a:tailEnd/>
          </a:ln>
        </p:spPr>
      </p:pic>
      <p:pic>
        <p:nvPicPr>
          <p:cNvPr id="28675" name="2 - Εικόνα" descr="solomon17.jpg"/>
          <p:cNvPicPr>
            <a:picLocks noChangeAspect="1"/>
          </p:cNvPicPr>
          <p:nvPr/>
        </p:nvPicPr>
        <p:blipFill>
          <a:blip r:embed="rId3" cstate="print"/>
          <a:srcRect/>
          <a:stretch>
            <a:fillRect/>
          </a:stretch>
        </p:blipFill>
        <p:spPr bwMode="auto">
          <a:xfrm>
            <a:off x="4140200" y="333375"/>
            <a:ext cx="3854450" cy="2033588"/>
          </a:xfrm>
          <a:prstGeom prst="rect">
            <a:avLst/>
          </a:prstGeom>
          <a:noFill/>
          <a:ln w="9525">
            <a:noFill/>
            <a:miter lim="800000"/>
            <a:headEnd/>
            <a:tailEnd/>
          </a:ln>
        </p:spPr>
      </p:pic>
      <p:sp>
        <p:nvSpPr>
          <p:cNvPr id="28676" name="3 - TextBox"/>
          <p:cNvSpPr txBox="1">
            <a:spLocks noChangeArrowheads="1"/>
          </p:cNvSpPr>
          <p:nvPr/>
        </p:nvSpPr>
        <p:spPr bwMode="auto">
          <a:xfrm>
            <a:off x="2268538" y="2636838"/>
            <a:ext cx="4895850" cy="708025"/>
          </a:xfrm>
          <a:prstGeom prst="rect">
            <a:avLst/>
          </a:prstGeom>
          <a:noFill/>
          <a:ln w="9525">
            <a:noFill/>
            <a:miter lim="800000"/>
            <a:headEnd/>
            <a:tailEnd/>
          </a:ln>
        </p:spPr>
        <p:txBody>
          <a:bodyPr>
            <a:spAutoFit/>
          </a:bodyPr>
          <a:lstStyle/>
          <a:p>
            <a:r>
              <a:rPr lang="el-GR"/>
              <a:t/>
            </a:r>
            <a:br>
              <a:rPr lang="el-GR"/>
            </a:br>
            <a:r>
              <a:rPr lang="el-GR" sz="2800"/>
              <a:t>Σκηνή Μαρτυρίου</a:t>
            </a:r>
          </a:p>
        </p:txBody>
      </p:sp>
      <p:sp>
        <p:nvSpPr>
          <p:cNvPr id="28677" name="4 - TextBox"/>
          <p:cNvSpPr txBox="1">
            <a:spLocks noChangeArrowheads="1"/>
          </p:cNvSpPr>
          <p:nvPr/>
        </p:nvSpPr>
        <p:spPr bwMode="auto">
          <a:xfrm>
            <a:off x="900113" y="3860800"/>
            <a:ext cx="7343775" cy="1570038"/>
          </a:xfrm>
          <a:prstGeom prst="rect">
            <a:avLst/>
          </a:prstGeom>
          <a:noFill/>
          <a:ln w="9525">
            <a:noFill/>
            <a:miter lim="800000"/>
            <a:headEnd/>
            <a:tailEnd/>
          </a:ln>
        </p:spPr>
        <p:txBody>
          <a:bodyPr>
            <a:spAutoFit/>
          </a:bodyPr>
          <a:lstStyle/>
          <a:p>
            <a:r>
              <a:rPr lang="el-GR" sz="2400"/>
              <a:t>28          28            28          28         28                                </a:t>
            </a:r>
          </a:p>
          <a:p>
            <a:r>
              <a:rPr lang="el-GR" sz="2400"/>
              <a:t>2              4              7          14         28                                          </a:t>
            </a:r>
          </a:p>
          <a:p>
            <a:r>
              <a:rPr lang="el-GR" sz="2400"/>
              <a:t>----       ------         ----         -----     -----                           </a:t>
            </a:r>
          </a:p>
          <a:p>
            <a:r>
              <a:rPr lang="el-GR" sz="2400"/>
              <a:t>14     +     7     +     4   +       2      +   1 =28</a:t>
            </a:r>
          </a:p>
        </p:txBody>
      </p:sp>
    </p:spTree>
  </p:cSld>
  <p:clrMapOvr>
    <a:masterClrMapping/>
  </p:clrMapOvr>
  <p:transition spd="med" advTm="14000">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1588" cy="1588"/>
          </a:xfrm>
          <a:prstGeom prst="rect">
            <a:avLst/>
          </a:prstGeom>
          <a:noFill/>
          <a:ln w="9525">
            <a:solidFill>
              <a:schemeClr val="tx1"/>
            </a:solidFill>
            <a:miter lim="800000"/>
            <a:headEnd/>
            <a:tailEnd/>
          </a:ln>
        </p:spPr>
        <p:txBody>
          <a:bodyPr anchor="ctr">
            <a:spAutoFit/>
          </a:bodyPr>
          <a:lstStyle/>
          <a:p>
            <a:endParaRPr lang="en-US"/>
          </a:p>
        </p:txBody>
      </p:sp>
      <p:sp>
        <p:nvSpPr>
          <p:cNvPr id="27651" name="Text Box 6"/>
          <p:cNvSpPr txBox="1">
            <a:spLocks noChangeArrowheads="1"/>
          </p:cNvSpPr>
          <p:nvPr/>
        </p:nvSpPr>
        <p:spPr bwMode="auto">
          <a:xfrm>
            <a:off x="1101725" y="2322513"/>
            <a:ext cx="184150" cy="304800"/>
          </a:xfrm>
          <a:prstGeom prst="rect">
            <a:avLst/>
          </a:prstGeom>
          <a:noFill/>
          <a:ln w="9525">
            <a:noFill/>
            <a:miter lim="800000"/>
            <a:headEnd/>
            <a:tailEnd/>
          </a:ln>
        </p:spPr>
        <p:txBody>
          <a:bodyPr wrap="none">
            <a:spAutoFit/>
          </a:bodyPr>
          <a:lstStyle/>
          <a:p>
            <a:endParaRPr lang="en-US"/>
          </a:p>
        </p:txBody>
      </p:sp>
      <p:sp>
        <p:nvSpPr>
          <p:cNvPr id="27652" name="Rectangle 14"/>
          <p:cNvSpPr>
            <a:spLocks noChangeArrowheads="1"/>
          </p:cNvSpPr>
          <p:nvPr/>
        </p:nvSpPr>
        <p:spPr bwMode="auto">
          <a:xfrm>
            <a:off x="0" y="442913"/>
            <a:ext cx="9144000" cy="0"/>
          </a:xfrm>
          <a:prstGeom prst="rect">
            <a:avLst/>
          </a:prstGeom>
          <a:noFill/>
          <a:ln w="9525">
            <a:noFill/>
            <a:miter lim="800000"/>
            <a:headEnd/>
            <a:tailEnd/>
          </a:ln>
        </p:spPr>
        <p:txBody>
          <a:bodyPr wrap="none" anchor="ctr">
            <a:spAutoFit/>
          </a:bodyPr>
          <a:lstStyle/>
          <a:p>
            <a:endParaRPr lang="en-US"/>
          </a:p>
        </p:txBody>
      </p:sp>
      <p:sp>
        <p:nvSpPr>
          <p:cNvPr id="5" name="4 - Ορθογώνιο"/>
          <p:cNvSpPr/>
          <p:nvPr/>
        </p:nvSpPr>
        <p:spPr>
          <a:xfrm>
            <a:off x="533400" y="396875"/>
            <a:ext cx="8077200" cy="6340475"/>
          </a:xfrm>
          <a:prstGeom prst="rect">
            <a:avLst/>
          </a:prstGeom>
        </p:spPr>
        <p:txBody>
          <a:bodyPr>
            <a:spAutoFit/>
          </a:bodyPr>
          <a:lstStyle/>
          <a:p>
            <a:pPr>
              <a:defRPr/>
            </a:pPr>
            <a:r>
              <a:rPr lang="en-US" sz="1200" dirty="0"/>
              <a:t> </a:t>
            </a:r>
            <a:r>
              <a:rPr lang="en-US" sz="1200" baseline="30000" dirty="0"/>
              <a:t>2 </a:t>
            </a:r>
            <a:r>
              <a:rPr lang="el-GR" sz="1200" dirty="0"/>
              <a:t> </a:t>
            </a:r>
            <a:r>
              <a:rPr lang="el-GR" dirty="0" err="1">
                <a:effectLst>
                  <a:outerShdw blurRad="38100" dist="38100" dir="2700000" algn="tl">
                    <a:srgbClr val="000000">
                      <a:alpha val="43137"/>
                    </a:srgbClr>
                  </a:outerShdw>
                </a:effectLst>
              </a:rPr>
              <a:t>μῆκος</a:t>
            </a:r>
            <a:r>
              <a:rPr lang="el-GR" dirty="0">
                <a:effectLst>
                  <a:outerShdw blurRad="38100" dist="38100" dir="2700000" algn="tl">
                    <a:srgbClr val="000000">
                      <a:alpha val="43137"/>
                    </a:srgbClr>
                  </a:outerShdw>
                </a:effectLst>
              </a:rPr>
              <a:t> </a:t>
            </a:r>
            <a:r>
              <a:rPr lang="el-GR" dirty="0" err="1">
                <a:effectLst>
                  <a:outerShdw blurRad="38100" dist="38100" dir="2700000" algn="tl">
                    <a:srgbClr val="000000">
                      <a:alpha val="43137"/>
                    </a:srgbClr>
                  </a:outerShdw>
                </a:effectLst>
              </a:rPr>
              <a:t>τῆς</a:t>
            </a:r>
            <a:r>
              <a:rPr lang="el-GR" dirty="0">
                <a:effectLst>
                  <a:outerShdw blurRad="38100" dist="38100" dir="2700000" algn="tl">
                    <a:srgbClr val="000000">
                      <a:alpha val="43137"/>
                    </a:srgbClr>
                  </a:outerShdw>
                </a:effectLst>
              </a:rPr>
              <a:t> </a:t>
            </a:r>
            <a:r>
              <a:rPr lang="el-GR" dirty="0" err="1">
                <a:effectLst>
                  <a:outerShdw blurRad="38100" dist="38100" dir="2700000" algn="tl">
                    <a:srgbClr val="000000">
                      <a:alpha val="43137"/>
                    </a:srgbClr>
                  </a:outerShdw>
                </a:effectLst>
              </a:rPr>
              <a:t>αὐλαίας</a:t>
            </a:r>
            <a:r>
              <a:rPr lang="el-GR" dirty="0">
                <a:effectLst>
                  <a:outerShdw blurRad="38100" dist="38100" dir="2700000" algn="tl">
                    <a:srgbClr val="000000">
                      <a:alpha val="43137"/>
                    </a:srgbClr>
                  </a:outerShdw>
                </a:effectLst>
              </a:rPr>
              <a:t> </a:t>
            </a:r>
            <a:r>
              <a:rPr lang="el-GR" dirty="0" err="1">
                <a:effectLst>
                  <a:outerShdw blurRad="38100" dist="38100" dir="2700000" algn="tl">
                    <a:srgbClr val="000000">
                      <a:alpha val="43137"/>
                    </a:srgbClr>
                  </a:outerShdw>
                </a:effectLst>
              </a:rPr>
              <a:t>τῆς</a:t>
            </a:r>
            <a:r>
              <a:rPr lang="el-GR" dirty="0">
                <a:effectLst>
                  <a:outerShdw blurRad="38100" dist="38100" dir="2700000" algn="tl">
                    <a:srgbClr val="000000">
                      <a:alpha val="43137"/>
                    </a:srgbClr>
                  </a:outerShdw>
                </a:effectLst>
              </a:rPr>
              <a:t> </a:t>
            </a:r>
            <a:r>
              <a:rPr lang="el-GR" dirty="0" err="1">
                <a:effectLst>
                  <a:outerShdw blurRad="38100" dist="38100" dir="2700000" algn="tl">
                    <a:srgbClr val="000000">
                      <a:alpha val="43137"/>
                    </a:srgbClr>
                  </a:outerShdw>
                </a:effectLst>
              </a:rPr>
              <a:t>μιᾶς</a:t>
            </a:r>
            <a:r>
              <a:rPr lang="el-GR" dirty="0">
                <a:effectLst>
                  <a:outerShdw blurRad="38100" dist="38100" dir="2700000" algn="tl">
                    <a:srgbClr val="000000">
                      <a:alpha val="43137"/>
                    </a:srgbClr>
                  </a:outerShdw>
                </a:effectLst>
              </a:rPr>
              <a:t> </a:t>
            </a:r>
            <a:r>
              <a:rPr lang="el-GR" sz="2800" dirty="0" err="1">
                <a:effectLst>
                  <a:outerShdw blurRad="38100" dist="38100" dir="2700000" algn="tl">
                    <a:srgbClr val="000000">
                      <a:alpha val="43137"/>
                    </a:srgbClr>
                  </a:outerShdw>
                </a:effectLst>
              </a:rPr>
              <a:t>ὀκτὼ</a:t>
            </a:r>
            <a:r>
              <a:rPr lang="el-GR" sz="2800" dirty="0">
                <a:effectLst>
                  <a:outerShdw blurRad="38100" dist="38100" dir="2700000" algn="tl">
                    <a:srgbClr val="000000">
                      <a:alpha val="43137"/>
                    </a:srgbClr>
                  </a:outerShdw>
                </a:effectLst>
              </a:rPr>
              <a:t> </a:t>
            </a:r>
            <a:r>
              <a:rPr lang="el-GR" sz="2800" dirty="0" err="1">
                <a:effectLst>
                  <a:outerShdw blurRad="38100" dist="38100" dir="2700000" algn="tl">
                    <a:srgbClr val="000000">
                      <a:alpha val="43137"/>
                    </a:srgbClr>
                  </a:outerShdw>
                </a:effectLst>
              </a:rPr>
              <a:t>καὶ</a:t>
            </a:r>
            <a:r>
              <a:rPr lang="el-GR" sz="2800" dirty="0">
                <a:effectLst>
                  <a:outerShdw blurRad="38100" dist="38100" dir="2700000" algn="tl">
                    <a:srgbClr val="000000">
                      <a:alpha val="43137"/>
                    </a:srgbClr>
                  </a:outerShdw>
                </a:effectLst>
              </a:rPr>
              <a:t> </a:t>
            </a:r>
            <a:r>
              <a:rPr lang="el-GR" sz="2800" dirty="0" err="1">
                <a:effectLst>
                  <a:outerShdw blurRad="38100" dist="38100" dir="2700000" algn="tl">
                    <a:srgbClr val="000000">
                      <a:alpha val="43137"/>
                    </a:srgbClr>
                  </a:outerShdw>
                </a:effectLst>
              </a:rPr>
              <a:t>εἴκοσι</a:t>
            </a:r>
            <a:r>
              <a:rPr lang="el-GR" sz="2800" dirty="0">
                <a:effectLst>
                  <a:outerShdw blurRad="38100" dist="38100" dir="2700000" algn="tl">
                    <a:srgbClr val="000000">
                      <a:alpha val="43137"/>
                    </a:srgbClr>
                  </a:outerShdw>
                </a:effectLst>
              </a:rPr>
              <a:t> </a:t>
            </a:r>
            <a:r>
              <a:rPr lang="el-GR" sz="2800" dirty="0" err="1">
                <a:effectLst>
                  <a:outerShdw blurRad="38100" dist="38100" dir="2700000" algn="tl">
                    <a:srgbClr val="000000">
                      <a:alpha val="43137"/>
                    </a:srgbClr>
                  </a:outerShdw>
                </a:effectLst>
              </a:rPr>
              <a:t>πήχεων</a:t>
            </a:r>
            <a:r>
              <a:rPr lang="el-GR" dirty="0">
                <a:effectLst>
                  <a:outerShdw blurRad="38100" dist="38100" dir="2700000" algn="tl">
                    <a:srgbClr val="000000">
                      <a:alpha val="43137"/>
                    </a:srgbClr>
                  </a:outerShdw>
                </a:effectLst>
              </a:rPr>
              <a:t> </a:t>
            </a:r>
            <a:r>
              <a:rPr lang="el-GR" dirty="0" err="1">
                <a:effectLst>
                  <a:outerShdw blurRad="38100" dist="38100" dir="2700000" algn="tl">
                    <a:srgbClr val="000000">
                      <a:alpha val="43137"/>
                    </a:srgbClr>
                  </a:outerShdw>
                </a:effectLst>
              </a:rPr>
              <a:t>καὶ</a:t>
            </a:r>
            <a:r>
              <a:rPr lang="el-GR" dirty="0">
                <a:effectLst>
                  <a:outerShdw blurRad="38100" dist="38100" dir="2700000" algn="tl">
                    <a:srgbClr val="000000">
                      <a:alpha val="43137"/>
                    </a:srgbClr>
                  </a:outerShdw>
                </a:effectLst>
              </a:rPr>
              <a:t> </a:t>
            </a:r>
            <a:r>
              <a:rPr lang="el-GR" dirty="0" err="1">
                <a:effectLst>
                  <a:outerShdw blurRad="38100" dist="38100" dir="2700000" algn="tl">
                    <a:srgbClr val="000000">
                      <a:alpha val="43137"/>
                    </a:srgbClr>
                  </a:outerShdw>
                </a:effectLst>
              </a:rPr>
              <a:t>εὖρος</a:t>
            </a:r>
            <a:r>
              <a:rPr lang="el-GR" dirty="0">
                <a:effectLst>
                  <a:outerShdw blurRad="38100" dist="38100" dir="2700000" algn="tl">
                    <a:srgbClr val="000000">
                      <a:alpha val="43137"/>
                    </a:srgbClr>
                  </a:outerShdw>
                </a:effectLst>
              </a:rPr>
              <a:t> </a:t>
            </a:r>
            <a:r>
              <a:rPr lang="el-GR" dirty="0" err="1">
                <a:effectLst>
                  <a:outerShdw blurRad="38100" dist="38100" dir="2700000" algn="tl">
                    <a:srgbClr val="000000">
                      <a:alpha val="43137"/>
                    </a:srgbClr>
                  </a:outerShdw>
                </a:effectLst>
              </a:rPr>
              <a:t>τεσσάρων</a:t>
            </a:r>
            <a:r>
              <a:rPr lang="el-GR" dirty="0">
                <a:effectLst>
                  <a:outerShdw blurRad="38100" dist="38100" dir="2700000" algn="tl">
                    <a:srgbClr val="000000">
                      <a:alpha val="43137"/>
                    </a:srgbClr>
                  </a:outerShdw>
                </a:effectLst>
              </a:rPr>
              <a:t> </a:t>
            </a:r>
            <a:r>
              <a:rPr lang="el-GR" dirty="0" err="1">
                <a:effectLst>
                  <a:outerShdw blurRad="38100" dist="38100" dir="2700000" algn="tl">
                    <a:srgbClr val="000000">
                      <a:alpha val="43137"/>
                    </a:srgbClr>
                  </a:outerShdw>
                </a:effectLst>
              </a:rPr>
              <a:t>πήχεων</a:t>
            </a:r>
            <a:r>
              <a:rPr lang="el-GR" dirty="0">
                <a:effectLst>
                  <a:outerShdw blurRad="38100" dist="38100" dir="2700000" algn="tl">
                    <a:srgbClr val="000000">
                      <a:alpha val="43137"/>
                    </a:srgbClr>
                  </a:outerShdw>
                </a:effectLst>
              </a:rPr>
              <a:t> </a:t>
            </a:r>
            <a:r>
              <a:rPr lang="el-GR" dirty="0"/>
              <a:t>ἡ </a:t>
            </a:r>
            <a:r>
              <a:rPr lang="el-GR" dirty="0" err="1"/>
              <a:t>αὐλαία</a:t>
            </a:r>
            <a:r>
              <a:rPr lang="el-GR" dirty="0"/>
              <a:t> ἡ </a:t>
            </a:r>
            <a:r>
              <a:rPr lang="el-GR" dirty="0" err="1"/>
              <a:t>μία</a:t>
            </a:r>
            <a:r>
              <a:rPr lang="el-GR" dirty="0"/>
              <a:t> </a:t>
            </a:r>
            <a:r>
              <a:rPr lang="el-GR" dirty="0" err="1"/>
              <a:t>ἔσται</a:t>
            </a:r>
            <a:r>
              <a:rPr lang="el-GR" dirty="0"/>
              <a:t> </a:t>
            </a:r>
            <a:r>
              <a:rPr lang="el-GR" dirty="0" err="1"/>
              <a:t>μέτρον</a:t>
            </a:r>
            <a:r>
              <a:rPr lang="el-GR" dirty="0"/>
              <a:t> </a:t>
            </a:r>
            <a:r>
              <a:rPr lang="el-GR" dirty="0" err="1"/>
              <a:t>τὸ</a:t>
            </a:r>
            <a:r>
              <a:rPr lang="el-GR" dirty="0"/>
              <a:t> </a:t>
            </a:r>
            <a:r>
              <a:rPr lang="el-GR" dirty="0" err="1"/>
              <a:t>αὐτὸ</a:t>
            </a:r>
            <a:r>
              <a:rPr lang="el-GR" dirty="0"/>
              <a:t> </a:t>
            </a:r>
            <a:r>
              <a:rPr lang="el-GR" dirty="0" err="1"/>
              <a:t>ἔσται</a:t>
            </a:r>
            <a:r>
              <a:rPr lang="el-GR" dirty="0"/>
              <a:t> </a:t>
            </a:r>
            <a:r>
              <a:rPr lang="el-GR" dirty="0" err="1"/>
              <a:t>πάσαις</a:t>
            </a:r>
            <a:r>
              <a:rPr lang="el-GR" dirty="0"/>
              <a:t> </a:t>
            </a:r>
            <a:r>
              <a:rPr lang="el-GR" dirty="0" err="1"/>
              <a:t>ταῖς</a:t>
            </a:r>
            <a:r>
              <a:rPr lang="el-GR" dirty="0"/>
              <a:t> </a:t>
            </a:r>
            <a:r>
              <a:rPr lang="el-GR" dirty="0" err="1"/>
              <a:t>αὐλαίαις</a:t>
            </a:r>
            <a:endParaRPr lang="el-GR" dirty="0"/>
          </a:p>
          <a:p>
            <a:pPr>
              <a:defRPr/>
            </a:pPr>
            <a:r>
              <a:rPr lang="en-US" dirty="0"/>
              <a:t> </a:t>
            </a:r>
            <a:r>
              <a:rPr lang="en-US" baseline="30000" dirty="0"/>
              <a:t>3 </a:t>
            </a:r>
            <a:r>
              <a:rPr lang="el-GR" dirty="0"/>
              <a:t> </a:t>
            </a:r>
            <a:r>
              <a:rPr lang="el-GR" dirty="0" err="1"/>
              <a:t>πέντε</a:t>
            </a:r>
            <a:r>
              <a:rPr lang="el-GR" dirty="0"/>
              <a:t> </a:t>
            </a:r>
            <a:r>
              <a:rPr lang="el-GR" dirty="0" err="1"/>
              <a:t>δὲ</a:t>
            </a:r>
            <a:r>
              <a:rPr lang="el-GR" dirty="0"/>
              <a:t> </a:t>
            </a:r>
            <a:r>
              <a:rPr lang="el-GR" dirty="0" err="1"/>
              <a:t>αὐλαῖαι</a:t>
            </a:r>
            <a:r>
              <a:rPr lang="el-GR" dirty="0"/>
              <a:t> </a:t>
            </a:r>
            <a:r>
              <a:rPr lang="el-GR" dirty="0" err="1"/>
              <a:t>ἔσονται</a:t>
            </a:r>
            <a:r>
              <a:rPr lang="el-GR" dirty="0"/>
              <a:t> </a:t>
            </a:r>
            <a:r>
              <a:rPr lang="el-GR" dirty="0" err="1"/>
              <a:t>ἐξ</a:t>
            </a:r>
            <a:r>
              <a:rPr lang="el-GR" dirty="0"/>
              <a:t> </a:t>
            </a:r>
            <a:r>
              <a:rPr lang="el-GR" dirty="0" err="1"/>
              <a:t>ἀλλήλων</a:t>
            </a:r>
            <a:r>
              <a:rPr lang="el-GR" dirty="0"/>
              <a:t> </a:t>
            </a:r>
            <a:r>
              <a:rPr lang="el-GR" dirty="0" err="1"/>
              <a:t>ἐχόμεναι</a:t>
            </a:r>
            <a:r>
              <a:rPr lang="el-GR" dirty="0"/>
              <a:t> ἡ </a:t>
            </a:r>
            <a:r>
              <a:rPr lang="el-GR" dirty="0" err="1"/>
              <a:t>ἑτέρα</a:t>
            </a:r>
            <a:r>
              <a:rPr lang="el-GR" dirty="0"/>
              <a:t> </a:t>
            </a:r>
            <a:r>
              <a:rPr lang="el-GR" dirty="0" err="1"/>
              <a:t>ἐκ</a:t>
            </a:r>
            <a:r>
              <a:rPr lang="el-GR" dirty="0"/>
              <a:t> </a:t>
            </a:r>
            <a:r>
              <a:rPr lang="el-GR" dirty="0" err="1"/>
              <a:t>τῆς</a:t>
            </a:r>
            <a:r>
              <a:rPr lang="el-GR" dirty="0"/>
              <a:t> </a:t>
            </a:r>
            <a:r>
              <a:rPr lang="el-GR" dirty="0" err="1"/>
              <a:t>ἑτέρας</a:t>
            </a:r>
            <a:r>
              <a:rPr lang="el-GR" dirty="0"/>
              <a:t> </a:t>
            </a:r>
            <a:r>
              <a:rPr lang="el-GR" dirty="0" err="1"/>
              <a:t>καὶ</a:t>
            </a:r>
            <a:r>
              <a:rPr lang="el-GR" dirty="0"/>
              <a:t> </a:t>
            </a:r>
            <a:r>
              <a:rPr lang="el-GR" dirty="0" err="1"/>
              <a:t>πέντε</a:t>
            </a:r>
            <a:r>
              <a:rPr lang="el-GR" dirty="0"/>
              <a:t> </a:t>
            </a:r>
            <a:r>
              <a:rPr lang="el-GR" dirty="0" err="1"/>
              <a:t>αὐλαῖαι</a:t>
            </a:r>
            <a:r>
              <a:rPr lang="el-GR" dirty="0"/>
              <a:t> </a:t>
            </a:r>
            <a:r>
              <a:rPr lang="el-GR" dirty="0" err="1"/>
              <a:t>ἔσονται</a:t>
            </a:r>
            <a:r>
              <a:rPr lang="el-GR" dirty="0"/>
              <a:t> </a:t>
            </a:r>
            <a:r>
              <a:rPr lang="el-GR" dirty="0" err="1"/>
              <a:t>συνεχόμεναι</a:t>
            </a:r>
            <a:r>
              <a:rPr lang="el-GR" dirty="0"/>
              <a:t> </a:t>
            </a:r>
            <a:r>
              <a:rPr lang="el-GR" dirty="0" err="1"/>
              <a:t>ἑτέρα</a:t>
            </a:r>
            <a:r>
              <a:rPr lang="el-GR" dirty="0"/>
              <a:t> </a:t>
            </a:r>
            <a:r>
              <a:rPr lang="el-GR" dirty="0" err="1"/>
              <a:t>τῇ</a:t>
            </a:r>
            <a:r>
              <a:rPr lang="el-GR" dirty="0"/>
              <a:t> </a:t>
            </a:r>
            <a:r>
              <a:rPr lang="el-GR" dirty="0" err="1"/>
              <a:t>ἑτέρᾳ</a:t>
            </a:r>
            <a:endParaRPr lang="el-GR" dirty="0"/>
          </a:p>
          <a:p>
            <a:pPr>
              <a:defRPr/>
            </a:pPr>
            <a:r>
              <a:rPr lang="en-US" dirty="0"/>
              <a:t> </a:t>
            </a:r>
            <a:r>
              <a:rPr lang="en-US" baseline="30000" dirty="0"/>
              <a:t>4 </a:t>
            </a:r>
            <a:r>
              <a:rPr lang="el-GR" dirty="0"/>
              <a:t> </a:t>
            </a:r>
            <a:r>
              <a:rPr lang="el-GR" dirty="0" err="1"/>
              <a:t>καὶ</a:t>
            </a:r>
            <a:r>
              <a:rPr lang="el-GR" dirty="0"/>
              <a:t> </a:t>
            </a:r>
            <a:r>
              <a:rPr lang="el-GR" dirty="0" err="1"/>
              <a:t>ποιήσεις</a:t>
            </a:r>
            <a:r>
              <a:rPr lang="el-GR" dirty="0"/>
              <a:t> </a:t>
            </a:r>
            <a:r>
              <a:rPr lang="el-GR" dirty="0" err="1"/>
              <a:t>αὐταῖς</a:t>
            </a:r>
            <a:r>
              <a:rPr lang="el-GR" dirty="0"/>
              <a:t> </a:t>
            </a:r>
            <a:r>
              <a:rPr lang="el-GR" dirty="0" err="1"/>
              <a:t>ἀγκύλας</a:t>
            </a:r>
            <a:r>
              <a:rPr lang="el-GR" dirty="0"/>
              <a:t> </a:t>
            </a:r>
            <a:r>
              <a:rPr lang="el-GR" dirty="0" err="1"/>
              <a:t>ὑακινθίνας</a:t>
            </a:r>
            <a:r>
              <a:rPr lang="el-GR" dirty="0"/>
              <a:t> </a:t>
            </a:r>
            <a:r>
              <a:rPr lang="el-GR" dirty="0" err="1"/>
              <a:t>ἐπὶ</a:t>
            </a:r>
            <a:r>
              <a:rPr lang="el-GR" dirty="0"/>
              <a:t> </a:t>
            </a:r>
            <a:r>
              <a:rPr lang="el-GR" dirty="0" err="1"/>
              <a:t>τοῦ</a:t>
            </a:r>
            <a:r>
              <a:rPr lang="el-GR" dirty="0"/>
              <a:t> </a:t>
            </a:r>
            <a:r>
              <a:rPr lang="el-GR" dirty="0" err="1"/>
              <a:t>χείλους</a:t>
            </a:r>
            <a:r>
              <a:rPr lang="el-GR" dirty="0"/>
              <a:t> </a:t>
            </a:r>
            <a:r>
              <a:rPr lang="el-GR" dirty="0" err="1"/>
              <a:t>τῆς</a:t>
            </a:r>
            <a:r>
              <a:rPr lang="el-GR" dirty="0"/>
              <a:t> </a:t>
            </a:r>
            <a:r>
              <a:rPr lang="el-GR" dirty="0" err="1"/>
              <a:t>αὐλαίας</a:t>
            </a:r>
            <a:r>
              <a:rPr lang="el-GR" dirty="0"/>
              <a:t> </a:t>
            </a:r>
            <a:r>
              <a:rPr lang="el-GR" dirty="0" err="1"/>
              <a:t>τῆς</a:t>
            </a:r>
            <a:r>
              <a:rPr lang="el-GR" dirty="0"/>
              <a:t> </a:t>
            </a:r>
            <a:r>
              <a:rPr lang="el-GR" dirty="0" err="1"/>
              <a:t>μιᾶς</a:t>
            </a:r>
            <a:r>
              <a:rPr lang="el-GR" dirty="0"/>
              <a:t> </a:t>
            </a:r>
            <a:r>
              <a:rPr lang="el-GR" dirty="0" err="1"/>
              <a:t>ἐκ</a:t>
            </a:r>
            <a:r>
              <a:rPr lang="el-GR" dirty="0"/>
              <a:t> </a:t>
            </a:r>
            <a:r>
              <a:rPr lang="el-GR" dirty="0" err="1"/>
              <a:t>τοῦ</a:t>
            </a:r>
            <a:r>
              <a:rPr lang="el-GR" dirty="0"/>
              <a:t> </a:t>
            </a:r>
            <a:r>
              <a:rPr lang="el-GR" dirty="0" err="1"/>
              <a:t>ἑνὸς</a:t>
            </a:r>
            <a:r>
              <a:rPr lang="el-GR" dirty="0"/>
              <a:t> </a:t>
            </a:r>
            <a:r>
              <a:rPr lang="el-GR" dirty="0" err="1"/>
              <a:t>μέρους</a:t>
            </a:r>
            <a:r>
              <a:rPr lang="el-GR" dirty="0"/>
              <a:t> </a:t>
            </a:r>
            <a:r>
              <a:rPr lang="el-GR" dirty="0" err="1"/>
              <a:t>εἰς</a:t>
            </a:r>
            <a:r>
              <a:rPr lang="el-GR" dirty="0"/>
              <a:t> </a:t>
            </a:r>
            <a:r>
              <a:rPr lang="el-GR" dirty="0" err="1"/>
              <a:t>τὴν</a:t>
            </a:r>
            <a:r>
              <a:rPr lang="el-GR" dirty="0"/>
              <a:t> </a:t>
            </a:r>
            <a:r>
              <a:rPr lang="el-GR" dirty="0" err="1"/>
              <a:t>συμβολὴν</a:t>
            </a:r>
            <a:r>
              <a:rPr lang="el-GR" dirty="0"/>
              <a:t> </a:t>
            </a:r>
            <a:r>
              <a:rPr lang="el-GR" dirty="0" err="1"/>
              <a:t>καὶ</a:t>
            </a:r>
            <a:r>
              <a:rPr lang="el-GR" dirty="0"/>
              <a:t> </a:t>
            </a:r>
            <a:r>
              <a:rPr lang="el-GR" dirty="0" err="1"/>
              <a:t>οὕτως</a:t>
            </a:r>
            <a:r>
              <a:rPr lang="el-GR" dirty="0"/>
              <a:t> </a:t>
            </a:r>
            <a:r>
              <a:rPr lang="el-GR" dirty="0" err="1"/>
              <a:t>ποιήσεις</a:t>
            </a:r>
            <a:r>
              <a:rPr lang="el-GR" dirty="0"/>
              <a:t> </a:t>
            </a:r>
            <a:r>
              <a:rPr lang="el-GR" dirty="0" err="1"/>
              <a:t>ἐπὶ</a:t>
            </a:r>
            <a:r>
              <a:rPr lang="el-GR" dirty="0"/>
              <a:t> </a:t>
            </a:r>
            <a:r>
              <a:rPr lang="el-GR" dirty="0" err="1"/>
              <a:t>τοῦ</a:t>
            </a:r>
            <a:r>
              <a:rPr lang="el-GR" dirty="0"/>
              <a:t> </a:t>
            </a:r>
            <a:r>
              <a:rPr lang="el-GR" dirty="0" err="1"/>
              <a:t>χείλους</a:t>
            </a:r>
            <a:r>
              <a:rPr lang="el-GR" dirty="0"/>
              <a:t> </a:t>
            </a:r>
            <a:r>
              <a:rPr lang="el-GR" dirty="0" err="1"/>
              <a:t>τῆς</a:t>
            </a:r>
            <a:r>
              <a:rPr lang="el-GR" dirty="0"/>
              <a:t> </a:t>
            </a:r>
            <a:r>
              <a:rPr lang="el-GR" dirty="0" err="1"/>
              <a:t>αὐλαίας</a:t>
            </a:r>
            <a:r>
              <a:rPr lang="el-GR" dirty="0"/>
              <a:t> </a:t>
            </a:r>
            <a:r>
              <a:rPr lang="el-GR" dirty="0" err="1"/>
              <a:t>τῆς</a:t>
            </a:r>
            <a:r>
              <a:rPr lang="el-GR" dirty="0"/>
              <a:t> </a:t>
            </a:r>
            <a:r>
              <a:rPr lang="el-GR" dirty="0" err="1"/>
              <a:t>ἐξωτέρας</a:t>
            </a:r>
            <a:r>
              <a:rPr lang="el-GR" dirty="0"/>
              <a:t> </a:t>
            </a:r>
            <a:r>
              <a:rPr lang="el-GR" dirty="0" err="1"/>
              <a:t>πρὸς</a:t>
            </a:r>
            <a:r>
              <a:rPr lang="el-GR" dirty="0"/>
              <a:t> </a:t>
            </a:r>
            <a:r>
              <a:rPr lang="el-GR" dirty="0" err="1"/>
              <a:t>τῇ</a:t>
            </a:r>
            <a:r>
              <a:rPr lang="el-GR" dirty="0"/>
              <a:t> </a:t>
            </a:r>
            <a:r>
              <a:rPr lang="el-GR" dirty="0" err="1"/>
              <a:t>συμβολῇ</a:t>
            </a:r>
            <a:r>
              <a:rPr lang="el-GR" dirty="0"/>
              <a:t> </a:t>
            </a:r>
            <a:r>
              <a:rPr lang="el-GR" dirty="0" err="1"/>
              <a:t>τῇ</a:t>
            </a:r>
            <a:r>
              <a:rPr lang="el-GR" dirty="0"/>
              <a:t> </a:t>
            </a:r>
            <a:r>
              <a:rPr lang="el-GR" dirty="0" err="1"/>
              <a:t>δευτέρᾳ</a:t>
            </a:r>
            <a:endParaRPr lang="el-GR" dirty="0"/>
          </a:p>
          <a:p>
            <a:pPr>
              <a:defRPr/>
            </a:pPr>
            <a:r>
              <a:rPr lang="en-US" dirty="0"/>
              <a:t> </a:t>
            </a:r>
            <a:r>
              <a:rPr lang="en-US" baseline="30000" dirty="0"/>
              <a:t>5 </a:t>
            </a:r>
            <a:r>
              <a:rPr lang="el-GR" dirty="0"/>
              <a:t> </a:t>
            </a:r>
            <a:r>
              <a:rPr lang="el-GR" sz="2800" dirty="0" err="1">
                <a:effectLst>
                  <a:outerShdw blurRad="38100" dist="38100" dir="2700000" algn="tl">
                    <a:srgbClr val="000000">
                      <a:alpha val="43137"/>
                    </a:srgbClr>
                  </a:outerShdw>
                </a:effectLst>
              </a:rPr>
              <a:t>πεντήκοντα</a:t>
            </a:r>
            <a:r>
              <a:rPr lang="el-GR" sz="2800" dirty="0">
                <a:effectLst>
                  <a:outerShdw blurRad="38100" dist="38100" dir="2700000" algn="tl">
                    <a:srgbClr val="000000">
                      <a:alpha val="43137"/>
                    </a:srgbClr>
                  </a:outerShdw>
                </a:effectLst>
              </a:rPr>
              <a:t> </a:t>
            </a:r>
            <a:r>
              <a:rPr lang="el-GR" dirty="0" err="1"/>
              <a:t>ἀγκύλας</a:t>
            </a:r>
            <a:r>
              <a:rPr lang="el-GR" dirty="0"/>
              <a:t> </a:t>
            </a:r>
            <a:r>
              <a:rPr lang="el-GR" dirty="0" err="1"/>
              <a:t>ποιήσεις</a:t>
            </a:r>
            <a:r>
              <a:rPr lang="el-GR" dirty="0"/>
              <a:t> </a:t>
            </a:r>
            <a:r>
              <a:rPr lang="el-GR" dirty="0" err="1"/>
              <a:t>τῇ</a:t>
            </a:r>
            <a:r>
              <a:rPr lang="el-GR" dirty="0"/>
              <a:t> </a:t>
            </a:r>
            <a:r>
              <a:rPr lang="el-GR" dirty="0" err="1"/>
              <a:t>αὐλαίᾳ</a:t>
            </a:r>
            <a:r>
              <a:rPr lang="el-GR" dirty="0"/>
              <a:t> </a:t>
            </a:r>
            <a:r>
              <a:rPr lang="el-GR" dirty="0" err="1"/>
              <a:t>τῇ</a:t>
            </a:r>
            <a:r>
              <a:rPr lang="el-GR" dirty="0"/>
              <a:t> </a:t>
            </a:r>
            <a:r>
              <a:rPr lang="el-GR" dirty="0" err="1"/>
              <a:t>μιᾷ</a:t>
            </a:r>
            <a:r>
              <a:rPr lang="el-GR" dirty="0"/>
              <a:t> </a:t>
            </a:r>
            <a:r>
              <a:rPr lang="el-GR" dirty="0" err="1"/>
              <a:t>καὶ</a:t>
            </a:r>
            <a:r>
              <a:rPr lang="el-GR" dirty="0"/>
              <a:t> </a:t>
            </a:r>
            <a:r>
              <a:rPr lang="el-GR" dirty="0" err="1"/>
              <a:t>πεντήκοντα</a:t>
            </a:r>
            <a:r>
              <a:rPr lang="el-GR" dirty="0"/>
              <a:t> </a:t>
            </a:r>
            <a:r>
              <a:rPr lang="el-GR" dirty="0" err="1"/>
              <a:t>ἀγκύλας</a:t>
            </a:r>
            <a:r>
              <a:rPr lang="el-GR" dirty="0"/>
              <a:t> </a:t>
            </a:r>
            <a:r>
              <a:rPr lang="el-GR" dirty="0" err="1"/>
              <a:t>ποιήσεις</a:t>
            </a:r>
            <a:r>
              <a:rPr lang="el-GR" dirty="0"/>
              <a:t> </a:t>
            </a:r>
            <a:r>
              <a:rPr lang="el-GR" dirty="0" err="1"/>
              <a:t>ἐκ</a:t>
            </a:r>
            <a:r>
              <a:rPr lang="el-GR" dirty="0"/>
              <a:t> </a:t>
            </a:r>
            <a:r>
              <a:rPr lang="el-GR" dirty="0" err="1"/>
              <a:t>τοῦ</a:t>
            </a:r>
            <a:r>
              <a:rPr lang="el-GR" dirty="0"/>
              <a:t> </a:t>
            </a:r>
            <a:r>
              <a:rPr lang="el-GR" dirty="0" err="1"/>
              <a:t>μέρους</a:t>
            </a:r>
            <a:r>
              <a:rPr lang="el-GR" dirty="0"/>
              <a:t> </a:t>
            </a:r>
            <a:r>
              <a:rPr lang="el-GR" dirty="0" err="1"/>
              <a:t>τῆς</a:t>
            </a:r>
            <a:r>
              <a:rPr lang="el-GR" dirty="0"/>
              <a:t> </a:t>
            </a:r>
            <a:r>
              <a:rPr lang="el-GR" dirty="0" err="1"/>
              <a:t>αὐλαίας</a:t>
            </a:r>
            <a:r>
              <a:rPr lang="el-GR" dirty="0"/>
              <a:t> </a:t>
            </a:r>
            <a:r>
              <a:rPr lang="el-GR" dirty="0" err="1"/>
              <a:t>κατὰ</a:t>
            </a:r>
            <a:r>
              <a:rPr lang="el-GR" dirty="0"/>
              <a:t> </a:t>
            </a:r>
            <a:r>
              <a:rPr lang="el-GR" dirty="0" err="1"/>
              <a:t>τὴν</a:t>
            </a:r>
            <a:r>
              <a:rPr lang="el-GR" dirty="0"/>
              <a:t> </a:t>
            </a:r>
            <a:r>
              <a:rPr lang="el-GR" dirty="0" err="1"/>
              <a:t>συμβολὴν</a:t>
            </a:r>
            <a:r>
              <a:rPr lang="el-GR" dirty="0"/>
              <a:t> </a:t>
            </a:r>
            <a:r>
              <a:rPr lang="el-GR" dirty="0" err="1"/>
              <a:t>τῆς</a:t>
            </a:r>
            <a:r>
              <a:rPr lang="el-GR" dirty="0"/>
              <a:t> </a:t>
            </a:r>
            <a:r>
              <a:rPr lang="el-GR" dirty="0" err="1"/>
              <a:t>δευτέρας</a:t>
            </a:r>
            <a:r>
              <a:rPr lang="el-GR" dirty="0"/>
              <a:t> </a:t>
            </a:r>
            <a:r>
              <a:rPr lang="el-GR" dirty="0" err="1"/>
              <a:t>ἀντιπρόσωποι</a:t>
            </a:r>
            <a:r>
              <a:rPr lang="el-GR" dirty="0"/>
              <a:t> </a:t>
            </a:r>
            <a:r>
              <a:rPr lang="el-GR" dirty="0" err="1"/>
              <a:t>ἀντιπίπτουσαι</a:t>
            </a:r>
            <a:r>
              <a:rPr lang="el-GR" dirty="0"/>
              <a:t> </a:t>
            </a:r>
            <a:r>
              <a:rPr lang="el-GR" dirty="0" err="1"/>
              <a:t>ἀλλήλαις</a:t>
            </a:r>
            <a:r>
              <a:rPr lang="el-GR" dirty="0"/>
              <a:t> </a:t>
            </a:r>
            <a:r>
              <a:rPr lang="el-GR" dirty="0" err="1"/>
              <a:t>εἰς</a:t>
            </a:r>
            <a:r>
              <a:rPr lang="el-GR" dirty="0"/>
              <a:t> </a:t>
            </a:r>
            <a:r>
              <a:rPr lang="el-GR" dirty="0" err="1"/>
              <a:t>ἑκάστην</a:t>
            </a:r>
            <a:endParaRPr lang="el-GR" dirty="0"/>
          </a:p>
          <a:p>
            <a:pPr>
              <a:defRPr/>
            </a:pPr>
            <a:r>
              <a:rPr lang="en-US" dirty="0"/>
              <a:t> </a:t>
            </a:r>
            <a:r>
              <a:rPr lang="en-US" baseline="30000" dirty="0"/>
              <a:t>6 </a:t>
            </a:r>
            <a:r>
              <a:rPr lang="el-GR" dirty="0"/>
              <a:t> </a:t>
            </a:r>
            <a:r>
              <a:rPr lang="el-GR" dirty="0" err="1"/>
              <a:t>καὶ</a:t>
            </a:r>
            <a:r>
              <a:rPr lang="el-GR" dirty="0"/>
              <a:t> </a:t>
            </a:r>
            <a:r>
              <a:rPr lang="el-GR" dirty="0" err="1"/>
              <a:t>ποιήσεις</a:t>
            </a:r>
            <a:r>
              <a:rPr lang="el-GR" dirty="0"/>
              <a:t> </a:t>
            </a:r>
            <a:r>
              <a:rPr lang="el-GR" dirty="0" err="1"/>
              <a:t>κρίκους</a:t>
            </a:r>
            <a:r>
              <a:rPr lang="el-GR" dirty="0"/>
              <a:t> </a:t>
            </a:r>
            <a:r>
              <a:rPr lang="el-GR" dirty="0" err="1"/>
              <a:t>πεντήκοντα</a:t>
            </a:r>
            <a:r>
              <a:rPr lang="el-GR" dirty="0"/>
              <a:t> </a:t>
            </a:r>
            <a:r>
              <a:rPr lang="el-GR" dirty="0" err="1"/>
              <a:t>χρυσοῦς</a:t>
            </a:r>
            <a:r>
              <a:rPr lang="el-GR" dirty="0"/>
              <a:t> </a:t>
            </a:r>
            <a:r>
              <a:rPr lang="el-GR" dirty="0" err="1"/>
              <a:t>καὶ</a:t>
            </a:r>
            <a:r>
              <a:rPr lang="el-GR" dirty="0"/>
              <a:t> </a:t>
            </a:r>
            <a:r>
              <a:rPr lang="el-GR" dirty="0" err="1"/>
              <a:t>συνάψεις</a:t>
            </a:r>
            <a:r>
              <a:rPr lang="el-GR" dirty="0"/>
              <a:t> </a:t>
            </a:r>
            <a:r>
              <a:rPr lang="el-GR" dirty="0" err="1"/>
              <a:t>τὰς</a:t>
            </a:r>
            <a:r>
              <a:rPr lang="el-GR" dirty="0"/>
              <a:t> </a:t>
            </a:r>
            <a:r>
              <a:rPr lang="el-GR" dirty="0" err="1"/>
              <a:t>αὐλαίας</a:t>
            </a:r>
            <a:r>
              <a:rPr lang="el-GR" dirty="0"/>
              <a:t> </a:t>
            </a:r>
            <a:r>
              <a:rPr lang="el-GR" dirty="0" err="1"/>
              <a:t>ἑτέραν</a:t>
            </a:r>
            <a:r>
              <a:rPr lang="el-GR" dirty="0"/>
              <a:t> </a:t>
            </a:r>
            <a:r>
              <a:rPr lang="el-GR" dirty="0" err="1"/>
              <a:t>τῇ</a:t>
            </a:r>
            <a:r>
              <a:rPr lang="el-GR" dirty="0"/>
              <a:t> </a:t>
            </a:r>
            <a:r>
              <a:rPr lang="el-GR" dirty="0" err="1"/>
              <a:t>ἑτέρᾳ</a:t>
            </a:r>
            <a:r>
              <a:rPr lang="el-GR" dirty="0"/>
              <a:t> </a:t>
            </a:r>
            <a:r>
              <a:rPr lang="el-GR" dirty="0" err="1"/>
              <a:t>τοῖς</a:t>
            </a:r>
            <a:r>
              <a:rPr lang="el-GR" dirty="0"/>
              <a:t> </a:t>
            </a:r>
            <a:r>
              <a:rPr lang="el-GR" dirty="0" err="1"/>
              <a:t>κρίκοις</a:t>
            </a:r>
            <a:r>
              <a:rPr lang="el-GR" dirty="0"/>
              <a:t> </a:t>
            </a:r>
            <a:r>
              <a:rPr lang="el-GR" dirty="0" err="1"/>
              <a:t>καὶ</a:t>
            </a:r>
            <a:r>
              <a:rPr lang="el-GR" dirty="0"/>
              <a:t> </a:t>
            </a:r>
            <a:r>
              <a:rPr lang="el-GR" dirty="0" err="1"/>
              <a:t>ἔσται</a:t>
            </a:r>
            <a:r>
              <a:rPr lang="el-GR" dirty="0"/>
              <a:t> ἡ </a:t>
            </a:r>
            <a:r>
              <a:rPr lang="el-GR" dirty="0" err="1"/>
              <a:t>σκηνὴ</a:t>
            </a:r>
            <a:r>
              <a:rPr lang="el-GR" dirty="0"/>
              <a:t> </a:t>
            </a:r>
            <a:r>
              <a:rPr lang="el-GR" dirty="0" err="1"/>
              <a:t>μία</a:t>
            </a:r>
            <a:endParaRPr lang="el-GR" dirty="0"/>
          </a:p>
          <a:p>
            <a:pPr>
              <a:defRPr/>
            </a:pPr>
            <a:r>
              <a:rPr lang="en-US" dirty="0"/>
              <a:t> </a:t>
            </a:r>
            <a:r>
              <a:rPr lang="en-US" baseline="30000" dirty="0"/>
              <a:t>7 </a:t>
            </a:r>
            <a:r>
              <a:rPr lang="el-GR" dirty="0"/>
              <a:t> </a:t>
            </a:r>
            <a:r>
              <a:rPr lang="el-GR" dirty="0" err="1"/>
              <a:t>καὶ</a:t>
            </a:r>
            <a:r>
              <a:rPr lang="el-GR" dirty="0"/>
              <a:t> </a:t>
            </a:r>
            <a:r>
              <a:rPr lang="el-GR" dirty="0" err="1"/>
              <a:t>ποιήσεις</a:t>
            </a:r>
            <a:r>
              <a:rPr lang="el-GR" dirty="0"/>
              <a:t> </a:t>
            </a:r>
            <a:r>
              <a:rPr lang="el-GR" dirty="0" err="1"/>
              <a:t>δέρρεις</a:t>
            </a:r>
            <a:r>
              <a:rPr lang="el-GR" dirty="0"/>
              <a:t> </a:t>
            </a:r>
            <a:r>
              <a:rPr lang="el-GR" dirty="0" err="1"/>
              <a:t>τριχίνας</a:t>
            </a:r>
            <a:r>
              <a:rPr lang="el-GR" dirty="0"/>
              <a:t> </a:t>
            </a:r>
            <a:r>
              <a:rPr lang="el-GR" dirty="0" err="1"/>
              <a:t>σκέπην</a:t>
            </a:r>
            <a:r>
              <a:rPr lang="el-GR" dirty="0"/>
              <a:t> </a:t>
            </a:r>
            <a:r>
              <a:rPr lang="el-GR" dirty="0" err="1"/>
              <a:t>ἐπὶ</a:t>
            </a:r>
            <a:r>
              <a:rPr lang="el-GR" dirty="0"/>
              <a:t> </a:t>
            </a:r>
            <a:r>
              <a:rPr lang="el-GR" dirty="0" err="1"/>
              <a:t>τῆς</a:t>
            </a:r>
            <a:r>
              <a:rPr lang="el-GR" dirty="0"/>
              <a:t> </a:t>
            </a:r>
            <a:r>
              <a:rPr lang="el-GR" dirty="0" err="1"/>
              <a:t>σκηνῆς</a:t>
            </a:r>
            <a:r>
              <a:rPr lang="el-GR" dirty="0"/>
              <a:t> </a:t>
            </a:r>
            <a:r>
              <a:rPr lang="el-GR" dirty="0" err="1"/>
              <a:t>ἕνδεκα</a:t>
            </a:r>
            <a:r>
              <a:rPr lang="el-GR" dirty="0"/>
              <a:t> </a:t>
            </a:r>
            <a:r>
              <a:rPr lang="el-GR" dirty="0" err="1"/>
              <a:t>δέρρεις</a:t>
            </a:r>
            <a:r>
              <a:rPr lang="el-GR" dirty="0"/>
              <a:t> </a:t>
            </a:r>
            <a:r>
              <a:rPr lang="el-GR" dirty="0" err="1"/>
              <a:t>ποιήσεις</a:t>
            </a:r>
            <a:r>
              <a:rPr lang="el-GR" dirty="0"/>
              <a:t> </a:t>
            </a:r>
            <a:r>
              <a:rPr lang="el-GR" dirty="0" err="1"/>
              <a:t>αὐτάς</a:t>
            </a:r>
            <a:endParaRPr lang="el-GR" dirty="0"/>
          </a:p>
          <a:p>
            <a:pPr>
              <a:defRPr/>
            </a:pPr>
            <a:r>
              <a:rPr lang="en-US" dirty="0"/>
              <a:t> </a:t>
            </a:r>
            <a:r>
              <a:rPr lang="en-US" baseline="30000" dirty="0"/>
              <a:t>8 </a:t>
            </a:r>
            <a:r>
              <a:rPr lang="el-GR" dirty="0"/>
              <a:t> </a:t>
            </a:r>
            <a:r>
              <a:rPr lang="el-GR" dirty="0" err="1"/>
              <a:t>τὸ</a:t>
            </a:r>
            <a:r>
              <a:rPr lang="el-GR" dirty="0"/>
              <a:t> </a:t>
            </a:r>
            <a:r>
              <a:rPr lang="el-GR" dirty="0" err="1"/>
              <a:t>μῆκος</a:t>
            </a:r>
            <a:r>
              <a:rPr lang="el-GR" dirty="0"/>
              <a:t> </a:t>
            </a:r>
            <a:r>
              <a:rPr lang="el-GR" dirty="0" err="1"/>
              <a:t>τῆς</a:t>
            </a:r>
            <a:r>
              <a:rPr lang="el-GR" dirty="0"/>
              <a:t> </a:t>
            </a:r>
            <a:r>
              <a:rPr lang="el-GR" dirty="0" err="1"/>
              <a:t>δέρρεως</a:t>
            </a:r>
            <a:r>
              <a:rPr lang="el-GR" dirty="0"/>
              <a:t> </a:t>
            </a:r>
            <a:r>
              <a:rPr lang="el-GR" dirty="0" err="1"/>
              <a:t>τῆς</a:t>
            </a:r>
            <a:r>
              <a:rPr lang="el-GR" dirty="0"/>
              <a:t> </a:t>
            </a:r>
            <a:r>
              <a:rPr lang="el-GR" dirty="0" err="1"/>
              <a:t>μιᾶς</a:t>
            </a:r>
            <a:r>
              <a:rPr lang="el-GR" dirty="0"/>
              <a:t> </a:t>
            </a:r>
            <a:r>
              <a:rPr lang="el-GR" dirty="0" err="1"/>
              <a:t>ἔσται</a:t>
            </a:r>
            <a:r>
              <a:rPr lang="el-GR" dirty="0"/>
              <a:t> </a:t>
            </a:r>
            <a:r>
              <a:rPr lang="el-GR" dirty="0" err="1"/>
              <a:t>τριάκοντα</a:t>
            </a:r>
            <a:r>
              <a:rPr lang="el-GR" dirty="0"/>
              <a:t> </a:t>
            </a:r>
            <a:r>
              <a:rPr lang="el-GR" dirty="0" err="1"/>
              <a:t>πήχεων</a:t>
            </a:r>
            <a:r>
              <a:rPr lang="el-GR" dirty="0"/>
              <a:t> </a:t>
            </a:r>
            <a:r>
              <a:rPr lang="el-GR" dirty="0" err="1"/>
              <a:t>καὶ</a:t>
            </a:r>
            <a:r>
              <a:rPr lang="el-GR" dirty="0"/>
              <a:t> </a:t>
            </a:r>
            <a:r>
              <a:rPr lang="el-GR" dirty="0" err="1"/>
              <a:t>τεσσάρων</a:t>
            </a:r>
            <a:r>
              <a:rPr lang="el-GR" dirty="0"/>
              <a:t> </a:t>
            </a:r>
            <a:r>
              <a:rPr lang="el-GR" dirty="0" err="1"/>
              <a:t>πήχεων</a:t>
            </a:r>
            <a:r>
              <a:rPr lang="el-GR" dirty="0"/>
              <a:t> </a:t>
            </a:r>
            <a:r>
              <a:rPr lang="el-GR" dirty="0" err="1"/>
              <a:t>τὸ</a:t>
            </a:r>
            <a:r>
              <a:rPr lang="el-GR" dirty="0"/>
              <a:t> </a:t>
            </a:r>
            <a:r>
              <a:rPr lang="el-GR" dirty="0" err="1"/>
              <a:t>εὖρος</a:t>
            </a:r>
            <a:r>
              <a:rPr lang="el-GR" dirty="0"/>
              <a:t> </a:t>
            </a:r>
            <a:r>
              <a:rPr lang="el-GR" dirty="0" err="1"/>
              <a:t>τῆς</a:t>
            </a:r>
            <a:r>
              <a:rPr lang="el-GR" dirty="0"/>
              <a:t> </a:t>
            </a:r>
            <a:r>
              <a:rPr lang="el-GR" dirty="0" err="1"/>
              <a:t>δέρρεως</a:t>
            </a:r>
            <a:r>
              <a:rPr lang="el-GR" dirty="0"/>
              <a:t> </a:t>
            </a:r>
            <a:r>
              <a:rPr lang="el-GR" dirty="0" err="1"/>
              <a:t>τῆς</a:t>
            </a:r>
            <a:r>
              <a:rPr lang="el-GR" dirty="0"/>
              <a:t> </a:t>
            </a:r>
            <a:r>
              <a:rPr lang="el-GR" dirty="0" err="1"/>
              <a:t>μιᾶς</a:t>
            </a:r>
            <a:r>
              <a:rPr lang="el-GR" dirty="0"/>
              <a:t> </a:t>
            </a:r>
            <a:r>
              <a:rPr lang="el-GR" dirty="0" err="1"/>
              <a:t>μέτρον</a:t>
            </a:r>
            <a:r>
              <a:rPr lang="el-GR" dirty="0"/>
              <a:t> </a:t>
            </a:r>
            <a:r>
              <a:rPr lang="el-GR" dirty="0" err="1"/>
              <a:t>τὸ</a:t>
            </a:r>
            <a:r>
              <a:rPr lang="el-GR" dirty="0"/>
              <a:t> </a:t>
            </a:r>
            <a:r>
              <a:rPr lang="el-GR" dirty="0" err="1"/>
              <a:t>αὐτὸ</a:t>
            </a:r>
            <a:r>
              <a:rPr lang="el-GR" dirty="0"/>
              <a:t> </a:t>
            </a:r>
            <a:r>
              <a:rPr lang="el-GR" dirty="0" err="1"/>
              <a:t>ἔσται</a:t>
            </a:r>
            <a:r>
              <a:rPr lang="el-GR" dirty="0"/>
              <a:t> </a:t>
            </a:r>
            <a:r>
              <a:rPr lang="el-GR" dirty="0" err="1"/>
              <a:t>ταῖς</a:t>
            </a:r>
            <a:r>
              <a:rPr lang="el-GR" dirty="0"/>
              <a:t> </a:t>
            </a:r>
            <a:r>
              <a:rPr lang="el-GR" dirty="0" err="1"/>
              <a:t>ἕνδεκα</a:t>
            </a:r>
            <a:r>
              <a:rPr lang="el-GR" dirty="0"/>
              <a:t> </a:t>
            </a:r>
            <a:r>
              <a:rPr lang="el-GR" dirty="0" err="1"/>
              <a:t>δέρρεσι</a:t>
            </a:r>
            <a:endParaRPr lang="el-GR" dirty="0"/>
          </a:p>
          <a:p>
            <a:pPr>
              <a:defRPr/>
            </a:pPr>
            <a:r>
              <a:rPr lang="en-US" dirty="0"/>
              <a:t> </a:t>
            </a:r>
            <a:r>
              <a:rPr lang="en-US" baseline="30000" dirty="0"/>
              <a:t>9 </a:t>
            </a:r>
            <a:r>
              <a:rPr lang="el-GR" dirty="0"/>
              <a:t> </a:t>
            </a:r>
            <a:r>
              <a:rPr lang="el-GR" dirty="0" err="1"/>
              <a:t>καὶ</a:t>
            </a:r>
            <a:r>
              <a:rPr lang="el-GR" dirty="0"/>
              <a:t> </a:t>
            </a:r>
            <a:r>
              <a:rPr lang="el-GR" dirty="0" err="1"/>
              <a:t>συνάψεις</a:t>
            </a:r>
            <a:r>
              <a:rPr lang="el-GR" dirty="0"/>
              <a:t> </a:t>
            </a:r>
            <a:r>
              <a:rPr lang="el-GR" dirty="0" err="1"/>
              <a:t>τὰς</a:t>
            </a:r>
            <a:r>
              <a:rPr lang="el-GR" dirty="0"/>
              <a:t> </a:t>
            </a:r>
            <a:r>
              <a:rPr lang="el-GR" dirty="0" err="1"/>
              <a:t>πέντε</a:t>
            </a:r>
            <a:r>
              <a:rPr lang="el-GR" dirty="0"/>
              <a:t> </a:t>
            </a:r>
            <a:r>
              <a:rPr lang="el-GR" dirty="0" err="1"/>
              <a:t>δέρρεις</a:t>
            </a:r>
            <a:r>
              <a:rPr lang="el-GR" dirty="0"/>
              <a:t> </a:t>
            </a:r>
            <a:r>
              <a:rPr lang="el-GR" dirty="0" err="1"/>
              <a:t>ἐπὶ</a:t>
            </a:r>
            <a:r>
              <a:rPr lang="el-GR" dirty="0"/>
              <a:t> </a:t>
            </a:r>
            <a:r>
              <a:rPr lang="el-GR" dirty="0" err="1"/>
              <a:t>τὸ</a:t>
            </a:r>
            <a:r>
              <a:rPr lang="el-GR" dirty="0"/>
              <a:t> </a:t>
            </a:r>
            <a:r>
              <a:rPr lang="el-GR" dirty="0" err="1"/>
              <a:t>αὐτὸ</a:t>
            </a:r>
            <a:r>
              <a:rPr lang="el-GR" dirty="0"/>
              <a:t> </a:t>
            </a:r>
            <a:r>
              <a:rPr lang="el-GR" dirty="0" err="1"/>
              <a:t>καὶ</a:t>
            </a:r>
            <a:r>
              <a:rPr lang="el-GR" dirty="0"/>
              <a:t> </a:t>
            </a:r>
            <a:r>
              <a:rPr lang="el-GR" dirty="0" err="1"/>
              <a:t>τὰς</a:t>
            </a:r>
            <a:r>
              <a:rPr lang="el-GR" dirty="0"/>
              <a:t> </a:t>
            </a:r>
            <a:r>
              <a:rPr lang="el-GR" dirty="0" err="1"/>
              <a:t>ἓξ</a:t>
            </a:r>
            <a:r>
              <a:rPr lang="el-GR" dirty="0"/>
              <a:t> </a:t>
            </a:r>
            <a:r>
              <a:rPr lang="el-GR" dirty="0" err="1"/>
              <a:t>δέρρεις</a:t>
            </a:r>
            <a:r>
              <a:rPr lang="el-GR" dirty="0"/>
              <a:t> </a:t>
            </a:r>
            <a:r>
              <a:rPr lang="el-GR" dirty="0" err="1"/>
              <a:t>ἐπὶ</a:t>
            </a:r>
            <a:r>
              <a:rPr lang="el-GR" dirty="0"/>
              <a:t> </a:t>
            </a:r>
            <a:r>
              <a:rPr lang="el-GR" dirty="0" err="1"/>
              <a:t>τὸ</a:t>
            </a:r>
            <a:r>
              <a:rPr lang="el-GR" dirty="0"/>
              <a:t> </a:t>
            </a:r>
            <a:r>
              <a:rPr lang="el-GR" dirty="0" err="1"/>
              <a:t>αὐτό</a:t>
            </a:r>
            <a:r>
              <a:rPr lang="el-GR" dirty="0"/>
              <a:t> </a:t>
            </a:r>
            <a:r>
              <a:rPr lang="el-GR" dirty="0" err="1"/>
              <a:t>καὶ</a:t>
            </a:r>
            <a:r>
              <a:rPr lang="el-GR" dirty="0"/>
              <a:t> </a:t>
            </a:r>
            <a:r>
              <a:rPr lang="el-GR" dirty="0" err="1"/>
              <a:t>ἐπιδιπλώσεις</a:t>
            </a:r>
            <a:r>
              <a:rPr lang="el-GR" dirty="0"/>
              <a:t> </a:t>
            </a:r>
            <a:r>
              <a:rPr lang="el-GR" dirty="0" err="1"/>
              <a:t>τὴν</a:t>
            </a:r>
            <a:r>
              <a:rPr lang="el-GR" dirty="0"/>
              <a:t> </a:t>
            </a:r>
            <a:r>
              <a:rPr lang="el-GR" dirty="0" err="1"/>
              <a:t>δέρριν</a:t>
            </a:r>
            <a:r>
              <a:rPr lang="el-GR" dirty="0"/>
              <a:t> </a:t>
            </a:r>
            <a:r>
              <a:rPr lang="el-GR" dirty="0" err="1"/>
              <a:t>τὴν</a:t>
            </a:r>
            <a:r>
              <a:rPr lang="el-GR" dirty="0"/>
              <a:t> </a:t>
            </a:r>
            <a:r>
              <a:rPr lang="el-GR" dirty="0" err="1"/>
              <a:t>ἕκτην</a:t>
            </a:r>
            <a:r>
              <a:rPr lang="el-GR" dirty="0"/>
              <a:t> </a:t>
            </a:r>
            <a:r>
              <a:rPr lang="el-GR" dirty="0" err="1"/>
              <a:t>κατὰ</a:t>
            </a:r>
            <a:r>
              <a:rPr lang="el-GR" dirty="0"/>
              <a:t> </a:t>
            </a:r>
            <a:r>
              <a:rPr lang="el-GR" dirty="0" err="1"/>
              <a:t>πρόσωπον</a:t>
            </a:r>
            <a:r>
              <a:rPr lang="el-GR" dirty="0"/>
              <a:t> </a:t>
            </a:r>
            <a:r>
              <a:rPr lang="el-GR" dirty="0" err="1"/>
              <a:t>τῆς</a:t>
            </a:r>
            <a:r>
              <a:rPr lang="el-GR" dirty="0"/>
              <a:t> </a:t>
            </a:r>
            <a:r>
              <a:rPr lang="el-GR" dirty="0" err="1"/>
              <a:t>σκηνῆς</a:t>
            </a:r>
            <a:endParaRPr lang="el-GR" dirty="0"/>
          </a:p>
          <a:p>
            <a:pPr>
              <a:defRPr/>
            </a:pPr>
            <a:r>
              <a:rPr lang="en-US" dirty="0"/>
              <a:t> </a:t>
            </a:r>
            <a:r>
              <a:rPr lang="en-US" baseline="30000" dirty="0"/>
              <a:t>10 </a:t>
            </a:r>
            <a:r>
              <a:rPr lang="el-GR" dirty="0"/>
              <a:t> </a:t>
            </a:r>
            <a:r>
              <a:rPr lang="el-GR" dirty="0" err="1"/>
              <a:t>καὶ</a:t>
            </a:r>
            <a:r>
              <a:rPr lang="el-GR" dirty="0"/>
              <a:t> </a:t>
            </a:r>
            <a:r>
              <a:rPr lang="el-GR" dirty="0" err="1"/>
              <a:t>ποιήσεις</a:t>
            </a:r>
            <a:r>
              <a:rPr lang="el-GR" dirty="0"/>
              <a:t> </a:t>
            </a:r>
            <a:r>
              <a:rPr lang="el-GR" dirty="0" err="1"/>
              <a:t>ἀγκύλας</a:t>
            </a:r>
            <a:r>
              <a:rPr lang="el-GR" dirty="0"/>
              <a:t> </a:t>
            </a:r>
            <a:r>
              <a:rPr lang="el-GR" sz="2800" b="1" dirty="0" err="1">
                <a:effectLst>
                  <a:outerShdw blurRad="38100" dist="38100" dir="2700000" algn="tl">
                    <a:srgbClr val="000000">
                      <a:alpha val="43137"/>
                    </a:srgbClr>
                  </a:outerShdw>
                </a:effectLst>
              </a:rPr>
              <a:t>πεντήκοντα</a:t>
            </a:r>
            <a:r>
              <a:rPr lang="el-GR" b="1" dirty="0"/>
              <a:t> </a:t>
            </a:r>
            <a:r>
              <a:rPr lang="el-GR" dirty="0" err="1"/>
              <a:t>ἐπὶ</a:t>
            </a:r>
            <a:r>
              <a:rPr lang="el-GR" dirty="0"/>
              <a:t> </a:t>
            </a:r>
            <a:r>
              <a:rPr lang="el-GR" dirty="0" err="1"/>
              <a:t>τοῦ</a:t>
            </a:r>
            <a:r>
              <a:rPr lang="el-GR" dirty="0"/>
              <a:t> </a:t>
            </a:r>
            <a:r>
              <a:rPr lang="el-GR" dirty="0" err="1"/>
              <a:t>χείλους</a:t>
            </a:r>
            <a:r>
              <a:rPr lang="el-GR" dirty="0"/>
              <a:t> </a:t>
            </a:r>
            <a:r>
              <a:rPr lang="el-GR" dirty="0" err="1"/>
              <a:t>τῆς</a:t>
            </a:r>
            <a:r>
              <a:rPr lang="el-GR" dirty="0"/>
              <a:t> </a:t>
            </a:r>
            <a:r>
              <a:rPr lang="el-GR" dirty="0" err="1"/>
              <a:t>δέρρεως</a:t>
            </a:r>
            <a:r>
              <a:rPr lang="el-GR" dirty="0"/>
              <a:t> </a:t>
            </a:r>
            <a:r>
              <a:rPr lang="el-GR" dirty="0" err="1"/>
              <a:t>τῆς</a:t>
            </a:r>
            <a:r>
              <a:rPr lang="el-GR" dirty="0"/>
              <a:t> </a:t>
            </a:r>
            <a:r>
              <a:rPr lang="el-GR" dirty="0" err="1"/>
              <a:t>μιᾶς</a:t>
            </a:r>
            <a:r>
              <a:rPr lang="el-GR" dirty="0"/>
              <a:t> </a:t>
            </a:r>
            <a:r>
              <a:rPr lang="el-GR" dirty="0" err="1"/>
              <a:t>τῆς</a:t>
            </a:r>
            <a:r>
              <a:rPr lang="el-GR" dirty="0"/>
              <a:t> </a:t>
            </a:r>
            <a:r>
              <a:rPr lang="el-GR" dirty="0" err="1"/>
              <a:t>ἀνὰ</a:t>
            </a:r>
            <a:r>
              <a:rPr lang="el-GR" dirty="0"/>
              <a:t> </a:t>
            </a:r>
            <a:r>
              <a:rPr lang="el-GR" dirty="0" err="1"/>
              <a:t>μέσον</a:t>
            </a:r>
            <a:r>
              <a:rPr lang="el-GR" dirty="0"/>
              <a:t> </a:t>
            </a:r>
            <a:r>
              <a:rPr lang="el-GR" dirty="0" err="1"/>
              <a:t>κατὰ</a:t>
            </a:r>
            <a:r>
              <a:rPr lang="el-GR" dirty="0"/>
              <a:t> </a:t>
            </a:r>
            <a:r>
              <a:rPr lang="el-GR" dirty="0" err="1"/>
              <a:t>συμβολὴν</a:t>
            </a:r>
            <a:r>
              <a:rPr lang="el-GR" dirty="0"/>
              <a:t> </a:t>
            </a:r>
            <a:r>
              <a:rPr lang="el-GR" dirty="0" err="1"/>
              <a:t>καὶ</a:t>
            </a:r>
            <a:r>
              <a:rPr lang="el-GR" dirty="0"/>
              <a:t> </a:t>
            </a:r>
            <a:r>
              <a:rPr lang="el-GR" dirty="0" err="1"/>
              <a:t>πεντήκοντα</a:t>
            </a:r>
            <a:r>
              <a:rPr lang="el-GR" dirty="0"/>
              <a:t> </a:t>
            </a:r>
            <a:r>
              <a:rPr lang="el-GR" dirty="0" err="1"/>
              <a:t>ἀγκύλας</a:t>
            </a:r>
            <a:r>
              <a:rPr lang="el-GR" dirty="0"/>
              <a:t> </a:t>
            </a:r>
            <a:r>
              <a:rPr lang="el-GR" dirty="0" err="1"/>
              <a:t>ποιήσεις</a:t>
            </a:r>
            <a:r>
              <a:rPr lang="el-GR" dirty="0"/>
              <a:t> </a:t>
            </a:r>
            <a:r>
              <a:rPr lang="el-GR" dirty="0" err="1"/>
              <a:t>ἐπὶ</a:t>
            </a:r>
            <a:r>
              <a:rPr lang="el-GR" dirty="0"/>
              <a:t> </a:t>
            </a:r>
            <a:r>
              <a:rPr lang="el-GR" dirty="0" err="1"/>
              <a:t>τοῦ</a:t>
            </a:r>
            <a:r>
              <a:rPr lang="el-GR" dirty="0"/>
              <a:t> </a:t>
            </a:r>
            <a:r>
              <a:rPr lang="el-GR" dirty="0" err="1"/>
              <a:t>χείλους</a:t>
            </a:r>
            <a:r>
              <a:rPr lang="el-GR" dirty="0"/>
              <a:t> </a:t>
            </a:r>
            <a:r>
              <a:rPr lang="el-GR" dirty="0" err="1"/>
              <a:t>τῆς</a:t>
            </a:r>
            <a:r>
              <a:rPr lang="el-GR" dirty="0"/>
              <a:t> </a:t>
            </a:r>
            <a:r>
              <a:rPr lang="el-GR" dirty="0" err="1"/>
              <a:t>δέρρεως</a:t>
            </a:r>
            <a:r>
              <a:rPr lang="el-GR" dirty="0"/>
              <a:t> </a:t>
            </a:r>
            <a:r>
              <a:rPr lang="el-GR" dirty="0" err="1"/>
              <a:t>τῆς</a:t>
            </a:r>
            <a:r>
              <a:rPr lang="el-GR" dirty="0"/>
              <a:t> </a:t>
            </a:r>
            <a:r>
              <a:rPr lang="el-GR" dirty="0" err="1"/>
              <a:t>συναπτούσης</a:t>
            </a:r>
            <a:r>
              <a:rPr lang="el-GR" dirty="0"/>
              <a:t> </a:t>
            </a:r>
            <a:r>
              <a:rPr lang="el-GR" dirty="0" err="1"/>
              <a:t>τῆς</a:t>
            </a:r>
            <a:r>
              <a:rPr lang="el-GR" dirty="0"/>
              <a:t> </a:t>
            </a:r>
            <a:r>
              <a:rPr lang="el-GR" dirty="0" err="1"/>
              <a:t>δευτέρας</a:t>
            </a:r>
            <a:endParaRPr lang="el-GR" dirty="0"/>
          </a:p>
          <a:p>
            <a:pPr>
              <a:defRPr/>
            </a:pPr>
            <a:r>
              <a:rPr lang="en-US" dirty="0"/>
              <a:t> </a:t>
            </a:r>
            <a:r>
              <a:rPr lang="en-US" baseline="30000" dirty="0"/>
              <a:t>11 </a:t>
            </a:r>
            <a:r>
              <a:rPr lang="el-GR" dirty="0"/>
              <a:t> </a:t>
            </a:r>
            <a:r>
              <a:rPr lang="el-GR" dirty="0" err="1"/>
              <a:t>καὶ</a:t>
            </a:r>
            <a:r>
              <a:rPr lang="el-GR" dirty="0"/>
              <a:t> </a:t>
            </a:r>
            <a:r>
              <a:rPr lang="el-GR" dirty="0" err="1"/>
              <a:t>ποιήσεις</a:t>
            </a:r>
            <a:r>
              <a:rPr lang="el-GR" dirty="0"/>
              <a:t> </a:t>
            </a:r>
            <a:r>
              <a:rPr lang="el-GR" dirty="0" err="1"/>
              <a:t>κρίκους</a:t>
            </a:r>
            <a:r>
              <a:rPr lang="el-GR" dirty="0"/>
              <a:t> </a:t>
            </a:r>
            <a:r>
              <a:rPr lang="el-GR" dirty="0" err="1"/>
              <a:t>χαλκοῦς</a:t>
            </a:r>
            <a:r>
              <a:rPr lang="el-GR" dirty="0"/>
              <a:t> </a:t>
            </a:r>
            <a:r>
              <a:rPr lang="el-GR" sz="2800" b="1" dirty="0" err="1"/>
              <a:t>πεντήκοντα</a:t>
            </a:r>
            <a:r>
              <a:rPr lang="el-GR" b="1" dirty="0"/>
              <a:t> </a:t>
            </a:r>
            <a:r>
              <a:rPr lang="el-GR" dirty="0" err="1"/>
              <a:t>καὶ</a:t>
            </a:r>
            <a:r>
              <a:rPr lang="el-GR" dirty="0"/>
              <a:t> </a:t>
            </a:r>
            <a:r>
              <a:rPr lang="el-GR" dirty="0" err="1"/>
              <a:t>συνάψεις</a:t>
            </a:r>
            <a:r>
              <a:rPr lang="el-GR" dirty="0"/>
              <a:t> </a:t>
            </a:r>
            <a:r>
              <a:rPr lang="el-GR" dirty="0" err="1"/>
              <a:t>τοὺς</a:t>
            </a:r>
            <a:r>
              <a:rPr lang="el-GR" dirty="0"/>
              <a:t> </a:t>
            </a:r>
            <a:r>
              <a:rPr lang="el-GR" dirty="0" err="1"/>
              <a:t>κρίκους</a:t>
            </a:r>
            <a:r>
              <a:rPr lang="el-GR" dirty="0"/>
              <a:t> </a:t>
            </a:r>
            <a:r>
              <a:rPr lang="el-GR" dirty="0" err="1"/>
              <a:t>ἐκ</a:t>
            </a:r>
            <a:r>
              <a:rPr lang="el-GR" dirty="0"/>
              <a:t> </a:t>
            </a:r>
            <a:r>
              <a:rPr lang="el-GR" dirty="0" err="1"/>
              <a:t>τῶν</a:t>
            </a:r>
            <a:r>
              <a:rPr lang="el-GR" dirty="0"/>
              <a:t> </a:t>
            </a:r>
            <a:r>
              <a:rPr lang="el-GR" dirty="0" err="1"/>
              <a:t>ἀγκυλῶν</a:t>
            </a:r>
            <a:r>
              <a:rPr lang="el-GR" dirty="0"/>
              <a:t> </a:t>
            </a:r>
            <a:r>
              <a:rPr lang="el-GR" dirty="0" err="1"/>
              <a:t>καὶ</a:t>
            </a:r>
            <a:r>
              <a:rPr lang="el-GR" dirty="0"/>
              <a:t> </a:t>
            </a:r>
            <a:r>
              <a:rPr lang="el-GR" dirty="0" err="1"/>
              <a:t>συνάψεις</a:t>
            </a:r>
            <a:r>
              <a:rPr lang="el-GR" dirty="0"/>
              <a:t> </a:t>
            </a:r>
            <a:r>
              <a:rPr lang="el-GR" dirty="0" err="1"/>
              <a:t>τὰς</a:t>
            </a:r>
            <a:r>
              <a:rPr lang="el-GR" dirty="0"/>
              <a:t> </a:t>
            </a:r>
            <a:r>
              <a:rPr lang="el-GR" dirty="0" err="1"/>
              <a:t>δέρρεις</a:t>
            </a:r>
            <a:r>
              <a:rPr lang="el-GR" dirty="0"/>
              <a:t> </a:t>
            </a:r>
            <a:r>
              <a:rPr lang="el-GR" dirty="0" err="1"/>
              <a:t>καὶ</a:t>
            </a:r>
            <a:r>
              <a:rPr lang="el-GR" dirty="0"/>
              <a:t> </a:t>
            </a:r>
            <a:r>
              <a:rPr lang="el-GR" dirty="0" err="1"/>
              <a:t>ἔσται</a:t>
            </a:r>
            <a:r>
              <a:rPr lang="el-GR" dirty="0"/>
              <a:t> </a:t>
            </a:r>
            <a:r>
              <a:rPr lang="el-GR" dirty="0" err="1"/>
              <a:t>ἕν</a:t>
            </a:r>
            <a:r>
              <a:rPr lang="el-GR" dirty="0"/>
              <a:t> </a:t>
            </a:r>
            <a:r>
              <a:rPr lang="en-US" dirty="0"/>
              <a:t>(</a:t>
            </a:r>
            <a:r>
              <a:rPr lang="en-US" dirty="0" err="1"/>
              <a:t>Exo</a:t>
            </a:r>
            <a:r>
              <a:rPr lang="en-US" dirty="0"/>
              <a:t> 26:2-11 BGT)</a:t>
            </a:r>
            <a:endParaRPr lang="el-GR" dirty="0"/>
          </a:p>
        </p:txBody>
      </p:sp>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0" y="0"/>
            <a:ext cx="1588" cy="1588"/>
          </a:xfrm>
          <a:prstGeom prst="rect">
            <a:avLst/>
          </a:prstGeom>
          <a:noFill/>
          <a:ln w="9525">
            <a:solidFill>
              <a:schemeClr val="tx1"/>
            </a:solidFill>
            <a:miter lim="800000"/>
            <a:headEnd/>
            <a:tailEnd/>
          </a:ln>
        </p:spPr>
        <p:txBody>
          <a:bodyPr anchor="ctr">
            <a:spAutoFit/>
          </a:bodyPr>
          <a:lstStyle/>
          <a:p>
            <a:endParaRPr lang="en-US"/>
          </a:p>
        </p:txBody>
      </p:sp>
      <p:sp>
        <p:nvSpPr>
          <p:cNvPr id="29699" name="Text Box 6"/>
          <p:cNvSpPr txBox="1">
            <a:spLocks noChangeArrowheads="1"/>
          </p:cNvSpPr>
          <p:nvPr/>
        </p:nvSpPr>
        <p:spPr bwMode="auto">
          <a:xfrm>
            <a:off x="1101725" y="2322513"/>
            <a:ext cx="184150" cy="304800"/>
          </a:xfrm>
          <a:prstGeom prst="rect">
            <a:avLst/>
          </a:prstGeom>
          <a:noFill/>
          <a:ln w="9525">
            <a:noFill/>
            <a:miter lim="800000"/>
            <a:headEnd/>
            <a:tailEnd/>
          </a:ln>
        </p:spPr>
        <p:txBody>
          <a:bodyPr wrap="none">
            <a:spAutoFit/>
          </a:bodyPr>
          <a:lstStyle/>
          <a:p>
            <a:endParaRPr lang="en-US"/>
          </a:p>
        </p:txBody>
      </p:sp>
      <p:sp>
        <p:nvSpPr>
          <p:cNvPr id="29700" name="Rectangle 14"/>
          <p:cNvSpPr>
            <a:spLocks noChangeArrowheads="1"/>
          </p:cNvSpPr>
          <p:nvPr/>
        </p:nvSpPr>
        <p:spPr bwMode="auto">
          <a:xfrm>
            <a:off x="0" y="442913"/>
            <a:ext cx="9144000" cy="0"/>
          </a:xfrm>
          <a:prstGeom prst="rect">
            <a:avLst/>
          </a:prstGeom>
          <a:noFill/>
          <a:ln w="9525">
            <a:noFill/>
            <a:miter lim="800000"/>
            <a:headEnd/>
            <a:tailEnd/>
          </a:ln>
        </p:spPr>
        <p:txBody>
          <a:bodyPr wrap="none" anchor="ctr">
            <a:spAutoFit/>
          </a:bodyPr>
          <a:lstStyle/>
          <a:p>
            <a:endParaRPr lang="en-US"/>
          </a:p>
        </p:txBody>
      </p:sp>
      <p:grpSp>
        <p:nvGrpSpPr>
          <p:cNvPr id="2" name="Group 111"/>
          <p:cNvGrpSpPr>
            <a:grpSpLocks/>
          </p:cNvGrpSpPr>
          <p:nvPr/>
        </p:nvGrpSpPr>
        <p:grpSpPr bwMode="auto">
          <a:xfrm>
            <a:off x="3230563" y="868363"/>
            <a:ext cx="2759075" cy="2362200"/>
            <a:chOff x="3765" y="3600"/>
            <a:chExt cx="2100" cy="2145"/>
          </a:xfrm>
        </p:grpSpPr>
        <p:sp>
          <p:nvSpPr>
            <p:cNvPr id="29705" name="AutoShape 112"/>
            <p:cNvSpPr>
              <a:spLocks noChangeArrowheads="1"/>
            </p:cNvSpPr>
            <p:nvPr/>
          </p:nvSpPr>
          <p:spPr bwMode="auto">
            <a:xfrm>
              <a:off x="4125" y="3600"/>
              <a:ext cx="1740" cy="1665"/>
            </a:xfrm>
            <a:prstGeom prst="rtTriangle">
              <a:avLst/>
            </a:prstGeom>
            <a:solidFill>
              <a:srgbClr val="FFFFFF"/>
            </a:solidFill>
            <a:ln w="9525">
              <a:solidFill>
                <a:srgbClr val="000000"/>
              </a:solidFill>
              <a:miter lim="800000"/>
              <a:headEnd/>
              <a:tailEnd/>
            </a:ln>
          </p:spPr>
          <p:txBody>
            <a:bodyPr/>
            <a:lstStyle/>
            <a:p>
              <a:endParaRPr lang="el-GR"/>
            </a:p>
          </p:txBody>
        </p:sp>
        <p:grpSp>
          <p:nvGrpSpPr>
            <p:cNvPr id="3" name="Group 113"/>
            <p:cNvGrpSpPr>
              <a:grpSpLocks/>
            </p:cNvGrpSpPr>
            <p:nvPr/>
          </p:nvGrpSpPr>
          <p:grpSpPr bwMode="auto">
            <a:xfrm>
              <a:off x="3765" y="3958"/>
              <a:ext cx="1605" cy="1787"/>
              <a:chOff x="3765" y="3958"/>
              <a:chExt cx="1605" cy="1787"/>
            </a:xfrm>
          </p:grpSpPr>
          <p:sp>
            <p:nvSpPr>
              <p:cNvPr id="29707" name="Text Box 114"/>
              <p:cNvSpPr txBox="1">
                <a:spLocks noChangeArrowheads="1"/>
              </p:cNvSpPr>
              <p:nvPr/>
            </p:nvSpPr>
            <p:spPr bwMode="auto">
              <a:xfrm>
                <a:off x="3765" y="4215"/>
                <a:ext cx="485" cy="733"/>
              </a:xfrm>
              <a:prstGeom prst="rect">
                <a:avLst/>
              </a:prstGeom>
              <a:noFill/>
              <a:ln w="9525">
                <a:noFill/>
                <a:miter lim="800000"/>
                <a:headEnd/>
                <a:tailEnd/>
              </a:ln>
            </p:spPr>
            <p:txBody>
              <a:bodyPr>
                <a:spAutoFit/>
              </a:bodyPr>
              <a:lstStyle/>
              <a:p>
                <a:pPr algn="l">
                  <a:spcAft>
                    <a:spcPts val="1000"/>
                  </a:spcAft>
                </a:pPr>
                <a:r>
                  <a:rPr lang="el-GR">
                    <a:latin typeface="Tahoma" pitchFamily="34" charset="0"/>
                  </a:rPr>
                  <a:t>3</a:t>
                </a:r>
                <a:endParaRPr lang="el-GR"/>
              </a:p>
            </p:txBody>
          </p:sp>
          <p:sp>
            <p:nvSpPr>
              <p:cNvPr id="29708" name="Text Box 115"/>
              <p:cNvSpPr txBox="1">
                <a:spLocks noChangeArrowheads="1"/>
              </p:cNvSpPr>
              <p:nvPr/>
            </p:nvSpPr>
            <p:spPr bwMode="auto">
              <a:xfrm>
                <a:off x="4740" y="5355"/>
                <a:ext cx="630" cy="390"/>
              </a:xfrm>
              <a:prstGeom prst="rect">
                <a:avLst/>
              </a:prstGeom>
              <a:noFill/>
              <a:ln w="9525">
                <a:noFill/>
                <a:miter lim="800000"/>
                <a:headEnd/>
                <a:tailEnd/>
              </a:ln>
            </p:spPr>
            <p:txBody>
              <a:bodyPr/>
              <a:lstStyle/>
              <a:p>
                <a:pPr algn="l">
                  <a:spcAft>
                    <a:spcPts val="1000"/>
                  </a:spcAft>
                </a:pPr>
                <a:r>
                  <a:rPr lang="el-GR">
                    <a:latin typeface="Tahoma" pitchFamily="34" charset="0"/>
                  </a:rPr>
                  <a:t>4</a:t>
                </a:r>
                <a:endParaRPr lang="el-GR"/>
              </a:p>
            </p:txBody>
          </p:sp>
          <p:sp>
            <p:nvSpPr>
              <p:cNvPr id="29709" name="Text Box 116"/>
              <p:cNvSpPr txBox="1">
                <a:spLocks noChangeArrowheads="1"/>
              </p:cNvSpPr>
              <p:nvPr/>
            </p:nvSpPr>
            <p:spPr bwMode="auto">
              <a:xfrm>
                <a:off x="4885" y="3958"/>
                <a:ext cx="485" cy="733"/>
              </a:xfrm>
              <a:prstGeom prst="rect">
                <a:avLst/>
              </a:prstGeom>
              <a:noFill/>
              <a:ln w="9525">
                <a:noFill/>
                <a:miter lim="800000"/>
                <a:headEnd/>
                <a:tailEnd/>
              </a:ln>
            </p:spPr>
            <p:txBody>
              <a:bodyPr>
                <a:spAutoFit/>
              </a:bodyPr>
              <a:lstStyle/>
              <a:p>
                <a:pPr algn="l">
                  <a:spcAft>
                    <a:spcPts val="1000"/>
                  </a:spcAft>
                </a:pPr>
                <a:r>
                  <a:rPr lang="el-GR">
                    <a:latin typeface="Tahoma" pitchFamily="34" charset="0"/>
                  </a:rPr>
                  <a:t>5</a:t>
                </a:r>
                <a:endParaRPr lang="el-GR"/>
              </a:p>
            </p:txBody>
          </p:sp>
        </p:grpSp>
      </p:grpSp>
      <p:sp>
        <p:nvSpPr>
          <p:cNvPr id="29702" name="Text Box 117"/>
          <p:cNvSpPr txBox="1">
            <a:spLocks noChangeArrowheads="1"/>
          </p:cNvSpPr>
          <p:nvPr/>
        </p:nvSpPr>
        <p:spPr bwMode="auto">
          <a:xfrm>
            <a:off x="2886075" y="3368675"/>
            <a:ext cx="3911600" cy="1552575"/>
          </a:xfrm>
          <a:prstGeom prst="rect">
            <a:avLst/>
          </a:prstGeom>
          <a:noFill/>
          <a:ln w="9525">
            <a:noFill/>
            <a:miter lim="800000"/>
            <a:headEnd/>
            <a:tailEnd/>
          </a:ln>
        </p:spPr>
        <p:txBody>
          <a:bodyPr/>
          <a:lstStyle/>
          <a:p>
            <a:pPr algn="l">
              <a:spcAft>
                <a:spcPts val="1000"/>
              </a:spcAft>
            </a:pPr>
            <a:r>
              <a:rPr lang="el-GR" sz="2400" i="1">
                <a:latin typeface="Palatino Linotype" pitchFamily="18" charset="0"/>
              </a:rPr>
              <a:t>Πρωτότυπο τρίγωνο: Οι κάθετες πλευρὲς του πρωτότυπου τριγώνου έχουν άθροισμα επτὰ και το εμβαδὸ του τον τέλειο αριθμὸ έξι.</a:t>
            </a:r>
          </a:p>
          <a:p>
            <a:pPr algn="l">
              <a:spcAft>
                <a:spcPts val="1000"/>
              </a:spcAft>
            </a:pPr>
            <a:r>
              <a:rPr lang="el-GR" sz="2400" i="1">
                <a:latin typeface="Palatino Linotype" pitchFamily="18" charset="0"/>
              </a:rPr>
              <a:t>3</a:t>
            </a:r>
            <a:r>
              <a:rPr lang="el-GR" sz="2400" i="1" baseline="30000">
                <a:latin typeface="Palatino Linotype" pitchFamily="18" charset="0"/>
              </a:rPr>
              <a:t>2</a:t>
            </a:r>
            <a:r>
              <a:rPr lang="el-GR" sz="2400" i="1">
                <a:latin typeface="Palatino Linotype" pitchFamily="18" charset="0"/>
              </a:rPr>
              <a:t>+4</a:t>
            </a:r>
            <a:r>
              <a:rPr lang="el-GR" sz="2400" i="1" baseline="30000">
                <a:latin typeface="Palatino Linotype" pitchFamily="18" charset="0"/>
              </a:rPr>
              <a:t>2</a:t>
            </a:r>
            <a:r>
              <a:rPr lang="el-GR" sz="2400" i="1">
                <a:latin typeface="Palatino Linotype" pitchFamily="18" charset="0"/>
              </a:rPr>
              <a:t>+5</a:t>
            </a:r>
            <a:r>
              <a:rPr lang="el-GR" sz="2400" i="1" baseline="30000">
                <a:latin typeface="Palatino Linotype" pitchFamily="18" charset="0"/>
              </a:rPr>
              <a:t>2</a:t>
            </a:r>
            <a:r>
              <a:rPr lang="el-GR" sz="2400" i="1">
                <a:latin typeface="Palatino Linotype" pitchFamily="18" charset="0"/>
              </a:rPr>
              <a:t>=50</a:t>
            </a:r>
          </a:p>
          <a:p>
            <a:endParaRPr lang="el-GR"/>
          </a:p>
        </p:txBody>
      </p:sp>
      <p:pic>
        <p:nvPicPr>
          <p:cNvPr id="29703" name="11 - Εικόνα" descr="Περιγραφή: 200px-Philon"/>
          <p:cNvPicPr>
            <a:picLocks noChangeAspect="1" noChangeArrowheads="1"/>
          </p:cNvPicPr>
          <p:nvPr/>
        </p:nvPicPr>
        <p:blipFill>
          <a:blip r:embed="rId3" cstate="print"/>
          <a:srcRect/>
          <a:stretch>
            <a:fillRect/>
          </a:stretch>
        </p:blipFill>
        <p:spPr bwMode="auto">
          <a:xfrm>
            <a:off x="657225" y="1246188"/>
            <a:ext cx="1428750" cy="2019300"/>
          </a:xfrm>
          <a:prstGeom prst="rect">
            <a:avLst/>
          </a:prstGeom>
          <a:noFill/>
          <a:ln w="9525">
            <a:noFill/>
            <a:miter lim="800000"/>
            <a:headEnd/>
            <a:tailEnd/>
          </a:ln>
        </p:spPr>
      </p:pic>
      <p:pic>
        <p:nvPicPr>
          <p:cNvPr id="29704" name="3 - Εικόνα" descr="Περιγραφή: 220px-Iamblichus.jpg"/>
          <p:cNvPicPr>
            <a:picLocks noChangeAspect="1" noChangeArrowheads="1"/>
          </p:cNvPicPr>
          <p:nvPr/>
        </p:nvPicPr>
        <p:blipFill>
          <a:blip r:embed="rId4" cstate="print"/>
          <a:srcRect/>
          <a:stretch>
            <a:fillRect/>
          </a:stretch>
        </p:blipFill>
        <p:spPr bwMode="auto">
          <a:xfrm>
            <a:off x="6635750" y="1154113"/>
            <a:ext cx="1390650" cy="20193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09].Τράπεζα των άρτων της προθέσεως.tif"/>
          <p:cNvPicPr>
            <a:picLocks noGrp="1" noChangeAspect="1"/>
          </p:cNvPicPr>
          <p:nvPr>
            <p:ph idx="1"/>
          </p:nvPr>
        </p:nvPicPr>
        <p:blipFill>
          <a:blip r:embed="rId2" cstate="print"/>
          <a:stretch>
            <a:fillRect/>
          </a:stretch>
        </p:blipFill>
        <p:spPr>
          <a:xfrm>
            <a:off x="1259632" y="1268760"/>
            <a:ext cx="6408712" cy="4056891"/>
          </a:xfrm>
        </p:spPr>
      </p:pic>
      <p:sp>
        <p:nvSpPr>
          <p:cNvPr id="6" name="Title 5"/>
          <p:cNvSpPr>
            <a:spLocks noGrp="1"/>
          </p:cNvSpPr>
          <p:nvPr>
            <p:ph type="title"/>
          </p:nvPr>
        </p:nvSpPr>
        <p:spPr/>
        <p:txBody>
          <a:bodyPr>
            <a:normAutofit/>
          </a:bodyPr>
          <a:lstStyle/>
          <a:p>
            <a:pPr algn="ctr"/>
            <a:r>
              <a:rPr lang="el-GR" sz="2800" dirty="0" smtClean="0">
                <a:latin typeface="Cambria" pitchFamily="18" charset="0"/>
              </a:rPr>
              <a:t>Η τράπεζα της προθέσεως (αναπαράσταση)</a:t>
            </a:r>
            <a:endParaRPr lang="el-GR" sz="2800" dirty="0">
              <a:latin typeface="Cambria" pitchFamily="18" charset="0"/>
            </a:endParaRPr>
          </a:p>
        </p:txBody>
      </p:sp>
      <p:cxnSp>
        <p:nvCxnSpPr>
          <p:cNvPr id="3" name="Ευθύγραμμο βέλος σύνδεσης 2"/>
          <p:cNvCxnSpPr/>
          <p:nvPr/>
        </p:nvCxnSpPr>
        <p:spPr>
          <a:xfrm flipH="1">
            <a:off x="2843808" y="2564904"/>
            <a:ext cx="936104" cy="19442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123728" y="4653136"/>
            <a:ext cx="1188132" cy="369332"/>
          </a:xfrm>
          <a:prstGeom prst="rect">
            <a:avLst/>
          </a:prstGeom>
          <a:noFill/>
        </p:spPr>
        <p:txBody>
          <a:bodyPr wrap="square" rtlCol="0">
            <a:spAutoFit/>
          </a:bodyPr>
          <a:lstStyle/>
          <a:p>
            <a:r>
              <a:rPr lang="el-GR" dirty="0" smtClean="0">
                <a:solidFill>
                  <a:srgbClr val="FF0000"/>
                </a:solidFill>
                <a:effectLst>
                  <a:outerShdw blurRad="38100" dist="38100" dir="2700000" algn="tl">
                    <a:srgbClr val="000000">
                      <a:alpha val="43137"/>
                    </a:srgbClr>
                  </a:outerShdw>
                </a:effectLst>
              </a:rPr>
              <a:t>ΚΥΑΘΟΣ</a:t>
            </a:r>
            <a:endParaRPr lang="el-GR" dirty="0">
              <a:solidFill>
                <a:srgbClr val="FF0000"/>
              </a:solidFill>
              <a:effectLst>
                <a:outerShdw blurRad="38100" dist="38100" dir="2700000" algn="tl">
                  <a:srgbClr val="000000">
                    <a:alpha val="43137"/>
                  </a:srgbClr>
                </a:outerShdw>
              </a:effectLst>
            </a:endParaRPr>
          </a:p>
        </p:txBody>
      </p:sp>
      <p:cxnSp>
        <p:nvCxnSpPr>
          <p:cNvPr id="8" name="Ευθύγραμμο βέλος σύνδεσης 7"/>
          <p:cNvCxnSpPr/>
          <p:nvPr/>
        </p:nvCxnSpPr>
        <p:spPr>
          <a:xfrm>
            <a:off x="5004048" y="2492896"/>
            <a:ext cx="144016" cy="31683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19223" y="5661248"/>
            <a:ext cx="4824536" cy="923330"/>
          </a:xfrm>
          <a:prstGeom prst="rect">
            <a:avLst/>
          </a:prstGeom>
          <a:noFill/>
        </p:spPr>
        <p:txBody>
          <a:bodyPr wrap="square" rtlCol="0">
            <a:spAutoFit/>
          </a:bodyPr>
          <a:lstStyle/>
          <a:p>
            <a:r>
              <a:rPr lang="el-GR" dirty="0" smtClean="0">
                <a:solidFill>
                  <a:srgbClr val="FF0000"/>
                </a:solidFill>
                <a:effectLst>
                  <a:outerShdw blurRad="38100" dist="38100" dir="2700000" algn="tl">
                    <a:srgbClr val="000000">
                      <a:alpha val="43137"/>
                    </a:srgbClr>
                  </a:outerShdw>
                </a:effectLst>
              </a:rPr>
              <a:t>12 ΑΡΤΟΙ. ΕΤΡΩΓΟΝΤΟ ΜΟΝΟ ΑΠΟ ΤΟΥΣ ΙΕΡΕΙΣ. ΚΑΘΕ ΣΑΒΒΑΤΟ ΚΑΙΝΟΥΡΓΙΟΙ. (ΠΑΡΑΒΙΑΣΗ ΔΑΥΙΔ)</a:t>
            </a:r>
            <a:endParaRPr lang="el-GR"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3200" dirty="0" smtClean="0">
                <a:latin typeface="Cambria" pitchFamily="18" charset="0"/>
              </a:rPr>
              <a:t>Η Κιβωτός της Διαθήκης</a:t>
            </a:r>
            <a:endParaRPr lang="el-GR" sz="3200" dirty="0">
              <a:latin typeface="Cambria" pitchFamily="18" charset="0"/>
            </a:endParaRPr>
          </a:p>
        </p:txBody>
      </p:sp>
      <p:pic>
        <p:nvPicPr>
          <p:cNvPr id="4" name="Content Placeholder 3" descr="[012].Κιβωτός της Διαθήκης.tif"/>
          <p:cNvPicPr>
            <a:picLocks noGrp="1" noChangeAspect="1"/>
          </p:cNvPicPr>
          <p:nvPr>
            <p:ph idx="1"/>
          </p:nvPr>
        </p:nvPicPr>
        <p:blipFill>
          <a:blip r:embed="rId2" cstate="print"/>
          <a:stretch>
            <a:fillRect/>
          </a:stretch>
        </p:blipFill>
        <p:spPr>
          <a:xfrm>
            <a:off x="467544" y="1268760"/>
            <a:ext cx="7704855" cy="4896544"/>
          </a:xfrm>
        </p:spPr>
      </p:pic>
      <p:cxnSp>
        <p:nvCxnSpPr>
          <p:cNvPr id="5" name="Ευθύγραμμο βέλος σύνδεσης 4"/>
          <p:cNvCxnSpPr/>
          <p:nvPr/>
        </p:nvCxnSpPr>
        <p:spPr>
          <a:xfrm flipV="1">
            <a:off x="6372200" y="980728"/>
            <a:ext cx="864096" cy="20882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380312" y="692696"/>
            <a:ext cx="1368152" cy="1477328"/>
          </a:xfrm>
          <a:prstGeom prst="rect">
            <a:avLst/>
          </a:prstGeom>
          <a:noFill/>
        </p:spPr>
        <p:txBody>
          <a:bodyPr wrap="square" rtlCol="0">
            <a:spAutoFit/>
          </a:bodyPr>
          <a:lstStyle/>
          <a:p>
            <a:r>
              <a:rPr lang="el-GR" dirty="0" smtClean="0"/>
              <a:t>ΦΥΛΑΣΣΟΝΤΑΝ ΟΙ ΠΛΑΚΕΣ ΤΟΥ ΝΟΜΟΥ</a:t>
            </a:r>
            <a:endParaRPr lang="el-GR" dirty="0"/>
          </a:p>
        </p:txBody>
      </p:sp>
      <p:cxnSp>
        <p:nvCxnSpPr>
          <p:cNvPr id="8" name="Ευθύγραμμο βέλος σύνδεσης 7"/>
          <p:cNvCxnSpPr/>
          <p:nvPr/>
        </p:nvCxnSpPr>
        <p:spPr>
          <a:xfrm flipH="1" flipV="1">
            <a:off x="1259632" y="2492896"/>
            <a:ext cx="2448272"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27584" y="1772816"/>
            <a:ext cx="1872208" cy="646331"/>
          </a:xfrm>
          <a:prstGeom prst="rect">
            <a:avLst/>
          </a:prstGeom>
          <a:noFill/>
        </p:spPr>
        <p:txBody>
          <a:bodyPr wrap="square" rtlCol="0">
            <a:spAutoFit/>
          </a:bodyPr>
          <a:lstStyle/>
          <a:p>
            <a:r>
              <a:rPr lang="el-GR" dirty="0" smtClean="0"/>
              <a:t>ΧΡΥΣΗ ΠΛΑΚΑ (</a:t>
            </a:r>
            <a:r>
              <a:rPr lang="en-US" dirty="0" smtClean="0"/>
              <a:t>KAPPORETH)</a:t>
            </a:r>
            <a:endParaRPr lang="el-GR" dirty="0"/>
          </a:p>
        </p:txBody>
      </p:sp>
      <p:cxnSp>
        <p:nvCxnSpPr>
          <p:cNvPr id="11" name="Ευθύγραμμο βέλος σύνδεσης 10"/>
          <p:cNvCxnSpPr/>
          <p:nvPr/>
        </p:nvCxnSpPr>
        <p:spPr>
          <a:xfrm flipH="1" flipV="1">
            <a:off x="4499992" y="1916832"/>
            <a:ext cx="936104"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203848" y="1484784"/>
            <a:ext cx="2232248" cy="369332"/>
          </a:xfrm>
          <a:prstGeom prst="rect">
            <a:avLst/>
          </a:prstGeom>
          <a:noFill/>
        </p:spPr>
        <p:txBody>
          <a:bodyPr wrap="square" rtlCol="0">
            <a:spAutoFit/>
          </a:bodyPr>
          <a:lstStyle/>
          <a:p>
            <a:r>
              <a:rPr lang="el-GR" dirty="0" smtClean="0"/>
              <a:t>2 ΧΕΡΟΥΒΕΙΜ</a:t>
            </a:r>
            <a:endParaRPr lang="el-G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0" name="Picture 2" descr="http://images.slideplayer.gr/7/1948496/slides/slide_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8625" y="620713"/>
            <a:ext cx="7848600" cy="588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41387240"/>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2" descr="http://2.bp.blogspot.com/-iMAY2f1TOmU/UmfwDbyYzlI/AAAAAAAAR-U/gzvqzEQ0H04/s1600/Tabernac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188" y="1196752"/>
            <a:ext cx="7693025" cy="432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04239227"/>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6" name="Picture 2" descr="http://4.bp.blogspot.com/-NMpTL6q-mH4/Ts9okLRSKrI/AAAAAAAACag/_w55b5i5D9I/s1600/tabernac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3648" y="1484784"/>
            <a:ext cx="6580187" cy="385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5589282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3600" dirty="0" smtClean="0">
                <a:latin typeface="Cambria" pitchFamily="18" charset="0"/>
              </a:rPr>
              <a:t>1. Τα ιερά της Πατριαρχικής εποχής</a:t>
            </a:r>
            <a:endParaRPr lang="el-GR" sz="3600" dirty="0">
              <a:latin typeface="Cambria" pitchFamily="18" charset="0"/>
            </a:endParaRPr>
          </a:p>
        </p:txBody>
      </p:sp>
      <p:pic>
        <p:nvPicPr>
          <p:cNvPr id="4" name="Content Placeholder 3" descr="[01α]. Λατρευτικός χώρος των Χανααναίων στα Γκολάν.tif"/>
          <p:cNvPicPr>
            <a:picLocks noGrp="1" noChangeAspect="1"/>
          </p:cNvPicPr>
          <p:nvPr>
            <p:ph idx="1"/>
          </p:nvPr>
        </p:nvPicPr>
        <p:blipFill>
          <a:blip r:embed="rId2" cstate="print"/>
          <a:stretch>
            <a:fillRect/>
          </a:stretch>
        </p:blipFill>
        <p:spPr>
          <a:xfrm>
            <a:off x="1167053" y="1600200"/>
            <a:ext cx="6047893" cy="4525963"/>
          </a:xfrm>
        </p:spPr>
      </p:pic>
      <p:sp>
        <p:nvSpPr>
          <p:cNvPr id="5" name="TextBox 4"/>
          <p:cNvSpPr txBox="1"/>
          <p:nvPr/>
        </p:nvSpPr>
        <p:spPr>
          <a:xfrm>
            <a:off x="1115616" y="6165304"/>
            <a:ext cx="6768752" cy="400110"/>
          </a:xfrm>
          <a:prstGeom prst="rect">
            <a:avLst/>
          </a:prstGeom>
          <a:noFill/>
        </p:spPr>
        <p:txBody>
          <a:bodyPr wrap="square" rtlCol="0">
            <a:spAutoFit/>
          </a:bodyPr>
          <a:lstStyle/>
          <a:p>
            <a:r>
              <a:rPr lang="el-GR" sz="2000" dirty="0" smtClean="0">
                <a:latin typeface="Cambria" pitchFamily="18" charset="0"/>
              </a:rPr>
              <a:t>Ιερός χώρος των Χαναναίων στα υψώματα του Γκολάν</a:t>
            </a:r>
            <a:endParaRPr lang="el-GR" sz="2000" dirty="0">
              <a:latin typeface="Cambria"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http://4.bp.blogspot.com/-xdH7mZfuGi4/TxGeSfd5zUI/AAAAAAAADaY/8RV7kNWUNIo/s400/cross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83768" y="404664"/>
            <a:ext cx="3868737" cy="504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55892824"/>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2" name="Picture 2" descr="http://image.slidesharecdn.com/random-130317204808-phpapp01/95/-15-638.jpg?cb=136357136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8175" y="1196975"/>
            <a:ext cx="6076950" cy="456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0438195"/>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0" y="0"/>
            <a:ext cx="1588" cy="1588"/>
          </a:xfrm>
          <a:prstGeom prst="rect">
            <a:avLst/>
          </a:prstGeom>
          <a:noFill/>
          <a:ln w="9525">
            <a:solidFill>
              <a:schemeClr val="tx1"/>
            </a:solidFill>
            <a:miter lim="800000"/>
            <a:headEnd/>
            <a:tailEnd/>
          </a:ln>
        </p:spPr>
        <p:txBody>
          <a:bodyPr anchor="ctr">
            <a:spAutoFit/>
          </a:bodyPr>
          <a:lstStyle/>
          <a:p>
            <a:endParaRPr lang="en-US"/>
          </a:p>
        </p:txBody>
      </p:sp>
      <p:sp>
        <p:nvSpPr>
          <p:cNvPr id="30723" name="Text Box 6"/>
          <p:cNvSpPr txBox="1">
            <a:spLocks noChangeArrowheads="1"/>
          </p:cNvSpPr>
          <p:nvPr/>
        </p:nvSpPr>
        <p:spPr bwMode="auto">
          <a:xfrm>
            <a:off x="1101725" y="2322513"/>
            <a:ext cx="184150" cy="304800"/>
          </a:xfrm>
          <a:prstGeom prst="rect">
            <a:avLst/>
          </a:prstGeom>
          <a:noFill/>
          <a:ln w="9525">
            <a:noFill/>
            <a:miter lim="800000"/>
            <a:headEnd/>
            <a:tailEnd/>
          </a:ln>
        </p:spPr>
        <p:txBody>
          <a:bodyPr wrap="none">
            <a:spAutoFit/>
          </a:bodyPr>
          <a:lstStyle/>
          <a:p>
            <a:endParaRPr lang="en-US"/>
          </a:p>
        </p:txBody>
      </p:sp>
      <p:sp>
        <p:nvSpPr>
          <p:cNvPr id="30724" name="Rectangle 14"/>
          <p:cNvSpPr>
            <a:spLocks noChangeArrowheads="1"/>
          </p:cNvSpPr>
          <p:nvPr/>
        </p:nvSpPr>
        <p:spPr bwMode="auto">
          <a:xfrm>
            <a:off x="0" y="442913"/>
            <a:ext cx="9144000" cy="0"/>
          </a:xfrm>
          <a:prstGeom prst="rect">
            <a:avLst/>
          </a:prstGeom>
          <a:noFill/>
          <a:ln w="9525">
            <a:noFill/>
            <a:miter lim="800000"/>
            <a:headEnd/>
            <a:tailEnd/>
          </a:ln>
        </p:spPr>
        <p:txBody>
          <a:bodyPr wrap="none" anchor="ctr">
            <a:spAutoFit/>
          </a:bodyPr>
          <a:lstStyle/>
          <a:p>
            <a:endParaRPr lang="en-US"/>
          </a:p>
        </p:txBody>
      </p:sp>
      <p:sp>
        <p:nvSpPr>
          <p:cNvPr id="28677" name="4 - Ορθογώνιο"/>
          <p:cNvSpPr>
            <a:spLocks noChangeArrowheads="1"/>
          </p:cNvSpPr>
          <p:nvPr/>
        </p:nvSpPr>
        <p:spPr bwMode="auto">
          <a:xfrm>
            <a:off x="683568" y="548680"/>
            <a:ext cx="7818437" cy="5047536"/>
          </a:xfrm>
          <a:prstGeom prst="rect">
            <a:avLst/>
          </a:prstGeom>
          <a:noFill/>
          <a:ln>
            <a:noFill/>
          </a:ln>
          <a:extLst>
            <a:ext uri="{909E8E84-426E-40DD-AFC4-6F175D3DCCD1}"/>
            <a:ext uri="{91240B29-F687-4F45-9708-019B960494DF}"/>
          </a:extLst>
        </p:spPr>
        <p:txBody>
          <a:bodyPr>
            <a:spAutoFit/>
          </a:bodyPr>
          <a:lstStyle/>
          <a:p>
            <a:pPr>
              <a:defRPr/>
            </a:pPr>
            <a:endParaRPr lang="el-GR" sz="1800" dirty="0"/>
          </a:p>
          <a:p>
            <a:pPr>
              <a:defRPr/>
            </a:pPr>
            <a:r>
              <a:rPr lang="el-GR" sz="1600" dirty="0" err="1">
                <a:effectLst>
                  <a:outerShdw blurRad="38100" dist="38100" dir="2700000" algn="tl">
                    <a:srgbClr val="000000">
                      <a:alpha val="43137"/>
                    </a:srgbClr>
                  </a:outerShdw>
                </a:effectLst>
              </a:rPr>
              <a:t>σκηνὴ</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γὰρ</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κατεσκευάσθη</a:t>
            </a:r>
            <a:r>
              <a:rPr lang="el-GR" sz="1600" dirty="0">
                <a:effectLst>
                  <a:outerShdw blurRad="38100" dist="38100" dir="2700000" algn="tl">
                    <a:srgbClr val="000000">
                      <a:alpha val="43137"/>
                    </a:srgbClr>
                  </a:outerShdw>
                </a:effectLst>
              </a:rPr>
              <a:t> ἡ </a:t>
            </a:r>
            <a:r>
              <a:rPr lang="el-GR" sz="1600" dirty="0" err="1">
                <a:effectLst>
                  <a:outerShdw blurRad="38100" dist="38100" dir="2700000" algn="tl">
                    <a:srgbClr val="000000">
                      <a:alpha val="43137"/>
                    </a:srgbClr>
                  </a:outerShdw>
                </a:effectLst>
              </a:rPr>
              <a:t>πρώτη</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ἐν</a:t>
            </a:r>
            <a:r>
              <a:rPr lang="el-GR" sz="1600" dirty="0">
                <a:effectLst>
                  <a:outerShdw blurRad="38100" dist="38100" dir="2700000" algn="tl">
                    <a:srgbClr val="000000">
                      <a:alpha val="43137"/>
                    </a:srgbClr>
                  </a:outerShdw>
                </a:effectLst>
              </a:rPr>
              <a:t> ᾗ ἥ τε </a:t>
            </a:r>
            <a:r>
              <a:rPr lang="el-GR" sz="1600" dirty="0" err="1">
                <a:effectLst>
                  <a:outerShdw blurRad="38100" dist="38100" dir="2700000" algn="tl">
                    <a:srgbClr val="000000">
                      <a:alpha val="43137"/>
                    </a:srgbClr>
                  </a:outerShdw>
                </a:effectLst>
              </a:rPr>
              <a:t>λυχνία</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καὶ</a:t>
            </a:r>
            <a:r>
              <a:rPr lang="el-GR" sz="1600" dirty="0">
                <a:effectLst>
                  <a:outerShdw blurRad="38100" dist="38100" dir="2700000" algn="tl">
                    <a:srgbClr val="000000">
                      <a:alpha val="43137"/>
                    </a:srgbClr>
                  </a:outerShdw>
                </a:effectLst>
              </a:rPr>
              <a:t> ἡ </a:t>
            </a:r>
            <a:r>
              <a:rPr lang="el-GR" sz="1600" dirty="0" err="1">
                <a:effectLst>
                  <a:outerShdw blurRad="38100" dist="38100" dir="2700000" algn="tl">
                    <a:srgbClr val="000000">
                      <a:alpha val="43137"/>
                    </a:srgbClr>
                  </a:outerShdw>
                </a:effectLst>
              </a:rPr>
              <a:t>τράπεζα</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καὶ</a:t>
            </a:r>
            <a:r>
              <a:rPr lang="el-GR" sz="1600" dirty="0">
                <a:effectLst>
                  <a:outerShdw blurRad="38100" dist="38100" dir="2700000" algn="tl">
                    <a:srgbClr val="000000">
                      <a:alpha val="43137"/>
                    </a:srgbClr>
                  </a:outerShdw>
                </a:effectLst>
              </a:rPr>
              <a:t> ἡ </a:t>
            </a:r>
            <a:r>
              <a:rPr lang="el-GR" sz="1600" dirty="0" err="1">
                <a:effectLst>
                  <a:outerShdw blurRad="38100" dist="38100" dir="2700000" algn="tl">
                    <a:srgbClr val="000000">
                      <a:alpha val="43137"/>
                    </a:srgbClr>
                  </a:outerShdw>
                </a:effectLst>
              </a:rPr>
              <a:t>πρόθεσις</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τῶν</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ἄρτων</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ἥτις</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λέγεται</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Ἅγια</a:t>
            </a:r>
            <a:r>
              <a:rPr lang="el-GR" sz="1600" dirty="0">
                <a:effectLst>
                  <a:outerShdw blurRad="38100" dist="38100" dir="2700000" algn="tl">
                    <a:srgbClr val="000000">
                      <a:alpha val="43137"/>
                    </a:srgbClr>
                  </a:outerShdw>
                </a:effectLst>
              </a:rPr>
              <a:t>·</a:t>
            </a:r>
          </a:p>
          <a:p>
            <a:pPr>
              <a:defRPr/>
            </a:pPr>
            <a:r>
              <a:rPr lang="en-US" sz="1600" dirty="0">
                <a:effectLst>
                  <a:outerShdw blurRad="38100" dist="38100" dir="2700000" algn="tl">
                    <a:srgbClr val="000000">
                      <a:alpha val="43137"/>
                    </a:srgbClr>
                  </a:outerShdw>
                </a:effectLst>
              </a:rPr>
              <a:t> </a:t>
            </a:r>
            <a:r>
              <a:rPr lang="en-US" sz="1600" baseline="30000" dirty="0">
                <a:effectLst>
                  <a:outerShdw blurRad="38100" dist="38100" dir="2700000" algn="tl">
                    <a:srgbClr val="000000">
                      <a:alpha val="43137"/>
                    </a:srgbClr>
                  </a:outerShdw>
                </a:effectLst>
              </a:rPr>
              <a:t>3 </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μετὰ</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δὲ</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τὸ</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δεύτερον</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καταπέτασμα</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σκηνὴ</a:t>
            </a:r>
            <a:r>
              <a:rPr lang="el-GR" sz="1600" dirty="0">
                <a:effectLst>
                  <a:outerShdw blurRad="38100" dist="38100" dir="2700000" algn="tl">
                    <a:srgbClr val="000000">
                      <a:alpha val="43137"/>
                    </a:srgbClr>
                  </a:outerShdw>
                </a:effectLst>
              </a:rPr>
              <a:t> ἡ </a:t>
            </a:r>
            <a:r>
              <a:rPr lang="el-GR" sz="1600" dirty="0" err="1">
                <a:effectLst>
                  <a:outerShdw blurRad="38100" dist="38100" dir="2700000" algn="tl">
                    <a:srgbClr val="000000">
                      <a:alpha val="43137"/>
                    </a:srgbClr>
                  </a:outerShdw>
                </a:effectLst>
              </a:rPr>
              <a:t>λεγομένη</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Ἅγια</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Ἁγίων</a:t>
            </a:r>
            <a:r>
              <a:rPr lang="el-GR" sz="1600" dirty="0">
                <a:effectLst>
                  <a:outerShdw blurRad="38100" dist="38100" dir="2700000" algn="tl">
                    <a:srgbClr val="000000">
                      <a:alpha val="43137"/>
                    </a:srgbClr>
                  </a:outerShdw>
                </a:effectLst>
              </a:rPr>
              <a:t>,</a:t>
            </a:r>
          </a:p>
          <a:p>
            <a:pPr>
              <a:defRPr/>
            </a:pPr>
            <a:r>
              <a:rPr lang="en-US" sz="1600" dirty="0">
                <a:effectLst>
                  <a:outerShdw blurRad="38100" dist="38100" dir="2700000" algn="tl">
                    <a:srgbClr val="000000">
                      <a:alpha val="43137"/>
                    </a:srgbClr>
                  </a:outerShdw>
                </a:effectLst>
              </a:rPr>
              <a:t> </a:t>
            </a:r>
            <a:r>
              <a:rPr lang="en-US" sz="1600" baseline="30000" dirty="0">
                <a:effectLst>
                  <a:outerShdw blurRad="38100" dist="38100" dir="2700000" algn="tl">
                    <a:srgbClr val="000000">
                      <a:alpha val="43137"/>
                    </a:srgbClr>
                  </a:outerShdw>
                </a:effectLst>
              </a:rPr>
              <a:t>4 </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χρυσοῦν</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ἔχουσα</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θυμιατήριον</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καὶ</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τὴν</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κιβωτὸν</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τῆς</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διαθήκης</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περικεκαλυμμένην</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πάντοθεν</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χρυσίῳ</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ἐν</a:t>
            </a:r>
            <a:r>
              <a:rPr lang="el-GR" sz="1600" dirty="0">
                <a:effectLst>
                  <a:outerShdw blurRad="38100" dist="38100" dir="2700000" algn="tl">
                    <a:srgbClr val="000000">
                      <a:alpha val="43137"/>
                    </a:srgbClr>
                  </a:outerShdw>
                </a:effectLst>
              </a:rPr>
              <a:t> ᾗ </a:t>
            </a:r>
            <a:r>
              <a:rPr lang="el-GR" sz="1600" dirty="0" err="1">
                <a:effectLst>
                  <a:outerShdw blurRad="38100" dist="38100" dir="2700000" algn="tl">
                    <a:srgbClr val="000000">
                      <a:alpha val="43137"/>
                    </a:srgbClr>
                  </a:outerShdw>
                </a:effectLst>
              </a:rPr>
              <a:t>στάμνος</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χρυσῆ</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ἔχουσα</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τὸ</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μάννα</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καὶ</a:t>
            </a:r>
            <a:r>
              <a:rPr lang="el-GR" sz="1600" dirty="0">
                <a:effectLst>
                  <a:outerShdw blurRad="38100" dist="38100" dir="2700000" algn="tl">
                    <a:srgbClr val="000000">
                      <a:alpha val="43137"/>
                    </a:srgbClr>
                  </a:outerShdw>
                </a:effectLst>
              </a:rPr>
              <a:t> ἡ </a:t>
            </a:r>
            <a:r>
              <a:rPr lang="el-GR" sz="1600" dirty="0" err="1">
                <a:effectLst>
                  <a:outerShdw blurRad="38100" dist="38100" dir="2700000" algn="tl">
                    <a:srgbClr val="000000">
                      <a:alpha val="43137"/>
                    </a:srgbClr>
                  </a:outerShdw>
                </a:effectLst>
              </a:rPr>
              <a:t>ῥάβδος</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Ἀαρὼν</a:t>
            </a:r>
            <a:r>
              <a:rPr lang="el-GR" sz="1600" dirty="0">
                <a:effectLst>
                  <a:outerShdw blurRad="38100" dist="38100" dir="2700000" algn="tl">
                    <a:srgbClr val="000000">
                      <a:alpha val="43137"/>
                    </a:srgbClr>
                  </a:outerShdw>
                </a:effectLst>
              </a:rPr>
              <a:t> ἡ </a:t>
            </a:r>
            <a:r>
              <a:rPr lang="el-GR" sz="1600" dirty="0" err="1">
                <a:effectLst>
                  <a:outerShdw blurRad="38100" dist="38100" dir="2700000" algn="tl">
                    <a:srgbClr val="000000">
                      <a:alpha val="43137"/>
                    </a:srgbClr>
                  </a:outerShdw>
                </a:effectLst>
              </a:rPr>
              <a:t>βλαστήσασα</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καὶ</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αἱ</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πλάκες</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τῆς</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διαθήκης</a:t>
            </a:r>
            <a:r>
              <a:rPr lang="el-GR" sz="1600" dirty="0">
                <a:effectLst>
                  <a:outerShdw blurRad="38100" dist="38100" dir="2700000" algn="tl">
                    <a:srgbClr val="000000">
                      <a:alpha val="43137"/>
                    </a:srgbClr>
                  </a:outerShdw>
                </a:effectLst>
              </a:rPr>
              <a:t>,</a:t>
            </a:r>
          </a:p>
          <a:p>
            <a:pPr>
              <a:defRPr/>
            </a:pPr>
            <a:r>
              <a:rPr lang="en-US" sz="1600" dirty="0">
                <a:effectLst>
                  <a:outerShdw blurRad="38100" dist="38100" dir="2700000" algn="tl">
                    <a:srgbClr val="000000">
                      <a:alpha val="43137"/>
                    </a:srgbClr>
                  </a:outerShdw>
                </a:effectLst>
              </a:rPr>
              <a:t> </a:t>
            </a:r>
            <a:r>
              <a:rPr lang="en-US" sz="1600" baseline="30000" dirty="0">
                <a:effectLst>
                  <a:outerShdw blurRad="38100" dist="38100" dir="2700000" algn="tl">
                    <a:srgbClr val="000000">
                      <a:alpha val="43137"/>
                    </a:srgbClr>
                  </a:outerShdw>
                </a:effectLst>
              </a:rPr>
              <a:t>5 </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ὑπεράνω</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δὲ</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αὐτῆς</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Χερουβὶν</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δόξης</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κατασκιάζοντα</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τὸ</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ἱλαστήριον</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περὶ</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ὧν</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οὐκ</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ἔστιν</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νῦν</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λέγειν</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κατὰ</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μέρος</a:t>
            </a:r>
            <a:r>
              <a:rPr lang="el-GR" sz="1600" dirty="0">
                <a:effectLst>
                  <a:outerShdw blurRad="38100" dist="38100" dir="2700000" algn="tl">
                    <a:srgbClr val="000000">
                      <a:alpha val="43137"/>
                    </a:srgbClr>
                  </a:outerShdw>
                </a:effectLst>
              </a:rPr>
              <a:t>.</a:t>
            </a:r>
          </a:p>
          <a:p>
            <a:pPr>
              <a:defRPr/>
            </a:pPr>
            <a:r>
              <a:rPr lang="en-US" sz="1600" dirty="0"/>
              <a:t> </a:t>
            </a:r>
            <a:r>
              <a:rPr lang="en-US" sz="1600" baseline="30000" dirty="0"/>
              <a:t>6 </a:t>
            </a:r>
            <a:r>
              <a:rPr lang="el-GR" sz="1600" dirty="0"/>
              <a:t> </a:t>
            </a:r>
            <a:r>
              <a:rPr lang="el-GR" sz="1600" dirty="0" err="1"/>
              <a:t>Τούτων</a:t>
            </a:r>
            <a:r>
              <a:rPr lang="el-GR" sz="1600" dirty="0"/>
              <a:t> </a:t>
            </a:r>
            <a:r>
              <a:rPr lang="el-GR" sz="1600" dirty="0" err="1"/>
              <a:t>δὲ</a:t>
            </a:r>
            <a:r>
              <a:rPr lang="el-GR" sz="1600" dirty="0"/>
              <a:t> </a:t>
            </a:r>
            <a:r>
              <a:rPr lang="el-GR" sz="1600" dirty="0" err="1"/>
              <a:t>οὕτως</a:t>
            </a:r>
            <a:r>
              <a:rPr lang="el-GR" sz="1600" dirty="0"/>
              <a:t> </a:t>
            </a:r>
            <a:r>
              <a:rPr lang="el-GR" sz="1600" dirty="0" err="1"/>
              <a:t>κατεσκευασμένων</a:t>
            </a:r>
            <a:r>
              <a:rPr lang="el-GR" sz="1600" dirty="0"/>
              <a:t> </a:t>
            </a:r>
            <a:r>
              <a:rPr lang="el-GR" sz="1600" dirty="0" err="1"/>
              <a:t>εἰς</a:t>
            </a:r>
            <a:r>
              <a:rPr lang="el-GR" sz="1600" dirty="0"/>
              <a:t> </a:t>
            </a:r>
            <a:r>
              <a:rPr lang="el-GR" sz="1600" dirty="0" err="1"/>
              <a:t>μὲν</a:t>
            </a:r>
            <a:r>
              <a:rPr lang="el-GR" sz="1600" dirty="0"/>
              <a:t> </a:t>
            </a:r>
            <a:r>
              <a:rPr lang="el-GR" sz="1600" dirty="0" err="1"/>
              <a:t>τὴν</a:t>
            </a:r>
            <a:r>
              <a:rPr lang="el-GR" sz="1600" dirty="0"/>
              <a:t> </a:t>
            </a:r>
            <a:r>
              <a:rPr lang="el-GR" sz="1600" dirty="0" err="1"/>
              <a:t>πρώτην</a:t>
            </a:r>
            <a:r>
              <a:rPr lang="el-GR" sz="1600" dirty="0"/>
              <a:t> </a:t>
            </a:r>
            <a:r>
              <a:rPr lang="el-GR" sz="1600" dirty="0" err="1"/>
              <a:t>σκηνὴν</a:t>
            </a:r>
            <a:r>
              <a:rPr lang="el-GR" sz="1600" dirty="0"/>
              <a:t> </a:t>
            </a:r>
            <a:r>
              <a:rPr lang="el-GR" sz="1600" dirty="0" err="1"/>
              <a:t>διὰ</a:t>
            </a:r>
            <a:r>
              <a:rPr lang="el-GR" sz="1600" dirty="0"/>
              <a:t> </a:t>
            </a:r>
            <a:r>
              <a:rPr lang="el-GR" sz="1600" dirty="0" err="1"/>
              <a:t>παντὸς</a:t>
            </a:r>
            <a:r>
              <a:rPr lang="el-GR" sz="1600" dirty="0"/>
              <a:t> </a:t>
            </a:r>
            <a:r>
              <a:rPr lang="el-GR" sz="1600" dirty="0" err="1"/>
              <a:t>εἰσίασιν</a:t>
            </a:r>
            <a:r>
              <a:rPr lang="el-GR" sz="1600" dirty="0"/>
              <a:t> </a:t>
            </a:r>
            <a:r>
              <a:rPr lang="el-GR" sz="1600" dirty="0" err="1"/>
              <a:t>οἱ</a:t>
            </a:r>
            <a:r>
              <a:rPr lang="el-GR" sz="1600" dirty="0"/>
              <a:t> </a:t>
            </a:r>
            <a:r>
              <a:rPr lang="el-GR" sz="1600" dirty="0" err="1"/>
              <a:t>ἱερεῖς</a:t>
            </a:r>
            <a:r>
              <a:rPr lang="el-GR" sz="1600" dirty="0"/>
              <a:t> </a:t>
            </a:r>
            <a:r>
              <a:rPr lang="el-GR" sz="1600" dirty="0" err="1"/>
              <a:t>τὰς</a:t>
            </a:r>
            <a:r>
              <a:rPr lang="el-GR" sz="1600" dirty="0"/>
              <a:t> </a:t>
            </a:r>
            <a:r>
              <a:rPr lang="el-GR" sz="1600" dirty="0" err="1"/>
              <a:t>λατρείας</a:t>
            </a:r>
            <a:r>
              <a:rPr lang="el-GR" sz="1600" dirty="0"/>
              <a:t> </a:t>
            </a:r>
            <a:r>
              <a:rPr lang="el-GR" sz="1600" dirty="0" err="1"/>
              <a:t>ἐπιτελοῦντες</a:t>
            </a:r>
            <a:r>
              <a:rPr lang="el-GR" sz="1600" dirty="0"/>
              <a:t>,</a:t>
            </a:r>
          </a:p>
          <a:p>
            <a:pPr>
              <a:defRPr/>
            </a:pPr>
            <a:r>
              <a:rPr lang="en-US" sz="1600" dirty="0"/>
              <a:t> </a:t>
            </a:r>
            <a:r>
              <a:rPr lang="en-US" sz="1600" baseline="30000" dirty="0"/>
              <a:t>7 </a:t>
            </a:r>
            <a:r>
              <a:rPr lang="el-GR" sz="1600" dirty="0"/>
              <a:t> </a:t>
            </a:r>
            <a:r>
              <a:rPr lang="el-GR" sz="1600" i="1" u="sng" dirty="0" err="1">
                <a:effectLst>
                  <a:outerShdw blurRad="38100" dist="38100" dir="2700000" algn="tl">
                    <a:srgbClr val="000000">
                      <a:alpha val="43137"/>
                    </a:srgbClr>
                  </a:outerShdw>
                </a:effectLst>
              </a:rPr>
              <a:t>εἰς</a:t>
            </a:r>
            <a:r>
              <a:rPr lang="el-GR" sz="1600" i="1" u="sng" dirty="0">
                <a:effectLst>
                  <a:outerShdw blurRad="38100" dist="38100" dir="2700000" algn="tl">
                    <a:srgbClr val="000000">
                      <a:alpha val="43137"/>
                    </a:srgbClr>
                  </a:outerShdw>
                </a:effectLst>
              </a:rPr>
              <a:t> </a:t>
            </a:r>
            <a:r>
              <a:rPr lang="el-GR" sz="1600" i="1" u="sng" dirty="0" err="1">
                <a:effectLst>
                  <a:outerShdw blurRad="38100" dist="38100" dir="2700000" algn="tl">
                    <a:srgbClr val="000000">
                      <a:alpha val="43137"/>
                    </a:srgbClr>
                  </a:outerShdw>
                </a:effectLst>
              </a:rPr>
              <a:t>δὲ</a:t>
            </a:r>
            <a:r>
              <a:rPr lang="el-GR" sz="1600" i="1" u="sng" dirty="0">
                <a:effectLst>
                  <a:outerShdw blurRad="38100" dist="38100" dir="2700000" algn="tl">
                    <a:srgbClr val="000000">
                      <a:alpha val="43137"/>
                    </a:srgbClr>
                  </a:outerShdw>
                </a:effectLst>
              </a:rPr>
              <a:t> </a:t>
            </a:r>
            <a:r>
              <a:rPr lang="el-GR" sz="1600" i="1" u="sng" dirty="0" err="1">
                <a:effectLst>
                  <a:outerShdw blurRad="38100" dist="38100" dir="2700000" algn="tl">
                    <a:srgbClr val="000000">
                      <a:alpha val="43137"/>
                    </a:srgbClr>
                  </a:outerShdw>
                </a:effectLst>
              </a:rPr>
              <a:t>τὴν</a:t>
            </a:r>
            <a:r>
              <a:rPr lang="el-GR" sz="1600" i="1" u="sng" dirty="0">
                <a:effectLst>
                  <a:outerShdw blurRad="38100" dist="38100" dir="2700000" algn="tl">
                    <a:srgbClr val="000000">
                      <a:alpha val="43137"/>
                    </a:srgbClr>
                  </a:outerShdw>
                </a:effectLst>
              </a:rPr>
              <a:t> </a:t>
            </a:r>
            <a:r>
              <a:rPr lang="el-GR" sz="1600" i="1" u="sng" dirty="0" err="1">
                <a:effectLst>
                  <a:outerShdw blurRad="38100" dist="38100" dir="2700000" algn="tl">
                    <a:srgbClr val="000000">
                      <a:alpha val="43137"/>
                    </a:srgbClr>
                  </a:outerShdw>
                </a:effectLst>
              </a:rPr>
              <a:t>δευτέραν</a:t>
            </a:r>
            <a:r>
              <a:rPr lang="el-GR" sz="1600" i="1" u="sng" dirty="0">
                <a:effectLst>
                  <a:outerShdw blurRad="38100" dist="38100" dir="2700000" algn="tl">
                    <a:srgbClr val="000000">
                      <a:alpha val="43137"/>
                    </a:srgbClr>
                  </a:outerShdw>
                </a:effectLst>
              </a:rPr>
              <a:t> </a:t>
            </a:r>
            <a:r>
              <a:rPr lang="el-GR" sz="1600" i="1" u="sng" dirty="0" err="1">
                <a:effectLst>
                  <a:outerShdw blurRad="38100" dist="38100" dir="2700000" algn="tl">
                    <a:srgbClr val="000000">
                      <a:alpha val="43137"/>
                    </a:srgbClr>
                  </a:outerShdw>
                </a:effectLst>
              </a:rPr>
              <a:t>ἅπαξ</a:t>
            </a:r>
            <a:r>
              <a:rPr lang="el-GR" sz="1600" i="1" u="sng" dirty="0">
                <a:effectLst>
                  <a:outerShdw blurRad="38100" dist="38100" dir="2700000" algn="tl">
                    <a:srgbClr val="000000">
                      <a:alpha val="43137"/>
                    </a:srgbClr>
                  </a:outerShdw>
                </a:effectLst>
              </a:rPr>
              <a:t> </a:t>
            </a:r>
            <a:r>
              <a:rPr lang="el-GR" sz="1600" i="1" u="sng" dirty="0" err="1">
                <a:effectLst>
                  <a:outerShdw blurRad="38100" dist="38100" dir="2700000" algn="tl">
                    <a:srgbClr val="000000">
                      <a:alpha val="43137"/>
                    </a:srgbClr>
                  </a:outerShdw>
                </a:effectLst>
              </a:rPr>
              <a:t>τοῦ</a:t>
            </a:r>
            <a:r>
              <a:rPr lang="el-GR" sz="1600" i="1" u="sng" dirty="0">
                <a:effectLst>
                  <a:outerShdw blurRad="38100" dist="38100" dir="2700000" algn="tl">
                    <a:srgbClr val="000000">
                      <a:alpha val="43137"/>
                    </a:srgbClr>
                  </a:outerShdw>
                </a:effectLst>
              </a:rPr>
              <a:t> </a:t>
            </a:r>
            <a:r>
              <a:rPr lang="el-GR" sz="1600" i="1" u="sng" dirty="0" err="1">
                <a:effectLst>
                  <a:outerShdw blurRad="38100" dist="38100" dir="2700000" algn="tl">
                    <a:srgbClr val="000000">
                      <a:alpha val="43137"/>
                    </a:srgbClr>
                  </a:outerShdw>
                </a:effectLst>
              </a:rPr>
              <a:t>ἐνιαυτοῦ</a:t>
            </a:r>
            <a:r>
              <a:rPr lang="el-GR" sz="1600" i="1" u="sng" dirty="0">
                <a:effectLst>
                  <a:outerShdw blurRad="38100" dist="38100" dir="2700000" algn="tl">
                    <a:srgbClr val="000000">
                      <a:alpha val="43137"/>
                    </a:srgbClr>
                  </a:outerShdw>
                </a:effectLst>
              </a:rPr>
              <a:t> </a:t>
            </a:r>
            <a:r>
              <a:rPr lang="el-GR" sz="1600" i="1" u="sng" dirty="0" err="1">
                <a:effectLst>
                  <a:outerShdw blurRad="38100" dist="38100" dir="2700000" algn="tl">
                    <a:srgbClr val="000000">
                      <a:alpha val="43137"/>
                    </a:srgbClr>
                  </a:outerShdw>
                </a:effectLst>
              </a:rPr>
              <a:t>μόνος</a:t>
            </a:r>
            <a:r>
              <a:rPr lang="el-GR" sz="1600" i="1" u="sng" dirty="0">
                <a:effectLst>
                  <a:outerShdw blurRad="38100" dist="38100" dir="2700000" algn="tl">
                    <a:srgbClr val="000000">
                      <a:alpha val="43137"/>
                    </a:srgbClr>
                  </a:outerShdw>
                </a:effectLst>
              </a:rPr>
              <a:t> ὁ </a:t>
            </a:r>
            <a:r>
              <a:rPr lang="el-GR" sz="1600" i="1" u="sng" dirty="0" err="1">
                <a:effectLst>
                  <a:outerShdw blurRad="38100" dist="38100" dir="2700000" algn="tl">
                    <a:srgbClr val="000000">
                      <a:alpha val="43137"/>
                    </a:srgbClr>
                  </a:outerShdw>
                </a:effectLst>
              </a:rPr>
              <a:t>ἀρχιερεύς</a:t>
            </a:r>
            <a:r>
              <a:rPr lang="el-GR" sz="1600" i="1" u="sng" dirty="0">
                <a:effectLst>
                  <a:outerShdw blurRad="38100" dist="38100" dir="2700000" algn="tl">
                    <a:srgbClr val="000000">
                      <a:alpha val="43137"/>
                    </a:srgbClr>
                  </a:outerShdw>
                </a:effectLst>
              </a:rPr>
              <a:t>, </a:t>
            </a:r>
            <a:r>
              <a:rPr lang="el-GR" sz="1600" i="1" u="sng" dirty="0" err="1">
                <a:effectLst>
                  <a:outerShdw blurRad="38100" dist="38100" dir="2700000" algn="tl">
                    <a:srgbClr val="000000">
                      <a:alpha val="43137"/>
                    </a:srgbClr>
                  </a:outerShdw>
                </a:effectLst>
              </a:rPr>
              <a:t>οὐ</a:t>
            </a:r>
            <a:r>
              <a:rPr lang="el-GR" sz="1600" i="1" u="sng" dirty="0">
                <a:effectLst>
                  <a:outerShdw blurRad="38100" dist="38100" dir="2700000" algn="tl">
                    <a:srgbClr val="000000">
                      <a:alpha val="43137"/>
                    </a:srgbClr>
                  </a:outerShdw>
                </a:effectLst>
              </a:rPr>
              <a:t> </a:t>
            </a:r>
            <a:r>
              <a:rPr lang="el-GR" sz="1600" i="1" u="sng" dirty="0" err="1">
                <a:effectLst>
                  <a:outerShdw blurRad="38100" dist="38100" dir="2700000" algn="tl">
                    <a:srgbClr val="000000">
                      <a:alpha val="43137"/>
                    </a:srgbClr>
                  </a:outerShdw>
                </a:effectLst>
              </a:rPr>
              <a:t>χωρὶς</a:t>
            </a:r>
            <a:r>
              <a:rPr lang="el-GR" sz="1600" i="1" u="sng" dirty="0">
                <a:effectLst>
                  <a:outerShdw blurRad="38100" dist="38100" dir="2700000" algn="tl">
                    <a:srgbClr val="000000">
                      <a:alpha val="43137"/>
                    </a:srgbClr>
                  </a:outerShdw>
                </a:effectLst>
              </a:rPr>
              <a:t> </a:t>
            </a:r>
            <a:r>
              <a:rPr lang="el-GR" sz="1600" i="1" u="sng" dirty="0" err="1">
                <a:effectLst>
                  <a:outerShdw blurRad="38100" dist="38100" dir="2700000" algn="tl">
                    <a:srgbClr val="000000">
                      <a:alpha val="43137"/>
                    </a:srgbClr>
                  </a:outerShdw>
                </a:effectLst>
              </a:rPr>
              <a:t>αἵματος</a:t>
            </a:r>
            <a:r>
              <a:rPr lang="el-GR" sz="1600" i="1" u="sng" dirty="0">
                <a:effectLst>
                  <a:outerShdw blurRad="38100" dist="38100" dir="2700000" algn="tl">
                    <a:srgbClr val="000000">
                      <a:alpha val="43137"/>
                    </a:srgbClr>
                  </a:outerShdw>
                </a:effectLst>
              </a:rPr>
              <a:t> ὃ </a:t>
            </a:r>
            <a:r>
              <a:rPr lang="el-GR" sz="1600" i="1" u="sng" dirty="0" err="1">
                <a:effectLst>
                  <a:outerShdw blurRad="38100" dist="38100" dir="2700000" algn="tl">
                    <a:srgbClr val="000000">
                      <a:alpha val="43137"/>
                    </a:srgbClr>
                  </a:outerShdw>
                </a:effectLst>
              </a:rPr>
              <a:t>προσφέρει</a:t>
            </a:r>
            <a:r>
              <a:rPr lang="el-GR" sz="1600" i="1" u="sng" dirty="0">
                <a:effectLst>
                  <a:outerShdw blurRad="38100" dist="38100" dir="2700000" algn="tl">
                    <a:srgbClr val="000000">
                      <a:alpha val="43137"/>
                    </a:srgbClr>
                  </a:outerShdw>
                </a:effectLst>
              </a:rPr>
              <a:t> </a:t>
            </a:r>
            <a:r>
              <a:rPr lang="el-GR" sz="1600" i="1" u="sng" dirty="0" err="1">
                <a:effectLst>
                  <a:outerShdw blurRad="38100" dist="38100" dir="2700000" algn="tl">
                    <a:srgbClr val="000000">
                      <a:alpha val="43137"/>
                    </a:srgbClr>
                  </a:outerShdw>
                </a:effectLst>
              </a:rPr>
              <a:t>ὑπὲρ</a:t>
            </a:r>
            <a:r>
              <a:rPr lang="el-GR" sz="1600" i="1" u="sng" dirty="0">
                <a:effectLst>
                  <a:outerShdw blurRad="38100" dist="38100" dir="2700000" algn="tl">
                    <a:srgbClr val="000000">
                      <a:alpha val="43137"/>
                    </a:srgbClr>
                  </a:outerShdw>
                </a:effectLst>
              </a:rPr>
              <a:t> </a:t>
            </a:r>
            <a:r>
              <a:rPr lang="el-GR" sz="1600" i="1" u="sng" dirty="0" err="1">
                <a:effectLst>
                  <a:outerShdw blurRad="38100" dist="38100" dir="2700000" algn="tl">
                    <a:srgbClr val="000000">
                      <a:alpha val="43137"/>
                    </a:srgbClr>
                  </a:outerShdw>
                </a:effectLst>
              </a:rPr>
              <a:t>ἑαυτοῦ</a:t>
            </a:r>
            <a:r>
              <a:rPr lang="el-GR" sz="1600" i="1" u="sng" dirty="0">
                <a:effectLst>
                  <a:outerShdw blurRad="38100" dist="38100" dir="2700000" algn="tl">
                    <a:srgbClr val="000000">
                      <a:alpha val="43137"/>
                    </a:srgbClr>
                  </a:outerShdw>
                </a:effectLst>
              </a:rPr>
              <a:t> </a:t>
            </a:r>
            <a:r>
              <a:rPr lang="el-GR" sz="1600" i="1" u="sng" dirty="0" err="1">
                <a:effectLst>
                  <a:outerShdw blurRad="38100" dist="38100" dir="2700000" algn="tl">
                    <a:srgbClr val="000000">
                      <a:alpha val="43137"/>
                    </a:srgbClr>
                  </a:outerShdw>
                </a:effectLst>
              </a:rPr>
              <a:t>καὶ</a:t>
            </a:r>
            <a:r>
              <a:rPr lang="el-GR" sz="1600" i="1" u="sng" dirty="0">
                <a:effectLst>
                  <a:outerShdw blurRad="38100" dist="38100" dir="2700000" algn="tl">
                    <a:srgbClr val="000000">
                      <a:alpha val="43137"/>
                    </a:srgbClr>
                  </a:outerShdw>
                </a:effectLst>
              </a:rPr>
              <a:t> </a:t>
            </a:r>
            <a:r>
              <a:rPr lang="el-GR" sz="1600" i="1" u="sng" dirty="0" err="1">
                <a:effectLst>
                  <a:outerShdw blurRad="38100" dist="38100" dir="2700000" algn="tl">
                    <a:srgbClr val="000000">
                      <a:alpha val="43137"/>
                    </a:srgbClr>
                  </a:outerShdw>
                </a:effectLst>
              </a:rPr>
              <a:t>τῶν</a:t>
            </a:r>
            <a:r>
              <a:rPr lang="el-GR" sz="1600" i="1" u="sng" dirty="0">
                <a:effectLst>
                  <a:outerShdw blurRad="38100" dist="38100" dir="2700000" algn="tl">
                    <a:srgbClr val="000000">
                      <a:alpha val="43137"/>
                    </a:srgbClr>
                  </a:outerShdw>
                </a:effectLst>
              </a:rPr>
              <a:t> </a:t>
            </a:r>
            <a:r>
              <a:rPr lang="el-GR" sz="1600" i="1" u="sng" dirty="0" err="1">
                <a:effectLst>
                  <a:outerShdw blurRad="38100" dist="38100" dir="2700000" algn="tl">
                    <a:srgbClr val="000000">
                      <a:alpha val="43137"/>
                    </a:srgbClr>
                  </a:outerShdw>
                </a:effectLst>
              </a:rPr>
              <a:t>τοῦ</a:t>
            </a:r>
            <a:r>
              <a:rPr lang="el-GR" sz="1600" i="1" u="sng" dirty="0">
                <a:effectLst>
                  <a:outerShdw blurRad="38100" dist="38100" dir="2700000" algn="tl">
                    <a:srgbClr val="000000">
                      <a:alpha val="43137"/>
                    </a:srgbClr>
                  </a:outerShdw>
                </a:effectLst>
              </a:rPr>
              <a:t> </a:t>
            </a:r>
            <a:r>
              <a:rPr lang="el-GR" sz="1600" i="1" u="sng" dirty="0" err="1">
                <a:effectLst>
                  <a:outerShdw blurRad="38100" dist="38100" dir="2700000" algn="tl">
                    <a:srgbClr val="000000">
                      <a:alpha val="43137"/>
                    </a:srgbClr>
                  </a:outerShdw>
                </a:effectLst>
              </a:rPr>
              <a:t>λαοῦ</a:t>
            </a:r>
            <a:r>
              <a:rPr lang="el-GR" sz="1600" i="1" u="sng" dirty="0">
                <a:effectLst>
                  <a:outerShdw blurRad="38100" dist="38100" dir="2700000" algn="tl">
                    <a:srgbClr val="000000">
                      <a:alpha val="43137"/>
                    </a:srgbClr>
                  </a:outerShdw>
                </a:effectLst>
              </a:rPr>
              <a:t> </a:t>
            </a:r>
            <a:r>
              <a:rPr lang="el-GR" sz="1600" i="1" u="sng" dirty="0" err="1">
                <a:effectLst>
                  <a:outerShdw blurRad="38100" dist="38100" dir="2700000" algn="tl">
                    <a:srgbClr val="000000">
                      <a:alpha val="43137"/>
                    </a:srgbClr>
                  </a:outerShdw>
                </a:effectLst>
              </a:rPr>
              <a:t>ἀγνοημάτων</a:t>
            </a:r>
            <a:r>
              <a:rPr lang="el-GR" sz="1600" i="1" u="sng" dirty="0">
                <a:effectLst>
                  <a:outerShdw blurRad="38100" dist="38100" dir="2700000" algn="tl">
                    <a:srgbClr val="000000">
                      <a:alpha val="43137"/>
                    </a:srgbClr>
                  </a:outerShdw>
                </a:effectLst>
              </a:rPr>
              <a:t>,</a:t>
            </a:r>
          </a:p>
          <a:p>
            <a:pPr>
              <a:defRPr/>
            </a:pPr>
            <a:r>
              <a:rPr lang="en-US" sz="1600" dirty="0"/>
              <a:t> </a:t>
            </a:r>
            <a:r>
              <a:rPr lang="en-US" sz="1600" baseline="30000" dirty="0"/>
              <a:t>8 </a:t>
            </a:r>
            <a:r>
              <a:rPr lang="el-GR" sz="1600" dirty="0"/>
              <a:t> </a:t>
            </a:r>
            <a:r>
              <a:rPr lang="el-GR" sz="1600" dirty="0" err="1"/>
              <a:t>τοῦτο</a:t>
            </a:r>
            <a:r>
              <a:rPr lang="el-GR" sz="1600" dirty="0"/>
              <a:t> </a:t>
            </a:r>
            <a:r>
              <a:rPr lang="el-GR" sz="1600" dirty="0" err="1"/>
              <a:t>δηλοῦντος</a:t>
            </a:r>
            <a:r>
              <a:rPr lang="el-GR" sz="1600" dirty="0"/>
              <a:t> </a:t>
            </a:r>
            <a:r>
              <a:rPr lang="el-GR" sz="1600" dirty="0" err="1"/>
              <a:t>τοῦ</a:t>
            </a:r>
            <a:r>
              <a:rPr lang="el-GR" sz="1600" dirty="0"/>
              <a:t> </a:t>
            </a:r>
            <a:r>
              <a:rPr lang="el-GR" sz="1600" dirty="0" err="1"/>
              <a:t>πνεύματος</a:t>
            </a:r>
            <a:r>
              <a:rPr lang="el-GR" sz="1600" dirty="0"/>
              <a:t> </a:t>
            </a:r>
            <a:r>
              <a:rPr lang="el-GR" sz="1600" dirty="0" err="1"/>
              <a:t>τοῦ</a:t>
            </a:r>
            <a:r>
              <a:rPr lang="el-GR" sz="1600" dirty="0"/>
              <a:t> </a:t>
            </a:r>
            <a:r>
              <a:rPr lang="el-GR" sz="1600" dirty="0" err="1"/>
              <a:t>ἁγίου</a:t>
            </a:r>
            <a:r>
              <a:rPr lang="el-GR" sz="1600" dirty="0"/>
              <a:t>, </a:t>
            </a:r>
            <a:r>
              <a:rPr lang="el-GR" sz="1600" dirty="0" err="1"/>
              <a:t>μήπω</a:t>
            </a:r>
            <a:r>
              <a:rPr lang="el-GR" sz="1600" dirty="0"/>
              <a:t> </a:t>
            </a:r>
            <a:r>
              <a:rPr lang="el-GR" sz="1600" dirty="0" err="1"/>
              <a:t>πεφανερῶσθαι</a:t>
            </a:r>
            <a:r>
              <a:rPr lang="el-GR" sz="1600" dirty="0"/>
              <a:t> </a:t>
            </a:r>
            <a:r>
              <a:rPr lang="el-GR" sz="1600" dirty="0" err="1"/>
              <a:t>τὴν</a:t>
            </a:r>
            <a:r>
              <a:rPr lang="el-GR" sz="1600" dirty="0"/>
              <a:t> </a:t>
            </a:r>
            <a:r>
              <a:rPr lang="el-GR" sz="1600" dirty="0" err="1"/>
              <a:t>τῶν</a:t>
            </a:r>
            <a:r>
              <a:rPr lang="el-GR" sz="1600" dirty="0"/>
              <a:t> </a:t>
            </a:r>
            <a:r>
              <a:rPr lang="el-GR" sz="1600" dirty="0" err="1"/>
              <a:t>ἁγίων</a:t>
            </a:r>
            <a:r>
              <a:rPr lang="el-GR" sz="1600" dirty="0"/>
              <a:t> </a:t>
            </a:r>
            <a:r>
              <a:rPr lang="el-GR" sz="1600" dirty="0" err="1"/>
              <a:t>ὁδὸν</a:t>
            </a:r>
            <a:r>
              <a:rPr lang="el-GR" sz="1600" dirty="0"/>
              <a:t> </a:t>
            </a:r>
            <a:r>
              <a:rPr lang="el-GR" sz="1600" dirty="0" err="1"/>
              <a:t>ἔτι</a:t>
            </a:r>
            <a:r>
              <a:rPr lang="el-GR" sz="1600" dirty="0"/>
              <a:t> </a:t>
            </a:r>
            <a:r>
              <a:rPr lang="el-GR" sz="1600" dirty="0" err="1"/>
              <a:t>τῆς</a:t>
            </a:r>
            <a:r>
              <a:rPr lang="el-GR" sz="1600" dirty="0"/>
              <a:t> </a:t>
            </a:r>
            <a:r>
              <a:rPr lang="el-GR" sz="1600" dirty="0" err="1"/>
              <a:t>πρώτης</a:t>
            </a:r>
            <a:r>
              <a:rPr lang="el-GR" sz="1600" dirty="0"/>
              <a:t> </a:t>
            </a:r>
            <a:r>
              <a:rPr lang="el-GR" sz="1600" dirty="0" err="1"/>
              <a:t>σκηνῆς</a:t>
            </a:r>
            <a:r>
              <a:rPr lang="el-GR" sz="1600" dirty="0"/>
              <a:t> </a:t>
            </a:r>
            <a:r>
              <a:rPr lang="el-GR" sz="1600" dirty="0" err="1"/>
              <a:t>ἐχούσης</a:t>
            </a:r>
            <a:r>
              <a:rPr lang="el-GR" sz="1600" dirty="0"/>
              <a:t> </a:t>
            </a:r>
            <a:r>
              <a:rPr lang="el-GR" sz="1600" dirty="0" err="1"/>
              <a:t>στάσιν</a:t>
            </a:r>
            <a:r>
              <a:rPr lang="el-GR" sz="1600" dirty="0"/>
              <a:t>,</a:t>
            </a:r>
          </a:p>
          <a:p>
            <a:pPr>
              <a:defRPr/>
            </a:pPr>
            <a:r>
              <a:rPr lang="en-US" sz="1600" dirty="0"/>
              <a:t> </a:t>
            </a:r>
            <a:r>
              <a:rPr lang="en-US" sz="1600" baseline="30000" dirty="0"/>
              <a:t>9 </a:t>
            </a:r>
            <a:r>
              <a:rPr lang="el-GR" sz="1600" dirty="0"/>
              <a:t> </a:t>
            </a:r>
            <a:r>
              <a:rPr lang="el-GR" sz="1600" dirty="0" err="1"/>
              <a:t>ἥτις</a:t>
            </a:r>
            <a:r>
              <a:rPr lang="el-GR" sz="1600" dirty="0"/>
              <a:t> </a:t>
            </a:r>
            <a:r>
              <a:rPr lang="el-GR" sz="1600" dirty="0" err="1"/>
              <a:t>παραβολὴ</a:t>
            </a:r>
            <a:r>
              <a:rPr lang="el-GR" sz="1600" dirty="0"/>
              <a:t> </a:t>
            </a:r>
            <a:r>
              <a:rPr lang="el-GR" sz="1600" dirty="0" err="1"/>
              <a:t>εἰς</a:t>
            </a:r>
            <a:r>
              <a:rPr lang="el-GR" sz="1600" dirty="0"/>
              <a:t> </a:t>
            </a:r>
            <a:r>
              <a:rPr lang="el-GR" sz="1600" dirty="0" err="1"/>
              <a:t>τὸν</a:t>
            </a:r>
            <a:r>
              <a:rPr lang="el-GR" sz="1600" dirty="0"/>
              <a:t> </a:t>
            </a:r>
            <a:r>
              <a:rPr lang="el-GR" sz="1600" dirty="0" err="1"/>
              <a:t>καιρὸν</a:t>
            </a:r>
            <a:r>
              <a:rPr lang="el-GR" sz="1600" dirty="0"/>
              <a:t> </a:t>
            </a:r>
            <a:r>
              <a:rPr lang="el-GR" sz="1600" dirty="0" err="1"/>
              <a:t>τὸν</a:t>
            </a:r>
            <a:r>
              <a:rPr lang="el-GR" sz="1600" dirty="0"/>
              <a:t> </a:t>
            </a:r>
            <a:r>
              <a:rPr lang="el-GR" sz="1600" dirty="0" err="1"/>
              <a:t>ἐνεστηκότα</a:t>
            </a:r>
            <a:r>
              <a:rPr lang="el-GR" sz="1600" dirty="0"/>
              <a:t>, </a:t>
            </a:r>
            <a:r>
              <a:rPr lang="el-GR" sz="1600" dirty="0" err="1"/>
              <a:t>καθ᾽</a:t>
            </a:r>
            <a:r>
              <a:rPr lang="el-GR" sz="1600" dirty="0"/>
              <a:t> </a:t>
            </a:r>
            <a:r>
              <a:rPr lang="el-GR" sz="1600" dirty="0" err="1"/>
              <a:t>ἣν</a:t>
            </a:r>
            <a:r>
              <a:rPr lang="el-GR" sz="1600" dirty="0"/>
              <a:t> </a:t>
            </a:r>
            <a:r>
              <a:rPr lang="el-GR" sz="1600" dirty="0" err="1"/>
              <a:t>δῶρά</a:t>
            </a:r>
            <a:r>
              <a:rPr lang="el-GR" sz="1600" dirty="0"/>
              <a:t> τε </a:t>
            </a:r>
            <a:r>
              <a:rPr lang="el-GR" sz="1600" dirty="0" err="1"/>
              <a:t>καὶ</a:t>
            </a:r>
            <a:r>
              <a:rPr lang="el-GR" sz="1600" dirty="0"/>
              <a:t> </a:t>
            </a:r>
            <a:r>
              <a:rPr lang="el-GR" sz="1600" dirty="0" err="1"/>
              <a:t>θυσίαι</a:t>
            </a:r>
            <a:r>
              <a:rPr lang="el-GR" sz="1600" dirty="0"/>
              <a:t> </a:t>
            </a:r>
            <a:r>
              <a:rPr lang="el-GR" sz="1600" dirty="0" err="1"/>
              <a:t>προσφέρονται</a:t>
            </a:r>
            <a:r>
              <a:rPr lang="el-GR" sz="1600" dirty="0"/>
              <a:t> </a:t>
            </a:r>
            <a:r>
              <a:rPr lang="el-GR" sz="1600" dirty="0" err="1"/>
              <a:t>μὴ</a:t>
            </a:r>
            <a:r>
              <a:rPr lang="el-GR" sz="1600" dirty="0"/>
              <a:t> </a:t>
            </a:r>
            <a:r>
              <a:rPr lang="el-GR" sz="1600" dirty="0" err="1"/>
              <a:t>δυνάμεναι</a:t>
            </a:r>
            <a:r>
              <a:rPr lang="el-GR" sz="1600" dirty="0"/>
              <a:t> </a:t>
            </a:r>
            <a:r>
              <a:rPr lang="el-GR" sz="1600" dirty="0" err="1"/>
              <a:t>κατὰ</a:t>
            </a:r>
            <a:r>
              <a:rPr lang="el-GR" sz="1600" dirty="0"/>
              <a:t> </a:t>
            </a:r>
            <a:r>
              <a:rPr lang="el-GR" sz="1600" dirty="0" err="1"/>
              <a:t>συνείδησιν</a:t>
            </a:r>
            <a:r>
              <a:rPr lang="el-GR" sz="1600" dirty="0"/>
              <a:t> </a:t>
            </a:r>
            <a:r>
              <a:rPr lang="el-GR" sz="1600" dirty="0" err="1"/>
              <a:t>τελειῶσαι</a:t>
            </a:r>
            <a:r>
              <a:rPr lang="el-GR" sz="1600" dirty="0"/>
              <a:t> </a:t>
            </a:r>
            <a:r>
              <a:rPr lang="el-GR" sz="1600" dirty="0" err="1"/>
              <a:t>τὸν</a:t>
            </a:r>
            <a:r>
              <a:rPr lang="el-GR" sz="1600" dirty="0"/>
              <a:t> </a:t>
            </a:r>
            <a:r>
              <a:rPr lang="el-GR" sz="1600" dirty="0" err="1"/>
              <a:t>λατρεύοντα</a:t>
            </a:r>
            <a:r>
              <a:rPr lang="el-GR" sz="1600" dirty="0"/>
              <a:t>,</a:t>
            </a:r>
          </a:p>
          <a:p>
            <a:pPr>
              <a:defRPr/>
            </a:pPr>
            <a:r>
              <a:rPr lang="en-US" sz="1600" dirty="0"/>
              <a:t> </a:t>
            </a:r>
            <a:r>
              <a:rPr lang="en-US" sz="1600" baseline="30000" dirty="0"/>
              <a:t>10 </a:t>
            </a:r>
            <a:r>
              <a:rPr lang="el-GR" sz="1600" dirty="0"/>
              <a:t> </a:t>
            </a:r>
            <a:r>
              <a:rPr lang="el-GR" sz="1600" dirty="0" err="1"/>
              <a:t>μόνον</a:t>
            </a:r>
            <a:r>
              <a:rPr lang="el-GR" sz="1600" dirty="0"/>
              <a:t> </a:t>
            </a:r>
            <a:r>
              <a:rPr lang="el-GR" sz="1600" dirty="0" err="1"/>
              <a:t>ἐπὶ</a:t>
            </a:r>
            <a:r>
              <a:rPr lang="el-GR" sz="1600" dirty="0"/>
              <a:t> </a:t>
            </a:r>
            <a:r>
              <a:rPr lang="el-GR" sz="1600" dirty="0" err="1"/>
              <a:t>βρώμασιν</a:t>
            </a:r>
            <a:r>
              <a:rPr lang="el-GR" sz="1600" dirty="0"/>
              <a:t> </a:t>
            </a:r>
            <a:r>
              <a:rPr lang="el-GR" sz="1600" dirty="0" err="1"/>
              <a:t>καὶ</a:t>
            </a:r>
            <a:r>
              <a:rPr lang="el-GR" sz="1600" dirty="0"/>
              <a:t> </a:t>
            </a:r>
            <a:r>
              <a:rPr lang="el-GR" sz="1600" dirty="0" err="1"/>
              <a:t>πόμασιν</a:t>
            </a:r>
            <a:r>
              <a:rPr lang="el-GR" sz="1600" dirty="0"/>
              <a:t> </a:t>
            </a:r>
            <a:r>
              <a:rPr lang="el-GR" sz="1600" dirty="0" err="1"/>
              <a:t>καὶ</a:t>
            </a:r>
            <a:r>
              <a:rPr lang="el-GR" sz="1600" dirty="0"/>
              <a:t> </a:t>
            </a:r>
            <a:r>
              <a:rPr lang="el-GR" sz="1600" dirty="0" err="1"/>
              <a:t>διαφόροις</a:t>
            </a:r>
            <a:r>
              <a:rPr lang="el-GR" sz="1600" dirty="0"/>
              <a:t> </a:t>
            </a:r>
            <a:r>
              <a:rPr lang="el-GR" sz="1600" dirty="0" err="1"/>
              <a:t>βαπτισμοῖς</a:t>
            </a:r>
            <a:r>
              <a:rPr lang="el-GR" sz="1600" dirty="0"/>
              <a:t>, </a:t>
            </a:r>
            <a:r>
              <a:rPr lang="el-GR" sz="1600" dirty="0" err="1"/>
              <a:t>δικαιώματα</a:t>
            </a:r>
            <a:r>
              <a:rPr lang="el-GR" sz="1600" dirty="0"/>
              <a:t> </a:t>
            </a:r>
            <a:r>
              <a:rPr lang="el-GR" sz="1600" dirty="0" err="1"/>
              <a:t>σαρκὸς</a:t>
            </a:r>
            <a:r>
              <a:rPr lang="el-GR" sz="1600" dirty="0"/>
              <a:t> </a:t>
            </a:r>
            <a:r>
              <a:rPr lang="el-GR" sz="1600" dirty="0" err="1"/>
              <a:t>μέχρι</a:t>
            </a:r>
            <a:r>
              <a:rPr lang="el-GR" sz="1600" dirty="0"/>
              <a:t> </a:t>
            </a:r>
            <a:r>
              <a:rPr lang="el-GR" sz="1600" dirty="0" err="1"/>
              <a:t>καιροῦ</a:t>
            </a:r>
            <a:r>
              <a:rPr lang="el-GR" sz="1600" dirty="0"/>
              <a:t> </a:t>
            </a:r>
            <a:r>
              <a:rPr lang="el-GR" sz="1600" dirty="0" err="1"/>
              <a:t>διορθώσεως</a:t>
            </a:r>
            <a:r>
              <a:rPr lang="el-GR" sz="1600" dirty="0"/>
              <a:t> </a:t>
            </a:r>
            <a:r>
              <a:rPr lang="el-GR" sz="1600" dirty="0" err="1"/>
              <a:t>ἐπικείμενα</a:t>
            </a:r>
            <a:r>
              <a:rPr lang="el-GR" sz="1600" dirty="0"/>
              <a:t>.</a:t>
            </a:r>
          </a:p>
          <a:p>
            <a:pPr>
              <a:defRPr/>
            </a:pPr>
            <a:r>
              <a:rPr lang="el-GR" sz="1600" dirty="0"/>
              <a:t> </a:t>
            </a:r>
            <a:r>
              <a:rPr lang="en-US" sz="1600" dirty="0"/>
              <a:t>(</a:t>
            </a:r>
            <a:r>
              <a:rPr lang="en-US" sz="1600" dirty="0" err="1"/>
              <a:t>Heb</a:t>
            </a:r>
            <a:r>
              <a:rPr lang="en-US" sz="1600" dirty="0"/>
              <a:t> 9:2-10 BGT)</a:t>
            </a:r>
            <a:endParaRPr lang="el-GR" sz="1600" dirty="0"/>
          </a:p>
        </p:txBody>
      </p:sp>
      <p:sp>
        <p:nvSpPr>
          <p:cNvPr id="6" name="5 - TextBox"/>
          <p:cNvSpPr txBox="1"/>
          <p:nvPr/>
        </p:nvSpPr>
        <p:spPr>
          <a:xfrm>
            <a:off x="1043608" y="188640"/>
            <a:ext cx="7067550" cy="646113"/>
          </a:xfrm>
          <a:prstGeom prst="rect">
            <a:avLst/>
          </a:prstGeom>
          <a:noFill/>
        </p:spPr>
        <p:txBody>
          <a:bodyPr>
            <a:spAutoFit/>
          </a:bodyPr>
          <a:lstStyle/>
          <a:p>
            <a:pPr>
              <a:defRPr/>
            </a:pPr>
            <a:r>
              <a:rPr lang="el-GR" sz="1800" b="1" dirty="0">
                <a:solidFill>
                  <a:srgbClr val="FF0000"/>
                </a:solidFill>
                <a:effectLst>
                  <a:outerShdw blurRad="38100" dist="38100" dir="2700000" algn="tl">
                    <a:srgbClr val="000000">
                      <a:alpha val="43137"/>
                    </a:srgbClr>
                  </a:outerShdw>
                </a:effectLst>
              </a:rPr>
              <a:t>ΚΑΙΝΗ ΔΙΑΘΗΚΗ-ΣΥΝΕΧΕΙΑ ΚΑΙ ΣΥΜΠΛΗΡΩΣΗ ΤΗΣ ΠΑΛΑΙΑΣ ΔΙΑΘΗΚΗΣ</a:t>
            </a:r>
          </a:p>
        </p:txBody>
      </p:sp>
    </p:spTree>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0"/>
            <a:ext cx="1588" cy="1588"/>
          </a:xfrm>
          <a:prstGeom prst="rect">
            <a:avLst/>
          </a:prstGeom>
          <a:noFill/>
          <a:ln w="9525">
            <a:solidFill>
              <a:schemeClr val="tx1"/>
            </a:solidFill>
            <a:miter lim="800000"/>
            <a:headEnd/>
            <a:tailEnd/>
          </a:ln>
        </p:spPr>
        <p:txBody>
          <a:bodyPr anchor="ctr">
            <a:spAutoFit/>
          </a:bodyPr>
          <a:lstStyle/>
          <a:p>
            <a:endParaRPr lang="en-US"/>
          </a:p>
        </p:txBody>
      </p:sp>
      <p:sp>
        <p:nvSpPr>
          <p:cNvPr id="31747" name="Text Box 6"/>
          <p:cNvSpPr txBox="1">
            <a:spLocks noChangeArrowheads="1"/>
          </p:cNvSpPr>
          <p:nvPr/>
        </p:nvSpPr>
        <p:spPr bwMode="auto">
          <a:xfrm>
            <a:off x="1101725" y="2322513"/>
            <a:ext cx="184150" cy="304800"/>
          </a:xfrm>
          <a:prstGeom prst="rect">
            <a:avLst/>
          </a:prstGeom>
          <a:noFill/>
          <a:ln w="9525">
            <a:noFill/>
            <a:miter lim="800000"/>
            <a:headEnd/>
            <a:tailEnd/>
          </a:ln>
        </p:spPr>
        <p:txBody>
          <a:bodyPr wrap="none">
            <a:spAutoFit/>
          </a:bodyPr>
          <a:lstStyle/>
          <a:p>
            <a:endParaRPr lang="en-US"/>
          </a:p>
        </p:txBody>
      </p:sp>
      <p:sp>
        <p:nvSpPr>
          <p:cNvPr id="31748" name="Rectangle 14"/>
          <p:cNvSpPr>
            <a:spLocks noChangeArrowheads="1"/>
          </p:cNvSpPr>
          <p:nvPr/>
        </p:nvSpPr>
        <p:spPr bwMode="auto">
          <a:xfrm>
            <a:off x="0" y="442913"/>
            <a:ext cx="9144000" cy="0"/>
          </a:xfrm>
          <a:prstGeom prst="rect">
            <a:avLst/>
          </a:prstGeom>
          <a:noFill/>
          <a:ln w="9525">
            <a:noFill/>
            <a:miter lim="800000"/>
            <a:headEnd/>
            <a:tailEnd/>
          </a:ln>
        </p:spPr>
        <p:txBody>
          <a:bodyPr wrap="none" anchor="ctr">
            <a:spAutoFit/>
          </a:bodyPr>
          <a:lstStyle/>
          <a:p>
            <a:endParaRPr lang="en-US"/>
          </a:p>
        </p:txBody>
      </p:sp>
      <p:sp>
        <p:nvSpPr>
          <p:cNvPr id="31749" name="5 - Ορθογώνιο"/>
          <p:cNvSpPr>
            <a:spLocks noChangeArrowheads="1"/>
          </p:cNvSpPr>
          <p:nvPr/>
        </p:nvSpPr>
        <p:spPr bwMode="auto">
          <a:xfrm>
            <a:off x="274638" y="409575"/>
            <a:ext cx="8656637" cy="5910263"/>
          </a:xfrm>
          <a:prstGeom prst="rect">
            <a:avLst/>
          </a:prstGeom>
          <a:noFill/>
          <a:ln w="9525">
            <a:noFill/>
            <a:miter lim="800000"/>
            <a:headEnd/>
            <a:tailEnd/>
          </a:ln>
        </p:spPr>
        <p:txBody>
          <a:bodyPr>
            <a:spAutoFit/>
          </a:bodyPr>
          <a:lstStyle/>
          <a:p>
            <a:r>
              <a:rPr lang="en-US" sz="1800" baseline="30000"/>
              <a:t>10 </a:t>
            </a:r>
            <a:r>
              <a:rPr lang="el-GR" sz="1800"/>
              <a:t> μόνον ἐπὶ βρώμασιν καὶ πόμασιν καὶ διαφόροις βαπτισμοῖς, δικαιώματα σαρκὸς μέχρι καιροῦ διορθώσεως ἐπικείμενα.</a:t>
            </a:r>
          </a:p>
          <a:p>
            <a:r>
              <a:rPr lang="en-US" sz="1800"/>
              <a:t> </a:t>
            </a:r>
            <a:r>
              <a:rPr lang="en-US" sz="1800" baseline="30000"/>
              <a:t>11 </a:t>
            </a:r>
            <a:r>
              <a:rPr lang="el-GR" sz="1800"/>
              <a:t> </a:t>
            </a:r>
            <a:r>
              <a:rPr lang="el-GR" sz="1800" b="1"/>
              <a:t>Χριστὸς δὲ παραγενόμενος ἀρχιερεὺς τῶν γενομένων ἀγαθῶν διὰ τῆς μείζονος καὶ τελειοτέρας σκηνῆς οὐ χειροποιήτου, τοῦτ᾽ ἔστιν οὐ ταύτης τῆς κτίσεως,</a:t>
            </a:r>
          </a:p>
          <a:p>
            <a:r>
              <a:rPr lang="en-US" sz="1800"/>
              <a:t> </a:t>
            </a:r>
            <a:r>
              <a:rPr lang="en-US" sz="1800" baseline="30000"/>
              <a:t>12 </a:t>
            </a:r>
            <a:r>
              <a:rPr lang="el-GR" sz="1800"/>
              <a:t> οὐδὲ δι᾽ αἵματος τράγων καὶ μόσχων διὰ δὲ τοῦ ἰδίου αἵματος εἰσῆλθεν ἐφάπαξ εἰς τὰ ἅγια αἰωνίαν λύτρωσιν εὑράμενος.</a:t>
            </a:r>
          </a:p>
          <a:p>
            <a:r>
              <a:rPr lang="en-US" sz="1800"/>
              <a:t> </a:t>
            </a:r>
            <a:r>
              <a:rPr lang="en-US" sz="1800" baseline="30000"/>
              <a:t>13 </a:t>
            </a:r>
            <a:r>
              <a:rPr lang="el-GR" sz="1800"/>
              <a:t> εἰ γὰρ τὸ αἷμα τράγων καὶ ταύρων καὶ σποδὸς δαμάλεως ῥαντίζουσα τοὺς κεκοινωμένους ἁγιάζει πρὸς τὴν τῆς σαρκὸς καθαρότητα,</a:t>
            </a:r>
          </a:p>
          <a:p>
            <a:r>
              <a:rPr lang="en-US" sz="1800"/>
              <a:t> </a:t>
            </a:r>
            <a:r>
              <a:rPr lang="en-US" sz="1800" baseline="30000"/>
              <a:t>14 </a:t>
            </a:r>
            <a:r>
              <a:rPr lang="el-GR" sz="1800"/>
              <a:t> πόσῳ μᾶλλον τὸ αἷμα τοῦ Χριστοῦ, ὃς διὰ πνεύματος αἰωνίου ἑαυτὸν προσήνεγκεν ἄμωμον τῷ θεῷ, καθαριεῖ τὴν συνείδησιν ἡμῶν ἀπὸ νεκρῶν ἔργων εἰς τὸ λατρεύειν θεῷ ζῶντι.</a:t>
            </a:r>
          </a:p>
          <a:p>
            <a:r>
              <a:rPr lang="en-US" sz="1800"/>
              <a:t> </a:t>
            </a:r>
            <a:r>
              <a:rPr lang="en-US" sz="1800" baseline="30000"/>
              <a:t>15 </a:t>
            </a:r>
            <a:r>
              <a:rPr lang="el-GR" sz="1800"/>
              <a:t> </a:t>
            </a:r>
            <a:r>
              <a:rPr lang="el-GR" sz="1800" b="1"/>
              <a:t>Καὶ διὰ τοῦτο διαθήκης καινῆς μεσίτης ἐστίν, ὅπως θανάτου γενομένου εἰς ἀπολύτρωσιν τῶν ἐπὶ τῇ πρώτῃ διαθήκῃ παραβάσεων τὴν ἐπαγγελίαν λάβωσιν οἱ κεκλημένοι τῆς αἰωνίου κληρονομίας.</a:t>
            </a:r>
          </a:p>
          <a:p>
            <a:r>
              <a:rPr lang="en-US" sz="1800"/>
              <a:t> </a:t>
            </a:r>
            <a:r>
              <a:rPr lang="en-US" sz="1800" baseline="30000"/>
              <a:t>16 </a:t>
            </a:r>
            <a:r>
              <a:rPr lang="el-GR" sz="1800"/>
              <a:t> Ὅπου γὰρ διαθήκη, θάνατον ἀνάγκη φέρεσθαι τοῦ διαθεμένου·</a:t>
            </a:r>
          </a:p>
          <a:p>
            <a:r>
              <a:rPr lang="en-US" sz="1800"/>
              <a:t> </a:t>
            </a:r>
            <a:r>
              <a:rPr lang="en-US" sz="1800" baseline="30000"/>
              <a:t>17 </a:t>
            </a:r>
            <a:r>
              <a:rPr lang="el-GR" sz="1800"/>
              <a:t> διαθήκη γὰρ ἐπὶ νεκροῖς βεβαία, ἐπεὶ μήποτε ἰσχύει ὅτε ζῇ ὁ διαθέμενος.</a:t>
            </a:r>
          </a:p>
          <a:p>
            <a:r>
              <a:rPr lang="en-US" sz="1800"/>
              <a:t> </a:t>
            </a:r>
            <a:r>
              <a:rPr lang="en-US" sz="1800" baseline="30000"/>
              <a:t>18 </a:t>
            </a:r>
            <a:r>
              <a:rPr lang="el-GR" sz="1800"/>
              <a:t> ὅθεν οὐδὲ ἡ πρώτη χωρὶς αἵματος ἐγκεκαίνισται· </a:t>
            </a:r>
            <a:r>
              <a:rPr lang="en-US" sz="1800"/>
              <a:t>(Heb 9:10-18 BGT)</a:t>
            </a:r>
            <a:endParaRPr lang="el-GR" sz="1800"/>
          </a:p>
        </p:txBody>
      </p:sp>
    </p:spTree>
  </p:cSld>
  <p:clrMapOvr>
    <a:masterClrMapping/>
  </p:clrMapOvr>
  <p:transition>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0" y="0"/>
            <a:ext cx="1588" cy="1588"/>
          </a:xfrm>
          <a:prstGeom prst="rect">
            <a:avLst/>
          </a:prstGeom>
          <a:noFill/>
          <a:ln w="9525">
            <a:solidFill>
              <a:schemeClr val="tx1"/>
            </a:solidFill>
            <a:miter lim="800000"/>
            <a:headEnd/>
            <a:tailEnd/>
          </a:ln>
        </p:spPr>
        <p:txBody>
          <a:bodyPr anchor="ctr">
            <a:spAutoFit/>
          </a:bodyPr>
          <a:lstStyle/>
          <a:p>
            <a:endParaRPr lang="en-US"/>
          </a:p>
        </p:txBody>
      </p:sp>
      <p:sp>
        <p:nvSpPr>
          <p:cNvPr id="32771" name="Text Box 6"/>
          <p:cNvSpPr txBox="1">
            <a:spLocks noChangeArrowheads="1"/>
          </p:cNvSpPr>
          <p:nvPr/>
        </p:nvSpPr>
        <p:spPr bwMode="auto">
          <a:xfrm>
            <a:off x="1101725" y="2322513"/>
            <a:ext cx="184150" cy="304800"/>
          </a:xfrm>
          <a:prstGeom prst="rect">
            <a:avLst/>
          </a:prstGeom>
          <a:noFill/>
          <a:ln w="9525">
            <a:noFill/>
            <a:miter lim="800000"/>
            <a:headEnd/>
            <a:tailEnd/>
          </a:ln>
        </p:spPr>
        <p:txBody>
          <a:bodyPr wrap="none">
            <a:spAutoFit/>
          </a:bodyPr>
          <a:lstStyle/>
          <a:p>
            <a:endParaRPr lang="en-US"/>
          </a:p>
        </p:txBody>
      </p:sp>
      <p:sp>
        <p:nvSpPr>
          <p:cNvPr id="32772" name="Rectangle 14"/>
          <p:cNvSpPr>
            <a:spLocks noChangeArrowheads="1"/>
          </p:cNvSpPr>
          <p:nvPr/>
        </p:nvSpPr>
        <p:spPr bwMode="auto">
          <a:xfrm>
            <a:off x="0" y="442913"/>
            <a:ext cx="9144000" cy="0"/>
          </a:xfrm>
          <a:prstGeom prst="rect">
            <a:avLst/>
          </a:prstGeom>
          <a:noFill/>
          <a:ln w="9525">
            <a:noFill/>
            <a:miter lim="800000"/>
            <a:headEnd/>
            <a:tailEnd/>
          </a:ln>
        </p:spPr>
        <p:txBody>
          <a:bodyPr wrap="none" anchor="ctr">
            <a:spAutoFit/>
          </a:bodyPr>
          <a:lstStyle/>
          <a:p>
            <a:endParaRPr lang="en-US"/>
          </a:p>
        </p:txBody>
      </p:sp>
      <p:sp>
        <p:nvSpPr>
          <p:cNvPr id="32773" name="4 - Ορθογώνιο"/>
          <p:cNvSpPr>
            <a:spLocks noChangeArrowheads="1"/>
          </p:cNvSpPr>
          <p:nvPr/>
        </p:nvSpPr>
        <p:spPr bwMode="auto">
          <a:xfrm>
            <a:off x="685800" y="669925"/>
            <a:ext cx="7772400" cy="5494338"/>
          </a:xfrm>
          <a:prstGeom prst="rect">
            <a:avLst/>
          </a:prstGeom>
          <a:noFill/>
          <a:ln w="9525">
            <a:noFill/>
            <a:miter lim="800000"/>
            <a:headEnd/>
            <a:tailEnd/>
          </a:ln>
        </p:spPr>
        <p:txBody>
          <a:bodyPr>
            <a:spAutoFit/>
          </a:bodyPr>
          <a:lstStyle/>
          <a:p>
            <a:r>
              <a:rPr lang="el-GR" sz="1800"/>
              <a:t>λαληθείσης γὰρ πάσης ἐντολῆς κατὰ τὸν νόμον ὑπὸ Μωϋσέως παντὶ τῷ λαῷ, λαβὼν τὸ αἷμα τῶν μόσχων [καὶ τῶν τράγων] μετὰ ὕδατος καὶ ἐρίου κοκκίνου καὶ ὑσσώπου αὐτό τε τὸ βιβλίον καὶ πάντα τὸν λαὸν ἐρράντισεν</a:t>
            </a:r>
          </a:p>
          <a:p>
            <a:r>
              <a:rPr lang="en-US" sz="1800"/>
              <a:t> </a:t>
            </a:r>
            <a:r>
              <a:rPr lang="en-US" sz="1800" baseline="30000"/>
              <a:t>20 </a:t>
            </a:r>
            <a:r>
              <a:rPr lang="el-GR" sz="1800"/>
              <a:t> λέγων· τοῦτο τὸ αἷμα τῆς διαθήκης ἧς ἐνετείλατο πρὸς ὑμᾶς ὁ θεός.</a:t>
            </a:r>
          </a:p>
          <a:p>
            <a:r>
              <a:rPr lang="en-US" sz="1800"/>
              <a:t> </a:t>
            </a:r>
            <a:r>
              <a:rPr lang="en-US" sz="1800" baseline="30000"/>
              <a:t>21 </a:t>
            </a:r>
            <a:r>
              <a:rPr lang="el-GR" sz="1800"/>
              <a:t> καὶ τὴν σκηνὴν δὲ καὶ πάντα τὰ σκεύη τῆς λειτουργίας τῷ αἵματι ὁμοίως ἐρράντισεν.</a:t>
            </a:r>
          </a:p>
          <a:p>
            <a:r>
              <a:rPr lang="en-US" sz="1800"/>
              <a:t> </a:t>
            </a:r>
            <a:r>
              <a:rPr lang="en-US" sz="1800" baseline="30000"/>
              <a:t>22 </a:t>
            </a:r>
            <a:r>
              <a:rPr lang="el-GR" sz="1800"/>
              <a:t> καὶ σχεδὸν ἐν αἵματι πάντα καθαρίζεται κατὰ τὸν νόμον καὶ χωρὶς αἱματεκχυσίας οὐ γίνεται ἄφεσις.</a:t>
            </a:r>
          </a:p>
          <a:p>
            <a:r>
              <a:rPr lang="en-US" sz="1800"/>
              <a:t> </a:t>
            </a:r>
            <a:r>
              <a:rPr lang="en-US" sz="1800" baseline="30000"/>
              <a:t>23 </a:t>
            </a:r>
            <a:r>
              <a:rPr lang="el-GR" sz="1800"/>
              <a:t> Ἀνάγκη οὖν τὰ μὲν ὑποδείγματα τῶν ἐν τοῖς οὐρανοῖς τούτοις καθαρίζεσθαι, αὐτὰ δὲ τὰ ἐπουράνια κρείττοσιν θυσίαις παρὰ ταύτας.</a:t>
            </a:r>
          </a:p>
          <a:p>
            <a:r>
              <a:rPr lang="en-US" sz="1800"/>
              <a:t> </a:t>
            </a:r>
            <a:r>
              <a:rPr lang="en-US" sz="1800" baseline="30000"/>
              <a:t>24 </a:t>
            </a:r>
            <a:r>
              <a:rPr lang="el-GR" sz="1800"/>
              <a:t> </a:t>
            </a:r>
            <a:r>
              <a:rPr lang="el-GR" sz="1800" b="1"/>
              <a:t>οὐ γὰρ εἰς χειροποίητα εἰσῆλθεν ἅγια Χριστός, ἀντίτυπα τῶν ἀληθινῶν, ἀλλ᾽ εἰς αὐτὸν τὸν οὐρανόν, νῦν ἐμφανισθῆναι τῷ προσώπῳ τοῦ θεοῦ ὑπὲρ ἡμῶν·</a:t>
            </a:r>
          </a:p>
          <a:p>
            <a:r>
              <a:rPr lang="en-US" sz="1800"/>
              <a:t> </a:t>
            </a:r>
            <a:r>
              <a:rPr lang="en-US" sz="1800" baseline="30000"/>
              <a:t>25 </a:t>
            </a:r>
            <a:r>
              <a:rPr lang="el-GR" sz="1800"/>
              <a:t> οὐδ᾽ ἵνα πολλάκις προσφέρῃ ἑαυτόν, ὥσπερ ὁ ἀρχιερεὺς εἰσέρχεται εἰς τὰ ἅγια κατ᾽ ἐνιαυτὸν ἐν αἵματι ἀλλοτρίῳ,</a:t>
            </a:r>
          </a:p>
          <a:p>
            <a:r>
              <a:rPr lang="el-GR" sz="1800"/>
              <a:t> </a:t>
            </a:r>
            <a:r>
              <a:rPr lang="en-US" sz="1800"/>
              <a:t>(Heb 9:19-25 BGT)</a:t>
            </a:r>
            <a:endParaRPr lang="el-GR" sz="1800"/>
          </a:p>
        </p:txBody>
      </p:sp>
    </p:spTree>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0"/>
            <a:ext cx="1588" cy="1588"/>
          </a:xfrm>
          <a:prstGeom prst="rect">
            <a:avLst/>
          </a:prstGeom>
          <a:noFill/>
          <a:ln w="9525">
            <a:solidFill>
              <a:schemeClr val="tx1"/>
            </a:solidFill>
            <a:miter lim="800000"/>
            <a:headEnd/>
            <a:tailEnd/>
          </a:ln>
        </p:spPr>
        <p:txBody>
          <a:bodyPr anchor="ctr">
            <a:spAutoFit/>
          </a:bodyPr>
          <a:lstStyle/>
          <a:p>
            <a:endParaRPr lang="en-US"/>
          </a:p>
        </p:txBody>
      </p:sp>
      <p:sp>
        <p:nvSpPr>
          <p:cNvPr id="33795" name="Text Box 6"/>
          <p:cNvSpPr txBox="1">
            <a:spLocks noChangeArrowheads="1"/>
          </p:cNvSpPr>
          <p:nvPr/>
        </p:nvSpPr>
        <p:spPr bwMode="auto">
          <a:xfrm>
            <a:off x="1101725" y="2322513"/>
            <a:ext cx="184150" cy="304800"/>
          </a:xfrm>
          <a:prstGeom prst="rect">
            <a:avLst/>
          </a:prstGeom>
          <a:noFill/>
          <a:ln w="9525">
            <a:noFill/>
            <a:miter lim="800000"/>
            <a:headEnd/>
            <a:tailEnd/>
          </a:ln>
        </p:spPr>
        <p:txBody>
          <a:bodyPr wrap="none">
            <a:spAutoFit/>
          </a:bodyPr>
          <a:lstStyle/>
          <a:p>
            <a:endParaRPr lang="en-US"/>
          </a:p>
        </p:txBody>
      </p:sp>
      <p:sp>
        <p:nvSpPr>
          <p:cNvPr id="33796" name="Rectangle 14"/>
          <p:cNvSpPr>
            <a:spLocks noChangeArrowheads="1"/>
          </p:cNvSpPr>
          <p:nvPr/>
        </p:nvSpPr>
        <p:spPr bwMode="auto">
          <a:xfrm>
            <a:off x="0" y="442913"/>
            <a:ext cx="9144000" cy="0"/>
          </a:xfrm>
          <a:prstGeom prst="rect">
            <a:avLst/>
          </a:prstGeom>
          <a:noFill/>
          <a:ln w="9525">
            <a:noFill/>
            <a:miter lim="800000"/>
            <a:headEnd/>
            <a:tailEnd/>
          </a:ln>
        </p:spPr>
        <p:txBody>
          <a:bodyPr wrap="none" anchor="ctr">
            <a:spAutoFit/>
          </a:bodyPr>
          <a:lstStyle/>
          <a:p>
            <a:endParaRPr lang="en-US"/>
          </a:p>
        </p:txBody>
      </p:sp>
      <p:sp>
        <p:nvSpPr>
          <p:cNvPr id="33797" name="4 - Ορθογώνιο"/>
          <p:cNvSpPr>
            <a:spLocks noChangeArrowheads="1"/>
          </p:cNvSpPr>
          <p:nvPr/>
        </p:nvSpPr>
        <p:spPr bwMode="auto">
          <a:xfrm>
            <a:off x="1255713" y="1198563"/>
            <a:ext cx="6232525" cy="4908550"/>
          </a:xfrm>
          <a:prstGeom prst="rect">
            <a:avLst/>
          </a:prstGeom>
          <a:noFill/>
          <a:ln w="9525">
            <a:noFill/>
            <a:miter lim="800000"/>
            <a:headEnd/>
            <a:tailEnd/>
          </a:ln>
        </p:spPr>
        <p:txBody>
          <a:bodyPr>
            <a:spAutoFit/>
          </a:bodyPr>
          <a:lstStyle/>
          <a:p>
            <a:r>
              <a:rPr lang="en-US" sz="1200" dirty="0"/>
              <a:t> </a:t>
            </a:r>
            <a:r>
              <a:rPr lang="en-US" sz="1200" baseline="30000" dirty="0"/>
              <a:t>26 </a:t>
            </a:r>
            <a:r>
              <a:rPr lang="el-GR" sz="1200" dirty="0"/>
              <a:t> </a:t>
            </a:r>
            <a:r>
              <a:rPr lang="el-GR" sz="1200" dirty="0" err="1"/>
              <a:t>ἐπεὶ</a:t>
            </a:r>
            <a:r>
              <a:rPr lang="el-GR" sz="1200" dirty="0"/>
              <a:t> </a:t>
            </a:r>
            <a:r>
              <a:rPr lang="el-GR" sz="1200" dirty="0" err="1"/>
              <a:t>ἔδει</a:t>
            </a:r>
            <a:r>
              <a:rPr lang="el-GR" sz="1200" dirty="0"/>
              <a:t> </a:t>
            </a:r>
            <a:r>
              <a:rPr lang="el-GR" sz="1200" dirty="0" err="1"/>
              <a:t>αὐτὸν</a:t>
            </a:r>
            <a:r>
              <a:rPr lang="el-GR" sz="1200" dirty="0"/>
              <a:t> </a:t>
            </a:r>
            <a:r>
              <a:rPr lang="el-GR" sz="1200" dirty="0" err="1"/>
              <a:t>πολλάκις</a:t>
            </a:r>
            <a:r>
              <a:rPr lang="el-GR" sz="1200" dirty="0"/>
              <a:t> </a:t>
            </a:r>
            <a:r>
              <a:rPr lang="el-GR" sz="1200" dirty="0" err="1"/>
              <a:t>παθεῖν</a:t>
            </a:r>
            <a:r>
              <a:rPr lang="el-GR" sz="1200" dirty="0"/>
              <a:t> </a:t>
            </a:r>
            <a:r>
              <a:rPr lang="el-GR" sz="1200" dirty="0" err="1"/>
              <a:t>ἀπὸ</a:t>
            </a:r>
            <a:r>
              <a:rPr lang="el-GR" sz="1200" dirty="0"/>
              <a:t> </a:t>
            </a:r>
            <a:r>
              <a:rPr lang="el-GR" sz="1200" dirty="0" err="1"/>
              <a:t>καταβολῆς</a:t>
            </a:r>
            <a:r>
              <a:rPr lang="el-GR" sz="1200" dirty="0"/>
              <a:t> </a:t>
            </a:r>
            <a:r>
              <a:rPr lang="el-GR" sz="1200" dirty="0" err="1"/>
              <a:t>κόσμου</a:t>
            </a:r>
            <a:r>
              <a:rPr lang="el-GR" sz="1200" dirty="0"/>
              <a:t>· </a:t>
            </a:r>
            <a:r>
              <a:rPr lang="el-GR" sz="1200" dirty="0" err="1"/>
              <a:t>νυνὶ</a:t>
            </a:r>
            <a:r>
              <a:rPr lang="el-GR" sz="1200" dirty="0"/>
              <a:t> </a:t>
            </a:r>
            <a:r>
              <a:rPr lang="el-GR" sz="1200" dirty="0" err="1"/>
              <a:t>δὲ</a:t>
            </a:r>
            <a:r>
              <a:rPr lang="el-GR" sz="1200" dirty="0"/>
              <a:t> </a:t>
            </a:r>
            <a:r>
              <a:rPr lang="el-GR" sz="1200" dirty="0" err="1"/>
              <a:t>ἅπαξ</a:t>
            </a:r>
            <a:r>
              <a:rPr lang="el-GR" sz="1200" dirty="0"/>
              <a:t> </a:t>
            </a:r>
            <a:r>
              <a:rPr lang="el-GR" sz="1200" dirty="0" err="1"/>
              <a:t>ἐπὶ</a:t>
            </a:r>
            <a:r>
              <a:rPr lang="el-GR" sz="1200" dirty="0"/>
              <a:t> </a:t>
            </a:r>
            <a:r>
              <a:rPr lang="el-GR" sz="1200" dirty="0" err="1"/>
              <a:t>συντελείᾳ</a:t>
            </a:r>
            <a:r>
              <a:rPr lang="el-GR" sz="1200" dirty="0"/>
              <a:t> </a:t>
            </a:r>
            <a:r>
              <a:rPr lang="el-GR" sz="1200" dirty="0" err="1"/>
              <a:t>τῶν</a:t>
            </a:r>
            <a:r>
              <a:rPr lang="el-GR" sz="1200" dirty="0"/>
              <a:t> </a:t>
            </a:r>
            <a:r>
              <a:rPr lang="el-GR" sz="1200" dirty="0" err="1"/>
              <a:t>αἰώνων</a:t>
            </a:r>
            <a:r>
              <a:rPr lang="el-GR" sz="1200" dirty="0"/>
              <a:t> </a:t>
            </a:r>
            <a:r>
              <a:rPr lang="el-GR" sz="1200" dirty="0" err="1"/>
              <a:t>εἰς</a:t>
            </a:r>
            <a:r>
              <a:rPr lang="el-GR" sz="1200" dirty="0"/>
              <a:t> </a:t>
            </a:r>
            <a:r>
              <a:rPr lang="el-GR" sz="1200" dirty="0" err="1"/>
              <a:t>ἀθέτησιν</a:t>
            </a:r>
            <a:r>
              <a:rPr lang="el-GR" sz="1200" dirty="0"/>
              <a:t> [</a:t>
            </a:r>
            <a:r>
              <a:rPr lang="el-GR" sz="1200" dirty="0" err="1"/>
              <a:t>τῆς</a:t>
            </a:r>
            <a:r>
              <a:rPr lang="el-GR" sz="1200" dirty="0"/>
              <a:t>] </a:t>
            </a:r>
            <a:r>
              <a:rPr lang="el-GR" sz="1200" dirty="0" err="1"/>
              <a:t>ἁμαρτίας</a:t>
            </a:r>
            <a:r>
              <a:rPr lang="el-GR" sz="1200" dirty="0"/>
              <a:t> </a:t>
            </a:r>
            <a:r>
              <a:rPr lang="el-GR" sz="1200" dirty="0" err="1"/>
              <a:t>διὰ</a:t>
            </a:r>
            <a:r>
              <a:rPr lang="el-GR" sz="1200" dirty="0"/>
              <a:t> </a:t>
            </a:r>
            <a:r>
              <a:rPr lang="el-GR" sz="1200" dirty="0" err="1"/>
              <a:t>τῆς</a:t>
            </a:r>
            <a:r>
              <a:rPr lang="el-GR" sz="1200" dirty="0"/>
              <a:t> </a:t>
            </a:r>
            <a:r>
              <a:rPr lang="el-GR" sz="1200" dirty="0" err="1"/>
              <a:t>θυσίας</a:t>
            </a:r>
            <a:r>
              <a:rPr lang="el-GR" sz="1200" dirty="0"/>
              <a:t> </a:t>
            </a:r>
            <a:r>
              <a:rPr lang="el-GR" sz="1200" dirty="0" err="1"/>
              <a:t>αὐτοῦ</a:t>
            </a:r>
            <a:r>
              <a:rPr lang="el-GR" sz="1200" dirty="0"/>
              <a:t> </a:t>
            </a:r>
            <a:r>
              <a:rPr lang="el-GR" sz="1200" dirty="0" err="1"/>
              <a:t>πεφανέρωται</a:t>
            </a:r>
            <a:r>
              <a:rPr lang="el-GR" sz="1200" dirty="0"/>
              <a:t>.</a:t>
            </a:r>
          </a:p>
          <a:p>
            <a:r>
              <a:rPr lang="en-US" sz="1200" dirty="0"/>
              <a:t> </a:t>
            </a:r>
            <a:r>
              <a:rPr lang="en-US" sz="1200" baseline="30000" dirty="0"/>
              <a:t>27 </a:t>
            </a:r>
            <a:r>
              <a:rPr lang="el-GR" sz="1200" dirty="0"/>
              <a:t> </a:t>
            </a:r>
            <a:r>
              <a:rPr lang="el-GR" sz="1200" dirty="0" err="1"/>
              <a:t>καὶ</a:t>
            </a:r>
            <a:r>
              <a:rPr lang="el-GR" sz="1200" dirty="0"/>
              <a:t> </a:t>
            </a:r>
            <a:r>
              <a:rPr lang="el-GR" sz="1200" dirty="0" err="1"/>
              <a:t>καθ᾽</a:t>
            </a:r>
            <a:r>
              <a:rPr lang="el-GR" sz="1200" dirty="0"/>
              <a:t> </a:t>
            </a:r>
            <a:r>
              <a:rPr lang="el-GR" sz="1200" dirty="0" err="1"/>
              <a:t>ὅσον</a:t>
            </a:r>
            <a:r>
              <a:rPr lang="el-GR" sz="1200" dirty="0"/>
              <a:t> </a:t>
            </a:r>
            <a:r>
              <a:rPr lang="el-GR" sz="1200" dirty="0" err="1"/>
              <a:t>ἀπόκειται</a:t>
            </a:r>
            <a:r>
              <a:rPr lang="el-GR" sz="1200" dirty="0"/>
              <a:t> </a:t>
            </a:r>
            <a:r>
              <a:rPr lang="el-GR" sz="1200" dirty="0" err="1"/>
              <a:t>τοῖς</a:t>
            </a:r>
            <a:r>
              <a:rPr lang="el-GR" sz="1200" dirty="0"/>
              <a:t> </a:t>
            </a:r>
            <a:r>
              <a:rPr lang="el-GR" sz="1200" dirty="0" err="1"/>
              <a:t>ἀνθρώποις</a:t>
            </a:r>
            <a:r>
              <a:rPr lang="el-GR" sz="1200" dirty="0"/>
              <a:t> </a:t>
            </a:r>
            <a:r>
              <a:rPr lang="el-GR" sz="1200" dirty="0" err="1"/>
              <a:t>ἅπαξ</a:t>
            </a:r>
            <a:r>
              <a:rPr lang="el-GR" sz="1200" dirty="0"/>
              <a:t> </a:t>
            </a:r>
            <a:r>
              <a:rPr lang="el-GR" sz="1200" dirty="0" err="1"/>
              <a:t>ἀποθανεῖν</a:t>
            </a:r>
            <a:r>
              <a:rPr lang="el-GR" sz="1200" dirty="0"/>
              <a:t>, </a:t>
            </a:r>
            <a:r>
              <a:rPr lang="el-GR" sz="1200" dirty="0" err="1"/>
              <a:t>μετὰ</a:t>
            </a:r>
            <a:r>
              <a:rPr lang="el-GR" sz="1200" dirty="0"/>
              <a:t> </a:t>
            </a:r>
            <a:r>
              <a:rPr lang="el-GR" sz="1200" dirty="0" err="1"/>
              <a:t>δὲ</a:t>
            </a:r>
            <a:r>
              <a:rPr lang="el-GR" sz="1200" dirty="0"/>
              <a:t> </a:t>
            </a:r>
            <a:r>
              <a:rPr lang="el-GR" sz="1200" dirty="0" err="1"/>
              <a:t>τοῦτο</a:t>
            </a:r>
            <a:r>
              <a:rPr lang="el-GR" sz="1200" dirty="0"/>
              <a:t> </a:t>
            </a:r>
            <a:r>
              <a:rPr lang="el-GR" sz="1200" dirty="0" err="1"/>
              <a:t>κρίσις</a:t>
            </a:r>
            <a:r>
              <a:rPr lang="el-GR" sz="1200" dirty="0"/>
              <a:t>,</a:t>
            </a:r>
          </a:p>
          <a:p>
            <a:r>
              <a:rPr lang="en-US" sz="1200" dirty="0"/>
              <a:t> </a:t>
            </a:r>
            <a:r>
              <a:rPr lang="en-US" sz="1200" baseline="30000" dirty="0"/>
              <a:t>28 </a:t>
            </a:r>
            <a:r>
              <a:rPr lang="el-GR" sz="1200" dirty="0"/>
              <a:t> </a:t>
            </a:r>
            <a:r>
              <a:rPr lang="el-GR" sz="1200" dirty="0" err="1"/>
              <a:t>οὕτως</a:t>
            </a:r>
            <a:r>
              <a:rPr lang="el-GR" sz="1200" dirty="0"/>
              <a:t> </a:t>
            </a:r>
            <a:r>
              <a:rPr lang="el-GR" sz="1200" dirty="0" err="1"/>
              <a:t>καὶ</a:t>
            </a:r>
            <a:r>
              <a:rPr lang="el-GR" sz="1200" dirty="0"/>
              <a:t> ὁ </a:t>
            </a:r>
            <a:r>
              <a:rPr lang="el-GR" sz="1200" dirty="0" err="1"/>
              <a:t>Χριστὸς</a:t>
            </a:r>
            <a:r>
              <a:rPr lang="el-GR" sz="1200" dirty="0"/>
              <a:t> </a:t>
            </a:r>
            <a:r>
              <a:rPr lang="el-GR" sz="1200" dirty="0" err="1"/>
              <a:t>ἅπαξ</a:t>
            </a:r>
            <a:r>
              <a:rPr lang="el-GR" sz="1200" dirty="0"/>
              <a:t> </a:t>
            </a:r>
            <a:r>
              <a:rPr lang="el-GR" sz="1200" dirty="0" err="1"/>
              <a:t>προσενεχθεὶς</a:t>
            </a:r>
            <a:r>
              <a:rPr lang="el-GR" sz="1200" dirty="0"/>
              <a:t> </a:t>
            </a:r>
            <a:r>
              <a:rPr lang="el-GR" sz="1200" dirty="0" err="1"/>
              <a:t>εἰς</a:t>
            </a:r>
            <a:r>
              <a:rPr lang="el-GR" sz="1200" dirty="0"/>
              <a:t> </a:t>
            </a:r>
            <a:r>
              <a:rPr lang="el-GR" sz="1200" dirty="0" err="1"/>
              <a:t>τὸ</a:t>
            </a:r>
            <a:r>
              <a:rPr lang="el-GR" sz="1200" dirty="0"/>
              <a:t> </a:t>
            </a:r>
            <a:r>
              <a:rPr lang="el-GR" sz="1200" dirty="0" err="1"/>
              <a:t>πολλῶν</a:t>
            </a:r>
            <a:r>
              <a:rPr lang="el-GR" sz="1200" dirty="0"/>
              <a:t> </a:t>
            </a:r>
            <a:r>
              <a:rPr lang="el-GR" sz="1200" dirty="0" err="1"/>
              <a:t>ἀνενεγκεῖν</a:t>
            </a:r>
            <a:r>
              <a:rPr lang="el-GR" sz="1200" dirty="0"/>
              <a:t> </a:t>
            </a:r>
            <a:r>
              <a:rPr lang="el-GR" sz="1200" dirty="0" err="1"/>
              <a:t>ἁμαρτίας</a:t>
            </a:r>
            <a:r>
              <a:rPr lang="el-GR" sz="1200" dirty="0"/>
              <a:t> </a:t>
            </a:r>
            <a:r>
              <a:rPr lang="el-GR" sz="1200" dirty="0" err="1"/>
              <a:t>ἐκ</a:t>
            </a:r>
            <a:r>
              <a:rPr lang="el-GR" sz="1200" dirty="0"/>
              <a:t> </a:t>
            </a:r>
            <a:r>
              <a:rPr lang="el-GR" sz="1200" dirty="0" err="1"/>
              <a:t>δευτέρου</a:t>
            </a:r>
            <a:r>
              <a:rPr lang="el-GR" sz="1200" dirty="0"/>
              <a:t> </a:t>
            </a:r>
            <a:r>
              <a:rPr lang="el-GR" sz="1200" dirty="0" err="1"/>
              <a:t>χωρὶς</a:t>
            </a:r>
            <a:r>
              <a:rPr lang="el-GR" sz="1200" dirty="0"/>
              <a:t> </a:t>
            </a:r>
            <a:r>
              <a:rPr lang="el-GR" sz="1200" dirty="0" err="1"/>
              <a:t>ἁμαρτίας</a:t>
            </a:r>
            <a:r>
              <a:rPr lang="el-GR" sz="1200" dirty="0"/>
              <a:t> </a:t>
            </a:r>
            <a:r>
              <a:rPr lang="el-GR" sz="1200" dirty="0" err="1"/>
              <a:t>ὀφθήσεται</a:t>
            </a:r>
            <a:r>
              <a:rPr lang="el-GR" sz="1200" dirty="0"/>
              <a:t> </a:t>
            </a:r>
            <a:r>
              <a:rPr lang="el-GR" sz="1200" dirty="0" err="1"/>
              <a:t>τοῖς</a:t>
            </a:r>
            <a:r>
              <a:rPr lang="el-GR" sz="1200" dirty="0"/>
              <a:t> </a:t>
            </a:r>
            <a:r>
              <a:rPr lang="el-GR" sz="1200" dirty="0" err="1"/>
              <a:t>αὐτὸν</a:t>
            </a:r>
            <a:r>
              <a:rPr lang="el-GR" sz="1200" dirty="0"/>
              <a:t> </a:t>
            </a:r>
            <a:r>
              <a:rPr lang="el-GR" sz="1200" dirty="0" err="1"/>
              <a:t>ἀπεκδεχομένοις</a:t>
            </a:r>
            <a:r>
              <a:rPr lang="el-GR" sz="1200" dirty="0"/>
              <a:t> </a:t>
            </a:r>
            <a:r>
              <a:rPr lang="el-GR" sz="1200" dirty="0" err="1"/>
              <a:t>εἰς</a:t>
            </a:r>
            <a:r>
              <a:rPr lang="el-GR" sz="1200" dirty="0"/>
              <a:t> </a:t>
            </a:r>
            <a:r>
              <a:rPr lang="el-GR" sz="1200" dirty="0" err="1"/>
              <a:t>σωτηρίαν</a:t>
            </a:r>
            <a:r>
              <a:rPr lang="el-GR" sz="1200" dirty="0"/>
              <a:t>.</a:t>
            </a:r>
          </a:p>
          <a:p>
            <a:endParaRPr lang="el-GR" sz="1200" dirty="0"/>
          </a:p>
          <a:p>
            <a:r>
              <a:rPr lang="en-US" sz="1200" baseline="30000" dirty="0"/>
              <a:t>BGT  </a:t>
            </a:r>
            <a:r>
              <a:rPr lang="en-US" sz="1200" b="1" dirty="0"/>
              <a:t>Hebrews 10:1</a:t>
            </a:r>
            <a:r>
              <a:rPr lang="el-GR" sz="1200" b="1" dirty="0"/>
              <a:t> </a:t>
            </a:r>
            <a:r>
              <a:rPr lang="el-GR" b="1" dirty="0" err="1"/>
              <a:t>Σκιὰν</a:t>
            </a:r>
            <a:r>
              <a:rPr lang="el-GR" b="1" dirty="0"/>
              <a:t> </a:t>
            </a:r>
            <a:r>
              <a:rPr lang="el-GR" b="1" dirty="0" err="1"/>
              <a:t>γὰρ</a:t>
            </a:r>
            <a:r>
              <a:rPr lang="el-GR" b="1" dirty="0"/>
              <a:t> </a:t>
            </a:r>
            <a:r>
              <a:rPr lang="el-GR" b="1" dirty="0" err="1"/>
              <a:t>ἔχων</a:t>
            </a:r>
            <a:r>
              <a:rPr lang="el-GR" b="1" dirty="0"/>
              <a:t> ὁ </a:t>
            </a:r>
            <a:r>
              <a:rPr lang="el-GR" b="1" dirty="0" err="1"/>
              <a:t>νόμος</a:t>
            </a:r>
            <a:r>
              <a:rPr lang="el-GR" b="1" dirty="0"/>
              <a:t> </a:t>
            </a:r>
            <a:r>
              <a:rPr lang="el-GR" b="1" dirty="0" err="1"/>
              <a:t>τῶν</a:t>
            </a:r>
            <a:r>
              <a:rPr lang="el-GR" b="1" dirty="0"/>
              <a:t> </a:t>
            </a:r>
            <a:r>
              <a:rPr lang="el-GR" b="1" dirty="0" err="1"/>
              <a:t>μελλόντων</a:t>
            </a:r>
            <a:r>
              <a:rPr lang="el-GR" b="1" dirty="0"/>
              <a:t> </a:t>
            </a:r>
            <a:r>
              <a:rPr lang="el-GR" b="1" dirty="0" err="1"/>
              <a:t>ἀγαθῶν</a:t>
            </a:r>
            <a:r>
              <a:rPr lang="el-GR" b="1" dirty="0"/>
              <a:t>, </a:t>
            </a:r>
            <a:r>
              <a:rPr lang="el-GR" b="1" dirty="0" err="1"/>
              <a:t>οὐκ</a:t>
            </a:r>
            <a:r>
              <a:rPr lang="el-GR" b="1" dirty="0"/>
              <a:t> </a:t>
            </a:r>
            <a:r>
              <a:rPr lang="el-GR" b="1" dirty="0" err="1"/>
              <a:t>αὐτὴν</a:t>
            </a:r>
            <a:r>
              <a:rPr lang="el-GR" b="1" dirty="0"/>
              <a:t> </a:t>
            </a:r>
            <a:r>
              <a:rPr lang="el-GR" b="1" dirty="0" err="1"/>
              <a:t>τὴν</a:t>
            </a:r>
            <a:r>
              <a:rPr lang="el-GR" b="1" dirty="0"/>
              <a:t> </a:t>
            </a:r>
            <a:r>
              <a:rPr lang="el-GR" b="1" dirty="0" err="1"/>
              <a:t>εἰκόνα</a:t>
            </a:r>
            <a:r>
              <a:rPr lang="el-GR" b="1" dirty="0"/>
              <a:t> </a:t>
            </a:r>
            <a:r>
              <a:rPr lang="el-GR" b="1" dirty="0" err="1"/>
              <a:t>τῶν</a:t>
            </a:r>
            <a:r>
              <a:rPr lang="el-GR" b="1" dirty="0"/>
              <a:t> </a:t>
            </a:r>
            <a:r>
              <a:rPr lang="el-GR" b="1" dirty="0" err="1"/>
              <a:t>πραγμάτων</a:t>
            </a:r>
            <a:r>
              <a:rPr lang="el-GR" b="1" dirty="0"/>
              <a:t>, </a:t>
            </a:r>
            <a:r>
              <a:rPr lang="el-GR" b="1" dirty="0" err="1"/>
              <a:t>κατ᾽</a:t>
            </a:r>
            <a:r>
              <a:rPr lang="el-GR" b="1" dirty="0"/>
              <a:t> </a:t>
            </a:r>
            <a:r>
              <a:rPr lang="el-GR" b="1" dirty="0" err="1"/>
              <a:t>ἐνιαυτὸν</a:t>
            </a:r>
            <a:r>
              <a:rPr lang="el-GR" b="1" dirty="0"/>
              <a:t> </a:t>
            </a:r>
            <a:r>
              <a:rPr lang="el-GR" b="1" dirty="0" err="1"/>
              <a:t>ταῖς</a:t>
            </a:r>
            <a:r>
              <a:rPr lang="el-GR" b="1" dirty="0"/>
              <a:t> </a:t>
            </a:r>
            <a:r>
              <a:rPr lang="el-GR" b="1" dirty="0" err="1"/>
              <a:t>αὐταῖς</a:t>
            </a:r>
            <a:r>
              <a:rPr lang="el-GR" b="1" dirty="0"/>
              <a:t> </a:t>
            </a:r>
            <a:r>
              <a:rPr lang="el-GR" b="1" dirty="0" err="1"/>
              <a:t>θυσίαις</a:t>
            </a:r>
            <a:r>
              <a:rPr lang="el-GR" b="1" dirty="0"/>
              <a:t> </a:t>
            </a:r>
            <a:r>
              <a:rPr lang="el-GR" b="1" dirty="0" err="1"/>
              <a:t>ἃς</a:t>
            </a:r>
            <a:r>
              <a:rPr lang="el-GR" b="1" dirty="0"/>
              <a:t> </a:t>
            </a:r>
            <a:r>
              <a:rPr lang="el-GR" b="1" dirty="0" err="1"/>
              <a:t>προσφέρουσιν</a:t>
            </a:r>
            <a:r>
              <a:rPr lang="el-GR" b="1" dirty="0"/>
              <a:t> </a:t>
            </a:r>
            <a:r>
              <a:rPr lang="el-GR" b="1" dirty="0" err="1"/>
              <a:t>εἰς</a:t>
            </a:r>
            <a:r>
              <a:rPr lang="el-GR" b="1" dirty="0"/>
              <a:t> </a:t>
            </a:r>
            <a:r>
              <a:rPr lang="el-GR" b="1" dirty="0" err="1"/>
              <a:t>τὸ</a:t>
            </a:r>
            <a:r>
              <a:rPr lang="el-GR" b="1" dirty="0"/>
              <a:t> </a:t>
            </a:r>
            <a:r>
              <a:rPr lang="el-GR" b="1" dirty="0" err="1"/>
              <a:t>διηνεκὲς</a:t>
            </a:r>
            <a:r>
              <a:rPr lang="el-GR" b="1" dirty="0"/>
              <a:t> </a:t>
            </a:r>
            <a:r>
              <a:rPr lang="el-GR" b="1" dirty="0" err="1"/>
              <a:t>οὐδέποτε</a:t>
            </a:r>
            <a:r>
              <a:rPr lang="el-GR" b="1" dirty="0"/>
              <a:t> </a:t>
            </a:r>
            <a:r>
              <a:rPr lang="el-GR" b="1" dirty="0" err="1"/>
              <a:t>δύναται</a:t>
            </a:r>
            <a:r>
              <a:rPr lang="el-GR" b="1" dirty="0"/>
              <a:t> </a:t>
            </a:r>
            <a:r>
              <a:rPr lang="el-GR" b="1" dirty="0" err="1"/>
              <a:t>τοὺς</a:t>
            </a:r>
            <a:r>
              <a:rPr lang="el-GR" b="1" dirty="0"/>
              <a:t> </a:t>
            </a:r>
            <a:r>
              <a:rPr lang="el-GR" b="1" dirty="0" err="1"/>
              <a:t>προσερχομένους</a:t>
            </a:r>
            <a:r>
              <a:rPr lang="el-GR" b="1" dirty="0"/>
              <a:t> </a:t>
            </a:r>
            <a:r>
              <a:rPr lang="el-GR" b="1" dirty="0" err="1"/>
              <a:t>τελειῶσαι</a:t>
            </a:r>
            <a:r>
              <a:rPr lang="el-GR" b="1" dirty="0"/>
              <a:t>·</a:t>
            </a:r>
          </a:p>
          <a:p>
            <a:r>
              <a:rPr lang="en-US" sz="1200" dirty="0"/>
              <a:t> </a:t>
            </a:r>
            <a:r>
              <a:rPr lang="en-US" sz="1200" baseline="30000" dirty="0"/>
              <a:t>2 </a:t>
            </a:r>
            <a:r>
              <a:rPr lang="el-GR" sz="1200" dirty="0"/>
              <a:t> </a:t>
            </a:r>
            <a:r>
              <a:rPr lang="el-GR" sz="1200" dirty="0" err="1"/>
              <a:t>ἐπεὶ</a:t>
            </a:r>
            <a:r>
              <a:rPr lang="el-GR" sz="1200" dirty="0"/>
              <a:t> </a:t>
            </a:r>
            <a:r>
              <a:rPr lang="el-GR" sz="1200" dirty="0" err="1"/>
              <a:t>οὐκ</a:t>
            </a:r>
            <a:r>
              <a:rPr lang="el-GR" sz="1200" dirty="0"/>
              <a:t> </a:t>
            </a:r>
            <a:r>
              <a:rPr lang="el-GR" sz="1200" dirty="0" err="1"/>
              <a:t>ἂν</a:t>
            </a:r>
            <a:r>
              <a:rPr lang="el-GR" sz="1200" dirty="0"/>
              <a:t> </a:t>
            </a:r>
            <a:r>
              <a:rPr lang="el-GR" sz="1200" dirty="0" err="1"/>
              <a:t>ἐπαύσαντο</a:t>
            </a:r>
            <a:r>
              <a:rPr lang="el-GR" sz="1200" dirty="0"/>
              <a:t> </a:t>
            </a:r>
            <a:r>
              <a:rPr lang="el-GR" sz="1200" dirty="0" err="1"/>
              <a:t>προσφερόμεναι</a:t>
            </a:r>
            <a:r>
              <a:rPr lang="el-GR" sz="1200" dirty="0"/>
              <a:t> </a:t>
            </a:r>
            <a:r>
              <a:rPr lang="el-GR" sz="1200" dirty="0" err="1"/>
              <a:t>διὰ</a:t>
            </a:r>
            <a:r>
              <a:rPr lang="el-GR" sz="1200" dirty="0"/>
              <a:t> </a:t>
            </a:r>
            <a:r>
              <a:rPr lang="el-GR" sz="1200" dirty="0" err="1"/>
              <a:t>τὸ</a:t>
            </a:r>
            <a:r>
              <a:rPr lang="el-GR" sz="1200" dirty="0"/>
              <a:t> </a:t>
            </a:r>
            <a:r>
              <a:rPr lang="el-GR" sz="1200" dirty="0" err="1"/>
              <a:t>μηδεμίαν</a:t>
            </a:r>
            <a:r>
              <a:rPr lang="el-GR" sz="1200" dirty="0"/>
              <a:t> </a:t>
            </a:r>
            <a:r>
              <a:rPr lang="el-GR" sz="1200" dirty="0" err="1"/>
              <a:t>ἔχειν</a:t>
            </a:r>
            <a:r>
              <a:rPr lang="el-GR" sz="1200" dirty="0"/>
              <a:t> </a:t>
            </a:r>
            <a:r>
              <a:rPr lang="el-GR" sz="1200" dirty="0" err="1"/>
              <a:t>ἔτι</a:t>
            </a:r>
            <a:r>
              <a:rPr lang="el-GR" sz="1200" dirty="0"/>
              <a:t> </a:t>
            </a:r>
            <a:r>
              <a:rPr lang="el-GR" sz="1200" dirty="0" err="1"/>
              <a:t>συνείδησιν</a:t>
            </a:r>
            <a:r>
              <a:rPr lang="el-GR" sz="1200" dirty="0"/>
              <a:t> </a:t>
            </a:r>
            <a:r>
              <a:rPr lang="el-GR" sz="1200" dirty="0" err="1"/>
              <a:t>ἁμαρτιῶν</a:t>
            </a:r>
            <a:r>
              <a:rPr lang="el-GR" sz="1200" dirty="0"/>
              <a:t> </a:t>
            </a:r>
            <a:r>
              <a:rPr lang="el-GR" sz="1200" dirty="0" err="1"/>
              <a:t>τοὺς</a:t>
            </a:r>
            <a:r>
              <a:rPr lang="el-GR" sz="1200" dirty="0"/>
              <a:t> </a:t>
            </a:r>
            <a:r>
              <a:rPr lang="el-GR" sz="1200" dirty="0" err="1"/>
              <a:t>λατρεύοντας</a:t>
            </a:r>
            <a:r>
              <a:rPr lang="el-GR" sz="1200" dirty="0"/>
              <a:t> </a:t>
            </a:r>
            <a:r>
              <a:rPr lang="el-GR" sz="1200" dirty="0" err="1"/>
              <a:t>ἅπαξ</a:t>
            </a:r>
            <a:r>
              <a:rPr lang="el-GR" sz="1200" dirty="0"/>
              <a:t> </a:t>
            </a:r>
            <a:r>
              <a:rPr lang="el-GR" sz="1200" dirty="0" err="1"/>
              <a:t>κεκαθαρισμένους</a:t>
            </a:r>
            <a:r>
              <a:rPr lang="el-GR" sz="1200" dirty="0"/>
              <a:t>;</a:t>
            </a:r>
          </a:p>
          <a:p>
            <a:r>
              <a:rPr lang="en-US" sz="1200" dirty="0"/>
              <a:t> </a:t>
            </a:r>
            <a:r>
              <a:rPr lang="en-US" sz="1200" baseline="30000" dirty="0"/>
              <a:t>3 </a:t>
            </a:r>
            <a:r>
              <a:rPr lang="el-GR" sz="1200" dirty="0"/>
              <a:t> </a:t>
            </a:r>
            <a:r>
              <a:rPr lang="el-GR" sz="1200" dirty="0" err="1"/>
              <a:t>ἀλλ᾽</a:t>
            </a:r>
            <a:r>
              <a:rPr lang="el-GR" sz="1200" dirty="0"/>
              <a:t> </a:t>
            </a:r>
            <a:r>
              <a:rPr lang="el-GR" sz="1200" dirty="0" err="1"/>
              <a:t>ἐν</a:t>
            </a:r>
            <a:r>
              <a:rPr lang="el-GR" sz="1200" dirty="0"/>
              <a:t> </a:t>
            </a:r>
            <a:r>
              <a:rPr lang="el-GR" sz="1200" dirty="0" err="1"/>
              <a:t>αὐταῖς</a:t>
            </a:r>
            <a:r>
              <a:rPr lang="el-GR" sz="1200" dirty="0"/>
              <a:t> </a:t>
            </a:r>
            <a:r>
              <a:rPr lang="el-GR" sz="1200" dirty="0" err="1"/>
              <a:t>ἀνάμνησις</a:t>
            </a:r>
            <a:r>
              <a:rPr lang="el-GR" sz="1200" dirty="0"/>
              <a:t> </a:t>
            </a:r>
            <a:r>
              <a:rPr lang="el-GR" sz="1200" dirty="0" err="1"/>
              <a:t>ἁμαρτιῶν</a:t>
            </a:r>
            <a:r>
              <a:rPr lang="el-GR" sz="1200" dirty="0"/>
              <a:t> </a:t>
            </a:r>
            <a:r>
              <a:rPr lang="el-GR" sz="1200" dirty="0" err="1"/>
              <a:t>κατ᾽</a:t>
            </a:r>
            <a:r>
              <a:rPr lang="el-GR" sz="1200" dirty="0"/>
              <a:t> </a:t>
            </a:r>
            <a:r>
              <a:rPr lang="el-GR" sz="1200" dirty="0" err="1"/>
              <a:t>ἐνιαυτόν</a:t>
            </a:r>
            <a:r>
              <a:rPr lang="el-GR" sz="1200" dirty="0"/>
              <a:t>·</a:t>
            </a:r>
          </a:p>
          <a:p>
            <a:r>
              <a:rPr lang="en-US" sz="1200" dirty="0"/>
              <a:t> </a:t>
            </a:r>
            <a:r>
              <a:rPr lang="en-US" sz="1200" baseline="30000" dirty="0"/>
              <a:t>4 </a:t>
            </a:r>
            <a:r>
              <a:rPr lang="el-GR" sz="1200" dirty="0"/>
              <a:t> </a:t>
            </a:r>
            <a:r>
              <a:rPr lang="el-GR" sz="1200" dirty="0" err="1"/>
              <a:t>ἀδύνατον</a:t>
            </a:r>
            <a:r>
              <a:rPr lang="el-GR" sz="1200" dirty="0"/>
              <a:t> </a:t>
            </a:r>
            <a:r>
              <a:rPr lang="el-GR" sz="1200" dirty="0" err="1"/>
              <a:t>γὰρ</a:t>
            </a:r>
            <a:r>
              <a:rPr lang="el-GR" sz="1200" dirty="0"/>
              <a:t> </a:t>
            </a:r>
            <a:r>
              <a:rPr lang="el-GR" sz="1200" dirty="0" err="1"/>
              <a:t>αἷμα</a:t>
            </a:r>
            <a:r>
              <a:rPr lang="el-GR" sz="1200" dirty="0"/>
              <a:t> </a:t>
            </a:r>
            <a:r>
              <a:rPr lang="el-GR" sz="1200" dirty="0" err="1"/>
              <a:t>ταύρων</a:t>
            </a:r>
            <a:r>
              <a:rPr lang="el-GR" sz="1200" dirty="0"/>
              <a:t> </a:t>
            </a:r>
            <a:r>
              <a:rPr lang="el-GR" sz="1200" dirty="0" err="1"/>
              <a:t>καὶ</a:t>
            </a:r>
            <a:r>
              <a:rPr lang="el-GR" sz="1200" dirty="0"/>
              <a:t> </a:t>
            </a:r>
            <a:r>
              <a:rPr lang="el-GR" sz="1200" dirty="0" err="1"/>
              <a:t>τράγων</a:t>
            </a:r>
            <a:r>
              <a:rPr lang="el-GR" sz="1200" dirty="0"/>
              <a:t> </a:t>
            </a:r>
            <a:r>
              <a:rPr lang="el-GR" sz="1200" dirty="0" err="1"/>
              <a:t>ἀφαιρεῖν</a:t>
            </a:r>
            <a:r>
              <a:rPr lang="el-GR" sz="1200" dirty="0"/>
              <a:t> </a:t>
            </a:r>
            <a:r>
              <a:rPr lang="el-GR" sz="1200" dirty="0" err="1"/>
              <a:t>ἁμαρτίας</a:t>
            </a:r>
            <a:r>
              <a:rPr lang="el-GR" sz="1200" dirty="0"/>
              <a:t>.</a:t>
            </a:r>
          </a:p>
          <a:p>
            <a:r>
              <a:rPr lang="en-US" sz="1200" dirty="0"/>
              <a:t> </a:t>
            </a:r>
            <a:r>
              <a:rPr lang="en-US" sz="1200" baseline="30000" dirty="0"/>
              <a:t>5 </a:t>
            </a:r>
            <a:r>
              <a:rPr lang="el-GR" sz="1200" dirty="0"/>
              <a:t> </a:t>
            </a:r>
            <a:r>
              <a:rPr lang="el-GR" sz="1200" dirty="0" err="1"/>
              <a:t>Διὸ</a:t>
            </a:r>
            <a:r>
              <a:rPr lang="el-GR" sz="1200" dirty="0"/>
              <a:t> </a:t>
            </a:r>
            <a:r>
              <a:rPr lang="el-GR" sz="1200" dirty="0" err="1"/>
              <a:t>εἰσερχόμενος</a:t>
            </a:r>
            <a:r>
              <a:rPr lang="el-GR" sz="1200" dirty="0"/>
              <a:t> </a:t>
            </a:r>
            <a:r>
              <a:rPr lang="el-GR" sz="1200" dirty="0" err="1"/>
              <a:t>εἰς</a:t>
            </a:r>
            <a:r>
              <a:rPr lang="el-GR" sz="1200" dirty="0"/>
              <a:t> </a:t>
            </a:r>
            <a:r>
              <a:rPr lang="el-GR" sz="1200" dirty="0" err="1"/>
              <a:t>τὸν</a:t>
            </a:r>
            <a:r>
              <a:rPr lang="el-GR" sz="1200" dirty="0"/>
              <a:t> </a:t>
            </a:r>
            <a:r>
              <a:rPr lang="el-GR" sz="1200" dirty="0" err="1"/>
              <a:t>κόσμον</a:t>
            </a:r>
            <a:r>
              <a:rPr lang="el-GR" sz="1200" dirty="0"/>
              <a:t> </a:t>
            </a:r>
            <a:r>
              <a:rPr lang="el-GR" sz="1200" dirty="0" err="1"/>
              <a:t>λέγει</a:t>
            </a:r>
            <a:r>
              <a:rPr lang="el-GR" sz="1200" dirty="0"/>
              <a:t>· </a:t>
            </a:r>
            <a:r>
              <a:rPr lang="el-GR" sz="1200" dirty="0" err="1"/>
              <a:t>θυσίαν</a:t>
            </a:r>
            <a:r>
              <a:rPr lang="el-GR" sz="1200" dirty="0"/>
              <a:t> </a:t>
            </a:r>
            <a:r>
              <a:rPr lang="el-GR" sz="1200" dirty="0" err="1"/>
              <a:t>καὶ</a:t>
            </a:r>
            <a:r>
              <a:rPr lang="el-GR" sz="1200" dirty="0"/>
              <a:t> </a:t>
            </a:r>
            <a:r>
              <a:rPr lang="el-GR" sz="1200" dirty="0" err="1"/>
              <a:t>προσφορὰν</a:t>
            </a:r>
            <a:r>
              <a:rPr lang="el-GR" sz="1200" dirty="0"/>
              <a:t> </a:t>
            </a:r>
            <a:r>
              <a:rPr lang="el-GR" sz="1200" dirty="0" err="1"/>
              <a:t>οὐκ</a:t>
            </a:r>
            <a:r>
              <a:rPr lang="el-GR" sz="1200" dirty="0"/>
              <a:t> </a:t>
            </a:r>
            <a:r>
              <a:rPr lang="el-GR" sz="1200" dirty="0" err="1"/>
              <a:t>ἠθέλησας</a:t>
            </a:r>
            <a:r>
              <a:rPr lang="el-GR" sz="1200" dirty="0"/>
              <a:t>, </a:t>
            </a:r>
            <a:r>
              <a:rPr lang="el-GR" sz="1200" dirty="0" err="1"/>
              <a:t>σῶμα</a:t>
            </a:r>
            <a:r>
              <a:rPr lang="el-GR" sz="1200" dirty="0"/>
              <a:t> </a:t>
            </a:r>
            <a:r>
              <a:rPr lang="el-GR" sz="1200" dirty="0" err="1"/>
              <a:t>δὲ</a:t>
            </a:r>
            <a:r>
              <a:rPr lang="el-GR" sz="1200" dirty="0"/>
              <a:t> </a:t>
            </a:r>
            <a:r>
              <a:rPr lang="el-GR" sz="1200" dirty="0" err="1"/>
              <a:t>κατηρτίσω</a:t>
            </a:r>
            <a:r>
              <a:rPr lang="el-GR" sz="1200" dirty="0"/>
              <a:t> </a:t>
            </a:r>
            <a:r>
              <a:rPr lang="el-GR" sz="1200" dirty="0" err="1"/>
              <a:t>μοι</a:t>
            </a:r>
            <a:r>
              <a:rPr lang="el-GR" sz="1200" dirty="0"/>
              <a:t>·</a:t>
            </a:r>
          </a:p>
          <a:p>
            <a:r>
              <a:rPr lang="en-US" sz="1200" dirty="0"/>
              <a:t> </a:t>
            </a:r>
            <a:r>
              <a:rPr lang="en-US" sz="1200" baseline="30000" dirty="0"/>
              <a:t>6 </a:t>
            </a:r>
            <a:r>
              <a:rPr lang="el-GR" sz="1200" dirty="0"/>
              <a:t> </a:t>
            </a:r>
            <a:r>
              <a:rPr lang="el-GR" sz="1200" dirty="0" err="1"/>
              <a:t>ὁλοκαυτώματα</a:t>
            </a:r>
            <a:r>
              <a:rPr lang="el-GR" sz="1200" dirty="0"/>
              <a:t> </a:t>
            </a:r>
            <a:r>
              <a:rPr lang="el-GR" sz="1200" dirty="0" err="1"/>
              <a:t>καὶ</a:t>
            </a:r>
            <a:r>
              <a:rPr lang="el-GR" sz="1200" dirty="0"/>
              <a:t> </a:t>
            </a:r>
            <a:r>
              <a:rPr lang="el-GR" sz="1200" dirty="0" err="1"/>
              <a:t>περὶ</a:t>
            </a:r>
            <a:r>
              <a:rPr lang="el-GR" sz="1200" dirty="0"/>
              <a:t> </a:t>
            </a:r>
            <a:r>
              <a:rPr lang="el-GR" sz="1200" dirty="0" err="1"/>
              <a:t>ἁμαρτίας</a:t>
            </a:r>
            <a:r>
              <a:rPr lang="el-GR" sz="1200" dirty="0"/>
              <a:t> </a:t>
            </a:r>
            <a:r>
              <a:rPr lang="el-GR" sz="1200" dirty="0" err="1"/>
              <a:t>οὐκ</a:t>
            </a:r>
            <a:r>
              <a:rPr lang="el-GR" sz="1200" dirty="0"/>
              <a:t> </a:t>
            </a:r>
            <a:r>
              <a:rPr lang="el-GR" sz="1200" dirty="0" err="1"/>
              <a:t>εὐδόκησας</a:t>
            </a:r>
            <a:r>
              <a:rPr lang="el-GR" sz="1200" dirty="0"/>
              <a:t>.</a:t>
            </a:r>
          </a:p>
          <a:p>
            <a:r>
              <a:rPr lang="en-US" sz="1200" dirty="0"/>
              <a:t> </a:t>
            </a:r>
            <a:r>
              <a:rPr lang="en-US" sz="1200" baseline="30000" dirty="0"/>
              <a:t>7 </a:t>
            </a:r>
            <a:r>
              <a:rPr lang="el-GR" sz="1200" dirty="0"/>
              <a:t> </a:t>
            </a:r>
            <a:r>
              <a:rPr lang="el-GR" sz="1200" dirty="0" err="1"/>
              <a:t>τότε</a:t>
            </a:r>
            <a:r>
              <a:rPr lang="el-GR" sz="1200" dirty="0"/>
              <a:t> </a:t>
            </a:r>
            <a:r>
              <a:rPr lang="el-GR" sz="1200" dirty="0" err="1"/>
              <a:t>εἶπον</a:t>
            </a:r>
            <a:r>
              <a:rPr lang="el-GR" sz="1200" dirty="0"/>
              <a:t>· </a:t>
            </a:r>
            <a:r>
              <a:rPr lang="el-GR" sz="1200" dirty="0" err="1"/>
              <a:t>ἰδοὺ</a:t>
            </a:r>
            <a:r>
              <a:rPr lang="el-GR" sz="1200" dirty="0"/>
              <a:t> </a:t>
            </a:r>
            <a:r>
              <a:rPr lang="el-GR" sz="1200" dirty="0" err="1"/>
              <a:t>ἥκω</a:t>
            </a:r>
            <a:r>
              <a:rPr lang="el-GR" sz="1200" dirty="0"/>
              <a:t>, </a:t>
            </a:r>
            <a:r>
              <a:rPr lang="el-GR" sz="1200" dirty="0" err="1"/>
              <a:t>ἐν</a:t>
            </a:r>
            <a:r>
              <a:rPr lang="el-GR" sz="1200" dirty="0"/>
              <a:t> </a:t>
            </a:r>
            <a:r>
              <a:rPr lang="el-GR" sz="1200" dirty="0" err="1"/>
              <a:t>κεφαλίδι</a:t>
            </a:r>
            <a:r>
              <a:rPr lang="el-GR" sz="1200" dirty="0"/>
              <a:t> </a:t>
            </a:r>
            <a:r>
              <a:rPr lang="el-GR" sz="1200" dirty="0" err="1"/>
              <a:t>βιβλίου</a:t>
            </a:r>
            <a:r>
              <a:rPr lang="el-GR" sz="1200" dirty="0"/>
              <a:t> </a:t>
            </a:r>
            <a:r>
              <a:rPr lang="el-GR" sz="1200" dirty="0" err="1"/>
              <a:t>γέγραπται</a:t>
            </a:r>
            <a:r>
              <a:rPr lang="el-GR" sz="1200" dirty="0"/>
              <a:t> </a:t>
            </a:r>
            <a:r>
              <a:rPr lang="el-GR" sz="1200" dirty="0" err="1"/>
              <a:t>περὶ</a:t>
            </a:r>
            <a:r>
              <a:rPr lang="el-GR" sz="1200" dirty="0"/>
              <a:t> </a:t>
            </a:r>
            <a:r>
              <a:rPr lang="el-GR" sz="1200" dirty="0" err="1"/>
              <a:t>ἐμοῦ</a:t>
            </a:r>
            <a:r>
              <a:rPr lang="el-GR" sz="1200" dirty="0"/>
              <a:t>, </a:t>
            </a:r>
            <a:r>
              <a:rPr lang="el-GR" sz="1200" dirty="0" err="1"/>
              <a:t>τοῦ</a:t>
            </a:r>
            <a:r>
              <a:rPr lang="el-GR" sz="1200" dirty="0"/>
              <a:t> </a:t>
            </a:r>
            <a:r>
              <a:rPr lang="el-GR" sz="1200" dirty="0" err="1"/>
              <a:t>ποιῆσαι</a:t>
            </a:r>
            <a:r>
              <a:rPr lang="el-GR" sz="1200" dirty="0"/>
              <a:t> ὁ </a:t>
            </a:r>
            <a:r>
              <a:rPr lang="el-GR" sz="1200" dirty="0" err="1"/>
              <a:t>θεὸς</a:t>
            </a:r>
            <a:r>
              <a:rPr lang="el-GR" sz="1200" dirty="0"/>
              <a:t> </a:t>
            </a:r>
            <a:r>
              <a:rPr lang="el-GR" sz="1200" dirty="0" err="1"/>
              <a:t>τὸ</a:t>
            </a:r>
            <a:r>
              <a:rPr lang="el-GR" sz="1200" dirty="0"/>
              <a:t> </a:t>
            </a:r>
            <a:r>
              <a:rPr lang="el-GR" sz="1200" dirty="0" err="1"/>
              <a:t>θέλημά</a:t>
            </a:r>
            <a:r>
              <a:rPr lang="el-GR" sz="1200" dirty="0"/>
              <a:t> σου.</a:t>
            </a:r>
          </a:p>
          <a:p>
            <a:r>
              <a:rPr lang="en-US" sz="1200" dirty="0"/>
              <a:t> </a:t>
            </a:r>
            <a:r>
              <a:rPr lang="en-US" sz="1200" baseline="30000" dirty="0"/>
              <a:t>8 </a:t>
            </a:r>
            <a:r>
              <a:rPr lang="el-GR" sz="1200" dirty="0"/>
              <a:t> </a:t>
            </a:r>
            <a:r>
              <a:rPr lang="el-GR" sz="1200" dirty="0" err="1"/>
              <a:t>ἀνώτερον</a:t>
            </a:r>
            <a:r>
              <a:rPr lang="el-GR" sz="1200" dirty="0"/>
              <a:t> </a:t>
            </a:r>
            <a:r>
              <a:rPr lang="el-GR" sz="1200" dirty="0" err="1"/>
              <a:t>λέγων</a:t>
            </a:r>
            <a:r>
              <a:rPr lang="el-GR" sz="1200" dirty="0"/>
              <a:t> </a:t>
            </a:r>
            <a:r>
              <a:rPr lang="el-GR" sz="1200" dirty="0" err="1"/>
              <a:t>ὅτι</a:t>
            </a:r>
            <a:r>
              <a:rPr lang="el-GR" sz="1200" dirty="0"/>
              <a:t> </a:t>
            </a:r>
            <a:r>
              <a:rPr lang="el-GR" sz="1200" dirty="0" err="1"/>
              <a:t>θυσίας</a:t>
            </a:r>
            <a:r>
              <a:rPr lang="el-GR" sz="1200" dirty="0"/>
              <a:t> </a:t>
            </a:r>
            <a:r>
              <a:rPr lang="el-GR" sz="1200" dirty="0" err="1"/>
              <a:t>καὶ</a:t>
            </a:r>
            <a:r>
              <a:rPr lang="el-GR" sz="1200" dirty="0"/>
              <a:t> </a:t>
            </a:r>
            <a:r>
              <a:rPr lang="el-GR" sz="1200" dirty="0" err="1"/>
              <a:t>προσφορὰς</a:t>
            </a:r>
            <a:r>
              <a:rPr lang="el-GR" sz="1200" dirty="0"/>
              <a:t> </a:t>
            </a:r>
            <a:r>
              <a:rPr lang="el-GR" sz="1200" dirty="0" err="1"/>
              <a:t>καὶ</a:t>
            </a:r>
            <a:r>
              <a:rPr lang="el-GR" sz="1200" dirty="0"/>
              <a:t> </a:t>
            </a:r>
            <a:r>
              <a:rPr lang="el-GR" sz="1200" dirty="0" err="1"/>
              <a:t>ὁλοκαυτώματα</a:t>
            </a:r>
            <a:r>
              <a:rPr lang="el-GR" sz="1200" dirty="0"/>
              <a:t> </a:t>
            </a:r>
            <a:r>
              <a:rPr lang="el-GR" sz="1200" dirty="0" err="1"/>
              <a:t>καὶ</a:t>
            </a:r>
            <a:r>
              <a:rPr lang="el-GR" sz="1200" dirty="0"/>
              <a:t> </a:t>
            </a:r>
            <a:r>
              <a:rPr lang="el-GR" sz="1200" dirty="0" err="1"/>
              <a:t>περὶ</a:t>
            </a:r>
            <a:r>
              <a:rPr lang="el-GR" sz="1200" dirty="0"/>
              <a:t> </a:t>
            </a:r>
            <a:r>
              <a:rPr lang="el-GR" sz="1200" dirty="0" err="1"/>
              <a:t>ἁμαρτίας</a:t>
            </a:r>
            <a:r>
              <a:rPr lang="el-GR" sz="1200" dirty="0"/>
              <a:t> </a:t>
            </a:r>
            <a:r>
              <a:rPr lang="el-GR" sz="1200" dirty="0" err="1"/>
              <a:t>οὐκ</a:t>
            </a:r>
            <a:r>
              <a:rPr lang="el-GR" sz="1200" dirty="0"/>
              <a:t> </a:t>
            </a:r>
            <a:r>
              <a:rPr lang="el-GR" sz="1200" dirty="0" err="1"/>
              <a:t>ἠθέλησας</a:t>
            </a:r>
            <a:r>
              <a:rPr lang="el-GR" sz="1200" dirty="0"/>
              <a:t> </a:t>
            </a:r>
            <a:r>
              <a:rPr lang="el-GR" sz="1200" dirty="0" err="1"/>
              <a:t>οὐδὲ</a:t>
            </a:r>
            <a:r>
              <a:rPr lang="el-GR" sz="1200" dirty="0"/>
              <a:t> </a:t>
            </a:r>
            <a:r>
              <a:rPr lang="el-GR" sz="1200" dirty="0" err="1"/>
              <a:t>εὐδόκησας</a:t>
            </a:r>
            <a:r>
              <a:rPr lang="el-GR" sz="1200" dirty="0"/>
              <a:t>, </a:t>
            </a:r>
            <a:r>
              <a:rPr lang="el-GR" sz="1200" dirty="0" err="1"/>
              <a:t>αἵτινες</a:t>
            </a:r>
            <a:r>
              <a:rPr lang="el-GR" sz="1200" dirty="0"/>
              <a:t> </a:t>
            </a:r>
            <a:r>
              <a:rPr lang="el-GR" sz="1200" dirty="0" err="1"/>
              <a:t>κατὰ</a:t>
            </a:r>
            <a:r>
              <a:rPr lang="el-GR" sz="1200" dirty="0"/>
              <a:t> </a:t>
            </a:r>
            <a:r>
              <a:rPr lang="el-GR" sz="1200" dirty="0" err="1"/>
              <a:t>νόμον</a:t>
            </a:r>
            <a:r>
              <a:rPr lang="el-GR" sz="1200" dirty="0"/>
              <a:t> </a:t>
            </a:r>
            <a:r>
              <a:rPr lang="el-GR" sz="1200" dirty="0" err="1"/>
              <a:t>προσφέρονται</a:t>
            </a:r>
            <a:r>
              <a:rPr lang="el-GR" sz="1200" dirty="0"/>
              <a:t>, </a:t>
            </a:r>
            <a:r>
              <a:rPr lang="en-US" sz="1200" dirty="0"/>
              <a:t>(Heb 9:26-8 BGT)</a:t>
            </a:r>
            <a:endParaRPr lang="el-GR" sz="1200" dirty="0"/>
          </a:p>
        </p:txBody>
      </p:sp>
      <p:sp>
        <p:nvSpPr>
          <p:cNvPr id="33798" name="5 - TextBox"/>
          <p:cNvSpPr txBox="1">
            <a:spLocks noChangeArrowheads="1"/>
          </p:cNvSpPr>
          <p:nvPr/>
        </p:nvSpPr>
        <p:spPr bwMode="auto">
          <a:xfrm>
            <a:off x="899592" y="260648"/>
            <a:ext cx="7820025" cy="1062038"/>
          </a:xfrm>
          <a:prstGeom prst="rect">
            <a:avLst/>
          </a:prstGeom>
          <a:noFill/>
          <a:ln w="9525">
            <a:noFill/>
            <a:miter lim="800000"/>
            <a:headEnd/>
            <a:tailEnd/>
          </a:ln>
        </p:spPr>
        <p:txBody>
          <a:bodyPr>
            <a:spAutoFit/>
          </a:bodyPr>
          <a:lstStyle/>
          <a:p>
            <a:r>
              <a:rPr lang="el-GR" sz="1800" dirty="0">
                <a:solidFill>
                  <a:srgbClr val="FF0000"/>
                </a:solidFill>
              </a:rPr>
              <a:t>ΣΚΙΑ Ή ΑΝΤΙΤΥΠΟΣ (αμυδρότερα) ΚΑΙ ΤΥΠΟΣ</a:t>
            </a:r>
          </a:p>
          <a:p>
            <a:r>
              <a:rPr lang="el-GR" sz="1800" dirty="0">
                <a:solidFill>
                  <a:srgbClr val="FF0000"/>
                </a:solidFill>
              </a:rPr>
              <a:t>ΑΡΧΕΤΥΠΟ-ΕΙΚΟΝΑ (εναργέστερα το αρχέτυπο, ακριβής αποτύπωση του πραγματικού, Ιησούς εικόνα του Θεού))</a:t>
            </a:r>
          </a:p>
        </p:txBody>
      </p:sp>
    </p:spTree>
  </p:cSld>
  <p:clrMapOvr>
    <a:masterClrMapping/>
  </p:clrMapOvr>
  <p:transition>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0" y="0"/>
            <a:ext cx="1588" cy="1588"/>
          </a:xfrm>
          <a:prstGeom prst="rect">
            <a:avLst/>
          </a:prstGeom>
          <a:noFill/>
          <a:ln w="9525">
            <a:solidFill>
              <a:schemeClr val="tx1"/>
            </a:solidFill>
            <a:miter lim="800000"/>
            <a:headEnd/>
            <a:tailEnd/>
          </a:ln>
        </p:spPr>
        <p:txBody>
          <a:bodyPr anchor="ctr">
            <a:spAutoFit/>
          </a:bodyPr>
          <a:lstStyle/>
          <a:p>
            <a:endParaRPr lang="en-US"/>
          </a:p>
        </p:txBody>
      </p:sp>
      <p:sp>
        <p:nvSpPr>
          <p:cNvPr id="34819" name="Text Box 6"/>
          <p:cNvSpPr txBox="1">
            <a:spLocks noChangeArrowheads="1"/>
          </p:cNvSpPr>
          <p:nvPr/>
        </p:nvSpPr>
        <p:spPr bwMode="auto">
          <a:xfrm>
            <a:off x="1101725" y="2322513"/>
            <a:ext cx="184150" cy="304800"/>
          </a:xfrm>
          <a:prstGeom prst="rect">
            <a:avLst/>
          </a:prstGeom>
          <a:noFill/>
          <a:ln w="9525">
            <a:noFill/>
            <a:miter lim="800000"/>
            <a:headEnd/>
            <a:tailEnd/>
          </a:ln>
        </p:spPr>
        <p:txBody>
          <a:bodyPr wrap="none">
            <a:spAutoFit/>
          </a:bodyPr>
          <a:lstStyle/>
          <a:p>
            <a:endParaRPr lang="en-US"/>
          </a:p>
        </p:txBody>
      </p:sp>
      <p:sp>
        <p:nvSpPr>
          <p:cNvPr id="34820" name="Rectangle 14"/>
          <p:cNvSpPr>
            <a:spLocks noChangeArrowheads="1"/>
          </p:cNvSpPr>
          <p:nvPr/>
        </p:nvSpPr>
        <p:spPr bwMode="auto">
          <a:xfrm>
            <a:off x="0" y="442913"/>
            <a:ext cx="9144000" cy="0"/>
          </a:xfrm>
          <a:prstGeom prst="rect">
            <a:avLst/>
          </a:prstGeom>
          <a:noFill/>
          <a:ln w="9525">
            <a:noFill/>
            <a:miter lim="800000"/>
            <a:headEnd/>
            <a:tailEnd/>
          </a:ln>
        </p:spPr>
        <p:txBody>
          <a:bodyPr wrap="none" anchor="ctr">
            <a:spAutoFit/>
          </a:bodyPr>
          <a:lstStyle/>
          <a:p>
            <a:endParaRPr lang="en-US"/>
          </a:p>
        </p:txBody>
      </p:sp>
      <p:sp>
        <p:nvSpPr>
          <p:cNvPr id="34821" name="4 - Ορθογώνιο"/>
          <p:cNvSpPr>
            <a:spLocks noChangeArrowheads="1"/>
          </p:cNvSpPr>
          <p:nvPr/>
        </p:nvSpPr>
        <p:spPr bwMode="auto">
          <a:xfrm>
            <a:off x="467544" y="764704"/>
            <a:ext cx="7920880" cy="3539430"/>
          </a:xfrm>
          <a:prstGeom prst="rect">
            <a:avLst/>
          </a:prstGeom>
          <a:noFill/>
          <a:ln w="9525">
            <a:noFill/>
            <a:miter lim="800000"/>
            <a:headEnd/>
            <a:tailEnd/>
          </a:ln>
        </p:spPr>
        <p:txBody>
          <a:bodyPr wrap="square">
            <a:spAutoFit/>
          </a:bodyPr>
          <a:lstStyle/>
          <a:p>
            <a:r>
              <a:rPr lang="en-US" sz="1400" baseline="30000" dirty="0"/>
              <a:t>9 </a:t>
            </a:r>
            <a:r>
              <a:rPr lang="el-GR" sz="1400" dirty="0"/>
              <a:t> </a:t>
            </a:r>
            <a:r>
              <a:rPr lang="el-GR" sz="1400" dirty="0" err="1"/>
              <a:t>τότε</a:t>
            </a:r>
            <a:r>
              <a:rPr lang="el-GR" sz="1400" dirty="0"/>
              <a:t> </a:t>
            </a:r>
            <a:r>
              <a:rPr lang="el-GR" sz="1400" dirty="0" err="1"/>
              <a:t>εἴρηκεν</a:t>
            </a:r>
            <a:r>
              <a:rPr lang="el-GR" sz="1400" dirty="0"/>
              <a:t>· </a:t>
            </a:r>
            <a:r>
              <a:rPr lang="el-GR" sz="1400" dirty="0" err="1"/>
              <a:t>ἰδοὺ</a:t>
            </a:r>
            <a:r>
              <a:rPr lang="el-GR" sz="1400" dirty="0"/>
              <a:t> </a:t>
            </a:r>
            <a:r>
              <a:rPr lang="el-GR" sz="1400" dirty="0" err="1"/>
              <a:t>ἥκω</a:t>
            </a:r>
            <a:r>
              <a:rPr lang="el-GR" sz="1400" dirty="0"/>
              <a:t> </a:t>
            </a:r>
            <a:r>
              <a:rPr lang="el-GR" sz="1400" dirty="0" err="1"/>
              <a:t>τοῦ</a:t>
            </a:r>
            <a:r>
              <a:rPr lang="el-GR" sz="1400" dirty="0"/>
              <a:t> </a:t>
            </a:r>
            <a:r>
              <a:rPr lang="el-GR" sz="1400" dirty="0" err="1"/>
              <a:t>ποιῆσαι</a:t>
            </a:r>
            <a:r>
              <a:rPr lang="el-GR" sz="1400" dirty="0"/>
              <a:t> </a:t>
            </a:r>
            <a:r>
              <a:rPr lang="el-GR" sz="1400" dirty="0" err="1"/>
              <a:t>τὸ</a:t>
            </a:r>
            <a:r>
              <a:rPr lang="el-GR" sz="1400" dirty="0"/>
              <a:t> </a:t>
            </a:r>
            <a:r>
              <a:rPr lang="el-GR" sz="1400" dirty="0" err="1"/>
              <a:t>θέλημά</a:t>
            </a:r>
            <a:r>
              <a:rPr lang="el-GR" sz="1400" dirty="0"/>
              <a:t> σου. </a:t>
            </a:r>
            <a:r>
              <a:rPr lang="el-GR" sz="1400" dirty="0" err="1"/>
              <a:t>ἀναιρεῖ</a:t>
            </a:r>
            <a:r>
              <a:rPr lang="el-GR" sz="1400" dirty="0"/>
              <a:t> </a:t>
            </a:r>
            <a:r>
              <a:rPr lang="el-GR" sz="1400" dirty="0" err="1"/>
              <a:t>τὸ</a:t>
            </a:r>
            <a:r>
              <a:rPr lang="el-GR" sz="1400" dirty="0"/>
              <a:t> </a:t>
            </a:r>
            <a:r>
              <a:rPr lang="el-GR" sz="1400" dirty="0" err="1"/>
              <a:t>πρῶτον</a:t>
            </a:r>
            <a:r>
              <a:rPr lang="el-GR" sz="1400" dirty="0"/>
              <a:t> </a:t>
            </a:r>
            <a:r>
              <a:rPr lang="el-GR" sz="1400" dirty="0" err="1"/>
              <a:t>ἵνα</a:t>
            </a:r>
            <a:r>
              <a:rPr lang="el-GR" sz="1400" dirty="0"/>
              <a:t> </a:t>
            </a:r>
            <a:r>
              <a:rPr lang="el-GR" sz="1400" dirty="0" err="1"/>
              <a:t>τὸ</a:t>
            </a:r>
            <a:r>
              <a:rPr lang="el-GR" sz="1400" dirty="0"/>
              <a:t> </a:t>
            </a:r>
            <a:r>
              <a:rPr lang="el-GR" sz="1400" dirty="0" err="1"/>
              <a:t>δεύτερον</a:t>
            </a:r>
            <a:r>
              <a:rPr lang="el-GR" sz="1400" dirty="0"/>
              <a:t> </a:t>
            </a:r>
            <a:r>
              <a:rPr lang="el-GR" sz="1400" dirty="0" err="1"/>
              <a:t>στήσῃ</a:t>
            </a:r>
            <a:r>
              <a:rPr lang="el-GR" sz="1400" dirty="0"/>
              <a:t>,</a:t>
            </a:r>
          </a:p>
          <a:p>
            <a:r>
              <a:rPr lang="en-US" sz="1400" dirty="0"/>
              <a:t> </a:t>
            </a:r>
            <a:r>
              <a:rPr lang="en-US" sz="1400" baseline="30000" dirty="0"/>
              <a:t>10 </a:t>
            </a:r>
            <a:r>
              <a:rPr lang="el-GR" sz="1400" dirty="0"/>
              <a:t> </a:t>
            </a:r>
            <a:r>
              <a:rPr lang="el-GR" sz="1400" dirty="0" err="1"/>
              <a:t>ἐν</a:t>
            </a:r>
            <a:r>
              <a:rPr lang="el-GR" sz="1400" dirty="0"/>
              <a:t> ᾧ </a:t>
            </a:r>
            <a:r>
              <a:rPr lang="el-GR" sz="1400" dirty="0" err="1"/>
              <a:t>θελήματι</a:t>
            </a:r>
            <a:r>
              <a:rPr lang="el-GR" sz="1400" dirty="0"/>
              <a:t> </a:t>
            </a:r>
            <a:r>
              <a:rPr lang="el-GR" sz="1400" dirty="0" err="1"/>
              <a:t>ἡγιασμένοι</a:t>
            </a:r>
            <a:r>
              <a:rPr lang="el-GR" sz="1400" dirty="0"/>
              <a:t> </a:t>
            </a:r>
            <a:r>
              <a:rPr lang="el-GR" sz="1400" dirty="0" err="1"/>
              <a:t>ἐσμὲν</a:t>
            </a:r>
            <a:r>
              <a:rPr lang="el-GR" sz="1400" dirty="0"/>
              <a:t> </a:t>
            </a:r>
            <a:r>
              <a:rPr lang="el-GR" sz="1400" dirty="0" err="1"/>
              <a:t>διὰ</a:t>
            </a:r>
            <a:r>
              <a:rPr lang="el-GR" sz="1400" dirty="0"/>
              <a:t> </a:t>
            </a:r>
            <a:r>
              <a:rPr lang="el-GR" sz="1400" dirty="0" err="1"/>
              <a:t>τῆς</a:t>
            </a:r>
            <a:r>
              <a:rPr lang="el-GR" sz="1400" dirty="0"/>
              <a:t> </a:t>
            </a:r>
            <a:r>
              <a:rPr lang="el-GR" sz="1400" dirty="0" err="1"/>
              <a:t>προσφορᾶς</a:t>
            </a:r>
            <a:r>
              <a:rPr lang="el-GR" sz="1400" dirty="0"/>
              <a:t> </a:t>
            </a:r>
            <a:r>
              <a:rPr lang="el-GR" sz="1400" dirty="0" err="1"/>
              <a:t>τοῦ</a:t>
            </a:r>
            <a:r>
              <a:rPr lang="el-GR" sz="1400" dirty="0"/>
              <a:t> </a:t>
            </a:r>
            <a:r>
              <a:rPr lang="el-GR" sz="1400" dirty="0" err="1"/>
              <a:t>σώματος</a:t>
            </a:r>
            <a:r>
              <a:rPr lang="el-GR" sz="1400" dirty="0"/>
              <a:t> </a:t>
            </a:r>
            <a:r>
              <a:rPr lang="el-GR" sz="1400" dirty="0" err="1"/>
              <a:t>Ἰησοῦ</a:t>
            </a:r>
            <a:r>
              <a:rPr lang="el-GR" sz="1400" dirty="0"/>
              <a:t> </a:t>
            </a:r>
            <a:r>
              <a:rPr lang="el-GR" sz="1400" dirty="0" err="1"/>
              <a:t>Χριστοῦ</a:t>
            </a:r>
            <a:r>
              <a:rPr lang="el-GR" sz="1400" dirty="0"/>
              <a:t> </a:t>
            </a:r>
            <a:r>
              <a:rPr lang="el-GR" sz="1400" dirty="0" err="1"/>
              <a:t>ἐφάπαξ</a:t>
            </a:r>
            <a:r>
              <a:rPr lang="el-GR" sz="1400" dirty="0"/>
              <a:t>.</a:t>
            </a:r>
          </a:p>
          <a:p>
            <a:r>
              <a:rPr lang="en-US" sz="1400" dirty="0"/>
              <a:t> </a:t>
            </a:r>
            <a:r>
              <a:rPr lang="en-US" sz="1400" baseline="30000" dirty="0"/>
              <a:t>11 </a:t>
            </a:r>
            <a:r>
              <a:rPr lang="el-GR" sz="1400" dirty="0"/>
              <a:t> </a:t>
            </a:r>
            <a:r>
              <a:rPr lang="el-GR" sz="1400" dirty="0" err="1"/>
              <a:t>Καὶ</a:t>
            </a:r>
            <a:r>
              <a:rPr lang="el-GR" sz="1400" dirty="0"/>
              <a:t> </a:t>
            </a:r>
            <a:r>
              <a:rPr lang="el-GR" sz="1400" dirty="0" err="1"/>
              <a:t>πᾶς</a:t>
            </a:r>
            <a:r>
              <a:rPr lang="el-GR" sz="1400" dirty="0"/>
              <a:t> </a:t>
            </a:r>
            <a:r>
              <a:rPr lang="el-GR" sz="1400" dirty="0" err="1"/>
              <a:t>μὲν</a:t>
            </a:r>
            <a:r>
              <a:rPr lang="el-GR" sz="1400" dirty="0"/>
              <a:t> </a:t>
            </a:r>
            <a:r>
              <a:rPr lang="el-GR" sz="1400" dirty="0" err="1"/>
              <a:t>ἱερεὺς</a:t>
            </a:r>
            <a:r>
              <a:rPr lang="el-GR" sz="1400" dirty="0"/>
              <a:t> </a:t>
            </a:r>
            <a:r>
              <a:rPr lang="el-GR" sz="1400" dirty="0" err="1"/>
              <a:t>ἕστηκεν</a:t>
            </a:r>
            <a:r>
              <a:rPr lang="el-GR" sz="1400" dirty="0"/>
              <a:t> </a:t>
            </a:r>
            <a:r>
              <a:rPr lang="el-GR" sz="1400" dirty="0" err="1"/>
              <a:t>καθ᾽</a:t>
            </a:r>
            <a:r>
              <a:rPr lang="el-GR" sz="1400" dirty="0"/>
              <a:t> </a:t>
            </a:r>
            <a:r>
              <a:rPr lang="el-GR" sz="1400" dirty="0" err="1"/>
              <a:t>ἡμέραν</a:t>
            </a:r>
            <a:r>
              <a:rPr lang="el-GR" sz="1400" dirty="0"/>
              <a:t> </a:t>
            </a:r>
            <a:r>
              <a:rPr lang="el-GR" sz="1400" dirty="0" err="1"/>
              <a:t>λειτουργῶν</a:t>
            </a:r>
            <a:r>
              <a:rPr lang="el-GR" sz="1400" dirty="0"/>
              <a:t> </a:t>
            </a:r>
            <a:r>
              <a:rPr lang="el-GR" sz="1400" dirty="0" err="1"/>
              <a:t>καὶ</a:t>
            </a:r>
            <a:r>
              <a:rPr lang="el-GR" sz="1400" dirty="0"/>
              <a:t> </a:t>
            </a:r>
            <a:r>
              <a:rPr lang="el-GR" sz="1400" dirty="0" err="1"/>
              <a:t>τὰς</a:t>
            </a:r>
            <a:r>
              <a:rPr lang="el-GR" sz="1400" dirty="0"/>
              <a:t> </a:t>
            </a:r>
            <a:r>
              <a:rPr lang="el-GR" sz="1400" dirty="0" err="1"/>
              <a:t>αὐτὰς</a:t>
            </a:r>
            <a:r>
              <a:rPr lang="el-GR" sz="1400" dirty="0"/>
              <a:t> </a:t>
            </a:r>
            <a:r>
              <a:rPr lang="el-GR" sz="1400" dirty="0" err="1"/>
              <a:t>πολλάκις</a:t>
            </a:r>
            <a:r>
              <a:rPr lang="el-GR" sz="1400" dirty="0"/>
              <a:t> </a:t>
            </a:r>
            <a:r>
              <a:rPr lang="el-GR" sz="1400" dirty="0" err="1"/>
              <a:t>προσφέρων</a:t>
            </a:r>
            <a:r>
              <a:rPr lang="el-GR" sz="1400" dirty="0"/>
              <a:t> </a:t>
            </a:r>
            <a:r>
              <a:rPr lang="el-GR" sz="1400" dirty="0" err="1"/>
              <a:t>θυσίας</a:t>
            </a:r>
            <a:r>
              <a:rPr lang="el-GR" sz="1400" dirty="0"/>
              <a:t>, </a:t>
            </a:r>
            <a:r>
              <a:rPr lang="el-GR" sz="1400" dirty="0" err="1"/>
              <a:t>αἵτινες</a:t>
            </a:r>
            <a:r>
              <a:rPr lang="el-GR" sz="1400" dirty="0"/>
              <a:t> </a:t>
            </a:r>
            <a:r>
              <a:rPr lang="el-GR" sz="1400" dirty="0" err="1"/>
              <a:t>οὐδέποτε</a:t>
            </a:r>
            <a:r>
              <a:rPr lang="el-GR" sz="1400" dirty="0"/>
              <a:t> </a:t>
            </a:r>
            <a:r>
              <a:rPr lang="el-GR" sz="1400" dirty="0" err="1"/>
              <a:t>δύνανται</a:t>
            </a:r>
            <a:r>
              <a:rPr lang="el-GR" sz="1400" dirty="0"/>
              <a:t> </a:t>
            </a:r>
            <a:r>
              <a:rPr lang="el-GR" sz="1400" dirty="0" err="1"/>
              <a:t>περιελεῖν</a:t>
            </a:r>
            <a:r>
              <a:rPr lang="el-GR" sz="1400" dirty="0"/>
              <a:t> </a:t>
            </a:r>
            <a:r>
              <a:rPr lang="el-GR" sz="1400" dirty="0" err="1"/>
              <a:t>ἁμαρτίας</a:t>
            </a:r>
            <a:r>
              <a:rPr lang="el-GR" sz="1400" dirty="0"/>
              <a:t>,</a:t>
            </a:r>
          </a:p>
          <a:p>
            <a:r>
              <a:rPr lang="en-US" sz="1400" dirty="0"/>
              <a:t> </a:t>
            </a:r>
            <a:r>
              <a:rPr lang="en-US" sz="1400" baseline="30000" dirty="0"/>
              <a:t>12 </a:t>
            </a:r>
            <a:r>
              <a:rPr lang="el-GR" sz="1400" dirty="0"/>
              <a:t> </a:t>
            </a:r>
            <a:r>
              <a:rPr lang="el-GR" sz="1400" dirty="0" err="1"/>
              <a:t>οὗτος</a:t>
            </a:r>
            <a:r>
              <a:rPr lang="el-GR" sz="1400" dirty="0"/>
              <a:t> </a:t>
            </a:r>
            <a:r>
              <a:rPr lang="el-GR" sz="1400" dirty="0" err="1"/>
              <a:t>δὲ</a:t>
            </a:r>
            <a:r>
              <a:rPr lang="el-GR" sz="1400" dirty="0"/>
              <a:t> </a:t>
            </a:r>
            <a:r>
              <a:rPr lang="el-GR" sz="1400" dirty="0" err="1"/>
              <a:t>μίαν</a:t>
            </a:r>
            <a:r>
              <a:rPr lang="el-GR" sz="1400" dirty="0"/>
              <a:t> </a:t>
            </a:r>
            <a:r>
              <a:rPr lang="el-GR" sz="1400" dirty="0" err="1"/>
              <a:t>ὑπὲρ</a:t>
            </a:r>
            <a:r>
              <a:rPr lang="el-GR" sz="1400" dirty="0"/>
              <a:t> </a:t>
            </a:r>
            <a:r>
              <a:rPr lang="el-GR" sz="1400" dirty="0" err="1"/>
              <a:t>ἁμαρτιῶν</a:t>
            </a:r>
            <a:r>
              <a:rPr lang="el-GR" sz="1400" dirty="0"/>
              <a:t> </a:t>
            </a:r>
            <a:r>
              <a:rPr lang="el-GR" sz="1400" dirty="0" err="1"/>
              <a:t>προσενέγκας</a:t>
            </a:r>
            <a:r>
              <a:rPr lang="el-GR" sz="1400" dirty="0"/>
              <a:t> </a:t>
            </a:r>
            <a:r>
              <a:rPr lang="el-GR" sz="1400" dirty="0" err="1"/>
              <a:t>θυσίαν</a:t>
            </a:r>
            <a:r>
              <a:rPr lang="el-GR" sz="1400" dirty="0"/>
              <a:t> </a:t>
            </a:r>
            <a:r>
              <a:rPr lang="el-GR" sz="1400" dirty="0" err="1"/>
              <a:t>εἰς</a:t>
            </a:r>
            <a:r>
              <a:rPr lang="el-GR" sz="1400" dirty="0"/>
              <a:t> </a:t>
            </a:r>
            <a:r>
              <a:rPr lang="el-GR" sz="1400" dirty="0" err="1"/>
              <a:t>τὸ</a:t>
            </a:r>
            <a:r>
              <a:rPr lang="el-GR" sz="1400" dirty="0"/>
              <a:t> </a:t>
            </a:r>
            <a:r>
              <a:rPr lang="el-GR" sz="1400" dirty="0" err="1"/>
              <a:t>διηνεκὲς</a:t>
            </a:r>
            <a:r>
              <a:rPr lang="el-GR" sz="1400" dirty="0"/>
              <a:t> </a:t>
            </a:r>
            <a:r>
              <a:rPr lang="el-GR" sz="1400" dirty="0" err="1"/>
              <a:t>ἐκάθισεν</a:t>
            </a:r>
            <a:r>
              <a:rPr lang="el-GR" sz="1400" dirty="0"/>
              <a:t> </a:t>
            </a:r>
            <a:r>
              <a:rPr lang="el-GR" sz="1400" dirty="0" err="1"/>
              <a:t>ἐν</a:t>
            </a:r>
            <a:r>
              <a:rPr lang="el-GR" sz="1400" dirty="0"/>
              <a:t> </a:t>
            </a:r>
            <a:r>
              <a:rPr lang="el-GR" sz="1400" dirty="0" err="1"/>
              <a:t>δεξιᾷ</a:t>
            </a:r>
            <a:r>
              <a:rPr lang="el-GR" sz="1400" dirty="0"/>
              <a:t> </a:t>
            </a:r>
            <a:r>
              <a:rPr lang="el-GR" sz="1400" dirty="0" err="1"/>
              <a:t>τοῦ</a:t>
            </a:r>
            <a:r>
              <a:rPr lang="el-GR" sz="1400" dirty="0"/>
              <a:t> </a:t>
            </a:r>
            <a:r>
              <a:rPr lang="el-GR" sz="1400" dirty="0" err="1"/>
              <a:t>θεοῦ</a:t>
            </a:r>
            <a:r>
              <a:rPr lang="el-GR" sz="1400" dirty="0"/>
              <a:t>,</a:t>
            </a:r>
          </a:p>
          <a:p>
            <a:r>
              <a:rPr lang="en-US" sz="1400" dirty="0"/>
              <a:t> </a:t>
            </a:r>
            <a:r>
              <a:rPr lang="en-US" sz="1400" baseline="30000" dirty="0"/>
              <a:t>13 </a:t>
            </a:r>
            <a:r>
              <a:rPr lang="el-GR" sz="1400" dirty="0"/>
              <a:t> </a:t>
            </a:r>
            <a:r>
              <a:rPr lang="el-GR" sz="1400" dirty="0" err="1"/>
              <a:t>τὸ</a:t>
            </a:r>
            <a:r>
              <a:rPr lang="el-GR" sz="1400" dirty="0"/>
              <a:t> </a:t>
            </a:r>
            <a:r>
              <a:rPr lang="el-GR" sz="1400" dirty="0" err="1"/>
              <a:t>λοιπὸν</a:t>
            </a:r>
            <a:r>
              <a:rPr lang="el-GR" sz="1400" dirty="0"/>
              <a:t> </a:t>
            </a:r>
            <a:r>
              <a:rPr lang="el-GR" sz="1400" dirty="0" err="1"/>
              <a:t>ἐκδεχόμενος</a:t>
            </a:r>
            <a:r>
              <a:rPr lang="el-GR" sz="1400" dirty="0"/>
              <a:t> </a:t>
            </a:r>
            <a:r>
              <a:rPr lang="el-GR" sz="1400" dirty="0" err="1"/>
              <a:t>ἕως</a:t>
            </a:r>
            <a:r>
              <a:rPr lang="el-GR" sz="1400" dirty="0"/>
              <a:t> </a:t>
            </a:r>
            <a:r>
              <a:rPr lang="el-GR" sz="1400" dirty="0" err="1"/>
              <a:t>τεθῶσιν</a:t>
            </a:r>
            <a:r>
              <a:rPr lang="el-GR" sz="1400" dirty="0"/>
              <a:t> </a:t>
            </a:r>
            <a:r>
              <a:rPr lang="el-GR" sz="1400" dirty="0" err="1"/>
              <a:t>οἱ</a:t>
            </a:r>
            <a:r>
              <a:rPr lang="el-GR" sz="1400" dirty="0"/>
              <a:t> </a:t>
            </a:r>
            <a:r>
              <a:rPr lang="el-GR" sz="1400" dirty="0" err="1"/>
              <a:t>ἐχθροὶ</a:t>
            </a:r>
            <a:r>
              <a:rPr lang="el-GR" sz="1400" dirty="0"/>
              <a:t> </a:t>
            </a:r>
            <a:r>
              <a:rPr lang="el-GR" sz="1400" dirty="0" err="1"/>
              <a:t>αὐτοῦ</a:t>
            </a:r>
            <a:r>
              <a:rPr lang="el-GR" sz="1400" dirty="0"/>
              <a:t> </a:t>
            </a:r>
            <a:r>
              <a:rPr lang="el-GR" sz="1400" dirty="0" err="1"/>
              <a:t>ὑποπόδιον</a:t>
            </a:r>
            <a:r>
              <a:rPr lang="el-GR" sz="1400" dirty="0"/>
              <a:t> </a:t>
            </a:r>
            <a:r>
              <a:rPr lang="el-GR" sz="1400" dirty="0" err="1"/>
              <a:t>τῶν</a:t>
            </a:r>
            <a:r>
              <a:rPr lang="el-GR" sz="1400" dirty="0"/>
              <a:t> </a:t>
            </a:r>
            <a:r>
              <a:rPr lang="el-GR" sz="1400" dirty="0" err="1"/>
              <a:t>ποδῶν</a:t>
            </a:r>
            <a:r>
              <a:rPr lang="el-GR" sz="1400" dirty="0"/>
              <a:t> </a:t>
            </a:r>
            <a:r>
              <a:rPr lang="el-GR" sz="1400" dirty="0" err="1"/>
              <a:t>αὐτοῦ</a:t>
            </a:r>
            <a:r>
              <a:rPr lang="el-GR" sz="1400" dirty="0"/>
              <a:t>.</a:t>
            </a:r>
          </a:p>
          <a:p>
            <a:r>
              <a:rPr lang="en-US" sz="1400" dirty="0"/>
              <a:t> </a:t>
            </a:r>
            <a:r>
              <a:rPr lang="en-US" sz="1400" baseline="30000" dirty="0"/>
              <a:t>14 </a:t>
            </a:r>
            <a:r>
              <a:rPr lang="el-GR" sz="1400" dirty="0"/>
              <a:t> </a:t>
            </a:r>
            <a:r>
              <a:rPr lang="el-GR" sz="1400" b="1" dirty="0" err="1"/>
              <a:t>μιᾷ</a:t>
            </a:r>
            <a:r>
              <a:rPr lang="el-GR" sz="1400" b="1" dirty="0"/>
              <a:t> </a:t>
            </a:r>
            <a:r>
              <a:rPr lang="el-GR" sz="1400" b="1" dirty="0" err="1"/>
              <a:t>γὰρ</a:t>
            </a:r>
            <a:r>
              <a:rPr lang="el-GR" sz="1400" b="1" dirty="0"/>
              <a:t> </a:t>
            </a:r>
            <a:r>
              <a:rPr lang="el-GR" sz="1400" b="1" dirty="0" err="1"/>
              <a:t>προσφορᾷ</a:t>
            </a:r>
            <a:r>
              <a:rPr lang="el-GR" sz="1400" b="1" dirty="0"/>
              <a:t> </a:t>
            </a:r>
            <a:r>
              <a:rPr lang="el-GR" sz="1400" b="1" dirty="0" err="1"/>
              <a:t>τετελείωκεν</a:t>
            </a:r>
            <a:r>
              <a:rPr lang="el-GR" sz="1400" b="1" dirty="0"/>
              <a:t> </a:t>
            </a:r>
            <a:r>
              <a:rPr lang="el-GR" sz="1400" b="1" dirty="0" err="1"/>
              <a:t>εἰς</a:t>
            </a:r>
            <a:r>
              <a:rPr lang="el-GR" sz="1400" b="1" dirty="0"/>
              <a:t> </a:t>
            </a:r>
            <a:r>
              <a:rPr lang="el-GR" sz="1400" b="1" dirty="0" err="1"/>
              <a:t>τὸ</a:t>
            </a:r>
            <a:r>
              <a:rPr lang="el-GR" sz="1400" b="1" dirty="0"/>
              <a:t> </a:t>
            </a:r>
            <a:r>
              <a:rPr lang="el-GR" sz="1400" b="1" dirty="0" err="1"/>
              <a:t>διηνεκὲς</a:t>
            </a:r>
            <a:r>
              <a:rPr lang="el-GR" sz="1400" b="1" dirty="0"/>
              <a:t> </a:t>
            </a:r>
            <a:r>
              <a:rPr lang="el-GR" sz="1400" b="1" dirty="0" err="1"/>
              <a:t>τοὺς</a:t>
            </a:r>
            <a:r>
              <a:rPr lang="el-GR" sz="1400" b="1" dirty="0"/>
              <a:t> </a:t>
            </a:r>
            <a:r>
              <a:rPr lang="el-GR" sz="1400" b="1" dirty="0" err="1"/>
              <a:t>ἁγιαζομένους</a:t>
            </a:r>
            <a:r>
              <a:rPr lang="el-GR" sz="1400" b="1" dirty="0"/>
              <a:t>.</a:t>
            </a:r>
          </a:p>
          <a:p>
            <a:r>
              <a:rPr lang="en-US" sz="1400" dirty="0"/>
              <a:t> </a:t>
            </a:r>
            <a:r>
              <a:rPr lang="en-US" sz="1400" baseline="30000" dirty="0"/>
              <a:t>15 </a:t>
            </a:r>
            <a:r>
              <a:rPr lang="el-GR" sz="1400" dirty="0"/>
              <a:t> </a:t>
            </a:r>
            <a:r>
              <a:rPr lang="el-GR" sz="1400" dirty="0" err="1"/>
              <a:t>Μαρτυρεῖ</a:t>
            </a:r>
            <a:r>
              <a:rPr lang="el-GR" sz="1400" dirty="0"/>
              <a:t> </a:t>
            </a:r>
            <a:r>
              <a:rPr lang="el-GR" sz="1400" dirty="0" err="1"/>
              <a:t>δὲ</a:t>
            </a:r>
            <a:r>
              <a:rPr lang="el-GR" sz="1400" dirty="0"/>
              <a:t> </a:t>
            </a:r>
            <a:r>
              <a:rPr lang="el-GR" sz="1400" dirty="0" err="1"/>
              <a:t>ἡμῖν</a:t>
            </a:r>
            <a:r>
              <a:rPr lang="el-GR" sz="1400" dirty="0"/>
              <a:t> </a:t>
            </a:r>
            <a:r>
              <a:rPr lang="el-GR" sz="1400" dirty="0" err="1"/>
              <a:t>καὶ</a:t>
            </a:r>
            <a:r>
              <a:rPr lang="el-GR" sz="1400" dirty="0"/>
              <a:t> </a:t>
            </a:r>
            <a:r>
              <a:rPr lang="el-GR" sz="1400" dirty="0" err="1"/>
              <a:t>τὸ</a:t>
            </a:r>
            <a:r>
              <a:rPr lang="el-GR" sz="1400" dirty="0"/>
              <a:t> </a:t>
            </a:r>
            <a:r>
              <a:rPr lang="el-GR" sz="1400" dirty="0" err="1"/>
              <a:t>πνεῦμα</a:t>
            </a:r>
            <a:r>
              <a:rPr lang="el-GR" sz="1400" dirty="0"/>
              <a:t> </a:t>
            </a:r>
            <a:r>
              <a:rPr lang="el-GR" sz="1400" dirty="0" err="1"/>
              <a:t>τὸ</a:t>
            </a:r>
            <a:r>
              <a:rPr lang="el-GR" sz="1400" dirty="0"/>
              <a:t> </a:t>
            </a:r>
            <a:r>
              <a:rPr lang="el-GR" sz="1400" dirty="0" err="1"/>
              <a:t>ἅγιον</a:t>
            </a:r>
            <a:r>
              <a:rPr lang="el-GR" sz="1400" dirty="0"/>
              <a:t>· </a:t>
            </a:r>
            <a:r>
              <a:rPr lang="el-GR" sz="1400" dirty="0" err="1"/>
              <a:t>μετὰ</a:t>
            </a:r>
            <a:r>
              <a:rPr lang="el-GR" sz="1400" dirty="0"/>
              <a:t> </a:t>
            </a:r>
            <a:r>
              <a:rPr lang="el-GR" sz="1400" dirty="0" err="1"/>
              <a:t>γὰρ</a:t>
            </a:r>
            <a:r>
              <a:rPr lang="el-GR" sz="1400" dirty="0"/>
              <a:t> </a:t>
            </a:r>
            <a:r>
              <a:rPr lang="el-GR" sz="1400" dirty="0" err="1"/>
              <a:t>τὸ</a:t>
            </a:r>
            <a:r>
              <a:rPr lang="el-GR" sz="1400" dirty="0"/>
              <a:t> </a:t>
            </a:r>
            <a:r>
              <a:rPr lang="el-GR" sz="1400" dirty="0" err="1"/>
              <a:t>εἰρηκέναι</a:t>
            </a:r>
            <a:r>
              <a:rPr lang="el-GR" sz="1400" dirty="0"/>
              <a:t>·</a:t>
            </a:r>
          </a:p>
          <a:p>
            <a:r>
              <a:rPr lang="en-US" sz="1400" dirty="0"/>
              <a:t> </a:t>
            </a:r>
            <a:r>
              <a:rPr lang="en-US" sz="1400" baseline="30000" dirty="0"/>
              <a:t>16 </a:t>
            </a:r>
            <a:r>
              <a:rPr lang="el-GR" sz="1400" dirty="0"/>
              <a:t> </a:t>
            </a:r>
            <a:r>
              <a:rPr lang="el-GR" sz="1400" b="1" dirty="0" err="1"/>
              <a:t>αὕτη</a:t>
            </a:r>
            <a:r>
              <a:rPr lang="el-GR" sz="1400" b="1" dirty="0"/>
              <a:t> ἡ </a:t>
            </a:r>
            <a:r>
              <a:rPr lang="el-GR" sz="1400" b="1" dirty="0" err="1"/>
              <a:t>διαθήκη</a:t>
            </a:r>
            <a:r>
              <a:rPr lang="el-GR" sz="1400" b="1" dirty="0"/>
              <a:t> </a:t>
            </a:r>
            <a:r>
              <a:rPr lang="el-GR" sz="1400" b="1" dirty="0" err="1"/>
              <a:t>ἣν</a:t>
            </a:r>
            <a:r>
              <a:rPr lang="el-GR" sz="1400" b="1" dirty="0"/>
              <a:t> </a:t>
            </a:r>
            <a:r>
              <a:rPr lang="el-GR" sz="1400" b="1" dirty="0" err="1"/>
              <a:t>διαθήσομαι</a:t>
            </a:r>
            <a:r>
              <a:rPr lang="el-GR" sz="1400" b="1" dirty="0"/>
              <a:t> </a:t>
            </a:r>
            <a:r>
              <a:rPr lang="el-GR" sz="1400" b="1" dirty="0" err="1"/>
              <a:t>πρὸς</a:t>
            </a:r>
            <a:r>
              <a:rPr lang="el-GR" sz="1400" b="1" dirty="0"/>
              <a:t> </a:t>
            </a:r>
            <a:r>
              <a:rPr lang="el-GR" sz="1400" b="1" dirty="0" err="1"/>
              <a:t>αὐτοὺς</a:t>
            </a:r>
            <a:r>
              <a:rPr lang="el-GR" sz="1400" b="1" dirty="0"/>
              <a:t> </a:t>
            </a:r>
            <a:r>
              <a:rPr lang="el-GR" sz="1400" b="1" dirty="0" err="1"/>
              <a:t>μετὰ</a:t>
            </a:r>
            <a:r>
              <a:rPr lang="el-GR" sz="1400" b="1" dirty="0"/>
              <a:t> </a:t>
            </a:r>
            <a:r>
              <a:rPr lang="el-GR" sz="1400" b="1" dirty="0" err="1"/>
              <a:t>τὰς</a:t>
            </a:r>
            <a:r>
              <a:rPr lang="el-GR" sz="1400" b="1" dirty="0"/>
              <a:t> </a:t>
            </a:r>
            <a:r>
              <a:rPr lang="el-GR" sz="1400" b="1" dirty="0" err="1"/>
              <a:t>ἡμέρας</a:t>
            </a:r>
            <a:r>
              <a:rPr lang="el-GR" sz="1400" b="1" dirty="0"/>
              <a:t> </a:t>
            </a:r>
            <a:r>
              <a:rPr lang="el-GR" sz="1400" b="1" dirty="0" err="1"/>
              <a:t>ἐκείνας</a:t>
            </a:r>
            <a:r>
              <a:rPr lang="el-GR" sz="1400" b="1" dirty="0"/>
              <a:t>, </a:t>
            </a:r>
            <a:r>
              <a:rPr lang="el-GR" sz="1400" b="1" dirty="0" err="1"/>
              <a:t>λέγει</a:t>
            </a:r>
            <a:r>
              <a:rPr lang="el-GR" sz="1400" b="1" dirty="0"/>
              <a:t> </a:t>
            </a:r>
            <a:r>
              <a:rPr lang="el-GR" sz="1400" b="1" dirty="0" err="1"/>
              <a:t>κύριος</a:t>
            </a:r>
            <a:r>
              <a:rPr lang="el-GR" sz="1400" b="1" dirty="0"/>
              <a:t>· </a:t>
            </a:r>
            <a:r>
              <a:rPr lang="el-GR" sz="1400" b="1" dirty="0" err="1"/>
              <a:t>διδοὺς</a:t>
            </a:r>
            <a:r>
              <a:rPr lang="el-GR" sz="1400" b="1" dirty="0"/>
              <a:t> </a:t>
            </a:r>
            <a:r>
              <a:rPr lang="el-GR" sz="1400" b="1" dirty="0" err="1"/>
              <a:t>νόμους</a:t>
            </a:r>
            <a:r>
              <a:rPr lang="el-GR" sz="1400" b="1" dirty="0"/>
              <a:t> μου </a:t>
            </a:r>
            <a:r>
              <a:rPr lang="el-GR" sz="1400" b="1" dirty="0" err="1"/>
              <a:t>ἐπὶ</a:t>
            </a:r>
            <a:r>
              <a:rPr lang="el-GR" sz="1400" b="1" dirty="0"/>
              <a:t> </a:t>
            </a:r>
            <a:r>
              <a:rPr lang="el-GR" sz="1400" b="1" dirty="0" err="1"/>
              <a:t>καρδίας</a:t>
            </a:r>
            <a:r>
              <a:rPr lang="el-GR" sz="1400" b="1" dirty="0"/>
              <a:t> </a:t>
            </a:r>
            <a:r>
              <a:rPr lang="el-GR" sz="1400" b="1" dirty="0" err="1"/>
              <a:t>αὐτῶν</a:t>
            </a:r>
            <a:r>
              <a:rPr lang="el-GR" sz="1400" b="1" dirty="0"/>
              <a:t> </a:t>
            </a:r>
            <a:r>
              <a:rPr lang="el-GR" sz="1400" b="1" dirty="0" err="1"/>
              <a:t>καὶ</a:t>
            </a:r>
            <a:r>
              <a:rPr lang="el-GR" sz="1400" b="1" dirty="0"/>
              <a:t> </a:t>
            </a:r>
            <a:r>
              <a:rPr lang="el-GR" sz="1400" b="1" dirty="0" err="1"/>
              <a:t>ἐπὶ</a:t>
            </a:r>
            <a:r>
              <a:rPr lang="el-GR" sz="1400" b="1" dirty="0"/>
              <a:t> </a:t>
            </a:r>
            <a:r>
              <a:rPr lang="el-GR" sz="1400" b="1" dirty="0" err="1"/>
              <a:t>τὴν</a:t>
            </a:r>
            <a:r>
              <a:rPr lang="el-GR" sz="1400" b="1" dirty="0"/>
              <a:t> </a:t>
            </a:r>
            <a:r>
              <a:rPr lang="el-GR" sz="1400" b="1" dirty="0" err="1"/>
              <a:t>διάνοιαν</a:t>
            </a:r>
            <a:r>
              <a:rPr lang="el-GR" sz="1400" b="1" dirty="0"/>
              <a:t> </a:t>
            </a:r>
            <a:r>
              <a:rPr lang="el-GR" sz="1400" b="1" dirty="0" err="1"/>
              <a:t>αὐτῶν</a:t>
            </a:r>
            <a:r>
              <a:rPr lang="el-GR" sz="1400" b="1" dirty="0"/>
              <a:t> </a:t>
            </a:r>
            <a:r>
              <a:rPr lang="el-GR" sz="1400" b="1" dirty="0" err="1"/>
              <a:t>ἐπιγράψω</a:t>
            </a:r>
            <a:r>
              <a:rPr lang="el-GR" sz="1400" b="1" dirty="0"/>
              <a:t> </a:t>
            </a:r>
            <a:r>
              <a:rPr lang="el-GR" sz="1400" b="1" dirty="0" err="1"/>
              <a:t>αὐτούς</a:t>
            </a:r>
            <a:r>
              <a:rPr lang="el-GR" sz="1400" b="1" dirty="0"/>
              <a:t>,</a:t>
            </a:r>
          </a:p>
          <a:p>
            <a:r>
              <a:rPr lang="en-US" sz="1400" dirty="0"/>
              <a:t> </a:t>
            </a:r>
            <a:r>
              <a:rPr lang="en-US" sz="1400" baseline="30000" dirty="0"/>
              <a:t>17 </a:t>
            </a:r>
            <a:r>
              <a:rPr lang="el-GR" sz="1400" dirty="0"/>
              <a:t> </a:t>
            </a:r>
            <a:r>
              <a:rPr lang="el-GR" sz="1400" b="1" dirty="0" err="1"/>
              <a:t>καὶ</a:t>
            </a:r>
            <a:r>
              <a:rPr lang="el-GR" sz="1400" b="1" dirty="0"/>
              <a:t> </a:t>
            </a:r>
            <a:r>
              <a:rPr lang="el-GR" sz="1400" b="1" dirty="0" err="1"/>
              <a:t>τῶν</a:t>
            </a:r>
            <a:r>
              <a:rPr lang="el-GR" sz="1400" b="1" dirty="0"/>
              <a:t> </a:t>
            </a:r>
            <a:r>
              <a:rPr lang="el-GR" sz="1400" b="1" dirty="0" err="1"/>
              <a:t>ἁμαρτιῶν</a:t>
            </a:r>
            <a:r>
              <a:rPr lang="el-GR" sz="1400" b="1" dirty="0"/>
              <a:t> </a:t>
            </a:r>
            <a:r>
              <a:rPr lang="el-GR" sz="1400" b="1" dirty="0" err="1"/>
              <a:t>αὐτῶν</a:t>
            </a:r>
            <a:r>
              <a:rPr lang="el-GR" sz="1400" b="1" dirty="0"/>
              <a:t> </a:t>
            </a:r>
            <a:r>
              <a:rPr lang="el-GR" sz="1400" b="1" dirty="0" err="1"/>
              <a:t>καὶ</a:t>
            </a:r>
            <a:r>
              <a:rPr lang="el-GR" sz="1400" b="1" dirty="0"/>
              <a:t> </a:t>
            </a:r>
            <a:r>
              <a:rPr lang="el-GR" sz="1400" b="1" dirty="0" err="1"/>
              <a:t>τῶν</a:t>
            </a:r>
            <a:r>
              <a:rPr lang="el-GR" sz="1400" b="1" dirty="0"/>
              <a:t> </a:t>
            </a:r>
            <a:r>
              <a:rPr lang="el-GR" sz="1400" b="1" dirty="0" err="1"/>
              <a:t>ἀνομιῶν</a:t>
            </a:r>
            <a:r>
              <a:rPr lang="el-GR" sz="1400" b="1" dirty="0"/>
              <a:t> </a:t>
            </a:r>
            <a:r>
              <a:rPr lang="el-GR" sz="1400" b="1" dirty="0" err="1"/>
              <a:t>αὐτῶν</a:t>
            </a:r>
            <a:r>
              <a:rPr lang="el-GR" sz="1400" b="1" dirty="0"/>
              <a:t> </a:t>
            </a:r>
            <a:r>
              <a:rPr lang="el-GR" sz="1400" b="1" dirty="0" err="1"/>
              <a:t>οὐ</a:t>
            </a:r>
            <a:r>
              <a:rPr lang="el-GR" sz="1400" b="1" dirty="0"/>
              <a:t> </a:t>
            </a:r>
            <a:r>
              <a:rPr lang="el-GR" sz="1400" b="1" dirty="0" err="1"/>
              <a:t>μὴ</a:t>
            </a:r>
            <a:r>
              <a:rPr lang="el-GR" sz="1400" b="1" dirty="0"/>
              <a:t> </a:t>
            </a:r>
            <a:r>
              <a:rPr lang="el-GR" sz="1400" b="1" dirty="0" err="1"/>
              <a:t>μνησθήσομαι</a:t>
            </a:r>
            <a:r>
              <a:rPr lang="el-GR" sz="1400" b="1" dirty="0"/>
              <a:t> </a:t>
            </a:r>
            <a:r>
              <a:rPr lang="el-GR" sz="1400" b="1" dirty="0" err="1"/>
              <a:t>ἔτι</a:t>
            </a:r>
            <a:r>
              <a:rPr lang="el-GR" sz="1400" dirty="0"/>
              <a:t>.</a:t>
            </a:r>
          </a:p>
          <a:p>
            <a:r>
              <a:rPr lang="en-US" sz="1400" dirty="0"/>
              <a:t> </a:t>
            </a:r>
            <a:r>
              <a:rPr lang="en-US" sz="1400" baseline="30000" dirty="0"/>
              <a:t>18 </a:t>
            </a:r>
            <a:r>
              <a:rPr lang="el-GR" sz="1400" dirty="0"/>
              <a:t> </a:t>
            </a:r>
            <a:r>
              <a:rPr lang="el-GR" sz="1400" dirty="0" err="1"/>
              <a:t>ὅπου</a:t>
            </a:r>
            <a:r>
              <a:rPr lang="el-GR" sz="1400" dirty="0"/>
              <a:t> </a:t>
            </a:r>
            <a:r>
              <a:rPr lang="el-GR" sz="1400" dirty="0" err="1"/>
              <a:t>δὲ</a:t>
            </a:r>
            <a:r>
              <a:rPr lang="el-GR" sz="1400" dirty="0"/>
              <a:t> </a:t>
            </a:r>
            <a:r>
              <a:rPr lang="el-GR" sz="1400" dirty="0" err="1"/>
              <a:t>ἄφεσις</a:t>
            </a:r>
            <a:r>
              <a:rPr lang="el-GR" sz="1400" dirty="0"/>
              <a:t> </a:t>
            </a:r>
            <a:r>
              <a:rPr lang="el-GR" sz="1400" dirty="0" err="1"/>
              <a:t>τούτων</a:t>
            </a:r>
            <a:r>
              <a:rPr lang="el-GR" sz="1400" dirty="0"/>
              <a:t>, </a:t>
            </a:r>
            <a:r>
              <a:rPr lang="el-GR" sz="1400" dirty="0" err="1"/>
              <a:t>οὐκέτι</a:t>
            </a:r>
            <a:r>
              <a:rPr lang="el-GR" sz="1400" dirty="0"/>
              <a:t> </a:t>
            </a:r>
            <a:r>
              <a:rPr lang="el-GR" sz="1400" dirty="0" err="1"/>
              <a:t>προσφορὰ</a:t>
            </a:r>
            <a:r>
              <a:rPr lang="el-GR" sz="1400" dirty="0"/>
              <a:t> </a:t>
            </a:r>
            <a:r>
              <a:rPr lang="el-GR" sz="1400" dirty="0" err="1"/>
              <a:t>περὶ</a:t>
            </a:r>
            <a:r>
              <a:rPr lang="el-GR" sz="1400" dirty="0"/>
              <a:t> </a:t>
            </a:r>
            <a:r>
              <a:rPr lang="el-GR" sz="1400" dirty="0" err="1"/>
              <a:t>ἁμαρτίας</a:t>
            </a:r>
            <a:r>
              <a:rPr lang="el-GR" sz="1400" dirty="0"/>
              <a:t>.</a:t>
            </a:r>
          </a:p>
          <a:p>
            <a:r>
              <a:rPr lang="en-US" sz="1400" dirty="0"/>
              <a:t> </a:t>
            </a:r>
            <a:r>
              <a:rPr lang="en-US" sz="1400" baseline="30000" dirty="0"/>
              <a:t>19 </a:t>
            </a:r>
            <a:r>
              <a:rPr lang="el-GR" sz="1400" dirty="0"/>
              <a:t> </a:t>
            </a:r>
            <a:r>
              <a:rPr lang="el-GR" sz="1400" dirty="0" err="1"/>
              <a:t>Ἔχοντες</a:t>
            </a:r>
            <a:r>
              <a:rPr lang="el-GR" sz="1400" dirty="0"/>
              <a:t> </a:t>
            </a:r>
            <a:r>
              <a:rPr lang="el-GR" sz="1400" dirty="0" err="1"/>
              <a:t>οὖν</a:t>
            </a:r>
            <a:r>
              <a:rPr lang="el-GR" sz="1400" dirty="0"/>
              <a:t>, </a:t>
            </a:r>
            <a:r>
              <a:rPr lang="el-GR" sz="1400" dirty="0" err="1"/>
              <a:t>ἀδελφοί</a:t>
            </a:r>
            <a:r>
              <a:rPr lang="el-GR" sz="1400" dirty="0"/>
              <a:t>, </a:t>
            </a:r>
            <a:r>
              <a:rPr lang="el-GR" sz="1400" dirty="0" err="1"/>
              <a:t>παρρησίαν</a:t>
            </a:r>
            <a:r>
              <a:rPr lang="el-GR" sz="1400" dirty="0"/>
              <a:t> </a:t>
            </a:r>
            <a:r>
              <a:rPr lang="el-GR" sz="1400" dirty="0" err="1"/>
              <a:t>εἰς</a:t>
            </a:r>
            <a:r>
              <a:rPr lang="el-GR" sz="1400" dirty="0"/>
              <a:t> </a:t>
            </a:r>
            <a:r>
              <a:rPr lang="el-GR" sz="1400" dirty="0" err="1"/>
              <a:t>τὴν</a:t>
            </a:r>
            <a:r>
              <a:rPr lang="el-GR" sz="1400" dirty="0"/>
              <a:t> </a:t>
            </a:r>
            <a:r>
              <a:rPr lang="el-GR" sz="1400" dirty="0" err="1"/>
              <a:t>εἴσοδον</a:t>
            </a:r>
            <a:r>
              <a:rPr lang="el-GR" sz="1400" dirty="0"/>
              <a:t> </a:t>
            </a:r>
            <a:r>
              <a:rPr lang="el-GR" sz="1400" dirty="0" err="1"/>
              <a:t>τῶν</a:t>
            </a:r>
            <a:r>
              <a:rPr lang="el-GR" sz="1400" dirty="0"/>
              <a:t> </a:t>
            </a:r>
            <a:r>
              <a:rPr lang="el-GR" sz="1400" dirty="0" err="1"/>
              <a:t>ἁγίων</a:t>
            </a:r>
            <a:r>
              <a:rPr lang="el-GR" sz="1400" dirty="0"/>
              <a:t> </a:t>
            </a:r>
            <a:r>
              <a:rPr lang="el-GR" sz="1400" dirty="0" err="1"/>
              <a:t>ἐν</a:t>
            </a:r>
            <a:r>
              <a:rPr lang="el-GR" sz="1400" dirty="0"/>
              <a:t> </a:t>
            </a:r>
            <a:r>
              <a:rPr lang="el-GR" sz="1400" dirty="0" err="1"/>
              <a:t>τῷ</a:t>
            </a:r>
            <a:r>
              <a:rPr lang="el-GR" sz="1400" dirty="0"/>
              <a:t> </a:t>
            </a:r>
            <a:r>
              <a:rPr lang="el-GR" sz="1400" dirty="0" err="1"/>
              <a:t>αἵματι</a:t>
            </a:r>
            <a:r>
              <a:rPr lang="el-GR" sz="1400" dirty="0"/>
              <a:t> </a:t>
            </a:r>
            <a:r>
              <a:rPr lang="el-GR" sz="1400" dirty="0" err="1"/>
              <a:t>Ἰησοῦ</a:t>
            </a:r>
            <a:r>
              <a:rPr lang="el-GR" sz="1400" dirty="0"/>
              <a:t>,</a:t>
            </a:r>
          </a:p>
          <a:p>
            <a:r>
              <a:rPr lang="en-US" sz="1400" dirty="0"/>
              <a:t> </a:t>
            </a:r>
            <a:r>
              <a:rPr lang="en-US" sz="1400" baseline="30000" dirty="0"/>
              <a:t>20 </a:t>
            </a:r>
            <a:r>
              <a:rPr lang="el-GR" sz="1400" dirty="0"/>
              <a:t> </a:t>
            </a:r>
            <a:r>
              <a:rPr lang="el-GR" sz="1400" dirty="0" err="1"/>
              <a:t>ἣν</a:t>
            </a:r>
            <a:r>
              <a:rPr lang="el-GR" sz="1400" dirty="0"/>
              <a:t> </a:t>
            </a:r>
            <a:r>
              <a:rPr lang="el-GR" sz="1400" dirty="0" err="1"/>
              <a:t>ἐνεκαίνισεν</a:t>
            </a:r>
            <a:r>
              <a:rPr lang="el-GR" sz="1400" dirty="0"/>
              <a:t> </a:t>
            </a:r>
            <a:r>
              <a:rPr lang="el-GR" sz="1400" dirty="0" err="1"/>
              <a:t>ἡμῖν</a:t>
            </a:r>
            <a:r>
              <a:rPr lang="el-GR" sz="1400" dirty="0"/>
              <a:t> </a:t>
            </a:r>
            <a:r>
              <a:rPr lang="el-GR" sz="1400" dirty="0" err="1"/>
              <a:t>ὁδὸν</a:t>
            </a:r>
            <a:r>
              <a:rPr lang="el-GR" sz="1400" dirty="0"/>
              <a:t> </a:t>
            </a:r>
            <a:r>
              <a:rPr lang="el-GR" sz="1400" dirty="0" err="1"/>
              <a:t>πρόσφατον</a:t>
            </a:r>
            <a:r>
              <a:rPr lang="el-GR" sz="1400" dirty="0"/>
              <a:t> </a:t>
            </a:r>
            <a:r>
              <a:rPr lang="el-GR" sz="1400" dirty="0" err="1"/>
              <a:t>καὶ</a:t>
            </a:r>
            <a:r>
              <a:rPr lang="el-GR" sz="1400" dirty="0"/>
              <a:t> </a:t>
            </a:r>
            <a:r>
              <a:rPr lang="el-GR" sz="1400" dirty="0" err="1"/>
              <a:t>ζῶσαν</a:t>
            </a:r>
            <a:r>
              <a:rPr lang="el-GR" sz="1400" dirty="0"/>
              <a:t> </a:t>
            </a:r>
            <a:r>
              <a:rPr lang="el-GR" sz="1400" dirty="0" err="1"/>
              <a:t>διὰ</a:t>
            </a:r>
            <a:r>
              <a:rPr lang="el-GR" sz="1400" dirty="0"/>
              <a:t> </a:t>
            </a:r>
            <a:r>
              <a:rPr lang="el-GR" sz="1400" dirty="0" err="1"/>
              <a:t>τοῦ</a:t>
            </a:r>
            <a:r>
              <a:rPr lang="el-GR" sz="1400" dirty="0"/>
              <a:t> </a:t>
            </a:r>
            <a:r>
              <a:rPr lang="el-GR" sz="1400" dirty="0" err="1"/>
              <a:t>καταπετάσματος</a:t>
            </a:r>
            <a:r>
              <a:rPr lang="el-GR" sz="1400" dirty="0"/>
              <a:t>, </a:t>
            </a:r>
            <a:r>
              <a:rPr lang="el-GR" sz="1400" dirty="0" err="1"/>
              <a:t>τοῦτ᾽</a:t>
            </a:r>
            <a:r>
              <a:rPr lang="el-GR" sz="1400" dirty="0"/>
              <a:t> </a:t>
            </a:r>
            <a:r>
              <a:rPr lang="el-GR" sz="1400" dirty="0" err="1"/>
              <a:t>ἔστιν</a:t>
            </a:r>
            <a:r>
              <a:rPr lang="el-GR" sz="1400" dirty="0"/>
              <a:t> </a:t>
            </a:r>
            <a:r>
              <a:rPr lang="el-GR" sz="1400" dirty="0" err="1"/>
              <a:t>τῆς</a:t>
            </a:r>
            <a:r>
              <a:rPr lang="el-GR" sz="1400" dirty="0"/>
              <a:t> </a:t>
            </a:r>
            <a:r>
              <a:rPr lang="el-GR" sz="1400" dirty="0" err="1"/>
              <a:t>σαρκὸς</a:t>
            </a:r>
            <a:r>
              <a:rPr lang="el-GR" sz="1400" dirty="0"/>
              <a:t> </a:t>
            </a:r>
            <a:r>
              <a:rPr lang="el-GR" sz="1400" dirty="0" err="1"/>
              <a:t>αὐτοῦ</a:t>
            </a:r>
            <a:r>
              <a:rPr lang="el-GR" sz="1400" dirty="0"/>
              <a:t>,</a:t>
            </a:r>
          </a:p>
          <a:p>
            <a:r>
              <a:rPr lang="en-US" sz="1400" dirty="0"/>
              <a:t> </a:t>
            </a:r>
            <a:r>
              <a:rPr lang="en-US" sz="1400" baseline="30000" dirty="0"/>
              <a:t>21 </a:t>
            </a:r>
            <a:r>
              <a:rPr lang="el-GR" sz="1400" dirty="0"/>
              <a:t> </a:t>
            </a:r>
            <a:r>
              <a:rPr lang="el-GR" sz="1400" dirty="0" err="1"/>
              <a:t>καὶ</a:t>
            </a:r>
            <a:r>
              <a:rPr lang="el-GR" sz="1400" dirty="0"/>
              <a:t> </a:t>
            </a:r>
            <a:r>
              <a:rPr lang="el-GR" sz="1400" dirty="0" err="1"/>
              <a:t>ἱερέα</a:t>
            </a:r>
            <a:r>
              <a:rPr lang="el-GR" sz="1400" dirty="0"/>
              <a:t> </a:t>
            </a:r>
            <a:r>
              <a:rPr lang="el-GR" sz="1400" dirty="0" err="1"/>
              <a:t>μέγαν</a:t>
            </a:r>
            <a:r>
              <a:rPr lang="el-GR" sz="1400" dirty="0"/>
              <a:t> </a:t>
            </a:r>
            <a:r>
              <a:rPr lang="el-GR" sz="1400" dirty="0" err="1"/>
              <a:t>ἐπὶ</a:t>
            </a:r>
            <a:r>
              <a:rPr lang="el-GR" sz="1400" dirty="0"/>
              <a:t> </a:t>
            </a:r>
            <a:r>
              <a:rPr lang="el-GR" sz="1400" dirty="0" err="1"/>
              <a:t>τὸν</a:t>
            </a:r>
            <a:r>
              <a:rPr lang="el-GR" sz="1400" dirty="0"/>
              <a:t> </a:t>
            </a:r>
            <a:r>
              <a:rPr lang="el-GR" sz="1400" dirty="0" err="1"/>
              <a:t>οἶκον</a:t>
            </a:r>
            <a:r>
              <a:rPr lang="el-GR" sz="1400" dirty="0"/>
              <a:t> </a:t>
            </a:r>
            <a:r>
              <a:rPr lang="el-GR" sz="1400" dirty="0" err="1"/>
              <a:t>τοῦ</a:t>
            </a:r>
            <a:r>
              <a:rPr lang="el-GR" sz="1400" dirty="0"/>
              <a:t> </a:t>
            </a:r>
            <a:r>
              <a:rPr lang="el-GR" sz="1400" dirty="0" err="1"/>
              <a:t>θεοῦ</a:t>
            </a:r>
            <a:r>
              <a:rPr lang="el-GR" sz="1400" dirty="0"/>
              <a:t>, </a:t>
            </a:r>
            <a:r>
              <a:rPr lang="en-US" sz="1400" dirty="0"/>
              <a:t>(Heb 10:9-21 BGT)</a:t>
            </a:r>
            <a:endParaRPr lang="el-GR" sz="1400" dirty="0"/>
          </a:p>
        </p:txBody>
      </p:sp>
    </p:spTree>
  </p:cSld>
  <p:clrMapOvr>
    <a:masterClrMapping/>
  </p:clrMapOvr>
  <p:transition>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TNAgN1DN9CJDzFAfAbywTIKuTmvrTo0GEXbu7WmU5JNRIU5V1xM_fti7g">
            <a:hlinkClick r:id="rId2"/>
          </p:cNvPr>
          <p:cNvPicPr>
            <a:picLocks noChangeAspect="1" noChangeArrowheads="1"/>
          </p:cNvPicPr>
          <p:nvPr/>
        </p:nvPicPr>
        <p:blipFill>
          <a:blip r:embed="rId3" cstate="print"/>
          <a:srcRect/>
          <a:stretch>
            <a:fillRect/>
          </a:stretch>
        </p:blipFill>
        <p:spPr bwMode="auto">
          <a:xfrm>
            <a:off x="539552" y="980728"/>
            <a:ext cx="2674027" cy="3091845"/>
          </a:xfrm>
          <a:prstGeom prst="rect">
            <a:avLst/>
          </a:prstGeom>
          <a:noFill/>
        </p:spPr>
      </p:pic>
      <p:sp>
        <p:nvSpPr>
          <p:cNvPr id="11" name="10 - TextBox"/>
          <p:cNvSpPr txBox="1"/>
          <p:nvPr/>
        </p:nvSpPr>
        <p:spPr>
          <a:xfrm>
            <a:off x="2339752" y="188640"/>
            <a:ext cx="4032448" cy="369332"/>
          </a:xfrm>
          <a:prstGeom prst="rect">
            <a:avLst/>
          </a:prstGeom>
          <a:noFill/>
        </p:spPr>
        <p:txBody>
          <a:bodyPr wrap="square" rtlCol="0">
            <a:spAutoFit/>
          </a:bodyPr>
          <a:lstStyle/>
          <a:p>
            <a:r>
              <a:rPr lang="el-GR" dirty="0" smtClean="0"/>
              <a:t>             Το άστρο του Δαυίδ</a:t>
            </a:r>
            <a:endParaRPr lang="el-GR" dirty="0"/>
          </a:p>
        </p:txBody>
      </p:sp>
      <p:sp>
        <p:nvSpPr>
          <p:cNvPr id="12" name="11 - TextBox"/>
          <p:cNvSpPr txBox="1"/>
          <p:nvPr/>
        </p:nvSpPr>
        <p:spPr>
          <a:xfrm>
            <a:off x="3419872" y="1628800"/>
            <a:ext cx="4320480" cy="923330"/>
          </a:xfrm>
          <a:prstGeom prst="rect">
            <a:avLst/>
          </a:prstGeom>
          <a:noFill/>
        </p:spPr>
        <p:txBody>
          <a:bodyPr wrap="square" rtlCol="0">
            <a:spAutoFit/>
          </a:bodyPr>
          <a:lstStyle/>
          <a:p>
            <a:pPr marL="342900" indent="-342900">
              <a:buAutoNum type="arabicPeriod"/>
            </a:pPr>
            <a:r>
              <a:rPr lang="el-GR" dirty="0" smtClean="0"/>
              <a:t>Κορυφές-δώδεκα φυλές</a:t>
            </a:r>
          </a:p>
          <a:p>
            <a:pPr marL="342900" indent="-342900">
              <a:buAutoNum type="arabicPeriod"/>
            </a:pPr>
            <a:r>
              <a:rPr lang="el-GR" dirty="0" smtClean="0"/>
              <a:t>Ασπίδα Δαυίδ</a:t>
            </a:r>
          </a:p>
          <a:p>
            <a:pPr marL="342900" indent="-342900">
              <a:buAutoNum type="arabicPeriod"/>
            </a:pPr>
            <a:r>
              <a:rPr lang="el-GR" dirty="0" smtClean="0"/>
              <a:t>Θεός-Εγώ-Συνάνθρωπος</a:t>
            </a:r>
            <a:endParaRPr lang="el-GR"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 TextBox"/>
          <p:cNvSpPr txBox="1"/>
          <p:nvPr/>
        </p:nvSpPr>
        <p:spPr>
          <a:xfrm>
            <a:off x="3203848" y="1124744"/>
            <a:ext cx="2304256" cy="2031325"/>
          </a:xfrm>
          <a:prstGeom prst="rect">
            <a:avLst/>
          </a:prstGeom>
          <a:noFill/>
        </p:spPr>
        <p:txBody>
          <a:bodyPr wrap="square" rtlCol="0">
            <a:spAutoFit/>
          </a:bodyPr>
          <a:lstStyle/>
          <a:p>
            <a:r>
              <a:rPr lang="el-GR" dirty="0" smtClean="0"/>
              <a:t>Το </a:t>
            </a:r>
            <a:r>
              <a:rPr lang="el-GR" dirty="0" err="1" smtClean="0"/>
              <a:t>Εβραίκό</a:t>
            </a:r>
            <a:r>
              <a:rPr lang="el-GR" dirty="0" smtClean="0"/>
              <a:t> «Άστρο του Δαυίδ» γνωστό και ως «</a:t>
            </a:r>
            <a:r>
              <a:rPr lang="el-GR" dirty="0" err="1" smtClean="0"/>
              <a:t>Μαγκέν</a:t>
            </a:r>
            <a:r>
              <a:rPr lang="el-GR" dirty="0" smtClean="0"/>
              <a:t> Δαυίδ» περιέχει και τα 24 γράμματα του Εβραϊκού αλφαβήτου.</a:t>
            </a:r>
            <a:endParaRPr lang="el-GR" dirty="0"/>
          </a:p>
        </p:txBody>
      </p:sp>
      <p:pic>
        <p:nvPicPr>
          <p:cNvPr id="163842" name="Picture 2"/>
          <p:cNvPicPr>
            <a:picLocks noChangeAspect="1" noChangeArrowheads="1"/>
          </p:cNvPicPr>
          <p:nvPr/>
        </p:nvPicPr>
        <p:blipFill>
          <a:blip r:embed="rId2" cstate="print"/>
          <a:srcRect l="49256" t="15750" r="35248" b="15345"/>
          <a:stretch>
            <a:fillRect/>
          </a:stretch>
        </p:blipFill>
        <p:spPr bwMode="auto">
          <a:xfrm>
            <a:off x="755576" y="332656"/>
            <a:ext cx="1382554" cy="34563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 TextBox"/>
          <p:cNvSpPr txBox="1"/>
          <p:nvPr/>
        </p:nvSpPr>
        <p:spPr>
          <a:xfrm>
            <a:off x="2339752" y="188640"/>
            <a:ext cx="4032448" cy="369332"/>
          </a:xfrm>
          <a:prstGeom prst="rect">
            <a:avLst/>
          </a:prstGeom>
          <a:noFill/>
        </p:spPr>
        <p:txBody>
          <a:bodyPr wrap="square" rtlCol="0">
            <a:spAutoFit/>
          </a:bodyPr>
          <a:lstStyle/>
          <a:p>
            <a:r>
              <a:rPr lang="el-GR" dirty="0" smtClean="0"/>
              <a:t>             Το άστρο του Δαυίδ</a:t>
            </a:r>
            <a:endParaRPr lang="el-GR" dirty="0"/>
          </a:p>
        </p:txBody>
      </p:sp>
      <p:pic>
        <p:nvPicPr>
          <p:cNvPr id="165890" name="Picture 2" descr="https://encrypted-tbn0.gstatic.com/images?q=tbn:ANd9GcSPtC1G9cxDg8Kp899eE1Xe6aWiuD3qFM15UbjaqWbR2zeA7wLA">
            <a:hlinkClick r:id="rId2"/>
          </p:cNvPr>
          <p:cNvPicPr>
            <a:picLocks noChangeAspect="1" noChangeArrowheads="1"/>
          </p:cNvPicPr>
          <p:nvPr/>
        </p:nvPicPr>
        <p:blipFill>
          <a:blip r:embed="rId3" cstate="print"/>
          <a:srcRect/>
          <a:stretch>
            <a:fillRect/>
          </a:stretch>
        </p:blipFill>
        <p:spPr bwMode="auto">
          <a:xfrm>
            <a:off x="827584" y="980728"/>
            <a:ext cx="1905000" cy="2381250"/>
          </a:xfrm>
          <a:prstGeom prst="rect">
            <a:avLst/>
          </a:prstGeom>
          <a:noFill/>
        </p:spPr>
      </p:pic>
      <p:sp>
        <p:nvSpPr>
          <p:cNvPr id="5" name="4 - TextBox"/>
          <p:cNvSpPr txBox="1"/>
          <p:nvPr/>
        </p:nvSpPr>
        <p:spPr>
          <a:xfrm>
            <a:off x="3203848" y="1556792"/>
            <a:ext cx="4176464" cy="923330"/>
          </a:xfrm>
          <a:prstGeom prst="rect">
            <a:avLst/>
          </a:prstGeom>
          <a:noFill/>
        </p:spPr>
        <p:txBody>
          <a:bodyPr wrap="square" rtlCol="0">
            <a:spAutoFit/>
          </a:bodyPr>
          <a:lstStyle/>
          <a:p>
            <a:r>
              <a:rPr lang="el-GR" dirty="0" smtClean="0"/>
              <a:t>Το επίσημο έμβλημα της θεοσοφικής εταιρίας. </a:t>
            </a:r>
            <a:r>
              <a:rPr lang="el-GR" dirty="0" err="1" smtClean="0"/>
              <a:t>Ουροβόρος</a:t>
            </a:r>
            <a:r>
              <a:rPr lang="el-GR" dirty="0" smtClean="0"/>
              <a:t> </a:t>
            </a:r>
            <a:r>
              <a:rPr lang="el-GR" dirty="0" smtClean="0"/>
              <a:t>όφις, με </a:t>
            </a:r>
            <a:r>
              <a:rPr lang="el-GR" dirty="0" smtClean="0"/>
              <a:t>Άστρο του Δαυίδ και Σβάστικα.</a:t>
            </a:r>
            <a:endParaRPr lang="el-G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3600" dirty="0" smtClean="0">
                <a:latin typeface="Cambria" pitchFamily="18" charset="0"/>
              </a:rPr>
              <a:t>1. Τα ιερά της Πατριαρχικής εποχής</a:t>
            </a:r>
            <a:endParaRPr lang="el-GR" sz="3600" dirty="0">
              <a:latin typeface="Cambria" pitchFamily="18" charset="0"/>
            </a:endParaRPr>
          </a:p>
        </p:txBody>
      </p:sp>
      <p:sp>
        <p:nvSpPr>
          <p:cNvPr id="3" name="Θέση περιεχομένου 2"/>
          <p:cNvSpPr>
            <a:spLocks noGrp="1"/>
          </p:cNvSpPr>
          <p:nvPr>
            <p:ph idx="1"/>
          </p:nvPr>
        </p:nvSpPr>
        <p:spPr>
          <a:xfrm>
            <a:off x="467544" y="1988840"/>
            <a:ext cx="7467600" cy="3484984"/>
          </a:xfrm>
        </p:spPr>
        <p:txBody>
          <a:bodyPr>
            <a:normAutofit/>
          </a:bodyPr>
          <a:lstStyle/>
          <a:p>
            <a:r>
              <a:rPr lang="el-GR" sz="1800" dirty="0" smtClean="0"/>
              <a:t>ΣΥΧΕΜ-ΑΒΡΑΜ-ΕΠΑΓΓΕΛΙΑ ΘΕΟΥ.</a:t>
            </a:r>
          </a:p>
          <a:p>
            <a:r>
              <a:rPr lang="el-GR" sz="1800" dirty="0" smtClean="0"/>
              <a:t>ΙΗΣΟΥΣ ΤΟΥ ΝΑΥΗ ΘΑ ΤΟΠΟΘΕΤΗΣΕΙ ΛΙΘΟ ΣΕ ΑΝΑΜΝΗΣΗ ΤΗΣ ΣΥΝΑΦΘΕΙΣΑΣ ΔΙΑΘΗΚΗΣ ΜΕΤΑΞΥ ΤΟΥ ΘΕΟΥ ΚΑΙ ΤΩΝ ΔΩΔΕΚΑ ΦΥΛΩΝ ΤΟΥ ΙΣΡΑΗΛ.</a:t>
            </a:r>
          </a:p>
          <a:p>
            <a:r>
              <a:rPr lang="el-GR" sz="1800" dirty="0" smtClean="0"/>
              <a:t>ΔΡΥΣ ΤΟΥ ΜΑΜΒΡΗ-ΑΒΡΑΑΜ ΜΕΤΑ ΤΗ ΦΙΛΟΞΕΝΙΑ ΤΟΥ ΘΕΟΥ.</a:t>
            </a:r>
          </a:p>
          <a:p>
            <a:r>
              <a:rPr lang="el-GR" sz="1800" dirty="0" smtClean="0"/>
              <a:t>ΒΕΕΡΣΕΒΑ-ΙΣΑΑΚ</a:t>
            </a:r>
          </a:p>
          <a:p>
            <a:r>
              <a:rPr lang="el-GR" sz="1800" dirty="0" smtClean="0"/>
              <a:t>ΙΑΚΩΒ-ΒΑΙΘΗΛ (ΕΝΥΠΝΙΟ ΜΕ ΤΗΝ ΚΛΙΜΑΚΑ)</a:t>
            </a:r>
          </a:p>
          <a:p>
            <a:r>
              <a:rPr lang="el-GR" sz="1800" u="sng" dirty="0" smtClean="0">
                <a:effectLst>
                  <a:outerShdw blurRad="38100" dist="38100" dir="2700000" algn="tl">
                    <a:srgbClr val="000000">
                      <a:alpha val="43137"/>
                    </a:srgbClr>
                  </a:outerShdw>
                </a:effectLst>
              </a:rPr>
              <a:t>Ο ΤΡΟΠΟΣ ΛΑΤΡΕΙΑΣ ΟΠΩΣ ΤΩΝ ΧΑΝΑΝΑΙΩΝ. ΔΙΑΦΟΡΑ ΕΙΝΑΙ Η ΠΡΟΣΩΠΙΚΗ ΕΠΙΚΟΙΝΩΝΙΑ ΚΑΙ Ο ΔΙΑΛΟΓΟΣ ΜΕΤΑΞΥ ΘΕΟΥ ΚΑΙ ΠΑΤΡΙΑΡΧΗ.</a:t>
            </a:r>
            <a:r>
              <a:rPr lang="el-GR" sz="1800" u="sng" dirty="0" smtClean="0"/>
              <a:t> </a:t>
            </a:r>
            <a:endParaRPr lang="el-GR" sz="1800" u="sng" dirty="0"/>
          </a:p>
        </p:txBody>
      </p:sp>
      <p:pic>
        <p:nvPicPr>
          <p:cNvPr id="4" name="Content Placeholder 6"/>
          <p:cNvPicPr>
            <a:picLocks noChangeAspect="1"/>
          </p:cNvPicPr>
          <p:nvPr/>
        </p:nvPicPr>
        <p:blipFill>
          <a:blip r:embed="rId2" cstate="print"/>
          <a:srcRect t="23987" b="23987"/>
          <a:stretch>
            <a:fillRect/>
          </a:stretch>
        </p:blipFill>
        <p:spPr>
          <a:xfrm>
            <a:off x="5796136" y="1124744"/>
            <a:ext cx="1800200" cy="1267194"/>
          </a:xfrm>
          <a:prstGeom prst="rect">
            <a:avLst/>
          </a:prstGeom>
        </p:spPr>
      </p:pic>
    </p:spTree>
    <p:extLst>
      <p:ext uri="{BB962C8B-B14F-4D97-AF65-F5344CB8AC3E}">
        <p14:creationId xmlns:p14="http://schemas.microsoft.com/office/powerpoint/2010/main" xmlns="" val="25783666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 TextBox"/>
          <p:cNvSpPr txBox="1"/>
          <p:nvPr/>
        </p:nvSpPr>
        <p:spPr>
          <a:xfrm>
            <a:off x="2339752" y="188640"/>
            <a:ext cx="4032448" cy="369332"/>
          </a:xfrm>
          <a:prstGeom prst="rect">
            <a:avLst/>
          </a:prstGeom>
          <a:noFill/>
        </p:spPr>
        <p:txBody>
          <a:bodyPr wrap="square" rtlCol="0">
            <a:spAutoFit/>
          </a:bodyPr>
          <a:lstStyle/>
          <a:p>
            <a:r>
              <a:rPr lang="el-GR" dirty="0" smtClean="0"/>
              <a:t>             Πεντάλφα </a:t>
            </a:r>
            <a:endParaRPr lang="el-GR" dirty="0"/>
          </a:p>
        </p:txBody>
      </p:sp>
      <p:pic>
        <p:nvPicPr>
          <p:cNvPr id="164866" name="Picture 2" descr="https://encrypted-tbn3.gstatic.com/images?q=tbn:ANd9GcRP8S87cWECFJt1mb8n_fHKff9-pb0o2J9nHoHMmHm5cOFlfpfb">
            <a:hlinkClick r:id="rId2"/>
          </p:cNvPr>
          <p:cNvPicPr>
            <a:picLocks noChangeAspect="1" noChangeArrowheads="1"/>
          </p:cNvPicPr>
          <p:nvPr/>
        </p:nvPicPr>
        <p:blipFill>
          <a:blip r:embed="rId3" cstate="print"/>
          <a:srcRect/>
          <a:stretch>
            <a:fillRect/>
          </a:stretch>
        </p:blipFill>
        <p:spPr bwMode="auto">
          <a:xfrm>
            <a:off x="395536" y="1268760"/>
            <a:ext cx="2095500" cy="2095501"/>
          </a:xfrm>
          <a:prstGeom prst="rect">
            <a:avLst/>
          </a:prstGeom>
          <a:noFill/>
        </p:spPr>
      </p:pic>
      <p:pic>
        <p:nvPicPr>
          <p:cNvPr id="164868" name="Picture 4" descr="Image result for πεντάλφα"/>
          <p:cNvPicPr>
            <a:picLocks noChangeAspect="1" noChangeArrowheads="1"/>
          </p:cNvPicPr>
          <p:nvPr/>
        </p:nvPicPr>
        <p:blipFill>
          <a:blip r:embed="rId4" cstate="print"/>
          <a:srcRect/>
          <a:stretch>
            <a:fillRect/>
          </a:stretch>
        </p:blipFill>
        <p:spPr bwMode="auto">
          <a:xfrm>
            <a:off x="2771800" y="1196752"/>
            <a:ext cx="2028825" cy="2257426"/>
          </a:xfrm>
          <a:prstGeom prst="rect">
            <a:avLst/>
          </a:prstGeom>
          <a:noFill/>
        </p:spPr>
      </p:pic>
      <p:pic>
        <p:nvPicPr>
          <p:cNvPr id="164870" name="Picture 6" descr="Image result for πεντάλφα"/>
          <p:cNvPicPr>
            <a:picLocks noChangeAspect="1" noChangeArrowheads="1"/>
          </p:cNvPicPr>
          <p:nvPr/>
        </p:nvPicPr>
        <p:blipFill>
          <a:blip r:embed="rId5" cstate="print"/>
          <a:srcRect/>
          <a:stretch>
            <a:fillRect/>
          </a:stretch>
        </p:blipFill>
        <p:spPr bwMode="auto">
          <a:xfrm>
            <a:off x="4932040" y="1844824"/>
            <a:ext cx="1882913" cy="1210444"/>
          </a:xfrm>
          <a:prstGeom prst="rect">
            <a:avLst/>
          </a:prstGeom>
          <a:noFill/>
        </p:spPr>
      </p:pic>
      <p:pic>
        <p:nvPicPr>
          <p:cNvPr id="164872" name="Picture 8" descr="Image result for πεντάλφα"/>
          <p:cNvPicPr>
            <a:picLocks noChangeAspect="1" noChangeArrowheads="1"/>
          </p:cNvPicPr>
          <p:nvPr/>
        </p:nvPicPr>
        <p:blipFill>
          <a:blip r:embed="rId6" cstate="print"/>
          <a:srcRect/>
          <a:stretch>
            <a:fillRect/>
          </a:stretch>
        </p:blipFill>
        <p:spPr bwMode="auto">
          <a:xfrm>
            <a:off x="7164288" y="1052736"/>
            <a:ext cx="1733550" cy="26289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7467600" cy="792088"/>
          </a:xfrm>
        </p:spPr>
        <p:txBody>
          <a:bodyPr>
            <a:normAutofit/>
          </a:bodyPr>
          <a:lstStyle/>
          <a:p>
            <a:pPr algn="ctr"/>
            <a:r>
              <a:rPr lang="el-GR" sz="3200" dirty="0" smtClean="0">
                <a:latin typeface="Cambria" pitchFamily="18" charset="0"/>
              </a:rPr>
              <a:t>5. Ο Ναός του Σολομώντα</a:t>
            </a:r>
            <a:endParaRPr lang="el-GR" sz="3200" dirty="0">
              <a:latin typeface="Cambria" pitchFamily="18" charset="0"/>
            </a:endParaRPr>
          </a:p>
        </p:txBody>
      </p:sp>
      <p:pic>
        <p:nvPicPr>
          <p:cNvPr id="5" name="Content Placeholder 4" descr="[013β].Το όρος Μωρία.tif"/>
          <p:cNvPicPr>
            <a:picLocks noGrp="1" noChangeAspect="1"/>
          </p:cNvPicPr>
          <p:nvPr>
            <p:ph idx="1"/>
          </p:nvPr>
        </p:nvPicPr>
        <p:blipFill>
          <a:blip r:embed="rId2" cstate="print"/>
          <a:stretch>
            <a:fillRect/>
          </a:stretch>
        </p:blipFill>
        <p:spPr>
          <a:xfrm>
            <a:off x="457200" y="1635337"/>
            <a:ext cx="7467600" cy="4745991"/>
          </a:xfrm>
        </p:spPr>
      </p:pic>
      <p:sp>
        <p:nvSpPr>
          <p:cNvPr id="4" name="TextBox 3"/>
          <p:cNvSpPr txBox="1"/>
          <p:nvPr/>
        </p:nvSpPr>
        <p:spPr>
          <a:xfrm>
            <a:off x="683568" y="908720"/>
            <a:ext cx="6912768" cy="461665"/>
          </a:xfrm>
          <a:prstGeom prst="rect">
            <a:avLst/>
          </a:prstGeom>
          <a:noFill/>
        </p:spPr>
        <p:txBody>
          <a:bodyPr wrap="square" rtlCol="0">
            <a:spAutoFit/>
          </a:bodyPr>
          <a:lstStyle/>
          <a:p>
            <a:pPr algn="ctr"/>
            <a:r>
              <a:rPr lang="el-GR" sz="2400" dirty="0" smtClean="0">
                <a:latin typeface="Cambria" pitchFamily="18" charset="0"/>
              </a:rPr>
              <a:t>Ο Λόφος Μωρία στη σημερινή του μορφή</a:t>
            </a:r>
            <a:endParaRPr lang="el-GR" sz="2400" dirty="0">
              <a:latin typeface="Cambria"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1588" cy="1588"/>
          </a:xfrm>
          <a:prstGeom prst="rect">
            <a:avLst/>
          </a:prstGeom>
          <a:noFill/>
          <a:ln w="9525">
            <a:solidFill>
              <a:schemeClr val="tx1"/>
            </a:solidFill>
            <a:miter lim="800000"/>
            <a:headEnd/>
            <a:tailEnd/>
          </a:ln>
        </p:spPr>
        <p:txBody>
          <a:bodyPr anchor="ctr">
            <a:spAutoFit/>
          </a:bodyPr>
          <a:lstStyle/>
          <a:p>
            <a:endParaRPr lang="en-US"/>
          </a:p>
        </p:txBody>
      </p:sp>
      <p:sp>
        <p:nvSpPr>
          <p:cNvPr id="9219" name="Text Box 6"/>
          <p:cNvSpPr txBox="1">
            <a:spLocks noChangeArrowheads="1"/>
          </p:cNvSpPr>
          <p:nvPr/>
        </p:nvSpPr>
        <p:spPr bwMode="auto">
          <a:xfrm>
            <a:off x="1101725" y="2322513"/>
            <a:ext cx="184150" cy="304800"/>
          </a:xfrm>
          <a:prstGeom prst="rect">
            <a:avLst/>
          </a:prstGeom>
          <a:noFill/>
          <a:ln w="9525">
            <a:noFill/>
            <a:miter lim="800000"/>
            <a:headEnd/>
            <a:tailEnd/>
          </a:ln>
        </p:spPr>
        <p:txBody>
          <a:bodyPr wrap="none">
            <a:spAutoFit/>
          </a:bodyPr>
          <a:lstStyle/>
          <a:p>
            <a:endParaRPr lang="en-US"/>
          </a:p>
        </p:txBody>
      </p:sp>
      <p:sp>
        <p:nvSpPr>
          <p:cNvPr id="9220" name="Rectangle 14"/>
          <p:cNvSpPr>
            <a:spLocks noChangeArrowheads="1"/>
          </p:cNvSpPr>
          <p:nvPr/>
        </p:nvSpPr>
        <p:spPr bwMode="auto">
          <a:xfrm>
            <a:off x="0" y="442913"/>
            <a:ext cx="9144000" cy="0"/>
          </a:xfrm>
          <a:prstGeom prst="rect">
            <a:avLst/>
          </a:prstGeom>
          <a:noFill/>
          <a:ln w="9525">
            <a:noFill/>
            <a:miter lim="800000"/>
            <a:headEnd/>
            <a:tailEnd/>
          </a:ln>
        </p:spPr>
        <p:txBody>
          <a:bodyPr wrap="none" anchor="ctr">
            <a:spAutoFit/>
          </a:bodyPr>
          <a:lstStyle/>
          <a:p>
            <a:endParaRPr lang="en-US"/>
          </a:p>
        </p:txBody>
      </p:sp>
      <p:sp>
        <p:nvSpPr>
          <p:cNvPr id="5" name="4 - Ορθογώνιο"/>
          <p:cNvSpPr/>
          <p:nvPr/>
        </p:nvSpPr>
        <p:spPr>
          <a:xfrm>
            <a:off x="2422525" y="1412875"/>
            <a:ext cx="6462713" cy="4708525"/>
          </a:xfrm>
          <a:prstGeom prst="rect">
            <a:avLst/>
          </a:prstGeom>
        </p:spPr>
        <p:txBody>
          <a:bodyPr>
            <a:spAutoFit/>
          </a:bodyPr>
          <a:lstStyle/>
          <a:p>
            <a:pPr>
              <a:defRPr/>
            </a:pP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εἶπας</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οἰκοδομῆσαι</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ναὸν</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ἐν</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ὄρει</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ἁγίῳ</a:t>
            </a:r>
            <a:r>
              <a:rPr lang="el-GR" sz="2400" dirty="0">
                <a:effectLst>
                  <a:outerShdw blurRad="38100" dist="38100" dir="2700000" algn="tl">
                    <a:srgbClr val="000000">
                      <a:alpha val="43137"/>
                    </a:srgbClr>
                  </a:outerShdw>
                </a:effectLst>
              </a:rPr>
              <a:t> σου </a:t>
            </a:r>
            <a:r>
              <a:rPr lang="el-GR" sz="2400" dirty="0" err="1">
                <a:effectLst>
                  <a:outerShdw blurRad="38100" dist="38100" dir="2700000" algn="tl">
                    <a:srgbClr val="000000">
                      <a:alpha val="43137"/>
                    </a:srgbClr>
                  </a:outerShdw>
                </a:effectLst>
              </a:rPr>
              <a:t>καὶ</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ἐν</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πόλει</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κατασκηνώσεώς</a:t>
            </a:r>
            <a:r>
              <a:rPr lang="el-GR" sz="2400" dirty="0">
                <a:effectLst>
                  <a:outerShdw blurRad="38100" dist="38100" dir="2700000" algn="tl">
                    <a:srgbClr val="000000">
                      <a:alpha val="43137"/>
                    </a:srgbClr>
                  </a:outerShdw>
                </a:effectLst>
              </a:rPr>
              <a:t> σου </a:t>
            </a:r>
            <a:r>
              <a:rPr lang="el-GR" sz="2400" dirty="0" err="1">
                <a:effectLst>
                  <a:outerShdw blurRad="38100" dist="38100" dir="2700000" algn="tl">
                    <a:srgbClr val="000000">
                      <a:alpha val="43137"/>
                    </a:srgbClr>
                  </a:outerShdw>
                </a:effectLst>
              </a:rPr>
              <a:t>θυσιαστήριον</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μίμημα</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σκηνῆς</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ἁγίας</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ἣν</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προητοίμασας</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ἀπ᾽</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ἀρχῆς</a:t>
            </a:r>
            <a:endParaRPr lang="el-GR" sz="2400" dirty="0">
              <a:effectLst>
                <a:outerShdw blurRad="38100" dist="38100" dir="2700000" algn="tl">
                  <a:srgbClr val="000000">
                    <a:alpha val="43137"/>
                  </a:srgbClr>
                </a:outerShdw>
              </a:effectLst>
            </a:endParaRPr>
          </a:p>
          <a:p>
            <a:pPr>
              <a:defRPr/>
            </a:pPr>
            <a:r>
              <a:rPr lang="el-GR" sz="2400" dirty="0" err="1">
                <a:effectLst>
                  <a:outerShdw blurRad="38100" dist="38100" dir="2700000" algn="tl">
                    <a:srgbClr val="000000">
                      <a:alpha val="43137"/>
                    </a:srgbClr>
                  </a:outerShdw>
                </a:effectLst>
              </a:rPr>
              <a:t>καὶ</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μετὰ</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σοῦ</a:t>
            </a:r>
            <a:r>
              <a:rPr lang="el-GR" sz="2400" dirty="0">
                <a:effectLst>
                  <a:outerShdw blurRad="38100" dist="38100" dir="2700000" algn="tl">
                    <a:srgbClr val="000000">
                      <a:alpha val="43137"/>
                    </a:srgbClr>
                  </a:outerShdw>
                </a:effectLst>
              </a:rPr>
              <a:t> ἡ </a:t>
            </a:r>
            <a:r>
              <a:rPr lang="el-GR" sz="2400" dirty="0" err="1">
                <a:effectLst>
                  <a:outerShdw blurRad="38100" dist="38100" dir="2700000" algn="tl">
                    <a:srgbClr val="000000">
                      <a:alpha val="43137"/>
                    </a:srgbClr>
                  </a:outerShdw>
                </a:effectLst>
              </a:rPr>
              <a:t>σοφία</a:t>
            </a:r>
            <a:r>
              <a:rPr lang="el-GR" sz="2400" dirty="0">
                <a:effectLst>
                  <a:outerShdw blurRad="38100" dist="38100" dir="2700000" algn="tl">
                    <a:srgbClr val="000000">
                      <a:alpha val="43137"/>
                    </a:srgbClr>
                  </a:outerShdw>
                </a:effectLst>
              </a:rPr>
              <a:t> ἡ </a:t>
            </a:r>
            <a:r>
              <a:rPr lang="el-GR" sz="2400" dirty="0" err="1">
                <a:effectLst>
                  <a:outerShdw blurRad="38100" dist="38100" dir="2700000" algn="tl">
                    <a:srgbClr val="000000">
                      <a:alpha val="43137"/>
                    </a:srgbClr>
                  </a:outerShdw>
                </a:effectLst>
              </a:rPr>
              <a:t>εἰδυῖα</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τὰ</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ἔργα</a:t>
            </a:r>
            <a:r>
              <a:rPr lang="el-GR" sz="2400" dirty="0">
                <a:effectLst>
                  <a:outerShdw blurRad="38100" dist="38100" dir="2700000" algn="tl">
                    <a:srgbClr val="000000">
                      <a:alpha val="43137"/>
                    </a:srgbClr>
                  </a:outerShdw>
                </a:effectLst>
              </a:rPr>
              <a:t> σου </a:t>
            </a:r>
            <a:r>
              <a:rPr lang="el-GR" sz="2400" dirty="0" err="1">
                <a:effectLst>
                  <a:outerShdw blurRad="38100" dist="38100" dir="2700000" algn="tl">
                    <a:srgbClr val="000000">
                      <a:alpha val="43137"/>
                    </a:srgbClr>
                  </a:outerShdw>
                </a:effectLst>
              </a:rPr>
              <a:t>καὶ</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παροῦσα</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ὅτε</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ἐποίεις</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τὸν</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κόσμον</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καὶ</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ἐπισταμένη</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τί</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ἀρεστὸν</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ἐν</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ὀφθαλμοῖς</a:t>
            </a:r>
            <a:r>
              <a:rPr lang="el-GR" sz="2400" dirty="0">
                <a:effectLst>
                  <a:outerShdw blurRad="38100" dist="38100" dir="2700000" algn="tl">
                    <a:srgbClr val="000000">
                      <a:alpha val="43137"/>
                    </a:srgbClr>
                  </a:outerShdw>
                </a:effectLst>
              </a:rPr>
              <a:t> σου </a:t>
            </a:r>
            <a:r>
              <a:rPr lang="el-GR" sz="2400" dirty="0" err="1">
                <a:effectLst>
                  <a:outerShdw blurRad="38100" dist="38100" dir="2700000" algn="tl">
                    <a:srgbClr val="000000">
                      <a:alpha val="43137"/>
                    </a:srgbClr>
                  </a:outerShdw>
                </a:effectLst>
              </a:rPr>
              <a:t>καὶ</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τί</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εὐθὲς</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ἐν</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ἐντολαῖς</a:t>
            </a:r>
            <a:r>
              <a:rPr lang="el-GR" sz="2400" dirty="0">
                <a:effectLst>
                  <a:outerShdw blurRad="38100" dist="38100" dir="2700000" algn="tl">
                    <a:srgbClr val="000000">
                      <a:alpha val="43137"/>
                    </a:srgbClr>
                  </a:outerShdw>
                </a:effectLst>
              </a:rPr>
              <a:t> σου</a:t>
            </a:r>
          </a:p>
          <a:p>
            <a:pPr>
              <a:defRPr/>
            </a:pPr>
            <a:r>
              <a:rPr lang="en-US" sz="2400" dirty="0">
                <a:effectLst>
                  <a:outerShdw blurRad="38100" dist="38100" dir="2700000" algn="tl">
                    <a:srgbClr val="000000">
                      <a:alpha val="43137"/>
                    </a:srgbClr>
                  </a:outerShdw>
                </a:effectLst>
              </a:rPr>
              <a:t> </a:t>
            </a:r>
            <a:r>
              <a:rPr lang="en-US" sz="2400" baseline="30000" dirty="0">
                <a:effectLst>
                  <a:outerShdw blurRad="38100" dist="38100" dir="2700000" algn="tl">
                    <a:srgbClr val="000000">
                      <a:alpha val="43137"/>
                    </a:srgbClr>
                  </a:outerShdw>
                </a:effectLst>
              </a:rPr>
              <a:t> </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ἐξαπόστειλον</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αὐτὴν</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ἐξ</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ἁγίων</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οὐρανῶν</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καὶ</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ἀπὸ</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θρόνου</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δόξης</a:t>
            </a:r>
            <a:r>
              <a:rPr lang="el-GR" sz="2400" dirty="0">
                <a:effectLst>
                  <a:outerShdw blurRad="38100" dist="38100" dir="2700000" algn="tl">
                    <a:srgbClr val="000000">
                      <a:alpha val="43137"/>
                    </a:srgbClr>
                  </a:outerShdw>
                </a:effectLst>
              </a:rPr>
              <a:t> σου </a:t>
            </a:r>
            <a:r>
              <a:rPr lang="el-GR" sz="2400" dirty="0" err="1">
                <a:effectLst>
                  <a:outerShdw blurRad="38100" dist="38100" dir="2700000" algn="tl">
                    <a:srgbClr val="000000">
                      <a:alpha val="43137"/>
                    </a:srgbClr>
                  </a:outerShdw>
                </a:effectLst>
              </a:rPr>
              <a:t>πέμψον</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αὐτήν</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ἵνα</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συμπαροῦσά</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μοι</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κοπιάσῃ</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καὶ</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γνῶ</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τί</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εὐάρεστόν</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ἐστιν</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παρὰ</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σοί</a:t>
            </a:r>
            <a:endParaRPr lang="el-GR" sz="2400" dirty="0">
              <a:effectLst>
                <a:outerShdw blurRad="38100" dist="38100" dir="2700000" algn="tl">
                  <a:srgbClr val="000000">
                    <a:alpha val="43137"/>
                  </a:srgbClr>
                </a:outerShdw>
              </a:effectLst>
            </a:endParaRPr>
          </a:p>
          <a:p>
            <a:pPr>
              <a:defRPr/>
            </a:pPr>
            <a:r>
              <a:rPr lang="el-GR" sz="2400" dirty="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rPr>
              <a:t>(</a:t>
            </a:r>
            <a:r>
              <a:rPr lang="en-US" sz="2400" dirty="0" err="1">
                <a:effectLst>
                  <a:outerShdw blurRad="38100" dist="38100" dir="2700000" algn="tl">
                    <a:srgbClr val="000000">
                      <a:alpha val="43137"/>
                    </a:srgbClr>
                  </a:outerShdw>
                </a:effectLst>
              </a:rPr>
              <a:t>Wis</a:t>
            </a:r>
            <a:r>
              <a:rPr lang="en-US" sz="2400" dirty="0">
                <a:effectLst>
                  <a:outerShdw blurRad="38100" dist="38100" dir="2700000" algn="tl">
                    <a:srgbClr val="000000">
                      <a:alpha val="43137"/>
                    </a:srgbClr>
                  </a:outerShdw>
                </a:effectLst>
              </a:rPr>
              <a:t> 9:8-10 BGT)</a:t>
            </a:r>
            <a:endParaRPr lang="el-GR" sz="2400" dirty="0">
              <a:effectLst>
                <a:outerShdw blurRad="38100" dist="38100" dir="2700000" algn="tl">
                  <a:srgbClr val="000000">
                    <a:alpha val="43137"/>
                  </a:srgbClr>
                </a:outerShdw>
              </a:effectLst>
            </a:endParaRPr>
          </a:p>
        </p:txBody>
      </p:sp>
      <p:pic>
        <p:nvPicPr>
          <p:cNvPr id="9222" name="Picture 2" descr="http://ts3.mm.bing.net/th?id=HN.608047127659810338&amp;pid=15.1&amp;H=213&amp;W=160"/>
          <p:cNvPicPr>
            <a:picLocks noChangeAspect="1" noChangeArrowheads="1"/>
          </p:cNvPicPr>
          <p:nvPr/>
        </p:nvPicPr>
        <p:blipFill>
          <a:blip r:embed="rId3" cstate="print"/>
          <a:srcRect/>
          <a:stretch>
            <a:fillRect/>
          </a:stretch>
        </p:blipFill>
        <p:spPr bwMode="auto">
          <a:xfrm>
            <a:off x="0" y="881063"/>
            <a:ext cx="2238375" cy="2979737"/>
          </a:xfrm>
          <a:prstGeom prst="rect">
            <a:avLst/>
          </a:prstGeom>
          <a:noFill/>
          <a:ln w="9525">
            <a:noFill/>
            <a:miter lim="800000"/>
            <a:headEnd/>
            <a:tailEnd/>
          </a:ln>
        </p:spPr>
      </p:pic>
      <p:sp>
        <p:nvSpPr>
          <p:cNvPr id="9223" name="TextBox 1"/>
          <p:cNvSpPr txBox="1">
            <a:spLocks noChangeArrowheads="1"/>
          </p:cNvSpPr>
          <p:nvPr/>
        </p:nvSpPr>
        <p:spPr bwMode="auto">
          <a:xfrm>
            <a:off x="1477963" y="442913"/>
            <a:ext cx="6675437" cy="523875"/>
          </a:xfrm>
          <a:prstGeom prst="rect">
            <a:avLst/>
          </a:prstGeom>
          <a:noFill/>
          <a:ln w="9525">
            <a:noFill/>
            <a:miter lim="800000"/>
            <a:headEnd/>
            <a:tailEnd/>
          </a:ln>
        </p:spPr>
        <p:txBody>
          <a:bodyPr>
            <a:spAutoFit/>
          </a:bodyPr>
          <a:lstStyle/>
          <a:p>
            <a:r>
              <a:rPr lang="el-GR" sz="2800" b="1"/>
              <a:t>ΧΩΡΟΣ-ΝΑΟΣ-ΣΥΝΑΓΩΓΗ</a:t>
            </a:r>
          </a:p>
        </p:txBody>
      </p:sp>
      <p:pic>
        <p:nvPicPr>
          <p:cNvPr id="9224" name="Picture 2" descr="http://users.sch.gr/aiasgr/Image/Naoi_kai_Mones/O_Naos_tou_Solomwnta/O_Naos_tou_Solomwnta_01.jpg"/>
          <p:cNvPicPr>
            <a:picLocks noChangeAspect="1" noChangeArrowheads="1"/>
          </p:cNvPicPr>
          <p:nvPr/>
        </p:nvPicPr>
        <p:blipFill>
          <a:blip r:embed="rId4" cstate="print"/>
          <a:srcRect/>
          <a:stretch>
            <a:fillRect/>
          </a:stretch>
        </p:blipFill>
        <p:spPr bwMode="auto">
          <a:xfrm>
            <a:off x="0" y="3895725"/>
            <a:ext cx="2286000" cy="20193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7467600" cy="792088"/>
          </a:xfrm>
        </p:spPr>
        <p:txBody>
          <a:bodyPr>
            <a:normAutofit/>
          </a:bodyPr>
          <a:lstStyle/>
          <a:p>
            <a:pPr algn="ctr"/>
            <a:r>
              <a:rPr lang="el-GR" sz="3200" dirty="0" smtClean="0">
                <a:latin typeface="Cambria" pitchFamily="18" charset="0"/>
              </a:rPr>
              <a:t>5. Ο Ναός του Σολομώντα</a:t>
            </a:r>
            <a:endParaRPr lang="el-GR" sz="3200" dirty="0">
              <a:latin typeface="Cambria" pitchFamily="18" charset="0"/>
            </a:endParaRPr>
          </a:p>
        </p:txBody>
      </p:sp>
      <p:sp>
        <p:nvSpPr>
          <p:cNvPr id="4" name="TextBox 3"/>
          <p:cNvSpPr txBox="1"/>
          <p:nvPr/>
        </p:nvSpPr>
        <p:spPr>
          <a:xfrm>
            <a:off x="683568" y="908720"/>
            <a:ext cx="6912768" cy="461665"/>
          </a:xfrm>
          <a:prstGeom prst="rect">
            <a:avLst/>
          </a:prstGeom>
          <a:noFill/>
        </p:spPr>
        <p:txBody>
          <a:bodyPr wrap="square" rtlCol="0">
            <a:spAutoFit/>
          </a:bodyPr>
          <a:lstStyle/>
          <a:p>
            <a:pPr algn="ctr"/>
            <a:r>
              <a:rPr lang="el-GR" sz="2400" dirty="0" smtClean="0">
                <a:latin typeface="Cambria" pitchFamily="18" charset="0"/>
              </a:rPr>
              <a:t>Ο Λόφος Μωρία στη σημερινή του μορφή</a:t>
            </a:r>
            <a:endParaRPr lang="el-GR" sz="2400" dirty="0">
              <a:latin typeface="Cambria" pitchFamily="18" charset="0"/>
            </a:endParaRPr>
          </a:p>
        </p:txBody>
      </p:sp>
      <p:sp>
        <p:nvSpPr>
          <p:cNvPr id="3" name="Θέση περιεχομένου 2"/>
          <p:cNvSpPr>
            <a:spLocks noGrp="1"/>
          </p:cNvSpPr>
          <p:nvPr>
            <p:ph idx="1"/>
          </p:nvPr>
        </p:nvSpPr>
        <p:spPr/>
        <p:txBody>
          <a:bodyPr>
            <a:normAutofit/>
          </a:bodyPr>
          <a:lstStyle/>
          <a:p>
            <a:r>
              <a:rPr lang="el-GR" sz="1400" dirty="0" smtClean="0"/>
              <a:t>ΙΔΕΑ ΔΑΥΙΔ-ΝΑΘΑΝ ΑΡΝΕΙΤΑΙ</a:t>
            </a:r>
          </a:p>
          <a:p>
            <a:r>
              <a:rPr lang="el-GR" sz="1400" dirty="0" smtClean="0"/>
              <a:t>ΑΠΟΓΡΑΦΗ ΠΛΗΘΥΣΜΟΥ  (800000 φυλή Ισραήλ και 500000 φυλή Ιούδα)</a:t>
            </a:r>
          </a:p>
          <a:p>
            <a:r>
              <a:rPr lang="el-GR" sz="1400" dirty="0" smtClean="0"/>
              <a:t>ΓΙΑΧΒΕ ΤΙΜΩΡΙΑ. ΑΠΟ ΤΙΣ ΤΡΕΙΣ ΠΟΙΝΕΣ (ΤΡΙΕΤΗΣ ΛΙΜΟΣ, ΤΡΙΜΗΝΗ ΗΤΤΑ ΚΑΙ ΤΡΙΗΜΕΡΗ ΘΑΝΑΤΩΣΗ, ΕΠΙΛΕΓΕΙ Ο ΔΑΥΙΔ   ΤΗΝ ΤΡΙΗΜΕΡΗ  ΘΑΝΑΤΩΣΗ.</a:t>
            </a:r>
          </a:p>
          <a:p>
            <a:r>
              <a:rPr lang="el-GR" sz="1400" dirty="0" smtClean="0"/>
              <a:t> 70000 ΘΑΝΑΤΩΝΟΝΤΑΙ. ΜΕΣΩ ΤΟΥ ΠΡΟΦΗΤΗ ΓΑΔ ΑΝΕΓΕΡΣΗ ΒΩΜΟΥ ΣΤΟ ΑΛΩΝΙ ΤΟΥ ΟΡΝΑ (ΛΟΦΟΣ ΜΩΡΙΑ). </a:t>
            </a:r>
          </a:p>
          <a:p>
            <a:r>
              <a:rPr lang="el-GR" sz="1400" dirty="0" smtClean="0"/>
              <a:t>ΕΚΕΙ ΚΤΙΖΕΤΑΙ Ο ΝΑΟΣ ΤΟΥ ΣΟΛΟΜΩΝΤΑ.</a:t>
            </a:r>
          </a:p>
          <a:p>
            <a:r>
              <a:rPr lang="el-GR" sz="1400" dirty="0" smtClean="0"/>
              <a:t>ΕΚΕΙ ΘΥΣΙΑΣΕ ΚΑΙ Ο ΑΒΡΑΑΜ ΤΟΝ ΙΣΑΑΚ</a:t>
            </a:r>
          </a:p>
          <a:p>
            <a:r>
              <a:rPr lang="el-GR" sz="1400" dirty="0" smtClean="0"/>
              <a:t>ΑΡΧΙΚΑ ΕΠΙΧΩΜΑΤΩΣΗ ΕΙ ΤΟΝ ΛΟΦΟ ΜΩΡΙΑ</a:t>
            </a:r>
          </a:p>
          <a:p>
            <a:r>
              <a:rPr lang="el-GR" sz="1400" dirty="0" smtClean="0"/>
              <a:t>ΥΛΙΚΑ</a:t>
            </a:r>
            <a:r>
              <a:rPr lang="en-US" sz="1400" dirty="0" smtClean="0"/>
              <a:t>: </a:t>
            </a:r>
            <a:r>
              <a:rPr lang="el-GR" sz="1400" dirty="0" smtClean="0"/>
              <a:t>ΚΕΔΡΟΙ ΛΙΒΑΝΟΥ, ΞΥΛΟ ΕΛΙΑΣ, ΛΙΘΟΙ ΙΕΡΟΥΣΑΛΗΜ, ΧΡΥΣΟΣ ΚΑΙ ΧΑΛΚΟΣ</a:t>
            </a:r>
          </a:p>
          <a:p>
            <a:r>
              <a:rPr lang="el-GR" sz="1400" dirty="0" smtClean="0"/>
              <a:t>ΕΠΤΑ ΧΡΟΝΙΑ ΓΙΑ ΤΗΝ ΑΠΟΠΕΡΑΤΩΣΗ</a:t>
            </a:r>
          </a:p>
          <a:p>
            <a:r>
              <a:rPr lang="el-GR" sz="1400" dirty="0" smtClean="0"/>
              <a:t>ΔΙΠΛΑ ΣΤΟ ΠΑΛΑΤΙ ΤΟΥ ΣΟΛΟΜΩΝΤΑ</a:t>
            </a:r>
            <a:endParaRPr lang="el-GR" sz="1400" dirty="0"/>
          </a:p>
        </p:txBody>
      </p:sp>
      <p:pic>
        <p:nvPicPr>
          <p:cNvPr id="8194" name="Picture 2" descr="http://users.sch.gr/aiasgr/Image/Naoi_kai_Mones/O_Naos_tou_Solomwnta/O_Naos_tou_Solomwnta_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36096" y="3717032"/>
            <a:ext cx="2808312" cy="247981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303894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332656"/>
            <a:ext cx="7467600" cy="1143000"/>
          </a:xfrm>
        </p:spPr>
        <p:txBody>
          <a:bodyPr>
            <a:normAutofit/>
          </a:bodyPr>
          <a:lstStyle/>
          <a:p>
            <a:pPr algn="ctr"/>
            <a:r>
              <a:rPr lang="el-GR" sz="3600" dirty="0" smtClean="0">
                <a:latin typeface="Cambria" pitchFamily="18" charset="0"/>
              </a:rPr>
              <a:t>ΝΑΟΣ ΤΟΥ ΣΟΛΟΜΩΝΤΑ</a:t>
            </a:r>
            <a:endParaRPr lang="el-GR" sz="3600" dirty="0">
              <a:latin typeface="Cambria" pitchFamily="18" charset="0"/>
            </a:endParaRPr>
          </a:p>
        </p:txBody>
      </p:sp>
      <p:sp>
        <p:nvSpPr>
          <p:cNvPr id="5" name="4 - Θέση περιεχομένου"/>
          <p:cNvSpPr>
            <a:spLocks noGrp="1"/>
          </p:cNvSpPr>
          <p:nvPr>
            <p:ph idx="1"/>
          </p:nvPr>
        </p:nvSpPr>
        <p:spPr/>
        <p:txBody>
          <a:bodyPr>
            <a:normAutofit/>
          </a:bodyPr>
          <a:lstStyle/>
          <a:p>
            <a:r>
              <a:rPr lang="el-GR" sz="1200" dirty="0" smtClean="0"/>
              <a:t>ΣΥΛΗΘΗΚΕ ΚΑΤΑΚΑΙΡΟΥΣ </a:t>
            </a:r>
          </a:p>
          <a:p>
            <a:r>
              <a:rPr lang="el-GR" sz="1200" dirty="0" smtClean="0"/>
              <a:t>ΣΚΕΥΗ ΤΟΥ ΔΟΘΗΚΑΝ ΓΙΑ ΦΟΡΟΥΣ</a:t>
            </a:r>
          </a:p>
          <a:p>
            <a:r>
              <a:rPr lang="el-GR" sz="1200" dirty="0" smtClean="0"/>
              <a:t>ΕΠΙΣΚΕΥΕΣ</a:t>
            </a:r>
          </a:p>
          <a:p>
            <a:r>
              <a:rPr lang="el-GR" sz="1200" dirty="0" smtClean="0"/>
              <a:t>ΚΑΤΑΣΚΕΥΗ ΝΕΑΣ ΠΥΛΗΣ ΣΤΟ ΒΟΡΕΙΟ ΤΕΙΧΟΣ ΤΟΥ ΝΑΟΥ</a:t>
            </a:r>
          </a:p>
          <a:p>
            <a:r>
              <a:rPr lang="el-GR" sz="1200" dirty="0" smtClean="0"/>
              <a:t>ΑΝΕΓΕΡΣΗ ΚΑΤΑΣΤΡΑΦΕΝΤΟΣ ΘΥΣΙΑΣΤΗΡΙΟΥ ΤΩΝ ΟΛΟΚΑΥΤΩΜΑΤΩΝ</a:t>
            </a:r>
          </a:p>
          <a:p>
            <a:r>
              <a:rPr lang="el-GR" sz="1200" dirty="0" smtClean="0"/>
              <a:t>ΜΑΝΑΣΣΗΣ ΤΟΠΟΘΕΤΕΙ ΤΟ ΑΓΑΛΜΑ ΤΗΣ ΑΣΤΑΡΤΗΣ (689 Π.Χ.-642 Π.Χ.) ΚΑΙ ΙΠΠΟΥΣ ΤΟΥ ΗΛΙΟΥ. ΑΠΟΜΑΚΡΥΝΕΙ Ο ΠΑΤΕΡΑΣ ΤΟΥ ΕΖΕΚΙΑΣ (710 Π.Χ.-689 Π.Χ.). ΚΑΤΑΣΤΡΑΦΗΚΑΝ ΟΙ ΟΙΚΙΕΣ ΤΩΝ ΙΕΡΟΔΟΥΛΩΝ.</a:t>
            </a:r>
          </a:p>
          <a:p>
            <a:r>
              <a:rPr lang="el-GR" sz="1200" smtClean="0"/>
              <a:t>ΤΑ ΕΚΒΛΗΘΕΝΤΑ ΕΠΑΝΑΦΕΡΟΝΤΑΙ ΜΕΤ’ ΟΛΙΓΟΝ ΚΑΙ ΤΕΛΙΚΑ ΕΠΑΝΕΡΧΕΤΑΙ Η ΚΑΤΑΣΤΡΟΦΗ ΤΟΥ ΝΑΟΥ.</a:t>
            </a:r>
            <a:endParaRPr lang="el-GR" sz="1200" dirty="0" smtClean="0"/>
          </a:p>
          <a:p>
            <a:endParaRPr lang="el-GR" sz="12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7467600" cy="792088"/>
          </a:xfrm>
        </p:spPr>
        <p:txBody>
          <a:bodyPr>
            <a:normAutofit/>
          </a:bodyPr>
          <a:lstStyle/>
          <a:p>
            <a:pPr algn="ctr"/>
            <a:r>
              <a:rPr lang="el-GR" sz="3200" dirty="0" smtClean="0">
                <a:latin typeface="Cambria" pitchFamily="18" charset="0"/>
              </a:rPr>
              <a:t>5. Ο Ναός του Σολομώντα</a:t>
            </a:r>
            <a:endParaRPr lang="el-GR" sz="3200" dirty="0">
              <a:latin typeface="Cambria" pitchFamily="18" charset="0"/>
            </a:endParaRPr>
          </a:p>
        </p:txBody>
      </p:sp>
      <p:sp>
        <p:nvSpPr>
          <p:cNvPr id="4" name="TextBox 3"/>
          <p:cNvSpPr txBox="1"/>
          <p:nvPr/>
        </p:nvSpPr>
        <p:spPr>
          <a:xfrm>
            <a:off x="683568" y="908720"/>
            <a:ext cx="6912768" cy="461665"/>
          </a:xfrm>
          <a:prstGeom prst="rect">
            <a:avLst/>
          </a:prstGeom>
          <a:noFill/>
        </p:spPr>
        <p:txBody>
          <a:bodyPr wrap="square" rtlCol="0">
            <a:spAutoFit/>
          </a:bodyPr>
          <a:lstStyle/>
          <a:p>
            <a:pPr algn="ctr"/>
            <a:r>
              <a:rPr lang="el-GR" sz="2400" dirty="0" smtClean="0">
                <a:latin typeface="Cambria" pitchFamily="18" charset="0"/>
              </a:rPr>
              <a:t>Ο Λόφος Μωρία στη σημερινή του μορφή</a:t>
            </a:r>
            <a:endParaRPr lang="el-GR" sz="2400" dirty="0">
              <a:latin typeface="Cambria" pitchFamily="18" charset="0"/>
            </a:endParaRPr>
          </a:p>
        </p:txBody>
      </p:sp>
      <p:sp>
        <p:nvSpPr>
          <p:cNvPr id="3" name="Θέση περιεχομένου 2"/>
          <p:cNvSpPr>
            <a:spLocks noGrp="1"/>
          </p:cNvSpPr>
          <p:nvPr>
            <p:ph idx="1"/>
          </p:nvPr>
        </p:nvSpPr>
        <p:spPr/>
        <p:txBody>
          <a:bodyPr>
            <a:normAutofit/>
          </a:bodyPr>
          <a:lstStyle/>
          <a:p>
            <a:r>
              <a:rPr lang="el-GR" sz="1400" dirty="0" smtClean="0"/>
              <a:t>ΙΔΕΑ ΔΑΥΙΔ-ΝΑΘΑΝ ΑΡΝΕΙΤΑΙ</a:t>
            </a:r>
          </a:p>
          <a:p>
            <a:r>
              <a:rPr lang="el-GR" sz="1400" dirty="0" smtClean="0"/>
              <a:t>ΑΠΟΓΡΑΦΗ ΠΛΗΘΥΣΜΟΥ. ΓΙΑΧΒΕ ΤΙΜΩΡΙΑ ΜΕ ΤΗΝ ΑΠΟΣΤΟΛΗ ΠΑΝΩΛΗΣ. ΜΕΣΩ ΤΟΥ ΠΡΟΦΗΤΗ ΓΑΔ ΑΝΕΓΕΡΣΗ ΒΩΜΟΥ ΣΤΟ ΑΛΩΝΙ ΤΟΥ ΟΡΝΑ (ΛΟΦΟΣ ΜΩΡΙΑ). </a:t>
            </a:r>
          </a:p>
          <a:p>
            <a:r>
              <a:rPr lang="el-GR" sz="1400" dirty="0" smtClean="0"/>
              <a:t>ΕΚΕΙ ΚΤΙΖΕΤΑΙ Ο ΝΑΟΣ ΤΟΥ ΣΟΛΟΜΩΝΤΑ.</a:t>
            </a:r>
          </a:p>
          <a:p>
            <a:r>
              <a:rPr lang="el-GR" sz="1400" dirty="0" smtClean="0"/>
              <a:t>ΕΚΕΙ ΘΥΣΙΑΣΕ ΚΑΙ Ο ΑΒΡΑΑΜ ΤΟΝ ΙΣΑΑΚ</a:t>
            </a:r>
          </a:p>
          <a:p>
            <a:r>
              <a:rPr lang="el-GR" sz="1400" dirty="0" smtClean="0"/>
              <a:t>ΑΡΧΙΚΑ ΕΠΙΧΩΜΑΤΩΣΗ ΕΙ ΤΟΝ ΛΟΦΟ ΜΩΡΙΑ</a:t>
            </a:r>
          </a:p>
          <a:p>
            <a:r>
              <a:rPr lang="el-GR" sz="1400" dirty="0" smtClean="0"/>
              <a:t>ΥΛΙΚΑ</a:t>
            </a:r>
            <a:r>
              <a:rPr lang="en-US" sz="1400" dirty="0" smtClean="0"/>
              <a:t>: </a:t>
            </a:r>
            <a:r>
              <a:rPr lang="el-GR" sz="1400" dirty="0" smtClean="0"/>
              <a:t>ΚΕΔΡΟΙ ΛΙΒΑΝΟΥ, ΞΥΛΟ ΕΛΙΑΣ, ΛΙΘΟΙ ΙΕΡΟΥΣΑΛΗΜ, ΧΡΥΣΟΣ ΚΑΙ ΧΑΛΚΟΣ</a:t>
            </a:r>
          </a:p>
          <a:p>
            <a:r>
              <a:rPr lang="el-GR" sz="1400" dirty="0" smtClean="0"/>
              <a:t>ΕΠΤΑ ΧΡΟΝΙΑ ΓΙΑ ΤΗΝ ΑΠΟΠΕΡΑΤΩΣΗ</a:t>
            </a:r>
          </a:p>
          <a:p>
            <a:r>
              <a:rPr lang="el-GR" sz="1400" dirty="0" smtClean="0"/>
              <a:t>ΔΙΠΛΑ ΣΤΟ ΠΑΛΑΤΙ ΤΟΥ ΣΟΛΟΜΩΝΤΑ</a:t>
            </a:r>
            <a:endParaRPr lang="el-GR" sz="1400" dirty="0"/>
          </a:p>
        </p:txBody>
      </p:sp>
      <p:pic>
        <p:nvPicPr>
          <p:cNvPr id="8194" name="Picture 2" descr="http://users.sch.gr/aiasgr/Image/Naoi_kai_Mones/O_Naos_tou_Solomwnta/O_Naos_tou_Solomwnta_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36096" y="3717032"/>
            <a:ext cx="2808312" cy="247981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398275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7467600" cy="792088"/>
          </a:xfrm>
        </p:spPr>
        <p:txBody>
          <a:bodyPr>
            <a:normAutofit/>
          </a:bodyPr>
          <a:lstStyle/>
          <a:p>
            <a:pPr algn="ctr"/>
            <a:r>
              <a:rPr lang="el-GR" sz="3200" dirty="0" smtClean="0">
                <a:latin typeface="Cambria" pitchFamily="18" charset="0"/>
              </a:rPr>
              <a:t>5. Ο Ναός του Σολομώντα</a:t>
            </a:r>
            <a:endParaRPr lang="el-GR" sz="3200" dirty="0">
              <a:latin typeface="Cambria" pitchFamily="18" charset="0"/>
            </a:endParaRPr>
          </a:p>
        </p:txBody>
      </p:sp>
      <p:sp>
        <p:nvSpPr>
          <p:cNvPr id="4" name="TextBox 3"/>
          <p:cNvSpPr txBox="1"/>
          <p:nvPr/>
        </p:nvSpPr>
        <p:spPr>
          <a:xfrm>
            <a:off x="683568" y="908720"/>
            <a:ext cx="6912768" cy="461665"/>
          </a:xfrm>
          <a:prstGeom prst="rect">
            <a:avLst/>
          </a:prstGeom>
          <a:noFill/>
        </p:spPr>
        <p:txBody>
          <a:bodyPr wrap="square" rtlCol="0">
            <a:spAutoFit/>
          </a:bodyPr>
          <a:lstStyle/>
          <a:p>
            <a:pPr algn="ctr"/>
            <a:r>
              <a:rPr lang="el-GR" sz="2400" dirty="0" smtClean="0">
                <a:latin typeface="Cambria" pitchFamily="18" charset="0"/>
              </a:rPr>
              <a:t>Παραλειπομένων 3,1-17</a:t>
            </a:r>
            <a:endParaRPr lang="el-GR" sz="2400" dirty="0">
              <a:latin typeface="Cambria" pitchFamily="18" charset="0"/>
            </a:endParaRPr>
          </a:p>
        </p:txBody>
      </p:sp>
      <p:sp>
        <p:nvSpPr>
          <p:cNvPr id="3" name="Θέση περιεχομένου 2"/>
          <p:cNvSpPr>
            <a:spLocks noGrp="1"/>
          </p:cNvSpPr>
          <p:nvPr>
            <p:ph idx="1"/>
          </p:nvPr>
        </p:nvSpPr>
        <p:spPr/>
        <p:txBody>
          <a:bodyPr>
            <a:normAutofit/>
          </a:bodyPr>
          <a:lstStyle/>
          <a:p>
            <a:pPr algn="just"/>
            <a:r>
              <a:rPr lang="el-GR" sz="1400" dirty="0" err="1"/>
              <a:t>καὶ</a:t>
            </a:r>
            <a:r>
              <a:rPr lang="el-GR" sz="1400" dirty="0"/>
              <a:t> </a:t>
            </a:r>
            <a:r>
              <a:rPr lang="el-GR" sz="1400" dirty="0" err="1"/>
              <a:t>ἤρξατο</a:t>
            </a:r>
            <a:r>
              <a:rPr lang="el-GR" sz="1400" dirty="0"/>
              <a:t> </a:t>
            </a:r>
            <a:r>
              <a:rPr lang="el-GR" sz="1400" dirty="0" err="1"/>
              <a:t>Σαλωμων</a:t>
            </a:r>
            <a:r>
              <a:rPr lang="el-GR" sz="1400" dirty="0"/>
              <a:t> </a:t>
            </a:r>
            <a:r>
              <a:rPr lang="el-GR" sz="1400" dirty="0" err="1"/>
              <a:t>τοῦ</a:t>
            </a:r>
            <a:r>
              <a:rPr lang="el-GR" sz="1400" dirty="0"/>
              <a:t> </a:t>
            </a:r>
            <a:r>
              <a:rPr lang="el-GR" sz="1400" dirty="0" err="1"/>
              <a:t>οἰκοδομεῖν</a:t>
            </a:r>
            <a:r>
              <a:rPr lang="el-GR" sz="1400" dirty="0"/>
              <a:t> </a:t>
            </a:r>
            <a:r>
              <a:rPr lang="el-GR" sz="1400" dirty="0" err="1"/>
              <a:t>τὸν</a:t>
            </a:r>
            <a:r>
              <a:rPr lang="el-GR" sz="1400" dirty="0"/>
              <a:t> </a:t>
            </a:r>
            <a:r>
              <a:rPr lang="el-GR" sz="1400" dirty="0" err="1"/>
              <a:t>οἶκον</a:t>
            </a:r>
            <a:r>
              <a:rPr lang="el-GR" sz="1400" dirty="0"/>
              <a:t> </a:t>
            </a:r>
            <a:r>
              <a:rPr lang="el-GR" sz="1400" dirty="0" err="1"/>
              <a:t>κυρίου</a:t>
            </a:r>
            <a:r>
              <a:rPr lang="el-GR" sz="1400" dirty="0"/>
              <a:t> </a:t>
            </a:r>
            <a:r>
              <a:rPr lang="el-GR" sz="1400" dirty="0" err="1"/>
              <a:t>ἐν</a:t>
            </a:r>
            <a:r>
              <a:rPr lang="el-GR" sz="1400" dirty="0"/>
              <a:t> </a:t>
            </a:r>
            <a:r>
              <a:rPr lang="el-GR" sz="1400" dirty="0" err="1"/>
              <a:t>Ιερουσαλημ</a:t>
            </a:r>
            <a:r>
              <a:rPr lang="el-GR" sz="1400" dirty="0"/>
              <a:t> </a:t>
            </a:r>
            <a:r>
              <a:rPr lang="el-GR" sz="1400" dirty="0" err="1"/>
              <a:t>ἐν</a:t>
            </a:r>
            <a:r>
              <a:rPr lang="el-GR" sz="1400" dirty="0"/>
              <a:t> </a:t>
            </a:r>
            <a:r>
              <a:rPr lang="el-GR" sz="1400" dirty="0" err="1"/>
              <a:t>ὄρει</a:t>
            </a:r>
            <a:r>
              <a:rPr lang="el-GR" sz="1400" dirty="0"/>
              <a:t> </a:t>
            </a:r>
            <a:r>
              <a:rPr lang="el-GR" sz="1400" dirty="0" err="1"/>
              <a:t>τοῦ</a:t>
            </a:r>
            <a:r>
              <a:rPr lang="el-GR" sz="1400" dirty="0"/>
              <a:t> </a:t>
            </a:r>
            <a:r>
              <a:rPr lang="el-GR" sz="1400" dirty="0" err="1"/>
              <a:t>Αμορια</a:t>
            </a:r>
            <a:r>
              <a:rPr lang="el-GR" sz="1400" dirty="0"/>
              <a:t> </a:t>
            </a:r>
            <a:r>
              <a:rPr lang="el-GR" sz="1400" dirty="0" err="1"/>
              <a:t>οὗ</a:t>
            </a:r>
            <a:r>
              <a:rPr lang="el-GR" sz="1400" dirty="0"/>
              <a:t> </a:t>
            </a:r>
            <a:r>
              <a:rPr lang="el-GR" sz="1400" dirty="0" err="1"/>
              <a:t>ὤφθη</a:t>
            </a:r>
            <a:r>
              <a:rPr lang="el-GR" sz="1400" dirty="0"/>
              <a:t> </a:t>
            </a:r>
            <a:r>
              <a:rPr lang="el-GR" sz="1400" dirty="0" err="1"/>
              <a:t>κύριος</a:t>
            </a:r>
            <a:r>
              <a:rPr lang="el-GR" sz="1400" dirty="0"/>
              <a:t> </a:t>
            </a:r>
            <a:r>
              <a:rPr lang="el-GR" sz="1400" dirty="0" err="1"/>
              <a:t>τῷ</a:t>
            </a:r>
            <a:r>
              <a:rPr lang="el-GR" sz="1400" dirty="0"/>
              <a:t> </a:t>
            </a:r>
            <a:r>
              <a:rPr lang="el-GR" sz="1400" dirty="0" err="1"/>
              <a:t>Δαυιδ</a:t>
            </a:r>
            <a:r>
              <a:rPr lang="el-GR" sz="1400" dirty="0"/>
              <a:t> </a:t>
            </a:r>
            <a:r>
              <a:rPr lang="el-GR" sz="1400" dirty="0" err="1"/>
              <a:t>πατρὶ</a:t>
            </a:r>
            <a:r>
              <a:rPr lang="el-GR" sz="1400" dirty="0"/>
              <a:t> </a:t>
            </a:r>
            <a:r>
              <a:rPr lang="el-GR" sz="1400" dirty="0" err="1"/>
              <a:t>αὐτοῦ</a:t>
            </a:r>
            <a:r>
              <a:rPr lang="el-GR" sz="1400" dirty="0"/>
              <a:t> </a:t>
            </a:r>
            <a:r>
              <a:rPr lang="el-GR" sz="1400" dirty="0" err="1"/>
              <a:t>ἐν</a:t>
            </a:r>
            <a:r>
              <a:rPr lang="el-GR" sz="1400" dirty="0"/>
              <a:t> </a:t>
            </a:r>
            <a:r>
              <a:rPr lang="el-GR" sz="1400" dirty="0" err="1"/>
              <a:t>τῷ</a:t>
            </a:r>
            <a:r>
              <a:rPr lang="el-GR" sz="1400" dirty="0"/>
              <a:t> </a:t>
            </a:r>
            <a:r>
              <a:rPr lang="el-GR" sz="1400" dirty="0" err="1"/>
              <a:t>τόπῳ</a:t>
            </a:r>
            <a:r>
              <a:rPr lang="el-GR" sz="1400" dirty="0"/>
              <a:t> ᾧ </a:t>
            </a:r>
            <a:r>
              <a:rPr lang="el-GR" sz="1400" dirty="0" err="1"/>
              <a:t>ἡτοίμασεν</a:t>
            </a:r>
            <a:r>
              <a:rPr lang="el-GR" sz="1400" dirty="0"/>
              <a:t> </a:t>
            </a:r>
            <a:r>
              <a:rPr lang="el-GR" sz="1400" dirty="0" err="1"/>
              <a:t>Δαυιδ</a:t>
            </a:r>
            <a:r>
              <a:rPr lang="el-GR" sz="1400" dirty="0"/>
              <a:t> </a:t>
            </a:r>
            <a:r>
              <a:rPr lang="el-GR" sz="1400" dirty="0" err="1"/>
              <a:t>ἐν</a:t>
            </a:r>
            <a:r>
              <a:rPr lang="el-GR" sz="1400" dirty="0"/>
              <a:t> </a:t>
            </a:r>
            <a:r>
              <a:rPr lang="el-GR" sz="1400" dirty="0" err="1"/>
              <a:t>ἅλῳ</a:t>
            </a:r>
            <a:r>
              <a:rPr lang="el-GR" sz="1400" dirty="0"/>
              <a:t> </a:t>
            </a:r>
            <a:r>
              <a:rPr lang="el-GR" sz="1400" dirty="0" err="1"/>
              <a:t>Ορνα</a:t>
            </a:r>
            <a:r>
              <a:rPr lang="el-GR" sz="1400" dirty="0"/>
              <a:t> </a:t>
            </a:r>
            <a:r>
              <a:rPr lang="el-GR" sz="1400" dirty="0" err="1" smtClean="0"/>
              <a:t>τοῦ</a:t>
            </a:r>
            <a:r>
              <a:rPr lang="en-US" sz="1400" dirty="0" smtClean="0"/>
              <a:t>)</a:t>
            </a:r>
            <a:r>
              <a:rPr lang="el-GR" sz="1400" dirty="0" smtClean="0"/>
              <a:t> </a:t>
            </a:r>
            <a:r>
              <a:rPr lang="el-GR" sz="1400" dirty="0" err="1"/>
              <a:t>καὶ</a:t>
            </a:r>
            <a:r>
              <a:rPr lang="el-GR" sz="1400" dirty="0"/>
              <a:t> </a:t>
            </a:r>
            <a:r>
              <a:rPr lang="el-GR" sz="1400" dirty="0" err="1"/>
              <a:t>ἤρξατο</a:t>
            </a:r>
            <a:r>
              <a:rPr lang="el-GR" sz="1400" dirty="0"/>
              <a:t> </a:t>
            </a:r>
            <a:r>
              <a:rPr lang="el-GR" sz="1400" dirty="0" err="1"/>
              <a:t>οἰκοδομῆσαι</a:t>
            </a:r>
            <a:r>
              <a:rPr lang="el-GR" sz="1400" dirty="0"/>
              <a:t> </a:t>
            </a:r>
            <a:r>
              <a:rPr lang="el-GR" sz="1400" dirty="0" err="1"/>
              <a:t>ἐν</a:t>
            </a:r>
            <a:r>
              <a:rPr lang="el-GR" sz="1400" dirty="0"/>
              <a:t> </a:t>
            </a:r>
            <a:r>
              <a:rPr lang="el-GR" sz="1400" dirty="0" err="1"/>
              <a:t>τῷ</a:t>
            </a:r>
            <a:r>
              <a:rPr lang="el-GR" sz="1400" dirty="0"/>
              <a:t> </a:t>
            </a:r>
            <a:r>
              <a:rPr lang="el-GR" sz="1400" dirty="0" err="1"/>
              <a:t>μηνὶ</a:t>
            </a:r>
            <a:r>
              <a:rPr lang="el-GR" sz="1400" dirty="0"/>
              <a:t> </a:t>
            </a:r>
            <a:r>
              <a:rPr lang="el-GR" sz="1400" dirty="0" err="1"/>
              <a:t>τῷ</a:t>
            </a:r>
            <a:r>
              <a:rPr lang="el-GR" sz="1400" dirty="0"/>
              <a:t> </a:t>
            </a:r>
            <a:r>
              <a:rPr lang="el-GR" sz="1400" dirty="0" err="1"/>
              <a:t>δευτέρῳ</a:t>
            </a:r>
            <a:r>
              <a:rPr lang="el-GR" sz="1400" dirty="0"/>
              <a:t> </a:t>
            </a:r>
            <a:r>
              <a:rPr lang="el-GR" sz="1400" dirty="0" err="1"/>
              <a:t>ἐν</a:t>
            </a:r>
            <a:r>
              <a:rPr lang="el-GR" sz="1400" dirty="0"/>
              <a:t> </a:t>
            </a:r>
            <a:r>
              <a:rPr lang="el-GR" sz="1400" dirty="0" err="1"/>
              <a:t>τῷ</a:t>
            </a:r>
            <a:r>
              <a:rPr lang="el-GR" sz="1400" dirty="0"/>
              <a:t> </a:t>
            </a:r>
            <a:r>
              <a:rPr lang="el-GR" sz="1400" dirty="0" err="1"/>
              <a:t>ἔτει</a:t>
            </a:r>
            <a:r>
              <a:rPr lang="el-GR" sz="1400" dirty="0"/>
              <a:t> </a:t>
            </a:r>
            <a:r>
              <a:rPr lang="el-GR" sz="1400" dirty="0" err="1"/>
              <a:t>τῷ</a:t>
            </a:r>
            <a:r>
              <a:rPr lang="el-GR" sz="1400" dirty="0"/>
              <a:t> </a:t>
            </a:r>
            <a:r>
              <a:rPr lang="el-GR" sz="1400" dirty="0" err="1"/>
              <a:t>τετάρτῳ</a:t>
            </a:r>
            <a:r>
              <a:rPr lang="el-GR" sz="1400" dirty="0"/>
              <a:t> </a:t>
            </a:r>
            <a:r>
              <a:rPr lang="el-GR" sz="1400" dirty="0" err="1"/>
              <a:t>τῆς</a:t>
            </a:r>
            <a:r>
              <a:rPr lang="el-GR" sz="1400" dirty="0"/>
              <a:t> </a:t>
            </a:r>
            <a:r>
              <a:rPr lang="el-GR" sz="1400" dirty="0" err="1"/>
              <a:t>βασιλείας</a:t>
            </a:r>
            <a:r>
              <a:rPr lang="el-GR" sz="1400" dirty="0"/>
              <a:t> </a:t>
            </a:r>
            <a:r>
              <a:rPr lang="el-GR" sz="1400" dirty="0" err="1" smtClean="0"/>
              <a:t>αὐτοῦ</a:t>
            </a:r>
            <a:r>
              <a:rPr lang="el-GR" sz="1400" dirty="0" smtClean="0"/>
              <a:t>. </a:t>
            </a:r>
            <a:r>
              <a:rPr lang="el-GR" sz="1400" dirty="0" err="1"/>
              <a:t>καὶ</a:t>
            </a:r>
            <a:r>
              <a:rPr lang="el-GR" sz="1400" dirty="0"/>
              <a:t> </a:t>
            </a:r>
            <a:r>
              <a:rPr lang="el-GR" sz="1400" dirty="0" err="1"/>
              <a:t>ταῦτα</a:t>
            </a:r>
            <a:r>
              <a:rPr lang="el-GR" sz="1400" dirty="0"/>
              <a:t> </a:t>
            </a:r>
            <a:r>
              <a:rPr lang="el-GR" sz="1400" dirty="0" err="1"/>
              <a:t>ἤρξατο</a:t>
            </a:r>
            <a:r>
              <a:rPr lang="el-GR" sz="1400" dirty="0"/>
              <a:t> </a:t>
            </a:r>
            <a:r>
              <a:rPr lang="el-GR" sz="1400" dirty="0" err="1"/>
              <a:t>Σαλωμων</a:t>
            </a:r>
            <a:r>
              <a:rPr lang="el-GR" sz="1400" dirty="0"/>
              <a:t> </a:t>
            </a:r>
            <a:r>
              <a:rPr lang="el-GR" sz="1400" dirty="0" err="1"/>
              <a:t>τοῦ</a:t>
            </a:r>
            <a:r>
              <a:rPr lang="el-GR" sz="1400" dirty="0"/>
              <a:t> </a:t>
            </a:r>
            <a:r>
              <a:rPr lang="el-GR" sz="1400" dirty="0" err="1"/>
              <a:t>οἰκοδομῆσαι</a:t>
            </a:r>
            <a:r>
              <a:rPr lang="el-GR" sz="1400" dirty="0"/>
              <a:t> </a:t>
            </a:r>
            <a:r>
              <a:rPr lang="el-GR" sz="1400" dirty="0" err="1"/>
              <a:t>τὸν</a:t>
            </a:r>
            <a:r>
              <a:rPr lang="el-GR" sz="1400" dirty="0"/>
              <a:t> </a:t>
            </a:r>
            <a:r>
              <a:rPr lang="el-GR" sz="1400" dirty="0" err="1"/>
              <a:t>οἶκον</a:t>
            </a:r>
            <a:r>
              <a:rPr lang="el-GR" sz="1400" dirty="0"/>
              <a:t> </a:t>
            </a:r>
            <a:r>
              <a:rPr lang="el-GR" sz="1400" dirty="0" err="1"/>
              <a:t>τοῦ</a:t>
            </a:r>
            <a:r>
              <a:rPr lang="el-GR" sz="1400" dirty="0"/>
              <a:t> </a:t>
            </a:r>
            <a:r>
              <a:rPr lang="el-GR" sz="1400" dirty="0" err="1"/>
              <a:t>θεοῦ</a:t>
            </a:r>
            <a:r>
              <a:rPr lang="el-GR" sz="1400" dirty="0"/>
              <a:t> </a:t>
            </a:r>
            <a:r>
              <a:rPr lang="el-GR" sz="1400" dirty="0" err="1"/>
              <a:t>μῆκος</a:t>
            </a:r>
            <a:r>
              <a:rPr lang="el-GR" sz="1400" dirty="0"/>
              <a:t> </a:t>
            </a:r>
            <a:r>
              <a:rPr lang="el-GR" sz="1400" dirty="0" err="1"/>
              <a:t>πήχεων</a:t>
            </a:r>
            <a:r>
              <a:rPr lang="el-GR" sz="1400" dirty="0"/>
              <a:t> ἡ </a:t>
            </a:r>
            <a:r>
              <a:rPr lang="el-GR" sz="1400" dirty="0" err="1"/>
              <a:t>διαμέτρησις</a:t>
            </a:r>
            <a:r>
              <a:rPr lang="el-GR" sz="1400" dirty="0"/>
              <a:t> ἡ </a:t>
            </a:r>
            <a:r>
              <a:rPr lang="el-GR" sz="1400" dirty="0" err="1"/>
              <a:t>πρώτη</a:t>
            </a:r>
            <a:r>
              <a:rPr lang="el-GR" sz="1400" dirty="0"/>
              <a:t> </a:t>
            </a:r>
            <a:r>
              <a:rPr lang="el-GR" sz="1400" dirty="0" err="1"/>
              <a:t>πήχεων</a:t>
            </a:r>
            <a:r>
              <a:rPr lang="el-GR" sz="1400" dirty="0"/>
              <a:t> </a:t>
            </a:r>
            <a:r>
              <a:rPr lang="el-GR" sz="1400" dirty="0" err="1"/>
              <a:t>ἑξήκοντα</a:t>
            </a:r>
            <a:r>
              <a:rPr lang="el-GR" sz="1400" dirty="0"/>
              <a:t> </a:t>
            </a:r>
            <a:r>
              <a:rPr lang="el-GR" sz="1400" dirty="0" err="1"/>
              <a:t>καὶ</a:t>
            </a:r>
            <a:r>
              <a:rPr lang="el-GR" sz="1400" dirty="0"/>
              <a:t> </a:t>
            </a:r>
            <a:r>
              <a:rPr lang="el-GR" sz="1400" dirty="0" err="1"/>
              <a:t>εὖρος</a:t>
            </a:r>
            <a:r>
              <a:rPr lang="el-GR" sz="1400" dirty="0"/>
              <a:t> </a:t>
            </a:r>
            <a:r>
              <a:rPr lang="el-GR" sz="1400" dirty="0" err="1"/>
              <a:t>πήχεων</a:t>
            </a:r>
            <a:r>
              <a:rPr lang="el-GR" sz="1400" dirty="0"/>
              <a:t> </a:t>
            </a:r>
            <a:r>
              <a:rPr lang="el-GR" sz="1400" dirty="0" err="1"/>
              <a:t>εἴκοσι</a:t>
            </a:r>
            <a:r>
              <a:rPr lang="el-GR" sz="1400" dirty="0"/>
              <a:t> </a:t>
            </a:r>
            <a:r>
              <a:rPr lang="el-GR" sz="1400" dirty="0" err="1" smtClean="0"/>
              <a:t>καὶ</a:t>
            </a:r>
            <a:r>
              <a:rPr lang="el-GR" sz="1400" dirty="0" smtClean="0"/>
              <a:t> </a:t>
            </a:r>
            <a:r>
              <a:rPr lang="el-GR" sz="1400" dirty="0" err="1"/>
              <a:t>αιλαμ</a:t>
            </a:r>
            <a:r>
              <a:rPr lang="el-GR" sz="1400" dirty="0"/>
              <a:t> </a:t>
            </a:r>
            <a:r>
              <a:rPr lang="el-GR" sz="1400" dirty="0" smtClean="0"/>
              <a:t>(πρόναος) </a:t>
            </a:r>
            <a:r>
              <a:rPr lang="el-GR" sz="1400" dirty="0" err="1" smtClean="0"/>
              <a:t>κατὰ</a:t>
            </a:r>
            <a:r>
              <a:rPr lang="el-GR" sz="1400" dirty="0" smtClean="0"/>
              <a:t> </a:t>
            </a:r>
            <a:r>
              <a:rPr lang="el-GR" sz="1400" dirty="0" err="1"/>
              <a:t>πρόσωπον</a:t>
            </a:r>
            <a:r>
              <a:rPr lang="el-GR" sz="1400" dirty="0"/>
              <a:t> </a:t>
            </a:r>
            <a:r>
              <a:rPr lang="el-GR" sz="1400" dirty="0" err="1"/>
              <a:t>τοῦ</a:t>
            </a:r>
            <a:r>
              <a:rPr lang="el-GR" sz="1400" dirty="0"/>
              <a:t> </a:t>
            </a:r>
            <a:r>
              <a:rPr lang="el-GR" sz="1400" dirty="0" err="1"/>
              <a:t>οἴκου</a:t>
            </a:r>
            <a:r>
              <a:rPr lang="el-GR" sz="1400" dirty="0"/>
              <a:t> </a:t>
            </a:r>
            <a:r>
              <a:rPr lang="el-GR" sz="1400" dirty="0" err="1"/>
              <a:t>μῆκος</a:t>
            </a:r>
            <a:r>
              <a:rPr lang="el-GR" sz="1400" dirty="0"/>
              <a:t> </a:t>
            </a:r>
            <a:r>
              <a:rPr lang="el-GR" sz="1400" dirty="0" err="1"/>
              <a:t>ἐπὶ</a:t>
            </a:r>
            <a:r>
              <a:rPr lang="el-GR" sz="1400" dirty="0"/>
              <a:t> </a:t>
            </a:r>
            <a:r>
              <a:rPr lang="el-GR" sz="1400" dirty="0" err="1"/>
              <a:t>πρόσωπον</a:t>
            </a:r>
            <a:r>
              <a:rPr lang="el-GR" sz="1400" dirty="0"/>
              <a:t> </a:t>
            </a:r>
            <a:r>
              <a:rPr lang="el-GR" sz="1400" dirty="0" err="1"/>
              <a:t>πλάτους</a:t>
            </a:r>
            <a:r>
              <a:rPr lang="el-GR" sz="1400" dirty="0"/>
              <a:t> </a:t>
            </a:r>
            <a:r>
              <a:rPr lang="el-GR" sz="1400" dirty="0" err="1"/>
              <a:t>τοῦ</a:t>
            </a:r>
            <a:r>
              <a:rPr lang="el-GR" sz="1400" dirty="0"/>
              <a:t> </a:t>
            </a:r>
            <a:r>
              <a:rPr lang="el-GR" sz="1400" dirty="0" err="1"/>
              <a:t>οἴκου</a:t>
            </a:r>
            <a:r>
              <a:rPr lang="el-GR" sz="1400" dirty="0"/>
              <a:t> </a:t>
            </a:r>
            <a:r>
              <a:rPr lang="el-GR" sz="1400" dirty="0" err="1"/>
              <a:t>πήχεων</a:t>
            </a:r>
            <a:r>
              <a:rPr lang="el-GR" sz="1400" dirty="0"/>
              <a:t> </a:t>
            </a:r>
            <a:r>
              <a:rPr lang="el-GR" sz="1400" dirty="0" err="1"/>
              <a:t>εἴκοσι</a:t>
            </a:r>
            <a:r>
              <a:rPr lang="el-GR" sz="1400" dirty="0"/>
              <a:t> </a:t>
            </a:r>
            <a:r>
              <a:rPr lang="el-GR" sz="1400" dirty="0" err="1"/>
              <a:t>καὶ</a:t>
            </a:r>
            <a:r>
              <a:rPr lang="el-GR" sz="1400" dirty="0"/>
              <a:t> </a:t>
            </a:r>
            <a:r>
              <a:rPr lang="el-GR" sz="1400" dirty="0" err="1"/>
              <a:t>ὕψος</a:t>
            </a:r>
            <a:r>
              <a:rPr lang="el-GR" sz="1400" dirty="0"/>
              <a:t> </a:t>
            </a:r>
            <a:r>
              <a:rPr lang="el-GR" sz="1400" dirty="0" err="1"/>
              <a:t>πήχεων</a:t>
            </a:r>
            <a:r>
              <a:rPr lang="el-GR" sz="1400" dirty="0"/>
              <a:t> </a:t>
            </a:r>
            <a:r>
              <a:rPr lang="el-GR" sz="1400" dirty="0" err="1"/>
              <a:t>ἑκατὸν</a:t>
            </a:r>
            <a:r>
              <a:rPr lang="el-GR" sz="1400" dirty="0"/>
              <a:t> </a:t>
            </a:r>
            <a:r>
              <a:rPr lang="el-GR" sz="1400" dirty="0" err="1"/>
              <a:t>εἴκοσι</a:t>
            </a:r>
            <a:r>
              <a:rPr lang="el-GR" sz="1400" dirty="0"/>
              <a:t> </a:t>
            </a:r>
            <a:r>
              <a:rPr lang="el-GR" sz="1400" dirty="0" err="1"/>
              <a:t>καὶ</a:t>
            </a:r>
            <a:r>
              <a:rPr lang="el-GR" sz="1400" dirty="0"/>
              <a:t> </a:t>
            </a:r>
            <a:r>
              <a:rPr lang="el-GR" sz="1400" dirty="0" err="1">
                <a:solidFill>
                  <a:srgbClr val="FF0000"/>
                </a:solidFill>
              </a:rPr>
              <a:t>κατεχρύσωσεν</a:t>
            </a:r>
            <a:r>
              <a:rPr lang="el-GR" sz="1400" dirty="0">
                <a:solidFill>
                  <a:srgbClr val="FF0000"/>
                </a:solidFill>
              </a:rPr>
              <a:t> </a:t>
            </a:r>
            <a:r>
              <a:rPr lang="el-GR" sz="1400" dirty="0" err="1">
                <a:solidFill>
                  <a:srgbClr val="FF0000"/>
                </a:solidFill>
              </a:rPr>
              <a:t>αὐτὸν</a:t>
            </a:r>
            <a:r>
              <a:rPr lang="el-GR" sz="1400" dirty="0">
                <a:solidFill>
                  <a:srgbClr val="FF0000"/>
                </a:solidFill>
              </a:rPr>
              <a:t> </a:t>
            </a:r>
            <a:r>
              <a:rPr lang="el-GR" sz="1400" dirty="0" err="1">
                <a:solidFill>
                  <a:srgbClr val="FF0000"/>
                </a:solidFill>
              </a:rPr>
              <a:t>ἔσωθεν</a:t>
            </a:r>
            <a:r>
              <a:rPr lang="el-GR" sz="1400" dirty="0">
                <a:solidFill>
                  <a:srgbClr val="FF0000"/>
                </a:solidFill>
              </a:rPr>
              <a:t> </a:t>
            </a:r>
            <a:r>
              <a:rPr lang="el-GR" sz="1400" dirty="0" err="1">
                <a:solidFill>
                  <a:srgbClr val="FF0000"/>
                </a:solidFill>
              </a:rPr>
              <a:t>χρυσίῳ</a:t>
            </a:r>
            <a:r>
              <a:rPr lang="el-GR" sz="1400" dirty="0">
                <a:solidFill>
                  <a:srgbClr val="FF0000"/>
                </a:solidFill>
              </a:rPr>
              <a:t> </a:t>
            </a:r>
            <a:r>
              <a:rPr lang="el-GR" sz="1400" dirty="0" err="1">
                <a:solidFill>
                  <a:srgbClr val="FF0000"/>
                </a:solidFill>
              </a:rPr>
              <a:t>καθαρῷ</a:t>
            </a:r>
            <a:r>
              <a:rPr lang="el-GR" sz="1400" dirty="0"/>
              <a:t> </a:t>
            </a:r>
            <a:r>
              <a:rPr lang="el-GR" sz="1400" dirty="0" err="1"/>
              <a:t>καὶ</a:t>
            </a:r>
            <a:r>
              <a:rPr lang="el-GR" sz="1400" dirty="0"/>
              <a:t> </a:t>
            </a:r>
            <a:r>
              <a:rPr lang="el-GR" sz="1400" dirty="0" err="1"/>
              <a:t>τὸν</a:t>
            </a:r>
            <a:r>
              <a:rPr lang="el-GR" sz="1400" dirty="0"/>
              <a:t> </a:t>
            </a:r>
            <a:r>
              <a:rPr lang="el-GR" sz="1400" dirty="0" err="1"/>
              <a:t>οἶκον</a:t>
            </a:r>
            <a:r>
              <a:rPr lang="el-GR" sz="1400" dirty="0"/>
              <a:t> </a:t>
            </a:r>
            <a:r>
              <a:rPr lang="el-GR" sz="1400" dirty="0" err="1"/>
              <a:t>τὸν</a:t>
            </a:r>
            <a:r>
              <a:rPr lang="el-GR" sz="1400" dirty="0"/>
              <a:t> </a:t>
            </a:r>
            <a:r>
              <a:rPr lang="el-GR" sz="1400" dirty="0" err="1"/>
              <a:t>μέγαν</a:t>
            </a:r>
            <a:r>
              <a:rPr lang="el-GR" sz="1400" dirty="0"/>
              <a:t> </a:t>
            </a:r>
            <a:r>
              <a:rPr lang="el-GR" sz="1400" dirty="0" err="1"/>
              <a:t>ἐξύλωσεν</a:t>
            </a:r>
            <a:r>
              <a:rPr lang="el-GR" sz="1400" dirty="0"/>
              <a:t> </a:t>
            </a:r>
            <a:r>
              <a:rPr lang="el-GR" sz="1400" dirty="0" err="1"/>
              <a:t>ξύλοις</a:t>
            </a:r>
            <a:r>
              <a:rPr lang="el-GR" sz="1400" dirty="0"/>
              <a:t> </a:t>
            </a:r>
            <a:r>
              <a:rPr lang="el-GR" sz="1400" dirty="0" err="1"/>
              <a:t>κεδρίνοις</a:t>
            </a:r>
            <a:r>
              <a:rPr lang="el-GR" sz="1400" dirty="0"/>
              <a:t> </a:t>
            </a:r>
            <a:r>
              <a:rPr lang="el-GR" sz="1400" dirty="0" err="1"/>
              <a:t>καὶ</a:t>
            </a:r>
            <a:r>
              <a:rPr lang="el-GR" sz="1400" dirty="0"/>
              <a:t> </a:t>
            </a:r>
            <a:r>
              <a:rPr lang="el-GR" sz="1400" dirty="0" err="1">
                <a:solidFill>
                  <a:srgbClr val="FF0000"/>
                </a:solidFill>
              </a:rPr>
              <a:t>κατεχρύσωσεν</a:t>
            </a:r>
            <a:r>
              <a:rPr lang="el-GR" sz="1400" dirty="0">
                <a:solidFill>
                  <a:srgbClr val="FF0000"/>
                </a:solidFill>
              </a:rPr>
              <a:t> </a:t>
            </a:r>
            <a:r>
              <a:rPr lang="el-GR" sz="1400" dirty="0" err="1">
                <a:solidFill>
                  <a:srgbClr val="FF0000"/>
                </a:solidFill>
              </a:rPr>
              <a:t>χρυσίῳ</a:t>
            </a:r>
            <a:r>
              <a:rPr lang="el-GR" sz="1400" dirty="0">
                <a:solidFill>
                  <a:srgbClr val="FF0000"/>
                </a:solidFill>
              </a:rPr>
              <a:t> </a:t>
            </a:r>
            <a:r>
              <a:rPr lang="el-GR" sz="1400" dirty="0" err="1">
                <a:solidFill>
                  <a:srgbClr val="FF0000"/>
                </a:solidFill>
              </a:rPr>
              <a:t>καθαρῷ</a:t>
            </a:r>
            <a:r>
              <a:rPr lang="el-GR" sz="1400" dirty="0"/>
              <a:t> </a:t>
            </a:r>
            <a:r>
              <a:rPr lang="el-GR" sz="1400" dirty="0" err="1"/>
              <a:t>καὶ</a:t>
            </a:r>
            <a:r>
              <a:rPr lang="el-GR" sz="1400" dirty="0"/>
              <a:t> </a:t>
            </a:r>
            <a:r>
              <a:rPr lang="el-GR" sz="1400" dirty="0" err="1"/>
              <a:t>ἔγλυψεν</a:t>
            </a:r>
            <a:r>
              <a:rPr lang="el-GR" sz="1400" dirty="0"/>
              <a:t> </a:t>
            </a:r>
            <a:r>
              <a:rPr lang="el-GR" sz="1400" dirty="0" err="1"/>
              <a:t>ἐπ᾽</a:t>
            </a:r>
            <a:r>
              <a:rPr lang="el-GR" sz="1400" dirty="0"/>
              <a:t> </a:t>
            </a:r>
            <a:r>
              <a:rPr lang="el-GR" sz="1400" dirty="0" err="1"/>
              <a:t>αὐτοῦ</a:t>
            </a:r>
            <a:r>
              <a:rPr lang="el-GR" sz="1400" dirty="0"/>
              <a:t> </a:t>
            </a:r>
            <a:r>
              <a:rPr lang="el-GR" sz="1400" dirty="0" err="1"/>
              <a:t>φοίνικας</a:t>
            </a:r>
            <a:r>
              <a:rPr lang="el-GR" sz="1400" dirty="0"/>
              <a:t> </a:t>
            </a:r>
            <a:r>
              <a:rPr lang="el-GR" sz="1400" dirty="0" err="1"/>
              <a:t>καὶ</a:t>
            </a:r>
            <a:r>
              <a:rPr lang="el-GR" sz="1400" dirty="0"/>
              <a:t> </a:t>
            </a:r>
            <a:r>
              <a:rPr lang="el-GR" sz="1400" dirty="0" err="1"/>
              <a:t>χαλαστά</a:t>
            </a:r>
            <a:r>
              <a:rPr lang="el-GR" sz="1400" dirty="0"/>
              <a:t> </a:t>
            </a:r>
            <a:r>
              <a:rPr lang="el-GR" sz="1400" dirty="0" smtClean="0"/>
              <a:t>(κρεμαστές παραστάσεις) </a:t>
            </a:r>
            <a:r>
              <a:rPr lang="el-GR" sz="1400" dirty="0" err="1"/>
              <a:t>καὶ</a:t>
            </a:r>
            <a:r>
              <a:rPr lang="el-GR" sz="1400" dirty="0"/>
              <a:t> </a:t>
            </a:r>
            <a:r>
              <a:rPr lang="el-GR" sz="1400" dirty="0" err="1"/>
              <a:t>ἐκόσμησεν</a:t>
            </a:r>
            <a:r>
              <a:rPr lang="el-GR" sz="1400" dirty="0"/>
              <a:t> </a:t>
            </a:r>
            <a:r>
              <a:rPr lang="el-GR" sz="1400" dirty="0" err="1"/>
              <a:t>τὸν</a:t>
            </a:r>
            <a:r>
              <a:rPr lang="el-GR" sz="1400" dirty="0"/>
              <a:t> </a:t>
            </a:r>
            <a:r>
              <a:rPr lang="el-GR" sz="1400" dirty="0" err="1"/>
              <a:t>οἶκον</a:t>
            </a:r>
            <a:r>
              <a:rPr lang="el-GR" sz="1400" dirty="0"/>
              <a:t> </a:t>
            </a:r>
            <a:r>
              <a:rPr lang="el-GR" sz="1400" dirty="0" err="1"/>
              <a:t>λίθοις</a:t>
            </a:r>
            <a:r>
              <a:rPr lang="el-GR" sz="1400" dirty="0"/>
              <a:t> </a:t>
            </a:r>
            <a:r>
              <a:rPr lang="el-GR" sz="1400" dirty="0" err="1"/>
              <a:t>τιμίοις</a:t>
            </a:r>
            <a:r>
              <a:rPr lang="el-GR" sz="1400" dirty="0"/>
              <a:t> </a:t>
            </a:r>
            <a:r>
              <a:rPr lang="el-GR" sz="1400" dirty="0" err="1"/>
              <a:t>εἰς</a:t>
            </a:r>
            <a:r>
              <a:rPr lang="el-GR" sz="1400" dirty="0"/>
              <a:t> </a:t>
            </a:r>
            <a:r>
              <a:rPr lang="el-GR" sz="1400" dirty="0" err="1"/>
              <a:t>δόξαν</a:t>
            </a:r>
            <a:r>
              <a:rPr lang="el-GR" sz="1400" dirty="0"/>
              <a:t> </a:t>
            </a:r>
            <a:r>
              <a:rPr lang="el-GR" sz="1400" dirty="0" err="1"/>
              <a:t>καὶ</a:t>
            </a:r>
            <a:r>
              <a:rPr lang="el-GR" sz="1400" dirty="0"/>
              <a:t> </a:t>
            </a:r>
            <a:r>
              <a:rPr lang="el-GR" sz="1400" dirty="0" err="1">
                <a:solidFill>
                  <a:srgbClr val="FF0000"/>
                </a:solidFill>
              </a:rPr>
              <a:t>χρυσίῳ</a:t>
            </a:r>
            <a:r>
              <a:rPr lang="el-GR" sz="1400" dirty="0">
                <a:solidFill>
                  <a:srgbClr val="FF0000"/>
                </a:solidFill>
              </a:rPr>
              <a:t> </a:t>
            </a:r>
            <a:r>
              <a:rPr lang="el-GR" sz="1400" dirty="0" err="1">
                <a:solidFill>
                  <a:srgbClr val="FF0000"/>
                </a:solidFill>
              </a:rPr>
              <a:t>χρυσίου</a:t>
            </a:r>
            <a:r>
              <a:rPr lang="el-GR" sz="1400" dirty="0"/>
              <a:t> </a:t>
            </a:r>
            <a:r>
              <a:rPr lang="el-GR" sz="1400" dirty="0" err="1"/>
              <a:t>τοῦ</a:t>
            </a:r>
            <a:r>
              <a:rPr lang="el-GR" sz="1400" dirty="0"/>
              <a:t> </a:t>
            </a:r>
            <a:r>
              <a:rPr lang="el-GR" sz="1400" dirty="0" err="1"/>
              <a:t>ἐκ</a:t>
            </a:r>
            <a:r>
              <a:rPr lang="el-GR" sz="1400" dirty="0"/>
              <a:t> </a:t>
            </a:r>
            <a:r>
              <a:rPr lang="el-GR" sz="1400" dirty="0" err="1"/>
              <a:t>Φαρουαιμ</a:t>
            </a:r>
            <a:r>
              <a:rPr lang="el-GR" sz="1400" dirty="0"/>
              <a:t> </a:t>
            </a:r>
            <a:r>
              <a:rPr lang="el-GR" sz="1400" dirty="0" smtClean="0"/>
              <a:t> </a:t>
            </a:r>
            <a:r>
              <a:rPr lang="el-GR" sz="1400" dirty="0" err="1" smtClean="0"/>
              <a:t>καὶ</a:t>
            </a:r>
            <a:r>
              <a:rPr lang="el-GR" sz="1400" dirty="0" smtClean="0"/>
              <a:t> </a:t>
            </a:r>
            <a:r>
              <a:rPr lang="el-GR" sz="1400" dirty="0" err="1"/>
              <a:t>ἐχρύσωσεν</a:t>
            </a:r>
            <a:r>
              <a:rPr lang="el-GR" sz="1400" dirty="0"/>
              <a:t> </a:t>
            </a:r>
            <a:r>
              <a:rPr lang="el-GR" sz="1400" dirty="0" err="1"/>
              <a:t>τὸν</a:t>
            </a:r>
            <a:r>
              <a:rPr lang="el-GR" sz="1400" dirty="0"/>
              <a:t> </a:t>
            </a:r>
            <a:r>
              <a:rPr lang="el-GR" sz="1400" dirty="0" err="1"/>
              <a:t>οἶκον</a:t>
            </a:r>
            <a:r>
              <a:rPr lang="el-GR" sz="1400" dirty="0"/>
              <a:t> </a:t>
            </a:r>
            <a:r>
              <a:rPr lang="el-GR" sz="1400" dirty="0" err="1"/>
              <a:t>καὶ</a:t>
            </a:r>
            <a:r>
              <a:rPr lang="el-GR" sz="1400" dirty="0"/>
              <a:t> </a:t>
            </a:r>
            <a:r>
              <a:rPr lang="el-GR" sz="1400" dirty="0" err="1"/>
              <a:t>τοὺς</a:t>
            </a:r>
            <a:r>
              <a:rPr lang="el-GR" sz="1400" dirty="0"/>
              <a:t> </a:t>
            </a:r>
            <a:r>
              <a:rPr lang="el-GR" sz="1400" dirty="0" err="1"/>
              <a:t>τοίχους</a:t>
            </a:r>
            <a:r>
              <a:rPr lang="el-GR" sz="1400" dirty="0"/>
              <a:t> </a:t>
            </a:r>
            <a:r>
              <a:rPr lang="el-GR" sz="1400" dirty="0" err="1"/>
              <a:t>καὶ</a:t>
            </a:r>
            <a:r>
              <a:rPr lang="el-GR" sz="1400" dirty="0"/>
              <a:t> </a:t>
            </a:r>
            <a:r>
              <a:rPr lang="el-GR" sz="1400" dirty="0" err="1"/>
              <a:t>τοὺς</a:t>
            </a:r>
            <a:r>
              <a:rPr lang="el-GR" sz="1400" dirty="0"/>
              <a:t> </a:t>
            </a:r>
            <a:r>
              <a:rPr lang="el-GR" sz="1400" dirty="0" err="1"/>
              <a:t>πυλῶνας</a:t>
            </a:r>
            <a:r>
              <a:rPr lang="el-GR" sz="1400" dirty="0"/>
              <a:t> </a:t>
            </a:r>
            <a:r>
              <a:rPr lang="el-GR" sz="1400" dirty="0" err="1"/>
              <a:t>καὶ</a:t>
            </a:r>
            <a:r>
              <a:rPr lang="el-GR" sz="1400" dirty="0"/>
              <a:t> </a:t>
            </a:r>
            <a:r>
              <a:rPr lang="el-GR" sz="1400" dirty="0" err="1"/>
              <a:t>τὰ</a:t>
            </a:r>
            <a:r>
              <a:rPr lang="el-GR" sz="1400" dirty="0"/>
              <a:t> </a:t>
            </a:r>
            <a:r>
              <a:rPr lang="el-GR" sz="1400" dirty="0" err="1"/>
              <a:t>ὀροφώματα</a:t>
            </a:r>
            <a:r>
              <a:rPr lang="el-GR" sz="1400" dirty="0"/>
              <a:t> </a:t>
            </a:r>
            <a:r>
              <a:rPr lang="el-GR" sz="1400" dirty="0" err="1"/>
              <a:t>καὶ</a:t>
            </a:r>
            <a:r>
              <a:rPr lang="el-GR" sz="1400" dirty="0"/>
              <a:t> </a:t>
            </a:r>
            <a:r>
              <a:rPr lang="el-GR" sz="1400" dirty="0" err="1"/>
              <a:t>τὰ</a:t>
            </a:r>
            <a:r>
              <a:rPr lang="el-GR" sz="1400" dirty="0"/>
              <a:t> </a:t>
            </a:r>
            <a:r>
              <a:rPr lang="el-GR" sz="1400" dirty="0" err="1"/>
              <a:t>θυρώματα</a:t>
            </a:r>
            <a:r>
              <a:rPr lang="el-GR" sz="1400" dirty="0"/>
              <a:t> </a:t>
            </a:r>
            <a:r>
              <a:rPr lang="el-GR" sz="1400" dirty="0" err="1">
                <a:solidFill>
                  <a:srgbClr val="FF0000"/>
                </a:solidFill>
              </a:rPr>
              <a:t>χρυσίῳ</a:t>
            </a:r>
            <a:r>
              <a:rPr lang="el-GR" sz="1400" dirty="0"/>
              <a:t> </a:t>
            </a:r>
            <a:r>
              <a:rPr lang="el-GR" sz="1400" dirty="0" err="1"/>
              <a:t>καὶ</a:t>
            </a:r>
            <a:r>
              <a:rPr lang="el-GR" sz="1400" dirty="0"/>
              <a:t> </a:t>
            </a:r>
            <a:r>
              <a:rPr lang="el-GR" sz="1400" dirty="0" err="1"/>
              <a:t>ἔγλυψεν</a:t>
            </a:r>
            <a:r>
              <a:rPr lang="el-GR" sz="1400" dirty="0"/>
              <a:t> </a:t>
            </a:r>
            <a:r>
              <a:rPr lang="el-GR" sz="1400" dirty="0" err="1"/>
              <a:t>χερουβιν</a:t>
            </a:r>
            <a:r>
              <a:rPr lang="el-GR" sz="1400" dirty="0"/>
              <a:t> </a:t>
            </a:r>
            <a:r>
              <a:rPr lang="el-GR" sz="1400" dirty="0" err="1"/>
              <a:t>ἐπὶ</a:t>
            </a:r>
            <a:r>
              <a:rPr lang="el-GR" sz="1400" dirty="0"/>
              <a:t> </a:t>
            </a:r>
            <a:r>
              <a:rPr lang="el-GR" sz="1400" dirty="0" err="1"/>
              <a:t>τῶν</a:t>
            </a:r>
            <a:r>
              <a:rPr lang="el-GR" sz="1400" dirty="0"/>
              <a:t> </a:t>
            </a:r>
            <a:r>
              <a:rPr lang="el-GR" sz="1400" dirty="0" err="1"/>
              <a:t>τοίχων</a:t>
            </a:r>
            <a:r>
              <a:rPr lang="el-GR" sz="1400" dirty="0"/>
              <a:t> </a:t>
            </a:r>
            <a:r>
              <a:rPr lang="el-GR" sz="1400" dirty="0" err="1" smtClean="0"/>
              <a:t>καὶ</a:t>
            </a:r>
            <a:r>
              <a:rPr lang="el-GR" sz="1400" dirty="0" smtClean="0"/>
              <a:t> </a:t>
            </a:r>
            <a:r>
              <a:rPr lang="el-GR" sz="1400" dirty="0" err="1"/>
              <a:t>ἐποίησεν</a:t>
            </a:r>
            <a:r>
              <a:rPr lang="el-GR" sz="1400" dirty="0"/>
              <a:t> </a:t>
            </a:r>
            <a:r>
              <a:rPr lang="el-GR" sz="1400" dirty="0" err="1"/>
              <a:t>τὸν</a:t>
            </a:r>
            <a:r>
              <a:rPr lang="el-GR" sz="1400" dirty="0"/>
              <a:t> </a:t>
            </a:r>
            <a:r>
              <a:rPr lang="el-GR" sz="1400" dirty="0" err="1"/>
              <a:t>οἶκον</a:t>
            </a:r>
            <a:r>
              <a:rPr lang="el-GR" sz="1400" dirty="0"/>
              <a:t> </a:t>
            </a:r>
            <a:r>
              <a:rPr lang="el-GR" sz="1400" dirty="0" err="1"/>
              <a:t>τοῦ</a:t>
            </a:r>
            <a:r>
              <a:rPr lang="el-GR" sz="1400" dirty="0"/>
              <a:t> </a:t>
            </a:r>
            <a:r>
              <a:rPr lang="el-GR" sz="1400" dirty="0" err="1"/>
              <a:t>ἁγίου</a:t>
            </a:r>
            <a:r>
              <a:rPr lang="el-GR" sz="1400" dirty="0"/>
              <a:t> </a:t>
            </a:r>
            <a:r>
              <a:rPr lang="el-GR" sz="1400" dirty="0" err="1"/>
              <a:t>τῶν</a:t>
            </a:r>
            <a:r>
              <a:rPr lang="el-GR" sz="1400" dirty="0"/>
              <a:t> </a:t>
            </a:r>
            <a:r>
              <a:rPr lang="el-GR" sz="1400" dirty="0" err="1"/>
              <a:t>ἁγίων</a:t>
            </a:r>
            <a:r>
              <a:rPr lang="el-GR" sz="1400" dirty="0"/>
              <a:t> </a:t>
            </a:r>
            <a:r>
              <a:rPr lang="el-GR" sz="1400" dirty="0" err="1"/>
              <a:t>μῆκος</a:t>
            </a:r>
            <a:r>
              <a:rPr lang="el-GR" sz="1400" dirty="0"/>
              <a:t> </a:t>
            </a:r>
            <a:r>
              <a:rPr lang="el-GR" sz="1400" dirty="0" err="1"/>
              <a:t>αὐτοῦ</a:t>
            </a:r>
            <a:r>
              <a:rPr lang="el-GR" sz="1400" dirty="0"/>
              <a:t> </a:t>
            </a:r>
            <a:r>
              <a:rPr lang="el-GR" sz="1400" dirty="0" err="1"/>
              <a:t>ἐπὶ</a:t>
            </a:r>
            <a:r>
              <a:rPr lang="el-GR" sz="1400" dirty="0"/>
              <a:t> </a:t>
            </a:r>
            <a:r>
              <a:rPr lang="el-GR" sz="1400" dirty="0" err="1"/>
              <a:t>πρόσωπον</a:t>
            </a:r>
            <a:r>
              <a:rPr lang="el-GR" sz="1400" dirty="0"/>
              <a:t> </a:t>
            </a:r>
            <a:r>
              <a:rPr lang="el-GR" sz="1400" dirty="0" err="1"/>
              <a:t>πλάτους</a:t>
            </a:r>
            <a:r>
              <a:rPr lang="el-GR" sz="1400" dirty="0"/>
              <a:t> </a:t>
            </a:r>
            <a:r>
              <a:rPr lang="el-GR" sz="1400" dirty="0" err="1"/>
              <a:t>πήχεων</a:t>
            </a:r>
            <a:r>
              <a:rPr lang="el-GR" sz="1400" dirty="0"/>
              <a:t> </a:t>
            </a:r>
            <a:r>
              <a:rPr lang="el-GR" sz="1400" dirty="0" err="1"/>
              <a:t>εἴκοσι</a:t>
            </a:r>
            <a:r>
              <a:rPr lang="el-GR" sz="1400" dirty="0"/>
              <a:t> </a:t>
            </a:r>
            <a:r>
              <a:rPr lang="el-GR" sz="1400" dirty="0" err="1"/>
              <a:t>καὶ</a:t>
            </a:r>
            <a:r>
              <a:rPr lang="el-GR" sz="1400" dirty="0"/>
              <a:t> </a:t>
            </a:r>
            <a:r>
              <a:rPr lang="el-GR" sz="1400" dirty="0" err="1"/>
              <a:t>τὸ</a:t>
            </a:r>
            <a:r>
              <a:rPr lang="el-GR" sz="1400" dirty="0"/>
              <a:t> </a:t>
            </a:r>
            <a:r>
              <a:rPr lang="el-GR" sz="1400" dirty="0" err="1"/>
              <a:t>εὖρος</a:t>
            </a:r>
            <a:r>
              <a:rPr lang="el-GR" sz="1400" dirty="0"/>
              <a:t> </a:t>
            </a:r>
            <a:r>
              <a:rPr lang="el-GR" sz="1400" dirty="0" err="1"/>
              <a:t>πήχεων</a:t>
            </a:r>
            <a:r>
              <a:rPr lang="el-GR" sz="1400" dirty="0"/>
              <a:t> </a:t>
            </a:r>
            <a:r>
              <a:rPr lang="el-GR" sz="1400" dirty="0" err="1"/>
              <a:t>εἴκοσι</a:t>
            </a:r>
            <a:r>
              <a:rPr lang="el-GR" sz="1400" dirty="0"/>
              <a:t> </a:t>
            </a:r>
            <a:r>
              <a:rPr lang="el-GR" sz="1400" dirty="0" err="1"/>
              <a:t>καὶ</a:t>
            </a:r>
            <a:r>
              <a:rPr lang="el-GR" sz="1400" dirty="0"/>
              <a:t> </a:t>
            </a:r>
            <a:r>
              <a:rPr lang="el-GR" sz="1400" dirty="0" err="1">
                <a:solidFill>
                  <a:srgbClr val="FF0000"/>
                </a:solidFill>
              </a:rPr>
              <a:t>κατεχρύσωσεν</a:t>
            </a:r>
            <a:r>
              <a:rPr lang="el-GR" sz="1400" dirty="0"/>
              <a:t> </a:t>
            </a:r>
            <a:r>
              <a:rPr lang="el-GR" sz="1400" dirty="0" err="1"/>
              <a:t>αὐτὸν</a:t>
            </a:r>
            <a:r>
              <a:rPr lang="el-GR" sz="1400" dirty="0"/>
              <a:t> </a:t>
            </a:r>
            <a:r>
              <a:rPr lang="el-GR" sz="1400" dirty="0" err="1"/>
              <a:t>χρυσίῳ</a:t>
            </a:r>
            <a:r>
              <a:rPr lang="el-GR" sz="1400" dirty="0"/>
              <a:t> </a:t>
            </a:r>
            <a:r>
              <a:rPr lang="el-GR" sz="1400" dirty="0" err="1"/>
              <a:t>καθαρῷ</a:t>
            </a:r>
            <a:r>
              <a:rPr lang="el-GR" sz="1400" dirty="0"/>
              <a:t> </a:t>
            </a:r>
            <a:r>
              <a:rPr lang="el-GR" sz="1400" dirty="0" err="1"/>
              <a:t>εἰς</a:t>
            </a:r>
            <a:r>
              <a:rPr lang="el-GR" sz="1400" dirty="0"/>
              <a:t> </a:t>
            </a:r>
            <a:r>
              <a:rPr lang="el-GR" sz="1400" dirty="0" err="1"/>
              <a:t>χερουβιν</a:t>
            </a:r>
            <a:r>
              <a:rPr lang="el-GR" sz="1400" dirty="0"/>
              <a:t> </a:t>
            </a:r>
            <a:r>
              <a:rPr lang="el-GR" sz="1400" dirty="0" err="1"/>
              <a:t>εἰς</a:t>
            </a:r>
            <a:r>
              <a:rPr lang="el-GR" sz="1400" dirty="0"/>
              <a:t> </a:t>
            </a:r>
            <a:r>
              <a:rPr lang="el-GR" sz="1400" dirty="0" err="1"/>
              <a:t>τάλαντα</a:t>
            </a:r>
            <a:r>
              <a:rPr lang="el-GR" sz="1400" dirty="0"/>
              <a:t> </a:t>
            </a:r>
            <a:r>
              <a:rPr lang="el-GR" sz="1400" dirty="0" err="1" smtClean="0"/>
              <a:t>ἑξακόσια</a:t>
            </a:r>
            <a:r>
              <a:rPr lang="el-GR" sz="1400" dirty="0" err="1"/>
              <a:t>καὶ</a:t>
            </a:r>
            <a:r>
              <a:rPr lang="el-GR" sz="1400" dirty="0"/>
              <a:t> </a:t>
            </a:r>
            <a:r>
              <a:rPr lang="el-GR" sz="1400" dirty="0" err="1"/>
              <a:t>ὁλκὴ</a:t>
            </a:r>
            <a:r>
              <a:rPr lang="el-GR" sz="1400" dirty="0"/>
              <a:t> </a:t>
            </a:r>
            <a:r>
              <a:rPr lang="el-GR" sz="1400" dirty="0" err="1"/>
              <a:t>τῶν</a:t>
            </a:r>
            <a:r>
              <a:rPr lang="el-GR" sz="1400" dirty="0"/>
              <a:t> </a:t>
            </a:r>
            <a:r>
              <a:rPr lang="el-GR" sz="1400" dirty="0" err="1"/>
              <a:t>ἥλων</a:t>
            </a:r>
            <a:r>
              <a:rPr lang="el-GR" sz="1400" dirty="0"/>
              <a:t> </a:t>
            </a:r>
            <a:r>
              <a:rPr lang="el-GR" sz="1400" dirty="0" err="1"/>
              <a:t>ὁλκὴ</a:t>
            </a:r>
            <a:r>
              <a:rPr lang="el-GR" sz="1400" dirty="0"/>
              <a:t> </a:t>
            </a:r>
            <a:r>
              <a:rPr lang="el-GR" sz="1400" dirty="0" err="1"/>
              <a:t>τοῦ</a:t>
            </a:r>
            <a:r>
              <a:rPr lang="el-GR" sz="1400" dirty="0"/>
              <a:t> </a:t>
            </a:r>
            <a:r>
              <a:rPr lang="el-GR" sz="1400" dirty="0" err="1"/>
              <a:t>ἑνὸς</a:t>
            </a:r>
            <a:r>
              <a:rPr lang="el-GR" sz="1400" dirty="0"/>
              <a:t> </a:t>
            </a:r>
            <a:r>
              <a:rPr lang="el-GR" sz="1400" dirty="0" err="1">
                <a:solidFill>
                  <a:srgbClr val="FF0000"/>
                </a:solidFill>
              </a:rPr>
              <a:t>πεντήκοντα</a:t>
            </a:r>
            <a:r>
              <a:rPr lang="el-GR" sz="1400" dirty="0">
                <a:solidFill>
                  <a:srgbClr val="FF0000"/>
                </a:solidFill>
              </a:rPr>
              <a:t> </a:t>
            </a:r>
            <a:r>
              <a:rPr lang="el-GR" sz="1400" dirty="0" err="1" smtClean="0">
                <a:solidFill>
                  <a:srgbClr val="FF0000"/>
                </a:solidFill>
              </a:rPr>
              <a:t>σίκλοι</a:t>
            </a:r>
            <a:r>
              <a:rPr lang="el-GR" sz="1400" dirty="0" smtClean="0">
                <a:solidFill>
                  <a:srgbClr val="FF0000"/>
                </a:solidFill>
              </a:rPr>
              <a:t> (11,4 γραμμάρια) </a:t>
            </a:r>
            <a:r>
              <a:rPr lang="el-GR" sz="1400" dirty="0" err="1">
                <a:solidFill>
                  <a:srgbClr val="FF0000"/>
                </a:solidFill>
              </a:rPr>
              <a:t>χρυσίου</a:t>
            </a:r>
            <a:r>
              <a:rPr lang="el-GR" sz="1400" dirty="0">
                <a:solidFill>
                  <a:srgbClr val="FF0000"/>
                </a:solidFill>
              </a:rPr>
              <a:t> </a:t>
            </a:r>
            <a:r>
              <a:rPr lang="el-GR" sz="1400" dirty="0" err="1"/>
              <a:t>καὶ</a:t>
            </a:r>
            <a:r>
              <a:rPr lang="el-GR" sz="1400" dirty="0"/>
              <a:t> </a:t>
            </a:r>
            <a:r>
              <a:rPr lang="el-GR" sz="1400" dirty="0" err="1"/>
              <a:t>τὸ</a:t>
            </a:r>
            <a:r>
              <a:rPr lang="el-GR" sz="1400" dirty="0"/>
              <a:t> </a:t>
            </a:r>
            <a:r>
              <a:rPr lang="el-GR" sz="1400" dirty="0" err="1"/>
              <a:t>ὑπερῷον</a:t>
            </a:r>
            <a:r>
              <a:rPr lang="el-GR" sz="1400" dirty="0"/>
              <a:t> </a:t>
            </a:r>
            <a:r>
              <a:rPr lang="el-GR" sz="1400" dirty="0" err="1">
                <a:solidFill>
                  <a:srgbClr val="FF0000"/>
                </a:solidFill>
              </a:rPr>
              <a:t>ἐχρύσωσεν</a:t>
            </a:r>
            <a:r>
              <a:rPr lang="el-GR" sz="1400" dirty="0">
                <a:solidFill>
                  <a:srgbClr val="FF0000"/>
                </a:solidFill>
              </a:rPr>
              <a:t> </a:t>
            </a:r>
            <a:r>
              <a:rPr lang="el-GR" sz="1400" dirty="0" err="1" smtClean="0">
                <a:solidFill>
                  <a:srgbClr val="FF0000"/>
                </a:solidFill>
              </a:rPr>
              <a:t>χρυσίῳ</a:t>
            </a:r>
            <a:r>
              <a:rPr lang="el-GR" sz="1400" dirty="0" smtClean="0">
                <a:solidFill>
                  <a:srgbClr val="FF0000"/>
                </a:solidFill>
              </a:rPr>
              <a:t>  </a:t>
            </a:r>
            <a:r>
              <a:rPr lang="el-GR" sz="1400" dirty="0" err="1"/>
              <a:t>καὶ</a:t>
            </a:r>
            <a:r>
              <a:rPr lang="el-GR" sz="1400" dirty="0"/>
              <a:t> </a:t>
            </a:r>
            <a:r>
              <a:rPr lang="el-GR" sz="1400" dirty="0" err="1"/>
              <a:t>ἐποίησεν</a:t>
            </a:r>
            <a:r>
              <a:rPr lang="el-GR" sz="1400" dirty="0"/>
              <a:t> </a:t>
            </a:r>
            <a:r>
              <a:rPr lang="el-GR" sz="1400" dirty="0" err="1"/>
              <a:t>ἐν</a:t>
            </a:r>
            <a:r>
              <a:rPr lang="el-GR" sz="1400" dirty="0"/>
              <a:t> </a:t>
            </a:r>
            <a:r>
              <a:rPr lang="el-GR" sz="1400" dirty="0" err="1"/>
              <a:t>τῷ</a:t>
            </a:r>
            <a:r>
              <a:rPr lang="el-GR" sz="1400" dirty="0"/>
              <a:t> </a:t>
            </a:r>
            <a:r>
              <a:rPr lang="el-GR" sz="1400" dirty="0" err="1"/>
              <a:t>οἴκῳ</a:t>
            </a:r>
            <a:r>
              <a:rPr lang="el-GR" sz="1400" dirty="0"/>
              <a:t> </a:t>
            </a:r>
            <a:r>
              <a:rPr lang="el-GR" sz="1400" dirty="0" err="1"/>
              <a:t>τῷ</a:t>
            </a:r>
            <a:r>
              <a:rPr lang="el-GR" sz="1400" dirty="0"/>
              <a:t> </a:t>
            </a:r>
            <a:r>
              <a:rPr lang="el-GR" sz="1400" dirty="0" err="1"/>
              <a:t>ἁγίῳ</a:t>
            </a:r>
            <a:r>
              <a:rPr lang="el-GR" sz="1400" dirty="0"/>
              <a:t> </a:t>
            </a:r>
            <a:r>
              <a:rPr lang="el-GR" sz="1400" dirty="0" err="1"/>
              <a:t>τῶν</a:t>
            </a:r>
            <a:r>
              <a:rPr lang="el-GR" sz="1400" dirty="0"/>
              <a:t> </a:t>
            </a:r>
            <a:r>
              <a:rPr lang="el-GR" sz="1400" dirty="0" err="1"/>
              <a:t>ἁγίων</a:t>
            </a:r>
            <a:r>
              <a:rPr lang="el-GR" sz="1400" dirty="0"/>
              <a:t> </a:t>
            </a:r>
            <a:r>
              <a:rPr lang="el-GR" sz="1400" dirty="0" err="1"/>
              <a:t>χερουβιν</a:t>
            </a:r>
            <a:r>
              <a:rPr lang="el-GR" sz="1400" dirty="0"/>
              <a:t> </a:t>
            </a:r>
            <a:r>
              <a:rPr lang="el-GR" sz="1400" dirty="0" err="1"/>
              <a:t>δύο</a:t>
            </a:r>
            <a:r>
              <a:rPr lang="el-GR" sz="1400" dirty="0"/>
              <a:t> </a:t>
            </a:r>
            <a:r>
              <a:rPr lang="el-GR" sz="1400" dirty="0" err="1"/>
              <a:t>ἔργον</a:t>
            </a:r>
            <a:r>
              <a:rPr lang="el-GR" sz="1400" dirty="0"/>
              <a:t> </a:t>
            </a:r>
            <a:r>
              <a:rPr lang="el-GR" sz="1400" dirty="0" err="1"/>
              <a:t>ἐκ</a:t>
            </a:r>
            <a:r>
              <a:rPr lang="el-GR" sz="1400" dirty="0"/>
              <a:t> </a:t>
            </a:r>
            <a:r>
              <a:rPr lang="el-GR" sz="1400" dirty="0" err="1"/>
              <a:t>ξύλων</a:t>
            </a:r>
            <a:r>
              <a:rPr lang="el-GR" sz="1400" dirty="0"/>
              <a:t> </a:t>
            </a:r>
            <a:r>
              <a:rPr lang="el-GR" sz="1400" dirty="0" err="1"/>
              <a:t>καὶ</a:t>
            </a:r>
            <a:r>
              <a:rPr lang="el-GR" sz="1400" dirty="0"/>
              <a:t> </a:t>
            </a:r>
            <a:r>
              <a:rPr lang="el-GR" sz="1400" dirty="0" err="1">
                <a:solidFill>
                  <a:srgbClr val="FF0000"/>
                </a:solidFill>
              </a:rPr>
              <a:t>ἐχρύσωσεν</a:t>
            </a:r>
            <a:r>
              <a:rPr lang="el-GR" sz="1400" dirty="0">
                <a:solidFill>
                  <a:srgbClr val="FF0000"/>
                </a:solidFill>
              </a:rPr>
              <a:t> </a:t>
            </a:r>
            <a:r>
              <a:rPr lang="el-GR" sz="1400" dirty="0" err="1">
                <a:solidFill>
                  <a:srgbClr val="FF0000"/>
                </a:solidFill>
              </a:rPr>
              <a:t>αὐτὰ</a:t>
            </a:r>
            <a:r>
              <a:rPr lang="el-GR" sz="1400" dirty="0">
                <a:solidFill>
                  <a:srgbClr val="FF0000"/>
                </a:solidFill>
              </a:rPr>
              <a:t> </a:t>
            </a:r>
            <a:r>
              <a:rPr lang="el-GR" sz="1400" dirty="0" err="1" smtClean="0">
                <a:solidFill>
                  <a:srgbClr val="FF0000"/>
                </a:solidFill>
              </a:rPr>
              <a:t>χρυσίῳ</a:t>
            </a:r>
            <a:r>
              <a:rPr lang="el-GR" sz="1400" dirty="0" smtClean="0">
                <a:solidFill>
                  <a:srgbClr val="FF0000"/>
                </a:solidFill>
              </a:rPr>
              <a:t>  </a:t>
            </a:r>
            <a:endParaRPr lang="el-GR" sz="1400" dirty="0">
              <a:solidFill>
                <a:srgbClr val="FF0000"/>
              </a:solidFill>
            </a:endParaRPr>
          </a:p>
        </p:txBody>
      </p:sp>
      <p:sp>
        <p:nvSpPr>
          <p:cNvPr id="5" name="Ορθογώνιο 4"/>
          <p:cNvSpPr/>
          <p:nvPr/>
        </p:nvSpPr>
        <p:spPr>
          <a:xfrm>
            <a:off x="899592" y="5445224"/>
            <a:ext cx="7056784" cy="738664"/>
          </a:xfrm>
          <a:prstGeom prst="rect">
            <a:avLst/>
          </a:prstGeom>
        </p:spPr>
        <p:txBody>
          <a:bodyPr wrap="square">
            <a:spAutoFit/>
          </a:bodyPr>
          <a:lstStyle/>
          <a:p>
            <a:r>
              <a:rPr lang="el-GR" sz="1400" dirty="0" err="1"/>
              <a:t>καὶ</a:t>
            </a:r>
            <a:r>
              <a:rPr lang="el-GR" sz="1400" dirty="0"/>
              <a:t> </a:t>
            </a:r>
            <a:r>
              <a:rPr lang="el-GR" sz="1400" dirty="0" err="1"/>
              <a:t>ἐποίησεν</a:t>
            </a:r>
            <a:r>
              <a:rPr lang="el-GR" sz="1400" dirty="0"/>
              <a:t> </a:t>
            </a:r>
            <a:r>
              <a:rPr lang="el-GR" sz="1400" dirty="0" err="1"/>
              <a:t>τὸ</a:t>
            </a:r>
            <a:r>
              <a:rPr lang="el-GR" sz="1400" dirty="0"/>
              <a:t> </a:t>
            </a:r>
            <a:r>
              <a:rPr lang="el-GR" sz="1400" dirty="0" err="1"/>
              <a:t>καταπέτασμα</a:t>
            </a:r>
            <a:r>
              <a:rPr lang="el-GR" sz="1400" dirty="0"/>
              <a:t> </a:t>
            </a:r>
            <a:r>
              <a:rPr lang="el-GR" sz="1400" dirty="0" err="1">
                <a:solidFill>
                  <a:srgbClr val="FF0000"/>
                </a:solidFill>
              </a:rPr>
              <a:t>ἐξ</a:t>
            </a:r>
            <a:r>
              <a:rPr lang="el-GR" sz="1400" dirty="0">
                <a:solidFill>
                  <a:srgbClr val="FF0000"/>
                </a:solidFill>
              </a:rPr>
              <a:t> </a:t>
            </a:r>
            <a:r>
              <a:rPr lang="el-GR" sz="1400" dirty="0" err="1">
                <a:solidFill>
                  <a:srgbClr val="FF0000"/>
                </a:solidFill>
              </a:rPr>
              <a:t>ὑακίνθου</a:t>
            </a:r>
            <a:r>
              <a:rPr lang="el-GR" sz="1400" dirty="0">
                <a:solidFill>
                  <a:srgbClr val="FF0000"/>
                </a:solidFill>
              </a:rPr>
              <a:t> </a:t>
            </a:r>
            <a:r>
              <a:rPr lang="el-GR" sz="1400" dirty="0" err="1"/>
              <a:t>καὶ</a:t>
            </a:r>
            <a:r>
              <a:rPr lang="el-GR" sz="1400" dirty="0"/>
              <a:t> </a:t>
            </a:r>
            <a:r>
              <a:rPr lang="el-GR" sz="1400" dirty="0" err="1">
                <a:solidFill>
                  <a:srgbClr val="FF0000"/>
                </a:solidFill>
              </a:rPr>
              <a:t>πορφύρας</a:t>
            </a:r>
            <a:r>
              <a:rPr lang="el-GR" sz="1400" dirty="0"/>
              <a:t> </a:t>
            </a:r>
            <a:r>
              <a:rPr lang="el-GR" sz="1400" dirty="0" err="1"/>
              <a:t>καὶ</a:t>
            </a:r>
            <a:r>
              <a:rPr lang="el-GR" sz="1400" dirty="0"/>
              <a:t> </a:t>
            </a:r>
            <a:r>
              <a:rPr lang="el-GR" sz="1400" dirty="0" err="1">
                <a:solidFill>
                  <a:srgbClr val="FF0000"/>
                </a:solidFill>
              </a:rPr>
              <a:t>κοκκίνου</a:t>
            </a:r>
            <a:r>
              <a:rPr lang="el-GR" sz="1400" dirty="0"/>
              <a:t> </a:t>
            </a:r>
            <a:r>
              <a:rPr lang="el-GR" sz="1400" dirty="0" err="1"/>
              <a:t>καὶ</a:t>
            </a:r>
            <a:r>
              <a:rPr lang="el-GR" sz="1400" dirty="0"/>
              <a:t> </a:t>
            </a:r>
            <a:r>
              <a:rPr lang="el-GR" sz="1400" dirty="0" err="1">
                <a:solidFill>
                  <a:srgbClr val="FF0000"/>
                </a:solidFill>
              </a:rPr>
              <a:t>βύσσου</a:t>
            </a:r>
            <a:r>
              <a:rPr lang="el-GR" sz="1400" dirty="0">
                <a:solidFill>
                  <a:srgbClr val="FF0000"/>
                </a:solidFill>
              </a:rPr>
              <a:t> </a:t>
            </a:r>
            <a:r>
              <a:rPr lang="el-GR" sz="1400" dirty="0" err="1"/>
              <a:t>καὶ</a:t>
            </a:r>
            <a:r>
              <a:rPr lang="el-GR" sz="1400" dirty="0"/>
              <a:t> </a:t>
            </a:r>
            <a:r>
              <a:rPr lang="el-GR" sz="1400" dirty="0" err="1"/>
              <a:t>ὕφανεν</a:t>
            </a:r>
            <a:r>
              <a:rPr lang="el-GR" sz="1400" dirty="0"/>
              <a:t> </a:t>
            </a:r>
            <a:r>
              <a:rPr lang="el-GR" sz="1400" dirty="0" err="1"/>
              <a:t>ἐν</a:t>
            </a:r>
            <a:r>
              <a:rPr lang="el-GR" sz="1400" dirty="0"/>
              <a:t> </a:t>
            </a:r>
            <a:r>
              <a:rPr lang="el-GR" sz="1400" dirty="0" err="1"/>
              <a:t>αὐτῷ</a:t>
            </a:r>
            <a:r>
              <a:rPr lang="el-GR" sz="1400" dirty="0"/>
              <a:t> </a:t>
            </a:r>
            <a:r>
              <a:rPr lang="el-GR" sz="1400" dirty="0" err="1"/>
              <a:t>χερουβιν</a:t>
            </a:r>
            <a:endParaRPr lang="el-GR" sz="1400" dirty="0"/>
          </a:p>
          <a:p>
            <a:r>
              <a:rPr lang="el-GR" sz="1400" dirty="0" smtClean="0"/>
              <a:t> </a:t>
            </a:r>
            <a:endParaRPr lang="el-GR" sz="1400" dirty="0"/>
          </a:p>
        </p:txBody>
      </p:sp>
    </p:spTree>
    <p:extLst>
      <p:ext uri="{BB962C8B-B14F-4D97-AF65-F5344CB8AC3E}">
        <p14:creationId xmlns:p14="http://schemas.microsoft.com/office/powerpoint/2010/main" xmlns="" val="4398275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users.sch.gr/aiasgr/Image/Naoi_kai_Mones/O_Naos_tou_Solomwnta/O_Naos_tou_Solomwnta_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95736" y="288473"/>
            <a:ext cx="4968552" cy="5993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214110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908720"/>
            <a:ext cx="7467600" cy="1143000"/>
          </a:xfrm>
        </p:spPr>
        <p:txBody>
          <a:bodyPr>
            <a:normAutofit/>
          </a:bodyPr>
          <a:lstStyle/>
          <a:p>
            <a:r>
              <a:rPr lang="el-GR" sz="1400" dirty="0" err="1"/>
              <a:t>καὶ</a:t>
            </a:r>
            <a:r>
              <a:rPr lang="el-GR" sz="1400" dirty="0"/>
              <a:t> </a:t>
            </a:r>
            <a:r>
              <a:rPr lang="el-GR" sz="1400" dirty="0" err="1"/>
              <a:t>ἔστησεν</a:t>
            </a:r>
            <a:r>
              <a:rPr lang="el-GR" sz="1400" dirty="0"/>
              <a:t> </a:t>
            </a:r>
            <a:r>
              <a:rPr lang="el-GR" sz="1400" dirty="0" err="1"/>
              <a:t>τοὺς</a:t>
            </a:r>
            <a:r>
              <a:rPr lang="el-GR" sz="1400" dirty="0"/>
              <a:t> </a:t>
            </a:r>
            <a:r>
              <a:rPr lang="el-GR" sz="1400" dirty="0" err="1"/>
              <a:t>στύλους</a:t>
            </a:r>
            <a:r>
              <a:rPr lang="el-GR" sz="1400" dirty="0"/>
              <a:t> </a:t>
            </a:r>
            <a:r>
              <a:rPr lang="el-GR" sz="1400" dirty="0" err="1"/>
              <a:t>κατὰ</a:t>
            </a:r>
            <a:r>
              <a:rPr lang="el-GR" sz="1400" dirty="0"/>
              <a:t> </a:t>
            </a:r>
            <a:r>
              <a:rPr lang="el-GR" sz="1400" dirty="0" err="1"/>
              <a:t>πρόσωπον</a:t>
            </a:r>
            <a:r>
              <a:rPr lang="el-GR" sz="1400" dirty="0"/>
              <a:t> </a:t>
            </a:r>
            <a:r>
              <a:rPr lang="el-GR" sz="1400" dirty="0" err="1"/>
              <a:t>τοῦ</a:t>
            </a:r>
            <a:r>
              <a:rPr lang="el-GR" sz="1400" dirty="0"/>
              <a:t> </a:t>
            </a:r>
            <a:r>
              <a:rPr lang="el-GR" sz="1400" dirty="0" err="1"/>
              <a:t>ναοῦ</a:t>
            </a:r>
            <a:r>
              <a:rPr lang="el-GR" sz="1400" dirty="0"/>
              <a:t> </a:t>
            </a:r>
            <a:r>
              <a:rPr lang="el-GR" sz="1400" dirty="0" err="1"/>
              <a:t>ἕνα</a:t>
            </a:r>
            <a:r>
              <a:rPr lang="el-GR" sz="1400" dirty="0"/>
              <a:t> </a:t>
            </a:r>
            <a:r>
              <a:rPr lang="el-GR" sz="1400" dirty="0" err="1"/>
              <a:t>ἐκ</a:t>
            </a:r>
            <a:r>
              <a:rPr lang="el-GR" sz="1400" dirty="0"/>
              <a:t> </a:t>
            </a:r>
            <a:r>
              <a:rPr lang="el-GR" sz="1400" dirty="0" err="1"/>
              <a:t>δεξιῶν</a:t>
            </a:r>
            <a:r>
              <a:rPr lang="el-GR" sz="1400" dirty="0"/>
              <a:t> </a:t>
            </a:r>
            <a:r>
              <a:rPr lang="el-GR" sz="1400" dirty="0" err="1"/>
              <a:t>καὶ</a:t>
            </a:r>
            <a:r>
              <a:rPr lang="el-GR" sz="1400" dirty="0"/>
              <a:t> </a:t>
            </a:r>
            <a:r>
              <a:rPr lang="el-GR" sz="1400" dirty="0" err="1"/>
              <a:t>τὸν</a:t>
            </a:r>
            <a:r>
              <a:rPr lang="el-GR" sz="1400" dirty="0"/>
              <a:t> </a:t>
            </a:r>
            <a:r>
              <a:rPr lang="el-GR" sz="1400" dirty="0" err="1"/>
              <a:t>ἕνα</a:t>
            </a:r>
            <a:r>
              <a:rPr lang="el-GR" sz="1400" dirty="0"/>
              <a:t> </a:t>
            </a:r>
            <a:r>
              <a:rPr lang="el-GR" sz="1400" dirty="0" err="1"/>
              <a:t>ἐξ</a:t>
            </a:r>
            <a:r>
              <a:rPr lang="el-GR" sz="1400" dirty="0"/>
              <a:t> </a:t>
            </a:r>
            <a:r>
              <a:rPr lang="el-GR" sz="1400" dirty="0" err="1"/>
              <a:t>εὐωνύμων</a:t>
            </a:r>
            <a:r>
              <a:rPr lang="el-GR" sz="1400" dirty="0"/>
              <a:t> </a:t>
            </a:r>
            <a:r>
              <a:rPr lang="el-GR" sz="1400" dirty="0" err="1"/>
              <a:t>καὶ</a:t>
            </a:r>
            <a:r>
              <a:rPr lang="el-GR" sz="1400" dirty="0"/>
              <a:t> </a:t>
            </a:r>
            <a:r>
              <a:rPr lang="el-GR" sz="1400" dirty="0" err="1"/>
              <a:t>ἐκάλεσεν</a:t>
            </a:r>
            <a:r>
              <a:rPr lang="el-GR" sz="1400" dirty="0"/>
              <a:t> </a:t>
            </a:r>
            <a:r>
              <a:rPr lang="el-GR" sz="1400" dirty="0" err="1"/>
              <a:t>τὸ</a:t>
            </a:r>
            <a:r>
              <a:rPr lang="el-GR" sz="1400" dirty="0"/>
              <a:t> </a:t>
            </a:r>
            <a:r>
              <a:rPr lang="el-GR" sz="1400" dirty="0" err="1"/>
              <a:t>ὄνομα</a:t>
            </a:r>
            <a:r>
              <a:rPr lang="el-GR" sz="1400" dirty="0"/>
              <a:t> </a:t>
            </a:r>
            <a:r>
              <a:rPr lang="el-GR" sz="1400" dirty="0" err="1"/>
              <a:t>τοῦ</a:t>
            </a:r>
            <a:r>
              <a:rPr lang="el-GR" sz="1400" dirty="0"/>
              <a:t> </a:t>
            </a:r>
            <a:r>
              <a:rPr lang="el-GR" sz="1400" dirty="0" err="1"/>
              <a:t>ἐκ</a:t>
            </a:r>
            <a:r>
              <a:rPr lang="el-GR" sz="1400" dirty="0"/>
              <a:t> </a:t>
            </a:r>
            <a:r>
              <a:rPr lang="el-GR" sz="1400" dirty="0" err="1"/>
              <a:t>δεξιῶν</a:t>
            </a:r>
            <a:r>
              <a:rPr lang="el-GR" sz="1400" dirty="0"/>
              <a:t> </a:t>
            </a:r>
            <a:r>
              <a:rPr lang="el-GR" sz="1400" dirty="0" err="1"/>
              <a:t>Κατόρθωσις</a:t>
            </a:r>
            <a:r>
              <a:rPr lang="el-GR" sz="1400" dirty="0"/>
              <a:t> </a:t>
            </a:r>
            <a:r>
              <a:rPr lang="el-GR" sz="1400" dirty="0" err="1"/>
              <a:t>καὶ</a:t>
            </a:r>
            <a:r>
              <a:rPr lang="el-GR" sz="1400" dirty="0"/>
              <a:t> </a:t>
            </a:r>
            <a:r>
              <a:rPr lang="el-GR" sz="1400" dirty="0" err="1"/>
              <a:t>τὸ</a:t>
            </a:r>
            <a:r>
              <a:rPr lang="el-GR" sz="1400" dirty="0"/>
              <a:t> </a:t>
            </a:r>
            <a:r>
              <a:rPr lang="el-GR" sz="1400" dirty="0" err="1"/>
              <a:t>ὄνομα</a:t>
            </a:r>
            <a:r>
              <a:rPr lang="el-GR" sz="1400" dirty="0"/>
              <a:t> </a:t>
            </a:r>
            <a:r>
              <a:rPr lang="el-GR" sz="1400" dirty="0" err="1"/>
              <a:t>τοῦ</a:t>
            </a:r>
            <a:r>
              <a:rPr lang="el-GR" sz="1400" dirty="0"/>
              <a:t> </a:t>
            </a:r>
            <a:r>
              <a:rPr lang="el-GR" sz="1400" dirty="0" err="1"/>
              <a:t>ἐξ</a:t>
            </a:r>
            <a:r>
              <a:rPr lang="el-GR" sz="1400" dirty="0"/>
              <a:t> </a:t>
            </a:r>
            <a:r>
              <a:rPr lang="el-GR" sz="1400" dirty="0" err="1"/>
              <a:t>ἀριστερῶν</a:t>
            </a:r>
            <a:r>
              <a:rPr lang="el-GR" sz="1400" dirty="0"/>
              <a:t> </a:t>
            </a:r>
            <a:r>
              <a:rPr lang="el-GR" sz="1400" dirty="0" err="1"/>
              <a:t>Ἰσχύς</a:t>
            </a:r>
            <a:r>
              <a:rPr lang="el-GR" sz="1400" dirty="0"/>
              <a:t/>
            </a:r>
            <a:br>
              <a:rPr lang="el-GR" sz="1400" dirty="0"/>
            </a:br>
            <a:r>
              <a:rPr lang="el-GR" sz="1400" dirty="0"/>
              <a:t> </a:t>
            </a:r>
            <a:r>
              <a:rPr lang="en-US" sz="1400" dirty="0"/>
              <a:t>(2Ch 3:17 BGT)</a:t>
            </a:r>
            <a:endParaRPr lang="el-GR" sz="1400" dirty="0">
              <a:latin typeface="Cambria" pitchFamily="18" charset="0"/>
            </a:endParaRPr>
          </a:p>
        </p:txBody>
      </p:sp>
      <p:pic>
        <p:nvPicPr>
          <p:cNvPr id="4" name="Content Placeholder 3" descr="SolomonsTemple2.jpg"/>
          <p:cNvPicPr>
            <a:picLocks noGrp="1" noChangeAspect="1"/>
          </p:cNvPicPr>
          <p:nvPr>
            <p:ph idx="1"/>
          </p:nvPr>
        </p:nvPicPr>
        <p:blipFill>
          <a:blip r:embed="rId2" cstate="print"/>
          <a:stretch>
            <a:fillRect/>
          </a:stretch>
        </p:blipFill>
        <p:spPr>
          <a:xfrm>
            <a:off x="3419872" y="2009608"/>
            <a:ext cx="5328592" cy="3355038"/>
          </a:xfrm>
        </p:spPr>
      </p:pic>
      <p:sp>
        <p:nvSpPr>
          <p:cNvPr id="3" name="TextBox 2"/>
          <p:cNvSpPr txBox="1"/>
          <p:nvPr/>
        </p:nvSpPr>
        <p:spPr>
          <a:xfrm>
            <a:off x="274477" y="2132856"/>
            <a:ext cx="3240360" cy="3108543"/>
          </a:xfrm>
          <a:prstGeom prst="rect">
            <a:avLst/>
          </a:prstGeom>
          <a:noFill/>
        </p:spPr>
        <p:txBody>
          <a:bodyPr wrap="square" rtlCol="0">
            <a:spAutoFit/>
          </a:bodyPr>
          <a:lstStyle/>
          <a:p>
            <a:pPr marL="285750" indent="-285750">
              <a:buFont typeface="Arial" pitchFamily="34" charset="0"/>
              <a:buChar char="•"/>
            </a:pPr>
            <a:r>
              <a:rPr lang="el-GR" sz="1400" dirty="0" smtClean="0"/>
              <a:t>Ο ΓΙΑΧΒΕ ΘΑ ΣΤΕΡΕΩΣΕΙ ΤΟΝ ΘΡΟΝΟ ΚΑΙ ΤΗ ΒΑΣΙΛΕΙΑ ΤΟΥ ΓΙΑΧΒΕ ΓΙΑ ΠΑΝΤΑ </a:t>
            </a:r>
          </a:p>
          <a:p>
            <a:pPr marL="285750" indent="-285750">
              <a:buFont typeface="Arial" pitchFamily="34" charset="0"/>
              <a:buChar char="•"/>
            </a:pPr>
            <a:r>
              <a:rPr lang="el-GR" sz="1400" dirty="0" smtClean="0"/>
              <a:t>ΜΕ ΤΗΝ ΙΣΧΥ ΤΟΥ ΓΙΑΧΒΕ Ο ΒΑΣΙΛΙΑΣ ΘΑ ΧΑΡΕΙ.</a:t>
            </a:r>
          </a:p>
          <a:p>
            <a:pPr marL="285750" indent="-285750">
              <a:buFont typeface="Arial" pitchFamily="34" charset="0"/>
              <a:buChar char="•"/>
            </a:pPr>
            <a:r>
              <a:rPr lang="el-GR" sz="1400" dirty="0" smtClean="0"/>
              <a:t>ΕΝΔΕΧΟΜΕΝΩΣ ΟΙ ΣΤΗΛΕΣ ΣΥΝΙΣΤΟΥΣΑΝ ΣΥΜΒΟΛΑ ΤΗΣ ΘΕΙΪΚΗΣ Η ΒΑΣΙΛΙΚΗΣ ΕΞΟΥΣΙΑΣ ΚΑΙ ΙΣΧΥΟΣ.</a:t>
            </a:r>
          </a:p>
          <a:p>
            <a:pPr marL="285750" indent="-285750">
              <a:buFont typeface="Arial" pitchFamily="34" charset="0"/>
              <a:buChar char="•"/>
            </a:pPr>
            <a:r>
              <a:rPr lang="el-GR" sz="1400" dirty="0" smtClean="0"/>
              <a:t>ΣΥΜΒΟΛΑ ΦΩΤΙΑ ΚΑΙ ΚΑΠΝΟΥ</a:t>
            </a:r>
          </a:p>
          <a:p>
            <a:pPr marL="285750" indent="-285750">
              <a:buFont typeface="Arial" pitchFamily="34" charset="0"/>
              <a:buChar char="•"/>
            </a:pPr>
            <a:r>
              <a:rPr lang="el-GR" sz="1400" dirty="0" smtClean="0"/>
              <a:t>ΕΞΕΛΙΞΗ ΜΑΤΣΕΜΠΩΘ. ΑΝΑΜΝΗΣΤΙΚΟΣ ΡΟΛΟΣ ΤΩΝ ΑΡΧΑΙΩΝ ΛΙΘΩΝ ΛΑΤΡΕΙΑΣ.</a:t>
            </a:r>
          </a:p>
          <a:p>
            <a:pPr marL="285750" indent="-285750">
              <a:buFont typeface="Arial" pitchFamily="34" charset="0"/>
              <a:buChar char="•"/>
            </a:pPr>
            <a:endParaRPr lang="el-GR" sz="14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1143000"/>
          </a:xfrm>
        </p:spPr>
        <p:txBody>
          <a:bodyPr>
            <a:noAutofit/>
          </a:bodyPr>
          <a:lstStyle/>
          <a:p>
            <a:pPr algn="ctr"/>
            <a:r>
              <a:rPr lang="el-GR" sz="2800" dirty="0" smtClean="0">
                <a:latin typeface="Cambria" pitchFamily="18" charset="0"/>
              </a:rPr>
              <a:t>Το θυσιαστήριο των ολοκαυτωμάτων (αναπαράσταση)</a:t>
            </a:r>
            <a:endParaRPr lang="el-GR" sz="2800" dirty="0">
              <a:latin typeface="Cambria" pitchFamily="18" charset="0"/>
            </a:endParaRPr>
          </a:p>
        </p:txBody>
      </p:sp>
      <p:pic>
        <p:nvPicPr>
          <p:cNvPr id="4" name="Content Placeholder 3" descr="[015].Θυσιαστήριο ολοκαυτωμάτων.jpg"/>
          <p:cNvPicPr>
            <a:picLocks noGrp="1" noChangeAspect="1"/>
          </p:cNvPicPr>
          <p:nvPr>
            <p:ph idx="1"/>
          </p:nvPr>
        </p:nvPicPr>
        <p:blipFill>
          <a:blip r:embed="rId2" cstate="print"/>
          <a:stretch>
            <a:fillRect/>
          </a:stretch>
        </p:blipFill>
        <p:spPr>
          <a:xfrm>
            <a:off x="323528" y="1700808"/>
            <a:ext cx="4320479" cy="4915396"/>
          </a:xfrm>
        </p:spPr>
      </p:pic>
      <p:sp>
        <p:nvSpPr>
          <p:cNvPr id="3" name="Ορθογώνιο 2"/>
          <p:cNvSpPr/>
          <p:nvPr/>
        </p:nvSpPr>
        <p:spPr>
          <a:xfrm>
            <a:off x="4716016" y="3140968"/>
            <a:ext cx="4572000" cy="923330"/>
          </a:xfrm>
          <a:prstGeom prst="rect">
            <a:avLst/>
          </a:prstGeom>
        </p:spPr>
        <p:txBody>
          <a:bodyPr>
            <a:spAutoFit/>
          </a:bodyPr>
          <a:lstStyle/>
          <a:p>
            <a:r>
              <a:rPr lang="el-GR" dirty="0" err="1"/>
              <a:t>καὶ</a:t>
            </a:r>
            <a:r>
              <a:rPr lang="el-GR" dirty="0"/>
              <a:t> </a:t>
            </a:r>
            <a:r>
              <a:rPr lang="el-GR" dirty="0" err="1"/>
              <a:t>ἐποίησεν</a:t>
            </a:r>
            <a:r>
              <a:rPr lang="el-GR" dirty="0"/>
              <a:t> </a:t>
            </a:r>
            <a:r>
              <a:rPr lang="el-GR" dirty="0" err="1"/>
              <a:t>τὸ</a:t>
            </a:r>
            <a:r>
              <a:rPr lang="el-GR" dirty="0"/>
              <a:t> </a:t>
            </a:r>
            <a:r>
              <a:rPr lang="el-GR" dirty="0" err="1"/>
              <a:t>θυσιαστήριον</a:t>
            </a:r>
            <a:r>
              <a:rPr lang="el-GR" dirty="0"/>
              <a:t> </a:t>
            </a:r>
            <a:r>
              <a:rPr lang="el-GR" dirty="0" err="1"/>
              <a:t>χαλκοῦν</a:t>
            </a:r>
            <a:r>
              <a:rPr lang="el-GR" dirty="0"/>
              <a:t> </a:t>
            </a:r>
            <a:r>
              <a:rPr lang="el-GR" dirty="0" err="1"/>
              <a:t>πήχεων</a:t>
            </a:r>
            <a:r>
              <a:rPr lang="el-GR" dirty="0"/>
              <a:t> </a:t>
            </a:r>
            <a:r>
              <a:rPr lang="el-GR" dirty="0" err="1"/>
              <a:t>εἴκοσι</a:t>
            </a:r>
            <a:r>
              <a:rPr lang="el-GR" dirty="0"/>
              <a:t> </a:t>
            </a:r>
            <a:r>
              <a:rPr lang="el-GR" dirty="0" err="1"/>
              <a:t>μῆκος</a:t>
            </a:r>
            <a:r>
              <a:rPr lang="el-GR" dirty="0"/>
              <a:t> </a:t>
            </a:r>
            <a:r>
              <a:rPr lang="el-GR" dirty="0" err="1"/>
              <a:t>καὶ</a:t>
            </a:r>
            <a:r>
              <a:rPr lang="el-GR" dirty="0"/>
              <a:t> </a:t>
            </a:r>
            <a:r>
              <a:rPr lang="el-GR" dirty="0" err="1"/>
              <a:t>τὸ</a:t>
            </a:r>
            <a:r>
              <a:rPr lang="el-GR" dirty="0"/>
              <a:t> </a:t>
            </a:r>
            <a:r>
              <a:rPr lang="el-GR" dirty="0" err="1"/>
              <a:t>εὖρος</a:t>
            </a:r>
            <a:r>
              <a:rPr lang="el-GR" dirty="0"/>
              <a:t> </a:t>
            </a:r>
            <a:r>
              <a:rPr lang="el-GR" dirty="0" err="1"/>
              <a:t>πήχεων</a:t>
            </a:r>
            <a:r>
              <a:rPr lang="el-GR" dirty="0"/>
              <a:t> </a:t>
            </a:r>
            <a:r>
              <a:rPr lang="el-GR" dirty="0" err="1"/>
              <a:t>εἴκοσι</a:t>
            </a:r>
            <a:r>
              <a:rPr lang="el-GR" dirty="0"/>
              <a:t> </a:t>
            </a:r>
            <a:r>
              <a:rPr lang="el-GR" dirty="0" err="1"/>
              <a:t>ὕψος</a:t>
            </a:r>
            <a:r>
              <a:rPr lang="el-GR" dirty="0"/>
              <a:t> </a:t>
            </a:r>
            <a:r>
              <a:rPr lang="el-GR" dirty="0" err="1"/>
              <a:t>πήχεων</a:t>
            </a:r>
            <a:r>
              <a:rPr lang="el-GR" dirty="0"/>
              <a:t> </a:t>
            </a:r>
            <a:r>
              <a:rPr lang="el-GR" dirty="0" err="1"/>
              <a:t>δέκα</a:t>
            </a:r>
            <a:r>
              <a:rPr lang="el-GR" dirty="0"/>
              <a:t> </a:t>
            </a:r>
            <a:r>
              <a:rPr lang="en-US" dirty="0"/>
              <a:t>(2Ch 4:1 BGT)</a:t>
            </a:r>
            <a:endParaRPr lang="el-GR" dirty="0"/>
          </a:p>
        </p:txBody>
      </p:sp>
    </p:spTree>
    <p:extLst>
      <p:ext uri="{BB962C8B-B14F-4D97-AF65-F5344CB8AC3E}">
        <p14:creationId xmlns:p14="http://schemas.microsoft.com/office/powerpoint/2010/main" xmlns="" val="6417136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5"/>
          <p:cNvSpPr txBox="1">
            <a:spLocks noChangeArrowheads="1"/>
          </p:cNvSpPr>
          <p:nvPr/>
        </p:nvSpPr>
        <p:spPr bwMode="auto">
          <a:xfrm>
            <a:off x="3276600" y="981075"/>
            <a:ext cx="2952750" cy="646113"/>
          </a:xfrm>
          <a:prstGeom prst="rect">
            <a:avLst/>
          </a:prstGeom>
          <a:noFill/>
          <a:ln w="9525">
            <a:noFill/>
            <a:miter lim="800000"/>
            <a:headEnd/>
            <a:tailEnd/>
          </a:ln>
        </p:spPr>
        <p:txBody>
          <a:bodyPr>
            <a:spAutoFit/>
          </a:bodyPr>
          <a:lstStyle/>
          <a:p>
            <a:r>
              <a:rPr lang="el-GR" sz="3600"/>
              <a:t>Ιερός Χώρος</a:t>
            </a:r>
            <a:endParaRPr lang="en-US" sz="3600"/>
          </a:p>
        </p:txBody>
      </p:sp>
      <p:sp>
        <p:nvSpPr>
          <p:cNvPr id="5123" name="Rectangle 1"/>
          <p:cNvSpPr>
            <a:spLocks noChangeArrowheads="1"/>
          </p:cNvSpPr>
          <p:nvPr/>
        </p:nvSpPr>
        <p:spPr bwMode="auto">
          <a:xfrm>
            <a:off x="2987675" y="5300663"/>
            <a:ext cx="3816350" cy="831850"/>
          </a:xfrm>
          <a:prstGeom prst="rect">
            <a:avLst/>
          </a:prstGeom>
          <a:noFill/>
          <a:ln w="12700">
            <a:noFill/>
            <a:miter lim="800000"/>
            <a:headEnd type="none" w="sm" len="sm"/>
            <a:tailEnd type="none" w="sm" len="sm"/>
          </a:ln>
        </p:spPr>
        <p:txBody>
          <a:bodyPr anchor="ctr">
            <a:spAutoFit/>
          </a:bodyPr>
          <a:lstStyle/>
          <a:p>
            <a:pPr algn="just"/>
            <a:r>
              <a:rPr lang="el-GR" i="1">
                <a:cs typeface="Times New Roman" pitchFamily="18" charset="0"/>
              </a:rPr>
              <a:t>και έστησεν Ιακώβ στήλην εν τω τόπω, ω ελάλησε μετ’ αυτού ο Θεός, στήλην λιθίνην, και έσπεισεν (έχυσεν) επ’ αυτήν σπονδήν και επέχεεν επ’ αυτήν έλαιον</a:t>
            </a:r>
          </a:p>
          <a:p>
            <a:pPr algn="just"/>
            <a:r>
              <a:rPr lang="el-GR" i="1">
                <a:cs typeface="Times New Roman" pitchFamily="18" charset="0"/>
              </a:rPr>
              <a:t>Γένεσις 35, 14</a:t>
            </a:r>
            <a:endParaRPr lang="el-GR"/>
          </a:p>
        </p:txBody>
      </p:sp>
      <p:pic>
        <p:nvPicPr>
          <p:cNvPr id="5124" name="Picture 5" descr="1235492487-hr-458.jpg"/>
          <p:cNvPicPr>
            <a:picLocks noChangeAspect="1"/>
          </p:cNvPicPr>
          <p:nvPr/>
        </p:nvPicPr>
        <p:blipFill>
          <a:blip r:embed="rId2" cstate="print"/>
          <a:srcRect/>
          <a:stretch>
            <a:fillRect/>
          </a:stretch>
        </p:blipFill>
        <p:spPr bwMode="auto">
          <a:xfrm>
            <a:off x="3419475" y="1916113"/>
            <a:ext cx="2665413" cy="3017837"/>
          </a:xfrm>
          <a:prstGeom prst="rect">
            <a:avLst/>
          </a:prstGeom>
          <a:noFill/>
          <a:ln w="9525">
            <a:noFill/>
            <a:miter lim="800000"/>
            <a:headEnd/>
            <a:tailEnd/>
          </a:ln>
        </p:spPr>
      </p:pic>
    </p:spTree>
  </p:cSld>
  <p:clrMapOvr>
    <a:masterClrMapping/>
  </p:clrMapOvr>
  <p:transition spd="med" advTm="14000">
    <p:rand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16].Χάλκινος λουτήρ.jpg"/>
          <p:cNvPicPr>
            <a:picLocks noChangeAspect="1"/>
          </p:cNvPicPr>
          <p:nvPr/>
        </p:nvPicPr>
        <p:blipFill>
          <a:blip r:embed="rId2" cstate="print"/>
          <a:stretch>
            <a:fillRect/>
          </a:stretch>
        </p:blipFill>
        <p:spPr>
          <a:xfrm>
            <a:off x="4860032" y="1093749"/>
            <a:ext cx="3995936" cy="4896544"/>
          </a:xfrm>
          <a:prstGeom prst="rect">
            <a:avLst/>
          </a:prstGeom>
        </p:spPr>
      </p:pic>
      <p:sp>
        <p:nvSpPr>
          <p:cNvPr id="6" name="TextBox 5"/>
          <p:cNvSpPr txBox="1"/>
          <p:nvPr/>
        </p:nvSpPr>
        <p:spPr>
          <a:xfrm>
            <a:off x="4932040" y="116632"/>
            <a:ext cx="3744416" cy="954107"/>
          </a:xfrm>
          <a:prstGeom prst="rect">
            <a:avLst/>
          </a:prstGeom>
          <a:noFill/>
        </p:spPr>
        <p:txBody>
          <a:bodyPr wrap="square" rtlCol="0">
            <a:spAutoFit/>
          </a:bodyPr>
          <a:lstStyle/>
          <a:p>
            <a:pPr algn="ctr"/>
            <a:r>
              <a:rPr lang="el-GR" sz="2800" dirty="0" smtClean="0">
                <a:latin typeface="Cambria" pitchFamily="18" charset="0"/>
              </a:rPr>
              <a:t>Η χάλκινη θάλασσα (αναπαράσταση)</a:t>
            </a:r>
            <a:endParaRPr lang="el-GR" sz="2800" dirty="0">
              <a:latin typeface="Cambria" pitchFamily="18" charset="0"/>
            </a:endParaRPr>
          </a:p>
        </p:txBody>
      </p:sp>
      <p:cxnSp>
        <p:nvCxnSpPr>
          <p:cNvPr id="7" name="Ευθεία γραμμή σύνδεσης 6"/>
          <p:cNvCxnSpPr/>
          <p:nvPr/>
        </p:nvCxnSpPr>
        <p:spPr>
          <a:xfrm flipH="1" flipV="1">
            <a:off x="5076056" y="3789040"/>
            <a:ext cx="432048" cy="72008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932040" y="3356992"/>
            <a:ext cx="3923928" cy="923330"/>
          </a:xfrm>
          <a:prstGeom prst="rect">
            <a:avLst/>
          </a:prstGeom>
          <a:noFill/>
        </p:spPr>
        <p:txBody>
          <a:bodyPr wrap="square" rtlCol="0">
            <a:spAutoFit/>
          </a:bodyPr>
          <a:lstStyle/>
          <a:p>
            <a:r>
              <a:rPr lang="el-GR" dirty="0" smtClean="0"/>
              <a:t>1</a:t>
            </a:r>
            <a:r>
              <a:rPr lang="el-GR" dirty="0" smtClean="0">
                <a:solidFill>
                  <a:srgbClr val="FF0000"/>
                </a:solidFill>
              </a:rPr>
              <a:t>12 ΤΑΥΡΟΙ</a:t>
            </a:r>
          </a:p>
          <a:p>
            <a:r>
              <a:rPr lang="el-GR" dirty="0" smtClean="0">
                <a:solidFill>
                  <a:srgbClr val="FF0000"/>
                </a:solidFill>
              </a:rPr>
              <a:t>3 ΑΝΑ ΚΑΘΕΚΑΤΕΥΘΥΝΣΗ ΤΟΥ ΟΡΙΖΟΝΤΑ. ΠΛΥΣΗ ΣΦΑΓΙΩΝ.</a:t>
            </a:r>
            <a:endParaRPr lang="el-GR" dirty="0"/>
          </a:p>
        </p:txBody>
      </p:sp>
      <p:sp>
        <p:nvSpPr>
          <p:cNvPr id="9" name="Θέση περιεχομένου 8"/>
          <p:cNvSpPr>
            <a:spLocks noGrp="1"/>
          </p:cNvSpPr>
          <p:nvPr>
            <p:ph idx="1"/>
          </p:nvPr>
        </p:nvSpPr>
        <p:spPr>
          <a:xfrm>
            <a:off x="179512" y="1124744"/>
            <a:ext cx="7467600" cy="4525963"/>
          </a:xfrm>
        </p:spPr>
        <p:txBody>
          <a:bodyPr>
            <a:normAutofit/>
          </a:bodyPr>
          <a:lstStyle/>
          <a:p>
            <a:r>
              <a:rPr lang="el-GR" sz="1200" dirty="0" err="1"/>
              <a:t>καὶ</a:t>
            </a:r>
            <a:r>
              <a:rPr lang="el-GR" sz="1200" dirty="0"/>
              <a:t> </a:t>
            </a:r>
            <a:r>
              <a:rPr lang="el-GR" sz="1200" dirty="0" err="1"/>
              <a:t>ἐποίησεν</a:t>
            </a:r>
            <a:r>
              <a:rPr lang="el-GR" sz="1200" dirty="0"/>
              <a:t> </a:t>
            </a:r>
            <a:r>
              <a:rPr lang="el-GR" sz="1200" dirty="0" err="1"/>
              <a:t>τὴν</a:t>
            </a:r>
            <a:r>
              <a:rPr lang="el-GR" sz="1200" dirty="0"/>
              <a:t> </a:t>
            </a:r>
            <a:r>
              <a:rPr lang="el-GR" sz="1200" dirty="0" err="1"/>
              <a:t>θάλασσαν</a:t>
            </a:r>
            <a:r>
              <a:rPr lang="el-GR" sz="1200" dirty="0"/>
              <a:t> </a:t>
            </a:r>
            <a:r>
              <a:rPr lang="el-GR" sz="1200" dirty="0" err="1"/>
              <a:t>χυτήν</a:t>
            </a:r>
            <a:r>
              <a:rPr lang="el-GR" sz="1200" dirty="0"/>
              <a:t> </a:t>
            </a:r>
            <a:r>
              <a:rPr lang="el-GR" sz="1200" dirty="0" err="1"/>
              <a:t>πήχεων</a:t>
            </a:r>
            <a:r>
              <a:rPr lang="el-GR" sz="1200" dirty="0"/>
              <a:t> </a:t>
            </a:r>
            <a:r>
              <a:rPr lang="el-GR" sz="1200" dirty="0" err="1"/>
              <a:t>δέκα</a:t>
            </a:r>
            <a:r>
              <a:rPr lang="el-GR" sz="1200" dirty="0"/>
              <a:t> </a:t>
            </a:r>
            <a:r>
              <a:rPr lang="el-GR" sz="1200" dirty="0" err="1" smtClean="0"/>
              <a:t>τὴν</a:t>
            </a:r>
            <a:endParaRPr lang="el-GR" sz="1200" dirty="0" smtClean="0"/>
          </a:p>
          <a:p>
            <a:r>
              <a:rPr lang="el-GR" sz="1200" dirty="0" smtClean="0"/>
              <a:t> </a:t>
            </a:r>
            <a:r>
              <a:rPr lang="el-GR" sz="1200" dirty="0" err="1"/>
              <a:t>διαμέτρησιν</a:t>
            </a:r>
            <a:r>
              <a:rPr lang="el-GR" sz="1200" dirty="0"/>
              <a:t> </a:t>
            </a:r>
            <a:r>
              <a:rPr lang="el-GR" sz="1200" dirty="0" err="1"/>
              <a:t>στρογγύλην</a:t>
            </a:r>
            <a:r>
              <a:rPr lang="el-GR" sz="1200" dirty="0"/>
              <a:t> </a:t>
            </a:r>
            <a:r>
              <a:rPr lang="el-GR" sz="1200" dirty="0" err="1"/>
              <a:t>κυκλόθεν</a:t>
            </a:r>
            <a:r>
              <a:rPr lang="el-GR" sz="1200" dirty="0"/>
              <a:t> </a:t>
            </a:r>
            <a:r>
              <a:rPr lang="el-GR" sz="1200" dirty="0" err="1"/>
              <a:t>καὶ</a:t>
            </a:r>
            <a:r>
              <a:rPr lang="el-GR" sz="1200" dirty="0"/>
              <a:t> </a:t>
            </a:r>
            <a:r>
              <a:rPr lang="el-GR" sz="1200" dirty="0" err="1"/>
              <a:t>πήχεων</a:t>
            </a:r>
            <a:r>
              <a:rPr lang="el-GR" sz="1200" dirty="0"/>
              <a:t> </a:t>
            </a:r>
            <a:r>
              <a:rPr lang="el-GR" sz="1200" dirty="0" err="1" smtClean="0"/>
              <a:t>πέντε</a:t>
            </a:r>
            <a:endParaRPr lang="el-GR" sz="1200" dirty="0" smtClean="0"/>
          </a:p>
          <a:p>
            <a:r>
              <a:rPr lang="el-GR" sz="1200" dirty="0" smtClean="0"/>
              <a:t> </a:t>
            </a:r>
            <a:r>
              <a:rPr lang="el-GR" sz="1200" dirty="0" err="1"/>
              <a:t>τὸ</a:t>
            </a:r>
            <a:r>
              <a:rPr lang="el-GR" sz="1200" dirty="0"/>
              <a:t> </a:t>
            </a:r>
            <a:r>
              <a:rPr lang="el-GR" sz="1200" dirty="0" err="1"/>
              <a:t>ὕψος</a:t>
            </a:r>
            <a:r>
              <a:rPr lang="el-GR" sz="1200" dirty="0"/>
              <a:t> </a:t>
            </a:r>
            <a:r>
              <a:rPr lang="el-GR" sz="1200" dirty="0" err="1"/>
              <a:t>καὶ</a:t>
            </a:r>
            <a:r>
              <a:rPr lang="el-GR" sz="1200" dirty="0"/>
              <a:t> </a:t>
            </a:r>
            <a:r>
              <a:rPr lang="el-GR" sz="1200" dirty="0" err="1"/>
              <a:t>τὸ</a:t>
            </a:r>
            <a:r>
              <a:rPr lang="el-GR" sz="1200" dirty="0"/>
              <a:t> </a:t>
            </a:r>
            <a:r>
              <a:rPr lang="el-GR" sz="1200" dirty="0" err="1"/>
              <a:t>κύκλωμα</a:t>
            </a:r>
            <a:r>
              <a:rPr lang="el-GR" sz="1200" dirty="0"/>
              <a:t> </a:t>
            </a:r>
            <a:r>
              <a:rPr lang="el-GR" sz="1200" dirty="0" err="1"/>
              <a:t>πήχεων</a:t>
            </a:r>
            <a:r>
              <a:rPr lang="el-GR" sz="1200" dirty="0"/>
              <a:t> </a:t>
            </a:r>
            <a:r>
              <a:rPr lang="el-GR" sz="1200" dirty="0" err="1"/>
              <a:t>τριάκοντα</a:t>
            </a:r>
            <a:r>
              <a:rPr lang="el-GR" sz="1200" dirty="0"/>
              <a:t> </a:t>
            </a:r>
            <a:r>
              <a:rPr lang="el-GR" sz="1200" dirty="0" smtClean="0"/>
              <a:t> </a:t>
            </a:r>
            <a:r>
              <a:rPr lang="en-US" sz="1200" dirty="0"/>
              <a:t>(2Ch </a:t>
            </a:r>
            <a:r>
              <a:rPr lang="en-US" sz="1200" dirty="0" smtClean="0"/>
              <a:t>4:</a:t>
            </a:r>
            <a:r>
              <a:rPr lang="el-GR" sz="1200" dirty="0" smtClean="0"/>
              <a:t>2</a:t>
            </a:r>
            <a:r>
              <a:rPr lang="en-US" sz="1200" dirty="0" smtClean="0"/>
              <a:t> </a:t>
            </a:r>
            <a:r>
              <a:rPr lang="en-US" sz="1200" dirty="0"/>
              <a:t>BGT)</a:t>
            </a:r>
            <a:endParaRPr lang="el-GR" sz="1200" dirty="0"/>
          </a:p>
          <a:p>
            <a:endParaRPr lang="el-GR" sz="1200" dirty="0" smtClean="0"/>
          </a:p>
          <a:p>
            <a:r>
              <a:rPr lang="el-GR" sz="1200" dirty="0"/>
              <a:t> ᾗ </a:t>
            </a:r>
            <a:r>
              <a:rPr lang="el-GR" sz="1200" dirty="0" err="1"/>
              <a:t>ἐποίησαν</a:t>
            </a:r>
            <a:r>
              <a:rPr lang="el-GR" sz="1200" dirty="0"/>
              <a:t> </a:t>
            </a:r>
            <a:r>
              <a:rPr lang="el-GR" sz="1200" dirty="0" err="1"/>
              <a:t>αὐτούς</a:t>
            </a:r>
            <a:r>
              <a:rPr lang="el-GR" sz="1200" dirty="0"/>
              <a:t> </a:t>
            </a:r>
            <a:r>
              <a:rPr lang="el-GR" sz="1200" dirty="0" err="1"/>
              <a:t>δώδεκα</a:t>
            </a:r>
            <a:r>
              <a:rPr lang="el-GR" sz="1200" dirty="0"/>
              <a:t> </a:t>
            </a:r>
            <a:r>
              <a:rPr lang="el-GR" sz="1200" dirty="0" err="1"/>
              <a:t>μόσχους</a:t>
            </a:r>
            <a:r>
              <a:rPr lang="el-GR" sz="1200" dirty="0"/>
              <a:t> </a:t>
            </a:r>
            <a:r>
              <a:rPr lang="el-GR" sz="1200" dirty="0" err="1"/>
              <a:t>οἱ</a:t>
            </a:r>
            <a:r>
              <a:rPr lang="el-GR" sz="1200" dirty="0"/>
              <a:t> </a:t>
            </a:r>
            <a:r>
              <a:rPr lang="el-GR" sz="1200" dirty="0" err="1"/>
              <a:t>τρεῖς</a:t>
            </a:r>
            <a:r>
              <a:rPr lang="el-GR" sz="1200" dirty="0"/>
              <a:t> </a:t>
            </a:r>
            <a:r>
              <a:rPr lang="el-GR" sz="1200" dirty="0" err="1" smtClean="0"/>
              <a:t>βλέποντες</a:t>
            </a:r>
            <a:endParaRPr lang="el-GR" sz="1200" dirty="0" smtClean="0"/>
          </a:p>
          <a:p>
            <a:r>
              <a:rPr lang="el-GR" sz="1200" dirty="0" smtClean="0"/>
              <a:t> </a:t>
            </a:r>
            <a:r>
              <a:rPr lang="el-GR" sz="1200" dirty="0" err="1"/>
              <a:t>βορρᾶν</a:t>
            </a:r>
            <a:r>
              <a:rPr lang="el-GR" sz="1200" dirty="0"/>
              <a:t> </a:t>
            </a:r>
            <a:r>
              <a:rPr lang="el-GR" sz="1200" dirty="0" err="1" smtClean="0"/>
              <a:t>καὶ</a:t>
            </a:r>
            <a:r>
              <a:rPr lang="el-GR" sz="1200" dirty="0" smtClean="0"/>
              <a:t> </a:t>
            </a:r>
            <a:r>
              <a:rPr lang="el-GR" sz="1200" dirty="0" err="1"/>
              <a:t>οἱ</a:t>
            </a:r>
            <a:r>
              <a:rPr lang="el-GR" sz="1200" dirty="0"/>
              <a:t> </a:t>
            </a:r>
            <a:r>
              <a:rPr lang="el-GR" sz="1200" dirty="0" err="1"/>
              <a:t>τρεῖς</a:t>
            </a:r>
            <a:r>
              <a:rPr lang="el-GR" sz="1200" dirty="0"/>
              <a:t> </a:t>
            </a:r>
            <a:r>
              <a:rPr lang="el-GR" sz="1200" dirty="0" err="1"/>
              <a:t>βλέποντες</a:t>
            </a:r>
            <a:r>
              <a:rPr lang="el-GR" sz="1200" dirty="0"/>
              <a:t> </a:t>
            </a:r>
            <a:r>
              <a:rPr lang="el-GR" sz="1200" dirty="0" err="1" smtClean="0"/>
              <a:t>δυσμὰς</a:t>
            </a:r>
            <a:endParaRPr lang="el-GR" sz="1200" dirty="0" smtClean="0"/>
          </a:p>
          <a:p>
            <a:r>
              <a:rPr lang="el-GR" sz="1200" dirty="0" smtClean="0"/>
              <a:t> </a:t>
            </a:r>
            <a:r>
              <a:rPr lang="el-GR" sz="1200" dirty="0" err="1"/>
              <a:t>καὶ</a:t>
            </a:r>
            <a:r>
              <a:rPr lang="el-GR" sz="1200" dirty="0"/>
              <a:t> </a:t>
            </a:r>
            <a:r>
              <a:rPr lang="el-GR" sz="1200" dirty="0" err="1"/>
              <a:t>οἱ</a:t>
            </a:r>
            <a:r>
              <a:rPr lang="el-GR" sz="1200" dirty="0"/>
              <a:t> </a:t>
            </a:r>
            <a:r>
              <a:rPr lang="el-GR" sz="1200" dirty="0" err="1"/>
              <a:t>τρεῖς</a:t>
            </a:r>
            <a:r>
              <a:rPr lang="el-GR" sz="1200" dirty="0"/>
              <a:t> </a:t>
            </a:r>
            <a:r>
              <a:rPr lang="el-GR" sz="1200" dirty="0" err="1"/>
              <a:t>βλέποντες</a:t>
            </a:r>
            <a:r>
              <a:rPr lang="el-GR" sz="1200" dirty="0"/>
              <a:t> </a:t>
            </a:r>
            <a:r>
              <a:rPr lang="el-GR" sz="1200" dirty="0" err="1"/>
              <a:t>νότον</a:t>
            </a:r>
            <a:r>
              <a:rPr lang="el-GR" sz="1200" dirty="0"/>
              <a:t> </a:t>
            </a:r>
            <a:r>
              <a:rPr lang="el-GR" sz="1200" dirty="0" err="1"/>
              <a:t>καὶ</a:t>
            </a:r>
            <a:r>
              <a:rPr lang="el-GR" sz="1200" dirty="0"/>
              <a:t> </a:t>
            </a:r>
            <a:r>
              <a:rPr lang="el-GR" sz="1200" dirty="0" err="1"/>
              <a:t>οἱ</a:t>
            </a:r>
            <a:r>
              <a:rPr lang="el-GR" sz="1200" dirty="0"/>
              <a:t> </a:t>
            </a:r>
            <a:r>
              <a:rPr lang="el-GR" sz="1200" dirty="0" err="1"/>
              <a:t>τρεῖς</a:t>
            </a:r>
            <a:r>
              <a:rPr lang="el-GR" sz="1200" dirty="0"/>
              <a:t> </a:t>
            </a:r>
            <a:r>
              <a:rPr lang="el-GR" sz="1200" dirty="0" err="1"/>
              <a:t>βλέποντες</a:t>
            </a:r>
            <a:r>
              <a:rPr lang="el-GR" sz="1200" dirty="0"/>
              <a:t> </a:t>
            </a:r>
            <a:endParaRPr lang="el-GR" sz="1200" dirty="0" smtClean="0"/>
          </a:p>
          <a:p>
            <a:r>
              <a:rPr lang="el-GR" sz="1200" dirty="0" err="1" smtClean="0"/>
              <a:t>κατ</a:t>
            </a:r>
            <a:r>
              <a:rPr lang="el-GR" sz="1200" dirty="0" err="1"/>
              <a:t>᾽</a:t>
            </a:r>
            <a:r>
              <a:rPr lang="el-GR" sz="1200" dirty="0"/>
              <a:t> </a:t>
            </a:r>
            <a:r>
              <a:rPr lang="el-GR" sz="1200" dirty="0" err="1"/>
              <a:t>ἀνατολάς</a:t>
            </a:r>
            <a:r>
              <a:rPr lang="el-GR" sz="1200" dirty="0"/>
              <a:t> </a:t>
            </a:r>
            <a:r>
              <a:rPr lang="el-GR" sz="1200" dirty="0" err="1"/>
              <a:t>καὶ</a:t>
            </a:r>
            <a:r>
              <a:rPr lang="el-GR" sz="1200" dirty="0"/>
              <a:t> ἡ </a:t>
            </a:r>
            <a:r>
              <a:rPr lang="el-GR" sz="1200" dirty="0" err="1"/>
              <a:t>θάλασσα</a:t>
            </a:r>
            <a:r>
              <a:rPr lang="el-GR" sz="1200" dirty="0"/>
              <a:t> </a:t>
            </a:r>
            <a:r>
              <a:rPr lang="el-GR" sz="1200" dirty="0" err="1"/>
              <a:t>ἐπ᾽</a:t>
            </a:r>
            <a:r>
              <a:rPr lang="el-GR" sz="1200" dirty="0"/>
              <a:t> </a:t>
            </a:r>
            <a:r>
              <a:rPr lang="el-GR" sz="1200" dirty="0" err="1"/>
              <a:t>αὐτῶν</a:t>
            </a:r>
            <a:r>
              <a:rPr lang="el-GR" sz="1200" dirty="0"/>
              <a:t> </a:t>
            </a:r>
            <a:r>
              <a:rPr lang="el-GR" sz="1200" dirty="0" err="1" smtClean="0"/>
              <a:t>ἄνω</a:t>
            </a:r>
            <a:endParaRPr lang="el-GR" sz="1200" dirty="0" smtClean="0"/>
          </a:p>
          <a:p>
            <a:r>
              <a:rPr lang="el-GR" sz="1200" dirty="0" smtClean="0"/>
              <a:t> </a:t>
            </a:r>
            <a:r>
              <a:rPr lang="el-GR" sz="1200" dirty="0" err="1"/>
              <a:t>ἦσαν</a:t>
            </a:r>
            <a:r>
              <a:rPr lang="el-GR" sz="1200" dirty="0"/>
              <a:t> </a:t>
            </a:r>
            <a:r>
              <a:rPr lang="el-GR" sz="1200" dirty="0" err="1"/>
              <a:t>τὰ</a:t>
            </a:r>
            <a:r>
              <a:rPr lang="el-GR" sz="1200" dirty="0"/>
              <a:t> </a:t>
            </a:r>
            <a:r>
              <a:rPr lang="el-GR" sz="1200" dirty="0" err="1"/>
              <a:t>ὀπίσθια</a:t>
            </a:r>
            <a:r>
              <a:rPr lang="el-GR" sz="1200" dirty="0"/>
              <a:t> </a:t>
            </a:r>
            <a:r>
              <a:rPr lang="el-GR" sz="1200" dirty="0" err="1"/>
              <a:t>αὐτῶν</a:t>
            </a:r>
            <a:r>
              <a:rPr lang="el-GR" sz="1200" dirty="0"/>
              <a:t> </a:t>
            </a:r>
            <a:r>
              <a:rPr lang="el-GR" sz="1200" dirty="0" err="1"/>
              <a:t>ἔσω</a:t>
            </a:r>
            <a:r>
              <a:rPr lang="el-GR" sz="1200" dirty="0"/>
              <a:t> </a:t>
            </a:r>
            <a:r>
              <a:rPr lang="en-US" sz="1200" dirty="0"/>
              <a:t>(2Ch 4:4 BGT)</a:t>
            </a:r>
            <a:endParaRPr lang="el-GR" sz="12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3394720" cy="1143000"/>
          </a:xfrm>
        </p:spPr>
        <p:txBody>
          <a:bodyPr>
            <a:noAutofit/>
          </a:bodyPr>
          <a:lstStyle/>
          <a:p>
            <a:pPr algn="ctr"/>
            <a:r>
              <a:rPr lang="el-GR" sz="2400" dirty="0" smtClean="0">
                <a:latin typeface="Cambria" pitchFamily="18" charset="0"/>
              </a:rPr>
              <a:t>Οι τροχηλάτοι λουτήρες (μεχενώθ) (αναπαράσταση)</a:t>
            </a:r>
            <a:endParaRPr lang="el-GR" sz="2400" dirty="0">
              <a:latin typeface="Cambria" pitchFamily="18" charset="0"/>
            </a:endParaRPr>
          </a:p>
        </p:txBody>
      </p:sp>
      <p:pic>
        <p:nvPicPr>
          <p:cNvPr id="4" name="Content Placeholder 3" descr="[017].Μεχενώθ.tif"/>
          <p:cNvPicPr>
            <a:picLocks noGrp="1" noChangeAspect="1"/>
          </p:cNvPicPr>
          <p:nvPr>
            <p:ph idx="1"/>
          </p:nvPr>
        </p:nvPicPr>
        <p:blipFill>
          <a:blip r:embed="rId2" cstate="print"/>
          <a:stretch>
            <a:fillRect/>
          </a:stretch>
        </p:blipFill>
        <p:spPr>
          <a:xfrm>
            <a:off x="342186" y="1340768"/>
            <a:ext cx="3456384" cy="4536504"/>
          </a:xfrm>
        </p:spPr>
      </p:pic>
      <p:sp>
        <p:nvSpPr>
          <p:cNvPr id="3" name="TextBox 2"/>
          <p:cNvSpPr txBox="1"/>
          <p:nvPr/>
        </p:nvSpPr>
        <p:spPr>
          <a:xfrm>
            <a:off x="338096" y="5445224"/>
            <a:ext cx="3960440" cy="923330"/>
          </a:xfrm>
          <a:prstGeom prst="rect">
            <a:avLst/>
          </a:prstGeom>
          <a:noFill/>
        </p:spPr>
        <p:txBody>
          <a:bodyPr wrap="square" rtlCol="0">
            <a:spAutoFit/>
          </a:bodyPr>
          <a:lstStyle/>
          <a:p>
            <a:r>
              <a:rPr lang="el-GR" dirty="0" smtClean="0">
                <a:solidFill>
                  <a:srgbClr val="FF0000"/>
                </a:solidFill>
              </a:rPr>
              <a:t>ΥΠΗΡΧΑΝ 10. ΜΕΤΑΦΟΡΑ ΝΕΡΟΥ ΣΤΗΝ ΠΛΥΣΗ ΤΩΝ ΣΦΑΓΙΩΝ Η ΤΟΝ ΚΑΘΑΡΙΣΜΟ ΤΟΥ ΝΑΟΥ.</a:t>
            </a:r>
            <a:endParaRPr lang="el-GR" dirty="0">
              <a:solidFill>
                <a:srgbClr val="FF0000"/>
              </a:solidFill>
            </a:endParaRPr>
          </a:p>
        </p:txBody>
      </p:sp>
      <p:sp>
        <p:nvSpPr>
          <p:cNvPr id="7" name="Ορθογώνιο 6"/>
          <p:cNvSpPr/>
          <p:nvPr/>
        </p:nvSpPr>
        <p:spPr>
          <a:xfrm>
            <a:off x="4139952" y="2420888"/>
            <a:ext cx="4572000" cy="1754326"/>
          </a:xfrm>
          <a:prstGeom prst="rect">
            <a:avLst/>
          </a:prstGeom>
        </p:spPr>
        <p:txBody>
          <a:bodyPr>
            <a:spAutoFit/>
          </a:bodyPr>
          <a:lstStyle/>
          <a:p>
            <a:r>
              <a:rPr lang="el-GR" dirty="0" err="1"/>
              <a:t>καὶ</a:t>
            </a:r>
            <a:r>
              <a:rPr lang="el-GR" dirty="0"/>
              <a:t> </a:t>
            </a:r>
            <a:r>
              <a:rPr lang="el-GR" dirty="0" err="1"/>
              <a:t>ἐποίησεν</a:t>
            </a:r>
            <a:r>
              <a:rPr lang="el-GR" dirty="0"/>
              <a:t> </a:t>
            </a:r>
            <a:r>
              <a:rPr lang="el-GR" dirty="0" err="1"/>
              <a:t>λουτῆρας</a:t>
            </a:r>
            <a:r>
              <a:rPr lang="el-GR" dirty="0"/>
              <a:t> </a:t>
            </a:r>
            <a:r>
              <a:rPr lang="el-GR" dirty="0" err="1"/>
              <a:t>δέκα</a:t>
            </a:r>
            <a:r>
              <a:rPr lang="el-GR" dirty="0"/>
              <a:t> </a:t>
            </a:r>
            <a:r>
              <a:rPr lang="el-GR" dirty="0" err="1"/>
              <a:t>καὶ</a:t>
            </a:r>
            <a:r>
              <a:rPr lang="el-GR" dirty="0"/>
              <a:t> </a:t>
            </a:r>
            <a:r>
              <a:rPr lang="el-GR" dirty="0" err="1"/>
              <a:t>ἔθηκεν</a:t>
            </a:r>
            <a:r>
              <a:rPr lang="el-GR" dirty="0"/>
              <a:t> </a:t>
            </a:r>
            <a:r>
              <a:rPr lang="el-GR" dirty="0" err="1"/>
              <a:t>τοὺς</a:t>
            </a:r>
            <a:r>
              <a:rPr lang="el-GR" dirty="0"/>
              <a:t> </a:t>
            </a:r>
            <a:r>
              <a:rPr lang="el-GR" dirty="0" err="1"/>
              <a:t>πέντε</a:t>
            </a:r>
            <a:r>
              <a:rPr lang="el-GR" dirty="0"/>
              <a:t> </a:t>
            </a:r>
            <a:r>
              <a:rPr lang="el-GR" dirty="0" err="1"/>
              <a:t>ἐκ</a:t>
            </a:r>
            <a:r>
              <a:rPr lang="el-GR" dirty="0"/>
              <a:t> </a:t>
            </a:r>
            <a:r>
              <a:rPr lang="el-GR" dirty="0" err="1"/>
              <a:t>δεξιῶν</a:t>
            </a:r>
            <a:r>
              <a:rPr lang="el-GR" dirty="0"/>
              <a:t> </a:t>
            </a:r>
            <a:r>
              <a:rPr lang="el-GR" dirty="0" err="1"/>
              <a:t>καὶ</a:t>
            </a:r>
            <a:r>
              <a:rPr lang="el-GR" dirty="0"/>
              <a:t> </a:t>
            </a:r>
            <a:r>
              <a:rPr lang="el-GR" dirty="0" err="1"/>
              <a:t>τοὺς</a:t>
            </a:r>
            <a:r>
              <a:rPr lang="el-GR" dirty="0"/>
              <a:t> </a:t>
            </a:r>
            <a:r>
              <a:rPr lang="el-GR" dirty="0" err="1"/>
              <a:t>πέντε</a:t>
            </a:r>
            <a:r>
              <a:rPr lang="el-GR" dirty="0"/>
              <a:t> </a:t>
            </a:r>
            <a:r>
              <a:rPr lang="el-GR" dirty="0" err="1"/>
              <a:t>ἐξ</a:t>
            </a:r>
            <a:r>
              <a:rPr lang="el-GR" dirty="0"/>
              <a:t> </a:t>
            </a:r>
            <a:r>
              <a:rPr lang="el-GR" dirty="0" err="1"/>
              <a:t>ἀριστερῶν</a:t>
            </a:r>
            <a:r>
              <a:rPr lang="el-GR" dirty="0"/>
              <a:t> </a:t>
            </a:r>
            <a:r>
              <a:rPr lang="el-GR" dirty="0" err="1"/>
              <a:t>τοῦ</a:t>
            </a:r>
            <a:r>
              <a:rPr lang="el-GR" dirty="0"/>
              <a:t> </a:t>
            </a:r>
            <a:r>
              <a:rPr lang="el-GR" dirty="0" err="1"/>
              <a:t>πλύνειν</a:t>
            </a:r>
            <a:r>
              <a:rPr lang="el-GR" dirty="0"/>
              <a:t> </a:t>
            </a:r>
            <a:r>
              <a:rPr lang="el-GR" dirty="0" err="1"/>
              <a:t>ἐν</a:t>
            </a:r>
            <a:r>
              <a:rPr lang="el-GR" dirty="0"/>
              <a:t> </a:t>
            </a:r>
            <a:r>
              <a:rPr lang="el-GR" dirty="0" err="1"/>
              <a:t>αὐτοῖς</a:t>
            </a:r>
            <a:r>
              <a:rPr lang="el-GR" dirty="0"/>
              <a:t> </a:t>
            </a:r>
            <a:r>
              <a:rPr lang="el-GR" dirty="0" err="1"/>
              <a:t>τὰ</a:t>
            </a:r>
            <a:r>
              <a:rPr lang="el-GR" dirty="0"/>
              <a:t> </a:t>
            </a:r>
            <a:r>
              <a:rPr lang="el-GR" dirty="0" err="1"/>
              <a:t>ἔργα</a:t>
            </a:r>
            <a:r>
              <a:rPr lang="el-GR" dirty="0"/>
              <a:t> </a:t>
            </a:r>
            <a:r>
              <a:rPr lang="el-GR" dirty="0" err="1"/>
              <a:t>τῶν</a:t>
            </a:r>
            <a:r>
              <a:rPr lang="el-GR" dirty="0"/>
              <a:t> </a:t>
            </a:r>
            <a:r>
              <a:rPr lang="el-GR" dirty="0" err="1"/>
              <a:t>ὁλοκαυτωμάτων</a:t>
            </a:r>
            <a:r>
              <a:rPr lang="el-GR" dirty="0"/>
              <a:t> </a:t>
            </a:r>
            <a:r>
              <a:rPr lang="el-GR" dirty="0" err="1"/>
              <a:t>καὶ</a:t>
            </a:r>
            <a:r>
              <a:rPr lang="el-GR" dirty="0"/>
              <a:t> </a:t>
            </a:r>
            <a:r>
              <a:rPr lang="el-GR" dirty="0" err="1"/>
              <a:t>ἀποκλύζειν</a:t>
            </a:r>
            <a:r>
              <a:rPr lang="el-GR" dirty="0"/>
              <a:t> </a:t>
            </a:r>
            <a:r>
              <a:rPr lang="el-GR" dirty="0" err="1"/>
              <a:t>ἐν</a:t>
            </a:r>
            <a:r>
              <a:rPr lang="el-GR" dirty="0"/>
              <a:t> </a:t>
            </a:r>
            <a:r>
              <a:rPr lang="el-GR" dirty="0" err="1"/>
              <a:t>αὐτοῖς</a:t>
            </a:r>
            <a:r>
              <a:rPr lang="el-GR" dirty="0"/>
              <a:t> </a:t>
            </a:r>
            <a:r>
              <a:rPr lang="el-GR" dirty="0" err="1"/>
              <a:t>καὶ</a:t>
            </a:r>
            <a:r>
              <a:rPr lang="el-GR" dirty="0"/>
              <a:t> ἡ </a:t>
            </a:r>
            <a:r>
              <a:rPr lang="el-GR" dirty="0" err="1"/>
              <a:t>θάλασσα</a:t>
            </a:r>
            <a:r>
              <a:rPr lang="el-GR" dirty="0"/>
              <a:t> </a:t>
            </a:r>
            <a:r>
              <a:rPr lang="el-GR" dirty="0" err="1"/>
              <a:t>εἰς</a:t>
            </a:r>
            <a:r>
              <a:rPr lang="el-GR" dirty="0"/>
              <a:t> </a:t>
            </a:r>
            <a:r>
              <a:rPr lang="el-GR" dirty="0" err="1"/>
              <a:t>τὸ</a:t>
            </a:r>
            <a:r>
              <a:rPr lang="el-GR" dirty="0"/>
              <a:t> </a:t>
            </a:r>
            <a:r>
              <a:rPr lang="el-GR" dirty="0" err="1"/>
              <a:t>νίπτεσθαι</a:t>
            </a:r>
            <a:r>
              <a:rPr lang="el-GR" dirty="0"/>
              <a:t> </a:t>
            </a:r>
            <a:r>
              <a:rPr lang="el-GR" dirty="0" err="1"/>
              <a:t>τοὺς</a:t>
            </a:r>
            <a:r>
              <a:rPr lang="el-GR" dirty="0"/>
              <a:t> </a:t>
            </a:r>
            <a:r>
              <a:rPr lang="el-GR" dirty="0" err="1"/>
              <a:t>ἱερεῖς</a:t>
            </a:r>
            <a:r>
              <a:rPr lang="el-GR" dirty="0"/>
              <a:t> </a:t>
            </a:r>
            <a:r>
              <a:rPr lang="el-GR" dirty="0" err="1"/>
              <a:t>ἐν</a:t>
            </a:r>
            <a:r>
              <a:rPr lang="el-GR" dirty="0"/>
              <a:t> </a:t>
            </a:r>
            <a:r>
              <a:rPr lang="el-GR" dirty="0" err="1"/>
              <a:t>αὐτῇ</a:t>
            </a:r>
            <a:r>
              <a:rPr lang="el-GR" dirty="0"/>
              <a:t> </a:t>
            </a:r>
            <a:r>
              <a:rPr lang="en-US" dirty="0"/>
              <a:t>(2Ch 4:6 BGT)</a:t>
            </a:r>
            <a:endParaRPr lang="el-GR"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19].To Άγιο.tif"/>
          <p:cNvPicPr>
            <a:picLocks noChangeAspect="1"/>
          </p:cNvPicPr>
          <p:nvPr/>
        </p:nvPicPr>
        <p:blipFill>
          <a:blip r:embed="rId2" cstate="print"/>
          <a:stretch>
            <a:fillRect/>
          </a:stretch>
        </p:blipFill>
        <p:spPr>
          <a:xfrm>
            <a:off x="395536" y="1484784"/>
            <a:ext cx="4392488" cy="4536504"/>
          </a:xfrm>
          <a:prstGeom prst="rect">
            <a:avLst/>
          </a:prstGeom>
        </p:spPr>
      </p:pic>
      <p:sp>
        <p:nvSpPr>
          <p:cNvPr id="6" name="TextBox 5"/>
          <p:cNvSpPr txBox="1"/>
          <p:nvPr/>
        </p:nvSpPr>
        <p:spPr>
          <a:xfrm>
            <a:off x="2805356" y="404663"/>
            <a:ext cx="4464496" cy="830997"/>
          </a:xfrm>
          <a:prstGeom prst="rect">
            <a:avLst/>
          </a:prstGeom>
          <a:noFill/>
        </p:spPr>
        <p:txBody>
          <a:bodyPr wrap="square" rtlCol="0">
            <a:spAutoFit/>
          </a:bodyPr>
          <a:lstStyle/>
          <a:p>
            <a:pPr algn="ctr"/>
            <a:r>
              <a:rPr lang="el-GR" sz="2400" dirty="0" smtClean="0">
                <a:latin typeface="Cambria" pitchFamily="18" charset="0"/>
              </a:rPr>
              <a:t>Τα λατρευτικά αντικείμενα στο Άγιο (αναπαράσταση)</a:t>
            </a:r>
            <a:endParaRPr lang="el-GR" sz="2400" dirty="0">
              <a:latin typeface="Cambria" pitchFamily="18" charset="0"/>
            </a:endParaRPr>
          </a:p>
        </p:txBody>
      </p:sp>
      <p:sp>
        <p:nvSpPr>
          <p:cNvPr id="9" name="Ορθογώνιο 8"/>
          <p:cNvSpPr/>
          <p:nvPr/>
        </p:nvSpPr>
        <p:spPr>
          <a:xfrm>
            <a:off x="4788024" y="1772816"/>
            <a:ext cx="4572000" cy="830997"/>
          </a:xfrm>
          <a:prstGeom prst="rect">
            <a:avLst/>
          </a:prstGeom>
        </p:spPr>
        <p:txBody>
          <a:bodyPr>
            <a:spAutoFit/>
          </a:bodyPr>
          <a:lstStyle/>
          <a:p>
            <a:r>
              <a:rPr lang="el-GR" sz="1600" dirty="0" err="1"/>
              <a:t>καὶ</a:t>
            </a:r>
            <a:r>
              <a:rPr lang="el-GR" sz="1600" dirty="0"/>
              <a:t> </a:t>
            </a:r>
            <a:r>
              <a:rPr lang="el-GR" sz="1600" dirty="0" err="1"/>
              <a:t>ἐποίησεν</a:t>
            </a:r>
            <a:r>
              <a:rPr lang="el-GR" sz="1600" dirty="0"/>
              <a:t> </a:t>
            </a:r>
            <a:r>
              <a:rPr lang="el-GR" sz="1600" dirty="0" err="1"/>
              <a:t>τὰς</a:t>
            </a:r>
            <a:r>
              <a:rPr lang="el-GR" sz="1600" dirty="0"/>
              <a:t> </a:t>
            </a:r>
            <a:r>
              <a:rPr lang="el-GR" sz="1600" dirty="0" err="1"/>
              <a:t>λυχνίας</a:t>
            </a:r>
            <a:r>
              <a:rPr lang="el-GR" sz="1600" dirty="0"/>
              <a:t> </a:t>
            </a:r>
            <a:r>
              <a:rPr lang="el-GR" sz="1600" dirty="0" err="1"/>
              <a:t>τὰς</a:t>
            </a:r>
            <a:r>
              <a:rPr lang="el-GR" sz="1600" dirty="0"/>
              <a:t> </a:t>
            </a:r>
            <a:r>
              <a:rPr lang="el-GR" sz="1600" dirty="0" err="1"/>
              <a:t>χρυσᾶς</a:t>
            </a:r>
            <a:r>
              <a:rPr lang="el-GR" sz="1600" dirty="0"/>
              <a:t> </a:t>
            </a:r>
            <a:r>
              <a:rPr lang="el-GR" sz="1600" dirty="0" err="1"/>
              <a:t>δέκα</a:t>
            </a:r>
            <a:r>
              <a:rPr lang="el-GR" sz="1600" dirty="0"/>
              <a:t> </a:t>
            </a:r>
            <a:r>
              <a:rPr lang="el-GR" sz="1600" dirty="0" err="1"/>
              <a:t>κατὰ</a:t>
            </a:r>
            <a:r>
              <a:rPr lang="el-GR" sz="1600" dirty="0"/>
              <a:t> </a:t>
            </a:r>
            <a:r>
              <a:rPr lang="el-GR" sz="1600" dirty="0" err="1"/>
              <a:t>τὸ</a:t>
            </a:r>
            <a:r>
              <a:rPr lang="el-GR" sz="1600" dirty="0"/>
              <a:t> </a:t>
            </a:r>
            <a:r>
              <a:rPr lang="el-GR" sz="1600" dirty="0" err="1"/>
              <a:t>κρίμα</a:t>
            </a:r>
            <a:r>
              <a:rPr lang="el-GR" sz="1600" dirty="0"/>
              <a:t> </a:t>
            </a:r>
            <a:r>
              <a:rPr lang="el-GR" sz="1600" dirty="0" err="1"/>
              <a:t>αὐτῶν</a:t>
            </a:r>
            <a:r>
              <a:rPr lang="el-GR" sz="1600" dirty="0"/>
              <a:t> </a:t>
            </a:r>
            <a:r>
              <a:rPr lang="el-GR" sz="1600" dirty="0" err="1"/>
              <a:t>καὶ</a:t>
            </a:r>
            <a:r>
              <a:rPr lang="el-GR" sz="1600" dirty="0"/>
              <a:t> </a:t>
            </a:r>
            <a:r>
              <a:rPr lang="el-GR" sz="1600" dirty="0" err="1"/>
              <a:t>ἔθηκεν</a:t>
            </a:r>
            <a:r>
              <a:rPr lang="el-GR" sz="1600" dirty="0"/>
              <a:t> </a:t>
            </a:r>
            <a:r>
              <a:rPr lang="el-GR" sz="1600" dirty="0" err="1"/>
              <a:t>ἐν</a:t>
            </a:r>
            <a:r>
              <a:rPr lang="el-GR" sz="1600" dirty="0"/>
              <a:t> </a:t>
            </a:r>
            <a:r>
              <a:rPr lang="el-GR" sz="1600" dirty="0" err="1"/>
              <a:t>τῷ</a:t>
            </a:r>
            <a:r>
              <a:rPr lang="el-GR" sz="1600" dirty="0"/>
              <a:t> </a:t>
            </a:r>
            <a:r>
              <a:rPr lang="el-GR" sz="1600" dirty="0" err="1"/>
              <a:t>ναῷ</a:t>
            </a:r>
            <a:r>
              <a:rPr lang="el-GR" sz="1600" dirty="0"/>
              <a:t> </a:t>
            </a:r>
            <a:r>
              <a:rPr lang="el-GR" sz="1600" dirty="0" err="1"/>
              <a:t>πέντε</a:t>
            </a:r>
            <a:r>
              <a:rPr lang="el-GR" sz="1600" dirty="0"/>
              <a:t> </a:t>
            </a:r>
            <a:r>
              <a:rPr lang="el-GR" sz="1600" dirty="0" err="1"/>
              <a:t>ἐκ</a:t>
            </a:r>
            <a:r>
              <a:rPr lang="el-GR" sz="1600" dirty="0"/>
              <a:t> </a:t>
            </a:r>
            <a:r>
              <a:rPr lang="el-GR" sz="1600" dirty="0" err="1"/>
              <a:t>δεξιῶν</a:t>
            </a:r>
            <a:r>
              <a:rPr lang="el-GR" sz="1600" dirty="0"/>
              <a:t> </a:t>
            </a:r>
            <a:r>
              <a:rPr lang="el-GR" sz="1600" dirty="0" err="1"/>
              <a:t>καὶ</a:t>
            </a:r>
            <a:r>
              <a:rPr lang="el-GR" sz="1600" dirty="0"/>
              <a:t> </a:t>
            </a:r>
            <a:r>
              <a:rPr lang="el-GR" sz="1600" dirty="0" err="1"/>
              <a:t>πέντε</a:t>
            </a:r>
            <a:r>
              <a:rPr lang="el-GR" sz="1600" dirty="0"/>
              <a:t> </a:t>
            </a:r>
            <a:r>
              <a:rPr lang="el-GR" sz="1600" dirty="0" err="1"/>
              <a:t>ἐξ</a:t>
            </a:r>
            <a:r>
              <a:rPr lang="el-GR" sz="1600" dirty="0"/>
              <a:t> </a:t>
            </a:r>
            <a:r>
              <a:rPr lang="el-GR" sz="1600" dirty="0" err="1"/>
              <a:t>ἀριστερῶν</a:t>
            </a:r>
            <a:r>
              <a:rPr lang="el-GR" sz="1600" dirty="0"/>
              <a:t> </a:t>
            </a:r>
            <a:r>
              <a:rPr lang="en-US" sz="1600" dirty="0"/>
              <a:t>(2Ch 4:7 BGT)</a:t>
            </a:r>
            <a:endParaRPr lang="el-GR" sz="1600" dirty="0"/>
          </a:p>
        </p:txBody>
      </p:sp>
      <p:cxnSp>
        <p:nvCxnSpPr>
          <p:cNvPr id="11" name="Καμπύλη γραμμή σύνδεσης 10"/>
          <p:cNvCxnSpPr/>
          <p:nvPr/>
        </p:nvCxnSpPr>
        <p:spPr>
          <a:xfrm flipV="1">
            <a:off x="1259632" y="2188314"/>
            <a:ext cx="3528392" cy="2536830"/>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Ορθογώνιο 11"/>
          <p:cNvSpPr/>
          <p:nvPr/>
        </p:nvSpPr>
        <p:spPr>
          <a:xfrm>
            <a:off x="4788024" y="4124979"/>
            <a:ext cx="4572000" cy="830997"/>
          </a:xfrm>
          <a:prstGeom prst="rect">
            <a:avLst/>
          </a:prstGeom>
        </p:spPr>
        <p:txBody>
          <a:bodyPr>
            <a:spAutoFit/>
          </a:bodyPr>
          <a:lstStyle/>
          <a:p>
            <a:r>
              <a:rPr lang="el-GR" sz="1600" dirty="0" err="1"/>
              <a:t>καὶ</a:t>
            </a:r>
            <a:r>
              <a:rPr lang="el-GR" sz="1600" dirty="0"/>
              <a:t> </a:t>
            </a:r>
            <a:r>
              <a:rPr lang="el-GR" sz="1600" dirty="0" err="1"/>
              <a:t>ἐποίησεν</a:t>
            </a:r>
            <a:r>
              <a:rPr lang="el-GR" sz="1600" dirty="0"/>
              <a:t> </a:t>
            </a:r>
            <a:r>
              <a:rPr lang="el-GR" sz="1600" dirty="0" err="1"/>
              <a:t>τραπέζας</a:t>
            </a:r>
            <a:r>
              <a:rPr lang="el-GR" sz="1600" dirty="0"/>
              <a:t> </a:t>
            </a:r>
            <a:r>
              <a:rPr lang="el-GR" sz="1600" dirty="0" err="1"/>
              <a:t>δέκα</a:t>
            </a:r>
            <a:r>
              <a:rPr lang="el-GR" sz="1600" dirty="0"/>
              <a:t> </a:t>
            </a:r>
            <a:r>
              <a:rPr lang="el-GR" sz="1600" dirty="0" err="1"/>
              <a:t>καὶ</a:t>
            </a:r>
            <a:r>
              <a:rPr lang="el-GR" sz="1600" dirty="0"/>
              <a:t> </a:t>
            </a:r>
            <a:r>
              <a:rPr lang="el-GR" sz="1600" dirty="0" err="1"/>
              <a:t>ἔθηκεν</a:t>
            </a:r>
            <a:r>
              <a:rPr lang="el-GR" sz="1600" dirty="0"/>
              <a:t> </a:t>
            </a:r>
            <a:r>
              <a:rPr lang="el-GR" sz="1600" dirty="0" err="1"/>
              <a:t>ἐν</a:t>
            </a:r>
            <a:r>
              <a:rPr lang="el-GR" sz="1600" dirty="0"/>
              <a:t> </a:t>
            </a:r>
            <a:r>
              <a:rPr lang="el-GR" sz="1600" dirty="0" err="1"/>
              <a:t>τῷ</a:t>
            </a:r>
            <a:r>
              <a:rPr lang="el-GR" sz="1600" dirty="0"/>
              <a:t> </a:t>
            </a:r>
            <a:r>
              <a:rPr lang="el-GR" sz="1600" dirty="0" err="1"/>
              <a:t>ναῷ</a:t>
            </a:r>
            <a:r>
              <a:rPr lang="el-GR" sz="1600" dirty="0"/>
              <a:t> </a:t>
            </a:r>
            <a:r>
              <a:rPr lang="el-GR" sz="1600" dirty="0" err="1"/>
              <a:t>πέντε</a:t>
            </a:r>
            <a:r>
              <a:rPr lang="el-GR" sz="1600" dirty="0"/>
              <a:t> </a:t>
            </a:r>
            <a:r>
              <a:rPr lang="el-GR" sz="1600" dirty="0" err="1"/>
              <a:t>ἐκ</a:t>
            </a:r>
            <a:r>
              <a:rPr lang="el-GR" sz="1600" dirty="0"/>
              <a:t> </a:t>
            </a:r>
            <a:r>
              <a:rPr lang="el-GR" sz="1600" dirty="0" err="1"/>
              <a:t>δεξιῶν</a:t>
            </a:r>
            <a:r>
              <a:rPr lang="el-GR" sz="1600" dirty="0"/>
              <a:t> </a:t>
            </a:r>
            <a:r>
              <a:rPr lang="el-GR" sz="1600" dirty="0" err="1"/>
              <a:t>καὶ</a:t>
            </a:r>
            <a:r>
              <a:rPr lang="el-GR" sz="1600" dirty="0"/>
              <a:t> </a:t>
            </a:r>
            <a:r>
              <a:rPr lang="el-GR" sz="1600" dirty="0" err="1"/>
              <a:t>πέντε</a:t>
            </a:r>
            <a:r>
              <a:rPr lang="el-GR" sz="1600" dirty="0"/>
              <a:t> </a:t>
            </a:r>
            <a:r>
              <a:rPr lang="el-GR" sz="1600" dirty="0" err="1"/>
              <a:t>ἐξ</a:t>
            </a:r>
            <a:r>
              <a:rPr lang="el-GR" sz="1600" dirty="0"/>
              <a:t> </a:t>
            </a:r>
            <a:r>
              <a:rPr lang="el-GR" sz="1600" dirty="0" err="1"/>
              <a:t>εὐωνύμων</a:t>
            </a:r>
            <a:r>
              <a:rPr lang="el-GR" sz="1600" dirty="0"/>
              <a:t> </a:t>
            </a:r>
            <a:r>
              <a:rPr lang="el-GR" sz="1600" dirty="0" err="1"/>
              <a:t>καὶ</a:t>
            </a:r>
            <a:r>
              <a:rPr lang="el-GR" sz="1600" dirty="0"/>
              <a:t> </a:t>
            </a:r>
            <a:r>
              <a:rPr lang="el-GR" sz="1600" dirty="0" err="1"/>
              <a:t>ἐποίησεν</a:t>
            </a:r>
            <a:r>
              <a:rPr lang="el-GR" sz="1600" dirty="0"/>
              <a:t> </a:t>
            </a:r>
            <a:r>
              <a:rPr lang="el-GR" sz="1600" dirty="0" err="1"/>
              <a:t>φιάλας</a:t>
            </a:r>
            <a:r>
              <a:rPr lang="el-GR" sz="1600" dirty="0"/>
              <a:t> </a:t>
            </a:r>
            <a:r>
              <a:rPr lang="el-GR" sz="1600" dirty="0" err="1"/>
              <a:t>χρυσᾶς</a:t>
            </a:r>
            <a:r>
              <a:rPr lang="el-GR" sz="1600" dirty="0"/>
              <a:t> </a:t>
            </a:r>
            <a:r>
              <a:rPr lang="el-GR" sz="1600" dirty="0" err="1"/>
              <a:t>ἑκατόν</a:t>
            </a:r>
            <a:r>
              <a:rPr lang="el-GR" sz="1600" dirty="0"/>
              <a:t> </a:t>
            </a:r>
            <a:r>
              <a:rPr lang="en-US" sz="1600" dirty="0"/>
              <a:t>(2Ch 4:8 BGT)</a:t>
            </a:r>
            <a:endParaRPr lang="el-GR" sz="1600" dirty="0"/>
          </a:p>
        </p:txBody>
      </p:sp>
      <p:cxnSp>
        <p:nvCxnSpPr>
          <p:cNvPr id="14" name="Καμπύλη γραμμή σύνδεσης 13"/>
          <p:cNvCxnSpPr/>
          <p:nvPr/>
        </p:nvCxnSpPr>
        <p:spPr>
          <a:xfrm flipV="1">
            <a:off x="4355976" y="4437112"/>
            <a:ext cx="504056" cy="288032"/>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932040" y="3456729"/>
            <a:ext cx="3384376" cy="369332"/>
          </a:xfrm>
          <a:prstGeom prst="rect">
            <a:avLst/>
          </a:prstGeom>
          <a:noFill/>
        </p:spPr>
        <p:txBody>
          <a:bodyPr wrap="square" rtlCol="0">
            <a:spAutoFit/>
          </a:bodyPr>
          <a:lstStyle/>
          <a:p>
            <a:r>
              <a:rPr lang="el-GR" dirty="0" smtClean="0"/>
              <a:t>Θυσιαστήριο θυμιαμάτων</a:t>
            </a:r>
            <a:endParaRPr lang="el-GR" dirty="0"/>
          </a:p>
        </p:txBody>
      </p:sp>
      <p:cxnSp>
        <p:nvCxnSpPr>
          <p:cNvPr id="17" name="Καμπύλη γραμμή σύνδεσης 16"/>
          <p:cNvCxnSpPr>
            <a:endCxn id="15" idx="1"/>
          </p:cNvCxnSpPr>
          <p:nvPr/>
        </p:nvCxnSpPr>
        <p:spPr>
          <a:xfrm flipV="1">
            <a:off x="2591780" y="3641395"/>
            <a:ext cx="2340260" cy="795717"/>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5113133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332656"/>
            <a:ext cx="7467600" cy="1143000"/>
          </a:xfrm>
        </p:spPr>
        <p:txBody>
          <a:bodyPr>
            <a:normAutofit/>
          </a:bodyPr>
          <a:lstStyle/>
          <a:p>
            <a:pPr algn="ctr"/>
            <a:r>
              <a:rPr lang="el-GR" sz="3600" dirty="0" smtClean="0">
                <a:latin typeface="Cambria" pitchFamily="18" charset="0"/>
              </a:rPr>
              <a:t>Το Άγιο και το Άγιο των Αγίων</a:t>
            </a:r>
            <a:endParaRPr lang="el-GR" sz="3600" dirty="0">
              <a:latin typeface="Cambria" pitchFamily="18" charset="0"/>
            </a:endParaRPr>
          </a:p>
        </p:txBody>
      </p:sp>
      <p:pic>
        <p:nvPicPr>
          <p:cNvPr id="4" name="Content Placeholder 3" descr="[020]Το άγιο και το Άγιο των Αγίων.tif"/>
          <p:cNvPicPr>
            <a:picLocks noGrp="1" noChangeAspect="1"/>
          </p:cNvPicPr>
          <p:nvPr>
            <p:ph idx="1"/>
          </p:nvPr>
        </p:nvPicPr>
        <p:blipFill>
          <a:blip r:embed="rId2" cstate="print"/>
          <a:stretch>
            <a:fillRect/>
          </a:stretch>
        </p:blipFill>
        <p:spPr>
          <a:xfrm>
            <a:off x="395536" y="1412776"/>
            <a:ext cx="8208912" cy="5184576"/>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04664"/>
            <a:ext cx="7467600" cy="1143000"/>
          </a:xfrm>
        </p:spPr>
        <p:txBody>
          <a:bodyPr>
            <a:normAutofit/>
          </a:bodyPr>
          <a:lstStyle/>
          <a:p>
            <a:pPr algn="ctr"/>
            <a:r>
              <a:rPr lang="el-GR" sz="3200" dirty="0" smtClean="0">
                <a:latin typeface="Cambria" pitchFamily="18" charset="0"/>
              </a:rPr>
              <a:t>Το Άγιο των Αγίων ή Άδυτο (αναπαράσταση)</a:t>
            </a:r>
            <a:endParaRPr lang="el-GR" sz="3200" dirty="0">
              <a:latin typeface="Cambria" pitchFamily="18" charset="0"/>
            </a:endParaRPr>
          </a:p>
        </p:txBody>
      </p:sp>
      <p:pic>
        <p:nvPicPr>
          <p:cNvPr id="4" name="Content Placeholder 3" descr="[021]Το Άγιο των Αγίων.tif"/>
          <p:cNvPicPr>
            <a:picLocks noGrp="1" noChangeAspect="1"/>
          </p:cNvPicPr>
          <p:nvPr>
            <p:ph idx="1"/>
          </p:nvPr>
        </p:nvPicPr>
        <p:blipFill>
          <a:blip r:embed="rId2" cstate="print"/>
          <a:stretch>
            <a:fillRect/>
          </a:stretch>
        </p:blipFill>
        <p:spPr>
          <a:xfrm>
            <a:off x="467544" y="1628800"/>
            <a:ext cx="8064896" cy="4824535"/>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3200" dirty="0" smtClean="0">
                <a:latin typeface="Cambria" pitchFamily="18" charset="0"/>
              </a:rPr>
              <a:t>6. Ο Νάος του Ζοροβάβελ</a:t>
            </a:r>
            <a:endParaRPr lang="el-GR" sz="3200" dirty="0">
              <a:latin typeface="Cambria" pitchFamily="18" charset="0"/>
            </a:endParaRPr>
          </a:p>
        </p:txBody>
      </p:sp>
      <p:pic>
        <p:nvPicPr>
          <p:cNvPr id="4" name="Content Placeholder 3" descr="[023].Ναός του Ζοροβάβελ.tif"/>
          <p:cNvPicPr>
            <a:picLocks noGrp="1" noChangeAspect="1"/>
          </p:cNvPicPr>
          <p:nvPr>
            <p:ph idx="1"/>
          </p:nvPr>
        </p:nvPicPr>
        <p:blipFill>
          <a:blip r:embed="rId2" cstate="print"/>
          <a:stretch>
            <a:fillRect/>
          </a:stretch>
        </p:blipFill>
        <p:spPr>
          <a:xfrm>
            <a:off x="539552" y="1556792"/>
            <a:ext cx="7632848" cy="4896544"/>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l-GR" sz="3200" smtClean="0">
                <a:latin typeface="Cambria" pitchFamily="18" charset="0"/>
              </a:rPr>
              <a:t>Ο Νάος του Ζοροβάβελ</a:t>
            </a:r>
          </a:p>
        </p:txBody>
      </p:sp>
      <p:pic>
        <p:nvPicPr>
          <p:cNvPr id="10243" name="Content Placeholder 3" descr="[023].Ναός του Ζοροβάβελ.tif"/>
          <p:cNvPicPr>
            <a:picLocks noGrp="1" noChangeAspect="1"/>
          </p:cNvPicPr>
          <p:nvPr>
            <p:ph idx="1"/>
          </p:nvPr>
        </p:nvPicPr>
        <p:blipFill>
          <a:blip r:embed="rId2" cstate="print"/>
          <a:srcRect/>
          <a:stretch>
            <a:fillRect/>
          </a:stretch>
        </p:blipFill>
        <p:spPr bwMode="auto">
          <a:xfrm>
            <a:off x="2338388" y="949325"/>
            <a:ext cx="4565650" cy="2928938"/>
          </a:xfrm>
          <a:noFill/>
          <a:ln>
            <a:miter lim="800000"/>
            <a:headEnd/>
            <a:tailEnd/>
          </a:ln>
        </p:spPr>
      </p:pic>
      <p:sp>
        <p:nvSpPr>
          <p:cNvPr id="10244" name="4 - TextBox"/>
          <p:cNvSpPr txBox="1">
            <a:spLocks noChangeArrowheads="1"/>
          </p:cNvSpPr>
          <p:nvPr/>
        </p:nvSpPr>
        <p:spPr bwMode="auto">
          <a:xfrm>
            <a:off x="898525" y="4373563"/>
            <a:ext cx="7559675" cy="1200150"/>
          </a:xfrm>
          <a:prstGeom prst="rect">
            <a:avLst/>
          </a:prstGeom>
          <a:noFill/>
          <a:ln w="9525">
            <a:noFill/>
            <a:miter lim="800000"/>
            <a:headEnd/>
            <a:tailEnd/>
          </a:ln>
        </p:spPr>
        <p:txBody>
          <a:bodyPr>
            <a:spAutoFit/>
          </a:bodyPr>
          <a:lstStyle/>
          <a:p>
            <a:r>
              <a:rPr lang="el-GR" sz="2400"/>
              <a:t>Η αυλή παριστάνει τη θάλασσα (δηλαδή τις υποχθόνιες περιοχές), ο ίδιος ο ναός τη γη και το ιερό τον ουρανό ( Φλάβιου Ιώσηπου, Αντ Εβρ. ΙΙΙ 7,7)</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0"/>
            <a:ext cx="1588" cy="1588"/>
          </a:xfrm>
          <a:prstGeom prst="rect">
            <a:avLst/>
          </a:prstGeom>
          <a:noFill/>
          <a:ln w="9525">
            <a:solidFill>
              <a:schemeClr val="tx1"/>
            </a:solidFill>
            <a:miter lim="800000"/>
            <a:headEnd/>
            <a:tailEnd/>
          </a:ln>
        </p:spPr>
        <p:txBody>
          <a:bodyPr anchor="ctr">
            <a:spAutoFit/>
          </a:bodyPr>
          <a:lstStyle/>
          <a:p>
            <a:endParaRPr lang="en-US"/>
          </a:p>
        </p:txBody>
      </p:sp>
      <p:sp>
        <p:nvSpPr>
          <p:cNvPr id="14339" name="Text Box 6"/>
          <p:cNvSpPr txBox="1">
            <a:spLocks noChangeArrowheads="1"/>
          </p:cNvSpPr>
          <p:nvPr/>
        </p:nvSpPr>
        <p:spPr bwMode="auto">
          <a:xfrm>
            <a:off x="1101725" y="2322513"/>
            <a:ext cx="184150" cy="304800"/>
          </a:xfrm>
          <a:prstGeom prst="rect">
            <a:avLst/>
          </a:prstGeom>
          <a:noFill/>
          <a:ln w="9525">
            <a:noFill/>
            <a:miter lim="800000"/>
            <a:headEnd/>
            <a:tailEnd/>
          </a:ln>
        </p:spPr>
        <p:txBody>
          <a:bodyPr wrap="none">
            <a:spAutoFit/>
          </a:bodyPr>
          <a:lstStyle/>
          <a:p>
            <a:endParaRPr lang="en-US"/>
          </a:p>
        </p:txBody>
      </p:sp>
      <p:sp>
        <p:nvSpPr>
          <p:cNvPr id="14340" name="Rectangle 14"/>
          <p:cNvSpPr>
            <a:spLocks noChangeArrowheads="1"/>
          </p:cNvSpPr>
          <p:nvPr/>
        </p:nvSpPr>
        <p:spPr bwMode="auto">
          <a:xfrm>
            <a:off x="0" y="442913"/>
            <a:ext cx="9144000" cy="0"/>
          </a:xfrm>
          <a:prstGeom prst="rect">
            <a:avLst/>
          </a:prstGeom>
          <a:noFill/>
          <a:ln w="9525">
            <a:noFill/>
            <a:miter lim="800000"/>
            <a:headEnd/>
            <a:tailEnd/>
          </a:ln>
        </p:spPr>
        <p:txBody>
          <a:bodyPr wrap="none" anchor="ctr">
            <a:spAutoFit/>
          </a:bodyPr>
          <a:lstStyle/>
          <a:p>
            <a:endParaRPr lang="en-US"/>
          </a:p>
        </p:txBody>
      </p:sp>
      <p:sp>
        <p:nvSpPr>
          <p:cNvPr id="14341" name="4 - TextBox"/>
          <p:cNvSpPr txBox="1">
            <a:spLocks noChangeArrowheads="1"/>
          </p:cNvSpPr>
          <p:nvPr/>
        </p:nvSpPr>
        <p:spPr bwMode="auto">
          <a:xfrm>
            <a:off x="792163" y="1600200"/>
            <a:ext cx="7453312" cy="307975"/>
          </a:xfrm>
          <a:prstGeom prst="rect">
            <a:avLst/>
          </a:prstGeom>
          <a:noFill/>
          <a:ln w="9525">
            <a:noFill/>
            <a:miter lim="800000"/>
            <a:headEnd/>
            <a:tailEnd/>
          </a:ln>
        </p:spPr>
        <p:txBody>
          <a:bodyPr>
            <a:spAutoFit/>
          </a:bodyPr>
          <a:lstStyle/>
          <a:p>
            <a:endParaRPr lang="el-GR"/>
          </a:p>
        </p:txBody>
      </p:sp>
      <p:sp>
        <p:nvSpPr>
          <p:cNvPr id="6" name="5 - TextBox"/>
          <p:cNvSpPr txBox="1"/>
          <p:nvPr/>
        </p:nvSpPr>
        <p:spPr>
          <a:xfrm>
            <a:off x="304800" y="1951038"/>
            <a:ext cx="7788275" cy="4846637"/>
          </a:xfrm>
          <a:prstGeom prst="rect">
            <a:avLst/>
          </a:prstGeom>
          <a:noFill/>
        </p:spPr>
        <p:txBody>
          <a:bodyPr>
            <a:spAutoFit/>
          </a:bodyPr>
          <a:lstStyle/>
          <a:p>
            <a:pPr>
              <a:buFont typeface="Arial" pitchFamily="34" charset="0"/>
              <a:buChar char="•"/>
              <a:defRPr/>
            </a:pPr>
            <a:r>
              <a:rPr lang="el-GR" sz="2400" dirty="0">
                <a:effectLst>
                  <a:outerShdw blurRad="38100" dist="38100" dir="2700000" algn="tl">
                    <a:srgbClr val="000000">
                      <a:alpha val="43137"/>
                    </a:srgbClr>
                  </a:outerShdw>
                </a:effectLst>
              </a:rPr>
              <a:t>Εκκλησία είναι η απεικόνιση της ουράνιας </a:t>
            </a:r>
            <a:r>
              <a:rPr lang="el-GR" sz="2400" dirty="0" err="1">
                <a:effectLst>
                  <a:outerShdw blurRad="38100" dist="38100" dir="2700000" algn="tl">
                    <a:srgbClr val="000000">
                      <a:alpha val="43137"/>
                    </a:srgbClr>
                  </a:outerShdw>
                </a:effectLst>
              </a:rPr>
              <a:t>Ιερουσαλείμ</a:t>
            </a:r>
            <a:endParaRPr lang="el-GR" sz="2400" dirty="0">
              <a:effectLst>
                <a:outerShdw blurRad="38100" dist="38100" dir="2700000" algn="tl">
                  <a:srgbClr val="000000">
                    <a:alpha val="43137"/>
                  </a:srgbClr>
                </a:outerShdw>
              </a:effectLst>
            </a:endParaRPr>
          </a:p>
          <a:p>
            <a:pPr>
              <a:buFont typeface="Arial" pitchFamily="34" charset="0"/>
              <a:buChar char="•"/>
              <a:defRPr/>
            </a:pPr>
            <a:r>
              <a:rPr lang="el-GR" sz="2400" dirty="0">
                <a:effectLst>
                  <a:outerShdw blurRad="38100" dist="38100" dir="2700000" algn="tl">
                    <a:srgbClr val="000000">
                      <a:alpha val="43137"/>
                    </a:srgbClr>
                  </a:outerShdw>
                </a:effectLst>
              </a:rPr>
              <a:t>Αναπαριστά τον Παράδεισο ή τον ουράνιο κόσμο. </a:t>
            </a:r>
          </a:p>
          <a:p>
            <a:pPr>
              <a:defRPr/>
            </a:pPr>
            <a:r>
              <a:rPr lang="el-GR" sz="2400" dirty="0"/>
              <a:t>Βυζαντινή Εκκλησία</a:t>
            </a:r>
            <a:r>
              <a:rPr lang="en-US" sz="2400" dirty="0"/>
              <a:t>:</a:t>
            </a:r>
            <a:r>
              <a:rPr lang="el-GR" sz="2400" dirty="0"/>
              <a:t> </a:t>
            </a:r>
            <a:r>
              <a:rPr lang="en-US" sz="2400" dirty="0"/>
              <a:t>T</a:t>
            </a:r>
            <a:r>
              <a:rPr lang="el-GR" sz="2400" dirty="0"/>
              <a:t>α τέσσερα τμήματα του εσωτερικού της εκκλησίας συμβολίζουν τις τέσσερις κατευθύνσεις του κόσμου. Το εσωτερικό της είναι το σύμπαν, το ιερό ο παράδεισος και η πύλη του ιερού βήματος η πύλη του παραδείσου.  Απέναντι από το Ιερό Βήμα (Ανατολή) είναι η Δύση, περιοχή του σκότους και της θλίψης, του θανάτου, η περιοχή των αιώνιων διαμερισμάτων των νεκρών, που προσδοκούν την Ανάσταση της Κρίσης. Το κέντρο του εκκλησιαστικού οικοδομήματος είναι η γη. </a:t>
            </a:r>
          </a:p>
          <a:p>
            <a:pPr>
              <a:defRPr/>
            </a:pPr>
            <a:endParaRPr lang="el-GR" dirty="0"/>
          </a:p>
        </p:txBody>
      </p:sp>
      <p:pic>
        <p:nvPicPr>
          <p:cNvPr id="14343" name="Picture 2" descr="http://ts4.mm.bing.net/th?id=HN.608036690888885507&amp;pid=15.1&amp;H=115&amp;W=160"/>
          <p:cNvPicPr>
            <a:picLocks noChangeAspect="1" noChangeArrowheads="1"/>
          </p:cNvPicPr>
          <p:nvPr/>
        </p:nvPicPr>
        <p:blipFill>
          <a:blip r:embed="rId3" cstate="print"/>
          <a:srcRect/>
          <a:stretch>
            <a:fillRect/>
          </a:stretch>
        </p:blipFill>
        <p:spPr bwMode="auto">
          <a:xfrm>
            <a:off x="2971800" y="0"/>
            <a:ext cx="2773363" cy="19939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3600" dirty="0" smtClean="0">
                <a:latin typeface="Cambria" pitchFamily="18" charset="0"/>
              </a:rPr>
              <a:t>Ο τάφος του Ζαχαρία</a:t>
            </a:r>
            <a:endParaRPr lang="el-GR" sz="3600" dirty="0">
              <a:latin typeface="Cambria" pitchFamily="18" charset="0"/>
            </a:endParaRPr>
          </a:p>
        </p:txBody>
      </p:sp>
      <p:pic>
        <p:nvPicPr>
          <p:cNvPr id="4" name="Content Placeholder 3" descr="[022].Ο τάφος του προφήτη Ζαχαρία.tif"/>
          <p:cNvPicPr>
            <a:picLocks noGrp="1" noChangeAspect="1"/>
          </p:cNvPicPr>
          <p:nvPr>
            <p:ph idx="1"/>
          </p:nvPr>
        </p:nvPicPr>
        <p:blipFill>
          <a:blip r:embed="rId2" cstate="print"/>
          <a:stretch>
            <a:fillRect/>
          </a:stretch>
        </p:blipFill>
        <p:spPr>
          <a:xfrm>
            <a:off x="539552" y="1600200"/>
            <a:ext cx="7776863" cy="4925144"/>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3200" dirty="0" smtClean="0">
                <a:latin typeface="Cambria" pitchFamily="18" charset="0"/>
              </a:rPr>
              <a:t>6. Ο Νάος του Ζοροβάβελ</a:t>
            </a:r>
            <a:endParaRPr lang="el-GR" sz="3200" dirty="0">
              <a:latin typeface="Cambria" pitchFamily="18" charset="0"/>
            </a:endParaRPr>
          </a:p>
        </p:txBody>
      </p:sp>
      <p:sp>
        <p:nvSpPr>
          <p:cNvPr id="3" name="Θέση περιεχομένου 2"/>
          <p:cNvSpPr>
            <a:spLocks noGrp="1"/>
          </p:cNvSpPr>
          <p:nvPr>
            <p:ph idx="1"/>
          </p:nvPr>
        </p:nvSpPr>
        <p:spPr/>
        <p:txBody>
          <a:bodyPr>
            <a:normAutofit/>
          </a:bodyPr>
          <a:lstStyle/>
          <a:p>
            <a:r>
              <a:rPr lang="el-GR" sz="1400" dirty="0" smtClean="0"/>
              <a:t>538 </a:t>
            </a:r>
            <a:r>
              <a:rPr lang="el-GR" sz="1400" dirty="0" err="1" smtClean="0"/>
              <a:t>π.Χ</a:t>
            </a:r>
            <a:r>
              <a:rPr lang="el-GR" sz="1400" dirty="0" smtClean="0"/>
              <a:t> ΚΥΡΟΣ-ΔΙΑΤΑΓΜΑ ΤΟ ΟΠΟΙΟ ΠΑΡΕΙΧΕ ΤΗ ΔΥΝΑΤΟΤΗΤΑ ΣΤΟΥΣ ΕΞΟΡΙΣΤΟΥΣ ΤΗΣ ΒΑΒΥΛΩΝΑΣ ΙΣΡΑΗΛΙΤΕΣ ΝΑ ΕΠΙΣΤΡΕΨΟΥΝ ΣΤΗΝ ΙΕΡΟΥΣΑΛΗΜ ΚΑΙ ΝΑ ΟΙΚΟΔΟΜΗΣΟΥΝ ΤΟΝ ΔΕΥΤΕΡΟ ΝΑΟ ΤΟΥ ΘΕΟΥ.</a:t>
            </a:r>
          </a:p>
          <a:p>
            <a:r>
              <a:rPr lang="el-GR" sz="1400" dirty="0" smtClean="0"/>
              <a:t>536 </a:t>
            </a:r>
            <a:r>
              <a:rPr lang="el-GR" sz="1400" dirty="0" err="1" smtClean="0"/>
              <a:t>π.Χ</a:t>
            </a:r>
            <a:r>
              <a:rPr lang="el-GR" sz="1400" dirty="0" smtClean="0"/>
              <a:t> ΘΕΜΕΛΕΙΩΝΕΤΑΙ Ο ΔΕΥΤΕΡΟΣ ΝΑΟΣ ΑΠΟ ΤΟΝ ΣΑΡΑΒΑΣΑΡ ΙΟΥΔΑΙΟ ΑΞΙΩΜΑΤΟΥΧΟ ΣΤΗΝ ΑΥΛΗ ΤΟΥ ΠΕΡΣΗ ΒΑΣΙΛΕΑ. ΔΙΑΒΟΛΗ ΑΠΟ ΤΟΥΣ ΣΑΜΑΡΕΙΤΕΣ.</a:t>
            </a:r>
          </a:p>
          <a:p>
            <a:r>
              <a:rPr lang="el-GR" sz="1400" dirty="0" smtClean="0"/>
              <a:t>516-515 </a:t>
            </a:r>
            <a:r>
              <a:rPr lang="el-GR" sz="1400" dirty="0" err="1" smtClean="0"/>
              <a:t>π.Χ</a:t>
            </a:r>
            <a:r>
              <a:rPr lang="el-GR" sz="1400" dirty="0" smtClean="0"/>
              <a:t> ΔΑΡΕΙΟΣ Ο Α΄-ΜΕΓΑΣ ΑΠΟΣΤΕΛΛΕΙ ΖΟΡΟΒΑΒΕΛ ΓΙΑ ΤΗΝ ΑΝΕΓΕΡΣΗ ΤΟΥ ΝΑΟΥ. </a:t>
            </a:r>
          </a:p>
          <a:p>
            <a:r>
              <a:rPr lang="el-GR" sz="1400" dirty="0" smtClean="0"/>
              <a:t>ΑΝΑΚΑΙΝΙΣΤΗΚΕ ΑΠΟ ΤΟΝ ΑΡΧΙΕΡΕΑ ΣΙΜΩΝΑ Α΄ Ή  Β΄. </a:t>
            </a:r>
          </a:p>
          <a:p>
            <a:r>
              <a:rPr lang="el-GR" sz="1400" dirty="0" smtClean="0"/>
              <a:t>ΑΝΤΙΟΧΟΣ Ο Δ΄ ΕΠΙΦΑΝΗΣ ΤΟ 169 </a:t>
            </a:r>
            <a:r>
              <a:rPr lang="el-GR" sz="1400" dirty="0" err="1" smtClean="0"/>
              <a:t>π.Χ</a:t>
            </a:r>
            <a:r>
              <a:rPr lang="el-GR" sz="1400" dirty="0" smtClean="0"/>
              <a:t> ΣΥΛΗΣΕ ΤΟΥΣ ΘΗΣΑΥΡΟΥΣ ΤΟΥ ΚΑΙ ΤΟ 167 </a:t>
            </a:r>
            <a:r>
              <a:rPr lang="el-GR" sz="1400" dirty="0" err="1" smtClean="0"/>
              <a:t>π.Χ</a:t>
            </a:r>
            <a:r>
              <a:rPr lang="el-GR" sz="1400" dirty="0" smtClean="0"/>
              <a:t> ΤΟΝ ΒΕΒΗΛΩΣΕ ΣΤΗΝΟΝΤΑΣ ΒΩΜΟ ΠΡΟΣ ΤΙΜΗ ΤΟΥ ΔΙΑ.</a:t>
            </a:r>
          </a:p>
          <a:p>
            <a:r>
              <a:rPr lang="el-GR" sz="1400" dirty="0" smtClean="0"/>
              <a:t>164 </a:t>
            </a:r>
            <a:r>
              <a:rPr lang="el-GR" sz="1400" dirty="0" err="1" smtClean="0"/>
              <a:t>π.Χ</a:t>
            </a:r>
            <a:r>
              <a:rPr lang="el-GR" sz="1400" dirty="0" smtClean="0"/>
              <a:t> Ο ΙΟΥΔΑΣ Ο ΜΑΚΚΑΒΑΙΟΣ ΤΟΝ ΑΝΑΚΑΤΑΛΑΜΒΑΝΕΙ. ΝΕΟ ΤΕΙΧΟΣ ΓΙΑ ΠΡΟΣΤΑΣΙΑ ΚΑΙ ΤΟΝ ΕΞΑΓΝΙΖΕΙ.</a:t>
            </a:r>
          </a:p>
          <a:p>
            <a:r>
              <a:rPr lang="el-GR" sz="1400" dirty="0" smtClean="0"/>
              <a:t>ΠΟΜΠΗΙΟΣ ΤΟ 54 </a:t>
            </a:r>
            <a:r>
              <a:rPr lang="el-GR" sz="1400" dirty="0" err="1" smtClean="0"/>
              <a:t>π.Χ</a:t>
            </a:r>
            <a:r>
              <a:rPr lang="el-GR" sz="1400" dirty="0" smtClean="0"/>
              <a:t> ΤΟΝ ΒΕΒΗΛΩΝΕΙ ΚΑΙ ΠΑΛΙ.</a:t>
            </a:r>
          </a:p>
          <a:p>
            <a:r>
              <a:rPr lang="el-GR" sz="1400" dirty="0" smtClean="0"/>
              <a:t>ΑΝΘΥΠΑΤΟΣ ΣΥΡΙΑΣ ΚΡΑΣΣΟΣ ΤΟΝ ΛΕΗΛΑΤΕΙ. </a:t>
            </a:r>
          </a:p>
          <a:p>
            <a:endParaRPr lang="el-GR" sz="1400" dirty="0"/>
          </a:p>
        </p:txBody>
      </p:sp>
    </p:spTree>
    <p:extLst>
      <p:ext uri="{BB962C8B-B14F-4D97-AF65-F5344CB8AC3E}">
        <p14:creationId xmlns:p14="http://schemas.microsoft.com/office/powerpoint/2010/main" xmlns="" val="19848790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15200" cy="1143000"/>
          </a:xfrm>
        </p:spPr>
        <p:txBody>
          <a:bodyPr>
            <a:normAutofit/>
          </a:bodyPr>
          <a:lstStyle/>
          <a:p>
            <a:r>
              <a:rPr lang="el-GR" sz="2800" dirty="0" smtClean="0">
                <a:latin typeface="Cambria" pitchFamily="18" charset="0"/>
              </a:rPr>
              <a:t>2. Ματσεμπώθ και Ασερώθ – Ειδώλια - Τεραφείμ</a:t>
            </a:r>
            <a:endParaRPr lang="el-GR" sz="2800" dirty="0">
              <a:latin typeface="Cambria" pitchFamily="18" charset="0"/>
            </a:endParaRPr>
          </a:p>
        </p:txBody>
      </p:sp>
      <p:pic>
        <p:nvPicPr>
          <p:cNvPr id="4" name="Content Placeholder 3" descr="[02].Ματσεμπώθ.tif"/>
          <p:cNvPicPr>
            <a:picLocks noGrp="1" noChangeAspect="1"/>
          </p:cNvPicPr>
          <p:nvPr>
            <p:ph idx="1"/>
          </p:nvPr>
        </p:nvPicPr>
        <p:blipFill>
          <a:blip r:embed="rId2" cstate="print"/>
          <a:stretch>
            <a:fillRect/>
          </a:stretch>
        </p:blipFill>
        <p:spPr>
          <a:xfrm>
            <a:off x="107504" y="2028444"/>
            <a:ext cx="5976664" cy="3884832"/>
          </a:xfrm>
        </p:spPr>
      </p:pic>
      <p:sp>
        <p:nvSpPr>
          <p:cNvPr id="5" name="TextBox 4"/>
          <p:cNvSpPr txBox="1"/>
          <p:nvPr/>
        </p:nvSpPr>
        <p:spPr>
          <a:xfrm>
            <a:off x="971600" y="1196752"/>
            <a:ext cx="6336704" cy="400110"/>
          </a:xfrm>
          <a:prstGeom prst="rect">
            <a:avLst/>
          </a:prstGeom>
          <a:noFill/>
        </p:spPr>
        <p:txBody>
          <a:bodyPr wrap="square" rtlCol="0">
            <a:spAutoFit/>
          </a:bodyPr>
          <a:lstStyle/>
          <a:p>
            <a:pPr algn="ctr"/>
            <a:r>
              <a:rPr lang="el-GR" sz="2000" dirty="0" smtClean="0">
                <a:latin typeface="Cambria" pitchFamily="18" charset="0"/>
              </a:rPr>
              <a:t>Ματσεμπώθ στο μουσείο της Χαζώρ</a:t>
            </a:r>
            <a:endParaRPr lang="el-GR" sz="2000" dirty="0">
              <a:latin typeface="Cambria" pitchFamily="18" charset="0"/>
            </a:endParaRPr>
          </a:p>
        </p:txBody>
      </p:sp>
      <p:sp>
        <p:nvSpPr>
          <p:cNvPr id="3" name="TextBox 2"/>
          <p:cNvSpPr txBox="1"/>
          <p:nvPr/>
        </p:nvSpPr>
        <p:spPr>
          <a:xfrm>
            <a:off x="6228184" y="2492896"/>
            <a:ext cx="2736304" cy="2585323"/>
          </a:xfrm>
          <a:prstGeom prst="rect">
            <a:avLst/>
          </a:prstGeom>
          <a:noFill/>
        </p:spPr>
        <p:txBody>
          <a:bodyPr wrap="square" rtlCol="0">
            <a:spAutoFit/>
          </a:bodyPr>
          <a:lstStyle/>
          <a:p>
            <a:r>
              <a:rPr lang="el-GR" dirty="0" smtClean="0">
                <a:solidFill>
                  <a:srgbClr val="FF0000"/>
                </a:solidFill>
              </a:rPr>
              <a:t>ΜΕΤΣΕΜΠΩΘ</a:t>
            </a:r>
            <a:r>
              <a:rPr lang="en-US" dirty="0" smtClean="0"/>
              <a:t>:</a:t>
            </a:r>
            <a:r>
              <a:rPr lang="el-GR" dirty="0" smtClean="0"/>
              <a:t>ΛΙΘΙΝΕΣ ΣΤΗΛΕΣ ΠΟΥ ΣΥΜΒΟΛΙΖΑΝ ΤΗΝ ΠΑΡΟΥΣΙΑ ΤΟΥ ΘΕΟΥ</a:t>
            </a:r>
            <a:endParaRPr lang="en-US" dirty="0" smtClean="0"/>
          </a:p>
          <a:p>
            <a:r>
              <a:rPr lang="el-GR" dirty="0" smtClean="0">
                <a:solidFill>
                  <a:srgbClr val="FF0000"/>
                </a:solidFill>
              </a:rPr>
              <a:t>ΑΣΕΡΩΘ</a:t>
            </a:r>
            <a:r>
              <a:rPr lang="en-US" dirty="0" smtClean="0"/>
              <a:t>: </a:t>
            </a:r>
            <a:r>
              <a:rPr lang="el-GR" dirty="0" smtClean="0"/>
              <a:t>ΞΥΛΙΝΕΣ ΣΤΗΛΕΣ ΠΡΟΣ ΤΙΜΗΝ ΤΗΣ ΚΟΡΥΦΑΙΑΣ ΘΕΑΣ ΤΟΥ ΧΑΝΑΑΝΙΤΙΚΟΥ ΠΑΝΘΕΟΥ</a:t>
            </a:r>
            <a:endParaRPr lang="el-GR"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3200" dirty="0" smtClean="0">
                <a:latin typeface="Cambria" pitchFamily="18" charset="0"/>
              </a:rPr>
              <a:t>6. Ο Νάος του Ζοροβάβελ</a:t>
            </a:r>
            <a:endParaRPr lang="el-GR" sz="3200" dirty="0">
              <a:latin typeface="Cambria" pitchFamily="18" charset="0"/>
            </a:endParaRPr>
          </a:p>
        </p:txBody>
      </p:sp>
      <p:sp>
        <p:nvSpPr>
          <p:cNvPr id="3" name="Θέση περιεχομένου 2"/>
          <p:cNvSpPr>
            <a:spLocks noGrp="1"/>
          </p:cNvSpPr>
          <p:nvPr>
            <p:ph idx="1"/>
          </p:nvPr>
        </p:nvSpPr>
        <p:spPr/>
        <p:txBody>
          <a:bodyPr>
            <a:normAutofit/>
          </a:bodyPr>
          <a:lstStyle/>
          <a:p>
            <a:r>
              <a:rPr lang="el-GR" sz="1400" dirty="0" smtClean="0"/>
              <a:t>ΜΕΝΟΡΑ-ΕΠΤΑΦΩΤΗ ΛΥΧΝΙΑ ΝΕΟ ΠΝΕΥΜΑΤΙΚΟ ΝΟΗΜΑ</a:t>
            </a:r>
          </a:p>
          <a:p>
            <a:r>
              <a:rPr lang="el-GR" sz="1400" dirty="0" smtClean="0"/>
              <a:t>ΑΔΙΑΚΟΠΗ ΘΕΟΦΑΝΕΙΑ, ΑΣΒΕΣΤΗ ΛΑΜΠΑΔΑ</a:t>
            </a:r>
          </a:p>
          <a:p>
            <a:r>
              <a:rPr lang="el-GR" sz="1400" dirty="0" smtClean="0"/>
              <a:t>ΠΑΡΑΠΕΜΠΕΙ ΣΤΗΝ ΚΑΙΟΜΕΝΗ ΒΑΤΟ</a:t>
            </a:r>
          </a:p>
          <a:p>
            <a:r>
              <a:rPr lang="el-GR" sz="1400" dirty="0" smtClean="0"/>
              <a:t>ΠΛΑΝΗΤΙΚΟ ΣΥΣΤΗΜΑ ΚΑΙ ΤΗΝ ΑΙΩΝΙΑ ΙΣΧΥ ΤΟΥ</a:t>
            </a:r>
          </a:p>
          <a:p>
            <a:r>
              <a:rPr lang="el-GR" sz="1400" dirty="0" smtClean="0"/>
              <a:t>ΑΓΙΑ ΑΓΙΩΝ. ΜΟΝΟ ΕΝΑΣ ΛΙΘΟΣ. ΣΧΑΡΑ ΜΕ ΤΟ ΘΥΜΙΑΜΑ.</a:t>
            </a:r>
          </a:p>
          <a:p>
            <a:endParaRPr lang="el-GR" sz="1400" dirty="0"/>
          </a:p>
        </p:txBody>
      </p:sp>
      <p:pic>
        <p:nvPicPr>
          <p:cNvPr id="4" name="Picture 1030" descr="D:\eikona1.tif"/>
          <p:cNvPicPr>
            <a:picLocks noChangeAspect="1" noChangeArrowheads="1"/>
          </p:cNvPicPr>
          <p:nvPr/>
        </p:nvPicPr>
        <p:blipFill>
          <a:blip r:embed="rId2" cstate="print">
            <a:extLst>
              <a:ext uri="{28A0092B-C50C-407E-A947-70E740481C1C}">
                <a14:useLocalDpi xmlns:a14="http://schemas.microsoft.com/office/drawing/2010/main" xmlns="" val="0"/>
              </a:ext>
            </a:extLst>
          </a:blip>
          <a:srcRect l="2072" r="2072" b="1454"/>
          <a:stretch>
            <a:fillRect/>
          </a:stretch>
        </p:blipFill>
        <p:spPr bwMode="auto">
          <a:xfrm>
            <a:off x="827584" y="3068960"/>
            <a:ext cx="2199939" cy="3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032"/>
          <p:cNvSpPr txBox="1">
            <a:spLocks noChangeArrowheads="1"/>
          </p:cNvSpPr>
          <p:nvPr/>
        </p:nvSpPr>
        <p:spPr bwMode="auto">
          <a:xfrm>
            <a:off x="3131840" y="3284984"/>
            <a:ext cx="3810000" cy="2569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1200" b="1">
                <a:solidFill>
                  <a:schemeClr val="tx1"/>
                </a:solidFill>
                <a:latin typeface="Times New Roman" pitchFamily="18" charset="0"/>
              </a:defRPr>
            </a:lvl1pPr>
            <a:lvl2pPr marL="742950" indent="-285750">
              <a:defRPr sz="1200" b="1">
                <a:solidFill>
                  <a:schemeClr val="tx1"/>
                </a:solidFill>
                <a:latin typeface="Times New Roman" pitchFamily="18" charset="0"/>
              </a:defRPr>
            </a:lvl2pPr>
            <a:lvl3pPr marL="1143000" indent="-228600">
              <a:defRPr sz="1200" b="1">
                <a:solidFill>
                  <a:schemeClr val="tx1"/>
                </a:solidFill>
                <a:latin typeface="Times New Roman" pitchFamily="18" charset="0"/>
              </a:defRPr>
            </a:lvl3pPr>
            <a:lvl4pPr marL="1600200" indent="-228600">
              <a:defRPr sz="1200" b="1">
                <a:solidFill>
                  <a:schemeClr val="tx1"/>
                </a:solidFill>
                <a:latin typeface="Times New Roman" pitchFamily="18" charset="0"/>
              </a:defRPr>
            </a:lvl4pPr>
            <a:lvl5pPr marL="2057400" indent="-228600">
              <a:defRPr sz="1200" b="1">
                <a:solidFill>
                  <a:schemeClr val="tx1"/>
                </a:solidFill>
                <a:latin typeface="Times New Roman" pitchFamily="18" charset="0"/>
              </a:defRPr>
            </a:lvl5pPr>
            <a:lvl6pPr marL="2514600" indent="-228600" eaLnBrk="0" fontAlgn="base" hangingPunct="0">
              <a:spcBef>
                <a:spcPct val="0"/>
              </a:spcBef>
              <a:spcAft>
                <a:spcPct val="0"/>
              </a:spcAft>
              <a:defRPr sz="1200" b="1">
                <a:solidFill>
                  <a:schemeClr val="tx1"/>
                </a:solidFill>
                <a:latin typeface="Times New Roman" pitchFamily="18" charset="0"/>
              </a:defRPr>
            </a:lvl6pPr>
            <a:lvl7pPr marL="2971800" indent="-228600" eaLnBrk="0" fontAlgn="base" hangingPunct="0">
              <a:spcBef>
                <a:spcPct val="0"/>
              </a:spcBef>
              <a:spcAft>
                <a:spcPct val="0"/>
              </a:spcAft>
              <a:defRPr sz="1200" b="1">
                <a:solidFill>
                  <a:schemeClr val="tx1"/>
                </a:solidFill>
                <a:latin typeface="Times New Roman" pitchFamily="18" charset="0"/>
              </a:defRPr>
            </a:lvl7pPr>
            <a:lvl8pPr marL="3429000" indent="-228600" eaLnBrk="0" fontAlgn="base" hangingPunct="0">
              <a:spcBef>
                <a:spcPct val="0"/>
              </a:spcBef>
              <a:spcAft>
                <a:spcPct val="0"/>
              </a:spcAft>
              <a:defRPr sz="1200" b="1">
                <a:solidFill>
                  <a:schemeClr val="tx1"/>
                </a:solidFill>
                <a:latin typeface="Times New Roman" pitchFamily="18" charset="0"/>
              </a:defRPr>
            </a:lvl8pPr>
            <a:lvl9pPr marL="3886200" indent="-228600" eaLnBrk="0" fontAlgn="base" hangingPunct="0">
              <a:spcBef>
                <a:spcPct val="0"/>
              </a:spcBef>
              <a:spcAft>
                <a:spcPct val="0"/>
              </a:spcAft>
              <a:defRPr sz="1200" b="1">
                <a:solidFill>
                  <a:schemeClr val="tx1"/>
                </a:solidFill>
                <a:latin typeface="Times New Roman" pitchFamily="18" charset="0"/>
              </a:defRPr>
            </a:lvl9pPr>
          </a:lstStyle>
          <a:p>
            <a:pPr algn="ctr">
              <a:spcBef>
                <a:spcPct val="50000"/>
              </a:spcBef>
            </a:pPr>
            <a:r>
              <a:rPr lang="el-GR" sz="1400" dirty="0"/>
              <a:t>Ευλογημένο να’ ναι ελιά,</a:t>
            </a:r>
          </a:p>
          <a:p>
            <a:pPr algn="ctr">
              <a:spcBef>
                <a:spcPct val="50000"/>
              </a:spcBef>
            </a:pPr>
            <a:r>
              <a:rPr lang="el-GR" sz="1400" dirty="0"/>
              <a:t>το χώμα που σε τρέφει</a:t>
            </a:r>
          </a:p>
          <a:p>
            <a:pPr algn="ctr">
              <a:spcBef>
                <a:spcPct val="50000"/>
              </a:spcBef>
            </a:pPr>
            <a:r>
              <a:rPr lang="el-GR" sz="1400" dirty="0"/>
              <a:t>Κι ευλογημένο το νερό, που πίνεις απ’ τα νέφη.</a:t>
            </a:r>
          </a:p>
          <a:p>
            <a:pPr algn="ctr">
              <a:spcBef>
                <a:spcPct val="50000"/>
              </a:spcBef>
            </a:pPr>
            <a:r>
              <a:rPr lang="el-GR" sz="1400" dirty="0"/>
              <a:t>Κι’ ευλογημένος τρεις φορές,</a:t>
            </a:r>
          </a:p>
          <a:p>
            <a:pPr algn="ctr">
              <a:spcBef>
                <a:spcPct val="50000"/>
              </a:spcBef>
            </a:pPr>
            <a:r>
              <a:rPr lang="el-GR" sz="1400" dirty="0"/>
              <a:t>Αυτός που σ’ έχει στείλει.</a:t>
            </a:r>
          </a:p>
          <a:p>
            <a:pPr algn="ctr">
              <a:spcBef>
                <a:spcPct val="50000"/>
              </a:spcBef>
            </a:pPr>
            <a:r>
              <a:rPr lang="el-GR" sz="1400" dirty="0"/>
              <a:t>Για το λυχνάρι του φτωχού,</a:t>
            </a:r>
          </a:p>
          <a:p>
            <a:pPr algn="ctr">
              <a:spcBef>
                <a:spcPct val="50000"/>
              </a:spcBef>
            </a:pPr>
            <a:r>
              <a:rPr lang="el-GR" sz="1400" dirty="0"/>
              <a:t>Για τ’ άγιου το καντήλι</a:t>
            </a:r>
          </a:p>
          <a:p>
            <a:pPr algn="ctr">
              <a:spcBef>
                <a:spcPct val="50000"/>
              </a:spcBef>
            </a:pPr>
            <a:r>
              <a:rPr lang="el-GR" sz="1400" dirty="0"/>
              <a:t>Ι. Πολέμης</a:t>
            </a:r>
            <a:endParaRPr lang="en-US" sz="1400" dirty="0"/>
          </a:p>
        </p:txBody>
      </p:sp>
      <p:pic>
        <p:nvPicPr>
          <p:cNvPr id="6" name="3 - Εικόνα" descr="imagesCA9UYT22.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80288" y="3757151"/>
            <a:ext cx="1223962" cy="162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2" descr="Image result for Ναός γαριζείν"/>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8" name="AutoShape 4" descr="Image result for Ναός γαριζείν"/>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Tree>
    <p:extLst>
      <p:ext uri="{BB962C8B-B14F-4D97-AF65-F5344CB8AC3E}">
        <p14:creationId xmlns:p14="http://schemas.microsoft.com/office/powerpoint/2010/main" xmlns="" val="40115354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60648"/>
            <a:ext cx="7467600" cy="1143000"/>
          </a:xfrm>
        </p:spPr>
        <p:txBody>
          <a:bodyPr>
            <a:normAutofit/>
          </a:bodyPr>
          <a:lstStyle/>
          <a:p>
            <a:pPr algn="ctr"/>
            <a:r>
              <a:rPr lang="el-GR" sz="3600" dirty="0" smtClean="0">
                <a:latin typeface="Cambria" pitchFamily="18" charset="0"/>
              </a:rPr>
              <a:t>Η Τορά</a:t>
            </a:r>
            <a:endParaRPr lang="el-GR" sz="3600" dirty="0">
              <a:latin typeface="Cambria" pitchFamily="18" charset="0"/>
            </a:endParaRPr>
          </a:p>
        </p:txBody>
      </p:sp>
      <p:pic>
        <p:nvPicPr>
          <p:cNvPr id="4" name="Content Placeholder 3" descr="[024].Torah.tif"/>
          <p:cNvPicPr>
            <a:picLocks noGrp="1" noChangeAspect="1"/>
          </p:cNvPicPr>
          <p:nvPr>
            <p:ph idx="1"/>
          </p:nvPr>
        </p:nvPicPr>
        <p:blipFill>
          <a:blip r:embed="rId2" cstate="print"/>
          <a:stretch>
            <a:fillRect/>
          </a:stretch>
        </p:blipFill>
        <p:spPr>
          <a:xfrm>
            <a:off x="827584" y="1340768"/>
            <a:ext cx="7488832" cy="5184575"/>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2800" dirty="0" smtClean="0">
                <a:latin typeface="Cambria" pitchFamily="18" charset="0"/>
              </a:rPr>
              <a:t>7. Ναοί του βιβλικού Ισραήλ εκτός Ιερουσαλήμ – στη Διασπορά</a:t>
            </a:r>
            <a:endParaRPr lang="el-GR" sz="2800" dirty="0">
              <a:latin typeface="Cambria" pitchFamily="18" charset="0"/>
            </a:endParaRPr>
          </a:p>
        </p:txBody>
      </p:sp>
      <p:pic>
        <p:nvPicPr>
          <p:cNvPr id="4" name="Content Placeholder 3" descr="[025].Ερείπια του Ναού της Ελεφαντίνης.tif"/>
          <p:cNvPicPr>
            <a:picLocks noGrp="1" noChangeAspect="1"/>
          </p:cNvPicPr>
          <p:nvPr>
            <p:ph idx="1"/>
          </p:nvPr>
        </p:nvPicPr>
        <p:blipFill>
          <a:blip r:embed="rId2" cstate="print"/>
          <a:stretch>
            <a:fillRect/>
          </a:stretch>
        </p:blipFill>
        <p:spPr>
          <a:xfrm>
            <a:off x="683568" y="1988840"/>
            <a:ext cx="7344816" cy="4392489"/>
          </a:xfrm>
        </p:spPr>
      </p:pic>
      <p:sp>
        <p:nvSpPr>
          <p:cNvPr id="5" name="TextBox 4"/>
          <p:cNvSpPr txBox="1"/>
          <p:nvPr/>
        </p:nvSpPr>
        <p:spPr>
          <a:xfrm>
            <a:off x="755576" y="1484784"/>
            <a:ext cx="7200800" cy="461665"/>
          </a:xfrm>
          <a:prstGeom prst="rect">
            <a:avLst/>
          </a:prstGeom>
          <a:noFill/>
        </p:spPr>
        <p:txBody>
          <a:bodyPr wrap="square" rtlCol="0">
            <a:spAutoFit/>
          </a:bodyPr>
          <a:lstStyle/>
          <a:p>
            <a:pPr algn="ctr"/>
            <a:r>
              <a:rPr lang="el-GR" sz="2400" dirty="0" smtClean="0">
                <a:latin typeface="Cambria" pitchFamily="18" charset="0"/>
              </a:rPr>
              <a:t>Ερείπια του Ναού της Ελαφαντίνης</a:t>
            </a:r>
            <a:endParaRPr lang="el-GR" sz="2400" dirty="0">
              <a:latin typeface="Cambria"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3200" dirty="0" smtClean="0">
                <a:latin typeface="Cambria" pitchFamily="18" charset="0"/>
              </a:rPr>
              <a:t>ΝΑΟΙ ΤΗΣ ΔΙΑΣΠΟΡΑΣ</a:t>
            </a:r>
            <a:endParaRPr lang="el-GR" sz="3200" dirty="0">
              <a:latin typeface="Cambria" pitchFamily="18" charset="0"/>
            </a:endParaRPr>
          </a:p>
        </p:txBody>
      </p:sp>
      <p:sp>
        <p:nvSpPr>
          <p:cNvPr id="3" name="Θέση περιεχομένου 2"/>
          <p:cNvSpPr>
            <a:spLocks noGrp="1"/>
          </p:cNvSpPr>
          <p:nvPr>
            <p:ph idx="1"/>
          </p:nvPr>
        </p:nvSpPr>
        <p:spPr/>
        <p:txBody>
          <a:bodyPr>
            <a:normAutofit/>
          </a:bodyPr>
          <a:lstStyle/>
          <a:p>
            <a:r>
              <a:rPr lang="el-GR" sz="1400" dirty="0" smtClean="0"/>
              <a:t>ΣΑΜΑΡΕΙΑ. ΠΡΩΤΕΥΟΥΣΑ ΤΟΥ ΒΟΡΕΙΟΥ ΒΑΣΙΛΕΙΟΥ. ΠΤΩΣΗ 722 </a:t>
            </a:r>
            <a:r>
              <a:rPr lang="el-GR" sz="1400" dirty="0" err="1" smtClean="0"/>
              <a:t>π.Χ</a:t>
            </a:r>
            <a:endParaRPr lang="el-GR" sz="1400" dirty="0" smtClean="0"/>
          </a:p>
          <a:p>
            <a:r>
              <a:rPr lang="el-GR" sz="1400" dirty="0" smtClean="0"/>
              <a:t>ΟΡΟΣ ΓΑΡΙΖΕΙΝ. ΣΑΝΒΑΜΜΑΤ ΑΝΗΓΕΙΡΕ ΝΑΟ. ΟΛΟΚΛΗΡΩΝΕΤΑΙ ΤΟ 332 </a:t>
            </a:r>
            <a:r>
              <a:rPr lang="el-GR" sz="1400" dirty="0" err="1" smtClean="0"/>
              <a:t>π.Χ</a:t>
            </a:r>
            <a:endParaRPr lang="el-GR" sz="1400" dirty="0" smtClean="0"/>
          </a:p>
          <a:p>
            <a:r>
              <a:rPr lang="el-GR" sz="1400" dirty="0" smtClean="0"/>
              <a:t>ΑΝΤΙΟΧΟΣ Ο Δ΄ Ο ΕΠΙΦΑΝΗΣ ΤΟΝ ΒΕΒΗΛΩΝΕΙ ΠΡΑΓΜΑΤΟΠΟΙΩΝΤΑΣ ΘΥΣΙΑ ΣΤΟΝ ΔΙΑ.</a:t>
            </a:r>
          </a:p>
          <a:p>
            <a:r>
              <a:rPr lang="el-GR" sz="1400" dirty="0" smtClean="0"/>
              <a:t>ΙΩΑΝΝΗΣ Ο ΥΡΚΑΝΟΣ ΤΟ 129 </a:t>
            </a:r>
            <a:r>
              <a:rPr lang="el-GR" sz="1400" dirty="0" err="1" smtClean="0"/>
              <a:t>π.Χ</a:t>
            </a:r>
            <a:r>
              <a:rPr lang="el-GR" sz="1400" dirty="0" smtClean="0"/>
              <a:t> ΤΟΝ ΚΑΤΑΣΤΡΕΦΕΙ.</a:t>
            </a:r>
          </a:p>
          <a:p>
            <a:r>
              <a:rPr lang="el-GR" sz="1400" dirty="0" smtClean="0"/>
              <a:t>ΑΙΓΥΠΤΟ ΝΑΟΙ (	ΕΛΕΦΑΝΤΙΝΗ, ΛΕΟΝΤΟΠΟΛΗ)</a:t>
            </a:r>
          </a:p>
          <a:p>
            <a:r>
              <a:rPr lang="el-GR" sz="1400" dirty="0" smtClean="0"/>
              <a:t>ΑΝΤΙΟΧΕΙΑ ΤΗΣ ΣΥΡΙΑΣ</a:t>
            </a:r>
          </a:p>
          <a:p>
            <a:endParaRPr lang="el-GR" sz="1400" dirty="0" smtClean="0"/>
          </a:p>
        </p:txBody>
      </p:sp>
      <p:sp>
        <p:nvSpPr>
          <p:cNvPr id="7" name="AutoShape 2" descr="Image result for Ναός γαριζείν"/>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8" name="AutoShape 4" descr="Image result for Ναός γαριζείν"/>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9" name="Εικόνα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347864" y="3212976"/>
            <a:ext cx="2297240" cy="2864371"/>
          </a:xfrm>
          <a:prstGeom prst="rect">
            <a:avLst/>
          </a:prstGeom>
        </p:spPr>
      </p:pic>
    </p:spTree>
    <p:extLst>
      <p:ext uri="{BB962C8B-B14F-4D97-AF65-F5344CB8AC3E}">
        <p14:creationId xmlns:p14="http://schemas.microsoft.com/office/powerpoint/2010/main" xmlns="" val="7648492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l-GR" sz="4400" dirty="0" smtClean="0">
                <a:latin typeface="Cambria" pitchFamily="18" charset="0"/>
              </a:rPr>
              <a:t>8. Οι Συναγωγές (Μπετ </a:t>
            </a:r>
            <a:r>
              <a:rPr lang="el-GR" sz="4400" dirty="0" err="1" smtClean="0">
                <a:latin typeface="Cambria" pitchFamily="18" charset="0"/>
              </a:rPr>
              <a:t>Κνεσετ</a:t>
            </a:r>
            <a:r>
              <a:rPr lang="el-GR" sz="4400" dirty="0" smtClean="0">
                <a:latin typeface="Cambria" pitchFamily="18" charset="0"/>
              </a:rPr>
              <a:t>)</a:t>
            </a:r>
            <a:endParaRPr lang="el-GR" sz="4400" dirty="0">
              <a:latin typeface="Cambria" pitchFamily="18" charset="0"/>
            </a:endParaRPr>
          </a:p>
        </p:txBody>
      </p:sp>
      <p:sp>
        <p:nvSpPr>
          <p:cNvPr id="3" name="Θέση περιεχομένου 2"/>
          <p:cNvSpPr>
            <a:spLocks noGrp="1"/>
          </p:cNvSpPr>
          <p:nvPr>
            <p:ph idx="1"/>
          </p:nvPr>
        </p:nvSpPr>
        <p:spPr>
          <a:xfrm>
            <a:off x="611560" y="1916832"/>
            <a:ext cx="7467600" cy="1368152"/>
          </a:xfrm>
        </p:spPr>
        <p:txBody>
          <a:bodyPr>
            <a:normAutofit fontScale="25000" lnSpcReduction="20000"/>
          </a:bodyPr>
          <a:lstStyle/>
          <a:p>
            <a:r>
              <a:rPr lang="el-GR" sz="5600" dirty="0" smtClean="0"/>
              <a:t>ΑΠΟ ΤΟ ΣΥΝΑΓΩ ΠΟΥ ΣΗΜΑΙΝΕΙ ΤΟΠΟΣ ΣΥΓΚΕΝΤΡΩΣΗΣ Η ΟΙΚΟΣ ΣΥΝΕΛΕΥΣΗΣ.</a:t>
            </a:r>
          </a:p>
          <a:p>
            <a:r>
              <a:rPr lang="el-GR" sz="5600" dirty="0" smtClean="0"/>
              <a:t>ΑΓΝΩΣΤΟ ΠΟΤΕ ΑΡΧΙΣΑΝ ΝΑ ΛΕΙΤΟΥΡΓΟΥΝ. ΔΙΑΦΟΡΕΣ ΘΕΩΡΙΕΣ. ΣΤΗ ΔΙΑΡΚΕΙΑ ΤΗΣ ΒΑΒΥΛΩΝΙΑΚΗΣ ΑΙΧΜΑΛΩΣΙΑΣ Η ΜΕΤΑ ΤΗΝ ΕΛΛΗΝΙΣΤΙΚΗ ΠΕΡΙΟΔΟ.</a:t>
            </a:r>
          </a:p>
          <a:p>
            <a:r>
              <a:rPr lang="el-GR" sz="5600" dirty="0" smtClean="0"/>
              <a:t>ΧΩΡΟΙ ΠΡΟΣΕΥΧΗΣ ΚΑΙ ΑΝΑΓΝΩΣΗΣ ΤΟΥ ΝΟΜΟΥ, ΟΧΙ ΤΕΛΕΣΗΣ ΘΥΣΙΩΝ.</a:t>
            </a:r>
          </a:p>
          <a:p>
            <a:r>
              <a:rPr lang="el-GR" sz="5600" dirty="0" smtClean="0"/>
              <a:t>ΠΡΟΣΕΥΧΗ (ΠΡ. ΑΠΟΣΤΟΛΩΝ, ΕΠΙΓΡΑΦΕΣ 3</a:t>
            </a:r>
            <a:r>
              <a:rPr lang="el-GR" sz="5600" baseline="30000" dirty="0" smtClean="0"/>
              <a:t>ου</a:t>
            </a:r>
            <a:r>
              <a:rPr lang="el-GR" sz="5600" dirty="0" smtClean="0"/>
              <a:t> </a:t>
            </a:r>
            <a:r>
              <a:rPr lang="el-GR" sz="5600" dirty="0" err="1" smtClean="0"/>
              <a:t>π.Χ.</a:t>
            </a:r>
            <a:r>
              <a:rPr lang="el-GR" sz="5600" dirty="0" smtClean="0"/>
              <a:t> ΑΙΩΝΑ ΣΤΗΝ ΑΙΓΥΠΤΟ).</a:t>
            </a:r>
          </a:p>
          <a:p>
            <a:r>
              <a:rPr lang="el-GR" sz="5600" dirty="0" smtClean="0"/>
              <a:t>ΟΛΟΚΛΗΡΟ ΚΤΡΙΑΚΟ ΣΥΓΚΡΟΤΗΜΑ</a:t>
            </a:r>
          </a:p>
          <a:p>
            <a:r>
              <a:rPr lang="el-GR" sz="5600" dirty="0" smtClean="0"/>
              <a:t>ΜΙΚΡΟΤΕΡΑ ΔΩΜΑΤΙΑ (ΧΩΡΟΙ ΜΕΛΕΤΗΣ, ΔΙΔΑΣΚΑΛΕΙΑ ΟΠΟΥ ΔΙΔΑΣΚΑΝ ΤΟΝ ΝΟΜΟ ΟΙ ΡΑΒΒΙΝΟΙ, ΔΙΑΦΥΛΑΞΗΣ ΤΟΥ ΦΑΓΗΤΟΥ)</a:t>
            </a:r>
          </a:p>
          <a:p>
            <a:r>
              <a:rPr lang="el-GR" sz="5600" dirty="0" smtClean="0"/>
              <a:t>ΑΥΛΗ Η ΤΟ ΠΕΡΙΣΤΥΛΙΟ (ΣΥΝΑΘΡΟΙΣΗ ΠΡΟΣΕΡΧΟΜΕΝΩΝ)</a:t>
            </a:r>
          </a:p>
          <a:p>
            <a:r>
              <a:rPr lang="el-GR" sz="5600" dirty="0" smtClean="0"/>
              <a:t>ΔΕΞΑΜΕΝΗ ΓΙΑ ΤΗΝ ΚΑΘΑΡΣΗ ΤΗΣ ΚΟΙΝΟΤΗΤΑΣ (</a:t>
            </a:r>
            <a:r>
              <a:rPr lang="en-US" sz="5600" dirty="0" smtClean="0"/>
              <a:t>MIGVEH)</a:t>
            </a:r>
            <a:endParaRPr lang="el-GR" sz="5600" dirty="0" smtClean="0"/>
          </a:p>
          <a:p>
            <a:endParaRPr lang="el-GR" sz="1400" dirty="0" smtClean="0"/>
          </a:p>
          <a:p>
            <a:endParaRPr lang="el-GR" sz="1400" dirty="0"/>
          </a:p>
        </p:txBody>
      </p:sp>
    </p:spTree>
    <p:extLst>
      <p:ext uri="{BB962C8B-B14F-4D97-AF65-F5344CB8AC3E}">
        <p14:creationId xmlns:p14="http://schemas.microsoft.com/office/powerpoint/2010/main" xmlns="" val="36736605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l-GR" sz="4400" dirty="0" smtClean="0">
                <a:latin typeface="Cambria" pitchFamily="18" charset="0"/>
              </a:rPr>
              <a:t>8. Οι Συναγωγές (Μπετ </a:t>
            </a:r>
            <a:r>
              <a:rPr lang="el-GR" sz="4400" dirty="0" err="1" smtClean="0">
                <a:latin typeface="Cambria" pitchFamily="18" charset="0"/>
              </a:rPr>
              <a:t>Κνεσετ</a:t>
            </a:r>
            <a:r>
              <a:rPr lang="el-GR" sz="4400" dirty="0" smtClean="0">
                <a:latin typeface="Cambria" pitchFamily="18" charset="0"/>
              </a:rPr>
              <a:t>)</a:t>
            </a:r>
            <a:endParaRPr lang="el-GR" sz="4400" dirty="0">
              <a:latin typeface="Cambria" pitchFamily="18" charset="0"/>
            </a:endParaRPr>
          </a:p>
        </p:txBody>
      </p:sp>
      <p:graphicFrame>
        <p:nvGraphicFramePr>
          <p:cNvPr id="5" name="Διάγραμμα 4"/>
          <p:cNvGraphicFramePr/>
          <p:nvPr>
            <p:extLst>
              <p:ext uri="{D42A27DB-BD31-4B8C-83A1-F6EECF244321}">
                <p14:modId xmlns:p14="http://schemas.microsoft.com/office/powerpoint/2010/main" xmlns="" val="884523599"/>
              </p:ext>
            </p:extLst>
          </p:nvPr>
        </p:nvGraphicFramePr>
        <p:xfrm>
          <a:off x="1547664" y="119675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187624" y="4797152"/>
            <a:ext cx="6480720" cy="923330"/>
          </a:xfrm>
          <a:prstGeom prst="rect">
            <a:avLst/>
          </a:prstGeom>
          <a:noFill/>
        </p:spPr>
        <p:txBody>
          <a:bodyPr wrap="square" rtlCol="0">
            <a:spAutoFit/>
          </a:bodyPr>
          <a:lstStyle/>
          <a:p>
            <a:r>
              <a:rPr lang="el-GR" dirty="0" smtClean="0"/>
              <a:t>ΜΗ ΤΑΞΙΝΟΜΗΣΙΜΕΣ</a:t>
            </a:r>
            <a:r>
              <a:rPr lang="en-US" dirty="0" smtClean="0"/>
              <a:t>: (</a:t>
            </a:r>
            <a:r>
              <a:rPr lang="en-US" dirty="0" err="1" smtClean="0"/>
              <a:t>Esthemoa</a:t>
            </a:r>
            <a:r>
              <a:rPr lang="en-US" dirty="0" smtClean="0"/>
              <a:t>, </a:t>
            </a:r>
            <a:r>
              <a:rPr lang="en-US" dirty="0" err="1" smtClean="0"/>
              <a:t>Sysiya</a:t>
            </a:r>
            <a:r>
              <a:rPr lang="en-US" dirty="0" smtClean="0"/>
              <a:t> </a:t>
            </a:r>
            <a:r>
              <a:rPr lang="el-GR" dirty="0" smtClean="0"/>
              <a:t>κλπ)</a:t>
            </a:r>
          </a:p>
          <a:p>
            <a:r>
              <a:rPr lang="el-GR" dirty="0" smtClean="0"/>
              <a:t>ΣΑΜΑΡΕΙΤΙΚΕΣ ΣΥΝΑΓΩΓΕΣ ΔΙΑΣΠΟΡΑΣ (</a:t>
            </a:r>
            <a:r>
              <a:rPr lang="en-US" dirty="0" err="1" smtClean="0"/>
              <a:t>Elkhibre</a:t>
            </a:r>
            <a:r>
              <a:rPr lang="en-US" dirty="0" smtClean="0"/>
              <a:t>, Khirbet Samara, </a:t>
            </a:r>
            <a:r>
              <a:rPr lang="el-GR" dirty="0" smtClean="0"/>
              <a:t>ΔΙΑΣΠΟΡΑΣ ΚΛΠ)</a:t>
            </a:r>
            <a:endParaRPr lang="el-GR" dirty="0"/>
          </a:p>
        </p:txBody>
      </p:sp>
    </p:spTree>
    <p:extLst>
      <p:ext uri="{BB962C8B-B14F-4D97-AF65-F5344CB8AC3E}">
        <p14:creationId xmlns:p14="http://schemas.microsoft.com/office/powerpoint/2010/main" xmlns="" val="22345100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dirty="0" smtClean="0">
                <a:latin typeface="Cambria" pitchFamily="18" charset="0"/>
              </a:rPr>
              <a:t>8. Οι Συναγωγές</a:t>
            </a:r>
            <a:endParaRPr lang="el-GR" sz="4400" dirty="0">
              <a:latin typeface="Cambria" pitchFamily="18" charset="0"/>
            </a:endParaRPr>
          </a:p>
        </p:txBody>
      </p:sp>
      <p:pic>
        <p:nvPicPr>
          <p:cNvPr id="4" name="Content Placeholder 3" descr="[026].Συναγωγή της Δήλου.tif"/>
          <p:cNvPicPr>
            <a:picLocks noGrp="1" noChangeAspect="1"/>
          </p:cNvPicPr>
          <p:nvPr>
            <p:ph idx="1"/>
          </p:nvPr>
        </p:nvPicPr>
        <p:blipFill>
          <a:blip r:embed="rId2" cstate="print"/>
          <a:stretch>
            <a:fillRect/>
          </a:stretch>
        </p:blipFill>
        <p:spPr>
          <a:xfrm>
            <a:off x="683568" y="1946449"/>
            <a:ext cx="7488832" cy="4350654"/>
          </a:xfrm>
        </p:spPr>
      </p:pic>
      <p:sp>
        <p:nvSpPr>
          <p:cNvPr id="5" name="TextBox 4"/>
          <p:cNvSpPr txBox="1"/>
          <p:nvPr/>
        </p:nvSpPr>
        <p:spPr>
          <a:xfrm>
            <a:off x="971600" y="1268760"/>
            <a:ext cx="7128792" cy="461665"/>
          </a:xfrm>
          <a:prstGeom prst="rect">
            <a:avLst/>
          </a:prstGeom>
          <a:noFill/>
        </p:spPr>
        <p:txBody>
          <a:bodyPr wrap="square" rtlCol="0">
            <a:spAutoFit/>
          </a:bodyPr>
          <a:lstStyle/>
          <a:p>
            <a:pPr algn="ctr"/>
            <a:r>
              <a:rPr lang="el-GR" sz="2400" dirty="0" smtClean="0">
                <a:latin typeface="Cambria" pitchFamily="18" charset="0"/>
              </a:rPr>
              <a:t>Η Συναγωγή της Δήλου (αρχαιότερη 2</a:t>
            </a:r>
            <a:r>
              <a:rPr lang="el-GR" sz="2400" baseline="30000" dirty="0" smtClean="0">
                <a:latin typeface="Cambria" pitchFamily="18" charset="0"/>
              </a:rPr>
              <a:t>ος</a:t>
            </a:r>
            <a:r>
              <a:rPr lang="el-GR" sz="2400" dirty="0" smtClean="0">
                <a:latin typeface="Cambria" pitchFamily="18" charset="0"/>
              </a:rPr>
              <a:t> αιώνα </a:t>
            </a:r>
            <a:r>
              <a:rPr lang="el-GR" sz="2400" dirty="0" err="1" smtClean="0">
                <a:latin typeface="Cambria" pitchFamily="18" charset="0"/>
              </a:rPr>
              <a:t>π.Χ</a:t>
            </a:r>
            <a:r>
              <a:rPr lang="el-GR" sz="2400" dirty="0" smtClean="0">
                <a:latin typeface="Cambria" pitchFamily="18" charset="0"/>
              </a:rPr>
              <a:t>)</a:t>
            </a:r>
            <a:endParaRPr lang="el-GR" sz="2400" dirty="0">
              <a:latin typeface="Cambria" pitchFamily="18" charset="0"/>
            </a:endParaRPr>
          </a:p>
        </p:txBody>
      </p:sp>
      <p:cxnSp>
        <p:nvCxnSpPr>
          <p:cNvPr id="6" name="Καμπύλη γραμμή σύνδεσης 5"/>
          <p:cNvCxnSpPr/>
          <p:nvPr/>
        </p:nvCxnSpPr>
        <p:spPr>
          <a:xfrm>
            <a:off x="3275856" y="5157192"/>
            <a:ext cx="1800200" cy="720080"/>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148064" y="5661248"/>
            <a:ext cx="1584176" cy="461665"/>
          </a:xfrm>
          <a:prstGeom prst="rect">
            <a:avLst/>
          </a:prstGeom>
          <a:noFill/>
        </p:spPr>
        <p:txBody>
          <a:bodyPr wrap="square" rtlCol="0">
            <a:spAutoFit/>
          </a:bodyPr>
          <a:lstStyle/>
          <a:p>
            <a:r>
              <a:rPr lang="el-GR" sz="1200" dirty="0" smtClean="0">
                <a:solidFill>
                  <a:srgbClr val="FF0000"/>
                </a:solidFill>
              </a:rPr>
              <a:t>ΛΑΞΕΥΜΕΝΟΙ ΛΙΘΟΙ</a:t>
            </a:r>
            <a:endParaRPr lang="el-GR" sz="1200" dirty="0">
              <a:solidFill>
                <a:srgbClr val="FF0000"/>
              </a:solidFill>
            </a:endParaRPr>
          </a:p>
        </p:txBody>
      </p:sp>
      <p:cxnSp>
        <p:nvCxnSpPr>
          <p:cNvPr id="9" name="Καμπύλη γραμμή σύνδεσης 8"/>
          <p:cNvCxnSpPr/>
          <p:nvPr/>
        </p:nvCxnSpPr>
        <p:spPr>
          <a:xfrm flipV="1">
            <a:off x="2060766" y="4348509"/>
            <a:ext cx="792088" cy="144016"/>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877244" y="4005063"/>
            <a:ext cx="1944216" cy="307777"/>
          </a:xfrm>
          <a:prstGeom prst="rect">
            <a:avLst/>
          </a:prstGeom>
          <a:noFill/>
        </p:spPr>
        <p:txBody>
          <a:bodyPr wrap="square" rtlCol="0">
            <a:spAutoFit/>
          </a:bodyPr>
          <a:lstStyle/>
          <a:p>
            <a:r>
              <a:rPr lang="el-GR" sz="1400" dirty="0" smtClean="0">
                <a:solidFill>
                  <a:srgbClr val="FF0000"/>
                </a:solidFill>
              </a:rPr>
              <a:t>ΑΝΑΓΛΥΓΟΙ ΛΙΘΟΙ</a:t>
            </a:r>
            <a:endParaRPr lang="el-GR" sz="1400" dirty="0">
              <a:solidFill>
                <a:srgbClr val="FF0000"/>
              </a:solidFill>
            </a:endParaRPr>
          </a:p>
        </p:txBody>
      </p:sp>
      <p:cxnSp>
        <p:nvCxnSpPr>
          <p:cNvPr id="12" name="Καμπύλη γραμμή σύνδεσης 11"/>
          <p:cNvCxnSpPr/>
          <p:nvPr/>
        </p:nvCxnSpPr>
        <p:spPr>
          <a:xfrm rot="10800000">
            <a:off x="6300192" y="3608980"/>
            <a:ext cx="1080120" cy="288032"/>
          </a:xfrm>
          <a:prstGeom prst="curvedConnector3">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364087" y="3356992"/>
            <a:ext cx="2664297" cy="1169551"/>
          </a:xfrm>
          <a:prstGeom prst="rect">
            <a:avLst/>
          </a:prstGeom>
          <a:noFill/>
        </p:spPr>
        <p:txBody>
          <a:bodyPr wrap="square" rtlCol="0">
            <a:spAutoFit/>
          </a:bodyPr>
          <a:lstStyle/>
          <a:p>
            <a:r>
              <a:rPr lang="el-GR" sz="1400" dirty="0" smtClean="0">
                <a:solidFill>
                  <a:srgbClr val="FF0000"/>
                </a:solidFill>
              </a:rPr>
              <a:t>ΚΙΟΝΕΣ ΣΤΗΡΙΖΑΝ ΤΗ ΣΤΕΓΗ, ΑΠΟΥΣΙΑ ΕΣΩΤΕΡΙΚΗΣ ΚΙΟΝΟΣΤΟΙΧΙΑΣ. ΣΥΝΗΘΩΣ ΔΥΟ Η ΤΡΕΙΣ ΣΕΙΡΕΣ.</a:t>
            </a:r>
            <a:endParaRPr lang="el-GR" sz="1400" dirty="0">
              <a:solidFill>
                <a:srgbClr val="FF000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l-GR" sz="3600" dirty="0" smtClean="0">
                <a:latin typeface="Cambria" pitchFamily="18" charset="0"/>
              </a:rPr>
              <a:t>Η καθέδρα του Μωυσέως στη Συναγωγή της Δήλου</a:t>
            </a:r>
            <a:endParaRPr lang="el-GR" sz="3600" dirty="0">
              <a:latin typeface="Cambria" pitchFamily="18" charset="0"/>
            </a:endParaRPr>
          </a:p>
        </p:txBody>
      </p:sp>
      <p:pic>
        <p:nvPicPr>
          <p:cNvPr id="4" name="Content Placeholder 3" descr="[032]. Καθέδρα Μωυσέως.tif"/>
          <p:cNvPicPr>
            <a:picLocks noGrp="1" noChangeAspect="1"/>
          </p:cNvPicPr>
          <p:nvPr>
            <p:ph idx="1"/>
          </p:nvPr>
        </p:nvPicPr>
        <p:blipFill>
          <a:blip r:embed="rId2" cstate="print"/>
          <a:stretch>
            <a:fillRect/>
          </a:stretch>
        </p:blipFill>
        <p:spPr>
          <a:xfrm>
            <a:off x="539552" y="1628800"/>
            <a:ext cx="7848872" cy="4896544"/>
          </a:xfrm>
        </p:spPr>
      </p:pic>
      <p:sp>
        <p:nvSpPr>
          <p:cNvPr id="3" name="TextBox 2"/>
          <p:cNvSpPr txBox="1"/>
          <p:nvPr/>
        </p:nvSpPr>
        <p:spPr>
          <a:xfrm>
            <a:off x="4499992" y="3501008"/>
            <a:ext cx="4032448" cy="1477328"/>
          </a:xfrm>
          <a:prstGeom prst="rect">
            <a:avLst/>
          </a:prstGeom>
          <a:noFill/>
        </p:spPr>
        <p:txBody>
          <a:bodyPr wrap="square" rtlCol="0">
            <a:spAutoFit/>
          </a:bodyPr>
          <a:lstStyle/>
          <a:p>
            <a:r>
              <a:rPr lang="el-GR" dirty="0" smtClean="0">
                <a:solidFill>
                  <a:srgbClr val="FF0000"/>
                </a:solidFill>
              </a:rPr>
              <a:t>ΚΑΘΟΤΑΝ Ο ΑΡΧΙΣΥΝΑΓΩΓΟΣ. ΣΥΜΒΟΛΙΖΕΙ ΤΟΝ ΛΙΘΟ ΠΟΥ ΚΑΘΗΣΕ Ο ΜΩΥΣΗΣ ΜΕΤΑ ΤΗ ΜΑΧΗ ΕΝΑΝΤΙΟΝ ΤΩΝ ΑΜΑΛΗΚΙΤΩΝ.</a:t>
            </a:r>
            <a:endParaRPr lang="el-GR" dirty="0">
              <a:solidFill>
                <a:srgbClr val="FF0000"/>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3600" dirty="0" smtClean="0">
                <a:latin typeface="Cambria" pitchFamily="18" charset="0"/>
              </a:rPr>
              <a:t>Η Συναγωγή των Μαγδάλων</a:t>
            </a:r>
            <a:endParaRPr lang="el-GR" sz="3600" dirty="0">
              <a:latin typeface="Cambria" pitchFamily="18" charset="0"/>
            </a:endParaRPr>
          </a:p>
        </p:txBody>
      </p:sp>
      <p:pic>
        <p:nvPicPr>
          <p:cNvPr id="4" name="Content Placeholder 3" descr="Magdala-synagogue-B.jpg"/>
          <p:cNvPicPr>
            <a:picLocks noGrp="1" noChangeAspect="1"/>
          </p:cNvPicPr>
          <p:nvPr>
            <p:ph idx="1"/>
          </p:nvPr>
        </p:nvPicPr>
        <p:blipFill>
          <a:blip r:embed="rId2" cstate="print"/>
          <a:stretch>
            <a:fillRect/>
          </a:stretch>
        </p:blipFill>
        <p:spPr>
          <a:xfrm>
            <a:off x="457200" y="1484785"/>
            <a:ext cx="8003232" cy="4824536"/>
          </a:xfr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latin typeface="Cambria" pitchFamily="18" charset="0"/>
              </a:rPr>
              <a:t>Fresco </a:t>
            </a:r>
            <a:r>
              <a:rPr lang="el-GR" sz="3200" dirty="0" smtClean="0">
                <a:latin typeface="Cambria" pitchFamily="18" charset="0"/>
              </a:rPr>
              <a:t>στη Συναγωγή των Μαγδάλων</a:t>
            </a:r>
            <a:endParaRPr lang="el-GR" sz="3200" dirty="0">
              <a:latin typeface="Cambria" pitchFamily="18" charset="0"/>
            </a:endParaRPr>
          </a:p>
        </p:txBody>
      </p:sp>
      <p:pic>
        <p:nvPicPr>
          <p:cNvPr id="4" name="Content Placeholder 3" descr="[28α]. fresco στη Συναγωγή των Μαγδάλων.tif"/>
          <p:cNvPicPr>
            <a:picLocks noGrp="1" noChangeAspect="1"/>
          </p:cNvPicPr>
          <p:nvPr>
            <p:ph idx="1"/>
          </p:nvPr>
        </p:nvPicPr>
        <p:blipFill>
          <a:blip r:embed="rId2" cstate="print"/>
          <a:stretch>
            <a:fillRect/>
          </a:stretch>
        </p:blipFill>
        <p:spPr>
          <a:xfrm>
            <a:off x="1331640" y="1196752"/>
            <a:ext cx="6192688" cy="3829080"/>
          </a:xfrm>
        </p:spPr>
      </p:pic>
      <p:sp>
        <p:nvSpPr>
          <p:cNvPr id="3" name="TextBox 2"/>
          <p:cNvSpPr txBox="1"/>
          <p:nvPr/>
        </p:nvSpPr>
        <p:spPr>
          <a:xfrm>
            <a:off x="971600" y="5373216"/>
            <a:ext cx="7200800" cy="923330"/>
          </a:xfrm>
          <a:prstGeom prst="rect">
            <a:avLst/>
          </a:prstGeom>
          <a:noFill/>
        </p:spPr>
        <p:txBody>
          <a:bodyPr wrap="square" rtlCol="0">
            <a:spAutoFit/>
          </a:bodyPr>
          <a:lstStyle/>
          <a:p>
            <a:r>
              <a:rPr lang="el-GR" dirty="0" smtClean="0"/>
              <a:t>ΧΑΡΑΚΤΗΡΙΣΤΙΚΟ ΤΗΣ ΠΡΩΙΜΗΣ ΕΠΟΧΗΣ ΕΙΝΑΙ ΟΤΙ ΟΙ ΤΟΙΧΟΙ ΚΑΙ ΟΙ ΚΙΟΝΕΣ ΚΑΛΥΠΤΟΝΤΑΝ ΜΕ </a:t>
            </a:r>
            <a:r>
              <a:rPr lang="en-US" dirty="0" smtClean="0"/>
              <a:t>FRESCOES, </a:t>
            </a:r>
            <a:r>
              <a:rPr lang="el-GR" dirty="0" smtClean="0"/>
              <a:t>ΣΥΝΗΘΩΣ ΕΡΥΘΡΟΥ ΚΑΙ ΚΙΤΡΙΝΟΥ ΧΡΩΜΑΤΟΣ</a:t>
            </a:r>
            <a:endParaRPr lang="el-G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7467600" cy="1143000"/>
          </a:xfrm>
        </p:spPr>
        <p:txBody>
          <a:bodyPr>
            <a:normAutofit/>
          </a:bodyPr>
          <a:lstStyle/>
          <a:p>
            <a:pPr algn="ctr"/>
            <a:r>
              <a:rPr lang="el-GR" sz="2800" dirty="0" smtClean="0">
                <a:latin typeface="Cambria" pitchFamily="18" charset="0"/>
              </a:rPr>
              <a:t>Τεραφείμ</a:t>
            </a:r>
            <a:endParaRPr lang="el-GR" sz="2800" dirty="0">
              <a:latin typeface="Cambria" pitchFamily="18" charset="0"/>
            </a:endParaRPr>
          </a:p>
        </p:txBody>
      </p:sp>
      <p:pic>
        <p:nvPicPr>
          <p:cNvPr id="4" name="Content Placeholder 3" descr="[03].Τεραφείμ.tif"/>
          <p:cNvPicPr>
            <a:picLocks noGrp="1" noChangeAspect="1"/>
          </p:cNvPicPr>
          <p:nvPr>
            <p:ph idx="1"/>
          </p:nvPr>
        </p:nvPicPr>
        <p:blipFill>
          <a:blip r:embed="rId2" cstate="print"/>
          <a:stretch>
            <a:fillRect/>
          </a:stretch>
        </p:blipFill>
        <p:spPr>
          <a:xfrm>
            <a:off x="899592" y="1124744"/>
            <a:ext cx="7037991" cy="4259777"/>
          </a:xfrm>
        </p:spPr>
      </p:pic>
      <p:sp>
        <p:nvSpPr>
          <p:cNvPr id="3" name="TextBox 2"/>
          <p:cNvSpPr txBox="1"/>
          <p:nvPr/>
        </p:nvSpPr>
        <p:spPr>
          <a:xfrm>
            <a:off x="971600" y="5517232"/>
            <a:ext cx="6912768" cy="646331"/>
          </a:xfrm>
          <a:prstGeom prst="rect">
            <a:avLst/>
          </a:prstGeom>
          <a:noFill/>
        </p:spPr>
        <p:txBody>
          <a:bodyPr wrap="square" rtlCol="0">
            <a:spAutoFit/>
          </a:bodyPr>
          <a:lstStyle/>
          <a:p>
            <a:r>
              <a:rPr lang="el-GR" dirty="0" smtClean="0"/>
              <a:t>ΒΑΒΥΛΩΝΙΑΚΗΣ ΠΡΟΕΛΕΥΣΗΣ</a:t>
            </a:r>
            <a:r>
              <a:rPr lang="en-US" dirty="0" smtClean="0"/>
              <a:t>: OIKIAKH </a:t>
            </a:r>
            <a:r>
              <a:rPr lang="el-GR" dirty="0" smtClean="0"/>
              <a:t>ΑΣΕΡΑ ΚΑΙ ΣΥΝΔΕΟΤΑΝ ΜΕ ΓΟΝΙΜΟΤΗΤΑ (ΡΑΧΗΛ, ΜΕΛΧΟΛ)</a:t>
            </a:r>
            <a:endParaRPr lang="el-GR"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3600" dirty="0" smtClean="0">
                <a:latin typeface="Cambria" pitchFamily="18" charset="0"/>
              </a:rPr>
              <a:t>Η Συναγωγή της Γκάμλα</a:t>
            </a:r>
            <a:endParaRPr lang="el-GR" sz="3600" dirty="0">
              <a:latin typeface="Cambria" pitchFamily="18" charset="0"/>
            </a:endParaRPr>
          </a:p>
        </p:txBody>
      </p:sp>
      <p:pic>
        <p:nvPicPr>
          <p:cNvPr id="4" name="Content Placeholder 3" descr="[028]. Συναγωγή της Γκάμλα.JPG"/>
          <p:cNvPicPr>
            <a:picLocks noGrp="1" noChangeAspect="1"/>
          </p:cNvPicPr>
          <p:nvPr>
            <p:ph idx="1"/>
          </p:nvPr>
        </p:nvPicPr>
        <p:blipFill>
          <a:blip r:embed="rId2" cstate="print"/>
          <a:stretch>
            <a:fillRect/>
          </a:stretch>
        </p:blipFill>
        <p:spPr>
          <a:xfrm>
            <a:off x="611560" y="1484784"/>
            <a:ext cx="7992887" cy="5040560"/>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3200" dirty="0" smtClean="0">
                <a:latin typeface="Cambria" pitchFamily="18" charset="0"/>
              </a:rPr>
              <a:t>Η Συναγωγή στο Ηρώδειο της Ιουδαίας</a:t>
            </a:r>
            <a:endParaRPr lang="el-GR" sz="3200" dirty="0">
              <a:latin typeface="Cambria" pitchFamily="18" charset="0"/>
            </a:endParaRPr>
          </a:p>
        </p:txBody>
      </p:sp>
      <p:pic>
        <p:nvPicPr>
          <p:cNvPr id="4" name="Content Placeholder 3" descr="[26α]. Συναγωγή στο Ηρώδειο της Ιουδαίας.JPG"/>
          <p:cNvPicPr>
            <a:picLocks noGrp="1" noChangeAspect="1"/>
          </p:cNvPicPr>
          <p:nvPr>
            <p:ph idx="1"/>
          </p:nvPr>
        </p:nvPicPr>
        <p:blipFill>
          <a:blip r:embed="rId2" cstate="print"/>
          <a:stretch>
            <a:fillRect/>
          </a:stretch>
        </p:blipFill>
        <p:spPr>
          <a:xfrm>
            <a:off x="467544" y="1412776"/>
            <a:ext cx="8064896" cy="4824535"/>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59216" cy="1143000"/>
          </a:xfrm>
        </p:spPr>
        <p:txBody>
          <a:bodyPr>
            <a:normAutofit/>
          </a:bodyPr>
          <a:lstStyle/>
          <a:p>
            <a:pPr algn="ctr"/>
            <a:r>
              <a:rPr lang="el-GR" sz="3200" dirty="0" smtClean="0">
                <a:latin typeface="Cambria" pitchFamily="18" charset="0"/>
              </a:rPr>
              <a:t>Η επιγραφή του </a:t>
            </a:r>
            <a:r>
              <a:rPr lang="el-GR" sz="3200" dirty="0" err="1" smtClean="0">
                <a:latin typeface="Cambria" pitchFamily="18" charset="0"/>
              </a:rPr>
              <a:t>Αρχισυναγωγού</a:t>
            </a:r>
            <a:r>
              <a:rPr lang="el-GR" sz="3200" dirty="0" smtClean="0">
                <a:latin typeface="Cambria" pitchFamily="18" charset="0"/>
              </a:rPr>
              <a:t> Θεοδότου (περί τα 70 </a:t>
            </a:r>
            <a:r>
              <a:rPr lang="el-GR" sz="3200" dirty="0" err="1" smtClean="0">
                <a:latin typeface="Cambria" pitchFamily="18" charset="0"/>
              </a:rPr>
              <a:t>μ.Χ</a:t>
            </a:r>
            <a:r>
              <a:rPr lang="el-GR" sz="3200" dirty="0" smtClean="0">
                <a:latin typeface="Cambria" pitchFamily="18" charset="0"/>
              </a:rPr>
              <a:t>.)</a:t>
            </a:r>
            <a:endParaRPr lang="el-GR" sz="3200" dirty="0">
              <a:latin typeface="Cambria" pitchFamily="18" charset="0"/>
            </a:endParaRPr>
          </a:p>
        </p:txBody>
      </p:sp>
      <p:pic>
        <p:nvPicPr>
          <p:cNvPr id="4" name="Content Placeholder 3" descr="[26β]. Επιγραφή Θεοδότου.tif"/>
          <p:cNvPicPr>
            <a:picLocks noGrp="1" noChangeAspect="1"/>
          </p:cNvPicPr>
          <p:nvPr>
            <p:ph idx="1"/>
          </p:nvPr>
        </p:nvPicPr>
        <p:blipFill>
          <a:blip r:embed="rId2" cstate="print"/>
          <a:stretch>
            <a:fillRect/>
          </a:stretch>
        </p:blipFill>
        <p:spPr>
          <a:xfrm>
            <a:off x="457200" y="1412776"/>
            <a:ext cx="8147248" cy="5184576"/>
          </a:xfr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3200" dirty="0" smtClean="0">
                <a:latin typeface="Cambria" pitchFamily="18" charset="0"/>
              </a:rPr>
              <a:t>Το μωσαϊκό της Συναγωγής της </a:t>
            </a:r>
            <a:r>
              <a:rPr lang="en-US" sz="3200" dirty="0" smtClean="0">
                <a:latin typeface="Cambria" pitchFamily="18" charset="0"/>
              </a:rPr>
              <a:t>Bet Alpha</a:t>
            </a:r>
            <a:endParaRPr lang="el-GR" sz="3200" dirty="0">
              <a:latin typeface="Cambria" pitchFamily="18" charset="0"/>
            </a:endParaRPr>
          </a:p>
        </p:txBody>
      </p:sp>
      <p:pic>
        <p:nvPicPr>
          <p:cNvPr id="4" name="Content Placeholder 3" descr="BeitAlpha4.jpg"/>
          <p:cNvPicPr>
            <a:picLocks noGrp="1" noChangeAspect="1"/>
          </p:cNvPicPr>
          <p:nvPr>
            <p:ph idx="1"/>
          </p:nvPr>
        </p:nvPicPr>
        <p:blipFill>
          <a:blip r:embed="rId2" cstate="print"/>
          <a:stretch>
            <a:fillRect/>
          </a:stretch>
        </p:blipFill>
        <p:spPr>
          <a:xfrm>
            <a:off x="971600" y="1268760"/>
            <a:ext cx="7128792" cy="4392697"/>
          </a:xfrm>
        </p:spPr>
      </p:pic>
      <p:sp>
        <p:nvSpPr>
          <p:cNvPr id="3" name="TextBox 2"/>
          <p:cNvSpPr txBox="1"/>
          <p:nvPr/>
        </p:nvSpPr>
        <p:spPr>
          <a:xfrm>
            <a:off x="754800" y="5733256"/>
            <a:ext cx="7920880" cy="1015663"/>
          </a:xfrm>
          <a:prstGeom prst="rect">
            <a:avLst/>
          </a:prstGeom>
          <a:noFill/>
        </p:spPr>
        <p:txBody>
          <a:bodyPr wrap="square" rtlCol="0">
            <a:spAutoFit/>
          </a:bodyPr>
          <a:lstStyle/>
          <a:p>
            <a:r>
              <a:rPr lang="el-GR" dirty="0" smtClean="0"/>
              <a:t>ΤΑ ΜΩΣΑ</a:t>
            </a:r>
            <a:r>
              <a:rPr lang="en-US" sz="2400" dirty="0" smtClean="0"/>
              <a:t>ï</a:t>
            </a:r>
            <a:r>
              <a:rPr lang="el-GR" dirty="0" smtClean="0"/>
              <a:t>KA ME ΠΛΟΥΣΙΟΥΣ ΧΡΩΜΑΤΙΣΜΟΥΣ ΣΥΝΔΥΑΣΜΕΝΟΥΣ ΜΕ ΠΟΙΚΙΛΕΣ ΠΑΡΑΣΤΑΣΕΙΣ ΧΑΡΑΚΤΗΡΙΖΟΥΝ ΤΙΣ ΣΥΝΑΓΩΓΕΣ ΥΣΤΕΡΗΣ ΕΠΟΧΗΣ.  </a:t>
            </a:r>
            <a:endParaRPr lang="el-GR"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394720" cy="1143000"/>
          </a:xfrm>
        </p:spPr>
        <p:txBody>
          <a:bodyPr>
            <a:normAutofit/>
          </a:bodyPr>
          <a:lstStyle/>
          <a:p>
            <a:pPr algn="ctr"/>
            <a:r>
              <a:rPr lang="el-GR" sz="3200" dirty="0" smtClean="0">
                <a:latin typeface="Cambria" pitchFamily="18" charset="0"/>
              </a:rPr>
              <a:t>Η Συναγωγή του </a:t>
            </a:r>
            <a:r>
              <a:rPr lang="en-US" sz="3200" dirty="0" smtClean="0">
                <a:latin typeface="Cambria" pitchFamily="18" charset="0"/>
              </a:rPr>
              <a:t>El </a:t>
            </a:r>
            <a:r>
              <a:rPr lang="en-US" sz="3200" dirty="0" err="1" smtClean="0">
                <a:latin typeface="Cambria" pitchFamily="18" charset="0"/>
              </a:rPr>
              <a:t>Khibre</a:t>
            </a:r>
            <a:endParaRPr lang="el-GR" sz="3200" dirty="0">
              <a:latin typeface="Cambria" pitchFamily="18" charset="0"/>
            </a:endParaRPr>
          </a:p>
        </p:txBody>
      </p:sp>
      <p:pic>
        <p:nvPicPr>
          <p:cNvPr id="4" name="Content Placeholder 3" descr="[030]. Συναγωγή του el Khirbe.tif"/>
          <p:cNvPicPr>
            <a:picLocks noGrp="1" noChangeAspect="1"/>
          </p:cNvPicPr>
          <p:nvPr>
            <p:ph idx="1"/>
          </p:nvPr>
        </p:nvPicPr>
        <p:blipFill>
          <a:blip r:embed="rId2" cstate="print"/>
          <a:stretch>
            <a:fillRect/>
          </a:stretch>
        </p:blipFill>
        <p:spPr>
          <a:xfrm>
            <a:off x="467544" y="1412776"/>
            <a:ext cx="3386827" cy="5112568"/>
          </a:xfrm>
        </p:spPr>
      </p:pic>
      <p:sp>
        <p:nvSpPr>
          <p:cNvPr id="5" name="TextBox 4"/>
          <p:cNvSpPr txBox="1"/>
          <p:nvPr/>
        </p:nvSpPr>
        <p:spPr>
          <a:xfrm>
            <a:off x="4427984" y="13874"/>
            <a:ext cx="4248472" cy="1569660"/>
          </a:xfrm>
          <a:prstGeom prst="rect">
            <a:avLst/>
          </a:prstGeom>
          <a:noFill/>
        </p:spPr>
        <p:txBody>
          <a:bodyPr wrap="square" rtlCol="0">
            <a:spAutoFit/>
          </a:bodyPr>
          <a:lstStyle/>
          <a:p>
            <a:pPr algn="ctr"/>
            <a:r>
              <a:rPr lang="el-GR" sz="2400" dirty="0" smtClean="0">
                <a:latin typeface="Cambria" pitchFamily="18" charset="0"/>
              </a:rPr>
              <a:t>Υπερύψωμενο βήμα σε συναγωγή του 7</a:t>
            </a:r>
            <a:r>
              <a:rPr lang="el-GR" sz="2400" baseline="30000" dirty="0" smtClean="0">
                <a:latin typeface="Cambria" pitchFamily="18" charset="0"/>
              </a:rPr>
              <a:t>ου</a:t>
            </a:r>
            <a:r>
              <a:rPr lang="el-GR" sz="2400" dirty="0" smtClean="0">
                <a:latin typeface="Cambria" pitchFamily="18" charset="0"/>
              </a:rPr>
              <a:t> αι. στα υψώματα του Γκολάν (ύστερη εποχή) </a:t>
            </a:r>
            <a:endParaRPr lang="el-GR" sz="2400" dirty="0">
              <a:latin typeface="Cambria" pitchFamily="18" charset="0"/>
            </a:endParaRPr>
          </a:p>
        </p:txBody>
      </p:sp>
      <p:pic>
        <p:nvPicPr>
          <p:cNvPr id="6" name="Picture 5" descr="[31α]. Υπερυψωμενό βήμα σε συναγωγή στα Γκολάν.tif"/>
          <p:cNvPicPr>
            <a:picLocks noChangeAspect="1"/>
          </p:cNvPicPr>
          <p:nvPr/>
        </p:nvPicPr>
        <p:blipFill>
          <a:blip r:embed="rId3" cstate="print"/>
          <a:stretch>
            <a:fillRect/>
          </a:stretch>
        </p:blipFill>
        <p:spPr>
          <a:xfrm>
            <a:off x="4716016" y="1484784"/>
            <a:ext cx="3528392" cy="4968552"/>
          </a:xfrm>
          <a:prstGeom prst="rect">
            <a:avLst/>
          </a:prstGeom>
        </p:spPr>
      </p:pic>
      <p:sp>
        <p:nvSpPr>
          <p:cNvPr id="7" name="TextBox 6"/>
          <p:cNvSpPr txBox="1"/>
          <p:nvPr/>
        </p:nvSpPr>
        <p:spPr>
          <a:xfrm>
            <a:off x="807193" y="5482098"/>
            <a:ext cx="3024336" cy="646331"/>
          </a:xfrm>
          <a:prstGeom prst="rect">
            <a:avLst/>
          </a:prstGeom>
          <a:noFill/>
        </p:spPr>
        <p:txBody>
          <a:bodyPr wrap="square" rtlCol="0">
            <a:spAutoFit/>
          </a:bodyPr>
          <a:lstStyle/>
          <a:p>
            <a:r>
              <a:rPr lang="el-GR" dirty="0" smtClean="0">
                <a:solidFill>
                  <a:srgbClr val="FF0000"/>
                </a:solidFill>
              </a:rPr>
              <a:t>ΣΑΜΑΡΕΙΤΙΚΗ. ΧΩΡΙΣ ΚΙΟΝΕΣ</a:t>
            </a:r>
            <a:endParaRPr lang="el-GR" dirty="0">
              <a:solidFill>
                <a:srgbClr val="FF0000"/>
              </a:solidFill>
            </a:endParaRPr>
          </a:p>
        </p:txBody>
      </p:sp>
      <p:sp>
        <p:nvSpPr>
          <p:cNvPr id="8" name="TextBox 7"/>
          <p:cNvSpPr txBox="1"/>
          <p:nvPr/>
        </p:nvSpPr>
        <p:spPr>
          <a:xfrm>
            <a:off x="3995936" y="6128429"/>
            <a:ext cx="5040560" cy="707886"/>
          </a:xfrm>
          <a:prstGeom prst="rect">
            <a:avLst/>
          </a:prstGeom>
          <a:noFill/>
        </p:spPr>
        <p:txBody>
          <a:bodyPr wrap="square" rtlCol="0">
            <a:spAutoFit/>
          </a:bodyPr>
          <a:lstStyle/>
          <a:p>
            <a:r>
              <a:rPr lang="el-GR" sz="1000" dirty="0">
                <a:solidFill>
                  <a:srgbClr val="FF0000"/>
                </a:solidFill>
              </a:rPr>
              <a:t>Σ</a:t>
            </a:r>
            <a:r>
              <a:rPr lang="el-GR" sz="1000" dirty="0" smtClean="0">
                <a:solidFill>
                  <a:srgbClr val="FF0000"/>
                </a:solidFill>
              </a:rPr>
              <a:t>ΤΟ ΥΠΕΡΗΨΩΜΕΝΟ ΒΗΜΑ ΙΕΡΑ ΚΙΒΩΤΟΣ ΜΕ ΤΗΝ ΤΟΡΑ. ΔΙΑΚΡΙΤΙΚΑ ΚΡΥΜΜΕΝΗ ΜΕ ΕΝΑΕΙΔΟΣ ΛΕΠΤΟΥ ΥΦΑΣΜΑΤΙΝΟΥ ΚΑΛΥΜΜΕΝΟΥ </a:t>
            </a:r>
            <a:r>
              <a:rPr lang="en-US" sz="1000" dirty="0" smtClean="0">
                <a:solidFill>
                  <a:srgbClr val="FF0000"/>
                </a:solidFill>
              </a:rPr>
              <a:t>PAROCHET </a:t>
            </a:r>
            <a:r>
              <a:rPr lang="el-GR" sz="1000" dirty="0" smtClean="0">
                <a:solidFill>
                  <a:srgbClr val="FF0000"/>
                </a:solidFill>
              </a:rPr>
              <a:t>ΑΠΕΝΑΝΤΙ ΑΚΡΙΒΩΣ ΑΠΟ ΤΟΥΣ ΕΙΣΟΔΟΥΣ.</a:t>
            </a:r>
            <a:r>
              <a:rPr lang="el-GR" sz="1000" dirty="0" smtClean="0"/>
              <a:t> </a:t>
            </a:r>
            <a:r>
              <a:rPr lang="el-GR" sz="1000" dirty="0" smtClean="0">
                <a:solidFill>
                  <a:srgbClr val="FF0000"/>
                </a:solidFill>
              </a:rPr>
              <a:t>GENIZAH</a:t>
            </a:r>
            <a:r>
              <a:rPr lang="en-US" sz="1000" dirty="0" smtClean="0">
                <a:solidFill>
                  <a:srgbClr val="FF0000"/>
                </a:solidFill>
              </a:rPr>
              <a:t>: </a:t>
            </a:r>
            <a:r>
              <a:rPr lang="el-GR" sz="1000" dirty="0" smtClean="0">
                <a:solidFill>
                  <a:srgbClr val="FF0000"/>
                </a:solidFill>
              </a:rPr>
              <a:t>ΕΝΑ ΜΙΚΡΟ ΚΟΙΛΩΜΑ ΟΠΟΥ ΣΥΓΚΕΝΤΡΩΝΟΝΤΑΝ ΤΑ ΧΡΗΜΑΤΑ Η ΤΟΠΟΘΕΤΟΥΝΤΑΝ ΧΕΙΡΟΓΡΑΦΑ. </a:t>
            </a:r>
            <a:endParaRPr lang="el-GR" sz="1000" dirty="0">
              <a:solidFill>
                <a:srgbClr val="FF0000"/>
              </a:solidFill>
            </a:endParaRPr>
          </a:p>
        </p:txBody>
      </p:sp>
      <p:sp>
        <p:nvSpPr>
          <p:cNvPr id="10" name="TextBox 9"/>
          <p:cNvSpPr txBox="1"/>
          <p:nvPr/>
        </p:nvSpPr>
        <p:spPr>
          <a:xfrm>
            <a:off x="7884368" y="3429000"/>
            <a:ext cx="1080120" cy="461665"/>
          </a:xfrm>
          <a:prstGeom prst="rect">
            <a:avLst/>
          </a:prstGeom>
          <a:noFill/>
        </p:spPr>
        <p:txBody>
          <a:bodyPr wrap="square" rtlCol="0">
            <a:spAutoFit/>
          </a:bodyPr>
          <a:lstStyle/>
          <a:p>
            <a:r>
              <a:rPr lang="el-GR" sz="1200" dirty="0" smtClean="0">
                <a:solidFill>
                  <a:srgbClr val="FF0000"/>
                </a:solidFill>
              </a:rPr>
              <a:t>ΤΥΠΟΣ ΒΑΣΙΛΙΚΗΣ</a:t>
            </a:r>
            <a:endParaRPr lang="el-GR" sz="1200" dirty="0">
              <a:solidFill>
                <a:srgbClr val="FF0000"/>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3200" dirty="0" smtClean="0">
                <a:latin typeface="Cambria" pitchFamily="18" charset="0"/>
              </a:rPr>
              <a:t>Ο λίθος της Συναγωγής των Μαγδάλων</a:t>
            </a:r>
            <a:endParaRPr lang="el-GR" sz="3200" dirty="0">
              <a:latin typeface="Cambria" pitchFamily="18" charset="0"/>
            </a:endParaRPr>
          </a:p>
        </p:txBody>
      </p:sp>
      <p:pic>
        <p:nvPicPr>
          <p:cNvPr id="4" name="Content Placeholder 3" descr="[033].Ο λίθος της Συναγωγής των Μαγδάλων.tif"/>
          <p:cNvPicPr>
            <a:picLocks noGrp="1" noChangeAspect="1"/>
          </p:cNvPicPr>
          <p:nvPr>
            <p:ph idx="1"/>
          </p:nvPr>
        </p:nvPicPr>
        <p:blipFill>
          <a:blip r:embed="rId2" cstate="print"/>
          <a:stretch>
            <a:fillRect/>
          </a:stretch>
        </p:blipFill>
        <p:spPr>
          <a:xfrm>
            <a:off x="2267744" y="1268760"/>
            <a:ext cx="6048672" cy="5040560"/>
          </a:xfrm>
        </p:spPr>
      </p:pic>
      <p:sp>
        <p:nvSpPr>
          <p:cNvPr id="5" name="TextBox 4"/>
          <p:cNvSpPr txBox="1"/>
          <p:nvPr/>
        </p:nvSpPr>
        <p:spPr>
          <a:xfrm>
            <a:off x="251520" y="1484784"/>
            <a:ext cx="1728192" cy="3785652"/>
          </a:xfrm>
          <a:prstGeom prst="rect">
            <a:avLst/>
          </a:prstGeom>
          <a:noFill/>
        </p:spPr>
        <p:txBody>
          <a:bodyPr wrap="square" rtlCol="0">
            <a:spAutoFit/>
          </a:bodyPr>
          <a:lstStyle/>
          <a:p>
            <a:pPr marL="171450" indent="-171450">
              <a:buFont typeface="Arial" pitchFamily="34" charset="0"/>
              <a:buChar char="•"/>
            </a:pPr>
            <a:r>
              <a:rPr lang="el-GR" sz="1200" dirty="0" smtClean="0"/>
              <a:t>ΑΡΧΑΙΟΣ ΔΙΣΚΟΣ ΖΩΗΣ</a:t>
            </a:r>
          </a:p>
          <a:p>
            <a:pPr marL="171450" indent="-171450">
              <a:buFont typeface="Arial" pitchFamily="34" charset="0"/>
              <a:buChar char="•"/>
            </a:pPr>
            <a:r>
              <a:rPr lang="el-GR" sz="1200" dirty="0" smtClean="0"/>
              <a:t>ΣΥΜΒΟΛΑ ΑΙΩΝΙΟΤΗΤΑΣ ΚΑΙ ΑΘΑΝΑΣΙΑΣ (ΕΞΙ ΦΥΛΛΑ ΚΙΣΣΟΥ ΚΑΙ ΔΥΟ ΦΟΙΝΙΚΟΔΕΝΤΡΑ)</a:t>
            </a:r>
          </a:p>
          <a:p>
            <a:pPr marL="171450" indent="-171450">
              <a:buFont typeface="Arial" pitchFamily="34" charset="0"/>
              <a:buChar char="•"/>
            </a:pPr>
            <a:r>
              <a:rPr lang="el-GR" sz="1200" dirty="0" smtClean="0"/>
              <a:t>ΕΠΤΑΦΩΤΑ ΛΥΧΝΙΑ</a:t>
            </a:r>
          </a:p>
          <a:p>
            <a:pPr marL="171450" indent="-171450">
              <a:buFont typeface="Arial" pitchFamily="34" charset="0"/>
              <a:buChar char="•"/>
            </a:pPr>
            <a:r>
              <a:rPr lang="el-GR" sz="1200" dirty="0" smtClean="0"/>
              <a:t>ΔΥΟ ΥΔΡΙΕΣ (ΛΑΔΙ ΚΑΙ ΝΕΡΟ)</a:t>
            </a:r>
          </a:p>
          <a:p>
            <a:pPr marL="171450" indent="-171450">
              <a:buFont typeface="Arial" pitchFamily="34" charset="0"/>
              <a:buChar char="•"/>
            </a:pPr>
            <a:r>
              <a:rPr lang="el-GR" sz="1200" dirty="0" smtClean="0"/>
              <a:t>ΖΕΥΓΟΣ ΑΥΛΑΚΩΤΩΝ ΚΙΟΝΩΝ ΣΥΓΚΡΑΤΟΥΝ</a:t>
            </a:r>
          </a:p>
          <a:p>
            <a:pPr marL="171450" indent="-171450">
              <a:buFont typeface="Arial" pitchFamily="34" charset="0"/>
              <a:buChar char="•"/>
            </a:pPr>
            <a:r>
              <a:rPr lang="el-GR" sz="1200" dirty="0" smtClean="0"/>
              <a:t>ΜΙΑ ΑΨΙΔΑ ΜΕ ΠΕΠΛΟ ΠΟΥ ΚΑΛΥΠΤΕ ΤΟ ΙΕΡΟ ΑΝΤΙΚΕΙΜΕΝΟ.</a:t>
            </a:r>
            <a:endParaRPr lang="el-GR" sz="12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3600" dirty="0" smtClean="0">
                <a:latin typeface="Cambria" pitchFamily="18" charset="0"/>
              </a:rPr>
              <a:t>9. Ο Ναός του Ηρώδη</a:t>
            </a:r>
            <a:endParaRPr lang="el-GR" sz="3600" dirty="0">
              <a:latin typeface="Cambria" pitchFamily="18" charset="0"/>
            </a:endParaRPr>
          </a:p>
        </p:txBody>
      </p:sp>
      <p:pic>
        <p:nvPicPr>
          <p:cNvPr id="4" name="Content Placeholder 3" descr="view-from-east.JPG"/>
          <p:cNvPicPr>
            <a:picLocks noGrp="1" noChangeAspect="1"/>
          </p:cNvPicPr>
          <p:nvPr>
            <p:ph idx="1"/>
          </p:nvPr>
        </p:nvPicPr>
        <p:blipFill>
          <a:blip r:embed="rId2" cstate="print"/>
          <a:stretch>
            <a:fillRect/>
          </a:stretch>
        </p:blipFill>
        <p:spPr>
          <a:xfrm>
            <a:off x="457200" y="1484784"/>
            <a:ext cx="8003232" cy="4896544"/>
          </a:xfr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4" descr="http://users.sch.gr/aiasgr/Image/Naoi_kai_Mones/O_Naos_tou_Solomwnta/O_Naos_tou_Solomwnta_0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0825" y="333375"/>
            <a:ext cx="8362950" cy="588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80882535"/>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3600" dirty="0" smtClean="0">
                <a:latin typeface="Cambria" pitchFamily="18" charset="0"/>
              </a:rPr>
              <a:t>Το φρούριο Αντωνία</a:t>
            </a:r>
            <a:endParaRPr lang="el-GR" sz="3600" dirty="0">
              <a:latin typeface="Cambria" pitchFamily="18" charset="0"/>
            </a:endParaRPr>
          </a:p>
        </p:txBody>
      </p:sp>
      <p:pic>
        <p:nvPicPr>
          <p:cNvPr id="4" name="Content Placeholder 3" descr="[037α].Το φρούριο Αντωνία.tif"/>
          <p:cNvPicPr>
            <a:picLocks noGrp="1" noChangeAspect="1"/>
          </p:cNvPicPr>
          <p:nvPr>
            <p:ph idx="1"/>
          </p:nvPr>
        </p:nvPicPr>
        <p:blipFill>
          <a:blip r:embed="rId2" cstate="print"/>
          <a:stretch>
            <a:fillRect/>
          </a:stretch>
        </p:blipFill>
        <p:spPr>
          <a:xfrm>
            <a:off x="683568" y="1484784"/>
            <a:ext cx="7272808" cy="4896543"/>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1143000"/>
          </a:xfrm>
        </p:spPr>
        <p:txBody>
          <a:bodyPr>
            <a:normAutofit/>
          </a:bodyPr>
          <a:lstStyle/>
          <a:p>
            <a:pPr algn="ctr"/>
            <a:r>
              <a:rPr lang="el-GR" sz="2800" dirty="0" smtClean="0">
                <a:latin typeface="Cambria" pitchFamily="18" charset="0"/>
              </a:rPr>
              <a:t>Η αυλή των εθνικών</a:t>
            </a:r>
            <a:endParaRPr lang="el-GR" sz="2800" dirty="0">
              <a:latin typeface="Cambria" pitchFamily="18" charset="0"/>
            </a:endParaRPr>
          </a:p>
        </p:txBody>
      </p:sp>
      <p:pic>
        <p:nvPicPr>
          <p:cNvPr id="4" name="Content Placeholder 3" descr="[044]. H αυλή των εθνικών.tif"/>
          <p:cNvPicPr>
            <a:picLocks noGrp="1" noChangeAspect="1"/>
          </p:cNvPicPr>
          <p:nvPr>
            <p:ph idx="1"/>
          </p:nvPr>
        </p:nvPicPr>
        <p:blipFill>
          <a:blip r:embed="rId2" cstate="print"/>
          <a:stretch>
            <a:fillRect/>
          </a:stretch>
        </p:blipFill>
        <p:spPr>
          <a:xfrm>
            <a:off x="467544" y="1556792"/>
            <a:ext cx="4104456" cy="5112568"/>
          </a:xfrm>
        </p:spPr>
      </p:pic>
      <p:pic>
        <p:nvPicPr>
          <p:cNvPr id="5" name="Picture 4" descr="[041].Η βασίλειος στοά εσωτερικό.tif"/>
          <p:cNvPicPr>
            <a:picLocks noChangeAspect="1"/>
          </p:cNvPicPr>
          <p:nvPr/>
        </p:nvPicPr>
        <p:blipFill>
          <a:blip r:embed="rId3" cstate="print"/>
          <a:stretch>
            <a:fillRect/>
          </a:stretch>
        </p:blipFill>
        <p:spPr>
          <a:xfrm>
            <a:off x="4788024" y="1556792"/>
            <a:ext cx="4104456" cy="5112568"/>
          </a:xfrm>
          <a:prstGeom prst="rect">
            <a:avLst/>
          </a:prstGeom>
        </p:spPr>
      </p:pic>
      <p:sp>
        <p:nvSpPr>
          <p:cNvPr id="6" name="TextBox 5"/>
          <p:cNvSpPr txBox="1"/>
          <p:nvPr/>
        </p:nvSpPr>
        <p:spPr>
          <a:xfrm>
            <a:off x="4716016" y="260648"/>
            <a:ext cx="4176464" cy="1200329"/>
          </a:xfrm>
          <a:prstGeom prst="rect">
            <a:avLst/>
          </a:prstGeom>
          <a:noFill/>
        </p:spPr>
        <p:txBody>
          <a:bodyPr wrap="square" rtlCol="0">
            <a:spAutoFit/>
          </a:bodyPr>
          <a:lstStyle/>
          <a:p>
            <a:pPr algn="ctr"/>
            <a:r>
              <a:rPr lang="el-GR" sz="2400" dirty="0" smtClean="0">
                <a:latin typeface="Cambria" pitchFamily="18" charset="0"/>
              </a:rPr>
              <a:t>Αναπαράσταση του εσωτερικού της «βασιλείου στοάς»</a:t>
            </a:r>
            <a:endParaRPr lang="el-GR" sz="2400" dirty="0">
              <a:latin typeface="Cambria"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smtClean="0">
                <a:latin typeface="Cambria" pitchFamily="18" charset="0"/>
              </a:rPr>
              <a:t>3. Το Θυσιαστήριο</a:t>
            </a:r>
            <a:endParaRPr lang="el-GR" dirty="0">
              <a:latin typeface="Cambria" pitchFamily="18" charset="0"/>
            </a:endParaRPr>
          </a:p>
        </p:txBody>
      </p:sp>
      <p:pic>
        <p:nvPicPr>
          <p:cNvPr id="4" name="Content Placeholder 3" descr="[04].Θυσιαστήριο.tif"/>
          <p:cNvPicPr>
            <a:picLocks noGrp="1" noChangeAspect="1"/>
          </p:cNvPicPr>
          <p:nvPr>
            <p:ph idx="1"/>
          </p:nvPr>
        </p:nvPicPr>
        <p:blipFill>
          <a:blip r:embed="rId2" cstate="print"/>
          <a:stretch>
            <a:fillRect/>
          </a:stretch>
        </p:blipFill>
        <p:spPr>
          <a:xfrm>
            <a:off x="1619672" y="1268760"/>
            <a:ext cx="5590404" cy="3992922"/>
          </a:xfrm>
        </p:spPr>
      </p:pic>
      <p:sp>
        <p:nvSpPr>
          <p:cNvPr id="3" name="TextBox 2"/>
          <p:cNvSpPr txBox="1"/>
          <p:nvPr/>
        </p:nvSpPr>
        <p:spPr>
          <a:xfrm>
            <a:off x="1115616" y="5301208"/>
            <a:ext cx="6624736" cy="584775"/>
          </a:xfrm>
          <a:prstGeom prst="rect">
            <a:avLst/>
          </a:prstGeom>
          <a:noFill/>
        </p:spPr>
        <p:txBody>
          <a:bodyPr wrap="square" rtlCol="0">
            <a:spAutoFit/>
          </a:bodyPr>
          <a:lstStyle/>
          <a:p>
            <a:r>
              <a:rPr lang="el-GR" sz="1600" dirty="0" smtClean="0"/>
              <a:t>ΑΚΑΤΕΡΓΑΣΤΟ ΛΙΘΟ</a:t>
            </a:r>
            <a:r>
              <a:rPr lang="en-US" sz="1600" dirty="0" smtClean="0"/>
              <a:t>: </a:t>
            </a:r>
            <a:r>
              <a:rPr lang="el-GR" sz="1600" dirty="0" smtClean="0"/>
              <a:t>ΟΧΙ ΠΡΟΣΒΟΛΗ ΤΟΥ ΔΑΙΜΟΝΑ ΤΟΥ ΛΙΘΟΥ</a:t>
            </a:r>
          </a:p>
          <a:p>
            <a:r>
              <a:rPr lang="el-GR" sz="1600" dirty="0" smtClean="0"/>
              <a:t>ΧΑΝΑΑΝΙΤΙΚΑ ΜΕ ΚΑΤΕΡΓΑΣΜΕΝΟ ΛΙΘΟ</a:t>
            </a:r>
            <a:endParaRPr lang="el-GR" sz="1600" dirty="0"/>
          </a:p>
        </p:txBody>
      </p:sp>
      <p:cxnSp>
        <p:nvCxnSpPr>
          <p:cNvPr id="6" name="Ευθύγραμμο βέλος σύνδεσης 5"/>
          <p:cNvCxnSpPr/>
          <p:nvPr/>
        </p:nvCxnSpPr>
        <p:spPr>
          <a:xfrm flipV="1">
            <a:off x="6084168" y="908720"/>
            <a:ext cx="1080120" cy="8640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236296" y="620688"/>
            <a:ext cx="1800200" cy="1384995"/>
          </a:xfrm>
          <a:prstGeom prst="rect">
            <a:avLst/>
          </a:prstGeom>
          <a:noFill/>
        </p:spPr>
        <p:txBody>
          <a:bodyPr wrap="square" rtlCol="0">
            <a:spAutoFit/>
          </a:bodyPr>
          <a:lstStyle/>
          <a:p>
            <a:r>
              <a:rPr lang="el-GR" sz="1400" dirty="0" smtClean="0"/>
              <a:t>ΤΕΣΣΕΡΑ ΚΕΡΑΤΑ. ΑΛΕΙΦΟΝΤΑΝ ΜΕ ΑΙΜΑ ΤΟΥ ΘΥΜΑΤΟΣ</a:t>
            </a:r>
          </a:p>
          <a:p>
            <a:r>
              <a:rPr lang="el-GR" sz="1400" dirty="0" smtClean="0"/>
              <a:t>ΑΣΥΛΟ ΟΙ ΚΑΤΑΔΙΩΚΟΜΕΝΟΙ</a:t>
            </a:r>
            <a:endParaRPr lang="el-GR" sz="14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2400" dirty="0" smtClean="0">
                <a:latin typeface="Cambria" pitchFamily="18" charset="0"/>
              </a:rPr>
              <a:t>Σχεδιάγραμμα του οικοδομικού συγκρότηματος του Ναού του Ηρώδη με τις αυλές και το κυρίως οίκημα</a:t>
            </a:r>
            <a:endParaRPr lang="el-GR" sz="2400" dirty="0">
              <a:latin typeface="Cambria" pitchFamily="18" charset="0"/>
            </a:endParaRPr>
          </a:p>
        </p:txBody>
      </p:sp>
      <p:pic>
        <p:nvPicPr>
          <p:cNvPr id="4" name="Content Placeholder 3" descr="[038]. Σχεδιάγραμμα του οικοδ. συγκρ. του Ναού του Ηρώδη.....tif"/>
          <p:cNvPicPr>
            <a:picLocks noGrp="1" noChangeAspect="1"/>
          </p:cNvPicPr>
          <p:nvPr>
            <p:ph idx="1"/>
          </p:nvPr>
        </p:nvPicPr>
        <p:blipFill>
          <a:blip r:embed="rId2" cstate="print"/>
          <a:stretch>
            <a:fillRect/>
          </a:stretch>
        </p:blipFill>
        <p:spPr>
          <a:xfrm>
            <a:off x="467544" y="1484784"/>
            <a:ext cx="8064896" cy="5112568"/>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3600" dirty="0" smtClean="0">
                <a:latin typeface="Cambria" pitchFamily="18" charset="0"/>
              </a:rPr>
              <a:t>«Η βασίλειος στοά» (αναπαράσταση)</a:t>
            </a:r>
            <a:endParaRPr lang="el-GR" sz="3600" dirty="0">
              <a:latin typeface="Cambria" pitchFamily="18" charset="0"/>
            </a:endParaRPr>
          </a:p>
        </p:txBody>
      </p:sp>
      <p:pic>
        <p:nvPicPr>
          <p:cNvPr id="4" name="Content Placeholder 3" descr="[040]. Βασίλειος στοά.tif"/>
          <p:cNvPicPr>
            <a:picLocks noGrp="1" noChangeAspect="1"/>
          </p:cNvPicPr>
          <p:nvPr>
            <p:ph idx="1"/>
          </p:nvPr>
        </p:nvPicPr>
        <p:blipFill>
          <a:blip r:embed="rId2" cstate="print"/>
          <a:stretch>
            <a:fillRect/>
          </a:stretch>
        </p:blipFill>
        <p:spPr>
          <a:xfrm>
            <a:off x="611560" y="1340768"/>
            <a:ext cx="7632848" cy="5112568"/>
          </a:xfr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3200" dirty="0" smtClean="0">
                <a:latin typeface="Cambria" pitchFamily="18" charset="0"/>
              </a:rPr>
              <a:t>Αναπαράσταση της αψίδας του </a:t>
            </a:r>
            <a:r>
              <a:rPr lang="en-US" sz="3200" dirty="0" smtClean="0">
                <a:latin typeface="Cambria" pitchFamily="18" charset="0"/>
              </a:rPr>
              <a:t>Robinson </a:t>
            </a:r>
            <a:r>
              <a:rPr lang="el-GR" sz="3200" dirty="0" smtClean="0">
                <a:latin typeface="Cambria" pitchFamily="18" charset="0"/>
              </a:rPr>
              <a:t>που οδήγούσε στη «βασίλειο στοά»</a:t>
            </a:r>
            <a:endParaRPr lang="el-GR" sz="3200" dirty="0">
              <a:latin typeface="Cambria" pitchFamily="18" charset="0"/>
            </a:endParaRPr>
          </a:p>
        </p:txBody>
      </p:sp>
      <p:pic>
        <p:nvPicPr>
          <p:cNvPr id="4" name="Content Placeholder 3" descr="[042]. Η αψίδα του Robinson (Αναπαράσταση).tif"/>
          <p:cNvPicPr>
            <a:picLocks noGrp="1" noChangeAspect="1"/>
          </p:cNvPicPr>
          <p:nvPr>
            <p:ph idx="1"/>
          </p:nvPr>
        </p:nvPicPr>
        <p:blipFill>
          <a:blip r:embed="rId2" cstate="print"/>
          <a:stretch>
            <a:fillRect/>
          </a:stretch>
        </p:blipFill>
        <p:spPr>
          <a:xfrm>
            <a:off x="539552" y="1628800"/>
            <a:ext cx="8136904" cy="4752527"/>
          </a:xfr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87208" cy="1143000"/>
          </a:xfrm>
        </p:spPr>
        <p:txBody>
          <a:bodyPr>
            <a:noAutofit/>
          </a:bodyPr>
          <a:lstStyle/>
          <a:p>
            <a:pPr algn="ctr"/>
            <a:r>
              <a:rPr lang="el-GR" sz="3200" dirty="0" smtClean="0">
                <a:latin typeface="Cambria" pitchFamily="18" charset="0"/>
              </a:rPr>
              <a:t>Το κατάλοιπο της αψίδας του </a:t>
            </a:r>
            <a:r>
              <a:rPr lang="en-US" sz="3200" dirty="0" smtClean="0">
                <a:latin typeface="Cambria" pitchFamily="18" charset="0"/>
              </a:rPr>
              <a:t>Robinson</a:t>
            </a:r>
            <a:endParaRPr lang="el-GR" sz="3200" dirty="0">
              <a:latin typeface="Cambria" pitchFamily="18" charset="0"/>
            </a:endParaRPr>
          </a:p>
        </p:txBody>
      </p:sp>
      <p:pic>
        <p:nvPicPr>
          <p:cNvPr id="4" name="Content Placeholder 3" descr="[043].Το κατάλοιπο της αψίδας του Robinson στο τείχος που περιβάλλει τον ιερό χώρο των Μουσουλμάνων με το τέμενος του Ομάρ και του Αλ Ακσα.tif"/>
          <p:cNvPicPr>
            <a:picLocks noGrp="1" noChangeAspect="1"/>
          </p:cNvPicPr>
          <p:nvPr>
            <p:ph idx="1"/>
          </p:nvPr>
        </p:nvPicPr>
        <p:blipFill>
          <a:blip r:embed="rId2" cstate="print"/>
          <a:stretch>
            <a:fillRect/>
          </a:stretch>
        </p:blipFill>
        <p:spPr>
          <a:xfrm>
            <a:off x="611560" y="1556792"/>
            <a:ext cx="7560840" cy="4752527"/>
          </a:xfr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7824" y="332656"/>
            <a:ext cx="3250704" cy="1143000"/>
          </a:xfrm>
        </p:spPr>
        <p:txBody>
          <a:bodyPr>
            <a:normAutofit fontScale="90000"/>
          </a:bodyPr>
          <a:lstStyle/>
          <a:p>
            <a:pPr algn="ctr"/>
            <a:r>
              <a:rPr lang="el-GR" sz="2400" dirty="0" smtClean="0">
                <a:latin typeface="Cambria" pitchFamily="18" charset="0"/>
              </a:rPr>
              <a:t> </a:t>
            </a:r>
            <a:r>
              <a:rPr lang="el-GR" sz="4800" dirty="0" smtClean="0">
                <a:latin typeface="Cambria" pitchFamily="18" charset="0"/>
              </a:rPr>
              <a:t>Το συνέδριο </a:t>
            </a:r>
            <a:r>
              <a:rPr lang="el-GR" sz="4800" dirty="0" err="1" smtClean="0">
                <a:latin typeface="Cambria" pitchFamily="18" charset="0"/>
              </a:rPr>
              <a:t>Σανχεντρίν</a:t>
            </a:r>
            <a:endParaRPr lang="el-GR" sz="4800" dirty="0">
              <a:latin typeface="Cambria" pitchFamily="18" charset="0"/>
            </a:endParaRPr>
          </a:p>
        </p:txBody>
      </p:sp>
      <p:sp>
        <p:nvSpPr>
          <p:cNvPr id="7" name="6 - Θέση περιεχομένου"/>
          <p:cNvSpPr>
            <a:spLocks noGrp="1"/>
          </p:cNvSpPr>
          <p:nvPr>
            <p:ph idx="1"/>
          </p:nvPr>
        </p:nvSpPr>
        <p:spPr/>
        <p:txBody>
          <a:bodyPr>
            <a:normAutofit/>
          </a:bodyPr>
          <a:lstStyle/>
          <a:p>
            <a:pPr algn="just"/>
            <a:r>
              <a:rPr lang="el-GR" sz="2400" dirty="0" smtClean="0"/>
              <a:t>Αίθουσα με λαξευτές πέτρες. Δίπλα υπήρχε και πηγή εξαγνισμού.</a:t>
            </a:r>
          </a:p>
          <a:p>
            <a:pPr algn="just"/>
            <a:r>
              <a:rPr lang="el-GR" sz="2400" dirty="0" smtClean="0"/>
              <a:t>(α) Θρησκευτική και πολιτική διοίκηση</a:t>
            </a:r>
          </a:p>
          <a:p>
            <a:pPr algn="just"/>
            <a:r>
              <a:rPr lang="el-GR" sz="2400" dirty="0" smtClean="0"/>
              <a:t>(β) Θεματοφύλακας της παράδοσης</a:t>
            </a:r>
          </a:p>
          <a:p>
            <a:pPr algn="just"/>
            <a:r>
              <a:rPr lang="el-GR" sz="2400" dirty="0" smtClean="0"/>
              <a:t>(γ) Έδρα οικονομικής διοίκησης που κανόνιζε πως έπρεπε να χρησιμοποιούν τα τεράστια ποσά που συγκεντρώνονταν τόσο από το </a:t>
            </a:r>
            <a:r>
              <a:rPr lang="el-GR" sz="2400" smtClean="0"/>
              <a:t>θρησκευτικό φόρο </a:t>
            </a:r>
            <a:r>
              <a:rPr lang="el-GR" sz="2400" dirty="0" smtClean="0"/>
              <a:t>όσο και από το προϊόν των </a:t>
            </a:r>
            <a:r>
              <a:rPr lang="el-GR" sz="2400" dirty="0" err="1" smtClean="0"/>
              <a:t>γαζοφυλακίων</a:t>
            </a:r>
            <a:r>
              <a:rPr lang="el-GR" sz="2400" dirty="0" smtClean="0"/>
              <a:t>. </a:t>
            </a:r>
            <a:endParaRPr lang="el-GR" sz="24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50704" cy="1143000"/>
          </a:xfrm>
        </p:spPr>
        <p:txBody>
          <a:bodyPr>
            <a:normAutofit/>
          </a:bodyPr>
          <a:lstStyle/>
          <a:p>
            <a:pPr algn="ctr"/>
            <a:r>
              <a:rPr lang="el-GR" sz="2400" dirty="0" smtClean="0">
                <a:latin typeface="Cambria" pitchFamily="18" charset="0"/>
              </a:rPr>
              <a:t>Η αυλή των γυναικών</a:t>
            </a:r>
            <a:endParaRPr lang="el-GR" sz="2400" dirty="0">
              <a:latin typeface="Cambria" pitchFamily="18" charset="0"/>
            </a:endParaRPr>
          </a:p>
        </p:txBody>
      </p:sp>
      <p:pic>
        <p:nvPicPr>
          <p:cNvPr id="4" name="Content Placeholder 3" descr="[046].Η αυλή των γυναικών.tif"/>
          <p:cNvPicPr>
            <a:picLocks noGrp="1" noChangeAspect="1"/>
          </p:cNvPicPr>
          <p:nvPr>
            <p:ph idx="1"/>
          </p:nvPr>
        </p:nvPicPr>
        <p:blipFill>
          <a:blip r:embed="rId2" cstate="print"/>
          <a:stretch>
            <a:fillRect/>
          </a:stretch>
        </p:blipFill>
        <p:spPr>
          <a:xfrm>
            <a:off x="467544" y="1268760"/>
            <a:ext cx="3456384" cy="5112568"/>
          </a:xfrm>
        </p:spPr>
      </p:pic>
      <p:sp>
        <p:nvSpPr>
          <p:cNvPr id="5" name="TextBox 4"/>
          <p:cNvSpPr txBox="1"/>
          <p:nvPr/>
        </p:nvSpPr>
        <p:spPr>
          <a:xfrm>
            <a:off x="4644008" y="404664"/>
            <a:ext cx="3312368" cy="707886"/>
          </a:xfrm>
          <a:prstGeom prst="rect">
            <a:avLst/>
          </a:prstGeom>
          <a:noFill/>
        </p:spPr>
        <p:txBody>
          <a:bodyPr wrap="square" rtlCol="0">
            <a:spAutoFit/>
          </a:bodyPr>
          <a:lstStyle/>
          <a:p>
            <a:pPr algn="ctr"/>
            <a:r>
              <a:rPr lang="el-GR" sz="2000" dirty="0" smtClean="0">
                <a:latin typeface="Cambria" pitchFamily="18" charset="0"/>
              </a:rPr>
              <a:t>Η αυλή των ανδρών και των ιερέων (αναπαράσταση)</a:t>
            </a:r>
            <a:endParaRPr lang="el-GR" sz="2000" dirty="0">
              <a:latin typeface="Cambria" pitchFamily="18" charset="0"/>
            </a:endParaRPr>
          </a:p>
        </p:txBody>
      </p:sp>
      <p:pic>
        <p:nvPicPr>
          <p:cNvPr id="6" name="Picture 5" descr="[047]. Η αυλή των ιερέων και των ανδρών.tif"/>
          <p:cNvPicPr>
            <a:picLocks noChangeAspect="1"/>
          </p:cNvPicPr>
          <p:nvPr/>
        </p:nvPicPr>
        <p:blipFill>
          <a:blip r:embed="rId3" cstate="print"/>
          <a:stretch>
            <a:fillRect/>
          </a:stretch>
        </p:blipFill>
        <p:spPr>
          <a:xfrm>
            <a:off x="4499992" y="1268760"/>
            <a:ext cx="3600064" cy="5040560"/>
          </a:xfrm>
          <a:prstGeom prst="rect">
            <a:avLst/>
          </a:prstGeo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Ναός του Ηρώδη</a:t>
            </a:r>
            <a:endParaRPr lang="el-GR" sz="3600" dirty="0">
              <a:latin typeface="Cambria" pitchFamily="18" charset="0"/>
            </a:endParaRPr>
          </a:p>
        </p:txBody>
      </p:sp>
      <p:sp>
        <p:nvSpPr>
          <p:cNvPr id="3" name="Θέση περιεχομένου 2"/>
          <p:cNvSpPr>
            <a:spLocks noGrp="1"/>
          </p:cNvSpPr>
          <p:nvPr>
            <p:ph idx="1"/>
          </p:nvPr>
        </p:nvSpPr>
        <p:spPr/>
        <p:txBody>
          <a:bodyPr>
            <a:normAutofit/>
          </a:bodyPr>
          <a:lstStyle/>
          <a:p>
            <a:r>
              <a:rPr lang="el-GR" sz="1800" dirty="0" smtClean="0"/>
              <a:t>17/18 π.Χ-64 </a:t>
            </a:r>
            <a:r>
              <a:rPr lang="el-GR" sz="1800" dirty="0" err="1" smtClean="0"/>
              <a:t>μ.Χ</a:t>
            </a:r>
            <a:endParaRPr lang="el-GR" sz="1800" dirty="0" smtClean="0"/>
          </a:p>
          <a:p>
            <a:r>
              <a:rPr lang="el-GR" sz="1800" dirty="0" smtClean="0"/>
              <a:t>70 </a:t>
            </a:r>
            <a:r>
              <a:rPr lang="el-GR" sz="1800" dirty="0" err="1" smtClean="0"/>
              <a:t>μ.Χ</a:t>
            </a:r>
            <a:r>
              <a:rPr lang="el-GR" sz="1800" dirty="0" smtClean="0"/>
              <a:t> ΠΥΡΠΟΛΕΙΤΑΙ ΚΑΙ ΚΑΤΑΣΤΡΕΦΕΤΑΙ</a:t>
            </a:r>
          </a:p>
          <a:p>
            <a:r>
              <a:rPr lang="el-GR" sz="1800" dirty="0" smtClean="0"/>
              <a:t>133 </a:t>
            </a:r>
            <a:r>
              <a:rPr lang="el-GR" sz="1800" dirty="0" err="1" smtClean="0"/>
              <a:t>μ.Χ</a:t>
            </a:r>
            <a:r>
              <a:rPr lang="el-GR" sz="1800" dirty="0" smtClean="0"/>
              <a:t> ΑΝΔΡΙΑΝΟΣ ΣΤΗΝΕΙ ΤΟ ΒΩΜΟ ΤΟΥ ΔΙΟΣ ΣΤΟ ΣΗΜΕΙΟ ΠΟΥ ΕΣΤΕΚΕ Ο ΝΑΟΣ ΤΟΥ ΗΡΩΔΗ.</a:t>
            </a:r>
          </a:p>
          <a:p>
            <a:r>
              <a:rPr lang="el-GR" sz="1800" dirty="0" smtClean="0"/>
              <a:t>537 </a:t>
            </a:r>
            <a:r>
              <a:rPr lang="el-GR" sz="1800" dirty="0" err="1" smtClean="0"/>
              <a:t>μ.Χ</a:t>
            </a:r>
            <a:r>
              <a:rPr lang="el-GR" sz="1800" dirty="0"/>
              <a:t> </a:t>
            </a:r>
            <a:r>
              <a:rPr lang="el-GR" sz="1800" dirty="0" smtClean="0"/>
              <a:t>Ο ΙΟΥΣΤΙΝΙΑΝΟΣ ΟΙΚΟΔΟΜΕΙ ΚΥΚΛΙΚΟ ΝΑΟ</a:t>
            </a:r>
          </a:p>
          <a:p>
            <a:r>
              <a:rPr lang="el-GR" sz="1800" dirty="0" smtClean="0"/>
              <a:t>689-691 </a:t>
            </a:r>
            <a:r>
              <a:rPr lang="el-GR" sz="1800" dirty="0" err="1" smtClean="0"/>
              <a:t>μ.Χ</a:t>
            </a:r>
            <a:r>
              <a:rPr lang="el-GR" sz="1800" dirty="0" smtClean="0"/>
              <a:t>. Ο ΑΡΑΒΑΣ </a:t>
            </a:r>
            <a:r>
              <a:rPr lang="en-US" sz="1800" dirty="0" smtClean="0"/>
              <a:t>ABDUL MALIK IBN MARWAN </a:t>
            </a:r>
            <a:r>
              <a:rPr lang="el-GR" sz="1800" dirty="0" smtClean="0"/>
              <a:t>ΑΝΟΙΚΟΔΟΜΕΙ ΤΟ ΤΕΜΕΝΟΣ ΤΟΥ ΟΜΑΡ (</a:t>
            </a:r>
            <a:r>
              <a:rPr lang="en-US" sz="1800" dirty="0" smtClean="0"/>
              <a:t>Dome of the Rock</a:t>
            </a:r>
            <a:r>
              <a:rPr lang="el-GR" sz="1800" dirty="0" smtClean="0"/>
              <a:t>). Ο ΓΙΟΣ ΤΟΥ </a:t>
            </a:r>
            <a:r>
              <a:rPr lang="en-US" sz="1800" dirty="0" smtClean="0"/>
              <a:t>AL WALID </a:t>
            </a:r>
            <a:r>
              <a:rPr lang="el-GR" sz="1800" dirty="0" smtClean="0"/>
              <a:t>ΑΝΟΙΚΟΔΟΜΕΙ ΠΑΡΑΚΕΙΜΕΝΟ ΤΕΜΕΝΟΣ ΤΟΥ ΕΛ-ΑΚΣΑ. (ΔΙΑΣΩΖΟΝΤΑΙ ΜΕΧΡΙ ΣΗΜΕΡΑ)</a:t>
            </a:r>
          </a:p>
        </p:txBody>
      </p:sp>
    </p:spTree>
    <p:extLst>
      <p:ext uri="{BB962C8B-B14F-4D97-AF65-F5344CB8AC3E}">
        <p14:creationId xmlns:p14="http://schemas.microsoft.com/office/powerpoint/2010/main" xmlns="" val="63499990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104" y="1196752"/>
            <a:ext cx="2520280" cy="3744416"/>
          </a:xfrm>
        </p:spPr>
        <p:txBody>
          <a:bodyPr>
            <a:noAutofit/>
          </a:bodyPr>
          <a:lstStyle/>
          <a:p>
            <a:pPr algn="ctr"/>
            <a:r>
              <a:rPr lang="el-GR" sz="2800" dirty="0" smtClean="0">
                <a:latin typeface="Cambria" pitchFamily="18" charset="0"/>
              </a:rPr>
              <a:t>Η ολόχρυση επτάφωτη λυχνία που στέκει απέναντι από το τείχος των δακρύων και θυμίζει τον Ναό της Ιερουσαλήμ</a:t>
            </a:r>
            <a:endParaRPr lang="el-GR" sz="2800" dirty="0">
              <a:latin typeface="Cambria" pitchFamily="18" charset="0"/>
            </a:endParaRPr>
          </a:p>
        </p:txBody>
      </p:sp>
      <p:pic>
        <p:nvPicPr>
          <p:cNvPr id="4" name="Content Placeholder 3" descr="[048].Επτάφωτη λυχνία.tif"/>
          <p:cNvPicPr>
            <a:picLocks noGrp="1" noChangeAspect="1"/>
          </p:cNvPicPr>
          <p:nvPr>
            <p:ph idx="1"/>
          </p:nvPr>
        </p:nvPicPr>
        <p:blipFill>
          <a:blip r:embed="rId2" cstate="print"/>
          <a:stretch>
            <a:fillRect/>
          </a:stretch>
        </p:blipFill>
        <p:spPr>
          <a:xfrm>
            <a:off x="323528" y="404664"/>
            <a:ext cx="4320480" cy="5832648"/>
          </a:xfr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Το τέμενος του Ομάρ</a:t>
            </a:r>
            <a:endParaRPr lang="el-GR" sz="3600" dirty="0">
              <a:latin typeface="Cambria" pitchFamily="18" charset="0"/>
            </a:endParaRPr>
          </a:p>
        </p:txBody>
      </p:sp>
      <p:pic>
        <p:nvPicPr>
          <p:cNvPr id="4" name="Content Placeholder 3" descr="[051].Τέμενος του Ομάρ.jpg"/>
          <p:cNvPicPr>
            <a:picLocks noGrp="1" noChangeAspect="1"/>
          </p:cNvPicPr>
          <p:nvPr>
            <p:ph idx="1"/>
          </p:nvPr>
        </p:nvPicPr>
        <p:blipFill>
          <a:blip r:embed="rId2" cstate="print"/>
          <a:stretch>
            <a:fillRect/>
          </a:stretch>
        </p:blipFill>
        <p:spPr>
          <a:xfrm>
            <a:off x="251520" y="1052736"/>
            <a:ext cx="8640959" cy="5616624"/>
          </a:xfrm>
        </p:spPr>
      </p:pic>
    </p:spTree>
    <p:extLst>
      <p:ext uri="{BB962C8B-B14F-4D97-AF65-F5344CB8AC3E}">
        <p14:creationId xmlns:p14="http://schemas.microsoft.com/office/powerpoint/2010/main" xmlns="" val="412651725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3200" dirty="0" smtClean="0">
                <a:latin typeface="Cambria" pitchFamily="18" charset="0"/>
              </a:rPr>
              <a:t>Το «Τείχος των Δακρύων» έμπροσθεν του τεμένους του ελ-Άκσα</a:t>
            </a:r>
            <a:endParaRPr lang="el-GR" sz="3200" dirty="0">
              <a:latin typeface="Cambria" pitchFamily="18" charset="0"/>
            </a:endParaRPr>
          </a:p>
        </p:txBody>
      </p:sp>
      <p:pic>
        <p:nvPicPr>
          <p:cNvPr id="4" name="Content Placeholder 3" descr="[050].Τείχος των δακρύων.jpg"/>
          <p:cNvPicPr>
            <a:picLocks noGrp="1" noChangeAspect="1"/>
          </p:cNvPicPr>
          <p:nvPr>
            <p:ph idx="1"/>
          </p:nvPr>
        </p:nvPicPr>
        <p:blipFill>
          <a:blip r:embed="rId2" cstate="print"/>
          <a:stretch>
            <a:fillRect/>
          </a:stretch>
        </p:blipFill>
        <p:spPr>
          <a:xfrm>
            <a:off x="395536" y="1600200"/>
            <a:ext cx="8208912" cy="4925144"/>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000" dirty="0" smtClean="0">
                <a:latin typeface="Cambria" pitchFamily="18" charset="0"/>
              </a:rPr>
              <a:t>4. Η Σκηνή του Μαρτυρίου</a:t>
            </a:r>
            <a:endParaRPr lang="el-GR" sz="4000" dirty="0">
              <a:latin typeface="Cambria" pitchFamily="18" charset="0"/>
            </a:endParaRPr>
          </a:p>
        </p:txBody>
      </p:sp>
      <p:pic>
        <p:nvPicPr>
          <p:cNvPr id="4" name="Content Placeholder 3" descr="[05].Σκηνή του Μαρτυρίου.tif"/>
          <p:cNvPicPr>
            <a:picLocks noGrp="1" noChangeAspect="1"/>
          </p:cNvPicPr>
          <p:nvPr>
            <p:ph idx="1"/>
          </p:nvPr>
        </p:nvPicPr>
        <p:blipFill>
          <a:blip r:embed="rId2" cstate="print"/>
          <a:stretch>
            <a:fillRect/>
          </a:stretch>
        </p:blipFill>
        <p:spPr>
          <a:xfrm>
            <a:off x="539552" y="1268760"/>
            <a:ext cx="7200800" cy="5112568"/>
          </a:xfr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Το τέμενος του Ομάρ</a:t>
            </a:r>
            <a:endParaRPr lang="el-GR" sz="3600" dirty="0">
              <a:latin typeface="Cambria" pitchFamily="18" charset="0"/>
            </a:endParaRPr>
          </a:p>
        </p:txBody>
      </p:sp>
      <p:pic>
        <p:nvPicPr>
          <p:cNvPr id="4" name="Content Placeholder 3" descr="[051].Τέμενος του Ομάρ.jpg"/>
          <p:cNvPicPr>
            <a:picLocks noGrp="1" noChangeAspect="1"/>
          </p:cNvPicPr>
          <p:nvPr>
            <p:ph idx="1"/>
          </p:nvPr>
        </p:nvPicPr>
        <p:blipFill>
          <a:blip r:embed="rId2" cstate="print"/>
          <a:stretch>
            <a:fillRect/>
          </a:stretch>
        </p:blipFill>
        <p:spPr>
          <a:xfrm>
            <a:off x="251520" y="1052736"/>
            <a:ext cx="8640959" cy="5616624"/>
          </a:xfr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115616" y="620687"/>
            <a:ext cx="6624736" cy="4968951"/>
          </a:xfrm>
          <a:prstGeom prst="rect">
            <a:avLst/>
          </a:prstGeom>
          <a:noFill/>
          <a:ln w="9525">
            <a:noFill/>
            <a:miter lim="800000"/>
            <a:headEnd/>
            <a:tailEnd/>
          </a:ln>
          <a:effectLst/>
        </p:spPr>
      </p:pic>
    </p:spTree>
    <p:extLst>
      <p:ext uri="{BB962C8B-B14F-4D97-AF65-F5344CB8AC3E}">
        <p14:creationId xmlns:p14="http://schemas.microsoft.com/office/powerpoint/2010/main" xmlns="" val="412651725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1024px-Jerusalem_Schrein_des_Buches_BW_1.jpg"/>
          <p:cNvPicPr>
            <a:picLocks noChangeAspect="1"/>
          </p:cNvPicPr>
          <p:nvPr/>
        </p:nvPicPr>
        <p:blipFill>
          <a:blip r:embed="rId2" cstate="print"/>
          <a:stretch>
            <a:fillRect/>
          </a:stretch>
        </p:blipFill>
        <p:spPr>
          <a:xfrm>
            <a:off x="827584" y="1844824"/>
            <a:ext cx="7631832" cy="4121487"/>
          </a:xfrm>
          <a:prstGeom prst="rect">
            <a:avLst/>
          </a:prstGeom>
        </p:spPr>
      </p:pic>
    </p:spTree>
    <p:extLst>
      <p:ext uri="{BB962C8B-B14F-4D97-AF65-F5344CB8AC3E}">
        <p14:creationId xmlns:p14="http://schemas.microsoft.com/office/powerpoint/2010/main" xmlns="" val="412651725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1024px-Jerusalem_Modell_BW_2.jpg"/>
          <p:cNvPicPr>
            <a:picLocks noChangeAspect="1"/>
          </p:cNvPicPr>
          <p:nvPr/>
        </p:nvPicPr>
        <p:blipFill>
          <a:blip r:embed="rId2" cstate="print"/>
          <a:stretch>
            <a:fillRect/>
          </a:stretch>
        </p:blipFill>
        <p:spPr>
          <a:xfrm>
            <a:off x="591439" y="1268760"/>
            <a:ext cx="7649504" cy="4392488"/>
          </a:xfrm>
          <a:prstGeom prst="rect">
            <a:avLst/>
          </a:prstGeom>
        </p:spPr>
      </p:pic>
    </p:spTree>
    <p:extLst>
      <p:ext uri="{BB962C8B-B14F-4D97-AF65-F5344CB8AC3E}">
        <p14:creationId xmlns:p14="http://schemas.microsoft.com/office/powerpoint/2010/main" xmlns="" val="412651725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908720"/>
            <a:ext cx="7467600" cy="720080"/>
          </a:xfrm>
        </p:spPr>
        <p:txBody>
          <a:bodyPr>
            <a:normAutofit/>
          </a:bodyPr>
          <a:lstStyle/>
          <a:p>
            <a:pPr algn="ctr"/>
            <a:r>
              <a:rPr lang="el-GR" sz="3600" dirty="0" smtClean="0">
                <a:latin typeface="Cambria" pitchFamily="18" charset="0"/>
              </a:rPr>
              <a:t>Γεγονότα στον Ναό του Ηρώδη</a:t>
            </a:r>
            <a:endParaRPr lang="el-GR" sz="3600" dirty="0">
              <a:latin typeface="Cambria" pitchFamily="18" charset="0"/>
            </a:endParaRPr>
          </a:p>
        </p:txBody>
      </p:sp>
      <p:sp>
        <p:nvSpPr>
          <p:cNvPr id="3" name="Θέση περιεχομένου 2"/>
          <p:cNvSpPr>
            <a:spLocks noGrp="1"/>
          </p:cNvSpPr>
          <p:nvPr>
            <p:ph idx="1"/>
          </p:nvPr>
        </p:nvSpPr>
        <p:spPr>
          <a:xfrm>
            <a:off x="539552" y="2276872"/>
            <a:ext cx="7467600" cy="1612776"/>
          </a:xfrm>
        </p:spPr>
        <p:txBody>
          <a:bodyPr/>
          <a:lstStyle/>
          <a:p>
            <a:r>
              <a:rPr lang="el-GR" dirty="0" smtClean="0"/>
              <a:t>ΣΤΟΑ ΣΟΛΟΜΩΝΤΑ (ΛΚ 2,41-49)-ΔΙΑΛΟΓΟΣ ΙΗΣΟΥ ΜΕ ΡΑΒΒΙΝΟΥΣ</a:t>
            </a:r>
          </a:p>
          <a:p>
            <a:endParaRPr lang="el-GR" dirty="0"/>
          </a:p>
        </p:txBody>
      </p:sp>
    </p:spTree>
    <p:extLst>
      <p:ext uri="{BB962C8B-B14F-4D97-AF65-F5344CB8AC3E}">
        <p14:creationId xmlns:p14="http://schemas.microsoft.com/office/powerpoint/2010/main" xmlns="" val="412651725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Γεγονότα στον Ναό του Ηρώδη</a:t>
            </a:r>
            <a:endParaRPr lang="el-GR" sz="3600" dirty="0">
              <a:latin typeface="Cambria" pitchFamily="18" charset="0"/>
            </a:endParaRPr>
          </a:p>
        </p:txBody>
      </p:sp>
      <p:sp>
        <p:nvSpPr>
          <p:cNvPr id="3" name="Θέση περιεχομένου 2"/>
          <p:cNvSpPr>
            <a:spLocks noGrp="1"/>
          </p:cNvSpPr>
          <p:nvPr>
            <p:ph idx="1"/>
          </p:nvPr>
        </p:nvSpPr>
        <p:spPr>
          <a:xfrm>
            <a:off x="467544" y="1196752"/>
            <a:ext cx="7467600" cy="4525963"/>
          </a:xfrm>
        </p:spPr>
        <p:txBody>
          <a:bodyPr/>
          <a:lstStyle/>
          <a:p>
            <a:r>
              <a:rPr lang="el-GR" dirty="0" smtClean="0"/>
              <a:t>ΠΡΑΞΕΙΣ ΑΠΟΣΤΟΛΩΝ (21,27-31) ΠΑΡΑΒΙΑΣΗ ΤΡΟΦΙΜΟΥ ΤΗΣ ΑΥΛΗΣ ΤΩΝ ΕΘΝΙΚΩΝ</a:t>
            </a:r>
          </a:p>
          <a:p>
            <a:endParaRPr lang="el-GR" dirty="0"/>
          </a:p>
        </p:txBody>
      </p:sp>
      <p:pic>
        <p:nvPicPr>
          <p:cNvPr id="6" name="Content Placeholder 3" descr="[044]. H αυλή των εθνικών.tif"/>
          <p:cNvPicPr>
            <a:picLocks noChangeAspect="1"/>
          </p:cNvPicPr>
          <p:nvPr/>
        </p:nvPicPr>
        <p:blipFill>
          <a:blip r:embed="rId2" cstate="print"/>
          <a:stretch>
            <a:fillRect/>
          </a:stretch>
        </p:blipFill>
        <p:spPr>
          <a:xfrm>
            <a:off x="1331640" y="2636912"/>
            <a:ext cx="2736304" cy="3408379"/>
          </a:xfrm>
          <a:prstGeom prst="rect">
            <a:avLst/>
          </a:prstGeom>
        </p:spPr>
      </p:pic>
      <p:pic>
        <p:nvPicPr>
          <p:cNvPr id="1026" name="Picture 2" descr="http://www.ecclesia.gr/greek/holysynod/commitees/tourism/st_paul/st_paul.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32040" y="2775368"/>
            <a:ext cx="2322908" cy="340837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0636657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Γεγονότα στον Ναό του Ηρώδη</a:t>
            </a:r>
            <a:endParaRPr lang="el-GR" sz="3600" dirty="0">
              <a:latin typeface="Cambria" pitchFamily="18" charset="0"/>
            </a:endParaRPr>
          </a:p>
        </p:txBody>
      </p:sp>
      <p:sp>
        <p:nvSpPr>
          <p:cNvPr id="3" name="Θέση περιεχομένου 2"/>
          <p:cNvSpPr>
            <a:spLocks noGrp="1"/>
          </p:cNvSpPr>
          <p:nvPr>
            <p:ph idx="1"/>
          </p:nvPr>
        </p:nvSpPr>
        <p:spPr/>
        <p:txBody>
          <a:bodyPr/>
          <a:lstStyle/>
          <a:p>
            <a:r>
              <a:rPr lang="el-GR" dirty="0" smtClean="0"/>
              <a:t>ΑΥΛΗ ΓΥΝΑΙΚΩΝ-ΓΑΖΟΦΥΛΑΚΙΑ (</a:t>
            </a:r>
            <a:r>
              <a:rPr lang="el-GR" dirty="0" err="1" smtClean="0"/>
              <a:t>Μκ</a:t>
            </a:r>
            <a:r>
              <a:rPr lang="el-GR" dirty="0" smtClean="0"/>
              <a:t> 12,41-44, </a:t>
            </a:r>
            <a:r>
              <a:rPr lang="el-GR" dirty="0" err="1" smtClean="0"/>
              <a:t>Λκ</a:t>
            </a:r>
            <a:r>
              <a:rPr lang="el-GR" dirty="0" smtClean="0"/>
              <a:t> 21,1-4)</a:t>
            </a:r>
          </a:p>
          <a:p>
            <a:endParaRPr lang="el-GR" dirty="0"/>
          </a:p>
        </p:txBody>
      </p:sp>
      <p:pic>
        <p:nvPicPr>
          <p:cNvPr id="5" name="Content Placeholder 3" descr="[046].Η αυλή των γυναικών.tif"/>
          <p:cNvPicPr>
            <a:picLocks noChangeAspect="1"/>
          </p:cNvPicPr>
          <p:nvPr/>
        </p:nvPicPr>
        <p:blipFill>
          <a:blip r:embed="rId2" cstate="print"/>
          <a:stretch>
            <a:fillRect/>
          </a:stretch>
        </p:blipFill>
        <p:spPr>
          <a:xfrm>
            <a:off x="755576" y="2924944"/>
            <a:ext cx="2016224" cy="2982331"/>
          </a:xfrm>
          <a:prstGeom prst="rect">
            <a:avLst/>
          </a:prstGeom>
        </p:spPr>
      </p:pic>
      <p:sp>
        <p:nvSpPr>
          <p:cNvPr id="4" name="Ορθογώνιο 3"/>
          <p:cNvSpPr/>
          <p:nvPr/>
        </p:nvSpPr>
        <p:spPr>
          <a:xfrm>
            <a:off x="2915816" y="3154225"/>
            <a:ext cx="4572000" cy="2523768"/>
          </a:xfrm>
          <a:prstGeom prst="rect">
            <a:avLst/>
          </a:prstGeom>
        </p:spPr>
        <p:txBody>
          <a:bodyPr>
            <a:spAutoFit/>
          </a:bodyPr>
          <a:lstStyle/>
          <a:p>
            <a:r>
              <a:rPr lang="el-GR" sz="1400" dirty="0" err="1"/>
              <a:t>Καὶ</a:t>
            </a:r>
            <a:r>
              <a:rPr lang="el-GR" sz="1400" dirty="0"/>
              <a:t> </a:t>
            </a:r>
            <a:r>
              <a:rPr lang="el-GR" sz="1400" dirty="0" err="1"/>
              <a:t>καθίσας</a:t>
            </a:r>
            <a:r>
              <a:rPr lang="el-GR" sz="1400" dirty="0"/>
              <a:t> </a:t>
            </a:r>
            <a:r>
              <a:rPr lang="el-GR" sz="1400" dirty="0" err="1"/>
              <a:t>κατέναντι</a:t>
            </a:r>
            <a:r>
              <a:rPr lang="el-GR" sz="1400" dirty="0"/>
              <a:t> </a:t>
            </a:r>
            <a:r>
              <a:rPr lang="el-GR" sz="1400" dirty="0" err="1"/>
              <a:t>τοῦ</a:t>
            </a:r>
            <a:r>
              <a:rPr lang="el-GR" sz="1400" dirty="0"/>
              <a:t> </a:t>
            </a:r>
            <a:r>
              <a:rPr lang="el-GR" sz="1400" dirty="0" err="1"/>
              <a:t>γαζοφυλακίου</a:t>
            </a:r>
            <a:r>
              <a:rPr lang="el-GR" sz="1400" dirty="0"/>
              <a:t> </a:t>
            </a:r>
            <a:r>
              <a:rPr lang="el-GR" sz="1400" dirty="0" err="1"/>
              <a:t>ἐθεώρει</a:t>
            </a:r>
            <a:r>
              <a:rPr lang="el-GR" sz="1400" dirty="0"/>
              <a:t> </a:t>
            </a:r>
            <a:r>
              <a:rPr lang="el-GR" sz="1400" dirty="0" err="1"/>
              <a:t>πῶς</a:t>
            </a:r>
            <a:r>
              <a:rPr lang="el-GR" sz="1400" dirty="0"/>
              <a:t> ὁ </a:t>
            </a:r>
            <a:r>
              <a:rPr lang="el-GR" sz="1400" dirty="0" err="1"/>
              <a:t>ὄχλος</a:t>
            </a:r>
            <a:r>
              <a:rPr lang="el-GR" sz="1400" dirty="0"/>
              <a:t> </a:t>
            </a:r>
            <a:r>
              <a:rPr lang="el-GR" sz="1400" dirty="0" err="1"/>
              <a:t>βάλλει</a:t>
            </a:r>
            <a:r>
              <a:rPr lang="el-GR" sz="1400" dirty="0"/>
              <a:t> </a:t>
            </a:r>
            <a:r>
              <a:rPr lang="el-GR" sz="1400" dirty="0" err="1"/>
              <a:t>χαλκὸν</a:t>
            </a:r>
            <a:r>
              <a:rPr lang="el-GR" sz="1400" dirty="0"/>
              <a:t> </a:t>
            </a:r>
            <a:r>
              <a:rPr lang="el-GR" sz="1400" dirty="0" err="1"/>
              <a:t>εἰς</a:t>
            </a:r>
            <a:r>
              <a:rPr lang="el-GR" sz="1400" dirty="0"/>
              <a:t> </a:t>
            </a:r>
            <a:r>
              <a:rPr lang="el-GR" sz="1400" dirty="0" err="1"/>
              <a:t>τὸ</a:t>
            </a:r>
            <a:r>
              <a:rPr lang="el-GR" sz="1400" dirty="0"/>
              <a:t> </a:t>
            </a:r>
            <a:r>
              <a:rPr lang="el-GR" sz="1400" dirty="0" err="1"/>
              <a:t>γαζοφυλάκιον</a:t>
            </a:r>
            <a:r>
              <a:rPr lang="el-GR" sz="1400" dirty="0"/>
              <a:t>. </a:t>
            </a:r>
            <a:r>
              <a:rPr lang="el-GR" sz="1400" dirty="0" err="1"/>
              <a:t>καὶ</a:t>
            </a:r>
            <a:r>
              <a:rPr lang="el-GR" sz="1400" dirty="0"/>
              <a:t> </a:t>
            </a:r>
            <a:r>
              <a:rPr lang="el-GR" sz="1400" dirty="0" err="1"/>
              <a:t>πολλοὶ</a:t>
            </a:r>
            <a:r>
              <a:rPr lang="el-GR" sz="1400" dirty="0"/>
              <a:t> </a:t>
            </a:r>
            <a:r>
              <a:rPr lang="el-GR" sz="1400" dirty="0" err="1"/>
              <a:t>πλούσιοι</a:t>
            </a:r>
            <a:r>
              <a:rPr lang="el-GR" sz="1400" dirty="0"/>
              <a:t> </a:t>
            </a:r>
            <a:r>
              <a:rPr lang="el-GR" sz="1400" dirty="0" err="1"/>
              <a:t>ἔβαλλον</a:t>
            </a:r>
            <a:r>
              <a:rPr lang="el-GR" sz="1400" dirty="0"/>
              <a:t> </a:t>
            </a:r>
            <a:r>
              <a:rPr lang="el-GR" sz="1400" dirty="0" err="1" smtClean="0"/>
              <a:t>πολλά·</a:t>
            </a:r>
            <a:r>
              <a:rPr lang="el-GR" sz="1400" dirty="0" err="1"/>
              <a:t>καὶ</a:t>
            </a:r>
            <a:r>
              <a:rPr lang="el-GR" sz="1400" dirty="0"/>
              <a:t> </a:t>
            </a:r>
            <a:r>
              <a:rPr lang="el-GR" sz="1400" dirty="0" err="1"/>
              <a:t>ἐλθοῦσα</a:t>
            </a:r>
            <a:r>
              <a:rPr lang="el-GR" sz="1400" dirty="0"/>
              <a:t> </a:t>
            </a:r>
            <a:r>
              <a:rPr lang="el-GR" sz="1400" dirty="0" err="1"/>
              <a:t>μία</a:t>
            </a:r>
            <a:r>
              <a:rPr lang="el-GR" sz="1400" dirty="0"/>
              <a:t> </a:t>
            </a:r>
            <a:r>
              <a:rPr lang="el-GR" sz="1400" dirty="0" err="1"/>
              <a:t>χήρα</a:t>
            </a:r>
            <a:r>
              <a:rPr lang="el-GR" sz="1400" dirty="0"/>
              <a:t> </a:t>
            </a:r>
            <a:r>
              <a:rPr lang="el-GR" sz="1400" dirty="0" err="1"/>
              <a:t>πτωχὴ</a:t>
            </a:r>
            <a:r>
              <a:rPr lang="el-GR" sz="1400" dirty="0"/>
              <a:t> </a:t>
            </a:r>
            <a:r>
              <a:rPr lang="el-GR" sz="1400" dirty="0" err="1"/>
              <a:t>ἔβαλεν</a:t>
            </a:r>
            <a:r>
              <a:rPr lang="el-GR" sz="1400" dirty="0"/>
              <a:t> </a:t>
            </a:r>
            <a:r>
              <a:rPr lang="el-GR" sz="1400" dirty="0" err="1"/>
              <a:t>λεπτὰ</a:t>
            </a:r>
            <a:r>
              <a:rPr lang="el-GR" sz="1400" dirty="0"/>
              <a:t> </a:t>
            </a:r>
            <a:r>
              <a:rPr lang="el-GR" sz="1400" dirty="0" err="1"/>
              <a:t>δύο</a:t>
            </a:r>
            <a:r>
              <a:rPr lang="el-GR" sz="1400" dirty="0"/>
              <a:t>, ὅ </a:t>
            </a:r>
            <a:r>
              <a:rPr lang="el-GR" sz="1400" dirty="0" err="1"/>
              <a:t>ἐστιν</a:t>
            </a:r>
            <a:r>
              <a:rPr lang="el-GR" sz="1400" dirty="0"/>
              <a:t> </a:t>
            </a:r>
            <a:r>
              <a:rPr lang="el-GR" sz="1400" dirty="0" err="1" smtClean="0"/>
              <a:t>κοδράντης</a:t>
            </a:r>
            <a:r>
              <a:rPr lang="el-GR" sz="1400" dirty="0" smtClean="0"/>
              <a:t> </a:t>
            </a:r>
            <a:r>
              <a:rPr lang="el-GR" sz="1400" dirty="0" err="1" smtClean="0"/>
              <a:t>καὶ</a:t>
            </a:r>
            <a:r>
              <a:rPr lang="el-GR" sz="1400" dirty="0"/>
              <a:t> </a:t>
            </a:r>
            <a:r>
              <a:rPr lang="el-GR" sz="1400" dirty="0" err="1" smtClean="0"/>
              <a:t>προσκαλεσάμενος</a:t>
            </a:r>
            <a:r>
              <a:rPr lang="el-GR" sz="1400" dirty="0" smtClean="0"/>
              <a:t> </a:t>
            </a:r>
            <a:r>
              <a:rPr lang="el-GR" sz="1400" dirty="0" err="1"/>
              <a:t>τοὺς</a:t>
            </a:r>
            <a:r>
              <a:rPr lang="el-GR" sz="1400" dirty="0"/>
              <a:t> </a:t>
            </a:r>
            <a:r>
              <a:rPr lang="el-GR" sz="1400" dirty="0" err="1"/>
              <a:t>μαθητὰς</a:t>
            </a:r>
            <a:r>
              <a:rPr lang="el-GR" sz="1400" dirty="0"/>
              <a:t> </a:t>
            </a:r>
            <a:r>
              <a:rPr lang="el-GR" sz="1400" dirty="0" err="1"/>
              <a:t>αὐτοῦ</a:t>
            </a:r>
            <a:r>
              <a:rPr lang="el-GR" sz="1400" dirty="0"/>
              <a:t> </a:t>
            </a:r>
            <a:r>
              <a:rPr lang="el-GR" sz="1400" dirty="0" err="1"/>
              <a:t>εἶπεν</a:t>
            </a:r>
            <a:r>
              <a:rPr lang="el-GR" sz="1400" dirty="0"/>
              <a:t> </a:t>
            </a:r>
            <a:r>
              <a:rPr lang="el-GR" sz="1400" dirty="0" err="1"/>
              <a:t>αὐτοῖς</a:t>
            </a:r>
            <a:r>
              <a:rPr lang="el-GR" sz="1400" dirty="0"/>
              <a:t>· </a:t>
            </a:r>
            <a:r>
              <a:rPr lang="el-GR" sz="1400" dirty="0" err="1"/>
              <a:t>ἀμὴν</a:t>
            </a:r>
            <a:r>
              <a:rPr lang="el-GR" sz="1400" dirty="0"/>
              <a:t> </a:t>
            </a:r>
            <a:r>
              <a:rPr lang="el-GR" sz="1400" dirty="0" err="1"/>
              <a:t>λέγω</a:t>
            </a:r>
            <a:r>
              <a:rPr lang="el-GR" sz="1400" dirty="0"/>
              <a:t> </a:t>
            </a:r>
            <a:r>
              <a:rPr lang="el-GR" sz="1400" dirty="0" err="1"/>
              <a:t>ὑμῖν</a:t>
            </a:r>
            <a:r>
              <a:rPr lang="el-GR" sz="1400" dirty="0"/>
              <a:t> </a:t>
            </a:r>
            <a:r>
              <a:rPr lang="el-GR" sz="1400" dirty="0" err="1"/>
              <a:t>ὅτι</a:t>
            </a:r>
            <a:r>
              <a:rPr lang="el-GR" sz="1400" dirty="0"/>
              <a:t> ἡ </a:t>
            </a:r>
            <a:r>
              <a:rPr lang="el-GR" sz="1400" dirty="0" err="1"/>
              <a:t>χήρα</a:t>
            </a:r>
            <a:r>
              <a:rPr lang="el-GR" sz="1400" dirty="0"/>
              <a:t> </a:t>
            </a:r>
            <a:r>
              <a:rPr lang="el-GR" sz="1400" dirty="0" err="1"/>
              <a:t>αὕτη</a:t>
            </a:r>
            <a:r>
              <a:rPr lang="el-GR" sz="1400" dirty="0"/>
              <a:t> ἡ </a:t>
            </a:r>
            <a:r>
              <a:rPr lang="el-GR" sz="1400" dirty="0" err="1"/>
              <a:t>πτωχὴ</a:t>
            </a:r>
            <a:r>
              <a:rPr lang="el-GR" sz="1400" dirty="0"/>
              <a:t> </a:t>
            </a:r>
            <a:r>
              <a:rPr lang="el-GR" sz="1400" dirty="0" err="1"/>
              <a:t>πλεῖον</a:t>
            </a:r>
            <a:r>
              <a:rPr lang="el-GR" sz="1400" dirty="0"/>
              <a:t> </a:t>
            </a:r>
            <a:r>
              <a:rPr lang="el-GR" sz="1400" dirty="0" err="1"/>
              <a:t>πάντων</a:t>
            </a:r>
            <a:r>
              <a:rPr lang="el-GR" sz="1400" dirty="0"/>
              <a:t> </a:t>
            </a:r>
            <a:r>
              <a:rPr lang="el-GR" sz="1400" dirty="0" err="1"/>
              <a:t>ἔβαλεν</a:t>
            </a:r>
            <a:r>
              <a:rPr lang="el-GR" sz="1400" dirty="0"/>
              <a:t> </a:t>
            </a:r>
            <a:r>
              <a:rPr lang="el-GR" sz="1400" dirty="0" err="1"/>
              <a:t>τῶν</a:t>
            </a:r>
            <a:r>
              <a:rPr lang="el-GR" sz="1400" dirty="0"/>
              <a:t> </a:t>
            </a:r>
            <a:r>
              <a:rPr lang="el-GR" sz="1400" dirty="0" err="1"/>
              <a:t>βαλλόντων</a:t>
            </a:r>
            <a:r>
              <a:rPr lang="el-GR" sz="1400" dirty="0"/>
              <a:t> </a:t>
            </a:r>
            <a:r>
              <a:rPr lang="el-GR" sz="1400" dirty="0" err="1"/>
              <a:t>εἰς</a:t>
            </a:r>
            <a:r>
              <a:rPr lang="el-GR" sz="1400" dirty="0"/>
              <a:t> </a:t>
            </a:r>
            <a:r>
              <a:rPr lang="el-GR" sz="1400" dirty="0" err="1"/>
              <a:t>τὸ</a:t>
            </a:r>
            <a:r>
              <a:rPr lang="el-GR" sz="1400" dirty="0"/>
              <a:t> </a:t>
            </a:r>
            <a:r>
              <a:rPr lang="el-GR" sz="1400" dirty="0" err="1"/>
              <a:t>γαζοφυλάκιον</a:t>
            </a:r>
            <a:r>
              <a:rPr lang="el-GR" sz="1400" dirty="0"/>
              <a:t>· </a:t>
            </a:r>
            <a:r>
              <a:rPr lang="el-GR" sz="1400" dirty="0" smtClean="0"/>
              <a:t> </a:t>
            </a:r>
            <a:r>
              <a:rPr lang="el-GR" sz="1400" dirty="0" err="1"/>
              <a:t>πάντες</a:t>
            </a:r>
            <a:r>
              <a:rPr lang="el-GR" sz="1400" dirty="0"/>
              <a:t> </a:t>
            </a:r>
            <a:r>
              <a:rPr lang="el-GR" sz="1400" dirty="0" err="1"/>
              <a:t>γὰρ</a:t>
            </a:r>
            <a:r>
              <a:rPr lang="el-GR" sz="1400" dirty="0"/>
              <a:t> </a:t>
            </a:r>
            <a:r>
              <a:rPr lang="el-GR" sz="1400" dirty="0" err="1"/>
              <a:t>ἐκ</a:t>
            </a:r>
            <a:r>
              <a:rPr lang="el-GR" sz="1400" dirty="0"/>
              <a:t> </a:t>
            </a:r>
            <a:r>
              <a:rPr lang="el-GR" sz="1400" dirty="0" err="1"/>
              <a:t>τοῦ</a:t>
            </a:r>
            <a:r>
              <a:rPr lang="el-GR" sz="1400" dirty="0"/>
              <a:t> </a:t>
            </a:r>
            <a:r>
              <a:rPr lang="el-GR" sz="1400" dirty="0" err="1"/>
              <a:t>περισσεύοντος</a:t>
            </a:r>
            <a:r>
              <a:rPr lang="el-GR" sz="1400" dirty="0"/>
              <a:t> </a:t>
            </a:r>
            <a:r>
              <a:rPr lang="el-GR" sz="1400" dirty="0" err="1"/>
              <a:t>αὐτοῖς</a:t>
            </a:r>
            <a:r>
              <a:rPr lang="el-GR" sz="1400" dirty="0"/>
              <a:t> </a:t>
            </a:r>
            <a:r>
              <a:rPr lang="el-GR" sz="1400" dirty="0" err="1"/>
              <a:t>ἔβαλον</a:t>
            </a:r>
            <a:r>
              <a:rPr lang="el-GR" sz="1400" dirty="0"/>
              <a:t>, </a:t>
            </a:r>
            <a:r>
              <a:rPr lang="el-GR" sz="1400" dirty="0" err="1"/>
              <a:t>αὕτη</a:t>
            </a:r>
            <a:r>
              <a:rPr lang="el-GR" sz="1400" dirty="0"/>
              <a:t> </a:t>
            </a:r>
            <a:r>
              <a:rPr lang="el-GR" sz="1400" dirty="0" err="1"/>
              <a:t>δὲ</a:t>
            </a:r>
            <a:r>
              <a:rPr lang="el-GR" sz="1400" dirty="0"/>
              <a:t> </a:t>
            </a:r>
            <a:r>
              <a:rPr lang="el-GR" sz="1400" dirty="0" err="1"/>
              <a:t>ἐκ</a:t>
            </a:r>
            <a:r>
              <a:rPr lang="el-GR" sz="1400" dirty="0"/>
              <a:t> </a:t>
            </a:r>
            <a:r>
              <a:rPr lang="el-GR" sz="1400" dirty="0" err="1"/>
              <a:t>τῆς</a:t>
            </a:r>
            <a:r>
              <a:rPr lang="el-GR" sz="1400" dirty="0"/>
              <a:t> </a:t>
            </a:r>
            <a:r>
              <a:rPr lang="el-GR" sz="1400" dirty="0" err="1"/>
              <a:t>ὑστερήσεως</a:t>
            </a:r>
            <a:r>
              <a:rPr lang="el-GR" sz="1400" dirty="0"/>
              <a:t> </a:t>
            </a:r>
            <a:r>
              <a:rPr lang="el-GR" sz="1400" dirty="0" err="1"/>
              <a:t>αὐτῆς</a:t>
            </a:r>
            <a:r>
              <a:rPr lang="el-GR" sz="1400" dirty="0"/>
              <a:t> </a:t>
            </a:r>
            <a:r>
              <a:rPr lang="el-GR" sz="1400" dirty="0" err="1"/>
              <a:t>πάντα</a:t>
            </a:r>
            <a:r>
              <a:rPr lang="el-GR" sz="1400" dirty="0"/>
              <a:t> </a:t>
            </a:r>
            <a:r>
              <a:rPr lang="el-GR" sz="1400" dirty="0" err="1"/>
              <a:t>ὅσα</a:t>
            </a:r>
            <a:r>
              <a:rPr lang="el-GR" sz="1400" dirty="0"/>
              <a:t> </a:t>
            </a:r>
            <a:r>
              <a:rPr lang="el-GR" sz="1400" dirty="0" err="1"/>
              <a:t>εἶχεν</a:t>
            </a:r>
            <a:r>
              <a:rPr lang="el-GR" sz="1400" dirty="0"/>
              <a:t> </a:t>
            </a:r>
            <a:r>
              <a:rPr lang="el-GR" sz="1400" dirty="0" err="1"/>
              <a:t>ἔβαλεν</a:t>
            </a:r>
            <a:r>
              <a:rPr lang="el-GR" sz="1400" dirty="0"/>
              <a:t> </a:t>
            </a:r>
            <a:r>
              <a:rPr lang="el-GR" sz="1400" dirty="0" err="1"/>
              <a:t>ὅλον</a:t>
            </a:r>
            <a:r>
              <a:rPr lang="el-GR" sz="1400" dirty="0"/>
              <a:t> </a:t>
            </a:r>
            <a:r>
              <a:rPr lang="el-GR" sz="1400" dirty="0" err="1"/>
              <a:t>τὸν</a:t>
            </a:r>
            <a:r>
              <a:rPr lang="el-GR" sz="1400" dirty="0"/>
              <a:t> </a:t>
            </a:r>
            <a:r>
              <a:rPr lang="el-GR" sz="1400" dirty="0" err="1"/>
              <a:t>βίον</a:t>
            </a:r>
            <a:r>
              <a:rPr lang="el-GR" sz="1400" dirty="0"/>
              <a:t> </a:t>
            </a:r>
            <a:r>
              <a:rPr lang="el-GR" sz="1400" dirty="0" err="1"/>
              <a:t>αὐτῆς</a:t>
            </a:r>
            <a:r>
              <a:rPr lang="el-GR" sz="1400" dirty="0" smtClean="0"/>
              <a:t>. </a:t>
            </a:r>
            <a:r>
              <a:rPr lang="en-US" sz="1400" dirty="0"/>
              <a:t>(Mar </a:t>
            </a:r>
            <a:r>
              <a:rPr lang="en-US" sz="1400" dirty="0" smtClean="0"/>
              <a:t>12:4</a:t>
            </a:r>
            <a:r>
              <a:rPr lang="el-GR" sz="1400" dirty="0" smtClean="0"/>
              <a:t>1-44</a:t>
            </a:r>
            <a:r>
              <a:rPr lang="en-US" sz="1400" dirty="0" smtClean="0"/>
              <a:t> </a:t>
            </a:r>
            <a:r>
              <a:rPr lang="en-US" sz="1400" dirty="0"/>
              <a:t>BGT)</a:t>
            </a:r>
            <a:endParaRPr lang="el-GR" sz="1400" dirty="0"/>
          </a:p>
          <a:p>
            <a:r>
              <a:rPr lang="el-GR" dirty="0"/>
              <a:t> </a:t>
            </a:r>
            <a:r>
              <a:rPr lang="el-GR" dirty="0" smtClean="0"/>
              <a:t> </a:t>
            </a:r>
            <a:endParaRPr lang="el-GR" dirty="0"/>
          </a:p>
        </p:txBody>
      </p:sp>
    </p:spTree>
    <p:extLst>
      <p:ext uri="{BB962C8B-B14F-4D97-AF65-F5344CB8AC3E}">
        <p14:creationId xmlns:p14="http://schemas.microsoft.com/office/powerpoint/2010/main" xmlns="" val="284976660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Γεγονότα στον Ναό του Ηρώδη</a:t>
            </a:r>
            <a:endParaRPr lang="el-GR" sz="3600" dirty="0">
              <a:latin typeface="Cambria" pitchFamily="18" charset="0"/>
            </a:endParaRPr>
          </a:p>
        </p:txBody>
      </p:sp>
      <p:sp>
        <p:nvSpPr>
          <p:cNvPr id="3" name="Θέση περιεχομένου 2"/>
          <p:cNvSpPr>
            <a:spLocks noGrp="1"/>
          </p:cNvSpPr>
          <p:nvPr>
            <p:ph idx="1"/>
          </p:nvPr>
        </p:nvSpPr>
        <p:spPr>
          <a:xfrm>
            <a:off x="611560" y="3573016"/>
            <a:ext cx="7467600" cy="1972816"/>
          </a:xfrm>
        </p:spPr>
        <p:txBody>
          <a:bodyPr>
            <a:normAutofit/>
          </a:bodyPr>
          <a:lstStyle/>
          <a:p>
            <a:r>
              <a:rPr lang="el-GR" sz="1400" dirty="0" smtClean="0"/>
              <a:t>ΑΥΛΗ ΕΘΝΙΚΩΝ ΑΓΟΡΑΠΩΛΗΣΙΕΣ (</a:t>
            </a:r>
            <a:r>
              <a:rPr lang="el-GR" sz="1400" dirty="0" err="1"/>
              <a:t>Ιω</a:t>
            </a:r>
            <a:r>
              <a:rPr lang="el-GR" sz="1400" dirty="0"/>
              <a:t> 2,14-16)</a:t>
            </a:r>
          </a:p>
          <a:p>
            <a:endParaRPr lang="el-GR" sz="1400" dirty="0" smtClean="0"/>
          </a:p>
          <a:p>
            <a:r>
              <a:rPr lang="el-GR" sz="1400" dirty="0" err="1" smtClean="0"/>
              <a:t>Καὶ</a:t>
            </a:r>
            <a:r>
              <a:rPr lang="el-GR" sz="1400" dirty="0" smtClean="0"/>
              <a:t> </a:t>
            </a:r>
            <a:r>
              <a:rPr lang="el-GR" sz="1400" dirty="0" err="1"/>
              <a:t>εὗρεν</a:t>
            </a:r>
            <a:r>
              <a:rPr lang="el-GR" sz="1400" dirty="0"/>
              <a:t> </a:t>
            </a:r>
            <a:r>
              <a:rPr lang="el-GR" sz="1400" dirty="0" err="1"/>
              <a:t>ἐν</a:t>
            </a:r>
            <a:r>
              <a:rPr lang="el-GR" sz="1400" dirty="0"/>
              <a:t> </a:t>
            </a:r>
            <a:r>
              <a:rPr lang="el-GR" sz="1400" dirty="0" err="1"/>
              <a:t>τῷ</a:t>
            </a:r>
            <a:r>
              <a:rPr lang="el-GR" sz="1400" dirty="0"/>
              <a:t> </a:t>
            </a:r>
            <a:r>
              <a:rPr lang="el-GR" sz="1400" dirty="0" err="1"/>
              <a:t>ἱερῷ</a:t>
            </a:r>
            <a:r>
              <a:rPr lang="el-GR" sz="1400" dirty="0"/>
              <a:t> </a:t>
            </a:r>
            <a:r>
              <a:rPr lang="el-GR" sz="1400" dirty="0" err="1"/>
              <a:t>τοὺς</a:t>
            </a:r>
            <a:r>
              <a:rPr lang="el-GR" sz="1400" dirty="0"/>
              <a:t> </a:t>
            </a:r>
            <a:r>
              <a:rPr lang="el-GR" sz="1400" dirty="0" err="1"/>
              <a:t>πωλοῦντας</a:t>
            </a:r>
            <a:r>
              <a:rPr lang="el-GR" sz="1400" dirty="0"/>
              <a:t> </a:t>
            </a:r>
            <a:r>
              <a:rPr lang="el-GR" sz="1400" dirty="0" err="1"/>
              <a:t>βόας</a:t>
            </a:r>
            <a:r>
              <a:rPr lang="el-GR" sz="1400" dirty="0"/>
              <a:t> </a:t>
            </a:r>
            <a:r>
              <a:rPr lang="el-GR" sz="1400" dirty="0" err="1"/>
              <a:t>καὶ</a:t>
            </a:r>
            <a:r>
              <a:rPr lang="el-GR" sz="1400" dirty="0"/>
              <a:t> </a:t>
            </a:r>
            <a:r>
              <a:rPr lang="el-GR" sz="1400" dirty="0" err="1"/>
              <a:t>πρόβατα</a:t>
            </a:r>
            <a:r>
              <a:rPr lang="el-GR" sz="1400" dirty="0"/>
              <a:t> </a:t>
            </a:r>
            <a:r>
              <a:rPr lang="el-GR" sz="1400" dirty="0" err="1"/>
              <a:t>καὶ</a:t>
            </a:r>
            <a:r>
              <a:rPr lang="el-GR" sz="1400" dirty="0"/>
              <a:t> </a:t>
            </a:r>
            <a:r>
              <a:rPr lang="el-GR" sz="1400" dirty="0" err="1"/>
              <a:t>περιστερὰς</a:t>
            </a:r>
            <a:r>
              <a:rPr lang="el-GR" sz="1400" dirty="0"/>
              <a:t> </a:t>
            </a:r>
            <a:r>
              <a:rPr lang="el-GR" sz="1400" dirty="0" err="1"/>
              <a:t>καὶ</a:t>
            </a:r>
            <a:r>
              <a:rPr lang="el-GR" sz="1400" dirty="0"/>
              <a:t> </a:t>
            </a:r>
            <a:r>
              <a:rPr lang="el-GR" sz="1400" dirty="0" err="1"/>
              <a:t>τοὺς</a:t>
            </a:r>
            <a:r>
              <a:rPr lang="el-GR" sz="1400" dirty="0"/>
              <a:t> </a:t>
            </a:r>
            <a:r>
              <a:rPr lang="el-GR" sz="1400" dirty="0" err="1"/>
              <a:t>κερματιστὰς</a:t>
            </a:r>
            <a:r>
              <a:rPr lang="el-GR" sz="1400" dirty="0"/>
              <a:t> </a:t>
            </a:r>
            <a:r>
              <a:rPr lang="el-GR" sz="1400" dirty="0" err="1"/>
              <a:t>καθημένους</a:t>
            </a:r>
            <a:r>
              <a:rPr lang="el-GR" sz="1400" dirty="0" smtClean="0"/>
              <a:t>, </a:t>
            </a:r>
            <a:r>
              <a:rPr lang="el-GR" sz="1400" dirty="0" err="1"/>
              <a:t>καὶ</a:t>
            </a:r>
            <a:r>
              <a:rPr lang="el-GR" sz="1400" dirty="0"/>
              <a:t> </a:t>
            </a:r>
            <a:r>
              <a:rPr lang="el-GR" sz="1400" dirty="0" err="1"/>
              <a:t>ποιήσας</a:t>
            </a:r>
            <a:r>
              <a:rPr lang="el-GR" sz="1400" dirty="0"/>
              <a:t> </a:t>
            </a:r>
            <a:r>
              <a:rPr lang="el-GR" sz="1400" dirty="0" err="1"/>
              <a:t>φραγέλλιον</a:t>
            </a:r>
            <a:r>
              <a:rPr lang="el-GR" sz="1400" dirty="0"/>
              <a:t> </a:t>
            </a:r>
            <a:r>
              <a:rPr lang="el-GR" sz="1400" dirty="0" err="1"/>
              <a:t>ἐκ</a:t>
            </a:r>
            <a:r>
              <a:rPr lang="el-GR" sz="1400" dirty="0"/>
              <a:t> </a:t>
            </a:r>
            <a:r>
              <a:rPr lang="el-GR" sz="1400" dirty="0" err="1"/>
              <a:t>σχοινίων</a:t>
            </a:r>
            <a:r>
              <a:rPr lang="el-GR" sz="1400" dirty="0"/>
              <a:t> </a:t>
            </a:r>
            <a:r>
              <a:rPr lang="el-GR" sz="1400" dirty="0" err="1"/>
              <a:t>πάντας</a:t>
            </a:r>
            <a:r>
              <a:rPr lang="el-GR" sz="1400" dirty="0"/>
              <a:t> </a:t>
            </a:r>
            <a:r>
              <a:rPr lang="el-GR" sz="1400" dirty="0" err="1"/>
              <a:t>ἐξέβαλεν</a:t>
            </a:r>
            <a:r>
              <a:rPr lang="el-GR" sz="1400" dirty="0"/>
              <a:t> </a:t>
            </a:r>
            <a:r>
              <a:rPr lang="el-GR" sz="1400" dirty="0" err="1"/>
              <a:t>ἐκ</a:t>
            </a:r>
            <a:r>
              <a:rPr lang="el-GR" sz="1400" dirty="0"/>
              <a:t> </a:t>
            </a:r>
            <a:r>
              <a:rPr lang="el-GR" sz="1400" dirty="0" err="1"/>
              <a:t>τοῦ</a:t>
            </a:r>
            <a:r>
              <a:rPr lang="el-GR" sz="1400" dirty="0"/>
              <a:t> </a:t>
            </a:r>
            <a:r>
              <a:rPr lang="el-GR" sz="1400" dirty="0" err="1"/>
              <a:t>ἱεροῦ</a:t>
            </a:r>
            <a:r>
              <a:rPr lang="el-GR" sz="1400" dirty="0"/>
              <a:t> </a:t>
            </a:r>
            <a:r>
              <a:rPr lang="el-GR" sz="1400" dirty="0" err="1"/>
              <a:t>τά</a:t>
            </a:r>
            <a:r>
              <a:rPr lang="el-GR" sz="1400" dirty="0"/>
              <a:t> τε </a:t>
            </a:r>
            <a:r>
              <a:rPr lang="el-GR" sz="1400" dirty="0" err="1"/>
              <a:t>πρόβατα</a:t>
            </a:r>
            <a:r>
              <a:rPr lang="el-GR" sz="1400" dirty="0"/>
              <a:t> </a:t>
            </a:r>
            <a:r>
              <a:rPr lang="el-GR" sz="1400" dirty="0" err="1"/>
              <a:t>καὶ</a:t>
            </a:r>
            <a:r>
              <a:rPr lang="el-GR" sz="1400" dirty="0"/>
              <a:t> </a:t>
            </a:r>
            <a:r>
              <a:rPr lang="el-GR" sz="1400" dirty="0" err="1"/>
              <a:t>τοὺς</a:t>
            </a:r>
            <a:r>
              <a:rPr lang="el-GR" sz="1400" dirty="0"/>
              <a:t> </a:t>
            </a:r>
            <a:r>
              <a:rPr lang="el-GR" sz="1400" dirty="0" err="1"/>
              <a:t>βόας</a:t>
            </a:r>
            <a:r>
              <a:rPr lang="el-GR" sz="1400" dirty="0"/>
              <a:t>, </a:t>
            </a:r>
            <a:r>
              <a:rPr lang="el-GR" sz="1400" dirty="0" err="1"/>
              <a:t>καὶ</a:t>
            </a:r>
            <a:r>
              <a:rPr lang="el-GR" sz="1400" dirty="0"/>
              <a:t> </a:t>
            </a:r>
            <a:r>
              <a:rPr lang="el-GR" sz="1400" dirty="0" err="1"/>
              <a:t>τῶν</a:t>
            </a:r>
            <a:r>
              <a:rPr lang="el-GR" sz="1400" dirty="0"/>
              <a:t> </a:t>
            </a:r>
            <a:r>
              <a:rPr lang="el-GR" sz="1400" dirty="0" err="1"/>
              <a:t>κολλυβιστῶν</a:t>
            </a:r>
            <a:r>
              <a:rPr lang="el-GR" sz="1400" dirty="0"/>
              <a:t> </a:t>
            </a:r>
            <a:r>
              <a:rPr lang="el-GR" sz="1400" dirty="0" err="1"/>
              <a:t>ἐξέχεεν</a:t>
            </a:r>
            <a:r>
              <a:rPr lang="el-GR" sz="1400" dirty="0"/>
              <a:t> </a:t>
            </a:r>
            <a:r>
              <a:rPr lang="el-GR" sz="1400" dirty="0" err="1"/>
              <a:t>τὸ</a:t>
            </a:r>
            <a:r>
              <a:rPr lang="el-GR" sz="1400" dirty="0"/>
              <a:t> </a:t>
            </a:r>
            <a:r>
              <a:rPr lang="el-GR" sz="1400" dirty="0" err="1"/>
              <a:t>κέρμα</a:t>
            </a:r>
            <a:r>
              <a:rPr lang="el-GR" sz="1400" dirty="0"/>
              <a:t> </a:t>
            </a:r>
            <a:r>
              <a:rPr lang="el-GR" sz="1400" dirty="0" err="1"/>
              <a:t>καὶ</a:t>
            </a:r>
            <a:r>
              <a:rPr lang="el-GR" sz="1400" dirty="0"/>
              <a:t> </a:t>
            </a:r>
            <a:r>
              <a:rPr lang="el-GR" sz="1400" dirty="0" err="1"/>
              <a:t>τὰς</a:t>
            </a:r>
            <a:r>
              <a:rPr lang="el-GR" sz="1400" dirty="0"/>
              <a:t> </a:t>
            </a:r>
            <a:r>
              <a:rPr lang="el-GR" sz="1400" dirty="0" err="1"/>
              <a:t>τραπέζας</a:t>
            </a:r>
            <a:r>
              <a:rPr lang="el-GR" sz="1400" dirty="0"/>
              <a:t> </a:t>
            </a:r>
            <a:r>
              <a:rPr lang="el-GR" sz="1400" dirty="0" err="1"/>
              <a:t>ἀνέτρεψεν</a:t>
            </a:r>
            <a:r>
              <a:rPr lang="el-GR" sz="1400" dirty="0"/>
              <a:t>, </a:t>
            </a:r>
            <a:r>
              <a:rPr lang="el-GR" sz="1400" dirty="0" err="1"/>
              <a:t>καὶ</a:t>
            </a:r>
            <a:r>
              <a:rPr lang="el-GR" sz="1400" dirty="0"/>
              <a:t> </a:t>
            </a:r>
            <a:r>
              <a:rPr lang="el-GR" sz="1400" dirty="0" err="1"/>
              <a:t>τοῖς</a:t>
            </a:r>
            <a:r>
              <a:rPr lang="el-GR" sz="1400" dirty="0"/>
              <a:t> </a:t>
            </a:r>
            <a:r>
              <a:rPr lang="el-GR" sz="1400" dirty="0" err="1"/>
              <a:t>τὰς</a:t>
            </a:r>
            <a:r>
              <a:rPr lang="el-GR" sz="1400" dirty="0"/>
              <a:t> </a:t>
            </a:r>
            <a:r>
              <a:rPr lang="el-GR" sz="1400" dirty="0" err="1"/>
              <a:t>περιστερὰς</a:t>
            </a:r>
            <a:r>
              <a:rPr lang="el-GR" sz="1400" dirty="0"/>
              <a:t> </a:t>
            </a:r>
            <a:r>
              <a:rPr lang="el-GR" sz="1400" dirty="0" err="1"/>
              <a:t>πωλοῦσιν</a:t>
            </a:r>
            <a:r>
              <a:rPr lang="el-GR" sz="1400" dirty="0"/>
              <a:t> </a:t>
            </a:r>
            <a:r>
              <a:rPr lang="el-GR" sz="1400" dirty="0" err="1"/>
              <a:t>εἶπεν</a:t>
            </a:r>
            <a:r>
              <a:rPr lang="el-GR" sz="1400" dirty="0"/>
              <a:t>· </a:t>
            </a:r>
            <a:r>
              <a:rPr lang="el-GR" sz="1400" dirty="0" err="1"/>
              <a:t>ἄρατε</a:t>
            </a:r>
            <a:r>
              <a:rPr lang="el-GR" sz="1400" dirty="0"/>
              <a:t> </a:t>
            </a:r>
            <a:r>
              <a:rPr lang="el-GR" sz="1400" dirty="0" err="1"/>
              <a:t>ταῦτα</a:t>
            </a:r>
            <a:r>
              <a:rPr lang="el-GR" sz="1400" dirty="0"/>
              <a:t> </a:t>
            </a:r>
            <a:r>
              <a:rPr lang="el-GR" sz="1400" dirty="0" err="1"/>
              <a:t>ἐντεῦθεν</a:t>
            </a:r>
            <a:r>
              <a:rPr lang="el-GR" sz="1400" dirty="0"/>
              <a:t>, </a:t>
            </a:r>
            <a:r>
              <a:rPr lang="el-GR" sz="1400" dirty="0" err="1"/>
              <a:t>μὴ</a:t>
            </a:r>
            <a:r>
              <a:rPr lang="el-GR" sz="1400" dirty="0"/>
              <a:t> </a:t>
            </a:r>
            <a:r>
              <a:rPr lang="el-GR" sz="1400" dirty="0" err="1"/>
              <a:t>ποιεῖτε</a:t>
            </a:r>
            <a:r>
              <a:rPr lang="el-GR" sz="1400" dirty="0"/>
              <a:t> </a:t>
            </a:r>
            <a:r>
              <a:rPr lang="el-GR" sz="1400" dirty="0" err="1"/>
              <a:t>τὸν</a:t>
            </a:r>
            <a:r>
              <a:rPr lang="el-GR" sz="1400" dirty="0"/>
              <a:t> </a:t>
            </a:r>
            <a:r>
              <a:rPr lang="el-GR" sz="1400" dirty="0" err="1"/>
              <a:t>οἶκον</a:t>
            </a:r>
            <a:r>
              <a:rPr lang="el-GR" sz="1400" dirty="0"/>
              <a:t> </a:t>
            </a:r>
            <a:r>
              <a:rPr lang="el-GR" sz="1400" dirty="0" err="1"/>
              <a:t>τοῦ</a:t>
            </a:r>
            <a:r>
              <a:rPr lang="el-GR" sz="1400" dirty="0"/>
              <a:t> </a:t>
            </a:r>
            <a:r>
              <a:rPr lang="el-GR" sz="1400" dirty="0" err="1"/>
              <a:t>πατρός</a:t>
            </a:r>
            <a:r>
              <a:rPr lang="el-GR" sz="1400" dirty="0"/>
              <a:t> μου </a:t>
            </a:r>
            <a:r>
              <a:rPr lang="el-GR" sz="1400" dirty="0" err="1"/>
              <a:t>οἶκον</a:t>
            </a:r>
            <a:r>
              <a:rPr lang="el-GR" sz="1400" dirty="0"/>
              <a:t> </a:t>
            </a:r>
            <a:r>
              <a:rPr lang="el-GR" sz="1400" dirty="0" err="1"/>
              <a:t>ἐμπορίου</a:t>
            </a:r>
            <a:r>
              <a:rPr lang="el-GR" sz="1400" dirty="0"/>
              <a:t>.</a:t>
            </a:r>
          </a:p>
          <a:p>
            <a:r>
              <a:rPr lang="el-GR" sz="1400" dirty="0" smtClean="0"/>
              <a:t> </a:t>
            </a:r>
            <a:endParaRPr lang="el-GR" sz="1400" dirty="0"/>
          </a:p>
        </p:txBody>
      </p:sp>
      <p:pic>
        <p:nvPicPr>
          <p:cNvPr id="5" name="0 - Εικόνα" descr="image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7784" y="980728"/>
            <a:ext cx="3119597" cy="2376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8828124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0"/>
            <a:ext cx="1588" cy="15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endParaRPr lang="en-US"/>
          </a:p>
        </p:txBody>
      </p:sp>
      <p:sp>
        <p:nvSpPr>
          <p:cNvPr id="45059" name="Text Box 6"/>
          <p:cNvSpPr txBox="1">
            <a:spLocks noChangeArrowheads="1"/>
          </p:cNvSpPr>
          <p:nvPr/>
        </p:nvSpPr>
        <p:spPr bwMode="auto">
          <a:xfrm>
            <a:off x="1101725" y="2322513"/>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chemeClr val="tx2"/>
                </a:solidFill>
                <a:latin typeface="Times New Roman" pitchFamily="18" charset="0"/>
              </a:defRPr>
            </a:lvl1pPr>
            <a:lvl2pPr marL="742950" indent="-285750" eaLnBrk="0" hangingPunct="0">
              <a:defRPr sz="1400">
                <a:solidFill>
                  <a:schemeClr val="tx2"/>
                </a:solidFill>
                <a:latin typeface="Times New Roman" pitchFamily="18" charset="0"/>
              </a:defRPr>
            </a:lvl2pPr>
            <a:lvl3pPr marL="1143000" indent="-228600" eaLnBrk="0" hangingPunct="0">
              <a:defRPr sz="1400">
                <a:solidFill>
                  <a:schemeClr val="tx2"/>
                </a:solidFill>
                <a:latin typeface="Times New Roman" pitchFamily="18" charset="0"/>
              </a:defRPr>
            </a:lvl3pPr>
            <a:lvl4pPr marL="1600200" indent="-228600" eaLnBrk="0" hangingPunct="0">
              <a:defRPr sz="1400">
                <a:solidFill>
                  <a:schemeClr val="tx2"/>
                </a:solidFill>
                <a:latin typeface="Times New Roman" pitchFamily="18" charset="0"/>
              </a:defRPr>
            </a:lvl4pPr>
            <a:lvl5pPr marL="2057400" indent="-228600" eaLnBrk="0" hangingPunct="0">
              <a:defRPr sz="1400">
                <a:solidFill>
                  <a:schemeClr val="tx2"/>
                </a:solidFill>
                <a:latin typeface="Times New Roman" pitchFamily="18" charset="0"/>
              </a:defRPr>
            </a:lvl5pPr>
            <a:lvl6pPr marL="2514600" indent="-228600" algn="ctr" eaLnBrk="0" fontAlgn="base" hangingPunct="0">
              <a:spcBef>
                <a:spcPct val="50000"/>
              </a:spcBef>
              <a:spcAft>
                <a:spcPct val="0"/>
              </a:spcAft>
              <a:defRPr sz="1400">
                <a:solidFill>
                  <a:schemeClr val="tx2"/>
                </a:solidFill>
                <a:latin typeface="Times New Roman" pitchFamily="18" charset="0"/>
              </a:defRPr>
            </a:lvl6pPr>
            <a:lvl7pPr marL="2971800" indent="-228600" algn="ctr" eaLnBrk="0" fontAlgn="base" hangingPunct="0">
              <a:spcBef>
                <a:spcPct val="50000"/>
              </a:spcBef>
              <a:spcAft>
                <a:spcPct val="0"/>
              </a:spcAft>
              <a:defRPr sz="1400">
                <a:solidFill>
                  <a:schemeClr val="tx2"/>
                </a:solidFill>
                <a:latin typeface="Times New Roman" pitchFamily="18" charset="0"/>
              </a:defRPr>
            </a:lvl7pPr>
            <a:lvl8pPr marL="3429000" indent="-228600" algn="ctr" eaLnBrk="0" fontAlgn="base" hangingPunct="0">
              <a:spcBef>
                <a:spcPct val="50000"/>
              </a:spcBef>
              <a:spcAft>
                <a:spcPct val="0"/>
              </a:spcAft>
              <a:defRPr sz="1400">
                <a:solidFill>
                  <a:schemeClr val="tx2"/>
                </a:solidFill>
                <a:latin typeface="Times New Roman" pitchFamily="18" charset="0"/>
              </a:defRPr>
            </a:lvl8pPr>
            <a:lvl9pPr marL="3886200" indent="-228600" algn="ctr" eaLnBrk="0" fontAlgn="base" hangingPunct="0">
              <a:spcBef>
                <a:spcPct val="50000"/>
              </a:spcBef>
              <a:spcAft>
                <a:spcPct val="0"/>
              </a:spcAft>
              <a:defRPr sz="1400">
                <a:solidFill>
                  <a:schemeClr val="tx2"/>
                </a:solidFill>
                <a:latin typeface="Times New Roman" pitchFamily="18" charset="0"/>
              </a:defRPr>
            </a:lvl9pPr>
          </a:lstStyle>
          <a:p>
            <a:pPr eaLnBrk="1" hangingPunct="1"/>
            <a:endParaRPr lang="en-US"/>
          </a:p>
        </p:txBody>
      </p:sp>
      <p:sp>
        <p:nvSpPr>
          <p:cNvPr id="45060" name="Rectangle 14"/>
          <p:cNvSpPr>
            <a:spLocks noChangeArrowheads="1"/>
          </p:cNvSpPr>
          <p:nvPr/>
        </p:nvSpPr>
        <p:spPr bwMode="auto">
          <a:xfrm>
            <a:off x="0" y="44291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p>
        </p:txBody>
      </p:sp>
      <p:pic>
        <p:nvPicPr>
          <p:cNvPr id="45061" name="0 - Εικόνα" descr="image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16589" y="692696"/>
            <a:ext cx="3514328" cy="2676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2" name="Rectangle 1"/>
          <p:cNvSpPr>
            <a:spLocks noChangeArrowheads="1"/>
          </p:cNvSpPr>
          <p:nvPr/>
        </p:nvSpPr>
        <p:spPr bwMode="auto">
          <a:xfrm>
            <a:off x="212725" y="3619500"/>
            <a:ext cx="8672513"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l" eaLnBrk="0" hangingPunct="0"/>
            <a:r>
              <a:rPr lang="el-GR" sz="2400" b="1" i="1" dirty="0" err="1">
                <a:ea typeface="Calibri" pitchFamily="34" charset="0"/>
                <a:cs typeface="Palatino Linotype" pitchFamily="18" charset="0"/>
              </a:rPr>
              <a:t>εἶπαν</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οὖν</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οἱ</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Ἰουδαῖοι</a:t>
            </a:r>
            <a:r>
              <a:rPr lang="el-GR" sz="2400" b="1" i="1" dirty="0">
                <a:ea typeface="Calibri" pitchFamily="34" charset="0"/>
                <a:cs typeface="Palatino Linotype" pitchFamily="18" charset="0"/>
              </a:rPr>
              <a:t>· </a:t>
            </a:r>
            <a:r>
              <a:rPr lang="el-GR" sz="2400" b="1" i="1" dirty="0" err="1">
                <a:solidFill>
                  <a:srgbClr val="FFFF00"/>
                </a:solidFill>
                <a:ea typeface="Calibri" pitchFamily="34" charset="0"/>
                <a:cs typeface="Palatino Linotype" pitchFamily="18" charset="0"/>
              </a:rPr>
              <a:t>τεσσεράκοντα</a:t>
            </a:r>
            <a:r>
              <a:rPr lang="el-GR" sz="2400" b="1" i="1" dirty="0">
                <a:solidFill>
                  <a:srgbClr val="FFFF00"/>
                </a:solidFill>
                <a:ea typeface="Calibri" pitchFamily="34" charset="0"/>
                <a:cs typeface="Palatino Linotype" pitchFamily="18" charset="0"/>
              </a:rPr>
              <a:t> </a:t>
            </a:r>
            <a:r>
              <a:rPr lang="el-GR" sz="2400" b="1" i="1" dirty="0" err="1">
                <a:solidFill>
                  <a:srgbClr val="FFFF00"/>
                </a:solidFill>
                <a:ea typeface="Calibri" pitchFamily="34" charset="0"/>
                <a:cs typeface="Palatino Linotype" pitchFamily="18" charset="0"/>
              </a:rPr>
              <a:t>καὶ</a:t>
            </a:r>
            <a:r>
              <a:rPr lang="el-GR" sz="2400" b="1" i="1" dirty="0">
                <a:solidFill>
                  <a:srgbClr val="FFFF00"/>
                </a:solidFill>
                <a:ea typeface="Calibri" pitchFamily="34" charset="0"/>
                <a:cs typeface="Palatino Linotype" pitchFamily="18" charset="0"/>
              </a:rPr>
              <a:t> </a:t>
            </a:r>
            <a:r>
              <a:rPr lang="el-GR" sz="2400" b="1" i="1" dirty="0" err="1">
                <a:solidFill>
                  <a:srgbClr val="FFFF00"/>
                </a:solidFill>
                <a:ea typeface="Calibri" pitchFamily="34" charset="0"/>
                <a:cs typeface="Palatino Linotype" pitchFamily="18" charset="0"/>
              </a:rPr>
              <a:t>ἓξ</a:t>
            </a:r>
            <a:r>
              <a:rPr lang="el-GR" sz="2400" b="1" i="1" dirty="0">
                <a:solidFill>
                  <a:srgbClr val="FFFF00"/>
                </a:solidFill>
                <a:ea typeface="Calibri" pitchFamily="34" charset="0"/>
                <a:cs typeface="Palatino Linotype" pitchFamily="18" charset="0"/>
              </a:rPr>
              <a:t> </a:t>
            </a:r>
            <a:r>
              <a:rPr lang="el-GR" sz="2400" b="1" i="1" dirty="0" err="1">
                <a:solidFill>
                  <a:srgbClr val="FFFF00"/>
                </a:solidFill>
                <a:ea typeface="Calibri" pitchFamily="34" charset="0"/>
                <a:cs typeface="Palatino Linotype" pitchFamily="18" charset="0"/>
              </a:rPr>
              <a:t>ἔτεσιν</a:t>
            </a:r>
            <a:r>
              <a:rPr lang="el-GR" sz="2400" b="1" i="1" dirty="0">
                <a:solidFill>
                  <a:srgbClr val="FFFF00"/>
                </a:solidFill>
                <a:ea typeface="Calibri" pitchFamily="34" charset="0"/>
                <a:cs typeface="Palatino Linotype" pitchFamily="18" charset="0"/>
              </a:rPr>
              <a:t> </a:t>
            </a:r>
            <a:r>
              <a:rPr lang="el-GR" sz="2400" b="1" i="1" dirty="0" err="1">
                <a:ea typeface="Calibri" pitchFamily="34" charset="0"/>
                <a:cs typeface="Palatino Linotype" pitchFamily="18" charset="0"/>
              </a:rPr>
              <a:t>οἰκοδομήθη</a:t>
            </a:r>
            <a:r>
              <a:rPr lang="el-GR" sz="2400" b="1" i="1" dirty="0">
                <a:ea typeface="Calibri" pitchFamily="34" charset="0"/>
                <a:cs typeface="Palatino Linotype" pitchFamily="18" charset="0"/>
              </a:rPr>
              <a:t> ὁ </a:t>
            </a:r>
            <a:r>
              <a:rPr lang="el-GR" sz="2400" b="1" i="1" dirty="0" err="1">
                <a:ea typeface="Calibri" pitchFamily="34" charset="0"/>
                <a:cs typeface="Palatino Linotype" pitchFamily="18" charset="0"/>
              </a:rPr>
              <a:t>ναὸς</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οὗτος</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καὶ</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σὺ</a:t>
            </a:r>
            <a:r>
              <a:rPr lang="el-GR" sz="2400" b="1" i="1" dirty="0">
                <a:ea typeface="Calibri" pitchFamily="34" charset="0"/>
                <a:cs typeface="Palatino Linotype" pitchFamily="18" charset="0"/>
              </a:rPr>
              <a:t> </a:t>
            </a:r>
            <a:r>
              <a:rPr lang="el-GR" sz="2400" b="1" i="1" dirty="0" err="1">
                <a:solidFill>
                  <a:srgbClr val="FFFF00"/>
                </a:solidFill>
                <a:ea typeface="Calibri" pitchFamily="34" charset="0"/>
                <a:cs typeface="Palatino Linotype" pitchFamily="18" charset="0"/>
              </a:rPr>
              <a:t>ἐν</a:t>
            </a:r>
            <a:r>
              <a:rPr lang="el-GR" sz="2400" b="1" i="1" dirty="0">
                <a:solidFill>
                  <a:srgbClr val="FFFF00"/>
                </a:solidFill>
                <a:ea typeface="Calibri" pitchFamily="34" charset="0"/>
                <a:cs typeface="Palatino Linotype" pitchFamily="18" charset="0"/>
              </a:rPr>
              <a:t> </a:t>
            </a:r>
            <a:r>
              <a:rPr lang="el-GR" sz="2400" b="1" i="1" dirty="0" err="1">
                <a:solidFill>
                  <a:srgbClr val="FFFF00"/>
                </a:solidFill>
                <a:ea typeface="Calibri" pitchFamily="34" charset="0"/>
                <a:cs typeface="Palatino Linotype" pitchFamily="18" charset="0"/>
              </a:rPr>
              <a:t>τρισὶν</a:t>
            </a:r>
            <a:r>
              <a:rPr lang="el-GR" sz="2400" b="1" i="1" dirty="0">
                <a:solidFill>
                  <a:srgbClr val="FFFF00"/>
                </a:solidFill>
                <a:ea typeface="Calibri" pitchFamily="34" charset="0"/>
                <a:cs typeface="Palatino Linotype" pitchFamily="18" charset="0"/>
              </a:rPr>
              <a:t> </a:t>
            </a:r>
            <a:r>
              <a:rPr lang="el-GR" sz="2400" b="1" i="1" dirty="0" err="1">
                <a:solidFill>
                  <a:srgbClr val="FFFF00"/>
                </a:solidFill>
                <a:ea typeface="Calibri" pitchFamily="34" charset="0"/>
                <a:cs typeface="Palatino Linotype" pitchFamily="18" charset="0"/>
              </a:rPr>
              <a:t>ἡμέραις</a:t>
            </a:r>
            <a:r>
              <a:rPr lang="el-GR" sz="2400" b="1" i="1" dirty="0">
                <a:solidFill>
                  <a:srgbClr val="FFFF00"/>
                </a:solidFill>
                <a:ea typeface="Calibri" pitchFamily="34" charset="0"/>
                <a:cs typeface="Palatino Linotype" pitchFamily="18" charset="0"/>
              </a:rPr>
              <a:t> </a:t>
            </a:r>
            <a:r>
              <a:rPr lang="el-GR" sz="2400" b="1" i="1" dirty="0" err="1">
                <a:ea typeface="Calibri" pitchFamily="34" charset="0"/>
                <a:cs typeface="Palatino Linotype" pitchFamily="18" charset="0"/>
              </a:rPr>
              <a:t>ἐγερεῖς</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αὐτόν</a:t>
            </a:r>
            <a:r>
              <a:rPr lang="el-GR" sz="2400" b="1" i="1" dirty="0">
                <a:ea typeface="Calibri" pitchFamily="34" charset="0"/>
                <a:cs typeface="Palatino Linotype" pitchFamily="18" charset="0"/>
              </a:rPr>
              <a:t>;</a:t>
            </a:r>
            <a:endParaRPr lang="el-GR" sz="2400" dirty="0">
              <a:ea typeface="Calibri" pitchFamily="34" charset="0"/>
              <a:cs typeface="Palatino Linotype" pitchFamily="18" charset="0"/>
            </a:endParaRPr>
          </a:p>
          <a:p>
            <a:pPr algn="l" eaLnBrk="0" hangingPunct="0">
              <a:spcBef>
                <a:spcPct val="0"/>
              </a:spcBef>
            </a:pPr>
            <a:r>
              <a:rPr lang="el-GR" sz="2400" b="1" i="1" dirty="0">
                <a:ea typeface="Calibri" pitchFamily="34" charset="0"/>
                <a:cs typeface="Palatino Linotype" pitchFamily="18" charset="0"/>
              </a:rPr>
              <a:t> </a:t>
            </a:r>
            <a:r>
              <a:rPr lang="el-GR" sz="2400" b="1" i="1" baseline="30000" dirty="0">
                <a:ea typeface="Calibri" pitchFamily="34" charset="0"/>
                <a:cs typeface="Palatino Linotype" pitchFamily="18" charset="0"/>
              </a:rPr>
              <a:t>21  </a:t>
            </a:r>
            <a:r>
              <a:rPr lang="el-GR" sz="2400" b="1" i="1" dirty="0" err="1">
                <a:ea typeface="Calibri" pitchFamily="34" charset="0"/>
                <a:cs typeface="Palatino Linotype" pitchFamily="18" charset="0"/>
              </a:rPr>
              <a:t>ἐκεῖνος</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δὲ</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ἔλεγεν</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περὶ</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τοῦ</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ναοῦ</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τοῦ</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σώματος</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αὐτοῦ</a:t>
            </a:r>
            <a:r>
              <a:rPr lang="el-GR" sz="2400" b="1" i="1" dirty="0">
                <a:ea typeface="Calibri" pitchFamily="34" charset="0"/>
                <a:cs typeface="Palatino Linotype" pitchFamily="18" charset="0"/>
              </a:rPr>
              <a:t>.</a:t>
            </a:r>
            <a:endParaRPr lang="el-GR" sz="2400" dirty="0">
              <a:ea typeface="Calibri" pitchFamily="34" charset="0"/>
              <a:cs typeface="Palatino Linotype" pitchFamily="18" charset="0"/>
            </a:endParaRPr>
          </a:p>
          <a:p>
            <a:pPr algn="l" eaLnBrk="0" hangingPunct="0">
              <a:spcBef>
                <a:spcPct val="0"/>
              </a:spcBef>
            </a:pPr>
            <a:r>
              <a:rPr lang="el-GR" sz="2400" b="1" i="1" dirty="0">
                <a:ea typeface="Calibri" pitchFamily="34" charset="0"/>
                <a:cs typeface="Palatino Linotype" pitchFamily="18" charset="0"/>
              </a:rPr>
              <a:t> </a:t>
            </a:r>
            <a:r>
              <a:rPr lang="el-GR" sz="2400" b="1" i="1" baseline="30000" dirty="0">
                <a:ea typeface="Calibri" pitchFamily="34" charset="0"/>
                <a:cs typeface="Palatino Linotype" pitchFamily="18" charset="0"/>
              </a:rPr>
              <a:t>22 </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ὅτε</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οὖν</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ἠγέρθη</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ἐκ</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νεκρῶν</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ἐμνήσθησαν</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οἱ</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μαθηταὶ</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αὐτοῦ</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ὅτι</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τοῦτο</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ἔλεγεν</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καὶ</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ἐπίστευσαν</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τῇ</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γραφῇ</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καὶ</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τῷ</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λόγῳ</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ὃν</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εἶπεν</a:t>
            </a:r>
            <a:r>
              <a:rPr lang="el-GR" sz="2400" b="1" i="1" dirty="0">
                <a:ea typeface="Calibri" pitchFamily="34" charset="0"/>
                <a:cs typeface="Palatino Linotype" pitchFamily="18" charset="0"/>
              </a:rPr>
              <a:t> ὁ </a:t>
            </a:r>
            <a:r>
              <a:rPr lang="el-GR" sz="2400" b="1" i="1" dirty="0" err="1">
                <a:ea typeface="Calibri" pitchFamily="34" charset="0"/>
                <a:cs typeface="Palatino Linotype" pitchFamily="18" charset="0"/>
              </a:rPr>
              <a:t>Ἰησοῦς</a:t>
            </a:r>
            <a:r>
              <a:rPr lang="el-GR" sz="2400" b="1" i="1" dirty="0">
                <a:ea typeface="Calibri" pitchFamily="34" charset="0"/>
                <a:cs typeface="Palatino Linotype" pitchFamily="18" charset="0"/>
              </a:rPr>
              <a:t>. (</a:t>
            </a:r>
            <a:r>
              <a:rPr lang="el-GR" sz="2400" b="1" i="1" dirty="0" err="1">
                <a:ea typeface="Calibri" pitchFamily="34" charset="0"/>
                <a:cs typeface="Palatino Linotype" pitchFamily="18" charset="0"/>
              </a:rPr>
              <a:t>Ιω</a:t>
            </a:r>
            <a:r>
              <a:rPr lang="el-GR" sz="2400" b="1" i="1" dirty="0">
                <a:ea typeface="Calibri" pitchFamily="34" charset="0"/>
                <a:cs typeface="Palatino Linotype" pitchFamily="18" charset="0"/>
              </a:rPr>
              <a:t> 2,20-22)</a:t>
            </a:r>
            <a:endParaRPr lang="el-GR" sz="2400" dirty="0">
              <a:ea typeface="Calibri" pitchFamily="34" charset="0"/>
              <a:cs typeface="Palatino Linotype" pitchFamily="18" charset="0"/>
            </a:endParaRPr>
          </a:p>
        </p:txBody>
      </p:sp>
    </p:spTree>
    <p:extLst>
      <p:ext uri="{BB962C8B-B14F-4D97-AF65-F5344CB8AC3E}">
        <p14:creationId xmlns:p14="http://schemas.microsoft.com/office/powerpoint/2010/main" xmlns="" val="3554912073"/>
      </p:ext>
    </p:extLst>
  </p:cSld>
  <p:clrMapOvr>
    <a:masterClrMapping/>
  </p:clrMapOvr>
  <p:transition>
    <p:fade thruBlk="1"/>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467600" cy="720080"/>
          </a:xfrm>
        </p:spPr>
        <p:txBody>
          <a:bodyPr>
            <a:normAutofit/>
          </a:bodyPr>
          <a:lstStyle/>
          <a:p>
            <a:pPr algn="ctr"/>
            <a:r>
              <a:rPr lang="el-GR" sz="3600" dirty="0" smtClean="0">
                <a:latin typeface="Cambria" pitchFamily="18" charset="0"/>
              </a:rPr>
              <a:t>Γεγονότα στον Ναό του Ηρώδη</a:t>
            </a:r>
            <a:endParaRPr lang="el-GR" sz="3600" dirty="0">
              <a:latin typeface="Cambria" pitchFamily="18" charset="0"/>
            </a:endParaRPr>
          </a:p>
        </p:txBody>
      </p:sp>
      <p:sp>
        <p:nvSpPr>
          <p:cNvPr id="3" name="Θέση περιεχομένου 2"/>
          <p:cNvSpPr>
            <a:spLocks noGrp="1"/>
          </p:cNvSpPr>
          <p:nvPr>
            <p:ph idx="1"/>
          </p:nvPr>
        </p:nvSpPr>
        <p:spPr>
          <a:xfrm>
            <a:off x="683568" y="4653136"/>
            <a:ext cx="7467600" cy="864096"/>
          </a:xfrm>
        </p:spPr>
        <p:txBody>
          <a:bodyPr>
            <a:normAutofit fontScale="92500"/>
          </a:bodyPr>
          <a:lstStyle/>
          <a:p>
            <a:r>
              <a:rPr lang="el-GR" sz="1400" dirty="0" smtClean="0"/>
              <a:t>ΚΑΤΑΠΕΤΑΣΜΑ ΤΟΥ ΑΓΙΟΥ ΤΩΝ ΑΓΙΩΝ ΕΣΧΙΣΘΗ </a:t>
            </a:r>
            <a:r>
              <a:rPr lang="el-GR" sz="1400" dirty="0"/>
              <a:t>Ο</a:t>
            </a:r>
            <a:r>
              <a:rPr lang="el-GR" sz="1400" dirty="0" smtClean="0"/>
              <a:t>ΤΑΝ Ο ΧΡΙΣΤΟΣ ΕΙΠΕ ΤΕΤΕΛΕΣΤΑΙ </a:t>
            </a:r>
            <a:endParaRPr lang="el-GR" sz="1400" dirty="0"/>
          </a:p>
          <a:p>
            <a:endParaRPr lang="el-GR" sz="1400" dirty="0" smtClean="0"/>
          </a:p>
          <a:p>
            <a:r>
              <a:rPr lang="el-GR" sz="1400" dirty="0" smtClean="0"/>
              <a:t> </a:t>
            </a:r>
            <a:endParaRPr lang="el-GR" sz="1400" dirty="0"/>
          </a:p>
        </p:txBody>
      </p:sp>
      <p:pic>
        <p:nvPicPr>
          <p:cNvPr id="6" name="6 - Εικόνα" descr="untitled.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47864" y="1403583"/>
            <a:ext cx="2150740" cy="3065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1559034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chnic">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2225</TotalTime>
  <Words>4502</Words>
  <Application>Microsoft Office PowerPoint</Application>
  <PresentationFormat>Προβολή στην οθόνη (4:3)</PresentationFormat>
  <Paragraphs>438</Paragraphs>
  <Slides>136</Slides>
  <Notes>13</Notes>
  <HiddenSlides>0</HiddenSlides>
  <MMClips>0</MMClips>
  <ScaleCrop>false</ScaleCrop>
  <HeadingPairs>
    <vt:vector size="4" baseType="variant">
      <vt:variant>
        <vt:lpstr>Θέμα</vt:lpstr>
      </vt:variant>
      <vt:variant>
        <vt:i4>1</vt:i4>
      </vt:variant>
      <vt:variant>
        <vt:lpstr>Τίτλοι διαφανειών</vt:lpstr>
      </vt:variant>
      <vt:variant>
        <vt:i4>136</vt:i4>
      </vt:variant>
    </vt:vector>
  </HeadingPairs>
  <TitlesOfParts>
    <vt:vector size="137" baseType="lpstr">
      <vt:lpstr>Technic</vt:lpstr>
      <vt:lpstr>Κεφαλαιο 4Ο  </vt:lpstr>
      <vt:lpstr>Εισαγωγικά</vt:lpstr>
      <vt:lpstr>1. Τα ιερά της Πατριαρχικής εποχής</vt:lpstr>
      <vt:lpstr>1. Τα ιερά της Πατριαρχικής εποχής</vt:lpstr>
      <vt:lpstr>Διαφάνεια 5</vt:lpstr>
      <vt:lpstr>2. Ματσεμπώθ και Ασερώθ – Ειδώλια - Τεραφείμ</vt:lpstr>
      <vt:lpstr>Τεραφείμ</vt:lpstr>
      <vt:lpstr>3. Το Θυσιαστήριο</vt:lpstr>
      <vt:lpstr>4. Η Σκηνή του Μαρτυρίου</vt:lpstr>
      <vt:lpstr>Διαφάνεια 10</vt:lpstr>
      <vt:lpstr>4. Η Σκηνή του Μαρτυρίου</vt:lpstr>
      <vt:lpstr>Το αίθριο της Σκηνής του Μαρτυρίου (αναπαράσταση)</vt:lpstr>
      <vt:lpstr>Διαφάνεια 13</vt:lpstr>
      <vt:lpstr>Το θυσιαστήριο των ολοκαυτωμάτων (αναπαράσταση)</vt:lpstr>
      <vt:lpstr>Διαφάνεια 15</vt:lpstr>
      <vt:lpstr>Διαφάνεια 16</vt:lpstr>
      <vt:lpstr>Η επτάφωτη λυχνία (αναπαράσταση)</vt:lpstr>
      <vt:lpstr>Διαφάνεια 18</vt:lpstr>
      <vt:lpstr>Διαφάνεια 19</vt:lpstr>
      <vt:lpstr>Διαφάνεια 20</vt:lpstr>
      <vt:lpstr>Διαφάνεια 21</vt:lpstr>
      <vt:lpstr>Διαφάνεια 22</vt:lpstr>
      <vt:lpstr>Διαφάνεια 23</vt:lpstr>
      <vt:lpstr>Διαφάνεια 24</vt:lpstr>
      <vt:lpstr>Η τράπεζα της προθέσεως (αναπαράσταση)</vt:lpstr>
      <vt:lpstr>Η Κιβωτός της Διαθήκης</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5. Ο Ναός του Σολομώντα</vt:lpstr>
      <vt:lpstr>Διαφάνεια 42</vt:lpstr>
      <vt:lpstr>5. Ο Ναός του Σολομώντα</vt:lpstr>
      <vt:lpstr>ΝΑΟΣ ΤΟΥ ΣΟΛΟΜΩΝΤΑ</vt:lpstr>
      <vt:lpstr>5. Ο Ναός του Σολομώντα</vt:lpstr>
      <vt:lpstr>5. Ο Ναός του Σολομώντα</vt:lpstr>
      <vt:lpstr>Διαφάνεια 47</vt:lpstr>
      <vt:lpstr>καὶ ἔστησεν τοὺς στύλους κατὰ πρόσωπον τοῦ ναοῦ ἕνα ἐκ δεξιῶν καὶ τὸν ἕνα ἐξ εὐωνύμων καὶ ἐκάλεσεν τὸ ὄνομα τοῦ ἐκ δεξιῶν Κατόρθωσις καὶ τὸ ὄνομα τοῦ ἐξ ἀριστερῶν Ἰσχύς  (2Ch 3:17 BGT)</vt:lpstr>
      <vt:lpstr>Το θυσιαστήριο των ολοκαυτωμάτων (αναπαράσταση)</vt:lpstr>
      <vt:lpstr>Διαφάνεια 50</vt:lpstr>
      <vt:lpstr>Οι τροχηλάτοι λουτήρες (μεχενώθ) (αναπαράσταση)</vt:lpstr>
      <vt:lpstr>Διαφάνεια 52</vt:lpstr>
      <vt:lpstr>Το Άγιο και το Άγιο των Αγίων</vt:lpstr>
      <vt:lpstr>Το Άγιο των Αγίων ή Άδυτο (αναπαράσταση)</vt:lpstr>
      <vt:lpstr>6. Ο Νάος του Ζοροβάβελ</vt:lpstr>
      <vt:lpstr>Ο Νάος του Ζοροβάβελ</vt:lpstr>
      <vt:lpstr>Διαφάνεια 57</vt:lpstr>
      <vt:lpstr>Ο τάφος του Ζαχαρία</vt:lpstr>
      <vt:lpstr>6. Ο Νάος του Ζοροβάβελ</vt:lpstr>
      <vt:lpstr>6. Ο Νάος του Ζοροβάβελ</vt:lpstr>
      <vt:lpstr>Η Τορά</vt:lpstr>
      <vt:lpstr>7. Ναοί του βιβλικού Ισραήλ εκτός Ιερουσαλήμ – στη Διασπορά</vt:lpstr>
      <vt:lpstr>ΝΑΟΙ ΤΗΣ ΔΙΑΣΠΟΡΑΣ</vt:lpstr>
      <vt:lpstr>8. Οι Συναγωγές (Μπετ Κνεσετ)</vt:lpstr>
      <vt:lpstr>8. Οι Συναγωγές (Μπετ Κνεσετ)</vt:lpstr>
      <vt:lpstr>8. Οι Συναγωγές</vt:lpstr>
      <vt:lpstr>Η καθέδρα του Μωυσέως στη Συναγωγή της Δήλου</vt:lpstr>
      <vt:lpstr>Η Συναγωγή των Μαγδάλων</vt:lpstr>
      <vt:lpstr>Fresco στη Συναγωγή των Μαγδάλων</vt:lpstr>
      <vt:lpstr>Η Συναγωγή της Γκάμλα</vt:lpstr>
      <vt:lpstr>Η Συναγωγή στο Ηρώδειο της Ιουδαίας</vt:lpstr>
      <vt:lpstr>Η επιγραφή του Αρχισυναγωγού Θεοδότου (περί τα 70 μ.Χ.)</vt:lpstr>
      <vt:lpstr>Το μωσαϊκό της Συναγωγής της Bet Alpha</vt:lpstr>
      <vt:lpstr>Η Συναγωγή του El Khibre</vt:lpstr>
      <vt:lpstr>Ο λίθος της Συναγωγής των Μαγδάλων</vt:lpstr>
      <vt:lpstr>9. Ο Ναός του Ηρώδη</vt:lpstr>
      <vt:lpstr>Διαφάνεια 77</vt:lpstr>
      <vt:lpstr>Το φρούριο Αντωνία</vt:lpstr>
      <vt:lpstr>Η αυλή των εθνικών</vt:lpstr>
      <vt:lpstr>Σχεδιάγραμμα του οικοδομικού συγκρότηματος του Ναού του Ηρώδη με τις αυλές και το κυρίως οίκημα</vt:lpstr>
      <vt:lpstr>«Η βασίλειος στοά» (αναπαράσταση)</vt:lpstr>
      <vt:lpstr>Αναπαράσταση της αψίδας του Robinson που οδήγούσε στη «βασίλειο στοά»</vt:lpstr>
      <vt:lpstr>Το κατάλοιπο της αψίδας του Robinson</vt:lpstr>
      <vt:lpstr> Το συνέδριο Σανχεντρίν</vt:lpstr>
      <vt:lpstr>Η αυλή των γυναικών</vt:lpstr>
      <vt:lpstr>Ναός του Ηρώδη</vt:lpstr>
      <vt:lpstr>Η ολόχρυση επτάφωτη λυχνία που στέκει απέναντι από το τείχος των δακρύων και θυμίζει τον Ναό της Ιερουσαλήμ</vt:lpstr>
      <vt:lpstr>Το τέμενος του Ομάρ</vt:lpstr>
      <vt:lpstr>Το «Τείχος των Δακρύων» έμπροσθεν του τεμένους του ελ-Άκσα</vt:lpstr>
      <vt:lpstr>Το τέμενος του Ομάρ</vt:lpstr>
      <vt:lpstr>Διαφάνεια 91</vt:lpstr>
      <vt:lpstr>Διαφάνεια 92</vt:lpstr>
      <vt:lpstr>Διαφάνεια 93</vt:lpstr>
      <vt:lpstr>Γεγονότα στον Ναό του Ηρώδη</vt:lpstr>
      <vt:lpstr>Γεγονότα στον Ναό του Ηρώδη</vt:lpstr>
      <vt:lpstr>Γεγονότα στον Ναό του Ηρώδη</vt:lpstr>
      <vt:lpstr>Γεγονότα στον Ναό του Ηρώδη</vt:lpstr>
      <vt:lpstr>Διαφάνεια 98</vt:lpstr>
      <vt:lpstr>Γεγονότα στον Ναό του Ηρώδη</vt:lpstr>
      <vt:lpstr>Σύγχρονη Συναγωγή</vt:lpstr>
      <vt:lpstr>Σύγχρονη Συναγωγή</vt:lpstr>
      <vt:lpstr>Σύγχρονη Συναγωγή</vt:lpstr>
      <vt:lpstr>Σύγχρονη Συναγωγή</vt:lpstr>
      <vt:lpstr>Σύγχρονη Συναγωγή</vt:lpstr>
      <vt:lpstr>Σύγχρονη Συναγωγή</vt:lpstr>
      <vt:lpstr>Σύγχρονη Συναγωγή</vt:lpstr>
      <vt:lpstr>Σύγχρονη Συναγωγή</vt:lpstr>
      <vt:lpstr>Σύγχρονη Συναγωγή</vt:lpstr>
      <vt:lpstr>Σύγχρονη Συναγωγή</vt:lpstr>
      <vt:lpstr>Σύγχρονη Συναγωγή</vt:lpstr>
      <vt:lpstr>Μουσείο</vt:lpstr>
      <vt:lpstr>Μουσείο</vt:lpstr>
      <vt:lpstr>Μουσείο</vt:lpstr>
      <vt:lpstr>Μουσείο</vt:lpstr>
      <vt:lpstr>Μουσείο</vt:lpstr>
      <vt:lpstr>Μουσείο</vt:lpstr>
      <vt:lpstr>Το τέμενος του Ομάρ</vt:lpstr>
      <vt:lpstr>Μουσείο</vt:lpstr>
      <vt:lpstr>Μουσείο</vt:lpstr>
      <vt:lpstr>Μουσείο</vt:lpstr>
      <vt:lpstr>Μουσείο</vt:lpstr>
      <vt:lpstr>Μουσείο</vt:lpstr>
      <vt:lpstr>Μουσείο</vt:lpstr>
      <vt:lpstr>Μουσείο</vt:lpstr>
      <vt:lpstr>ΣΟΦΑΡ</vt:lpstr>
      <vt:lpstr>Μουσείο</vt:lpstr>
      <vt:lpstr>Μουσείο</vt:lpstr>
      <vt:lpstr>Μουσείο</vt:lpstr>
      <vt:lpstr>Μουσείο</vt:lpstr>
      <vt:lpstr>Μουσείο</vt:lpstr>
      <vt:lpstr>Μουσείο</vt:lpstr>
      <vt:lpstr>Μουσείο</vt:lpstr>
      <vt:lpstr>Μουσείο</vt:lpstr>
      <vt:lpstr>Μουσείο</vt:lpstr>
      <vt:lpstr>Μουσείο</vt:lpstr>
      <vt:lpstr>Μουσείο</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Κεφαλαιο 4Ο</dc:title>
  <dc:creator>VICTORIA</dc:creator>
  <cp:lastModifiedBy>Θωμας</cp:lastModifiedBy>
  <cp:revision>96</cp:revision>
  <dcterms:created xsi:type="dcterms:W3CDTF">2014-05-26T18:48:58Z</dcterms:created>
  <dcterms:modified xsi:type="dcterms:W3CDTF">2015-03-15T17:31:15Z</dcterms:modified>
</cp:coreProperties>
</file>