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1"/>
  </p:sldMasterIdLst>
  <p:sldIdLst>
    <p:sldId id="256" r:id="rId2"/>
    <p:sldId id="259"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p:cViewPr varScale="1">
        <p:scale>
          <a:sx n="103" d="100"/>
          <a:sy n="103" d="100"/>
        </p:scale>
        <p:origin x="8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D546E3C-88EE-4FA5-B8AC-88B5E82B26D9}" type="datetimeFigureOut">
              <a:rPr lang="el-GR" smtClean="0"/>
              <a:t>17/11/2025</a:t>
            </a:fld>
            <a:endParaRPr lang="el-GR"/>
          </a:p>
        </p:txBody>
      </p:sp>
      <p:sp>
        <p:nvSpPr>
          <p:cNvPr id="5" name="Footer Placeholder 4"/>
          <p:cNvSpPr>
            <a:spLocks noGrp="1"/>
          </p:cNvSpPr>
          <p:nvPr>
            <p:ph type="ftr" sz="quarter" idx="11"/>
          </p:nvPr>
        </p:nvSpPr>
        <p:spPr>
          <a:xfrm>
            <a:off x="1371600" y="4323845"/>
            <a:ext cx="6400800" cy="365125"/>
          </a:xfrm>
        </p:spPr>
        <p:txBody>
          <a:bodyPr/>
          <a:lstStyle/>
          <a:p>
            <a:endParaRPr lang="el-GR"/>
          </a:p>
        </p:txBody>
      </p:sp>
      <p:sp>
        <p:nvSpPr>
          <p:cNvPr id="6" name="Slide Number Placeholder 5"/>
          <p:cNvSpPr>
            <a:spLocks noGrp="1"/>
          </p:cNvSpPr>
          <p:nvPr>
            <p:ph type="sldNum" sz="quarter" idx="12"/>
          </p:nvPr>
        </p:nvSpPr>
        <p:spPr>
          <a:xfrm>
            <a:off x="8077200" y="1430866"/>
            <a:ext cx="2743200" cy="365125"/>
          </a:xfrm>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3269177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D546E3C-88EE-4FA5-B8AC-88B5E82B26D9}" type="datetimeFigureOut">
              <a:rPr lang="el-GR" smtClean="0"/>
              <a:t>17/11/2025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267532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Τίτλος και λεζάντα">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D546E3C-88EE-4FA5-B8AC-88B5E82B26D9}" type="datetimeFigureOut">
              <a:rPr lang="el-GR" smtClean="0"/>
              <a:t>17/11/2025</a:t>
            </a:fld>
            <a:endParaRPr lang="el-GR"/>
          </a:p>
        </p:txBody>
      </p:sp>
      <p:sp>
        <p:nvSpPr>
          <p:cNvPr id="6" name="Footer Placeholder 5"/>
          <p:cNvSpPr>
            <a:spLocks noGrp="1"/>
          </p:cNvSpPr>
          <p:nvPr>
            <p:ph type="ftr" sz="quarter" idx="11"/>
          </p:nvPr>
        </p:nvSpPr>
        <p:spPr>
          <a:xfrm>
            <a:off x="685800" y="379941"/>
            <a:ext cx="6991492" cy="365125"/>
          </a:xfrm>
        </p:spPr>
        <p:txBody>
          <a:bodyPr/>
          <a:lstStyle/>
          <a:p>
            <a:endParaRPr lang="el-GR"/>
          </a:p>
        </p:txBody>
      </p:sp>
      <p:sp>
        <p:nvSpPr>
          <p:cNvPr id="7" name="Slide Number Placeholder 6"/>
          <p:cNvSpPr>
            <a:spLocks noGrp="1"/>
          </p:cNvSpPr>
          <p:nvPr>
            <p:ph type="sldNum" sz="quarter" idx="12"/>
          </p:nvPr>
        </p:nvSpPr>
        <p:spPr>
          <a:xfrm>
            <a:off x="10862452" y="381000"/>
            <a:ext cx="643748" cy="365125"/>
          </a:xfrm>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81733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Εισαγωγικά με λεζάντα">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D546E3C-88EE-4FA5-B8AC-88B5E82B26D9}" type="datetimeFigureOut">
              <a:rPr lang="el-GR" smtClean="0"/>
              <a:t>17/11/2025</a:t>
            </a:fld>
            <a:endParaRPr lang="el-GR"/>
          </a:p>
        </p:txBody>
      </p:sp>
      <p:sp>
        <p:nvSpPr>
          <p:cNvPr id="6" name="Footer Placeholder 5"/>
          <p:cNvSpPr>
            <a:spLocks noGrp="1"/>
          </p:cNvSpPr>
          <p:nvPr>
            <p:ph type="ftr" sz="quarter" idx="11"/>
          </p:nvPr>
        </p:nvSpPr>
        <p:spPr>
          <a:xfrm>
            <a:off x="685800" y="379941"/>
            <a:ext cx="6991492" cy="365125"/>
          </a:xfrm>
        </p:spPr>
        <p:txBody>
          <a:bodyPr/>
          <a:lstStyle/>
          <a:p>
            <a:endParaRPr lang="el-GR"/>
          </a:p>
        </p:txBody>
      </p:sp>
      <p:sp>
        <p:nvSpPr>
          <p:cNvPr id="7" name="Slide Number Placeholder 6"/>
          <p:cNvSpPr>
            <a:spLocks noGrp="1"/>
          </p:cNvSpPr>
          <p:nvPr>
            <p:ph type="sldNum" sz="quarter" idx="12"/>
          </p:nvPr>
        </p:nvSpPr>
        <p:spPr>
          <a:xfrm>
            <a:off x="10862452" y="381000"/>
            <a:ext cx="643748" cy="365125"/>
          </a:xfrm>
        </p:spPr>
        <p:txBody>
          <a:bodyPr/>
          <a:lstStyle/>
          <a:p>
            <a:fld id="{C3B54F83-5626-47E2-A749-1E4C2481B8B3}" type="slidenum">
              <a:rPr lang="el-GR" smtClean="0"/>
              <a:t>‹#›</a:t>
            </a:fld>
            <a:endParaRPr lang="el-G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9409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Κάρτα ονόματος">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8D546E3C-88EE-4FA5-B8AC-88B5E82B26D9}" type="datetimeFigureOut">
              <a:rPr lang="el-GR" smtClean="0"/>
              <a:t>17/11/2025</a:t>
            </a:fld>
            <a:endParaRPr lang="el-GR"/>
          </a:p>
        </p:txBody>
      </p:sp>
      <p:sp>
        <p:nvSpPr>
          <p:cNvPr id="6" name="Footer Placeholder 5"/>
          <p:cNvSpPr>
            <a:spLocks noGrp="1"/>
          </p:cNvSpPr>
          <p:nvPr>
            <p:ph type="ftr" sz="quarter" idx="11"/>
          </p:nvPr>
        </p:nvSpPr>
        <p:spPr>
          <a:xfrm>
            <a:off x="685800" y="378883"/>
            <a:ext cx="6991492" cy="365125"/>
          </a:xfrm>
        </p:spPr>
        <p:txBody>
          <a:bodyPr/>
          <a:lstStyle/>
          <a:p>
            <a:endParaRPr lang="el-GR"/>
          </a:p>
        </p:txBody>
      </p:sp>
      <p:sp>
        <p:nvSpPr>
          <p:cNvPr id="7" name="Slide Number Placeholder 6"/>
          <p:cNvSpPr>
            <a:spLocks noGrp="1"/>
          </p:cNvSpPr>
          <p:nvPr>
            <p:ph type="sldNum" sz="quarter" idx="12"/>
          </p:nvPr>
        </p:nvSpPr>
        <p:spPr>
          <a:xfrm>
            <a:off x="10862452" y="381000"/>
            <a:ext cx="643748" cy="365125"/>
          </a:xfrm>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899755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8D546E3C-88EE-4FA5-B8AC-88B5E82B26D9}" type="datetimeFigureOut">
              <a:rPr lang="el-GR" smtClean="0"/>
              <a:t>17/11/2025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1189304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8D546E3C-88EE-4FA5-B8AC-88B5E82B26D9}" type="datetimeFigureOut">
              <a:rPr lang="el-GR" smtClean="0"/>
              <a:t>17/11/2025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769586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D546E3C-88EE-4FA5-B8AC-88B5E82B26D9}" type="datetimeFigureOut">
              <a:rPr lang="el-GR" smtClean="0"/>
              <a:t>17/11/2025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1165351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8D546E3C-88EE-4FA5-B8AC-88B5E82B26D9}" type="datetimeFigureOut">
              <a:rPr lang="el-GR" smtClean="0"/>
              <a:t>17/11/2025</a:t>
            </a:fld>
            <a:endParaRPr lang="el-GR"/>
          </a:p>
        </p:txBody>
      </p:sp>
      <p:sp>
        <p:nvSpPr>
          <p:cNvPr id="5" name="Footer Placeholder 4"/>
          <p:cNvSpPr>
            <a:spLocks noGrp="1"/>
          </p:cNvSpPr>
          <p:nvPr>
            <p:ph type="ftr" sz="quarter" idx="11"/>
          </p:nvPr>
        </p:nvSpPr>
        <p:spPr>
          <a:xfrm>
            <a:off x="685800" y="381000"/>
            <a:ext cx="6991492" cy="365125"/>
          </a:xfrm>
        </p:spPr>
        <p:txBody>
          <a:bodyPr/>
          <a:lstStyle/>
          <a:p>
            <a:endParaRPr lang="el-GR"/>
          </a:p>
        </p:txBody>
      </p:sp>
      <p:sp>
        <p:nvSpPr>
          <p:cNvPr id="6" name="Slide Number Placeholder 5"/>
          <p:cNvSpPr>
            <a:spLocks noGrp="1"/>
          </p:cNvSpPr>
          <p:nvPr>
            <p:ph type="sldNum" sz="quarter" idx="12"/>
          </p:nvPr>
        </p:nvSpPr>
        <p:spPr>
          <a:xfrm>
            <a:off x="10862452" y="381000"/>
            <a:ext cx="643748" cy="365125"/>
          </a:xfrm>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373182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D546E3C-88EE-4FA5-B8AC-88B5E82B26D9}" type="datetimeFigureOut">
              <a:rPr lang="el-GR" smtClean="0"/>
              <a:t>17/11/2025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405549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D546E3C-88EE-4FA5-B8AC-88B5E82B26D9}" type="datetimeFigureOut">
              <a:rPr lang="el-GR" smtClean="0"/>
              <a:t>17/11/2025</a:t>
            </a:fld>
            <a:endParaRPr lang="el-GR"/>
          </a:p>
        </p:txBody>
      </p:sp>
      <p:sp>
        <p:nvSpPr>
          <p:cNvPr id="5" name="Footer Placeholder 4"/>
          <p:cNvSpPr>
            <a:spLocks noGrp="1"/>
          </p:cNvSpPr>
          <p:nvPr>
            <p:ph type="ftr" sz="quarter" idx="11"/>
          </p:nvPr>
        </p:nvSpPr>
        <p:spPr>
          <a:xfrm>
            <a:off x="685800" y="381001"/>
            <a:ext cx="6991492" cy="364065"/>
          </a:xfrm>
        </p:spPr>
        <p:txBody>
          <a:bodyPr/>
          <a:lstStyle/>
          <a:p>
            <a:endParaRPr lang="el-GR"/>
          </a:p>
        </p:txBody>
      </p:sp>
      <p:sp>
        <p:nvSpPr>
          <p:cNvPr id="6" name="Slide Number Placeholder 5"/>
          <p:cNvSpPr>
            <a:spLocks noGrp="1"/>
          </p:cNvSpPr>
          <p:nvPr>
            <p:ph type="sldNum" sz="quarter" idx="12"/>
          </p:nvPr>
        </p:nvSpPr>
        <p:spPr>
          <a:xfrm>
            <a:off x="10862452" y="381000"/>
            <a:ext cx="643748" cy="365125"/>
          </a:xfrm>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299588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8D546E3C-88EE-4FA5-B8AC-88B5E82B26D9}" type="datetimeFigureOut">
              <a:rPr lang="el-GR" smtClean="0"/>
              <a:t>17/11/2025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267971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85800" y="3132666"/>
            <a:ext cx="5311775" cy="308601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3132666"/>
            <a:ext cx="5334000" cy="308601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8D546E3C-88EE-4FA5-B8AC-88B5E82B26D9}" type="datetimeFigureOut">
              <a:rPr lang="el-GR" smtClean="0"/>
              <a:t>17/11/2025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77262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8D546E3C-88EE-4FA5-B8AC-88B5E82B26D9}" type="datetimeFigureOut">
              <a:rPr lang="el-GR" smtClean="0"/>
              <a:t>17/11/2025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508374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546E3C-88EE-4FA5-B8AC-88B5E82B26D9}" type="datetimeFigureOut">
              <a:rPr lang="el-GR" smtClean="0"/>
              <a:t>17/11/2025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1047522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D546E3C-88EE-4FA5-B8AC-88B5E82B26D9}" type="datetimeFigureOut">
              <a:rPr lang="el-GR" smtClean="0"/>
              <a:t>17/11/2025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3547437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D546E3C-88EE-4FA5-B8AC-88B5E82B26D9}" type="datetimeFigureOut">
              <a:rPr lang="el-GR" smtClean="0"/>
              <a:t>17/11/2025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3B54F83-5626-47E2-A749-1E4C2481B8B3}" type="slidenum">
              <a:rPr lang="el-GR" smtClean="0"/>
              <a:t>‹#›</a:t>
            </a:fld>
            <a:endParaRPr lang="el-GR"/>
          </a:p>
        </p:txBody>
      </p:sp>
    </p:spTree>
    <p:extLst>
      <p:ext uri="{BB962C8B-B14F-4D97-AF65-F5344CB8AC3E}">
        <p14:creationId xmlns:p14="http://schemas.microsoft.com/office/powerpoint/2010/main" val="3143469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D546E3C-88EE-4FA5-B8AC-88B5E82B26D9}" type="datetimeFigureOut">
              <a:rPr lang="el-GR" smtClean="0"/>
              <a:t>17/11/2025</a:t>
            </a:fld>
            <a:endParaRPr lang="el-G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3B54F83-5626-47E2-A749-1E4C2481B8B3}" type="slidenum">
              <a:rPr lang="el-GR" smtClean="0"/>
              <a:t>‹#›</a:t>
            </a:fld>
            <a:endParaRPr lang="el-GR"/>
          </a:p>
        </p:txBody>
      </p:sp>
    </p:spTree>
    <p:extLst>
      <p:ext uri="{BB962C8B-B14F-4D97-AF65-F5344CB8AC3E}">
        <p14:creationId xmlns:p14="http://schemas.microsoft.com/office/powerpoint/2010/main" val="421086455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6312C0-7447-25D1-9680-ED3D07499CCB}"/>
              </a:ext>
            </a:extLst>
          </p:cNvPr>
          <p:cNvSpPr>
            <a:spLocks noGrp="1"/>
          </p:cNvSpPr>
          <p:nvPr>
            <p:ph type="ctrTitle"/>
          </p:nvPr>
        </p:nvSpPr>
        <p:spPr/>
        <p:txBody>
          <a:bodyPr>
            <a:normAutofit fontScale="90000"/>
          </a:bodyPr>
          <a:lstStyle/>
          <a:p>
            <a:r>
              <a:rPr lang="el-GR" dirty="0" err="1"/>
              <a:t>Ομιλια</a:t>
            </a:r>
            <a:r>
              <a:rPr lang="el-GR" dirty="0"/>
              <a:t> 29 στις </a:t>
            </a:r>
            <a:r>
              <a:rPr lang="el-GR" dirty="0" err="1"/>
              <a:t>Πραξεις</a:t>
            </a:r>
            <a:r>
              <a:rPr lang="el-GR" dirty="0"/>
              <a:t> των Αποστόλων (</a:t>
            </a:r>
            <a:r>
              <a:rPr lang="el-GR" dirty="0" err="1"/>
              <a:t>Ιωαννης</a:t>
            </a:r>
            <a:r>
              <a:rPr lang="el-GR" dirty="0"/>
              <a:t> Χρυσόστομος)</a:t>
            </a:r>
          </a:p>
        </p:txBody>
      </p:sp>
      <p:sp>
        <p:nvSpPr>
          <p:cNvPr id="3" name="Υπότιτλος 2">
            <a:extLst>
              <a:ext uri="{FF2B5EF4-FFF2-40B4-BE49-F238E27FC236}">
                <a16:creationId xmlns:a16="http://schemas.microsoft.com/office/drawing/2014/main" id="{5FD240DC-689C-08F7-783D-DE215BBA9926}"/>
              </a:ext>
            </a:extLst>
          </p:cNvPr>
          <p:cNvSpPr>
            <a:spLocks noGrp="1"/>
          </p:cNvSpPr>
          <p:nvPr>
            <p:ph type="subTitle" idx="1"/>
          </p:nvPr>
        </p:nvSpPr>
        <p:spPr>
          <a:xfrm>
            <a:off x="1371600" y="3632200"/>
            <a:ext cx="9448800" cy="1219717"/>
          </a:xfrm>
        </p:spPr>
        <p:txBody>
          <a:bodyPr/>
          <a:lstStyle/>
          <a:p>
            <a:r>
              <a:rPr lang="el-GR" dirty="0"/>
              <a:t>Μάθημα: ΘΑΜ502</a:t>
            </a:r>
          </a:p>
          <a:p>
            <a:r>
              <a:rPr lang="el-GR" dirty="0"/>
              <a:t>Φοιτητής: </a:t>
            </a:r>
            <a:r>
              <a:rPr lang="el-GR" dirty="0" err="1"/>
              <a:t>π.Σωτήριος</a:t>
            </a:r>
            <a:r>
              <a:rPr lang="el-GR" dirty="0"/>
              <a:t> Ντάσης</a:t>
            </a:r>
          </a:p>
          <a:p>
            <a:r>
              <a:rPr lang="el-GR" dirty="0"/>
              <a:t>Καθηγητής: Σωτήριος Δεσπότης</a:t>
            </a:r>
          </a:p>
        </p:txBody>
      </p:sp>
    </p:spTree>
    <p:extLst>
      <p:ext uri="{BB962C8B-B14F-4D97-AF65-F5344CB8AC3E}">
        <p14:creationId xmlns:p14="http://schemas.microsoft.com/office/powerpoint/2010/main" val="147522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57FCB002-FB23-B932-7183-651F00A3E563}"/>
              </a:ext>
            </a:extLst>
          </p:cNvPr>
          <p:cNvSpPr>
            <a:spLocks noGrp="1"/>
          </p:cNvSpPr>
          <p:nvPr>
            <p:ph type="title"/>
          </p:nvPr>
        </p:nvSpPr>
        <p:spPr/>
        <p:txBody>
          <a:bodyPr/>
          <a:lstStyle/>
          <a:p>
            <a:r>
              <a:rPr lang="el-GR" dirty="0" err="1"/>
              <a:t>Κινδυνος</a:t>
            </a:r>
            <a:r>
              <a:rPr lang="el-GR" dirty="0"/>
              <a:t> της </a:t>
            </a:r>
            <a:r>
              <a:rPr lang="el-GR" dirty="0" err="1"/>
              <a:t>Ρουτινας</a:t>
            </a:r>
            <a:endParaRPr lang="el-GR" dirty="0"/>
          </a:p>
        </p:txBody>
      </p:sp>
      <p:sp>
        <p:nvSpPr>
          <p:cNvPr id="6" name="Θέση περιεχομένου 5">
            <a:extLst>
              <a:ext uri="{FF2B5EF4-FFF2-40B4-BE49-F238E27FC236}">
                <a16:creationId xmlns:a16="http://schemas.microsoft.com/office/drawing/2014/main" id="{AC194C42-4A31-0ED8-F61B-E646516EC106}"/>
              </a:ext>
            </a:extLst>
          </p:cNvPr>
          <p:cNvSpPr>
            <a:spLocks noGrp="1"/>
          </p:cNvSpPr>
          <p:nvPr>
            <p:ph sz="half" idx="2"/>
          </p:nvPr>
        </p:nvSpPr>
        <p:spPr>
          <a:xfrm>
            <a:off x="685800" y="2472612"/>
            <a:ext cx="5311775" cy="3746073"/>
          </a:xfrm>
        </p:spPr>
        <p:txBody>
          <a:bodyPr/>
          <a:lstStyle/>
          <a:p>
            <a:pPr algn="just"/>
            <a:r>
              <a:rPr lang="el-GR" dirty="0"/>
              <a:t>Η θρησκευτικότητα δεν είναι απλώς η σταθερή προσέλευση στην εκκλησία (</a:t>
            </a:r>
            <a:r>
              <a:rPr lang="el-GR" dirty="0" err="1"/>
              <a:t>παραβάλλειν</a:t>
            </a:r>
            <a:r>
              <a:rPr lang="el-GR" dirty="0"/>
              <a:t> </a:t>
            </a:r>
            <a:r>
              <a:rPr lang="el-GR" dirty="0" err="1"/>
              <a:t>τῇ</a:t>
            </a:r>
            <a:r>
              <a:rPr lang="el-GR" dirty="0"/>
              <a:t> συνάξει). Αυτό είναι «τίποτα», αν δεν καρποφορούμε. Η προσέλευση έχει γίνει απλώς τυπική εκπλήρωση καθήκοντος (</a:t>
            </a:r>
            <a:r>
              <a:rPr lang="el-GR" dirty="0" err="1"/>
              <a:t>ἀφοσιούμενοι</a:t>
            </a:r>
            <a:r>
              <a:rPr lang="el-GR" dirty="0"/>
              <a:t>) και συνήθεια. Οι εκκλησίες κτίστηκαν για να φέρνουν κοντά μαθητές και διδασκάλους και να κάνουν τον έναν καλύτερο μέσω του άλλου.</a:t>
            </a:r>
          </a:p>
        </p:txBody>
      </p:sp>
      <p:pic>
        <p:nvPicPr>
          <p:cNvPr id="10" name="Θέση περιεχομένου 9">
            <a:extLst>
              <a:ext uri="{FF2B5EF4-FFF2-40B4-BE49-F238E27FC236}">
                <a16:creationId xmlns:a16="http://schemas.microsoft.com/office/drawing/2014/main" id="{073966F2-E31D-08A4-737C-26F71A9CBD35}"/>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988968" y="2473325"/>
            <a:ext cx="3744913" cy="3744913"/>
          </a:xfrm>
        </p:spPr>
      </p:pic>
    </p:spTree>
    <p:extLst>
      <p:ext uri="{BB962C8B-B14F-4D97-AF65-F5344CB8AC3E}">
        <p14:creationId xmlns:p14="http://schemas.microsoft.com/office/powerpoint/2010/main" val="297072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752EED-2B60-4B08-C147-FBB3F6EF9DB8}"/>
              </a:ext>
            </a:extLst>
          </p:cNvPr>
          <p:cNvSpPr>
            <a:spLocks noGrp="1"/>
          </p:cNvSpPr>
          <p:nvPr>
            <p:ph type="title"/>
          </p:nvPr>
        </p:nvSpPr>
        <p:spPr/>
        <p:txBody>
          <a:bodyPr/>
          <a:lstStyle/>
          <a:p>
            <a:r>
              <a:rPr lang="el-GR" dirty="0"/>
              <a:t>Η </a:t>
            </a:r>
            <a:r>
              <a:rPr lang="el-GR" dirty="0" err="1"/>
              <a:t>Γραφη</a:t>
            </a:r>
            <a:r>
              <a:rPr lang="el-GR" dirty="0"/>
              <a:t> ως </a:t>
            </a:r>
            <a:r>
              <a:rPr lang="el-GR" dirty="0" err="1"/>
              <a:t>Φαρμακο</a:t>
            </a:r>
            <a:endParaRPr lang="el-GR" dirty="0"/>
          </a:p>
        </p:txBody>
      </p:sp>
      <p:sp>
        <p:nvSpPr>
          <p:cNvPr id="4" name="Θέση περιεχομένου 3">
            <a:extLst>
              <a:ext uri="{FF2B5EF4-FFF2-40B4-BE49-F238E27FC236}">
                <a16:creationId xmlns:a16="http://schemas.microsoft.com/office/drawing/2014/main" id="{EA9411DF-87BE-F13C-F929-D256AC7DF76E}"/>
              </a:ext>
            </a:extLst>
          </p:cNvPr>
          <p:cNvSpPr>
            <a:spLocks noGrp="1"/>
          </p:cNvSpPr>
          <p:nvPr>
            <p:ph sz="half" idx="2"/>
          </p:nvPr>
        </p:nvSpPr>
        <p:spPr>
          <a:xfrm>
            <a:off x="685800" y="2323322"/>
            <a:ext cx="5311775" cy="3895363"/>
          </a:xfrm>
        </p:spPr>
        <p:txBody>
          <a:bodyPr/>
          <a:lstStyle/>
          <a:p>
            <a:pPr algn="just"/>
            <a:r>
              <a:rPr lang="el-GR" dirty="0"/>
              <a:t>Δεν αρκεί να λέμε «γνωρίζουμε τις Γραφές». Το κέρδος είναι να εφαρμόζουμε τις Γραφές με τα έργα μας. Η Εκκλησία είναι «βαφείο»—αν φεύγουμε διαρκώς χωρίς να δεχόμαστε «βαφή», ποια η ωφέλεια;. Πρέπει να αποχωρούμε από την Εκκλησία, έχοντας πάρει κάποιο «φάρμακο» για τη θεραπεία των παθών μας.</a:t>
            </a:r>
          </a:p>
          <a:p>
            <a:pPr marL="0" indent="0">
              <a:buNone/>
            </a:pPr>
            <a:r>
              <a:rPr lang="el-GR" dirty="0"/>
              <a:t>	</a:t>
            </a:r>
          </a:p>
        </p:txBody>
      </p:sp>
      <p:pic>
        <p:nvPicPr>
          <p:cNvPr id="12" name="Θέση περιεχομένου 11">
            <a:extLst>
              <a:ext uri="{FF2B5EF4-FFF2-40B4-BE49-F238E27FC236}">
                <a16:creationId xmlns:a16="http://schemas.microsoft.com/office/drawing/2014/main" id="{C4A845D9-64A4-49FD-5380-68D44640C73A}"/>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063273" y="2388637"/>
            <a:ext cx="4226767" cy="3829601"/>
          </a:xfrm>
        </p:spPr>
      </p:pic>
    </p:spTree>
    <p:extLst>
      <p:ext uri="{BB962C8B-B14F-4D97-AF65-F5344CB8AC3E}">
        <p14:creationId xmlns:p14="http://schemas.microsoft.com/office/powerpoint/2010/main" val="2314686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06F982-07C1-FC56-5148-BBC4B00F3600}"/>
              </a:ext>
            </a:extLst>
          </p:cNvPr>
          <p:cNvSpPr>
            <a:spLocks noGrp="1"/>
          </p:cNvSpPr>
          <p:nvPr>
            <p:ph type="title"/>
          </p:nvPr>
        </p:nvSpPr>
        <p:spPr/>
        <p:txBody>
          <a:bodyPr/>
          <a:lstStyle/>
          <a:p>
            <a:pPr algn="ctr"/>
            <a:r>
              <a:rPr lang="el-GR" dirty="0" err="1"/>
              <a:t>Θεραπεια</a:t>
            </a:r>
            <a:r>
              <a:rPr lang="el-GR" dirty="0"/>
              <a:t> </a:t>
            </a:r>
            <a:r>
              <a:rPr lang="el-GR" dirty="0" err="1"/>
              <a:t>Συγκεκριμενων</a:t>
            </a:r>
            <a:r>
              <a:rPr lang="el-GR" dirty="0"/>
              <a:t> </a:t>
            </a:r>
            <a:r>
              <a:rPr lang="el-GR" dirty="0" err="1"/>
              <a:t>Παθων</a:t>
            </a:r>
            <a:endParaRPr lang="el-GR" dirty="0"/>
          </a:p>
        </p:txBody>
      </p:sp>
      <p:sp>
        <p:nvSpPr>
          <p:cNvPr id="4" name="Θέση περιεχομένου 3">
            <a:extLst>
              <a:ext uri="{FF2B5EF4-FFF2-40B4-BE49-F238E27FC236}">
                <a16:creationId xmlns:a16="http://schemas.microsoft.com/office/drawing/2014/main" id="{B1852C69-0ABE-48D3-E421-6F4596009467}"/>
              </a:ext>
            </a:extLst>
          </p:cNvPr>
          <p:cNvSpPr>
            <a:spLocks noGrp="1"/>
          </p:cNvSpPr>
          <p:nvPr>
            <p:ph sz="half" idx="2"/>
          </p:nvPr>
        </p:nvSpPr>
        <p:spPr>
          <a:xfrm>
            <a:off x="685800" y="2425960"/>
            <a:ext cx="5311775" cy="3792726"/>
          </a:xfrm>
        </p:spPr>
        <p:txBody>
          <a:bodyPr/>
          <a:lstStyle/>
          <a:p>
            <a:pPr algn="just"/>
            <a:r>
              <a:rPr lang="el-GR" dirty="0"/>
              <a:t>Θυμός: «Η κυριαρχία της οργής του είναι η καταστροφή του» (</a:t>
            </a:r>
            <a:r>
              <a:rPr lang="el-GR" dirty="0" err="1"/>
              <a:t>Σοφ</a:t>
            </a:r>
            <a:r>
              <a:rPr lang="el-GR" dirty="0"/>
              <a:t>. </a:t>
            </a:r>
            <a:r>
              <a:rPr lang="el-GR" dirty="0" err="1"/>
              <a:t>Σειρ</a:t>
            </a:r>
            <a:r>
              <a:rPr lang="el-GR" dirty="0"/>
              <a:t>. 1:22). Φιλαργυρία: «Δεν υπάρχει τίποτα πιο κακό από έναν πλεονέκτη» (</a:t>
            </a:r>
            <a:r>
              <a:rPr lang="el-GR" dirty="0" err="1"/>
              <a:t>Σοφ</a:t>
            </a:r>
            <a:r>
              <a:rPr lang="el-GR" dirty="0"/>
              <a:t>. </a:t>
            </a:r>
            <a:r>
              <a:rPr lang="el-GR" dirty="0" err="1"/>
              <a:t>Σειρ</a:t>
            </a:r>
            <a:r>
              <a:rPr lang="el-GR" dirty="0"/>
              <a:t>. 9:9). «Η αγάπη του χρήματος είναι ρίζα όλων των κακών» (Α' Τιμ. 6:10). Υπερηφάνεια: «Ο Θεός αντιτίθεται στους υπερήφανους» (</a:t>
            </a:r>
            <a:r>
              <a:rPr lang="el-GR" dirty="0" err="1"/>
              <a:t>Ιακ</a:t>
            </a:r>
            <a:r>
              <a:rPr lang="el-GR" dirty="0"/>
              <a:t>. 4:6) και «η υπερηφάνεια είναι η αρχή της αμαρτίας» (</a:t>
            </a:r>
            <a:r>
              <a:rPr lang="el-GR" dirty="0" err="1"/>
              <a:t>Σοφ</a:t>
            </a:r>
            <a:r>
              <a:rPr lang="el-GR" dirty="0"/>
              <a:t>. </a:t>
            </a:r>
            <a:r>
              <a:rPr lang="el-GR" dirty="0" err="1"/>
              <a:t>Σειρ</a:t>
            </a:r>
            <a:r>
              <a:rPr lang="el-GR" dirty="0"/>
              <a:t>. 10:14).</a:t>
            </a:r>
          </a:p>
        </p:txBody>
      </p:sp>
      <p:pic>
        <p:nvPicPr>
          <p:cNvPr id="8" name="Θέση περιεχομένου 7">
            <a:extLst>
              <a:ext uri="{FF2B5EF4-FFF2-40B4-BE49-F238E27FC236}">
                <a16:creationId xmlns:a16="http://schemas.microsoft.com/office/drawing/2014/main" id="{7042F3C2-1703-585E-6356-9B4856F6B3EC}"/>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905625" y="2351088"/>
            <a:ext cx="3867150" cy="3867150"/>
          </a:xfrm>
        </p:spPr>
      </p:pic>
    </p:spTree>
    <p:extLst>
      <p:ext uri="{BB962C8B-B14F-4D97-AF65-F5344CB8AC3E}">
        <p14:creationId xmlns:p14="http://schemas.microsoft.com/office/powerpoint/2010/main" val="1248484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986187-05C6-EBAD-B6F2-C625BC5D3BA2}"/>
              </a:ext>
            </a:extLst>
          </p:cNvPr>
          <p:cNvSpPr>
            <a:spLocks noGrp="1"/>
          </p:cNvSpPr>
          <p:nvPr>
            <p:ph type="title"/>
          </p:nvPr>
        </p:nvSpPr>
        <p:spPr/>
        <p:txBody>
          <a:bodyPr/>
          <a:lstStyle/>
          <a:p>
            <a:r>
              <a:rPr lang="el-GR" dirty="0"/>
              <a:t>Η </a:t>
            </a:r>
            <a:r>
              <a:rPr lang="el-GR" dirty="0" err="1"/>
              <a:t>Παγιδα</a:t>
            </a:r>
            <a:r>
              <a:rPr lang="el-GR" dirty="0"/>
              <a:t> των </a:t>
            </a:r>
            <a:r>
              <a:rPr lang="el-GR" dirty="0" err="1"/>
              <a:t>Παθων</a:t>
            </a:r>
            <a:endParaRPr lang="el-GR" dirty="0"/>
          </a:p>
        </p:txBody>
      </p:sp>
      <p:sp>
        <p:nvSpPr>
          <p:cNvPr id="4" name="Θέση περιεχομένου 3">
            <a:extLst>
              <a:ext uri="{FF2B5EF4-FFF2-40B4-BE49-F238E27FC236}">
                <a16:creationId xmlns:a16="http://schemas.microsoft.com/office/drawing/2014/main" id="{BE33E8C4-46F7-DDB5-AD37-62533D4EAAC3}"/>
              </a:ext>
            </a:extLst>
          </p:cNvPr>
          <p:cNvSpPr>
            <a:spLocks noGrp="1"/>
          </p:cNvSpPr>
          <p:nvPr>
            <p:ph sz="half" idx="2"/>
          </p:nvPr>
        </p:nvSpPr>
        <p:spPr>
          <a:xfrm>
            <a:off x="685800" y="2192694"/>
            <a:ext cx="5311775" cy="4025991"/>
          </a:xfrm>
        </p:spPr>
        <p:txBody>
          <a:bodyPr/>
          <a:lstStyle/>
          <a:p>
            <a:pPr algn="just"/>
            <a:r>
              <a:rPr lang="el-GR" dirty="0"/>
              <a:t>Παραβολή του Σπουργιτιού: Αν δεν διαπράττεις πορνεία, αλλά είσαι φιλάργυρος, ποια η ωφέλεια; Όπως το σπουργίτι που πιάστηκε στη φάκα μόνο από το πόδι—είναι χαμένο πουλί. Το θέμα δεν είναι πώς πιάστηκες, αλλά ότι πιάστηκες. Τα πάθη είναι διαιρεμένα (ανάλογα με την ηλικία) ώστε να μην μας πολιορκούν όλα μαζί και να είναι ευκολότερος ο αγώνας</a:t>
            </a:r>
          </a:p>
        </p:txBody>
      </p:sp>
      <p:pic>
        <p:nvPicPr>
          <p:cNvPr id="16" name="Θέση περιεχομένου 15">
            <a:extLst>
              <a:ext uri="{FF2B5EF4-FFF2-40B4-BE49-F238E27FC236}">
                <a16:creationId xmlns:a16="http://schemas.microsoft.com/office/drawing/2014/main" id="{08EA9A5E-794E-8E4D-7797-C1849D4196AA}"/>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007290" y="2481943"/>
            <a:ext cx="4002832" cy="3736295"/>
          </a:xfrm>
        </p:spPr>
      </p:pic>
    </p:spTree>
    <p:extLst>
      <p:ext uri="{BB962C8B-B14F-4D97-AF65-F5344CB8AC3E}">
        <p14:creationId xmlns:p14="http://schemas.microsoft.com/office/powerpoint/2010/main" val="2058238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7658FD-5421-E053-D055-E0150C98B08F}"/>
              </a:ext>
            </a:extLst>
          </p:cNvPr>
          <p:cNvSpPr>
            <a:spLocks noGrp="1"/>
          </p:cNvSpPr>
          <p:nvPr>
            <p:ph type="title"/>
          </p:nvPr>
        </p:nvSpPr>
        <p:spPr/>
        <p:txBody>
          <a:bodyPr/>
          <a:lstStyle/>
          <a:p>
            <a:r>
              <a:rPr lang="el-GR" dirty="0"/>
              <a:t>Η </a:t>
            </a:r>
            <a:r>
              <a:rPr lang="el-GR" dirty="0" err="1"/>
              <a:t>Αναγκη</a:t>
            </a:r>
            <a:r>
              <a:rPr lang="el-GR" dirty="0"/>
              <a:t> της </a:t>
            </a:r>
            <a:r>
              <a:rPr lang="el-GR" dirty="0" err="1"/>
              <a:t>Πνευματικας</a:t>
            </a:r>
            <a:r>
              <a:rPr lang="el-GR" dirty="0"/>
              <a:t> </a:t>
            </a:r>
            <a:r>
              <a:rPr lang="el-GR" dirty="0" err="1"/>
              <a:t>Εξασκησης</a:t>
            </a:r>
            <a:endParaRPr lang="el-GR" dirty="0"/>
          </a:p>
        </p:txBody>
      </p:sp>
      <p:sp>
        <p:nvSpPr>
          <p:cNvPr id="4" name="Θέση περιεχομένου 3">
            <a:extLst>
              <a:ext uri="{FF2B5EF4-FFF2-40B4-BE49-F238E27FC236}">
                <a16:creationId xmlns:a16="http://schemas.microsoft.com/office/drawing/2014/main" id="{26E070A2-548B-E27A-E9D0-962C1A6EAD42}"/>
              </a:ext>
            </a:extLst>
          </p:cNvPr>
          <p:cNvSpPr>
            <a:spLocks noGrp="1"/>
          </p:cNvSpPr>
          <p:nvPr>
            <p:ph sz="half" idx="2"/>
          </p:nvPr>
        </p:nvSpPr>
        <p:spPr>
          <a:xfrm>
            <a:off x="685800" y="2397968"/>
            <a:ext cx="5311775" cy="3820718"/>
          </a:xfrm>
        </p:spPr>
        <p:txBody>
          <a:bodyPr/>
          <a:lstStyle/>
          <a:p>
            <a:pPr algn="just"/>
            <a:r>
              <a:rPr lang="el-GR" dirty="0"/>
              <a:t>Όπως οι αρματηλάτες και οι γιατροί εξασκούνται, έτσι κι εμείς, χωρίς καμία εξάσκηση, θέλουμε τα πρώτα βραβεία στην αρετή. Πρέπει να εξασκούμαστε εκ των προτέρων, π.χ. να καταπνίγουμε τον θυμό μας με τους οικείους μας πριν βγούμε σε δημόσιες συναναστροφές</a:t>
            </a:r>
          </a:p>
        </p:txBody>
      </p:sp>
      <p:pic>
        <p:nvPicPr>
          <p:cNvPr id="8" name="Θέση περιεχομένου 7">
            <a:extLst>
              <a:ext uri="{FF2B5EF4-FFF2-40B4-BE49-F238E27FC236}">
                <a16:creationId xmlns:a16="http://schemas.microsoft.com/office/drawing/2014/main" id="{4C96ADBA-FC33-5CAE-1844-8A26E1F6B431}"/>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929437" y="2398713"/>
            <a:ext cx="3819525" cy="3819525"/>
          </a:xfrm>
        </p:spPr>
      </p:pic>
    </p:spTree>
    <p:extLst>
      <p:ext uri="{BB962C8B-B14F-4D97-AF65-F5344CB8AC3E}">
        <p14:creationId xmlns:p14="http://schemas.microsoft.com/office/powerpoint/2010/main" val="4172309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F2DA81-01AD-206F-241A-8312576982BA}"/>
              </a:ext>
            </a:extLst>
          </p:cNvPr>
          <p:cNvSpPr>
            <a:spLocks noGrp="1"/>
          </p:cNvSpPr>
          <p:nvPr>
            <p:ph type="title"/>
          </p:nvPr>
        </p:nvSpPr>
        <p:spPr/>
        <p:txBody>
          <a:bodyPr/>
          <a:lstStyle/>
          <a:p>
            <a:r>
              <a:rPr lang="el-GR" dirty="0" err="1"/>
              <a:t>Συμπερασμα</a:t>
            </a:r>
            <a:r>
              <a:rPr lang="el-GR" dirty="0"/>
              <a:t>: </a:t>
            </a:r>
            <a:r>
              <a:rPr lang="el-GR" dirty="0" err="1"/>
              <a:t>Εξημερωση</a:t>
            </a:r>
            <a:r>
              <a:rPr lang="el-GR" dirty="0"/>
              <a:t> του </a:t>
            </a:r>
            <a:r>
              <a:rPr lang="el-GR" dirty="0" err="1"/>
              <a:t>αγριου</a:t>
            </a:r>
            <a:r>
              <a:rPr lang="el-GR" dirty="0"/>
              <a:t> </a:t>
            </a:r>
            <a:r>
              <a:rPr lang="el-GR" dirty="0" err="1"/>
              <a:t>Θηριου</a:t>
            </a:r>
            <a:endParaRPr lang="el-GR" dirty="0"/>
          </a:p>
        </p:txBody>
      </p:sp>
      <p:sp>
        <p:nvSpPr>
          <p:cNvPr id="4" name="Θέση περιεχομένου 3">
            <a:extLst>
              <a:ext uri="{FF2B5EF4-FFF2-40B4-BE49-F238E27FC236}">
                <a16:creationId xmlns:a16="http://schemas.microsoft.com/office/drawing/2014/main" id="{660E2021-3A1B-203A-DAA3-D115831868D3}"/>
              </a:ext>
            </a:extLst>
          </p:cNvPr>
          <p:cNvSpPr>
            <a:spLocks noGrp="1"/>
          </p:cNvSpPr>
          <p:nvPr>
            <p:ph sz="half" idx="2"/>
          </p:nvPr>
        </p:nvSpPr>
        <p:spPr>
          <a:xfrm>
            <a:off x="685800" y="2407298"/>
            <a:ext cx="5311775" cy="3811387"/>
          </a:xfrm>
        </p:spPr>
        <p:txBody>
          <a:bodyPr/>
          <a:lstStyle/>
          <a:p>
            <a:pPr algn="just"/>
            <a:r>
              <a:rPr lang="el-GR" dirty="0"/>
              <a:t>Το άγριο θηρίο μέσα μας είναι ο θυμός και η επιθυμία. Όπως αυτός που οδηγεί τα εξημερωμένα λιοντάρια στην αγορά αποκτά κέρδος, έτσι κι εμείς πρέπει να εξημερώσουμε το λιοντάρι μας (τα πάθη). Να επιδιώξουμε την πραότητα, η οποία είναι εξαιρετικά ωφέλιμη τόσο για αυτόν που την κατέχει όσο και για εκείνους στους οποίους στρέφεται.</a:t>
            </a:r>
          </a:p>
        </p:txBody>
      </p:sp>
      <p:pic>
        <p:nvPicPr>
          <p:cNvPr id="12" name="Θέση περιεχομένου 11">
            <a:extLst>
              <a:ext uri="{FF2B5EF4-FFF2-40B4-BE49-F238E27FC236}">
                <a16:creationId xmlns:a16="http://schemas.microsoft.com/office/drawing/2014/main" id="{DE4B8B54-3BE6-CF1D-B977-FAD9715B9E30}"/>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212563" y="2440178"/>
            <a:ext cx="3598896" cy="3745626"/>
          </a:xfrm>
        </p:spPr>
      </p:pic>
    </p:spTree>
    <p:extLst>
      <p:ext uri="{BB962C8B-B14F-4D97-AF65-F5344CB8AC3E}">
        <p14:creationId xmlns:p14="http://schemas.microsoft.com/office/powerpoint/2010/main" val="2864170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09BD55-4589-C536-280C-0DC75EA429F1}"/>
              </a:ext>
            </a:extLst>
          </p:cNvPr>
          <p:cNvSpPr>
            <a:spLocks noGrp="1"/>
          </p:cNvSpPr>
          <p:nvPr>
            <p:ph type="title"/>
          </p:nvPr>
        </p:nvSpPr>
        <p:spPr/>
        <p:txBody>
          <a:bodyPr/>
          <a:lstStyle/>
          <a:p>
            <a:pPr algn="ctr"/>
            <a:r>
              <a:rPr lang="el-GR" dirty="0"/>
              <a:t>ΗΜΕΡΩΝΟΝΤΑΣ ΤΟ ΕΣΩΤΕΡΙΚΟ ΘΗΡΙΟ</a:t>
            </a:r>
          </a:p>
        </p:txBody>
      </p:sp>
      <p:pic>
        <p:nvPicPr>
          <p:cNvPr id="4" name="Ημερώνοντας_το_Εσωτερικό_Θηρίο">
            <a:hlinkClick r:id="" action="ppaction://media"/>
            <a:extLst>
              <a:ext uri="{FF2B5EF4-FFF2-40B4-BE49-F238E27FC236}">
                <a16:creationId xmlns:a16="http://schemas.microsoft.com/office/drawing/2014/main" id="{71E45F14-5B1A-3C3A-2D0C-5253F8987D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90261" y="2193925"/>
            <a:ext cx="9526555" cy="4024313"/>
          </a:xfrm>
        </p:spPr>
      </p:pic>
    </p:spTree>
    <p:extLst>
      <p:ext uri="{BB962C8B-B14F-4D97-AF65-F5344CB8AC3E}">
        <p14:creationId xmlns:p14="http://schemas.microsoft.com/office/powerpoint/2010/main" val="223305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50AB3A-97AB-3709-1CFD-83ACC2BCAC12}"/>
              </a:ext>
            </a:extLst>
          </p:cNvPr>
          <p:cNvSpPr>
            <a:spLocks noGrp="1"/>
          </p:cNvSpPr>
          <p:nvPr>
            <p:ph type="title"/>
          </p:nvPr>
        </p:nvSpPr>
        <p:spPr/>
        <p:txBody>
          <a:bodyPr/>
          <a:lstStyle/>
          <a:p>
            <a:pPr algn="ctr"/>
            <a:r>
              <a:rPr lang="el-GR" dirty="0"/>
              <a:t>Η </a:t>
            </a:r>
            <a:r>
              <a:rPr lang="el-GR" dirty="0" err="1"/>
              <a:t>τεχνη</a:t>
            </a:r>
            <a:r>
              <a:rPr lang="el-GR" dirty="0"/>
              <a:t> του </a:t>
            </a:r>
            <a:r>
              <a:rPr lang="el-GR" dirty="0" err="1"/>
              <a:t>παυλου</a:t>
            </a:r>
            <a:r>
              <a:rPr lang="el-GR" dirty="0"/>
              <a:t> και το </a:t>
            </a:r>
            <a:r>
              <a:rPr lang="el-GR" dirty="0" err="1"/>
              <a:t>τρυπημενο</a:t>
            </a:r>
            <a:r>
              <a:rPr lang="el-GR" dirty="0"/>
              <a:t>  </a:t>
            </a:r>
            <a:r>
              <a:rPr lang="el-GR" dirty="0" err="1"/>
              <a:t>πιθαρι</a:t>
            </a:r>
            <a:endParaRPr lang="el-GR" dirty="0"/>
          </a:p>
        </p:txBody>
      </p:sp>
      <p:pic>
        <p:nvPicPr>
          <p:cNvPr id="4" name="Χρυσόστομος__Η_τέχνη_του_Παύλου_και_το_τρυπημένο_πιθάρι">
            <a:hlinkClick r:id="" action="ppaction://media"/>
            <a:extLst>
              <a:ext uri="{FF2B5EF4-FFF2-40B4-BE49-F238E27FC236}">
                <a16:creationId xmlns:a16="http://schemas.microsoft.com/office/drawing/2014/main" id="{A9D30F55-4988-40CD-BBDE-497370FFBAF7}"/>
              </a:ext>
            </a:extLst>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4"/>
          <a:stretch>
            <a:fillRect/>
          </a:stretch>
        </p:blipFill>
        <p:spPr>
          <a:xfrm>
            <a:off x="3318587" y="3596781"/>
            <a:ext cx="609600" cy="609600"/>
          </a:xfrm>
        </p:spPr>
      </p:pic>
      <p:pic>
        <p:nvPicPr>
          <p:cNvPr id="9" name="Θέση περιεχομένου 8">
            <a:extLst>
              <a:ext uri="{FF2B5EF4-FFF2-40B4-BE49-F238E27FC236}">
                <a16:creationId xmlns:a16="http://schemas.microsoft.com/office/drawing/2014/main" id="{A67F38EE-1E2B-C48C-E640-35F2CE5D7776}"/>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7200900" y="2257939"/>
            <a:ext cx="3960813" cy="3960813"/>
          </a:xfrm>
        </p:spPr>
      </p:pic>
    </p:spTree>
    <p:extLst>
      <p:ext uri="{BB962C8B-B14F-4D97-AF65-F5344CB8AC3E}">
        <p14:creationId xmlns:p14="http://schemas.microsoft.com/office/powerpoint/2010/main" val="27701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1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6ACF8DBD-F0B9-DA85-E638-81A7FDA18D25}"/>
              </a:ext>
            </a:extLst>
          </p:cNvPr>
          <p:cNvSpPr>
            <a:spLocks noGrp="1"/>
          </p:cNvSpPr>
          <p:nvPr>
            <p:ph type="title"/>
          </p:nvPr>
        </p:nvSpPr>
        <p:spPr/>
        <p:txBody>
          <a:bodyPr/>
          <a:lstStyle/>
          <a:p>
            <a:r>
              <a:rPr lang="el-GR" dirty="0"/>
              <a:t>Η </a:t>
            </a:r>
            <a:r>
              <a:rPr lang="el-GR" dirty="0" err="1"/>
              <a:t>Ρητορικη</a:t>
            </a:r>
            <a:r>
              <a:rPr lang="el-GR" dirty="0"/>
              <a:t> </a:t>
            </a:r>
            <a:r>
              <a:rPr lang="el-GR" dirty="0" err="1"/>
              <a:t>Στρατηγικη</a:t>
            </a:r>
            <a:r>
              <a:rPr lang="el-GR" dirty="0"/>
              <a:t> του </a:t>
            </a:r>
            <a:r>
              <a:rPr lang="el-GR" dirty="0" err="1"/>
              <a:t>Παυλου</a:t>
            </a:r>
            <a:endParaRPr lang="el-GR" dirty="0"/>
          </a:p>
        </p:txBody>
      </p:sp>
      <p:sp>
        <p:nvSpPr>
          <p:cNvPr id="8" name="Θέση περιεχομένου 7">
            <a:extLst>
              <a:ext uri="{FF2B5EF4-FFF2-40B4-BE49-F238E27FC236}">
                <a16:creationId xmlns:a16="http://schemas.microsoft.com/office/drawing/2014/main" id="{71252668-5746-DEA7-D580-137EC70D3695}"/>
              </a:ext>
            </a:extLst>
          </p:cNvPr>
          <p:cNvSpPr>
            <a:spLocks noGrp="1"/>
          </p:cNvSpPr>
          <p:nvPr>
            <p:ph idx="1"/>
          </p:nvPr>
        </p:nvSpPr>
        <p:spPr/>
        <p:txBody>
          <a:bodyPr/>
          <a:lstStyle/>
          <a:p>
            <a:pPr algn="just"/>
            <a:r>
              <a:rPr lang="el-GR" dirty="0"/>
              <a:t>Ο Παύλος στέκεται και δίνει σήμα με το χέρι, ακολουθώντας ένα έθιμο των Ιουδαίων. Προετοιμάζει τον λόγο επαινώντας τους: «Άνδρες Ισραηλίτες, και εσείς που φοβάστε τον Θεό, ακούστε». Δεν τους αποκαλεί προσήλυτους, επειδή αυτό ήταν μειονεκτικός όρος.</a:t>
            </a:r>
          </a:p>
          <a:p>
            <a:pPr marL="0" indent="0" algn="just">
              <a:buNone/>
            </a:pPr>
            <a:endParaRPr lang="el-GR" dirty="0"/>
          </a:p>
          <a:p>
            <a:pPr marL="0" indent="0" algn="just">
              <a:buNone/>
            </a:pPr>
            <a:r>
              <a:rPr lang="el-GR" dirty="0"/>
              <a:t>Προσαρμογή στο Ακροατήριο (Το «Καιρός»): Ο Παύλος προσαρμόζει τον λόγο του ανάλογα με το κοινό στο οποίο απευθύνεται. Στους Ιουδαίους χρησιμοποιεί επιχειρήματα από την Παλαιά Διαθήκη, ενώ στους Εθνικούς (π.χ. στην Αθήνα) χρησιμοποιεί στοιχεία από την ελληνική φιλοσοφία και λογοτεχνία (π.χ. αναφορά στον Άγνωστο Θεό ή σε Έλληνες ποιητές).</a:t>
            </a:r>
          </a:p>
        </p:txBody>
      </p:sp>
    </p:spTree>
    <p:extLst>
      <p:ext uri="{BB962C8B-B14F-4D97-AF65-F5344CB8AC3E}">
        <p14:creationId xmlns:p14="http://schemas.microsoft.com/office/powerpoint/2010/main" val="679505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CF73DD-D83F-1F81-F68F-5526E8E0F7C9}"/>
              </a:ext>
            </a:extLst>
          </p:cNvPr>
          <p:cNvSpPr>
            <a:spLocks noGrp="1"/>
          </p:cNvSpPr>
          <p:nvPr>
            <p:ph type="title"/>
          </p:nvPr>
        </p:nvSpPr>
        <p:spPr/>
        <p:txBody>
          <a:bodyPr/>
          <a:lstStyle/>
          <a:p>
            <a:r>
              <a:rPr lang="el-GR" dirty="0" err="1"/>
              <a:t>Ανασκοπηση</a:t>
            </a:r>
            <a:r>
              <a:rPr lang="el-GR" dirty="0"/>
              <a:t> των </a:t>
            </a:r>
            <a:r>
              <a:rPr lang="el-GR" dirty="0" err="1"/>
              <a:t>Ευεργεσιων</a:t>
            </a:r>
            <a:r>
              <a:rPr lang="el-GR" dirty="0"/>
              <a:t> του </a:t>
            </a:r>
            <a:r>
              <a:rPr lang="el-GR" dirty="0" err="1"/>
              <a:t>Θεου</a:t>
            </a:r>
            <a:endParaRPr lang="el-GR" dirty="0"/>
          </a:p>
        </p:txBody>
      </p:sp>
      <p:sp>
        <p:nvSpPr>
          <p:cNvPr id="3" name="Θέση περιεχομένου 2">
            <a:extLst>
              <a:ext uri="{FF2B5EF4-FFF2-40B4-BE49-F238E27FC236}">
                <a16:creationId xmlns:a16="http://schemas.microsoft.com/office/drawing/2014/main" id="{F09DFC1F-143F-ECB9-6979-4DC1A12A8605}"/>
              </a:ext>
            </a:extLst>
          </p:cNvPr>
          <p:cNvSpPr>
            <a:spLocks noGrp="1"/>
          </p:cNvSpPr>
          <p:nvPr>
            <p:ph idx="1"/>
          </p:nvPr>
        </p:nvSpPr>
        <p:spPr/>
        <p:txBody>
          <a:bodyPr>
            <a:normAutofit/>
          </a:bodyPr>
          <a:lstStyle/>
          <a:p>
            <a:pPr algn="just"/>
            <a:r>
              <a:rPr lang="el-GR" dirty="0"/>
              <a:t>Ο Παύλος αναφέρει την ιστορία του Ισραήλ, παραλείποντας τα σφάλματα και τονίζοντας μόνο την καλοσύνη του Θεού. Εκλογή και Εξύψωση: Ο Θεός διάλεξε τους πατέρες, εξύψωσε τον λαό στην Αίγυπτο (όπου αυξήθηκαν σε αριθμό) και τους έβγαλε με «υψηλό βραχίονα». Διαφορετικές Διοικήσεις: Υπέμεινε τα ήθη τους στην έρημο 40 χρόνια, τους έδωσε τη γη Χαναάν, και μετά τους έδωσε Κριτές (περίπου 450 χρόνια) και τέλος βασιλιά.</a:t>
            </a:r>
          </a:p>
          <a:p>
            <a:pPr marL="0" indent="0" algn="just">
              <a:buNone/>
            </a:pPr>
            <a:r>
              <a:rPr lang="el-GR" dirty="0"/>
              <a:t>Ο στόχος του είναι να πείσει τους Ισραηλίτες και τους Χριστιανούς εξ Εθνών για την αδιάσπαστη πίστη του Θεού στις υποσχέσεις Του και για το ότι η προσωρινή τους απόρριψη του Χριστού δεν σημαίνει οριστική απόρριψη από τον Θεό. Με τη χρήση των ευεργεσιών, ο Παύλος δεν προσπαθεί απλώς να εξηγήσει την ιστορία, αλλά να πείσει τους Ισραηλίτες για την αγάπη και την πιστότητα του Θεού, και να τους καλέσει σε μετάνοια και πίστη στον Χριστό.</a:t>
            </a:r>
          </a:p>
          <a:p>
            <a:pPr marL="0" indent="0">
              <a:buNone/>
            </a:pPr>
            <a:endParaRPr lang="el-GR" dirty="0"/>
          </a:p>
          <a:p>
            <a:pPr marL="0" indent="0">
              <a:buNone/>
            </a:pPr>
            <a:endParaRPr lang="el-GR" dirty="0"/>
          </a:p>
        </p:txBody>
      </p:sp>
    </p:spTree>
    <p:extLst>
      <p:ext uri="{BB962C8B-B14F-4D97-AF65-F5344CB8AC3E}">
        <p14:creationId xmlns:p14="http://schemas.microsoft.com/office/powerpoint/2010/main" val="1443624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5664BB-AA80-1DC7-E42F-C83F4E67FFA1}"/>
              </a:ext>
            </a:extLst>
          </p:cNvPr>
          <p:cNvSpPr>
            <a:spLocks noGrp="1"/>
          </p:cNvSpPr>
          <p:nvPr>
            <p:ph type="title"/>
          </p:nvPr>
        </p:nvSpPr>
        <p:spPr/>
        <p:txBody>
          <a:bodyPr/>
          <a:lstStyle/>
          <a:p>
            <a:r>
              <a:rPr lang="el-GR" dirty="0"/>
              <a:t>Η </a:t>
            </a:r>
            <a:r>
              <a:rPr lang="el-GR" dirty="0" err="1"/>
              <a:t>Συνδεση</a:t>
            </a:r>
            <a:r>
              <a:rPr lang="el-GR" dirty="0"/>
              <a:t> με τον </a:t>
            </a:r>
            <a:r>
              <a:rPr lang="el-GR" dirty="0" err="1"/>
              <a:t>Δαβιδ</a:t>
            </a:r>
            <a:r>
              <a:rPr lang="el-GR" dirty="0"/>
              <a:t> και τον </a:t>
            </a:r>
            <a:r>
              <a:rPr lang="el-GR" dirty="0" err="1"/>
              <a:t>Χριστο</a:t>
            </a:r>
            <a:endParaRPr lang="el-GR" dirty="0"/>
          </a:p>
        </p:txBody>
      </p:sp>
      <p:sp>
        <p:nvSpPr>
          <p:cNvPr id="3" name="Θέση περιεχομένου 2">
            <a:extLst>
              <a:ext uri="{FF2B5EF4-FFF2-40B4-BE49-F238E27FC236}">
                <a16:creationId xmlns:a16="http://schemas.microsoft.com/office/drawing/2014/main" id="{6A857262-9595-A14C-227E-3024F816BF6E}"/>
              </a:ext>
            </a:extLst>
          </p:cNvPr>
          <p:cNvSpPr>
            <a:spLocks noGrp="1"/>
          </p:cNvSpPr>
          <p:nvPr>
            <p:ph idx="1"/>
          </p:nvPr>
        </p:nvSpPr>
        <p:spPr/>
        <p:txBody>
          <a:bodyPr/>
          <a:lstStyle/>
          <a:p>
            <a:pPr marL="0" indent="0">
              <a:buNone/>
            </a:pPr>
            <a:r>
              <a:rPr lang="el-GR" dirty="0"/>
              <a:t>Ο Παύλος επαινεί τον Δαβίδ — τον μόνο που επαινεί ρητά — επειδή από το σπέρμα του θα προερχόταν ο Χριστός. Ο Θεός έδωσε μαρτυρία για τον Δαβίδ: «Βρήκα τον Δαβίδ, γιο του </a:t>
            </a:r>
            <a:r>
              <a:rPr lang="el-GR" dirty="0" err="1"/>
              <a:t>Ιεσσαί</a:t>
            </a:r>
            <a:r>
              <a:rPr lang="el-GR" dirty="0"/>
              <a:t>, άνθρωπο κατά την καρδιά Μου, ο οποίος θα εκπληρώσει όλο το θέλημά Μου». Από το σπέρμα αυτού του ανθρώπου, ο Θεός ανέδειξε στον Ισραήλ Σωτήρα, τον Ιησού.</a:t>
            </a:r>
          </a:p>
        </p:txBody>
      </p:sp>
    </p:spTree>
    <p:extLst>
      <p:ext uri="{BB962C8B-B14F-4D97-AF65-F5344CB8AC3E}">
        <p14:creationId xmlns:p14="http://schemas.microsoft.com/office/powerpoint/2010/main" val="195778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177429-0C22-6F44-7ECF-748711B64BBA}"/>
              </a:ext>
            </a:extLst>
          </p:cNvPr>
          <p:cNvSpPr>
            <a:spLocks noGrp="1"/>
          </p:cNvSpPr>
          <p:nvPr>
            <p:ph type="title"/>
          </p:nvPr>
        </p:nvSpPr>
        <p:spPr/>
        <p:txBody>
          <a:bodyPr/>
          <a:lstStyle/>
          <a:p>
            <a:r>
              <a:rPr lang="el-GR" dirty="0"/>
              <a:t>Οι </a:t>
            </a:r>
            <a:r>
              <a:rPr lang="el-GR" dirty="0" err="1"/>
              <a:t>Μαρτυριες</a:t>
            </a:r>
            <a:r>
              <a:rPr lang="el-GR" dirty="0"/>
              <a:t> για τον </a:t>
            </a:r>
            <a:r>
              <a:rPr lang="el-GR" dirty="0" err="1"/>
              <a:t>Ιησου</a:t>
            </a:r>
            <a:endParaRPr lang="el-GR" dirty="0"/>
          </a:p>
        </p:txBody>
      </p:sp>
      <p:sp>
        <p:nvSpPr>
          <p:cNvPr id="3" name="Θέση περιεχομένου 2">
            <a:extLst>
              <a:ext uri="{FF2B5EF4-FFF2-40B4-BE49-F238E27FC236}">
                <a16:creationId xmlns:a16="http://schemas.microsoft.com/office/drawing/2014/main" id="{8643CE33-4210-6A7E-467D-26F4A35CAE67}"/>
              </a:ext>
            </a:extLst>
          </p:cNvPr>
          <p:cNvSpPr>
            <a:spLocks noGrp="1"/>
          </p:cNvSpPr>
          <p:nvPr>
            <p:ph idx="1"/>
          </p:nvPr>
        </p:nvSpPr>
        <p:spPr>
          <a:xfrm>
            <a:off x="807098" y="2213221"/>
            <a:ext cx="10820400" cy="4024125"/>
          </a:xfrm>
        </p:spPr>
        <p:txBody>
          <a:bodyPr>
            <a:normAutofit lnSpcReduction="10000"/>
          </a:bodyPr>
          <a:lstStyle/>
          <a:p>
            <a:pPr algn="just"/>
            <a:r>
              <a:rPr lang="el-GR" dirty="0"/>
              <a:t>Ιωάννης ο Βαπτιστής: Κήρυξε το βάπτισμα της μετάνοιας πριν την έλευση (ενσάρκωση) του Χριστού. Ο Ιωάννης αρνήθηκε τη δόξα, δηλώνοντας ότι δεν ήταν άξιος να λύσει τα υποδήματα Εκείνου που ερχόταν. Προφήτες: Η καταδίκη του Ιησού από τους άρχοντες της Ιερουσαλήμ, οι οποίοι αγνόησαν τις φωνές των προφητών που διαβάζονταν κάθε Σάββατο, εκπλήρωσε τις Προφητείες.</a:t>
            </a:r>
          </a:p>
          <a:p>
            <a:pPr marL="0" indent="0" algn="just">
              <a:buNone/>
            </a:pPr>
            <a:r>
              <a:rPr lang="el-GR" dirty="0"/>
              <a:t>Ο Απόστολος Παύλος χρησιμοποιεί τους προφήτες της Παλαιάς Διαθήκης (ΠΔ) ως το βασικό θεολογικό και ρητορικό θεμέλιο για να αποδείξει δύο κύρια σημεία:</a:t>
            </a:r>
          </a:p>
          <a:p>
            <a:pPr marL="457200" indent="-457200">
              <a:buFont typeface="+mj-lt"/>
              <a:buAutoNum type="arabicPeriod"/>
            </a:pPr>
            <a:r>
              <a:rPr lang="el-GR" dirty="0"/>
              <a:t>Ότι ο Ιησούς είναι ο αναμενόμενος Μεσσίας.</a:t>
            </a:r>
          </a:p>
          <a:p>
            <a:pPr marL="457200" indent="-457200">
              <a:buFont typeface="+mj-lt"/>
              <a:buAutoNum type="arabicPeriod"/>
            </a:pPr>
            <a:r>
              <a:rPr lang="el-GR" dirty="0"/>
              <a:t>Ότι η σωτηρία μέσω του Χριστού, η οποία περιλαμβάνει και τους Εθνικούς (μη Ιουδαίους), ήταν προαναγγελμένη.</a:t>
            </a:r>
          </a:p>
        </p:txBody>
      </p:sp>
    </p:spTree>
    <p:extLst>
      <p:ext uri="{BB962C8B-B14F-4D97-AF65-F5344CB8AC3E}">
        <p14:creationId xmlns:p14="http://schemas.microsoft.com/office/powerpoint/2010/main" val="4048745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42F002-DB86-C633-275D-28105EE3A0D9}"/>
              </a:ext>
            </a:extLst>
          </p:cNvPr>
          <p:cNvSpPr>
            <a:spLocks noGrp="1"/>
          </p:cNvSpPr>
          <p:nvPr>
            <p:ph type="title"/>
          </p:nvPr>
        </p:nvSpPr>
        <p:spPr/>
        <p:txBody>
          <a:bodyPr/>
          <a:lstStyle/>
          <a:p>
            <a:r>
              <a:rPr lang="el-GR" dirty="0" err="1"/>
              <a:t>Ανασταση</a:t>
            </a:r>
            <a:r>
              <a:rPr lang="el-GR" dirty="0"/>
              <a:t> και </a:t>
            </a:r>
            <a:r>
              <a:rPr lang="el-GR" dirty="0" err="1"/>
              <a:t>Δικαιωση</a:t>
            </a:r>
            <a:endParaRPr lang="el-GR" dirty="0"/>
          </a:p>
        </p:txBody>
      </p:sp>
      <p:sp>
        <p:nvSpPr>
          <p:cNvPr id="3" name="Θέση περιεχομένου 2">
            <a:extLst>
              <a:ext uri="{FF2B5EF4-FFF2-40B4-BE49-F238E27FC236}">
                <a16:creationId xmlns:a16="http://schemas.microsoft.com/office/drawing/2014/main" id="{6512C6B1-217B-9FB1-8E5B-F0014877BB34}"/>
              </a:ext>
            </a:extLst>
          </p:cNvPr>
          <p:cNvSpPr>
            <a:spLocks noGrp="1"/>
          </p:cNvSpPr>
          <p:nvPr>
            <p:ph idx="1"/>
          </p:nvPr>
        </p:nvSpPr>
        <p:spPr/>
        <p:txBody>
          <a:bodyPr/>
          <a:lstStyle/>
          <a:p>
            <a:pPr algn="just"/>
            <a:r>
              <a:rPr lang="el-GR" dirty="0"/>
              <a:t>Η Ανάσταση: Ο Θεός ανέστησε τον Ιησού από τους νεκρούς, ο Οποίος φάνηκε για πολλές μέρες στους μάρτυρες που ανέβηκαν μαζί Του από τη Γαλιλαία. Ο Δαβίδ μαρτυρεί την Ανάσταση: Ο Δαβίδ, αφού υπηρέτησε τη γενιά του, πέθανε και είδε φθορά, αλλά Εκείνος που ανέστησε ο Θεός, δεν είδε φθορά (αναφορά στον Ψαλμό: «Δεν θα επιτρέψεις στον </a:t>
            </a:r>
            <a:r>
              <a:rPr lang="el-GR" dirty="0" err="1"/>
              <a:t>Άγιό</a:t>
            </a:r>
            <a:r>
              <a:rPr lang="el-GR" dirty="0"/>
              <a:t> Σου να δει φθορά»). Η Άφεση Αμαρτιών: Δια του Ιησού κηρύσσεται η άφεση αμαρτιών και δια του Παύλου δικαιώνονται όλοι όσοι πιστεύουν από όλα εκείνα από τα οποία δεν μπορούσαν να δικαιωθούν δια του νόμου του Μωυσή.</a:t>
            </a:r>
          </a:p>
        </p:txBody>
      </p:sp>
    </p:spTree>
    <p:extLst>
      <p:ext uri="{BB962C8B-B14F-4D97-AF65-F5344CB8AC3E}">
        <p14:creationId xmlns:p14="http://schemas.microsoft.com/office/powerpoint/2010/main" val="758498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850A0F-2537-23ED-BA2B-A29B85C35B4A}"/>
              </a:ext>
            </a:extLst>
          </p:cNvPr>
          <p:cNvSpPr>
            <a:spLocks noGrp="1"/>
          </p:cNvSpPr>
          <p:nvPr>
            <p:ph type="title"/>
          </p:nvPr>
        </p:nvSpPr>
        <p:spPr/>
        <p:txBody>
          <a:bodyPr/>
          <a:lstStyle/>
          <a:p>
            <a:r>
              <a:rPr lang="el-GR" dirty="0"/>
              <a:t>Η </a:t>
            </a:r>
            <a:r>
              <a:rPr lang="el-GR" dirty="0" err="1"/>
              <a:t>Κατασταση</a:t>
            </a:r>
            <a:r>
              <a:rPr lang="el-GR" dirty="0"/>
              <a:t> της </a:t>
            </a:r>
            <a:r>
              <a:rPr lang="el-GR" dirty="0" err="1"/>
              <a:t>Εκκλησιας</a:t>
            </a:r>
            <a:r>
              <a:rPr lang="el-GR" dirty="0"/>
              <a:t> και η </a:t>
            </a:r>
            <a:r>
              <a:rPr lang="el-GR" dirty="0" err="1"/>
              <a:t>ελλειψη</a:t>
            </a:r>
            <a:r>
              <a:rPr lang="el-GR" dirty="0"/>
              <a:t> </a:t>
            </a:r>
            <a:r>
              <a:rPr lang="el-GR" dirty="0" err="1"/>
              <a:t>Καρπου</a:t>
            </a:r>
            <a:endParaRPr lang="el-GR" dirty="0"/>
          </a:p>
        </p:txBody>
      </p:sp>
      <p:sp>
        <p:nvSpPr>
          <p:cNvPr id="3" name="Θέση περιεχομένου 2">
            <a:extLst>
              <a:ext uri="{FF2B5EF4-FFF2-40B4-BE49-F238E27FC236}">
                <a16:creationId xmlns:a16="http://schemas.microsoft.com/office/drawing/2014/main" id="{CB248257-8242-87D2-721F-A806696DD740}"/>
              </a:ext>
            </a:extLst>
          </p:cNvPr>
          <p:cNvSpPr>
            <a:spLocks noGrp="1"/>
          </p:cNvSpPr>
          <p:nvPr>
            <p:ph idx="1"/>
          </p:nvPr>
        </p:nvSpPr>
        <p:spPr/>
        <p:txBody>
          <a:bodyPr/>
          <a:lstStyle/>
          <a:p>
            <a:r>
              <a:rPr lang="el-GR" dirty="0"/>
              <a:t>Η Εκκλησία βρίσκεται σε «πολύ κακή κατάσταση», ακόμα κι αν πιστεύουμε ότι επικρατεί ειρήνη. Κριτήριο Εκτίμησης: Η κατάσταση της Εκκλησίας δεν κρίνεται από το αν έχουμε κτίρια, περιουσία ή αν τελούνται οι λειτουργίες. Κρίνεται από το αν υπάρχει ευσέβεια και αν επιστρέφουμε στο σπίτι με πνευματικό κέρδος κάθε μέρα.</a:t>
            </a:r>
          </a:p>
        </p:txBody>
      </p:sp>
    </p:spTree>
    <p:extLst>
      <p:ext uri="{BB962C8B-B14F-4D97-AF65-F5344CB8AC3E}">
        <p14:creationId xmlns:p14="http://schemas.microsoft.com/office/powerpoint/2010/main" val="1696757556"/>
      </p:ext>
    </p:extLst>
  </p:cSld>
  <p:clrMapOvr>
    <a:masterClrMapping/>
  </p:clrMapOvr>
</p:sld>
</file>

<file path=ppt/theme/theme1.xml><?xml version="1.0" encoding="utf-8"?>
<a:theme xmlns:a="http://schemas.openxmlformats.org/drawingml/2006/main" name="ΙΧΝΟΣ ΑΤΜΟΥ">
  <a:themeElements>
    <a:clrScheme name="ΙΧΝΟΣ ΑΤΜΟΥ">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ΙΧΝΟΣ ΑΤΜΟΥ">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ΧΝΟΣ ΑΤΜΟΥ">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TM04033937[[fn=ΙΧΝΟΣ ΑΤΜΟΥ]]</Template>
  <TotalTime>247</TotalTime>
  <Words>1103</Words>
  <Application>Microsoft Office PowerPoint</Application>
  <PresentationFormat>Ευρεία οθόνη</PresentationFormat>
  <Paragraphs>37</Paragraphs>
  <Slides>15</Slides>
  <Notes>0</Notes>
  <HiddenSlides>0</HiddenSlides>
  <MMClips>2</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15</vt:i4>
      </vt:variant>
    </vt:vector>
  </HeadingPairs>
  <TitlesOfParts>
    <vt:vector size="18" baseType="lpstr">
      <vt:lpstr>Arial</vt:lpstr>
      <vt:lpstr>Century Gothic</vt:lpstr>
      <vt:lpstr>ΙΧΝΟΣ ΑΤΜΟΥ</vt:lpstr>
      <vt:lpstr>Ομιλια 29 στις Πραξεις των Αποστόλων (Ιωαννης Χρυσόστομος)</vt:lpstr>
      <vt:lpstr>ΗΜΕΡΩΝΟΝΤΑΣ ΤΟ ΕΣΩΤΕΡΙΚΟ ΘΗΡΙΟ</vt:lpstr>
      <vt:lpstr>Η τεχνη του παυλου και το τρυπημενο  πιθαρι</vt:lpstr>
      <vt:lpstr>Η Ρητορικη Στρατηγικη του Παυλου</vt:lpstr>
      <vt:lpstr>Ανασκοπηση των Ευεργεσιων του Θεου</vt:lpstr>
      <vt:lpstr>Η Συνδεση με τον Δαβιδ και τον Χριστο</vt:lpstr>
      <vt:lpstr>Οι Μαρτυριες για τον Ιησου</vt:lpstr>
      <vt:lpstr>Ανασταση και Δικαιωση</vt:lpstr>
      <vt:lpstr>Η Κατασταση της Εκκλησιας και η ελλειψη Καρπου</vt:lpstr>
      <vt:lpstr>Κινδυνος της Ρουτινας</vt:lpstr>
      <vt:lpstr>Η Γραφη ως Φαρμακο</vt:lpstr>
      <vt:lpstr>Θεραπεια Συγκεκριμενων Παθων</vt:lpstr>
      <vt:lpstr>Η Παγιδα των Παθων</vt:lpstr>
      <vt:lpstr>Η Αναγκη της Πνευματικας Εξασκησης</vt:lpstr>
      <vt:lpstr>Συμπερασμα: Εξημερωση του αγριου Θηριου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Ντάσης Σωτήρης</dc:creator>
  <cp:lastModifiedBy>Ντάσης Σωτήρης</cp:lastModifiedBy>
  <cp:revision>3</cp:revision>
  <dcterms:created xsi:type="dcterms:W3CDTF">2025-11-17T06:59:47Z</dcterms:created>
  <dcterms:modified xsi:type="dcterms:W3CDTF">2025-11-17T11:09:19Z</dcterms:modified>
</cp:coreProperties>
</file>