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0" r:id="rId1"/>
  </p:sldMasterIdLst>
  <p:sldIdLst>
    <p:sldId id="256" r:id="rId2"/>
    <p:sldId id="284" r:id="rId3"/>
    <p:sldId id="285" r:id="rId4"/>
    <p:sldId id="286" r:id="rId5"/>
    <p:sldId id="287" r:id="rId6"/>
    <p:sldId id="288" r:id="rId7"/>
    <p:sldId id="289" r:id="rId8"/>
    <p:sldId id="291" r:id="rId9"/>
    <p:sldId id="290" r:id="rId10"/>
    <p:sldId id="292" r:id="rId11"/>
    <p:sldId id="293" r:id="rId12"/>
    <p:sldId id="294" r:id="rId13"/>
    <p:sldId id="295" r:id="rId14"/>
    <p:sldId id="296" r:id="rId15"/>
    <p:sldId id="297" r:id="rId16"/>
    <p:sldId id="299" r:id="rId17"/>
    <p:sldId id="300" r:id="rId18"/>
    <p:sldId id="302" r:id="rId19"/>
    <p:sldId id="303" r:id="rId20"/>
    <p:sldId id="306" r:id="rId21"/>
    <p:sldId id="307"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24" autoAdjust="0"/>
  </p:normalViewPr>
  <p:slideViewPr>
    <p:cSldViewPr>
      <p:cViewPr>
        <p:scale>
          <a:sx n="90" d="100"/>
          <a:sy n="90" d="100"/>
        </p:scale>
        <p:origin x="85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l-GR" smtClean="0"/>
              <a:t>Στυλ κύριου τίτλου</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42E032CE-BE91-452C-8733-10A29B777217}" type="datetimeFigureOut">
              <a:rPr lang="el-GR" smtClean="0"/>
              <a:pPr/>
              <a:t>2/2/2021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126158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2/2/2021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269971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2/2/2021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688242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2/2/2021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91271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2/2/2021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987630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42E032CE-BE91-452C-8733-10A29B777217}" type="datetimeFigureOut">
              <a:rPr lang="el-GR" smtClean="0"/>
              <a:pPr/>
              <a:t>2/2/2021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332098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42E032CE-BE91-452C-8733-10A29B777217}" type="datetimeFigureOut">
              <a:rPr lang="el-GR" smtClean="0"/>
              <a:pPr/>
              <a:t>2/2/2021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1493057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2E032CE-BE91-452C-8733-10A29B777217}" type="datetimeFigureOut">
              <a:rPr lang="el-GR" smtClean="0"/>
              <a:pPr/>
              <a:t>2/2/2021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1076915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2E032CE-BE91-452C-8733-10A29B777217}" type="datetimeFigureOut">
              <a:rPr lang="el-GR" smtClean="0"/>
              <a:pPr/>
              <a:t>2/2/2021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49382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2E032CE-BE91-452C-8733-10A29B777217}" type="datetimeFigureOut">
              <a:rPr lang="el-GR" smtClean="0"/>
              <a:pPr/>
              <a:t>2/2/2021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78563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l-GR" smtClean="0"/>
              <a:t>Στυλ κύριου τίτλου</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2E032CE-BE91-452C-8733-10A29B777217}" type="datetimeFigureOut">
              <a:rPr lang="el-GR" smtClean="0"/>
              <a:pPr/>
              <a:t>2/2/2021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22376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2E032CE-BE91-452C-8733-10A29B777217}" type="datetimeFigureOut">
              <a:rPr lang="el-GR" smtClean="0"/>
              <a:pPr/>
              <a:t>2/2/2021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415443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85346" y="2912232"/>
            <a:ext cx="3830406" cy="287896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29150" y="2912232"/>
            <a:ext cx="3821518" cy="287896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2E032CE-BE91-452C-8733-10A29B777217}" type="datetimeFigureOut">
              <a:rPr lang="el-GR" smtClean="0"/>
              <a:pPr/>
              <a:t>2/2/2021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152414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42E032CE-BE91-452C-8733-10A29B777217}" type="datetimeFigureOut">
              <a:rPr lang="el-GR" smtClean="0"/>
              <a:pPr/>
              <a:t>2/2/2021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80414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032CE-BE91-452C-8733-10A29B777217}" type="datetimeFigureOut">
              <a:rPr lang="el-GR" smtClean="0"/>
              <a:pPr/>
              <a:t>2/2/2021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415918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l-GR" smtClean="0"/>
              <a:t>Στυλ κύριου τίτλου</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2/2/2021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06649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2/2/2021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92406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2E032CE-BE91-452C-8733-10A29B777217}" type="datetimeFigureOut">
              <a:rPr lang="el-GR" smtClean="0"/>
              <a:pPr/>
              <a:t>2/2/2021</a:t>
            </a:fld>
            <a:endParaRPr lang="el-GR"/>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A80AF2E-0DCF-48E4-9F63-03E3F53C1CF4}" type="slidenum">
              <a:rPr lang="el-GR" smtClean="0"/>
              <a:pPr/>
              <a:t>‹#›</a:t>
            </a:fld>
            <a:endParaRPr lang="el-GR"/>
          </a:p>
        </p:txBody>
      </p:sp>
    </p:spTree>
    <p:extLst>
      <p:ext uri="{BB962C8B-B14F-4D97-AF65-F5344CB8AC3E}">
        <p14:creationId xmlns:p14="http://schemas.microsoft.com/office/powerpoint/2010/main" val="2100773503"/>
      </p:ext>
    </p:extLst>
  </p:cSld>
  <p:clrMap bg1="dk1" tx1="lt1" bg2="dk2" tx2="lt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 id="2147484132" r:id="rId12"/>
    <p:sldLayoutId id="2147484133" r:id="rId13"/>
    <p:sldLayoutId id="2147484134" r:id="rId14"/>
    <p:sldLayoutId id="2147484135" r:id="rId15"/>
    <p:sldLayoutId id="2147484136" r:id="rId16"/>
    <p:sldLayoutId id="214748413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42900" y="548681"/>
            <a:ext cx="8189540" cy="1368152"/>
          </a:xfrm>
        </p:spPr>
        <p:txBody>
          <a:bodyPr>
            <a:normAutofit fontScale="90000"/>
          </a:bodyPr>
          <a:lstStyle/>
          <a:p>
            <a:pPr algn="ctr"/>
            <a:r>
              <a:rPr lang="el-GR" b="1" dirty="0" smtClean="0">
                <a:solidFill>
                  <a:schemeClr val="tx1"/>
                </a:solidFill>
              </a:rPr>
              <a:t/>
            </a:r>
            <a:br>
              <a:rPr lang="el-GR" b="1" dirty="0" smtClean="0">
                <a:solidFill>
                  <a:schemeClr val="tx1"/>
                </a:solidFill>
              </a:rPr>
            </a:br>
            <a:r>
              <a:rPr lang="el-GR" b="1" dirty="0">
                <a:solidFill>
                  <a:schemeClr val="tx1"/>
                </a:solidFill>
              </a:rPr>
              <a:t/>
            </a:r>
            <a:br>
              <a:rPr lang="el-GR" b="1" dirty="0">
                <a:solidFill>
                  <a:schemeClr val="tx1"/>
                </a:solidFill>
              </a:rPr>
            </a:br>
            <a:r>
              <a:rPr lang="el-GR" b="1" dirty="0" smtClean="0">
                <a:latin typeface="Calibri" panose="020F0502020204030204" pitchFamily="34" charset="0"/>
                <a:cs typeface="Calibri" panose="020F0502020204030204" pitchFamily="34" charset="0"/>
              </a:rPr>
              <a:t>Η </a:t>
            </a:r>
            <a:r>
              <a:rPr lang="el-GR" b="1" dirty="0" err="1" smtClean="0">
                <a:latin typeface="Calibri" panose="020F0502020204030204" pitchFamily="34" charset="0"/>
                <a:cs typeface="Calibri" panose="020F0502020204030204" pitchFamily="34" charset="0"/>
              </a:rPr>
              <a:t>χρΗση</a:t>
            </a:r>
            <a:r>
              <a:rPr lang="el-GR" b="1" dirty="0" smtClean="0">
                <a:latin typeface="Calibri" panose="020F0502020204030204" pitchFamily="34" charset="0"/>
                <a:cs typeface="Calibri" panose="020F0502020204030204" pitchFamily="34" charset="0"/>
              </a:rPr>
              <a:t> της </a:t>
            </a:r>
            <a:r>
              <a:rPr lang="el-GR" b="1" dirty="0" err="1" smtClean="0">
                <a:latin typeface="Calibri" panose="020F0502020204030204" pitchFamily="34" charset="0"/>
                <a:cs typeface="Calibri" panose="020F0502020204030204" pitchFamily="34" charset="0"/>
              </a:rPr>
              <a:t>ΒΙβλου</a:t>
            </a:r>
            <a:r>
              <a:rPr lang="el-GR" b="1" dirty="0" smtClean="0">
                <a:latin typeface="Calibri" panose="020F0502020204030204" pitchFamily="34" charset="0"/>
                <a:cs typeface="Calibri" panose="020F0502020204030204" pitchFamily="34" charset="0"/>
              </a:rPr>
              <a:t> στην </a:t>
            </a:r>
            <a:r>
              <a:rPr lang="el-GR" b="1" dirty="0" err="1" smtClean="0">
                <a:latin typeface="Calibri" panose="020F0502020204030204" pitchFamily="34" charset="0"/>
                <a:cs typeface="Calibri" panose="020F0502020204030204" pitchFamily="34" charset="0"/>
              </a:rPr>
              <a:t>ισλαμικΗ</a:t>
            </a:r>
            <a:r>
              <a:rPr lang="el-GR" b="1" dirty="0" smtClean="0">
                <a:latin typeface="Calibri" panose="020F0502020204030204" pitchFamily="34" charset="0"/>
                <a:cs typeface="Calibri" panose="020F0502020204030204" pitchFamily="34" charset="0"/>
              </a:rPr>
              <a:t> </a:t>
            </a:r>
            <a:r>
              <a:rPr lang="el-GR" b="1" dirty="0" err="1" smtClean="0">
                <a:latin typeface="Calibri" panose="020F0502020204030204" pitchFamily="34" charset="0"/>
                <a:cs typeface="Calibri" panose="020F0502020204030204" pitchFamily="34" charset="0"/>
              </a:rPr>
              <a:t>γραμματεΙα</a:t>
            </a:r>
            <a:endParaRPr lang="el-GR" b="1" dirty="0">
              <a:effectLst/>
            </a:endParaRPr>
          </a:p>
        </p:txBody>
      </p:sp>
      <p:sp>
        <p:nvSpPr>
          <p:cNvPr id="4" name="Υπότιτλος 3"/>
          <p:cNvSpPr>
            <a:spLocks noGrp="1"/>
          </p:cNvSpPr>
          <p:nvPr>
            <p:ph type="subTitle" idx="1"/>
          </p:nvPr>
        </p:nvSpPr>
        <p:spPr>
          <a:xfrm>
            <a:off x="342900" y="4869160"/>
            <a:ext cx="5366370" cy="1463040"/>
          </a:xfrm>
        </p:spPr>
        <p:txBody>
          <a:bodyPr>
            <a:normAutofit lnSpcReduction="10000"/>
          </a:bodyPr>
          <a:lstStyle/>
          <a:p>
            <a:pPr algn="just"/>
            <a:r>
              <a:rPr lang="el-GR" sz="2000" i="1" dirty="0"/>
              <a:t>Δρ. Δημήτριος Αθανασίου, </a:t>
            </a:r>
            <a:r>
              <a:rPr lang="en-US" sz="2000" i="1" dirty="0" smtClean="0"/>
              <a:t>E</a:t>
            </a:r>
            <a:r>
              <a:rPr lang="el-GR" sz="2000" i="1" dirty="0" err="1" smtClean="0"/>
              <a:t>ντεταλμένος</a:t>
            </a:r>
            <a:r>
              <a:rPr lang="el-GR" sz="2000" i="1" dirty="0" smtClean="0"/>
              <a:t> </a:t>
            </a:r>
            <a:r>
              <a:rPr lang="el-GR" sz="2000" i="1" dirty="0"/>
              <a:t>διδάσκων και Μεταδιδακτορικός ερευνητής του Τμήματος Κοινωνικής Θεολογίας και Θρησκειολογίας</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2182E1-CED5-4217-9BCC-1E6AD374D2E4}"/>
              </a:ext>
            </a:extLst>
          </p:cNvPr>
          <p:cNvSpPr>
            <a:spLocks noGrp="1"/>
          </p:cNvSpPr>
          <p:nvPr>
            <p:ph type="title"/>
          </p:nvPr>
        </p:nvSpPr>
        <p:spPr>
          <a:xfrm>
            <a:off x="323528" y="332656"/>
            <a:ext cx="8424936" cy="1152128"/>
          </a:xfrm>
        </p:spPr>
        <p:txBody>
          <a:bodyPr>
            <a:normAutofit/>
          </a:bodyPr>
          <a:lstStyle/>
          <a:p>
            <a:r>
              <a:rPr lang="el-GR" sz="2400" dirty="0" smtClean="0"/>
              <a:t>ΒΙΒΛΙΚΑ ΕΠΙΧΕΙΡΗΜΑΤΑ ΥΠΕΡ ΤΗΣ ΠΡΟΦΗΤΙΚΗΣ ΙΔΙΟΤΗΤΑΣ ΤΟΥ ΧΡΙΣΤΟΥ</a:t>
            </a:r>
            <a:endParaRPr lang="x-none" sz="2400" dirty="0"/>
          </a:p>
        </p:txBody>
      </p:sp>
      <p:sp>
        <p:nvSpPr>
          <p:cNvPr id="3" name="Content Placeholder 2">
            <a:extLst>
              <a:ext uri="{FF2B5EF4-FFF2-40B4-BE49-F238E27FC236}">
                <a16:creationId xmlns:a16="http://schemas.microsoft.com/office/drawing/2014/main" xmlns="" id="{BE223F24-5820-459C-BE2E-2B85CEB61558}"/>
              </a:ext>
            </a:extLst>
          </p:cNvPr>
          <p:cNvSpPr>
            <a:spLocks noGrp="1"/>
          </p:cNvSpPr>
          <p:nvPr>
            <p:ph idx="1"/>
          </p:nvPr>
        </p:nvSpPr>
        <p:spPr>
          <a:xfrm>
            <a:off x="323528" y="1268760"/>
            <a:ext cx="8424936" cy="5328592"/>
          </a:xfrm>
        </p:spPr>
        <p:txBody>
          <a:bodyPr>
            <a:normAutofit/>
          </a:bodyPr>
          <a:lstStyle/>
          <a:p>
            <a:pPr marL="0" indent="0" algn="just">
              <a:buNone/>
            </a:pPr>
            <a:endParaRPr lang="el-GR" dirty="0" smtClean="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smtClean="0">
                <a:latin typeface="Calibri" panose="020F0502020204030204" pitchFamily="34" charset="0"/>
                <a:cs typeface="Calibri" panose="020F0502020204030204" pitchFamily="34" charset="0"/>
              </a:rPr>
              <a:t>Ο </a:t>
            </a:r>
            <a:r>
              <a:rPr lang="el-GR" sz="2400" dirty="0">
                <a:latin typeface="Calibri" panose="020F0502020204030204" pitchFamily="34" charset="0"/>
                <a:cs typeface="Calibri" panose="020F0502020204030204" pitchFamily="34" charset="0"/>
              </a:rPr>
              <a:t>al-Jaʿfarī σχολιάζει το συγκεκριμένο χωρίο «</a:t>
            </a:r>
            <a:r>
              <a:rPr lang="el-GR" sz="2400" i="1" dirty="0" err="1">
                <a:latin typeface="Calibri" panose="020F0502020204030204" pitchFamily="34" charset="0"/>
                <a:cs typeface="Calibri" panose="020F0502020204030204" pitchFamily="34" charset="0"/>
              </a:rPr>
              <a:t>οὗτός</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ἐστιν</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Ιησοῦς</a:t>
            </a:r>
            <a:r>
              <a:rPr lang="el-GR" sz="2400" i="1" dirty="0">
                <a:latin typeface="Calibri" panose="020F0502020204030204" pitchFamily="34" charset="0"/>
                <a:cs typeface="Calibri" panose="020F0502020204030204" pitchFamily="34" charset="0"/>
              </a:rPr>
              <a:t> ὁ </a:t>
            </a:r>
            <a:r>
              <a:rPr lang="el-GR" sz="2400" i="1" dirty="0" err="1">
                <a:latin typeface="Calibri" panose="020F0502020204030204" pitchFamily="34" charset="0"/>
                <a:cs typeface="Calibri" panose="020F0502020204030204" pitchFamily="34" charset="0"/>
              </a:rPr>
              <a:t>προφήτης</a:t>
            </a:r>
            <a:r>
              <a:rPr lang="el-GR" sz="2400" i="1" dirty="0">
                <a:latin typeface="Calibri" panose="020F0502020204030204" pitchFamily="34" charset="0"/>
                <a:cs typeface="Calibri" panose="020F0502020204030204" pitchFamily="34" charset="0"/>
              </a:rPr>
              <a:t> ὁ </a:t>
            </a:r>
            <a:r>
              <a:rPr lang="el-GR" sz="2400" i="1" dirty="0" err="1">
                <a:latin typeface="Calibri" panose="020F0502020204030204" pitchFamily="34" charset="0"/>
                <a:cs typeface="Calibri" panose="020F0502020204030204" pitchFamily="34" charset="0"/>
              </a:rPr>
              <a:t>ἀπὸ</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Ναζαρὲτ</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τῆς</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Γαλιλαίας</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Ματθ</a:t>
            </a:r>
            <a:r>
              <a:rPr lang="el-GR" sz="2400" dirty="0">
                <a:latin typeface="Calibri" panose="020F0502020204030204" pitchFamily="34" charset="0"/>
                <a:cs typeface="Calibri" panose="020F0502020204030204" pitchFamily="34" charset="0"/>
              </a:rPr>
              <a:t>. 21, </a:t>
            </a:r>
            <a:r>
              <a:rPr lang="el-GR" sz="2400" dirty="0" smtClean="0">
                <a:latin typeface="Calibri" panose="020F0502020204030204" pitchFamily="34" charset="0"/>
                <a:cs typeface="Calibri" panose="020F0502020204030204" pitchFamily="34" charset="0"/>
              </a:rPr>
              <a:t>11)</a:t>
            </a:r>
            <a:r>
              <a:rPr lang="en-US" sz="2400" dirty="0" smtClean="0">
                <a:latin typeface="Calibri" panose="020F0502020204030204" pitchFamily="34" charset="0"/>
                <a:cs typeface="Calibri" panose="020F0502020204030204" pitchFamily="34" charset="0"/>
              </a:rPr>
              <a:t>,</a:t>
            </a:r>
            <a:r>
              <a:rPr lang="el-GR" sz="2400" dirty="0">
                <a:latin typeface="Calibri" panose="020F0502020204030204" pitchFamily="34" charset="0"/>
                <a:cs typeface="Calibri" panose="020F0502020204030204" pitchFamily="34" charset="0"/>
              </a:rPr>
              <a:t> </a:t>
            </a:r>
            <a:r>
              <a:rPr lang="el-GR" sz="2400" dirty="0" smtClean="0">
                <a:latin typeface="Calibri" panose="020F0502020204030204" pitchFamily="34" charset="0"/>
                <a:cs typeface="Calibri" panose="020F0502020204030204" pitchFamily="34" charset="0"/>
              </a:rPr>
              <a:t>αναφέρει τα εξής:</a:t>
            </a:r>
            <a:r>
              <a:rPr lang="el-GR" sz="2400" dirty="0">
                <a:latin typeface="Calibri" panose="020F0502020204030204" pitchFamily="34" charset="0"/>
                <a:cs typeface="Calibri" panose="020F0502020204030204" pitchFamily="34" charset="0"/>
              </a:rPr>
              <a:t> </a:t>
            </a:r>
            <a:r>
              <a:rPr lang="el-GR" sz="2400" b="1" dirty="0" smtClean="0">
                <a:latin typeface="Calibri" panose="020F0502020204030204" pitchFamily="34" charset="0"/>
                <a:cs typeface="Calibri" panose="020F0502020204030204" pitchFamily="34" charset="0"/>
              </a:rPr>
              <a:t>«</a:t>
            </a:r>
            <a:r>
              <a:rPr lang="el-GR" sz="2400" b="1" i="1" dirty="0" smtClean="0">
                <a:latin typeface="Calibri" panose="020F0502020204030204" pitchFamily="34" charset="0"/>
                <a:cs typeface="Calibri" panose="020F0502020204030204" pitchFamily="34" charset="0"/>
              </a:rPr>
              <a:t>Το γεγονός, ότι ο λαός αποκαλεί το Χριστό «προφήτη από τη Ναζαρέτ», όπως αυτό σώζεται από τον ευαγγελιστή Ματθαίο</a:t>
            </a:r>
            <a:r>
              <a:rPr lang="el-GR" sz="2400" b="1" i="1" dirty="0">
                <a:latin typeface="Calibri" panose="020F0502020204030204" pitchFamily="34" charset="0"/>
                <a:cs typeface="Calibri" panose="020F0502020204030204" pitchFamily="34" charset="0"/>
              </a:rPr>
              <a:t>, για το μουσουλμάνο λόγιο αποτελεί σαφέστατη </a:t>
            </a:r>
            <a:r>
              <a:rPr lang="el-GR" sz="2400" b="1" i="1" dirty="0" smtClean="0">
                <a:latin typeface="Calibri" panose="020F0502020204030204" pitchFamily="34" charset="0"/>
                <a:cs typeface="Calibri" panose="020F0502020204030204" pitchFamily="34" charset="0"/>
              </a:rPr>
              <a:t>μαρτυρία</a:t>
            </a:r>
            <a:r>
              <a:rPr lang="el-GR" sz="2400" b="1" i="1" dirty="0">
                <a:latin typeface="Calibri" panose="020F0502020204030204" pitchFamily="34" charset="0"/>
                <a:cs typeface="Calibri" panose="020F0502020204030204" pitchFamily="34" charset="0"/>
              </a:rPr>
              <a:t>, ότι ο Χριστός είναι προφήτης του Θεού, προφήτης μεταξύ των προφητών</a:t>
            </a:r>
            <a:r>
              <a:rPr lang="el-GR" sz="2400" b="1" dirty="0" smtClean="0">
                <a:latin typeface="Calibri" panose="020F0502020204030204" pitchFamily="34" charset="0"/>
                <a:cs typeface="Calibri" panose="020F0502020204030204" pitchFamily="34" charset="0"/>
              </a:rPr>
              <a:t>»</a:t>
            </a:r>
          </a:p>
          <a:p>
            <a:pPr marL="0" indent="0" algn="ctr">
              <a:buNone/>
            </a:pPr>
            <a:r>
              <a:rPr lang="en-US" sz="2400" b="1" dirty="0" smtClean="0">
                <a:latin typeface="Calibri" panose="020F0502020204030204" pitchFamily="34" charset="0"/>
                <a:cs typeface="Calibri" panose="020F0502020204030204" pitchFamily="34" charset="0"/>
              </a:rPr>
              <a:t> </a:t>
            </a:r>
            <a:r>
              <a:rPr lang="el-GR" sz="2400" b="1" dirty="0" smtClean="0">
                <a:latin typeface="Calibri" panose="020F0502020204030204" pitchFamily="34" charset="0"/>
                <a:cs typeface="Calibri" panose="020F0502020204030204" pitchFamily="34" charset="0"/>
              </a:rPr>
              <a:t>(Πηγή</a:t>
            </a:r>
            <a:r>
              <a:rPr lang="en-US" sz="2400" b="1" dirty="0" smtClean="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Al-</a:t>
            </a:r>
            <a:r>
              <a:rPr lang="en-US" sz="2400" b="1" i="1" dirty="0" err="1">
                <a:latin typeface="Calibri" panose="020F0502020204030204" pitchFamily="34" charset="0"/>
                <a:cs typeface="Calibri" panose="020F0502020204030204" pitchFamily="34" charset="0"/>
              </a:rPr>
              <a:t>Jaʿfarī</a:t>
            </a:r>
            <a:r>
              <a:rPr lang="en-US" sz="2400" b="1" i="1" dirty="0">
                <a:latin typeface="Calibri" panose="020F0502020204030204" pitchFamily="34" charset="0"/>
                <a:cs typeface="Calibri" panose="020F0502020204030204" pitchFamily="34" charset="0"/>
              </a:rPr>
              <a:t>, </a:t>
            </a:r>
            <a:r>
              <a:rPr lang="en-US" sz="2400" b="1" i="1" dirty="0" err="1">
                <a:latin typeface="Calibri" panose="020F0502020204030204" pitchFamily="34" charset="0"/>
                <a:cs typeface="Calibri" panose="020F0502020204030204" pitchFamily="34" charset="0"/>
              </a:rPr>
              <a:t>Takhjīl</a:t>
            </a:r>
            <a:r>
              <a:rPr lang="en-US" sz="2400" b="1" i="1" dirty="0">
                <a:latin typeface="Calibri" panose="020F0502020204030204" pitchFamily="34" charset="0"/>
                <a:cs typeface="Calibri" panose="020F0502020204030204" pitchFamily="34" charset="0"/>
              </a:rPr>
              <a:t> man </a:t>
            </a:r>
            <a:r>
              <a:rPr lang="en-US" sz="2400" b="1" i="1" dirty="0" err="1">
                <a:latin typeface="Calibri" panose="020F0502020204030204" pitchFamily="34" charset="0"/>
                <a:cs typeface="Calibri" panose="020F0502020204030204" pitchFamily="34" charset="0"/>
              </a:rPr>
              <a:t>ḥarrafa</a:t>
            </a:r>
            <a:r>
              <a:rPr lang="en-US" sz="2400" b="1" i="1" dirty="0">
                <a:latin typeface="Calibri" panose="020F0502020204030204" pitchFamily="34" charset="0"/>
                <a:cs typeface="Calibri" panose="020F0502020204030204" pitchFamily="34" charset="0"/>
              </a:rPr>
              <a:t> al-</a:t>
            </a:r>
            <a:r>
              <a:rPr lang="en-US" sz="2400" b="1" i="1" dirty="0" err="1">
                <a:latin typeface="Calibri" panose="020F0502020204030204" pitchFamily="34" charset="0"/>
                <a:cs typeface="Calibri" panose="020F0502020204030204" pitchFamily="34" charset="0"/>
              </a:rPr>
              <a:t>Tawrāh</a:t>
            </a:r>
            <a:r>
              <a:rPr lang="en-US" sz="2400" b="1" i="1" dirty="0">
                <a:latin typeface="Calibri" panose="020F0502020204030204" pitchFamily="34" charset="0"/>
                <a:cs typeface="Calibri" panose="020F0502020204030204" pitchFamily="34" charset="0"/>
              </a:rPr>
              <a:t> </a:t>
            </a:r>
            <a:r>
              <a:rPr lang="en-US" sz="2400" b="1" i="1" dirty="0" err="1">
                <a:latin typeface="Calibri" panose="020F0502020204030204" pitchFamily="34" charset="0"/>
                <a:cs typeface="Calibri" panose="020F0502020204030204" pitchFamily="34" charset="0"/>
              </a:rPr>
              <a:t>wa</a:t>
            </a:r>
            <a:r>
              <a:rPr lang="en-US" sz="2400" b="1" i="1" dirty="0">
                <a:latin typeface="Calibri" panose="020F0502020204030204" pitchFamily="34" charset="0"/>
                <a:cs typeface="Calibri" panose="020F0502020204030204" pitchFamily="34" charset="0"/>
              </a:rPr>
              <a:t>-l-</a:t>
            </a:r>
            <a:r>
              <a:rPr lang="en-US" sz="2400" b="1" i="1" dirty="0" err="1">
                <a:latin typeface="Calibri" panose="020F0502020204030204" pitchFamily="34" charset="0"/>
                <a:cs typeface="Calibri" panose="020F0502020204030204" pitchFamily="34" charset="0"/>
              </a:rPr>
              <a:t>Injīl</a:t>
            </a:r>
            <a:r>
              <a:rPr lang="en-US" sz="2400" b="1" i="1" dirty="0">
                <a:latin typeface="Calibri" panose="020F0502020204030204" pitchFamily="34" charset="0"/>
                <a:cs typeface="Calibri" panose="020F0502020204030204" pitchFamily="34" charset="0"/>
              </a:rPr>
              <a:t>, </a:t>
            </a:r>
            <a:r>
              <a:rPr lang="el-GR" sz="2400" b="1" i="1" dirty="0" smtClean="0">
                <a:latin typeface="Calibri" panose="020F0502020204030204" pitchFamily="34" charset="0"/>
                <a:cs typeface="Calibri" panose="020F0502020204030204" pitchFamily="34" charset="0"/>
              </a:rPr>
              <a:t>όπ. παρ</a:t>
            </a:r>
            <a:r>
              <a:rPr lang="el-GR" sz="2400" b="1" i="1" dirty="0">
                <a:latin typeface="Calibri" panose="020F0502020204030204" pitchFamily="34" charset="0"/>
                <a:cs typeface="Calibri" panose="020F0502020204030204" pitchFamily="34" charset="0"/>
              </a:rPr>
              <a:t>., σσ. </a:t>
            </a:r>
            <a:r>
              <a:rPr lang="el-GR" sz="2400" b="1" i="1" dirty="0" smtClean="0">
                <a:latin typeface="Calibri" panose="020F0502020204030204" pitchFamily="34" charset="0"/>
                <a:cs typeface="Calibri" panose="020F0502020204030204" pitchFamily="34" charset="0"/>
              </a:rPr>
              <a:t>77-78)</a:t>
            </a:r>
            <a:endParaRPr lang="x-none" dirty="0"/>
          </a:p>
        </p:txBody>
      </p:sp>
    </p:spTree>
    <p:extLst>
      <p:ext uri="{BB962C8B-B14F-4D97-AF65-F5344CB8AC3E}">
        <p14:creationId xmlns:p14="http://schemas.microsoft.com/office/powerpoint/2010/main" val="3365675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9E9C2E-497F-4CFF-A121-D05A7BF78E7F}"/>
              </a:ext>
            </a:extLst>
          </p:cNvPr>
          <p:cNvSpPr>
            <a:spLocks noGrp="1"/>
          </p:cNvSpPr>
          <p:nvPr>
            <p:ph type="title"/>
          </p:nvPr>
        </p:nvSpPr>
        <p:spPr>
          <a:xfrm>
            <a:off x="484584" y="404665"/>
            <a:ext cx="8263880" cy="1008111"/>
          </a:xfrm>
        </p:spPr>
        <p:txBody>
          <a:bodyPr>
            <a:normAutofit fontScale="90000"/>
          </a:bodyPr>
          <a:lstStyle/>
          <a:p>
            <a:r>
              <a:rPr lang="el-GR" sz="2400" dirty="0" err="1" smtClean="0">
                <a:latin typeface="Calibri" panose="020F0502020204030204" pitchFamily="34" charset="0"/>
                <a:cs typeface="Calibri" panose="020F0502020204030204" pitchFamily="34" charset="0"/>
              </a:rPr>
              <a:t>Προσπαθησαν</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να </a:t>
            </a:r>
            <a:r>
              <a:rPr lang="el-GR" sz="2400" dirty="0" err="1" smtClean="0">
                <a:latin typeface="Calibri" panose="020F0502020204030204" pitchFamily="34" charset="0"/>
                <a:cs typeface="Calibri" panose="020F0502020204030204" pitchFamily="34" charset="0"/>
              </a:rPr>
              <a:t>αναιρεσουν</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την </a:t>
            </a:r>
            <a:r>
              <a:rPr lang="el-GR" sz="2400" dirty="0" err="1" smtClean="0">
                <a:latin typeface="Calibri" panose="020F0502020204030204" pitchFamily="34" charset="0"/>
                <a:cs typeface="Calibri" panose="020F0502020204030204" pitchFamily="34" charset="0"/>
              </a:rPr>
              <a:t>εννοια</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του </a:t>
            </a:r>
            <a:r>
              <a:rPr lang="el-GR" sz="2400" dirty="0" err="1" smtClean="0">
                <a:latin typeface="Calibri" panose="020F0502020204030204" pitchFamily="34" charset="0"/>
                <a:cs typeface="Calibri" panose="020F0502020204030204" pitchFamily="34" charset="0"/>
              </a:rPr>
              <a:t>Χριστου</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ως </a:t>
            </a:r>
            <a:r>
              <a:rPr lang="el-GR" sz="2400" dirty="0" err="1" smtClean="0">
                <a:latin typeface="Calibri" panose="020F0502020204030204" pitchFamily="34" charset="0"/>
                <a:cs typeface="Calibri" panose="020F0502020204030204" pitchFamily="34" charset="0"/>
              </a:rPr>
              <a:t>Υιου</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του </a:t>
            </a:r>
            <a:r>
              <a:rPr lang="el-GR" sz="2400" dirty="0" err="1" smtClean="0">
                <a:latin typeface="Calibri" panose="020F0502020204030204" pitchFamily="34" charset="0"/>
                <a:cs typeface="Calibri" panose="020F0502020204030204" pitchFamily="34" charset="0"/>
              </a:rPr>
              <a:t>Θεου</a:t>
            </a:r>
            <a:r>
              <a:rPr lang="el-GR" sz="2400" dirty="0" smtClean="0">
                <a:latin typeface="Calibri" panose="020F0502020204030204" pitchFamily="34" charset="0"/>
                <a:cs typeface="Calibri" panose="020F0502020204030204" pitchFamily="34" charset="0"/>
              </a:rPr>
              <a:t> </a:t>
            </a:r>
            <a:r>
              <a:rPr lang="el-GR" sz="2400" dirty="0" err="1" smtClean="0">
                <a:latin typeface="Calibri" panose="020F0502020204030204" pitchFamily="34" charset="0"/>
                <a:cs typeface="Calibri" panose="020F0502020204030204" pitchFamily="34" charset="0"/>
              </a:rPr>
              <a:t>μΕσα</a:t>
            </a:r>
            <a:r>
              <a:rPr lang="el-GR" sz="2400" dirty="0" smtClean="0">
                <a:latin typeface="Calibri" panose="020F0502020204030204" pitchFamily="34" charset="0"/>
                <a:cs typeface="Calibri" panose="020F0502020204030204" pitchFamily="34" charset="0"/>
              </a:rPr>
              <a:t> </a:t>
            </a:r>
            <a:r>
              <a:rPr lang="el-GR" sz="2400" dirty="0" err="1" smtClean="0">
                <a:latin typeface="Calibri" panose="020F0502020204030204" pitchFamily="34" charset="0"/>
                <a:cs typeface="Calibri" panose="020F0502020204030204" pitchFamily="34" charset="0"/>
              </a:rPr>
              <a:t>απο</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την </a:t>
            </a:r>
            <a:r>
              <a:rPr lang="el-GR" sz="2400" dirty="0" err="1" smtClean="0">
                <a:latin typeface="Calibri" panose="020F0502020204030204" pitchFamily="34" charset="0"/>
                <a:cs typeface="Calibri" panose="020F0502020204030204" pitchFamily="34" charset="0"/>
              </a:rPr>
              <a:t>Αγια</a:t>
            </a:r>
            <a:r>
              <a:rPr lang="el-GR" sz="2400" dirty="0" smtClean="0">
                <a:latin typeface="Calibri" panose="020F0502020204030204" pitchFamily="34" charset="0"/>
                <a:cs typeface="Calibri" panose="020F0502020204030204" pitchFamily="34" charset="0"/>
              </a:rPr>
              <a:t> </a:t>
            </a:r>
            <a:r>
              <a:rPr lang="el-GR" sz="2400" dirty="0" err="1" smtClean="0">
                <a:latin typeface="Calibri" panose="020F0502020204030204" pitchFamily="34" charset="0"/>
                <a:cs typeface="Calibri" panose="020F0502020204030204" pitchFamily="34" charset="0"/>
              </a:rPr>
              <a:t>Γραφη</a:t>
            </a:r>
            <a:r>
              <a:rPr lang="x-none" sz="3000" dirty="0">
                <a:latin typeface="Calibri" panose="020F0502020204030204" pitchFamily="34" charset="0"/>
                <a:cs typeface="Calibri" panose="020F0502020204030204" pitchFamily="34" charset="0"/>
              </a:rPr>
              <a:t/>
            </a:r>
            <a:br>
              <a:rPr lang="x-none" sz="3000" dirty="0">
                <a:latin typeface="Calibri" panose="020F0502020204030204" pitchFamily="34" charset="0"/>
                <a:cs typeface="Calibri" panose="020F0502020204030204" pitchFamily="34" charset="0"/>
              </a:rPr>
            </a:br>
            <a:endParaRPr lang="x-none" sz="3000" dirty="0"/>
          </a:p>
        </p:txBody>
      </p:sp>
      <p:sp>
        <p:nvSpPr>
          <p:cNvPr id="3" name="Content Placeholder 2">
            <a:extLst>
              <a:ext uri="{FF2B5EF4-FFF2-40B4-BE49-F238E27FC236}">
                <a16:creationId xmlns:a16="http://schemas.microsoft.com/office/drawing/2014/main" xmlns="" id="{5F41AA9C-C3C2-49C9-B26F-1587F6C22AD1}"/>
              </a:ext>
            </a:extLst>
          </p:cNvPr>
          <p:cNvSpPr>
            <a:spLocks noGrp="1"/>
          </p:cNvSpPr>
          <p:nvPr>
            <p:ph idx="1"/>
          </p:nvPr>
        </p:nvSpPr>
        <p:spPr>
          <a:xfrm>
            <a:off x="827484" y="1340768"/>
            <a:ext cx="7776964" cy="5400600"/>
          </a:xfrm>
        </p:spPr>
        <p:txBody>
          <a:bodyPr>
            <a:normAutofit fontScale="92500" lnSpcReduction="20000"/>
          </a:bodyPr>
          <a:lstStyle/>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Ο al-Jaʿfarī στο πολεμικό του έργο </a:t>
            </a:r>
            <a:r>
              <a:rPr lang="el-GR" sz="2400" i="1" dirty="0" smtClean="0">
                <a:latin typeface="Calibri" panose="020F0502020204030204" pitchFamily="34" charset="0"/>
                <a:cs typeface="Calibri" panose="020F0502020204030204" pitchFamily="34" charset="0"/>
              </a:rPr>
              <a:t>Αντιρρητικός λόγος κατά </a:t>
            </a:r>
            <a:r>
              <a:rPr lang="el-GR" sz="2400" i="1" smtClean="0">
                <a:latin typeface="Calibri" panose="020F0502020204030204" pitchFamily="34" charset="0"/>
                <a:cs typeface="Calibri" panose="020F0502020204030204" pitchFamily="34" charset="0"/>
              </a:rPr>
              <a:t>χριστιαών</a:t>
            </a:r>
            <a:r>
              <a:rPr lang="el-GR" sz="240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επιχειρεί να αποδείξει με επιχειρήματα αντλημένα μέσα από την Αγία Γραφή, ότι ο τίτλος «Υιός του Θεού» που αποδίδεται στο Χριστό, είναι τιμητικός και ότι αποδίδεται και σε άλλες προσωπικότητες της Αγίας Γραφής αλλά και στον ίδιο τον Ισραήλ, τον εκλεκτό λαό του </a:t>
            </a:r>
            <a:r>
              <a:rPr lang="el-GR" sz="2400" dirty="0" smtClean="0">
                <a:latin typeface="Calibri" panose="020F0502020204030204" pitchFamily="34" charset="0"/>
                <a:cs typeface="Calibri" panose="020F0502020204030204" pitchFamily="34" charset="0"/>
              </a:rPr>
              <a:t>Θεού</a:t>
            </a:r>
          </a:p>
          <a:p>
            <a:pPr algn="just">
              <a:buFont typeface="Wingdings" panose="05000000000000000000" pitchFamily="2" charset="2"/>
              <a:buChar char="Ø"/>
            </a:pP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Υποστηρίζει, ότι, όπως ο Χριστός προσφωνείται στα Ευαγγέλια ως «Υιός του Θεού» από τον ίδιο το Θεό  («</a:t>
            </a:r>
            <a:r>
              <a:rPr lang="el-GR" sz="2400" i="1" dirty="0">
                <a:latin typeface="Calibri" panose="020F0502020204030204" pitchFamily="34" charset="0"/>
                <a:cs typeface="Calibri" panose="020F0502020204030204" pitchFamily="34" charset="0"/>
              </a:rPr>
              <a:t>…οὗτός ἐστιν ὁ υἱός μου ὁ ἀγαπητός…</a:t>
            </a:r>
            <a:r>
              <a:rPr lang="el-GR" sz="2400" dirty="0">
                <a:latin typeface="Calibri" panose="020F0502020204030204" pitchFamily="34" charset="0"/>
                <a:cs typeface="Calibri" panose="020F0502020204030204" pitchFamily="34" charset="0"/>
              </a:rPr>
              <a:t>» [Ματθ. 3, 17]), ομοίως στην Παλαιά Διαθήκη ο τίτλος αυτός αποδίδεται και στο λαό του Ισραήλ, τον οποίο ο Θεός αποκαλεί Υιό του («</a:t>
            </a:r>
            <a:r>
              <a:rPr lang="el-GR" sz="2400" i="1" dirty="0">
                <a:latin typeface="Calibri" panose="020F0502020204030204" pitchFamily="34" charset="0"/>
                <a:cs typeface="Calibri" panose="020F0502020204030204" pitchFamily="34" charset="0"/>
              </a:rPr>
              <a:t>υἱὸς πρωτότοκός μου ᾿Ισραή</a:t>
            </a:r>
            <a:r>
              <a:rPr lang="el-GR" sz="2400" dirty="0">
                <a:latin typeface="Calibri" panose="020F0502020204030204" pitchFamily="34" charset="0"/>
                <a:cs typeface="Calibri" panose="020F0502020204030204" pitchFamily="34" charset="0"/>
              </a:rPr>
              <a:t>λ» [Εξόδ. 4, 22</a:t>
            </a:r>
            <a:r>
              <a:rPr lang="el-GR" sz="2400" dirty="0" smtClean="0">
                <a:latin typeface="Calibri" panose="020F0502020204030204" pitchFamily="34" charset="0"/>
                <a:cs typeface="Calibri" panose="020F0502020204030204" pitchFamily="34" charset="0"/>
              </a:rPr>
              <a:t>])</a:t>
            </a:r>
          </a:p>
          <a:p>
            <a:pPr marL="0" indent="0" algn="ctr">
              <a:buNone/>
            </a:pPr>
            <a:r>
              <a:rPr lang="en-US" sz="2400" b="1" dirty="0" smtClean="0">
                <a:latin typeface="Calibri" panose="020F0502020204030204" pitchFamily="34" charset="0"/>
                <a:cs typeface="Calibri" panose="020F0502020204030204" pitchFamily="34" charset="0"/>
              </a:rPr>
              <a:t> </a:t>
            </a:r>
            <a:r>
              <a:rPr lang="el-GR" sz="2400" b="1" dirty="0" smtClean="0">
                <a:latin typeface="Calibri" panose="020F0502020204030204" pitchFamily="34" charset="0"/>
                <a:cs typeface="Calibri" panose="020F0502020204030204" pitchFamily="34" charset="0"/>
              </a:rPr>
              <a:t>(Πηγή</a:t>
            </a:r>
            <a:r>
              <a:rPr lang="en-US" sz="2400" b="1" dirty="0">
                <a:latin typeface="Calibri" panose="020F0502020204030204" pitchFamily="34" charset="0"/>
                <a:cs typeface="Calibri" panose="020F0502020204030204" pitchFamily="34" charset="0"/>
              </a:rPr>
              <a:t>: Al-</a:t>
            </a:r>
            <a:r>
              <a:rPr lang="en-US" sz="2400" b="1" dirty="0" err="1">
                <a:latin typeface="Calibri" panose="020F0502020204030204" pitchFamily="34" charset="0"/>
                <a:cs typeface="Calibri" panose="020F0502020204030204" pitchFamily="34" charset="0"/>
              </a:rPr>
              <a:t>Jaʿfarī</a:t>
            </a: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Al-</a:t>
            </a:r>
            <a:r>
              <a:rPr lang="en-US" sz="2400" b="1" i="1" dirty="0" err="1">
                <a:latin typeface="Calibri" panose="020F0502020204030204" pitchFamily="34" charset="0"/>
                <a:cs typeface="Calibri" panose="020F0502020204030204" pitchFamily="34" charset="0"/>
              </a:rPr>
              <a:t>Radd</a:t>
            </a:r>
            <a:r>
              <a:rPr lang="en-US" sz="2400" b="1" i="1" dirty="0">
                <a:latin typeface="Calibri" panose="020F0502020204030204" pitchFamily="34" charset="0"/>
                <a:cs typeface="Calibri" panose="020F0502020204030204" pitchFamily="34" charset="0"/>
              </a:rPr>
              <a:t> ʿalā l-</a:t>
            </a:r>
            <a:r>
              <a:rPr lang="en-US" sz="2400" b="1" i="1" dirty="0" err="1">
                <a:latin typeface="Calibri" panose="020F0502020204030204" pitchFamily="34" charset="0"/>
                <a:cs typeface="Calibri" panose="020F0502020204030204" pitchFamily="34" charset="0"/>
              </a:rPr>
              <a:t>Naṣārā</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Tahqiq</a:t>
            </a:r>
            <a:r>
              <a:rPr lang="en-US" sz="2400" b="1" dirty="0">
                <a:latin typeface="Calibri" panose="020F0502020204030204" pitchFamily="34" charset="0"/>
                <a:cs typeface="Calibri" panose="020F0502020204030204" pitchFamily="34" charset="0"/>
              </a:rPr>
              <a:t> Muḥammad </a:t>
            </a:r>
            <a:r>
              <a:rPr lang="en-US" sz="2400" b="1" dirty="0" err="1">
                <a:latin typeface="Calibri" panose="020F0502020204030204" pitchFamily="34" charset="0"/>
                <a:cs typeface="Calibri" panose="020F0502020204030204" pitchFamily="34" charset="0"/>
              </a:rPr>
              <a:t>Muḥammad</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Ḥasānayn</a:t>
            </a:r>
            <a:r>
              <a:rPr lang="en-US" sz="2400" b="1" dirty="0">
                <a:latin typeface="Calibri" panose="020F0502020204030204" pitchFamily="34" charset="0"/>
                <a:cs typeface="Calibri" panose="020F0502020204030204" pitchFamily="34" charset="0"/>
              </a:rPr>
              <a:t>, Doha: </a:t>
            </a:r>
            <a:r>
              <a:rPr lang="en-US" sz="2400" b="1" dirty="0" err="1">
                <a:latin typeface="Calibri" panose="020F0502020204030204" pitchFamily="34" charset="0"/>
                <a:cs typeface="Calibri" panose="020F0502020204030204" pitchFamily="34" charset="0"/>
              </a:rPr>
              <a:t>Maktabat</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al-Madāris</a:t>
            </a:r>
            <a:r>
              <a:rPr lang="en-US" sz="2400" b="1" dirty="0">
                <a:latin typeface="Calibri" panose="020F0502020204030204" pitchFamily="34" charset="0"/>
                <a:cs typeface="Calibri" panose="020F0502020204030204" pitchFamily="34" charset="0"/>
              </a:rPr>
              <a:t>, al-</a:t>
            </a:r>
            <a:r>
              <a:rPr lang="en-US" sz="2400" b="1" dirty="0" err="1">
                <a:latin typeface="Calibri" panose="020F0502020204030204" pitchFamily="34" charset="0"/>
                <a:cs typeface="Calibri" panose="020F0502020204030204" pitchFamily="34" charset="0"/>
              </a:rPr>
              <a:t>Qāhirah</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Maktaba</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Wahba</a:t>
            </a:r>
            <a:r>
              <a:rPr lang="en-US" sz="2400" b="1" dirty="0">
                <a:latin typeface="Calibri" panose="020F0502020204030204" pitchFamily="34" charset="0"/>
                <a:cs typeface="Calibri" panose="020F0502020204030204" pitchFamily="34" charset="0"/>
              </a:rPr>
              <a:t>, 1988, </a:t>
            </a:r>
            <a:r>
              <a:rPr lang="el-GR" sz="2400" b="1" dirty="0">
                <a:latin typeface="Calibri" panose="020F0502020204030204" pitchFamily="34" charset="0"/>
                <a:cs typeface="Calibri" panose="020F0502020204030204" pitchFamily="34" charset="0"/>
              </a:rPr>
              <a:t>σσ. 59-60)</a:t>
            </a:r>
            <a:endParaRPr lang="el-GR" sz="2400" b="1" dirty="0" smtClean="0">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el-GR" sz="2400" dirty="0" smtClean="0">
              <a:latin typeface="Calibri" panose="020F0502020204030204" pitchFamily="34" charset="0"/>
              <a:cs typeface="Calibri" panose="020F0502020204030204" pitchFamily="34" charset="0"/>
            </a:endParaRPr>
          </a:p>
          <a:p>
            <a:pPr marL="0" indent="0">
              <a:buNone/>
            </a:pPr>
            <a:endParaRPr lang="x-none" dirty="0"/>
          </a:p>
        </p:txBody>
      </p:sp>
    </p:spTree>
    <p:extLst>
      <p:ext uri="{BB962C8B-B14F-4D97-AF65-F5344CB8AC3E}">
        <p14:creationId xmlns:p14="http://schemas.microsoft.com/office/powerpoint/2010/main" val="1528850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EAF211-CC20-493B-AD09-03E0F9BCB2A4}"/>
              </a:ext>
            </a:extLst>
          </p:cNvPr>
          <p:cNvSpPr>
            <a:spLocks noGrp="1"/>
          </p:cNvSpPr>
          <p:nvPr>
            <p:ph type="title"/>
          </p:nvPr>
        </p:nvSpPr>
        <p:spPr>
          <a:xfrm>
            <a:off x="685347" y="332657"/>
            <a:ext cx="7765321" cy="936103"/>
          </a:xfrm>
        </p:spPr>
        <p:txBody>
          <a:bodyPr>
            <a:normAutofit fontScale="90000"/>
          </a:bodyPr>
          <a:lstStyle/>
          <a:p>
            <a:r>
              <a:rPr lang="el-GR" sz="2400" dirty="0">
                <a:latin typeface="Calibri" panose="020F0502020204030204" pitchFamily="34" charset="0"/>
                <a:cs typeface="Calibri" panose="020F0502020204030204" pitchFamily="34" charset="0"/>
              </a:rPr>
              <a:t>Τα </a:t>
            </a:r>
            <a:r>
              <a:rPr lang="el-GR" sz="2400" dirty="0" err="1" smtClean="0">
                <a:latin typeface="Calibri" panose="020F0502020204030204" pitchFamily="34" charset="0"/>
                <a:cs typeface="Calibri" panose="020F0502020204030204" pitchFamily="34" charset="0"/>
              </a:rPr>
              <a:t>κλασικα</a:t>
            </a:r>
            <a:r>
              <a:rPr lang="el-GR" sz="2400" dirty="0" smtClean="0">
                <a:latin typeface="Calibri" panose="020F0502020204030204" pitchFamily="34" charset="0"/>
                <a:cs typeface="Calibri" panose="020F0502020204030204" pitchFamily="34" charset="0"/>
              </a:rPr>
              <a:t> </a:t>
            </a:r>
            <a:r>
              <a:rPr lang="el-GR" sz="2400" dirty="0" err="1" smtClean="0">
                <a:latin typeface="Calibri" panose="020F0502020204030204" pitchFamily="34" charset="0"/>
                <a:cs typeface="Calibri" panose="020F0502020204030204" pitchFamily="34" charset="0"/>
              </a:rPr>
              <a:t>χωρια</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που </a:t>
            </a:r>
            <a:r>
              <a:rPr lang="el-GR" sz="2400" dirty="0" err="1" smtClean="0">
                <a:latin typeface="Calibri" panose="020F0502020204030204" pitchFamily="34" charset="0"/>
                <a:cs typeface="Calibri" panose="020F0502020204030204" pitchFamily="34" charset="0"/>
              </a:rPr>
              <a:t>χρησιμοποιησαν</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για να </a:t>
            </a:r>
            <a:r>
              <a:rPr lang="el-GR" sz="2400" dirty="0" err="1" smtClean="0">
                <a:latin typeface="Calibri" panose="020F0502020204030204" pitchFamily="34" charset="0"/>
                <a:cs typeface="Calibri" panose="020F0502020204030204" pitchFamily="34" charset="0"/>
              </a:rPr>
              <a:t>αντικρουσουν</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τη </a:t>
            </a:r>
            <a:r>
              <a:rPr lang="el-GR" sz="2400" dirty="0" err="1" smtClean="0">
                <a:latin typeface="Calibri" panose="020F0502020204030204" pitchFamily="34" charset="0"/>
                <a:cs typeface="Calibri" panose="020F0502020204030204" pitchFamily="34" charset="0"/>
              </a:rPr>
              <a:t>θεοτητα</a:t>
            </a:r>
            <a:r>
              <a:rPr lang="el-GR" sz="2400" dirty="0" smtClean="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του </a:t>
            </a:r>
            <a:r>
              <a:rPr lang="el-GR" sz="2400" dirty="0" err="1" smtClean="0">
                <a:latin typeface="Calibri" panose="020F0502020204030204" pitchFamily="34" charset="0"/>
                <a:cs typeface="Calibri" panose="020F0502020204030204" pitchFamily="34" charset="0"/>
              </a:rPr>
              <a:t>χριστου</a:t>
            </a:r>
            <a:r>
              <a:rPr lang="el-GR" sz="2400" dirty="0" smtClean="0">
                <a:latin typeface="Calibri" panose="020F0502020204030204" pitchFamily="34" charset="0"/>
                <a:cs typeface="Calibri" panose="020F0502020204030204" pitchFamily="34" charset="0"/>
              </a:rPr>
              <a:t>:</a:t>
            </a:r>
            <a:r>
              <a:rPr lang="x-none" sz="2400" dirty="0">
                <a:latin typeface="Calibri" panose="020F0502020204030204" pitchFamily="34" charset="0"/>
                <a:cs typeface="Calibri" panose="020F0502020204030204" pitchFamily="34" charset="0"/>
              </a:rPr>
              <a:t/>
            </a:r>
            <a:br>
              <a:rPr lang="x-none" sz="2400" dirty="0">
                <a:latin typeface="Calibri" panose="020F0502020204030204" pitchFamily="34" charset="0"/>
                <a:cs typeface="Calibri" panose="020F0502020204030204" pitchFamily="34" charset="0"/>
              </a:rPr>
            </a:br>
            <a:endParaRPr lang="x-none" sz="24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36C170D9-CF21-4013-A6F1-CE9DAF6534DE}"/>
              </a:ext>
            </a:extLst>
          </p:cNvPr>
          <p:cNvSpPr>
            <a:spLocks noGrp="1"/>
          </p:cNvSpPr>
          <p:nvPr>
            <p:ph idx="1"/>
          </p:nvPr>
        </p:nvSpPr>
        <p:spPr>
          <a:xfrm>
            <a:off x="251520" y="1268760"/>
            <a:ext cx="8784976" cy="5112568"/>
          </a:xfrm>
        </p:spPr>
        <p:txBody>
          <a:bodyPr>
            <a:normAutofit fontScale="92500" lnSpcReduction="10000"/>
          </a:bodyPr>
          <a:lstStyle/>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Περὶ δὲ τῆς ἡμέρας ἐκείνης ἢ τῆς ὥρας οὐδεὶς οἶδεν, οὐδὲ οἱ ἄγγελοι ἐν οὐρανῷ, οὐδὲ ὁ υἱός, εἰ μὴ ὁ πατήρ</a:t>
            </a:r>
            <a:r>
              <a:rPr lang="el-GR" sz="2800" dirty="0">
                <a:latin typeface="Calibri" panose="020F0502020204030204" pitchFamily="34" charset="0"/>
                <a:cs typeface="Calibri" panose="020F0502020204030204" pitchFamily="34" charset="0"/>
              </a:rPr>
              <a:t>» (Μάρκ. 13, 32)</a:t>
            </a:r>
            <a:endParaRPr lang="x-none" sz="28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τί με λέγεις ἀγαθόν; οὐδεὶς ἀγαθὸς εἰ μὴ εἷς ὁ Θεός</a:t>
            </a:r>
            <a:r>
              <a:rPr lang="el-GR" sz="2800" dirty="0">
                <a:latin typeface="Calibri" panose="020F0502020204030204" pitchFamily="34" charset="0"/>
                <a:cs typeface="Calibri" panose="020F0502020204030204" pitchFamily="34" charset="0"/>
              </a:rPr>
              <a:t>» (Ματθ. 19, 17)</a:t>
            </a:r>
            <a:endParaRPr lang="x-none" sz="28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ἀναβαίνω πρὸς τὸν πατέρα μου καὶ πατέρα ὑμῶν, καὶ Θεόν μου καὶ Θεὸν ὑμῶν</a:t>
            </a:r>
            <a:r>
              <a:rPr lang="el-GR" sz="2800" dirty="0">
                <a:latin typeface="Calibri" panose="020F0502020204030204" pitchFamily="34" charset="0"/>
                <a:cs typeface="Calibri" panose="020F0502020204030204" pitchFamily="34" charset="0"/>
              </a:rPr>
              <a:t>» (Ιωάν. 20, 17)</a:t>
            </a:r>
            <a:endParaRPr lang="x-none" sz="28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Ἐλωῒ Ἐλωΐ, λιμᾶ σαβαχθανί; ὅ ἐστι μεθερμηνευόμενον, ὁ Θεός μου ὁ Θεός μου, εἰς τί με ἐγκατέλιπες;</a:t>
            </a:r>
            <a:r>
              <a:rPr lang="el-GR" sz="2800" dirty="0">
                <a:latin typeface="Calibri" panose="020F0502020204030204" pitchFamily="34" charset="0"/>
                <a:cs typeface="Calibri" panose="020F0502020204030204" pitchFamily="34" charset="0"/>
              </a:rPr>
              <a:t>» (Μάρκ. 15, 34)</a:t>
            </a:r>
            <a:endParaRPr lang="x-none" sz="28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ὁ πατήρ μου μείζων μού ἐστι</a:t>
            </a:r>
            <a:r>
              <a:rPr lang="el-GR" sz="2800" dirty="0">
                <a:latin typeface="Calibri" panose="020F0502020204030204" pitchFamily="34" charset="0"/>
                <a:cs typeface="Calibri" panose="020F0502020204030204" pitchFamily="34" charset="0"/>
              </a:rPr>
              <a:t>» (Ιωάν. 14, 28)</a:t>
            </a:r>
            <a:endParaRPr lang="x-none" sz="28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3089003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498ED5-DF89-422C-BC55-2170C52D4448}"/>
              </a:ext>
            </a:extLst>
          </p:cNvPr>
          <p:cNvSpPr>
            <a:spLocks noGrp="1"/>
          </p:cNvSpPr>
          <p:nvPr>
            <p:ph type="title"/>
          </p:nvPr>
        </p:nvSpPr>
        <p:spPr>
          <a:xfrm>
            <a:off x="251520" y="260648"/>
            <a:ext cx="8496944" cy="1080120"/>
          </a:xfrm>
        </p:spPr>
        <p:txBody>
          <a:bodyPr>
            <a:normAutofit/>
          </a:bodyPr>
          <a:lstStyle/>
          <a:p>
            <a:r>
              <a:rPr lang="el-GR" sz="2700" dirty="0" err="1" smtClean="0">
                <a:latin typeface="Calibri" panose="020F0502020204030204" pitchFamily="34" charset="0"/>
                <a:cs typeface="Calibri" panose="020F0502020204030204" pitchFamily="34" charset="0"/>
              </a:rPr>
              <a:t>Βιβλικα</a:t>
            </a:r>
            <a:r>
              <a:rPr lang="el-GR" sz="2700" dirty="0" smtClean="0">
                <a:latin typeface="Calibri" panose="020F0502020204030204" pitchFamily="34" charset="0"/>
                <a:cs typeface="Calibri" panose="020F0502020204030204" pitchFamily="34" charset="0"/>
              </a:rPr>
              <a:t> </a:t>
            </a:r>
            <a:r>
              <a:rPr lang="el-GR" sz="2700" dirty="0" err="1" smtClean="0">
                <a:latin typeface="Calibri" panose="020F0502020204030204" pitchFamily="34" charset="0"/>
                <a:cs typeface="Calibri" panose="020F0502020204030204" pitchFamily="34" charset="0"/>
              </a:rPr>
              <a:t>επιχειρηματα</a:t>
            </a:r>
            <a:r>
              <a:rPr lang="el-GR" sz="2700" dirty="0" smtClean="0">
                <a:latin typeface="Calibri" panose="020F0502020204030204" pitchFamily="34" charset="0"/>
                <a:cs typeface="Calibri" panose="020F0502020204030204" pitchFamily="34" charset="0"/>
              </a:rPr>
              <a:t> </a:t>
            </a:r>
            <a:r>
              <a:rPr lang="el-GR" sz="2700" dirty="0" err="1" smtClean="0">
                <a:latin typeface="Calibri" panose="020F0502020204030204" pitchFamily="34" charset="0"/>
                <a:cs typeface="Calibri" panose="020F0502020204030204" pitchFamily="34" charset="0"/>
              </a:rPr>
              <a:t>κατΑ</a:t>
            </a:r>
            <a:r>
              <a:rPr lang="el-GR" sz="2700" dirty="0" smtClean="0">
                <a:latin typeface="Calibri" panose="020F0502020204030204" pitchFamily="34" charset="0"/>
                <a:cs typeface="Calibri" panose="020F0502020204030204" pitchFamily="34" charset="0"/>
              </a:rPr>
              <a:t> </a:t>
            </a:r>
            <a:r>
              <a:rPr lang="el-GR" sz="2700" dirty="0" smtClean="0">
                <a:latin typeface="Calibri" panose="020F0502020204030204" pitchFamily="34" charset="0"/>
                <a:cs typeface="Calibri" panose="020F0502020204030204" pitchFamily="34" charset="0"/>
              </a:rPr>
              <a:t>της </a:t>
            </a:r>
            <a:r>
              <a:rPr lang="el-GR" sz="2700" dirty="0" err="1" smtClean="0">
                <a:latin typeface="Calibri" panose="020F0502020204030204" pitchFamily="34" charset="0"/>
                <a:cs typeface="Calibri" panose="020F0502020204030204" pitchFamily="34" charset="0"/>
              </a:rPr>
              <a:t>σταυρωσησ</a:t>
            </a:r>
            <a:r>
              <a:rPr lang="el-GR" sz="2700" dirty="0" smtClean="0">
                <a:latin typeface="Calibri" panose="020F0502020204030204" pitchFamily="34" charset="0"/>
                <a:cs typeface="Calibri" panose="020F0502020204030204" pitchFamily="34" charset="0"/>
              </a:rPr>
              <a:t> του </a:t>
            </a:r>
            <a:r>
              <a:rPr lang="el-GR" sz="2700" dirty="0" err="1" smtClean="0">
                <a:latin typeface="Calibri" panose="020F0502020204030204" pitchFamily="34" charset="0"/>
                <a:cs typeface="Calibri" panose="020F0502020204030204" pitchFamily="34" charset="0"/>
              </a:rPr>
              <a:t>χριστου</a:t>
            </a:r>
            <a:endParaRPr lang="x-none" sz="27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4511D1D7-6561-4643-A65E-8A38FBA1283D}"/>
              </a:ext>
            </a:extLst>
          </p:cNvPr>
          <p:cNvSpPr>
            <a:spLocks noGrp="1"/>
          </p:cNvSpPr>
          <p:nvPr>
            <p:ph idx="1"/>
          </p:nvPr>
        </p:nvSpPr>
        <p:spPr>
          <a:xfrm>
            <a:off x="617330" y="1484784"/>
            <a:ext cx="8275149" cy="5112568"/>
          </a:xfrm>
        </p:spPr>
        <p:txBody>
          <a:bodyPr>
            <a:normAutofit fontScale="85000" lnSpcReduction="10000"/>
          </a:bodyPr>
          <a:lstStyle/>
          <a:p>
            <a:pPr algn="just">
              <a:buFont typeface="Wingdings" panose="05000000000000000000" pitchFamily="2" charset="2"/>
              <a:buChar char="Ø"/>
            </a:pPr>
            <a:r>
              <a:rPr lang="el-GR" sz="3200" dirty="0">
                <a:latin typeface="Calibri" panose="020F0502020204030204" pitchFamily="34" charset="0"/>
                <a:cs typeface="Calibri" panose="020F0502020204030204" pitchFamily="34" charset="0"/>
              </a:rPr>
              <a:t>Το Ισλάμ αρνείται τη σταύρωση του Χριστού</a:t>
            </a:r>
          </a:p>
          <a:p>
            <a:pPr marL="0" indent="0" algn="ctr">
              <a:buNone/>
            </a:pPr>
            <a:r>
              <a:rPr lang="el-GR" sz="3200" i="1" dirty="0">
                <a:latin typeface="Calibri" panose="020F0502020204030204" pitchFamily="34" charset="0"/>
                <a:cs typeface="Calibri" panose="020F0502020204030204" pitchFamily="34" charset="0"/>
              </a:rPr>
              <a:t> </a:t>
            </a:r>
            <a:r>
              <a:rPr lang="el-GR" sz="3200" b="1" dirty="0">
                <a:latin typeface="Calibri" panose="020F0502020204030204" pitchFamily="34" charset="0"/>
                <a:cs typeface="Calibri" panose="020F0502020204030204" pitchFamily="34" charset="0"/>
              </a:rPr>
              <a:t>«Κι όμως δεν τον σκότωσαν κι ούτε τον σταύρωσαν, αλλά έτσι φαίνεται σ' αυτούς (</a:t>
            </a:r>
            <a:r>
              <a:rPr lang="el-GR" sz="3200" b="1" i="1" dirty="0">
                <a:latin typeface="Calibri" panose="020F0502020204030204" pitchFamily="34" charset="0"/>
                <a:cs typeface="Calibri" panose="020F0502020204030204" pitchFamily="34" charset="0"/>
              </a:rPr>
              <a:t>wa-lākin shubbiha lahum</a:t>
            </a:r>
            <a:r>
              <a:rPr lang="el-GR" sz="3200" b="1" dirty="0">
                <a:latin typeface="Calibri" panose="020F0502020204030204" pitchFamily="34" charset="0"/>
                <a:cs typeface="Calibri" panose="020F0502020204030204" pitchFamily="34" charset="0"/>
              </a:rPr>
              <a:t>) […] αλλά ο  Allāh τον σήκωσε ψηλά κοντά του [τον πήρε σ’ ένα μέρος που να μην μπορούν οι εχθροί να τον βρουν] γιατί ο Allāh είναι Πανίσχυρος, Σοφός» </a:t>
            </a:r>
            <a:endParaRPr lang="el-GR" sz="3200" b="1" dirty="0" smtClean="0">
              <a:latin typeface="Calibri" panose="020F0502020204030204" pitchFamily="34" charset="0"/>
              <a:cs typeface="Calibri" panose="020F0502020204030204" pitchFamily="34" charset="0"/>
            </a:endParaRPr>
          </a:p>
          <a:p>
            <a:pPr marL="0" indent="0" algn="ctr">
              <a:buNone/>
            </a:pPr>
            <a:r>
              <a:rPr lang="el-GR" sz="3200" b="1" dirty="0">
                <a:latin typeface="Calibri" panose="020F0502020204030204" pitchFamily="34" charset="0"/>
                <a:cs typeface="Calibri" panose="020F0502020204030204" pitchFamily="34" charset="0"/>
              </a:rPr>
              <a:t>{</a:t>
            </a:r>
            <a:r>
              <a:rPr lang="el-GR" sz="3200" b="1" dirty="0" smtClean="0">
                <a:latin typeface="Calibri" panose="020F0502020204030204" pitchFamily="34" charset="0"/>
                <a:cs typeface="Calibri" panose="020F0502020204030204" pitchFamily="34" charset="0"/>
              </a:rPr>
              <a:t>Κοράνιο 4:157-158}</a:t>
            </a:r>
            <a:endParaRPr lang="x-none" sz="32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200" dirty="0">
                <a:latin typeface="Calibri" panose="020F0502020204030204" pitchFamily="34" charset="0"/>
                <a:cs typeface="Calibri" panose="020F0502020204030204" pitchFamily="34" charset="0"/>
              </a:rPr>
              <a:t>Αυτό οδήγησε τους μουσουλμάνους συγγραφείς να χρησιμοποιήσουν τα ευαγγέλια, προκειμένου να αναιρέσουν τη σταύρωση του Χριστού, ως γεγονός</a:t>
            </a:r>
            <a:endParaRPr lang="x-none" sz="32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1947005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7E211D-B8C5-4FA1-8C72-E5D6BEEEED7F}"/>
              </a:ext>
            </a:extLst>
          </p:cNvPr>
          <p:cNvSpPr>
            <a:spLocks noGrp="1"/>
          </p:cNvSpPr>
          <p:nvPr>
            <p:ph type="title"/>
          </p:nvPr>
        </p:nvSpPr>
        <p:spPr>
          <a:xfrm>
            <a:off x="484584" y="332657"/>
            <a:ext cx="8047856" cy="576063"/>
          </a:xfrm>
        </p:spPr>
        <p:txBody>
          <a:bodyPr>
            <a:normAutofit/>
          </a:bodyPr>
          <a:lstStyle/>
          <a:p>
            <a:r>
              <a:rPr lang="el-GR" sz="2400" dirty="0" err="1" smtClean="0">
                <a:latin typeface="Calibri" panose="020F0502020204030204" pitchFamily="34" charset="0"/>
                <a:cs typeface="Calibri" panose="020F0502020204030204" pitchFamily="34" charset="0"/>
              </a:rPr>
              <a:t>Μερικα</a:t>
            </a:r>
            <a:r>
              <a:rPr lang="el-GR" sz="2400" dirty="0" smtClean="0">
                <a:latin typeface="Calibri" panose="020F0502020204030204" pitchFamily="34" charset="0"/>
                <a:cs typeface="Calibri" panose="020F0502020204030204" pitchFamily="34" charset="0"/>
              </a:rPr>
              <a:t> </a:t>
            </a:r>
            <a:r>
              <a:rPr lang="el-GR" sz="2400" dirty="0" err="1" smtClean="0">
                <a:latin typeface="Calibri" panose="020F0502020204030204" pitchFamily="34" charset="0"/>
                <a:cs typeface="Calibri" panose="020F0502020204030204" pitchFamily="34" charset="0"/>
              </a:rPr>
              <a:t>παραδειγματα</a:t>
            </a:r>
            <a:endParaRPr lang="x-none" sz="2400" dirty="0"/>
          </a:p>
        </p:txBody>
      </p:sp>
      <p:sp>
        <p:nvSpPr>
          <p:cNvPr id="3" name="Content Placeholder 2">
            <a:extLst>
              <a:ext uri="{FF2B5EF4-FFF2-40B4-BE49-F238E27FC236}">
                <a16:creationId xmlns:a16="http://schemas.microsoft.com/office/drawing/2014/main" xmlns="" id="{5DF574B0-EAE6-44AC-BD6E-32481C851443}"/>
              </a:ext>
            </a:extLst>
          </p:cNvPr>
          <p:cNvSpPr>
            <a:spLocks noGrp="1"/>
          </p:cNvSpPr>
          <p:nvPr>
            <p:ph idx="1"/>
          </p:nvPr>
        </p:nvSpPr>
        <p:spPr>
          <a:xfrm>
            <a:off x="484584" y="1124744"/>
            <a:ext cx="8335888" cy="5472608"/>
          </a:xfrm>
        </p:spPr>
        <p:txBody>
          <a:bodyPr>
            <a:normAutofit fontScale="70000" lnSpcReduction="20000"/>
          </a:bodyPr>
          <a:lstStyle/>
          <a:p>
            <a:pPr algn="just"/>
            <a:endParaRPr lang="el-GR" sz="26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Ο </a:t>
            </a:r>
            <a:r>
              <a:rPr lang="en-GB" sz="2600" dirty="0">
                <a:latin typeface="Calibri" panose="020F0502020204030204" pitchFamily="34" charset="0"/>
                <a:cs typeface="Calibri" panose="020F0502020204030204" pitchFamily="34" charset="0"/>
              </a:rPr>
              <a:t>Shih</a:t>
            </a:r>
            <a:r>
              <a:rPr lang="el-GR" sz="2600" dirty="0">
                <a:latin typeface="Calibri" panose="020F0502020204030204" pitchFamily="34" charset="0"/>
                <a:cs typeface="Calibri" panose="020F0502020204030204" pitchFamily="34" charset="0"/>
              </a:rPr>
              <a:t>ā</a:t>
            </a:r>
            <a:r>
              <a:rPr lang="en-GB" sz="2600" dirty="0">
                <a:latin typeface="Calibri" panose="020F0502020204030204" pitchFamily="34" charset="0"/>
                <a:cs typeface="Calibri" panose="020F0502020204030204" pitchFamily="34" charset="0"/>
              </a:rPr>
              <a:t>b al</a:t>
            </a:r>
            <a:r>
              <a:rPr lang="el-GR" sz="2600" dirty="0">
                <a:latin typeface="Calibri" panose="020F0502020204030204" pitchFamily="34" charset="0"/>
                <a:cs typeface="Calibri" panose="020F0502020204030204" pitchFamily="34" charset="0"/>
              </a:rPr>
              <a:t>-</a:t>
            </a:r>
            <a:r>
              <a:rPr lang="en-GB" sz="2600" dirty="0">
                <a:latin typeface="Calibri" panose="020F0502020204030204" pitchFamily="34" charset="0"/>
                <a:cs typeface="Calibri" panose="020F0502020204030204" pitchFamily="34" charset="0"/>
              </a:rPr>
              <a:t>D</a:t>
            </a:r>
            <a:r>
              <a:rPr lang="el-GR" sz="2600" dirty="0">
                <a:latin typeface="Calibri" panose="020F0502020204030204" pitchFamily="34" charset="0"/>
                <a:cs typeface="Calibri" panose="020F0502020204030204" pitchFamily="34" charset="0"/>
              </a:rPr>
              <a:t>ī</a:t>
            </a:r>
            <a:r>
              <a:rPr lang="en-GB" sz="2600" dirty="0">
                <a:latin typeface="Calibri" panose="020F0502020204030204" pitchFamily="34" charset="0"/>
                <a:cs typeface="Calibri" panose="020F0502020204030204" pitchFamily="34" charset="0"/>
              </a:rPr>
              <a:t>n </a:t>
            </a:r>
            <a:r>
              <a:rPr lang="en-US" sz="2600" dirty="0">
                <a:latin typeface="Calibri" panose="020F0502020204030204" pitchFamily="34" charset="0"/>
                <a:cs typeface="Calibri" panose="020F0502020204030204" pitchFamily="34" charset="0"/>
              </a:rPr>
              <a:t>a</a:t>
            </a:r>
            <a:r>
              <a:rPr lang="en-GB" sz="2600" dirty="0">
                <a:latin typeface="Calibri" panose="020F0502020204030204" pitchFamily="34" charset="0"/>
                <a:cs typeface="Calibri" panose="020F0502020204030204" pitchFamily="34" charset="0"/>
              </a:rPr>
              <a:t>l</a:t>
            </a:r>
            <a:r>
              <a:rPr lang="el-GR" sz="2600" dirty="0">
                <a:latin typeface="Calibri" panose="020F0502020204030204" pitchFamily="34" charset="0"/>
                <a:cs typeface="Calibri" panose="020F0502020204030204" pitchFamily="34" charset="0"/>
              </a:rPr>
              <a:t>-</a:t>
            </a:r>
            <a:r>
              <a:rPr lang="en-GB" sz="2600" dirty="0">
                <a:latin typeface="Calibri" panose="020F0502020204030204" pitchFamily="34" charset="0"/>
                <a:cs typeface="Calibri" panose="020F0502020204030204" pitchFamily="34" charset="0"/>
              </a:rPr>
              <a:t>Qar</a:t>
            </a:r>
            <a:r>
              <a:rPr lang="el-GR" sz="2600" dirty="0">
                <a:latin typeface="Calibri" panose="020F0502020204030204" pitchFamily="34" charset="0"/>
                <a:cs typeface="Calibri" panose="020F0502020204030204" pitchFamily="34" charset="0"/>
              </a:rPr>
              <a:t>ā</a:t>
            </a:r>
            <a:r>
              <a:rPr lang="en-GB" sz="2600" dirty="0">
                <a:latin typeface="Calibri" panose="020F0502020204030204" pitchFamily="34" charset="0"/>
                <a:cs typeface="Calibri" panose="020F0502020204030204" pitchFamily="34" charset="0"/>
              </a:rPr>
              <a:t>f</a:t>
            </a:r>
            <a:r>
              <a:rPr lang="el-GR" sz="2600" dirty="0">
                <a:latin typeface="Calibri" panose="020F0502020204030204" pitchFamily="34" charset="0"/>
                <a:cs typeface="Calibri" panose="020F0502020204030204" pitchFamily="34" charset="0"/>
              </a:rPr>
              <a:t>ī (1228-1285) παραπέμπει στην αφήγηση της Μεταμορφώσεως του Χριστού στο όρος Θαβώρ, κατά την οποία ο Χριστός έλαμψε μπροστά στους μαθητές του και εμφανίσθηκε ενώπιόν τους μαζί με τους δύο κορυφαίους προφήτες, το Μωυσή και τον Ηλία (Λουκ. 9, </a:t>
            </a:r>
            <a:r>
              <a:rPr lang="el-GR" sz="2600" dirty="0" smtClean="0">
                <a:latin typeface="Calibri" panose="020F0502020204030204" pitchFamily="34" charset="0"/>
                <a:cs typeface="Calibri" panose="020F0502020204030204" pitchFamily="34" charset="0"/>
              </a:rPr>
              <a:t>28-36), ως απόδειξη</a:t>
            </a:r>
            <a:r>
              <a:rPr lang="el-GR" sz="2600" dirty="0">
                <a:latin typeface="Calibri" panose="020F0502020204030204" pitchFamily="34" charset="0"/>
                <a:cs typeface="Calibri" panose="020F0502020204030204" pitchFamily="34" charset="0"/>
              </a:rPr>
              <a:t>, ότι ο Χριστός υψώθηκε από το Θεό στους ουρανούς και στη θέση του ήλθε ένα άλλο πρόσωπο, το οποίο στη συνέχεια σταυρώθηκε</a:t>
            </a:r>
            <a:endParaRPr lang="x-none" sz="26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Αυτό που πιστοποιεί, για το μουσουλμάνο λόγιο, ότι στη Μεταμόρφωση του Χριστού πήρε τη θέση του Χριστού κάποιος άλλος, είναι, ότι άλλαξε το πρόσωπο, η όψη του, αλλά και τα ρούχα του, όπως περιγράφεται στο Ευαγγέλιο: «</a:t>
            </a:r>
            <a:r>
              <a:rPr lang="el-GR" sz="2600" i="1" dirty="0">
                <a:latin typeface="Calibri" panose="020F0502020204030204" pitchFamily="34" charset="0"/>
                <a:cs typeface="Calibri" panose="020F0502020204030204" pitchFamily="34" charset="0"/>
              </a:rPr>
              <a:t>καὶ ἐγένετο ἐν τῷ προσεύχεσθαι αὐτὸν τὸ εἶδος τοῦ προσώπου αὐτοῦ ἕτερον καὶ ὁ ἱματισμὸς αὐτοῦ λευκὸς ἐξαστράπτων</a:t>
            </a:r>
            <a:r>
              <a:rPr lang="el-GR" sz="2600" dirty="0">
                <a:latin typeface="Calibri" panose="020F0502020204030204" pitchFamily="34" charset="0"/>
                <a:cs typeface="Calibri" panose="020F0502020204030204" pitchFamily="34" charset="0"/>
              </a:rPr>
              <a:t>» (Λουκ. 9, 29) Μάλιστα, η παρουσία των προφητών (Μωυσή και Ηλία), καθώς και ο ύπνος των μαθητών του Ιησού, πιστοποιούν την ανάληψη του Χριστού στους </a:t>
            </a:r>
            <a:r>
              <a:rPr lang="el-GR" sz="2600" dirty="0" smtClean="0">
                <a:latin typeface="Calibri" panose="020F0502020204030204" pitchFamily="34" charset="0"/>
                <a:cs typeface="Calibri" panose="020F0502020204030204" pitchFamily="34" charset="0"/>
              </a:rPr>
              <a:t>ουρανούς</a:t>
            </a:r>
          </a:p>
          <a:p>
            <a:pPr marL="0" indent="0" algn="ctr">
              <a:buNone/>
            </a:pPr>
            <a:r>
              <a:rPr lang="el-GR" sz="2600" b="1" dirty="0" smtClean="0">
                <a:latin typeface="Calibri" panose="020F0502020204030204" pitchFamily="34" charset="0"/>
                <a:cs typeface="Calibri" panose="020F0502020204030204" pitchFamily="34" charset="0"/>
              </a:rPr>
              <a:t>(Πηγή</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Qarāfī</a:t>
            </a:r>
            <a:r>
              <a:rPr lang="en-US" sz="2600" b="1" dirty="0">
                <a:latin typeface="Calibri" panose="020F0502020204030204" pitchFamily="34" charset="0"/>
                <a:cs typeface="Calibri" panose="020F0502020204030204" pitchFamily="34" charset="0"/>
              </a:rPr>
              <a:t>, </a:t>
            </a:r>
            <a:r>
              <a:rPr lang="en-US" sz="2600" b="1" i="1" dirty="0">
                <a:latin typeface="Calibri" panose="020F0502020204030204" pitchFamily="34" charset="0"/>
                <a:cs typeface="Calibri" panose="020F0502020204030204" pitchFamily="34" charset="0"/>
              </a:rPr>
              <a:t>Al-</a:t>
            </a:r>
            <a:r>
              <a:rPr lang="en-US" sz="2600" b="1" i="1" dirty="0" err="1">
                <a:latin typeface="Calibri" panose="020F0502020204030204" pitchFamily="34" charset="0"/>
                <a:cs typeface="Calibri" panose="020F0502020204030204" pitchFamily="34" charset="0"/>
              </a:rPr>
              <a:t>Ajwiba</a:t>
            </a:r>
            <a:r>
              <a:rPr lang="en-US" sz="2600" b="1" i="1" dirty="0">
                <a:latin typeface="Calibri" panose="020F0502020204030204" pitchFamily="34" charset="0"/>
                <a:cs typeface="Calibri" panose="020F0502020204030204" pitchFamily="34" charset="0"/>
              </a:rPr>
              <a:t> </a:t>
            </a:r>
            <a:r>
              <a:rPr lang="en-US" sz="2600" b="1" i="1" dirty="0" smtClean="0">
                <a:latin typeface="Calibri" panose="020F0502020204030204" pitchFamily="34" charset="0"/>
                <a:cs typeface="Calibri" panose="020F0502020204030204" pitchFamily="34" charset="0"/>
              </a:rPr>
              <a:t>al-</a:t>
            </a:r>
            <a:r>
              <a:rPr lang="en-US" sz="2600" b="1" i="1" dirty="0" err="1" smtClean="0">
                <a:latin typeface="Calibri" panose="020F0502020204030204" pitchFamily="34" charset="0"/>
                <a:cs typeface="Calibri" panose="020F0502020204030204" pitchFamily="34" charset="0"/>
              </a:rPr>
              <a:t>fākhira</a:t>
            </a:r>
            <a:r>
              <a:rPr lang="el-GR" sz="2600" b="1" i="1" dirty="0" smtClean="0">
                <a:latin typeface="Calibri" panose="020F0502020204030204" pitchFamily="34" charset="0"/>
                <a:cs typeface="Calibri" panose="020F0502020204030204" pitchFamily="34" charset="0"/>
              </a:rPr>
              <a:t> </a:t>
            </a:r>
            <a:r>
              <a:rPr lang="en-US" sz="2600" b="1" i="1" dirty="0" smtClean="0">
                <a:latin typeface="Calibri" panose="020F0502020204030204" pitchFamily="34" charset="0"/>
                <a:cs typeface="Calibri" panose="020F0502020204030204" pitchFamily="34" charset="0"/>
              </a:rPr>
              <a:t>ʿan </a:t>
            </a:r>
            <a:r>
              <a:rPr lang="en-US" sz="2600" b="1" i="1" dirty="0">
                <a:latin typeface="Calibri" panose="020F0502020204030204" pitchFamily="34" charset="0"/>
                <a:cs typeface="Calibri" panose="020F0502020204030204" pitchFamily="34" charset="0"/>
              </a:rPr>
              <a:t>al-</a:t>
            </a:r>
            <a:r>
              <a:rPr lang="en-US" sz="2600" b="1" i="1" dirty="0" err="1">
                <a:latin typeface="Calibri" panose="020F0502020204030204" pitchFamily="34" charset="0"/>
                <a:cs typeface="Calibri" panose="020F0502020204030204" pitchFamily="34" charset="0"/>
              </a:rPr>
              <a:t>asʾila</a:t>
            </a:r>
            <a:r>
              <a:rPr lang="en-US" sz="2600" b="1" dirty="0">
                <a:latin typeface="Calibri" panose="020F0502020204030204" pitchFamily="34" charset="0"/>
                <a:cs typeface="Calibri" panose="020F0502020204030204" pitchFamily="34" charset="0"/>
              </a:rPr>
              <a:t> </a:t>
            </a:r>
            <a:r>
              <a:rPr lang="en-US" sz="2600" b="1" i="1" dirty="0">
                <a:latin typeface="Calibri" panose="020F0502020204030204" pitchFamily="34" charset="0"/>
                <a:cs typeface="Calibri" panose="020F0502020204030204" pitchFamily="34" charset="0"/>
              </a:rPr>
              <a:t>al-</a:t>
            </a:r>
            <a:r>
              <a:rPr lang="en-US" sz="2600" b="1" i="1" dirty="0" err="1">
                <a:latin typeface="Calibri" panose="020F0502020204030204" pitchFamily="34" charset="0"/>
                <a:cs typeface="Calibri" panose="020F0502020204030204" pitchFamily="34" charset="0"/>
              </a:rPr>
              <a:t>fājira</a:t>
            </a:r>
            <a:r>
              <a:rPr lang="en-US" sz="2600" b="1" dirty="0">
                <a:latin typeface="Calibri" panose="020F0502020204030204" pitchFamily="34" charset="0"/>
                <a:cs typeface="Calibri" panose="020F0502020204030204" pitchFamily="34" charset="0"/>
              </a:rPr>
              <a:t>, </a:t>
            </a:r>
            <a:r>
              <a:rPr lang="en-US" sz="2600" b="1" dirty="0" err="1">
                <a:latin typeface="Calibri" panose="020F0502020204030204" pitchFamily="34" charset="0"/>
                <a:cs typeface="Calibri" panose="020F0502020204030204" pitchFamily="34" charset="0"/>
              </a:rPr>
              <a:t>Tahqiq</a:t>
            </a:r>
            <a:r>
              <a:rPr lang="en-US" sz="2600" b="1" dirty="0">
                <a:latin typeface="Calibri" panose="020F0502020204030204" pitchFamily="34" charset="0"/>
                <a:cs typeface="Calibri" panose="020F0502020204030204" pitchFamily="34" charset="0"/>
              </a:rPr>
              <a:t> Bakr </a:t>
            </a:r>
            <a:r>
              <a:rPr lang="en-US" sz="2600" b="1" dirty="0" err="1">
                <a:latin typeface="Calibri" panose="020F0502020204030204" pitchFamily="34" charset="0"/>
                <a:cs typeface="Calibri" panose="020F0502020204030204" pitchFamily="34" charset="0"/>
              </a:rPr>
              <a:t>Zakī</a:t>
            </a:r>
            <a:r>
              <a:rPr lang="en-US" sz="2600" b="1" dirty="0">
                <a:latin typeface="Calibri" panose="020F0502020204030204" pitchFamily="34" charset="0"/>
                <a:cs typeface="Calibri" panose="020F0502020204030204" pitchFamily="34" charset="0"/>
              </a:rPr>
              <a:t> </a:t>
            </a:r>
            <a:r>
              <a:rPr lang="en-US" sz="2600" b="1" dirty="0" err="1">
                <a:latin typeface="Calibri" panose="020F0502020204030204" pitchFamily="34" charset="0"/>
                <a:cs typeface="Calibri" panose="020F0502020204030204" pitchFamily="34" charset="0"/>
              </a:rPr>
              <a:t>ʿAwaḍ</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Qāhirah</a:t>
            </a:r>
            <a:r>
              <a:rPr lang="en-US" sz="2600" b="1" dirty="0">
                <a:latin typeface="Calibri" panose="020F0502020204030204" pitchFamily="34" charset="0"/>
                <a:cs typeface="Calibri" panose="020F0502020204030204" pitchFamily="34" charset="0"/>
              </a:rPr>
              <a:t>: Min </a:t>
            </a:r>
            <a:r>
              <a:rPr lang="en-US" sz="2600" b="1" dirty="0" err="1">
                <a:latin typeface="Calibri" panose="020F0502020204030204" pitchFamily="34" charset="0"/>
                <a:cs typeface="Calibri" panose="020F0502020204030204" pitchFamily="34" charset="0"/>
              </a:rPr>
              <a:t>Nawādir</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Turāth</a:t>
            </a:r>
            <a:r>
              <a:rPr lang="en-US" sz="2600" b="1" dirty="0">
                <a:latin typeface="Calibri" panose="020F0502020204030204" pitchFamily="34" charset="0"/>
                <a:cs typeface="Calibri" panose="020F0502020204030204" pitchFamily="34" charset="0"/>
              </a:rPr>
              <a:t>: </a:t>
            </a:r>
            <a:r>
              <a:rPr lang="en-US" sz="2600" b="1" dirty="0" err="1">
                <a:latin typeface="Calibri" panose="020F0502020204030204" pitchFamily="34" charset="0"/>
                <a:cs typeface="Calibri" panose="020F0502020204030204" pitchFamily="34" charset="0"/>
              </a:rPr>
              <a:t>Silsilat</a:t>
            </a:r>
            <a:r>
              <a:rPr lang="en-US" sz="2600" b="1" dirty="0">
                <a:latin typeface="Calibri" panose="020F0502020204030204" pitchFamily="34" charset="0"/>
                <a:cs typeface="Calibri" panose="020F0502020204030204" pitchFamily="34" charset="0"/>
              </a:rPr>
              <a:t> </a:t>
            </a:r>
            <a:r>
              <a:rPr lang="en-US" sz="2600" b="1" dirty="0" err="1">
                <a:latin typeface="Calibri" panose="020F0502020204030204" pitchFamily="34" charset="0"/>
                <a:cs typeface="Calibri" panose="020F0502020204030204" pitchFamily="34" charset="0"/>
              </a:rPr>
              <a:t>Muqāranat</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Adyān</a:t>
            </a:r>
            <a:r>
              <a:rPr lang="en-US" sz="2600" b="1" dirty="0">
                <a:latin typeface="Calibri" panose="020F0502020204030204" pitchFamily="34" charset="0"/>
                <a:cs typeface="Calibri" panose="020F0502020204030204" pitchFamily="34" charset="0"/>
              </a:rPr>
              <a:t>, 1987, </a:t>
            </a:r>
            <a:r>
              <a:rPr lang="el-GR" sz="2600" b="1" dirty="0">
                <a:latin typeface="Calibri" panose="020F0502020204030204" pitchFamily="34" charset="0"/>
                <a:cs typeface="Calibri" panose="020F0502020204030204" pitchFamily="34" charset="0"/>
              </a:rPr>
              <a:t>σσ. 186-187)</a:t>
            </a:r>
            <a:endParaRPr lang="x-none" sz="2600" b="1" dirty="0">
              <a:latin typeface="Calibri" panose="020F0502020204030204" pitchFamily="34" charset="0"/>
              <a:cs typeface="Calibri" panose="020F0502020204030204" pitchFamily="34" charset="0"/>
            </a:endParaRPr>
          </a:p>
          <a:p>
            <a:endParaRPr lang="x-none" b="1" dirty="0"/>
          </a:p>
        </p:txBody>
      </p:sp>
    </p:spTree>
    <p:extLst>
      <p:ext uri="{BB962C8B-B14F-4D97-AF65-F5344CB8AC3E}">
        <p14:creationId xmlns:p14="http://schemas.microsoft.com/office/powerpoint/2010/main" val="3743057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16B8630-D5C9-4E42-9D1C-59EF0EB4F0E6}"/>
              </a:ext>
            </a:extLst>
          </p:cNvPr>
          <p:cNvSpPr>
            <a:spLocks noGrp="1"/>
          </p:cNvSpPr>
          <p:nvPr>
            <p:ph idx="1"/>
          </p:nvPr>
        </p:nvSpPr>
        <p:spPr>
          <a:xfrm>
            <a:off x="323528" y="404664"/>
            <a:ext cx="8496944" cy="6192688"/>
          </a:xfrm>
        </p:spPr>
        <p:txBody>
          <a:bodyPr>
            <a:normAutofit/>
          </a:bodyPr>
          <a:lstStyle/>
          <a:p>
            <a:pPr algn="just">
              <a:buFont typeface="Wingdings" panose="05000000000000000000" pitchFamily="2" charset="2"/>
              <a:buChar char="Ø"/>
            </a:pPr>
            <a:r>
              <a:rPr lang="el-GR" sz="2200" dirty="0">
                <a:latin typeface="Calibri" panose="020F0502020204030204" pitchFamily="34" charset="0"/>
                <a:cs typeface="Calibri" panose="020F0502020204030204" pitchFamily="34" charset="0"/>
              </a:rPr>
              <a:t>Σε άλλο σημείο ο </a:t>
            </a:r>
            <a:r>
              <a:rPr lang="it-IT" sz="2200" dirty="0">
                <a:latin typeface="Calibri" panose="020F0502020204030204" pitchFamily="34" charset="0"/>
                <a:cs typeface="Calibri" panose="020F0502020204030204" pitchFamily="34" charset="0"/>
              </a:rPr>
              <a:t>al</a:t>
            </a:r>
            <a:r>
              <a:rPr lang="el-GR" sz="2200" dirty="0">
                <a:latin typeface="Calibri" panose="020F0502020204030204" pitchFamily="34" charset="0"/>
                <a:cs typeface="Calibri" panose="020F0502020204030204" pitchFamily="34" charset="0"/>
              </a:rPr>
              <a:t>-</a:t>
            </a:r>
            <a:r>
              <a:rPr lang="it-IT" sz="2200" dirty="0">
                <a:latin typeface="Calibri" panose="020F0502020204030204" pitchFamily="34" charset="0"/>
                <a:cs typeface="Calibri" panose="020F0502020204030204" pitchFamily="34" charset="0"/>
              </a:rPr>
              <a:t>Qar</a:t>
            </a:r>
            <a:r>
              <a:rPr lang="el-GR" sz="2200" dirty="0">
                <a:latin typeface="Calibri" panose="020F0502020204030204" pitchFamily="34" charset="0"/>
                <a:cs typeface="Calibri" panose="020F0502020204030204" pitchFamily="34" charset="0"/>
              </a:rPr>
              <a:t>ā</a:t>
            </a:r>
            <a:r>
              <a:rPr lang="it-IT" sz="2200" dirty="0">
                <a:latin typeface="Calibri" panose="020F0502020204030204" pitchFamily="34" charset="0"/>
                <a:cs typeface="Calibri" panose="020F0502020204030204" pitchFamily="34" charset="0"/>
              </a:rPr>
              <a:t>f</a:t>
            </a:r>
            <a:r>
              <a:rPr lang="el-GR" sz="2200" dirty="0">
                <a:latin typeface="Calibri" panose="020F0502020204030204" pitchFamily="34" charset="0"/>
                <a:cs typeface="Calibri" panose="020F0502020204030204" pitchFamily="34" charset="0"/>
              </a:rPr>
              <a:t>ī παραπέμποντας στην περιγραφή του Ευαγγελίου, ότι ο Χριστός πάνω στο σταυρό δίψασε [«</a:t>
            </a:r>
            <a:r>
              <a:rPr lang="el-GR" sz="2200" i="1" dirty="0">
                <a:latin typeface="Calibri" panose="020F0502020204030204" pitchFamily="34" charset="0"/>
                <a:cs typeface="Calibri" panose="020F0502020204030204" pitchFamily="34" charset="0"/>
              </a:rPr>
              <a:t>Μετὰ τοῦτο εἰδὼς ὁ ᾿Ιησοῦς ὅτι πάντα ἤδη τετέλεσται, ἵνα τελειωθῇ ἡ γραφή, λέγει· διψῶ</a:t>
            </a:r>
            <a:r>
              <a:rPr lang="el-GR" sz="2200" dirty="0">
                <a:latin typeface="Calibri" panose="020F0502020204030204" pitchFamily="34" charset="0"/>
                <a:cs typeface="Calibri" panose="020F0502020204030204" pitchFamily="34" charset="0"/>
              </a:rPr>
              <a:t>» (Ιωάν. 19, 28)], σημειώνει, ότι αυτό αποδεικνύει, ότι εκείνος που ευρίσκετο επί του σταυρού δεν ήταν τελικά ο Χριστός αλλά κάποιος άλλος</a:t>
            </a:r>
            <a:endParaRPr lang="x-none" sz="22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200" dirty="0">
                <a:latin typeface="Calibri" panose="020F0502020204030204" pitchFamily="34" charset="0"/>
                <a:cs typeface="Calibri" panose="020F0502020204030204" pitchFamily="34" charset="0"/>
              </a:rPr>
              <a:t>Διερωτάται, επίσης, πώς είναι δυνατόν ο Χριστός, ο οποίος άντεξε σαράντα ημέρες και σαράντα νύκτες χωρίς νερό και τροφή στην έρημο (Ματθ. 4, 1-2), ενώ επίσης είχε απαντήσει στους μαθητές του, που του ζητούσαν να φάγει, «</a:t>
            </a:r>
            <a:r>
              <a:rPr lang="el-GR" sz="2200" i="1" dirty="0">
                <a:latin typeface="Calibri" panose="020F0502020204030204" pitchFamily="34" charset="0"/>
                <a:cs typeface="Calibri" panose="020F0502020204030204" pitchFamily="34" charset="0"/>
              </a:rPr>
              <a:t>ἐγὼ βρῶσιν ἔχω φαγεῖν, ἣν ὑμεῖς οὐκ οἴδατε</a:t>
            </a:r>
            <a:r>
              <a:rPr lang="el-GR" sz="2200" dirty="0">
                <a:latin typeface="Calibri" panose="020F0502020204030204" pitchFamily="34" charset="0"/>
                <a:cs typeface="Calibri" panose="020F0502020204030204" pitchFamily="34" charset="0"/>
              </a:rPr>
              <a:t>» (Ιωάν. 4, 31-32), να μην άντεξε επί του σταυρού για μία ώρα χωρίς νερό </a:t>
            </a:r>
            <a:endParaRPr lang="el-GR" sz="2200" dirty="0" smtClean="0">
              <a:latin typeface="Calibri" panose="020F0502020204030204" pitchFamily="34" charset="0"/>
              <a:cs typeface="Calibri" panose="020F0502020204030204" pitchFamily="34" charset="0"/>
            </a:endParaRPr>
          </a:p>
          <a:p>
            <a:pPr marL="0" indent="0" algn="ctr">
              <a:buNone/>
            </a:pPr>
            <a:r>
              <a:rPr lang="el-GR" sz="2400" b="1" dirty="0">
                <a:latin typeface="Calibri" panose="020F0502020204030204" pitchFamily="34" charset="0"/>
                <a:cs typeface="Calibri" panose="020F0502020204030204" pitchFamily="34" charset="0"/>
              </a:rPr>
              <a:t>(Πηγή</a:t>
            </a:r>
            <a:r>
              <a:rPr lang="en-US" sz="2400" b="1" dirty="0">
                <a:latin typeface="Calibri" panose="020F0502020204030204" pitchFamily="34" charset="0"/>
                <a:cs typeface="Calibri" panose="020F0502020204030204" pitchFamily="34" charset="0"/>
              </a:rPr>
              <a:t>: Al-</a:t>
            </a:r>
            <a:r>
              <a:rPr lang="en-US" sz="2400" b="1" dirty="0" err="1">
                <a:latin typeface="Calibri" panose="020F0502020204030204" pitchFamily="34" charset="0"/>
                <a:cs typeface="Calibri" panose="020F0502020204030204" pitchFamily="34" charset="0"/>
              </a:rPr>
              <a:t>Qarāfī</a:t>
            </a: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Al-</a:t>
            </a:r>
            <a:r>
              <a:rPr lang="en-US" sz="2400" b="1" i="1" dirty="0" err="1">
                <a:latin typeface="Calibri" panose="020F0502020204030204" pitchFamily="34" charset="0"/>
                <a:cs typeface="Calibri" panose="020F0502020204030204" pitchFamily="34" charset="0"/>
              </a:rPr>
              <a:t>Ajwiba</a:t>
            </a:r>
            <a:r>
              <a:rPr lang="en-US" sz="2400" b="1" i="1" dirty="0">
                <a:latin typeface="Calibri" panose="020F0502020204030204" pitchFamily="34" charset="0"/>
                <a:cs typeface="Calibri" panose="020F0502020204030204" pitchFamily="34" charset="0"/>
              </a:rPr>
              <a:t> al-</a:t>
            </a:r>
            <a:r>
              <a:rPr lang="en-US" sz="2400" b="1" i="1" dirty="0" err="1">
                <a:latin typeface="Calibri" panose="020F0502020204030204" pitchFamily="34" charset="0"/>
                <a:cs typeface="Calibri" panose="020F0502020204030204" pitchFamily="34" charset="0"/>
              </a:rPr>
              <a:t>fākhira</a:t>
            </a:r>
            <a:r>
              <a:rPr lang="el-GR" sz="2400" b="1" i="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ʿan al-</a:t>
            </a:r>
            <a:r>
              <a:rPr lang="en-US" sz="2400" b="1" i="1" dirty="0" err="1">
                <a:latin typeface="Calibri" panose="020F0502020204030204" pitchFamily="34" charset="0"/>
                <a:cs typeface="Calibri" panose="020F0502020204030204" pitchFamily="34" charset="0"/>
              </a:rPr>
              <a:t>asʾila</a:t>
            </a: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al-</a:t>
            </a:r>
            <a:r>
              <a:rPr lang="en-US" sz="2400" b="1" i="1" dirty="0" err="1">
                <a:latin typeface="Calibri" panose="020F0502020204030204" pitchFamily="34" charset="0"/>
                <a:cs typeface="Calibri" panose="020F0502020204030204" pitchFamily="34" charset="0"/>
              </a:rPr>
              <a:t>fājira</a:t>
            </a:r>
            <a:r>
              <a:rPr lang="en-US" sz="2400" b="1" dirty="0" smtClean="0">
                <a:latin typeface="Calibri" panose="020F0502020204030204" pitchFamily="34" charset="0"/>
                <a:cs typeface="Calibri" panose="020F0502020204030204" pitchFamily="34" charset="0"/>
              </a:rPr>
              <a:t>,</a:t>
            </a:r>
            <a:r>
              <a:rPr lang="el-GR" sz="2400" b="1" i="1" dirty="0">
                <a:latin typeface="Calibri" panose="020F0502020204030204" pitchFamily="34" charset="0"/>
                <a:cs typeface="Calibri" panose="020F0502020204030204" pitchFamily="34" charset="0"/>
              </a:rPr>
              <a:t> όπ. παρ., </a:t>
            </a:r>
            <a:r>
              <a:rPr lang="el-GR" sz="2400" b="1" i="1" dirty="0" smtClean="0">
                <a:latin typeface="Calibri" panose="020F0502020204030204" pitchFamily="34" charset="0"/>
                <a:cs typeface="Calibri" panose="020F0502020204030204" pitchFamily="34" charset="0"/>
              </a:rPr>
              <a:t>σσ. 187-188)</a:t>
            </a:r>
            <a:endParaRPr lang="el-GR" sz="2200" dirty="0" smtClean="0">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x-none" sz="28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213263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05E26B-CCF9-4D68-A454-D98508AF6F32}"/>
              </a:ext>
            </a:extLst>
          </p:cNvPr>
          <p:cNvSpPr>
            <a:spLocks noGrp="1"/>
          </p:cNvSpPr>
          <p:nvPr>
            <p:ph type="title"/>
          </p:nvPr>
        </p:nvSpPr>
        <p:spPr>
          <a:xfrm>
            <a:off x="107504" y="260648"/>
            <a:ext cx="8640960" cy="720080"/>
          </a:xfrm>
        </p:spPr>
        <p:txBody>
          <a:bodyPr>
            <a:normAutofit/>
          </a:bodyPr>
          <a:lstStyle/>
          <a:p>
            <a:r>
              <a:rPr lang="el-GR" sz="2700" dirty="0" smtClean="0">
                <a:latin typeface="Calibri" panose="020F0502020204030204" pitchFamily="34" charset="0"/>
                <a:cs typeface="Calibri" panose="020F0502020204030204" pitchFamily="34" charset="0"/>
              </a:rPr>
              <a:t>Η μη </a:t>
            </a:r>
            <a:r>
              <a:rPr lang="el-GR" sz="2700" dirty="0" err="1" smtClean="0">
                <a:latin typeface="Calibri" panose="020F0502020204030204" pitchFamily="34" charset="0"/>
                <a:cs typeface="Calibri" panose="020F0502020204030204" pitchFamily="34" charset="0"/>
              </a:rPr>
              <a:t>αξιοπιστια</a:t>
            </a:r>
            <a:r>
              <a:rPr lang="el-GR" sz="2700" dirty="0" smtClean="0">
                <a:latin typeface="Calibri" panose="020F0502020204030204" pitchFamily="34" charset="0"/>
                <a:cs typeface="Calibri" panose="020F0502020204030204" pitchFamily="34" charset="0"/>
              </a:rPr>
              <a:t> της </a:t>
            </a:r>
            <a:r>
              <a:rPr lang="el-GR" sz="2700" dirty="0" err="1" smtClean="0">
                <a:latin typeface="Calibri" panose="020F0502020204030204" pitchFamily="34" charset="0"/>
                <a:cs typeface="Calibri" panose="020F0502020204030204" pitchFamily="34" charset="0"/>
              </a:rPr>
              <a:t>βιβλου</a:t>
            </a:r>
            <a:endParaRPr lang="x-none" sz="27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1470D217-61B9-4432-895A-B876F7A78767}"/>
              </a:ext>
            </a:extLst>
          </p:cNvPr>
          <p:cNvSpPr>
            <a:spLocks noGrp="1"/>
          </p:cNvSpPr>
          <p:nvPr>
            <p:ph idx="1"/>
          </p:nvPr>
        </p:nvSpPr>
        <p:spPr>
          <a:xfrm>
            <a:off x="395537" y="980728"/>
            <a:ext cx="8208912" cy="5544616"/>
          </a:xfrm>
        </p:spPr>
        <p:txBody>
          <a:bodyPr>
            <a:normAutofit fontScale="55000" lnSpcReduction="20000"/>
          </a:bodyPr>
          <a:lstStyle/>
          <a:p>
            <a:endParaRPr lang="el-GR" dirty="0"/>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Η επιχειρηματολογία των μουσουλμάνων συγγραφέων κινήθηκε με βάση το παρακάτω πλαίσιο:</a:t>
            </a:r>
            <a:endParaRPr lang="x-none" sz="26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Το βασικό επιχείρημα των μουσουλμάνων συγγραφέων κατά της αξιοπιστίας της Βίβλου, συνδεόταν με το γεγονός, ότι τα Ευαγγέλια, τα οποία δέχονται στον κανόνα τους οι χριστιανοί ως ιερά βιβλία δεν είναι ένα ενιαίο βιβλίο, δηλ. ένα Ευαγγέλιο, αλλά τέσσερα διαφορετικά και τα οποία, μάλιστα, αντιφάσκουν μεταξύ τους</a:t>
            </a:r>
            <a:endParaRPr lang="x-none" sz="26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Δύο σύγχρονοι μουσουλμάνοι στοχαστές, ο ʿ</a:t>
            </a:r>
            <a:r>
              <a:rPr lang="en-US" sz="2600" dirty="0">
                <a:latin typeface="Calibri" panose="020F0502020204030204" pitchFamily="34" charset="0"/>
                <a:cs typeface="Calibri" panose="020F0502020204030204" pitchFamily="34" charset="0"/>
              </a:rPr>
              <a:t>Abd al</a:t>
            </a:r>
            <a:r>
              <a:rPr lang="el-GR" sz="26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Wahh</a:t>
            </a:r>
            <a:r>
              <a:rPr lang="el-GR" sz="2600" dirty="0">
                <a:latin typeface="Calibri" panose="020F0502020204030204" pitchFamily="34" charset="0"/>
                <a:cs typeface="Calibri" panose="020F0502020204030204" pitchFamily="34" charset="0"/>
              </a:rPr>
              <a:t>ā</a:t>
            </a:r>
            <a:r>
              <a:rPr lang="en-US" sz="2600" dirty="0">
                <a:latin typeface="Calibri" panose="020F0502020204030204" pitchFamily="34" charset="0"/>
                <a:cs typeface="Calibri" panose="020F0502020204030204" pitchFamily="34" charset="0"/>
              </a:rPr>
              <a:t>b al</a:t>
            </a:r>
            <a:r>
              <a:rPr lang="el-GR" sz="26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Na</a:t>
            </a:r>
            <a:r>
              <a:rPr lang="en-GB" sz="2600" dirty="0">
                <a:latin typeface="Calibri" panose="020F0502020204030204" pitchFamily="34" charset="0"/>
                <a:cs typeface="Calibri" panose="020F0502020204030204" pitchFamily="34" charset="0"/>
              </a:rPr>
              <a:t>j</a:t>
            </a:r>
            <a:r>
              <a:rPr lang="en-US" sz="2600" dirty="0">
                <a:latin typeface="Calibri" panose="020F0502020204030204" pitchFamily="34" charset="0"/>
                <a:cs typeface="Calibri" panose="020F0502020204030204" pitchFamily="34" charset="0"/>
              </a:rPr>
              <a:t>j</a:t>
            </a:r>
            <a:r>
              <a:rPr lang="el-GR" sz="2600" dirty="0">
                <a:latin typeface="Calibri" panose="020F0502020204030204" pitchFamily="34" charset="0"/>
                <a:cs typeface="Calibri" panose="020F0502020204030204" pitchFamily="34" charset="0"/>
              </a:rPr>
              <a:t>ā</a:t>
            </a:r>
            <a:r>
              <a:rPr lang="en-US" sz="2600" dirty="0">
                <a:latin typeface="Calibri" panose="020F0502020204030204" pitchFamily="34" charset="0"/>
                <a:cs typeface="Calibri" panose="020F0502020204030204" pitchFamily="34" charset="0"/>
              </a:rPr>
              <a:t>r</a:t>
            </a:r>
            <a:r>
              <a:rPr lang="el-GR" sz="2600" dirty="0">
                <a:latin typeface="Calibri" panose="020F0502020204030204" pitchFamily="34" charset="0"/>
                <a:cs typeface="Calibri" panose="020F0502020204030204" pitchFamily="34" charset="0"/>
              </a:rPr>
              <a:t> (1862-1941) και </a:t>
            </a:r>
            <a:r>
              <a:rPr lang="en-GB" sz="2600" dirty="0">
                <a:latin typeface="Calibri" panose="020F0502020204030204" pitchFamily="34" charset="0"/>
                <a:cs typeface="Calibri" panose="020F0502020204030204" pitchFamily="34" charset="0"/>
              </a:rPr>
              <a:t>o Muḥammad Ab</a:t>
            </a:r>
            <a:r>
              <a:rPr lang="el-GR" sz="2600" dirty="0">
                <a:latin typeface="Calibri" panose="020F0502020204030204" pitchFamily="34" charset="0"/>
                <a:cs typeface="Calibri" panose="020F0502020204030204" pitchFamily="34" charset="0"/>
              </a:rPr>
              <a:t>ū </a:t>
            </a:r>
            <a:r>
              <a:rPr lang="en-GB" sz="2600" dirty="0">
                <a:latin typeface="Calibri" panose="020F0502020204030204" pitchFamily="34" charset="0"/>
                <a:cs typeface="Calibri" panose="020F0502020204030204" pitchFamily="34" charset="0"/>
              </a:rPr>
              <a:t>Zahra</a:t>
            </a:r>
            <a:r>
              <a:rPr lang="el-GR" sz="2600" dirty="0">
                <a:latin typeface="Calibri" panose="020F0502020204030204" pitchFamily="34" charset="0"/>
                <a:cs typeface="Calibri" panose="020F0502020204030204" pitchFamily="34" charset="0"/>
              </a:rPr>
              <a:t> (1898-1974) αναφέρουν, ότι το «Ευαγγέλιο του Ιησού», στο οποίο αναφέρεται το Κοράνιο {Κοράνιο 5: 46}, αλλά και ο ίδιος ο Απόστολος Παύλος, «</a:t>
            </a:r>
            <a:r>
              <a:rPr lang="el-GR" sz="2600" i="1" dirty="0">
                <a:latin typeface="Calibri" panose="020F0502020204030204" pitchFamily="34" charset="0"/>
                <a:cs typeface="Calibri" panose="020F0502020204030204" pitchFamily="34" charset="0"/>
              </a:rPr>
              <a:t>συνεργὸν ἡμῶν ἐν τῷ εὐαγγελίῳ τοῦ Χριστοῦ</a:t>
            </a:r>
            <a:r>
              <a:rPr lang="el-GR" sz="2600" dirty="0">
                <a:latin typeface="Calibri" panose="020F0502020204030204" pitchFamily="34" charset="0"/>
                <a:cs typeface="Calibri" panose="020F0502020204030204" pitchFamily="34" charset="0"/>
              </a:rPr>
              <a:t>» (Α’ Θεσ. 3, 2.), το οποίο παρέδωσε ο ίδιος ο Χριστός στους μαθητές του, προκειμένου να μεταφέρουν το μήνυμά του (δηλ. τη διδασκαλία του απόλυτου μονοθεϊσμού και της αναγγελίας του ερχομού του Προφήτη Μωάμεθ), πλέον δε </a:t>
            </a:r>
            <a:r>
              <a:rPr lang="el-GR" sz="2600" dirty="0" smtClean="0">
                <a:latin typeface="Calibri" panose="020F0502020204030204" pitchFamily="34" charset="0"/>
                <a:cs typeface="Calibri" panose="020F0502020204030204" pitchFamily="34" charset="0"/>
              </a:rPr>
              <a:t>διασώζεται</a:t>
            </a:r>
          </a:p>
          <a:p>
            <a:pPr marL="0" indent="0" algn="ctr">
              <a:buNone/>
            </a:pPr>
            <a:r>
              <a:rPr lang="el-GR" sz="2600" b="1" dirty="0" smtClean="0">
                <a:latin typeface="Calibri" panose="020F0502020204030204" pitchFamily="34" charset="0"/>
                <a:cs typeface="Calibri" panose="020F0502020204030204" pitchFamily="34" charset="0"/>
              </a:rPr>
              <a:t>(Πηγή</a:t>
            </a:r>
            <a:r>
              <a:rPr lang="en-US" sz="2600" b="1" dirty="0">
                <a:latin typeface="Calibri" panose="020F0502020204030204" pitchFamily="34" charset="0"/>
                <a:cs typeface="Calibri" panose="020F0502020204030204" pitchFamily="34" charset="0"/>
              </a:rPr>
              <a:t>: A. Al-</a:t>
            </a:r>
            <a:r>
              <a:rPr lang="en-US" sz="2600" b="1" dirty="0" err="1">
                <a:latin typeface="Calibri" panose="020F0502020204030204" pitchFamily="34" charset="0"/>
                <a:cs typeface="Calibri" panose="020F0502020204030204" pitchFamily="34" charset="0"/>
              </a:rPr>
              <a:t>Najār</a:t>
            </a:r>
            <a:r>
              <a:rPr lang="en-US" sz="2600" b="1" dirty="0">
                <a:latin typeface="Calibri" panose="020F0502020204030204" pitchFamily="34" charset="0"/>
                <a:cs typeface="Calibri" panose="020F0502020204030204" pitchFamily="34" charset="0"/>
              </a:rPr>
              <a:t>, </a:t>
            </a:r>
            <a:r>
              <a:rPr lang="en-US" sz="2600" b="1" i="1" dirty="0" err="1">
                <a:latin typeface="Calibri" panose="020F0502020204030204" pitchFamily="34" charset="0"/>
                <a:cs typeface="Calibri" panose="020F0502020204030204" pitchFamily="34" charset="0"/>
              </a:rPr>
              <a:t>Qiṣaṣ</a:t>
            </a:r>
            <a:r>
              <a:rPr lang="en-US" sz="2600" b="1" i="1" dirty="0">
                <a:latin typeface="Calibri" panose="020F0502020204030204" pitchFamily="34" charset="0"/>
                <a:cs typeface="Calibri" panose="020F0502020204030204" pitchFamily="34" charset="0"/>
              </a:rPr>
              <a:t> al-</a:t>
            </a:r>
            <a:r>
              <a:rPr lang="en-US" sz="2600" b="1" i="1" dirty="0" err="1">
                <a:latin typeface="Calibri" panose="020F0502020204030204" pitchFamily="34" charset="0"/>
                <a:cs typeface="Calibri" panose="020F0502020204030204" pitchFamily="34" charset="0"/>
              </a:rPr>
              <a:t>anbiyāʾ</a:t>
            </a:r>
            <a:r>
              <a:rPr lang="en-US" sz="2600" b="1" dirty="0">
                <a:latin typeface="Calibri" panose="020F0502020204030204" pitchFamily="34" charset="0"/>
                <a:cs typeface="Calibri" panose="020F0502020204030204" pitchFamily="34" charset="0"/>
              </a:rPr>
              <a:t>, Bayrūt: Dār </a:t>
            </a:r>
            <a:r>
              <a:rPr lang="en-US" sz="2600" b="1" dirty="0" err="1">
                <a:latin typeface="Calibri" panose="020F0502020204030204" pitchFamily="34" charset="0"/>
                <a:cs typeface="Calibri" panose="020F0502020204030204" pitchFamily="34" charset="0"/>
              </a:rPr>
              <a:t>Iḥyāʾ</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Turāth</a:t>
            </a:r>
            <a:r>
              <a:rPr lang="en-US" sz="2600" b="1" dirty="0">
                <a:latin typeface="Calibri" panose="020F0502020204030204" pitchFamily="34" charset="0"/>
                <a:cs typeface="Calibri" panose="020F0502020204030204" pitchFamily="34" charset="0"/>
              </a:rPr>
              <a:t> al-ʿArabī, </a:t>
            </a:r>
            <a:r>
              <a:rPr lang="el-GR" sz="2600" b="1" dirty="0">
                <a:latin typeface="Calibri" panose="020F0502020204030204" pitchFamily="34" charset="0"/>
                <a:cs typeface="Calibri" panose="020F0502020204030204" pitchFamily="34" charset="0"/>
              </a:rPr>
              <a:t>σσ. </a:t>
            </a:r>
            <a:r>
              <a:rPr lang="el-GR" sz="2600" b="1" dirty="0" smtClean="0">
                <a:latin typeface="Calibri" panose="020F0502020204030204" pitchFamily="34" charset="0"/>
                <a:cs typeface="Calibri" panose="020F0502020204030204" pitchFamily="34" charset="0"/>
              </a:rPr>
              <a:t>391-392 &amp; </a:t>
            </a:r>
            <a:r>
              <a:rPr lang="en-US" sz="2600" b="1" dirty="0" smtClean="0">
                <a:latin typeface="Calibri" panose="020F0502020204030204" pitchFamily="34" charset="0"/>
                <a:cs typeface="Calibri" panose="020F0502020204030204" pitchFamily="34" charset="0"/>
              </a:rPr>
              <a:t>M</a:t>
            </a:r>
            <a:r>
              <a:rPr lang="en-US" sz="2600" b="1" dirty="0">
                <a:latin typeface="Calibri" panose="020F0502020204030204" pitchFamily="34" charset="0"/>
                <a:cs typeface="Calibri" panose="020F0502020204030204" pitchFamily="34" charset="0"/>
              </a:rPr>
              <a:t>. Abū Zahra, </a:t>
            </a:r>
            <a:r>
              <a:rPr lang="en-US" sz="2600" b="1" i="1" dirty="0" err="1" smtClean="0">
                <a:latin typeface="Calibri" panose="020F0502020204030204" pitchFamily="34" charset="0"/>
                <a:cs typeface="Calibri" panose="020F0502020204030204" pitchFamily="34" charset="0"/>
              </a:rPr>
              <a:t>Muhadarat</a:t>
            </a:r>
            <a:r>
              <a:rPr lang="el-GR" sz="2600" b="1" i="1" dirty="0" smtClean="0">
                <a:latin typeface="Calibri" panose="020F0502020204030204" pitchFamily="34" charset="0"/>
                <a:cs typeface="Calibri" panose="020F0502020204030204" pitchFamily="34" charset="0"/>
              </a:rPr>
              <a:t> </a:t>
            </a:r>
            <a:r>
              <a:rPr lang="en-US" sz="2600" b="1" i="1" dirty="0" smtClean="0">
                <a:latin typeface="Calibri" panose="020F0502020204030204" pitchFamily="34" charset="0"/>
                <a:cs typeface="Calibri" panose="020F0502020204030204" pitchFamily="34" charset="0"/>
              </a:rPr>
              <a:t>fī </a:t>
            </a:r>
            <a:r>
              <a:rPr lang="en-US" sz="2600" b="1" i="1" dirty="0">
                <a:latin typeface="Calibri" panose="020F0502020204030204" pitchFamily="34" charset="0"/>
                <a:cs typeface="Calibri" panose="020F0502020204030204" pitchFamily="34" charset="0"/>
              </a:rPr>
              <a:t>l-</a:t>
            </a:r>
            <a:r>
              <a:rPr lang="en-US" sz="2600" b="1" i="1" dirty="0" err="1">
                <a:latin typeface="Calibri" panose="020F0502020204030204" pitchFamily="34" charset="0"/>
                <a:cs typeface="Calibri" panose="020F0502020204030204" pitchFamily="34" charset="0"/>
              </a:rPr>
              <a:t>Naṣrānīya</a:t>
            </a:r>
            <a:r>
              <a:rPr lang="en-US" sz="2600" b="1" dirty="0">
                <a:latin typeface="Calibri" panose="020F0502020204030204" pitchFamily="34" charset="0"/>
                <a:cs typeface="Calibri" panose="020F0502020204030204" pitchFamily="34" charset="0"/>
              </a:rPr>
              <a:t>, al-Riyāḍ: Al-</a:t>
            </a:r>
            <a:r>
              <a:rPr lang="en-US" sz="2600" b="1" dirty="0" err="1">
                <a:latin typeface="Calibri" panose="020F0502020204030204" pitchFamily="34" charset="0"/>
                <a:cs typeface="Calibri" panose="020F0502020204030204" pitchFamily="34" charset="0"/>
              </a:rPr>
              <a:t>Riassāʾ</a:t>
            </a:r>
            <a:r>
              <a:rPr lang="en-US" sz="2600" b="1" dirty="0">
                <a:latin typeface="Calibri" panose="020F0502020204030204" pitchFamily="34" charset="0"/>
                <a:cs typeface="Calibri" panose="020F0502020204030204" pitchFamily="34" charset="0"/>
              </a:rPr>
              <a:t> li-</a:t>
            </a:r>
            <a:r>
              <a:rPr lang="en-US" sz="2600" b="1" dirty="0" err="1">
                <a:latin typeface="Calibri" panose="020F0502020204030204" pitchFamily="34" charset="0"/>
                <a:cs typeface="Calibri" panose="020F0502020204030204" pitchFamily="34" charset="0"/>
              </a:rPr>
              <a:t>Idārit</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Buḥūth</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ʿIlmiyya</a:t>
            </a:r>
            <a:r>
              <a:rPr lang="en-US" sz="2600" b="1" dirty="0">
                <a:latin typeface="Calibri" panose="020F0502020204030204" pitchFamily="34" charset="0"/>
                <a:cs typeface="Calibri" panose="020F0502020204030204" pitchFamily="34" charset="0"/>
              </a:rPr>
              <a:t>, 1983, </a:t>
            </a:r>
            <a:r>
              <a:rPr lang="el-GR" sz="2600" b="1" dirty="0">
                <a:latin typeface="Calibri" panose="020F0502020204030204" pitchFamily="34" charset="0"/>
                <a:cs typeface="Calibri" panose="020F0502020204030204" pitchFamily="34" charset="0"/>
              </a:rPr>
              <a:t>σσ. 66-68)</a:t>
            </a:r>
            <a:endParaRPr lang="x-none" sz="26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Αυτό, άλλωστε είναι και το γνήσιο Ευαγγέλιο, το οποίο απέστειλε ο Θεός στον προφήτη και Απόστολο του, τον Ιησού Χριστό</a:t>
            </a: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Ο ʿ</a:t>
            </a:r>
            <a:r>
              <a:rPr lang="en-US" sz="2600" dirty="0">
                <a:latin typeface="Calibri" panose="020F0502020204030204" pitchFamily="34" charset="0"/>
                <a:cs typeface="Calibri" panose="020F0502020204030204" pitchFamily="34" charset="0"/>
              </a:rPr>
              <a:t>Abd al</a:t>
            </a:r>
            <a:r>
              <a:rPr lang="el-GR" sz="26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Wahh</a:t>
            </a:r>
            <a:r>
              <a:rPr lang="el-GR" sz="2600" dirty="0">
                <a:latin typeface="Calibri" panose="020F0502020204030204" pitchFamily="34" charset="0"/>
                <a:cs typeface="Calibri" panose="020F0502020204030204" pitchFamily="34" charset="0"/>
              </a:rPr>
              <a:t>ā</a:t>
            </a:r>
            <a:r>
              <a:rPr lang="en-US" sz="2600" dirty="0">
                <a:latin typeface="Calibri" panose="020F0502020204030204" pitchFamily="34" charset="0"/>
                <a:cs typeface="Calibri" panose="020F0502020204030204" pitchFamily="34" charset="0"/>
              </a:rPr>
              <a:t>b al</a:t>
            </a:r>
            <a:r>
              <a:rPr lang="el-GR" sz="26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Naj</a:t>
            </a:r>
            <a:r>
              <a:rPr lang="el-GR" sz="2600" dirty="0">
                <a:latin typeface="Calibri" panose="020F0502020204030204" pitchFamily="34" charset="0"/>
                <a:cs typeface="Calibri" panose="020F0502020204030204" pitchFamily="34" charset="0"/>
              </a:rPr>
              <a:t>ā</a:t>
            </a:r>
            <a:r>
              <a:rPr lang="en-US" sz="2600" dirty="0">
                <a:latin typeface="Calibri" panose="020F0502020204030204" pitchFamily="34" charset="0"/>
                <a:cs typeface="Calibri" panose="020F0502020204030204" pitchFamily="34" charset="0"/>
              </a:rPr>
              <a:t>r</a:t>
            </a:r>
            <a:r>
              <a:rPr lang="el-GR" sz="2600" dirty="0">
                <a:latin typeface="Calibri" panose="020F0502020204030204" pitchFamily="34" charset="0"/>
                <a:cs typeface="Calibri" panose="020F0502020204030204" pitchFamily="34" charset="0"/>
              </a:rPr>
              <a:t>, υποστηρίζει ωστόσο, ότι αυτά τα Ευαγγέλια που διασώζονται από τους χριστιανούς -τα γνωστά τέσσερα Ευαγγέλια- αποτελούν διάφορες ιστορίες, τις οποίες επινόησαν οι μαθητές του Χριστού ή κάποια άλλα μέλη της πρώτης χριστιανικής </a:t>
            </a:r>
            <a:r>
              <a:rPr lang="el-GR" sz="2600" dirty="0" smtClean="0">
                <a:latin typeface="Calibri" panose="020F0502020204030204" pitchFamily="34" charset="0"/>
                <a:cs typeface="Calibri" panose="020F0502020204030204" pitchFamily="34" charset="0"/>
              </a:rPr>
              <a:t>κοινότητας</a:t>
            </a:r>
          </a:p>
          <a:p>
            <a:pPr marL="0" indent="0" algn="ctr">
              <a:buNone/>
            </a:pPr>
            <a:r>
              <a:rPr lang="el-GR" sz="2600" b="1" dirty="0" smtClean="0">
                <a:latin typeface="Calibri" panose="020F0502020204030204" pitchFamily="34" charset="0"/>
                <a:cs typeface="Calibri" panose="020F0502020204030204" pitchFamily="34" charset="0"/>
              </a:rPr>
              <a:t>(Πηγή</a:t>
            </a:r>
            <a:r>
              <a:rPr lang="en-US" sz="2600" b="1" dirty="0" smtClean="0">
                <a:latin typeface="Calibri" panose="020F0502020204030204" pitchFamily="34" charset="0"/>
                <a:cs typeface="Calibri" panose="020F0502020204030204" pitchFamily="34" charset="0"/>
              </a:rPr>
              <a:t>: A</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Najjar</a:t>
            </a:r>
            <a:r>
              <a:rPr lang="en-US" sz="2600" b="1" dirty="0">
                <a:latin typeface="Calibri" panose="020F0502020204030204" pitchFamily="34" charset="0"/>
                <a:cs typeface="Calibri" panose="020F0502020204030204" pitchFamily="34" charset="0"/>
              </a:rPr>
              <a:t>, </a:t>
            </a:r>
            <a:r>
              <a:rPr lang="en-US" sz="2600" b="1" i="1" dirty="0" err="1">
                <a:latin typeface="Calibri" panose="020F0502020204030204" pitchFamily="34" charset="0"/>
                <a:cs typeface="Calibri" panose="020F0502020204030204" pitchFamily="34" charset="0"/>
              </a:rPr>
              <a:t>Qiṣaṣal-Anbiyā</a:t>
            </a:r>
            <a:r>
              <a:rPr lang="en-US" sz="2600" b="1" dirty="0">
                <a:latin typeface="Calibri" panose="020F0502020204030204" pitchFamily="34" charset="0"/>
                <a:cs typeface="Calibri" panose="020F0502020204030204" pitchFamily="34" charset="0"/>
              </a:rPr>
              <a:t>, </a:t>
            </a:r>
            <a:r>
              <a:rPr lang="el-GR" sz="2600" b="1" dirty="0">
                <a:latin typeface="Calibri" panose="020F0502020204030204" pitchFamily="34" charset="0"/>
                <a:cs typeface="Calibri" panose="020F0502020204030204" pitchFamily="34" charset="0"/>
              </a:rPr>
              <a:t>όπ. παρ., σ. </a:t>
            </a:r>
            <a:r>
              <a:rPr lang="el-GR" sz="2600" b="1" dirty="0" smtClean="0">
                <a:latin typeface="Calibri" panose="020F0502020204030204" pitchFamily="34" charset="0"/>
                <a:cs typeface="Calibri" panose="020F0502020204030204" pitchFamily="34" charset="0"/>
              </a:rPr>
              <a:t>391)</a:t>
            </a:r>
            <a:endParaRPr lang="x-none" sz="2600" b="1" dirty="0">
              <a:latin typeface="Calibri" panose="020F0502020204030204" pitchFamily="34" charset="0"/>
              <a:cs typeface="Calibri" panose="020F0502020204030204" pitchFamily="34" charset="0"/>
            </a:endParaRPr>
          </a:p>
          <a:p>
            <a:endParaRPr lang="x-none" dirty="0">
              <a:solidFill>
                <a:schemeClr val="bg1"/>
              </a:solidFill>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473507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EDAA9CC-D0DB-4D0C-82D0-DE2120FF4B9D}"/>
              </a:ext>
            </a:extLst>
          </p:cNvPr>
          <p:cNvSpPr>
            <a:spLocks noGrp="1"/>
          </p:cNvSpPr>
          <p:nvPr>
            <p:ph idx="1"/>
          </p:nvPr>
        </p:nvSpPr>
        <p:spPr>
          <a:xfrm>
            <a:off x="323528" y="260648"/>
            <a:ext cx="8496944" cy="6408712"/>
          </a:xfrm>
        </p:spPr>
        <p:txBody>
          <a:bodyPr>
            <a:normAutofit/>
          </a:bodyPr>
          <a:lstStyle/>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Οι χριστιανοί θα έπρεπε να διαθέτουν ένα και μόνο Ευαγγέλιο, το οποίο θα είχε αποστείλει ο Θεός στο ανθρώπινο γένος και όχι τέσσερις διαφορετικές εκδοχές του</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Τα Ευαγγέλια των χριστιανών συνετάχθησαν, το καθένα από αυτά, από διαφορετικό έθνος και σε διαφορετικό τόπο, με διαφορετικό τρόπο γραφής</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Τα Ευαγγέλια των χριστιανών περιγράφουν αφηγήσεις και έχουν ιστορικές αναφορές, οι οποίες ήταν άγνωστες στον ίδιο το Χριστό, αλλά και στους μαθητές του</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Το γεγονός, ότι τα Ευαγγέλια προέρχονται από τέσσερις διαφορετικούς συγγραφείς, έχει ως αποτέλεσμα οι εν λόγω συγγραφείς, οι ευαγγελιστές, να παρουσιάζουν μεταξύ τους διαφορές, αντιφάσεις, προσθαφαιρέσεις</a:t>
            </a:r>
            <a:endParaRPr lang="x-none" sz="2400" dirty="0">
              <a:latin typeface="Calibri" panose="020F0502020204030204" pitchFamily="34" charset="0"/>
              <a:cs typeface="Calibri" panose="020F0502020204030204" pitchFamily="34" charset="0"/>
            </a:endParaRPr>
          </a:p>
          <a:p>
            <a:endParaRPr lang="x-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1542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352CD7-8B6A-4399-9597-D1189E331834}"/>
              </a:ext>
            </a:extLst>
          </p:cNvPr>
          <p:cNvSpPr>
            <a:spLocks noGrp="1"/>
          </p:cNvSpPr>
          <p:nvPr>
            <p:ph type="title"/>
          </p:nvPr>
        </p:nvSpPr>
        <p:spPr>
          <a:xfrm>
            <a:off x="539552" y="332657"/>
            <a:ext cx="8064895" cy="864095"/>
          </a:xfrm>
        </p:spPr>
        <p:txBody>
          <a:bodyPr/>
          <a:lstStyle/>
          <a:p>
            <a:r>
              <a:rPr lang="el-GR" sz="2700" dirty="0" err="1" smtClean="0">
                <a:latin typeface="Calibri" panose="020F0502020204030204" pitchFamily="34" charset="0"/>
                <a:cs typeface="Calibri" panose="020F0502020204030204" pitchFamily="34" charset="0"/>
              </a:rPr>
              <a:t>απολογητικη</a:t>
            </a:r>
            <a:endParaRPr lang="x-none" dirty="0"/>
          </a:p>
        </p:txBody>
      </p:sp>
      <p:sp>
        <p:nvSpPr>
          <p:cNvPr id="3" name="Content Placeholder 2">
            <a:extLst>
              <a:ext uri="{FF2B5EF4-FFF2-40B4-BE49-F238E27FC236}">
                <a16:creationId xmlns:a16="http://schemas.microsoft.com/office/drawing/2014/main" xmlns="" id="{AA5DAA61-AC2B-4A96-805D-40921E8CC498}"/>
              </a:ext>
            </a:extLst>
          </p:cNvPr>
          <p:cNvSpPr>
            <a:spLocks noGrp="1"/>
          </p:cNvSpPr>
          <p:nvPr>
            <p:ph idx="1"/>
          </p:nvPr>
        </p:nvSpPr>
        <p:spPr>
          <a:xfrm>
            <a:off x="251520" y="1197948"/>
            <a:ext cx="8712968" cy="5327396"/>
          </a:xfrm>
        </p:spPr>
        <p:txBody>
          <a:bodyPr>
            <a:normAutofit lnSpcReduction="10000"/>
          </a:bodyPr>
          <a:lstStyle/>
          <a:p>
            <a:pPr>
              <a:buFont typeface="Wingdings" panose="05000000000000000000" pitchFamily="2" charset="2"/>
              <a:buChar char="Ø"/>
            </a:pPr>
            <a:r>
              <a:rPr lang="el-GR" sz="2400" b="1" dirty="0">
                <a:latin typeface="Calibri" panose="020F0502020204030204" pitchFamily="34" charset="0"/>
                <a:cs typeface="Calibri" panose="020F0502020204030204" pitchFamily="34" charset="0"/>
              </a:rPr>
              <a:t>Η διδασκαλία περί μονοθεϊσμού</a:t>
            </a:r>
          </a:p>
          <a:p>
            <a:pPr>
              <a:buFont typeface="Wingdings" panose="05000000000000000000" pitchFamily="2" charset="2"/>
              <a:buChar char="ü"/>
            </a:pPr>
            <a:r>
              <a:rPr lang="el-GR" sz="2400" dirty="0">
                <a:latin typeface="Calibri" panose="020F0502020204030204" pitchFamily="34" charset="0"/>
                <a:cs typeface="Calibri" panose="020F0502020204030204" pitchFamily="34" charset="0"/>
              </a:rPr>
              <a:t>Οι μουσουλμάνοι συγγραφείς κατέφυγαν στη Βίβλο προκειμένου να χρησιμοποιήσουν χωρία, τα οποία αποδεικνύουν την πίστη στον απόλυτο μονοθεϊσμό</a:t>
            </a:r>
            <a:endParaRPr lang="x-none" sz="2400" dirty="0">
              <a:latin typeface="Calibri" panose="020F0502020204030204" pitchFamily="34" charset="0"/>
              <a:cs typeface="Calibri" panose="020F0502020204030204" pitchFamily="34" charset="0"/>
            </a:endParaRPr>
          </a:p>
          <a:p>
            <a:pPr>
              <a:buFont typeface="Wingdings" panose="05000000000000000000" pitchFamily="2" charset="2"/>
              <a:buChar char="ü"/>
            </a:pPr>
            <a:r>
              <a:rPr lang="el-GR" sz="2400" dirty="0">
                <a:latin typeface="Calibri" panose="020F0502020204030204" pitchFamily="34" charset="0"/>
                <a:cs typeface="Calibri" panose="020F0502020204030204" pitchFamily="34" charset="0"/>
              </a:rPr>
              <a:t>Παραδείγματα:</a:t>
            </a:r>
          </a:p>
          <a:p>
            <a:pPr marL="0" indent="0" algn="ctr">
              <a:buNone/>
            </a:pPr>
            <a:r>
              <a:rPr lang="el-GR" sz="2400" b="1" dirty="0">
                <a:latin typeface="Calibri" panose="020F0502020204030204" pitchFamily="34" charset="0"/>
                <a:cs typeface="Calibri" panose="020F0502020204030204" pitchFamily="34" charset="0"/>
              </a:rPr>
              <a:t>«</a:t>
            </a:r>
            <a:r>
              <a:rPr lang="el-GR" sz="2400" b="1" i="1" dirty="0">
                <a:latin typeface="Calibri" panose="020F0502020204030204" pitchFamily="34" charset="0"/>
                <a:cs typeface="Calibri" panose="020F0502020204030204" pitchFamily="34" charset="0"/>
              </a:rPr>
              <a:t>ὕπαγε ὀπίσω μου, σατανᾶ· γέγραπται γάρ, Κύριον τὸν Θεόν σου προσκυνήσεις καὶ αὐτῷ μόνῳ λατρεύσεις</a:t>
            </a:r>
            <a:r>
              <a:rPr lang="el-GR" sz="2400" b="1" dirty="0">
                <a:latin typeface="Calibri" panose="020F0502020204030204" pitchFamily="34" charset="0"/>
                <a:cs typeface="Calibri" panose="020F0502020204030204" pitchFamily="34" charset="0"/>
              </a:rPr>
              <a:t>» </a:t>
            </a:r>
            <a:endParaRPr lang="el-GR" sz="2400" b="1" dirty="0" smtClean="0">
              <a:latin typeface="Calibri" panose="020F0502020204030204" pitchFamily="34" charset="0"/>
              <a:cs typeface="Calibri" panose="020F0502020204030204" pitchFamily="34" charset="0"/>
            </a:endParaRPr>
          </a:p>
          <a:p>
            <a:pPr marL="0" indent="0" algn="ctr">
              <a:buNone/>
            </a:pPr>
            <a:r>
              <a:rPr lang="el-GR" sz="2400" b="1" dirty="0" smtClean="0">
                <a:latin typeface="Calibri" panose="020F0502020204030204" pitchFamily="34" charset="0"/>
                <a:cs typeface="Calibri" panose="020F0502020204030204" pitchFamily="34" charset="0"/>
              </a:rPr>
              <a:t>(</a:t>
            </a:r>
            <a:r>
              <a:rPr lang="el-GR" sz="2400" b="1" dirty="0">
                <a:latin typeface="Calibri" panose="020F0502020204030204" pitchFamily="34" charset="0"/>
                <a:cs typeface="Calibri" panose="020F0502020204030204" pitchFamily="34" charset="0"/>
              </a:rPr>
              <a:t>Ματθ. 4, 10) </a:t>
            </a:r>
            <a:endParaRPr lang="x-none" sz="2400" b="1" dirty="0">
              <a:latin typeface="Calibri" panose="020F0502020204030204" pitchFamily="34" charset="0"/>
              <a:cs typeface="Calibri" panose="020F0502020204030204" pitchFamily="34" charset="0"/>
            </a:endParaRPr>
          </a:p>
          <a:p>
            <a:pPr marL="0" indent="0" algn="ctr">
              <a:buNone/>
            </a:pPr>
            <a:r>
              <a:rPr lang="el-GR" sz="2400" b="1" dirty="0" smtClean="0">
                <a:latin typeface="Calibri" panose="020F0502020204030204" pitchFamily="34" charset="0"/>
                <a:cs typeface="Calibri" panose="020F0502020204030204" pitchFamily="34" charset="0"/>
              </a:rPr>
              <a:t>  «</a:t>
            </a:r>
            <a:r>
              <a:rPr lang="el-GR" sz="2400" b="1" i="1" dirty="0">
                <a:latin typeface="Calibri" panose="020F0502020204030204" pitchFamily="34" charset="0"/>
                <a:cs typeface="Calibri" panose="020F0502020204030204" pitchFamily="34" charset="0"/>
              </a:rPr>
              <a:t>αὕτη δέ ἐστιν ἡ αἰώνιος ζωή, ἵνα γινώσκωσί σε τὸν μόνον ἀληθινὸν Θεὸν καὶ ὃν ἀπέστειλας ᾿Ιησοῦν Χριστόν</a:t>
            </a:r>
            <a:r>
              <a:rPr lang="el-GR" sz="2400" b="1" dirty="0">
                <a:latin typeface="Calibri" panose="020F0502020204030204" pitchFamily="34" charset="0"/>
                <a:cs typeface="Calibri" panose="020F0502020204030204" pitchFamily="34" charset="0"/>
              </a:rPr>
              <a:t>» </a:t>
            </a:r>
            <a:endParaRPr lang="el-GR" sz="2400" b="1" dirty="0" smtClean="0">
              <a:latin typeface="Calibri" panose="020F0502020204030204" pitchFamily="34" charset="0"/>
              <a:cs typeface="Calibri" panose="020F0502020204030204" pitchFamily="34" charset="0"/>
            </a:endParaRPr>
          </a:p>
          <a:p>
            <a:pPr marL="0" indent="0" algn="ctr">
              <a:buNone/>
            </a:pPr>
            <a:r>
              <a:rPr lang="el-GR" sz="2400" b="1" dirty="0" smtClean="0">
                <a:latin typeface="Calibri" panose="020F0502020204030204" pitchFamily="34" charset="0"/>
                <a:cs typeface="Calibri" panose="020F0502020204030204" pitchFamily="34" charset="0"/>
              </a:rPr>
              <a:t>(</a:t>
            </a:r>
            <a:r>
              <a:rPr lang="el-GR" sz="2400" b="1" dirty="0">
                <a:latin typeface="Calibri" panose="020F0502020204030204" pitchFamily="34" charset="0"/>
                <a:cs typeface="Calibri" panose="020F0502020204030204" pitchFamily="34" charset="0"/>
              </a:rPr>
              <a:t>Ιωάν. 17, 3)</a:t>
            </a:r>
            <a:endParaRPr lang="x-none" sz="2400" b="1" dirty="0">
              <a:latin typeface="Calibri" panose="020F0502020204030204" pitchFamily="34" charset="0"/>
              <a:cs typeface="Calibri" panose="020F0502020204030204" pitchFamily="34" charset="0"/>
            </a:endParaRPr>
          </a:p>
          <a:p>
            <a:pPr marL="0" indent="0">
              <a:buNone/>
            </a:pPr>
            <a:endParaRPr lang="x-none" dirty="0"/>
          </a:p>
        </p:txBody>
      </p:sp>
    </p:spTree>
    <p:extLst>
      <p:ext uri="{BB962C8B-B14F-4D97-AF65-F5344CB8AC3E}">
        <p14:creationId xmlns:p14="http://schemas.microsoft.com/office/powerpoint/2010/main" val="1096581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46FDF4-F4E1-4ECE-A137-A9C4DEE186EB}"/>
              </a:ext>
            </a:extLst>
          </p:cNvPr>
          <p:cNvSpPr>
            <a:spLocks noGrp="1"/>
          </p:cNvSpPr>
          <p:nvPr>
            <p:ph type="title"/>
          </p:nvPr>
        </p:nvSpPr>
        <p:spPr>
          <a:xfrm>
            <a:off x="323529" y="260649"/>
            <a:ext cx="8568952" cy="648071"/>
          </a:xfrm>
        </p:spPr>
        <p:txBody>
          <a:bodyPr>
            <a:normAutofit fontScale="90000"/>
          </a:bodyPr>
          <a:lstStyle/>
          <a:p>
            <a:r>
              <a:rPr lang="el-GR" sz="2400" dirty="0" err="1" smtClean="0">
                <a:latin typeface="Calibri" panose="020F0502020204030204" pitchFamily="34" charset="0"/>
                <a:cs typeface="Calibri" panose="020F0502020204030204" pitchFamily="34" charset="0"/>
              </a:rPr>
              <a:t>Βιβλικεσ</a:t>
            </a:r>
            <a:r>
              <a:rPr lang="el-GR" sz="2400" dirty="0" smtClean="0">
                <a:latin typeface="Calibri" panose="020F0502020204030204" pitchFamily="34" charset="0"/>
                <a:cs typeface="Calibri" panose="020F0502020204030204" pitchFamily="34" charset="0"/>
              </a:rPr>
              <a:t> </a:t>
            </a:r>
            <a:r>
              <a:rPr lang="el-GR" sz="2400" dirty="0" err="1" smtClean="0">
                <a:latin typeface="Calibri" panose="020F0502020204030204" pitchFamily="34" charset="0"/>
                <a:cs typeface="Calibri" panose="020F0502020204030204" pitchFamily="34" charset="0"/>
              </a:rPr>
              <a:t>προφητειεσ</a:t>
            </a:r>
            <a:r>
              <a:rPr lang="el-GR" sz="2400" dirty="0" smtClean="0">
                <a:latin typeface="Calibri" panose="020F0502020204030204" pitchFamily="34" charset="0"/>
                <a:cs typeface="Calibri" panose="020F0502020204030204" pitchFamily="34" charset="0"/>
              </a:rPr>
              <a:t> που </a:t>
            </a:r>
            <a:r>
              <a:rPr lang="el-GR" sz="2400" dirty="0" err="1" smtClean="0">
                <a:latin typeface="Calibri" panose="020F0502020204030204" pitchFamily="34" charset="0"/>
                <a:cs typeface="Calibri" panose="020F0502020204030204" pitchFamily="34" charset="0"/>
              </a:rPr>
              <a:t>αφορουν</a:t>
            </a:r>
            <a:r>
              <a:rPr lang="el-GR" sz="2400" dirty="0" smtClean="0">
                <a:latin typeface="Calibri" panose="020F0502020204030204" pitchFamily="34" charset="0"/>
                <a:cs typeface="Calibri" panose="020F0502020204030204" pitchFamily="34" charset="0"/>
              </a:rPr>
              <a:t> στο </a:t>
            </a:r>
            <a:r>
              <a:rPr lang="el-GR" sz="2400" dirty="0" err="1" smtClean="0">
                <a:latin typeface="Calibri" panose="020F0502020204030204" pitchFamily="34" charset="0"/>
                <a:cs typeface="Calibri" panose="020F0502020204030204" pitchFamily="34" charset="0"/>
              </a:rPr>
              <a:t>προσωπο</a:t>
            </a:r>
            <a:r>
              <a:rPr lang="el-GR" sz="2400" dirty="0" smtClean="0">
                <a:latin typeface="Calibri" panose="020F0502020204030204" pitchFamily="34" charset="0"/>
                <a:cs typeface="Calibri" panose="020F0502020204030204" pitchFamily="34" charset="0"/>
              </a:rPr>
              <a:t> του </a:t>
            </a:r>
            <a:r>
              <a:rPr lang="el-GR" sz="2400" dirty="0" err="1" smtClean="0">
                <a:latin typeface="Calibri" panose="020F0502020204030204" pitchFamily="34" charset="0"/>
                <a:cs typeface="Calibri" panose="020F0502020204030204" pitchFamily="34" charset="0"/>
              </a:rPr>
              <a:t>μωαμεθ</a:t>
            </a:r>
            <a:endParaRPr lang="x-none" sz="24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E2CAC429-8033-454E-BE9A-0AF870357199}"/>
              </a:ext>
            </a:extLst>
          </p:cNvPr>
          <p:cNvSpPr>
            <a:spLocks noGrp="1"/>
          </p:cNvSpPr>
          <p:nvPr>
            <p:ph idx="1"/>
          </p:nvPr>
        </p:nvSpPr>
        <p:spPr>
          <a:xfrm>
            <a:off x="685346" y="1052736"/>
            <a:ext cx="8063118" cy="5805264"/>
          </a:xfrm>
        </p:spPr>
        <p:txBody>
          <a:bodyPr>
            <a:normAutofit fontScale="85000" lnSpcReduction="20000"/>
          </a:bodyPr>
          <a:lstStyle/>
          <a:p>
            <a:pPr algn="just">
              <a:buFont typeface="Wingdings" panose="05000000000000000000" pitchFamily="2" charset="2"/>
              <a:buChar char="Ø"/>
            </a:pPr>
            <a:r>
              <a:rPr lang="el-GR" sz="1800" dirty="0">
                <a:latin typeface="Calibri" panose="020F0502020204030204" pitchFamily="34" charset="0"/>
                <a:cs typeface="Calibri" panose="020F0502020204030204" pitchFamily="34" charset="0"/>
              </a:rPr>
              <a:t>Στις αρχές του 8</a:t>
            </a:r>
            <a:r>
              <a:rPr lang="el-GR" sz="1800" baseline="30000" dirty="0">
                <a:latin typeface="Calibri" panose="020F0502020204030204" pitchFamily="34" charset="0"/>
                <a:cs typeface="Calibri" panose="020F0502020204030204" pitchFamily="34" charset="0"/>
              </a:rPr>
              <a:t>ου</a:t>
            </a:r>
            <a:r>
              <a:rPr lang="el-GR" sz="1800" dirty="0">
                <a:latin typeface="Calibri" panose="020F0502020204030204" pitchFamily="34" charset="0"/>
                <a:cs typeface="Calibri" panose="020F0502020204030204" pitchFamily="34" charset="0"/>
              </a:rPr>
              <a:t> αιώνα, από τους πρώτους χριστιανούς συγγραφείς που ήλθε αντιμέτωπος με την ισλαμική θρησκεία, ο άγιος Ιωάννης ο Δαμασκηνός (περ. 676 -749), στο έργο του </a:t>
            </a:r>
            <a:r>
              <a:rPr lang="el-GR" sz="1800" i="1" dirty="0">
                <a:latin typeface="Calibri" panose="020F0502020204030204" pitchFamily="34" charset="0"/>
                <a:cs typeface="Calibri" panose="020F0502020204030204" pitchFamily="34" charset="0"/>
              </a:rPr>
              <a:t>Περί αἰρέσεων</a:t>
            </a:r>
            <a:r>
              <a:rPr lang="el-GR" sz="1800" dirty="0">
                <a:latin typeface="Calibri" panose="020F0502020204030204" pitchFamily="34" charset="0"/>
                <a:cs typeface="Calibri" panose="020F0502020204030204" pitchFamily="34" charset="0"/>
              </a:rPr>
              <a:t>, προκαλεί τους μουσουλμάνους και επιζητά απ’ αυτούς να παρουσιάσουν αποδείξεις και μαρτυρίες μέσα από τη Βίβλο, οι οποίες να προφητεύουν την έλευση του Προφήτη του Ισλάμ, </a:t>
            </a:r>
            <a:r>
              <a:rPr lang="el-GR" sz="1800" dirty="0" smtClean="0">
                <a:latin typeface="Calibri" panose="020F0502020204030204" pitchFamily="34" charset="0"/>
                <a:cs typeface="Calibri" panose="020F0502020204030204" pitchFamily="34" charset="0"/>
              </a:rPr>
              <a:t>Μωάμεθ</a:t>
            </a:r>
            <a:r>
              <a:rPr lang="en-US" sz="1800" dirty="0" smtClean="0">
                <a:latin typeface="Calibri" panose="020F0502020204030204" pitchFamily="34" charset="0"/>
                <a:cs typeface="Calibri" panose="020F0502020204030204" pitchFamily="34" charset="0"/>
              </a:rPr>
              <a:t>:</a:t>
            </a:r>
          </a:p>
          <a:p>
            <a:pPr marL="0" indent="0" algn="ctr">
              <a:buNone/>
            </a:pPr>
            <a:r>
              <a:rPr lang="el-GR" sz="1900" b="1" dirty="0">
                <a:effectLst/>
                <a:latin typeface="Calibri" panose="020F0502020204030204" pitchFamily="34" charset="0"/>
                <a:cs typeface="Calibri" panose="020F0502020204030204" pitchFamily="34" charset="0"/>
              </a:rPr>
              <a:t>«</a:t>
            </a:r>
            <a:r>
              <a:rPr lang="el-GR" sz="1900" b="1" i="1" dirty="0" err="1">
                <a:effectLst/>
                <a:latin typeface="Calibri" panose="020F0502020204030204" pitchFamily="34" charset="0"/>
                <a:cs typeface="Calibri" panose="020F0502020204030204" pitchFamily="34" charset="0"/>
              </a:rPr>
              <a:t>Καὶ</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τὶς</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ἐστὶν</a:t>
            </a:r>
            <a:r>
              <a:rPr lang="el-GR" sz="1900" b="1" i="1" dirty="0">
                <a:effectLst/>
                <a:latin typeface="Calibri" panose="020F0502020204030204" pitchFamily="34" charset="0"/>
                <a:cs typeface="Calibri" panose="020F0502020204030204" pitchFamily="34" charset="0"/>
              </a:rPr>
              <a:t> ὁ </a:t>
            </a:r>
            <a:r>
              <a:rPr lang="el-GR" sz="1900" b="1" i="1" dirty="0" err="1">
                <a:effectLst/>
                <a:latin typeface="Calibri" panose="020F0502020204030204" pitchFamily="34" charset="0"/>
                <a:cs typeface="Calibri" panose="020F0502020204030204" pitchFamily="34" charset="0"/>
              </a:rPr>
              <a:t>μαρτυρῶν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ὅτι</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γραφὴν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αὐτῶ</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δέδωκεν</a:t>
            </a:r>
            <a:r>
              <a:rPr lang="el-GR" sz="1900" b="1" i="1" dirty="0">
                <a:effectLst/>
                <a:latin typeface="Calibri" panose="020F0502020204030204" pitchFamily="34" charset="0"/>
                <a:cs typeface="Calibri" panose="020F0502020204030204" pitchFamily="34" charset="0"/>
              </a:rPr>
              <a:t> ὁ Θεός; </a:t>
            </a:r>
            <a:r>
              <a:rPr lang="el-GR" sz="1900" b="1" i="1" dirty="0" err="1">
                <a:effectLst/>
                <a:latin typeface="Calibri" panose="020F0502020204030204" pitchFamily="34" charset="0"/>
                <a:cs typeface="Calibri" panose="020F0502020204030204" pitchFamily="34" charset="0"/>
              </a:rPr>
              <a:t>Καὶ</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τὶς</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τῶν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προφητῶν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προεἶπεν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ὅτι</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τοιοῦτος</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ἀνίσταται</a:t>
            </a:r>
            <a:r>
              <a:rPr lang="el-GR" sz="1900" b="1" i="1" dirty="0">
                <a:effectLst/>
                <a:latin typeface="Calibri" panose="020F0502020204030204" pitchFamily="34" charset="0"/>
                <a:cs typeface="Calibri" panose="020F0502020204030204" pitchFamily="34" charset="0"/>
              </a:rPr>
              <a:t> προφήτης;»</a:t>
            </a:r>
            <a:r>
              <a:rPr lang="en-US" sz="1900" b="1" i="1" dirty="0">
                <a:effectLst/>
                <a:latin typeface="Calibri" panose="020F0502020204030204" pitchFamily="34" charset="0"/>
                <a:cs typeface="Calibri" panose="020F0502020204030204" pitchFamily="34" charset="0"/>
              </a:rPr>
              <a:t> </a:t>
            </a:r>
            <a:endParaRPr lang="en-US" sz="1900" b="1" i="1" dirty="0" smtClean="0">
              <a:effectLst/>
              <a:latin typeface="Calibri" panose="020F0502020204030204" pitchFamily="34" charset="0"/>
              <a:cs typeface="Calibri" panose="020F0502020204030204" pitchFamily="34" charset="0"/>
            </a:endParaRPr>
          </a:p>
          <a:p>
            <a:pPr marL="0" indent="0" algn="ctr">
              <a:buNone/>
            </a:pPr>
            <a:r>
              <a:rPr lang="en-US" sz="1900" b="1" i="1" dirty="0" smtClean="0">
                <a:effectLst/>
                <a:latin typeface="Calibri" panose="020F0502020204030204" pitchFamily="34" charset="0"/>
                <a:cs typeface="Calibri" panose="020F0502020204030204" pitchFamily="34" charset="0"/>
              </a:rPr>
              <a:t>(</a:t>
            </a:r>
            <a:r>
              <a:rPr lang="el-GR" sz="1900" b="1" i="1" dirty="0">
                <a:effectLst/>
                <a:latin typeface="Calibri" panose="020F0502020204030204" pitchFamily="34" charset="0"/>
                <a:cs typeface="Calibri" panose="020F0502020204030204" pitchFamily="34" charset="0"/>
              </a:rPr>
              <a:t>Πηγή</a:t>
            </a:r>
            <a:r>
              <a:rPr lang="en-US" sz="1900" b="1" i="1" dirty="0">
                <a:effectLst/>
                <a:latin typeface="Calibri" panose="020F0502020204030204" pitchFamily="34" charset="0"/>
                <a:cs typeface="Calibri" panose="020F0502020204030204" pitchFamily="34" charset="0"/>
              </a:rPr>
              <a:t>: </a:t>
            </a:r>
            <a:r>
              <a:rPr lang="en-US" sz="1900" b="1" dirty="0" err="1">
                <a:effectLst/>
              </a:rPr>
              <a:t>Ιωάννης</a:t>
            </a:r>
            <a:r>
              <a:rPr lang="en-US" sz="1900" b="1" dirty="0">
                <a:effectLst/>
              </a:rPr>
              <a:t> Δαμα</a:t>
            </a:r>
            <a:r>
              <a:rPr lang="en-US" sz="1900" b="1" dirty="0" err="1">
                <a:effectLst/>
              </a:rPr>
              <a:t>σκηνός</a:t>
            </a:r>
            <a:r>
              <a:rPr lang="en-US" sz="1900" b="1" dirty="0">
                <a:effectLst/>
              </a:rPr>
              <a:t>, </a:t>
            </a:r>
            <a:r>
              <a:rPr lang="en-US" sz="1900" b="1" i="1" dirty="0" err="1">
                <a:effectLst/>
              </a:rPr>
              <a:t>Περί</a:t>
            </a:r>
            <a:r>
              <a:rPr lang="en-US" sz="1900" b="1" i="1" dirty="0">
                <a:effectLst/>
              </a:rPr>
              <a:t> </a:t>
            </a:r>
            <a:r>
              <a:rPr lang="en-US" sz="1900" b="1" i="1" dirty="0" err="1">
                <a:effectLst/>
              </a:rPr>
              <a:t>Αἰρέσεων</a:t>
            </a:r>
            <a:r>
              <a:rPr lang="en-US" sz="1900" b="1" i="1" dirty="0">
                <a:effectLst/>
              </a:rPr>
              <a:t> </a:t>
            </a:r>
            <a:r>
              <a:rPr lang="en-US" sz="1900" b="1" i="1" dirty="0" err="1">
                <a:effectLst/>
              </a:rPr>
              <a:t>ἐν</a:t>
            </a:r>
            <a:r>
              <a:rPr lang="en-US" sz="1900" b="1" i="1" dirty="0">
                <a:effectLst/>
              </a:rPr>
              <a:t> </a:t>
            </a:r>
            <a:r>
              <a:rPr lang="en-US" sz="1900" b="1" i="1" dirty="0" err="1">
                <a:effectLst/>
              </a:rPr>
              <a:t>Συντομί</a:t>
            </a:r>
            <a:r>
              <a:rPr lang="en-US" sz="1900" b="1" i="1" dirty="0">
                <a:effectLst/>
              </a:rPr>
              <a:t>α</a:t>
            </a:r>
            <a:r>
              <a:rPr lang="en-US" sz="1900" b="1" dirty="0">
                <a:effectLst/>
              </a:rPr>
              <a:t>, ρα’ 40, </a:t>
            </a:r>
            <a:r>
              <a:rPr lang="en-GB" sz="1900" b="1" dirty="0">
                <a:effectLst/>
              </a:rPr>
              <a:t>PG</a:t>
            </a:r>
            <a:r>
              <a:rPr lang="en-US" sz="1900" b="1" dirty="0">
                <a:effectLst/>
              </a:rPr>
              <a:t> 94, 766C</a:t>
            </a:r>
            <a:r>
              <a:rPr lang="en-US" sz="1900" b="1" i="1" dirty="0">
                <a:effectLst/>
                <a:latin typeface="Calibri" panose="020F0502020204030204" pitchFamily="34" charset="0"/>
                <a:cs typeface="Calibri" panose="020F0502020204030204" pitchFamily="34" charset="0"/>
              </a:rPr>
              <a:t>)</a:t>
            </a:r>
            <a:endParaRPr lang="x-none" sz="1900" b="1" dirty="0">
              <a:effectLst/>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x-none" sz="18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dirty="0" smtClean="0">
                <a:latin typeface="Calibri" panose="020F0502020204030204" pitchFamily="34" charset="0"/>
                <a:cs typeface="Calibri" panose="020F0502020204030204" pitchFamily="34" charset="0"/>
              </a:rPr>
              <a:t>Με </a:t>
            </a:r>
            <a:r>
              <a:rPr lang="el-GR" dirty="0">
                <a:latin typeface="Calibri" panose="020F0502020204030204" pitchFamily="34" charset="0"/>
                <a:cs typeface="Calibri" panose="020F0502020204030204" pitchFamily="34" charset="0"/>
              </a:rPr>
              <a:t>εκκίνηση την </a:t>
            </a:r>
            <a:r>
              <a:rPr lang="el-GR" dirty="0" smtClean="0">
                <a:latin typeface="Calibri" panose="020F0502020204030204" pitchFamily="34" charset="0"/>
                <a:cs typeface="Calibri" panose="020F0502020204030204" pitchFamily="34" charset="0"/>
              </a:rPr>
              <a:t>παραπάνω</a:t>
            </a:r>
            <a:r>
              <a:rPr lang="el-GR" b="1" dirty="0">
                <a:latin typeface="Calibri" panose="020F0502020204030204" pitchFamily="34" charset="0"/>
                <a:cs typeface="Calibri" panose="020F0502020204030204" pitchFamily="34" charset="0"/>
              </a:rPr>
              <a:t> </a:t>
            </a:r>
            <a:r>
              <a:rPr lang="el-GR" dirty="0" smtClean="0">
                <a:latin typeface="Calibri" panose="020F0502020204030204" pitchFamily="34" charset="0"/>
                <a:cs typeface="Calibri" panose="020F0502020204030204" pitchFamily="34" charset="0"/>
              </a:rPr>
              <a:t>αναφορά </a:t>
            </a:r>
            <a:r>
              <a:rPr lang="el-GR" dirty="0">
                <a:latin typeface="Calibri" panose="020F0502020204030204" pitchFamily="34" charset="0"/>
                <a:cs typeface="Calibri" panose="020F0502020204030204" pitchFamily="34" charset="0"/>
              </a:rPr>
              <a:t>του αγίου Ιωάννη του Δαμασκηνού, οι μουσουλμάνοι με τη σειρά </a:t>
            </a:r>
            <a:r>
              <a:rPr lang="el-GR" dirty="0" smtClean="0">
                <a:latin typeface="Calibri" panose="020F0502020204030204" pitchFamily="34" charset="0"/>
                <a:cs typeface="Calibri" panose="020F0502020204030204" pitchFamily="34" charset="0"/>
              </a:rPr>
              <a:t>του έσπευσαν </a:t>
            </a:r>
            <a:r>
              <a:rPr lang="el-GR" dirty="0">
                <a:latin typeface="Calibri" panose="020F0502020204030204" pitchFamily="34" charset="0"/>
                <a:cs typeface="Calibri" panose="020F0502020204030204" pitchFamily="34" charset="0"/>
              </a:rPr>
              <a:t>να επιχειρηματολογήσουν μέσα από τη Βίβλο σχετικές προφητείες </a:t>
            </a:r>
            <a:r>
              <a:rPr lang="el-GR" dirty="0" smtClean="0">
                <a:latin typeface="Calibri" panose="020F0502020204030204" pitchFamily="34" charset="0"/>
                <a:cs typeface="Calibri" panose="020F0502020204030204" pitchFamily="34" charset="0"/>
              </a:rPr>
              <a:t>που σχετίζονται με </a:t>
            </a:r>
            <a:r>
              <a:rPr lang="el-GR" dirty="0">
                <a:latin typeface="Calibri" panose="020F0502020204030204" pitchFamily="34" charset="0"/>
                <a:cs typeface="Calibri" panose="020F0502020204030204" pitchFamily="34" charset="0"/>
              </a:rPr>
              <a:t>το πρόσωπο του Μωάμεθ </a:t>
            </a:r>
            <a:endParaRPr lang="el-GR" dirty="0" smtClean="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dirty="0" smtClean="0">
                <a:latin typeface="Calibri" panose="020F0502020204030204" pitchFamily="34" charset="0"/>
                <a:cs typeface="Calibri" panose="020F0502020204030204" pitchFamily="34" charset="0"/>
              </a:rPr>
              <a:t>Ανέλαβαν </a:t>
            </a:r>
            <a:r>
              <a:rPr lang="el-GR" dirty="0">
                <a:latin typeface="Calibri" panose="020F0502020204030204" pitchFamily="34" charset="0"/>
                <a:cs typeface="Calibri" panose="020F0502020204030204" pitchFamily="34" charset="0"/>
              </a:rPr>
              <a:t>να προβάλουν επιχειρήματα στους χριστιανούς, ότι στην Αγία Γραφή εντοπίζονται πολλά σημεία, τα οποία προφήτευαν και άνοιγαν το δρόμο για την έλευση του προφήτη του Ισλάμ, Μωάμεθ </a:t>
            </a:r>
            <a:endParaRPr lang="x-none"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dirty="0">
                <a:latin typeface="Calibri" panose="020F0502020204030204" pitchFamily="34" charset="0"/>
                <a:cs typeface="Calibri" panose="020F0502020204030204" pitchFamily="34" charset="0"/>
              </a:rPr>
              <a:t>Πρωτοστάτες σε αυτό το εγχείρημα υπήρξαν οι μουσουλμάνοι λόγιοι, </a:t>
            </a:r>
            <a:r>
              <a:rPr lang="el-GR" dirty="0" err="1">
                <a:latin typeface="Calibri" panose="020F0502020204030204" pitchFamily="34" charset="0"/>
                <a:cs typeface="Calibri" panose="020F0502020204030204" pitchFamily="34" charset="0"/>
              </a:rPr>
              <a:t>al-Ṭabarī</a:t>
            </a:r>
            <a:r>
              <a:rPr lang="el-GR" dirty="0">
                <a:latin typeface="Calibri" panose="020F0502020204030204" pitchFamily="34" charset="0"/>
                <a:cs typeface="Calibri" panose="020F0502020204030204" pitchFamily="34" charset="0"/>
              </a:rPr>
              <a:t> και Ibn </a:t>
            </a:r>
            <a:r>
              <a:rPr lang="el-GR" dirty="0" err="1">
                <a:latin typeface="Calibri" panose="020F0502020204030204" pitchFamily="34" charset="0"/>
                <a:cs typeface="Calibri" panose="020F0502020204030204" pitchFamily="34" charset="0"/>
              </a:rPr>
              <a:t>Qutayba</a:t>
            </a:r>
            <a:r>
              <a:rPr lang="el-GR" dirty="0">
                <a:latin typeface="Calibri" panose="020F0502020204030204" pitchFamily="34" charset="0"/>
                <a:cs typeface="Calibri" panose="020F0502020204030204" pitchFamily="34" charset="0"/>
              </a:rPr>
              <a:t>, ενώ στη συνέχεια ακολούθησαν και </a:t>
            </a:r>
            <a:r>
              <a:rPr lang="el-GR" dirty="0" smtClean="0">
                <a:latin typeface="Calibri" panose="020F0502020204030204" pitchFamily="34" charset="0"/>
                <a:cs typeface="Calibri" panose="020F0502020204030204" pitchFamily="34" charset="0"/>
              </a:rPr>
              <a:t>άλλοι</a:t>
            </a:r>
          </a:p>
          <a:p>
            <a:pPr>
              <a:buFont typeface="Wingdings" panose="05000000000000000000" pitchFamily="2" charset="2"/>
              <a:buChar char="Ø"/>
            </a:pPr>
            <a:r>
              <a:rPr lang="el-GR" dirty="0">
                <a:latin typeface="Calibri" panose="020F0502020204030204" pitchFamily="34" charset="0"/>
                <a:cs typeface="Calibri" panose="020F0502020204030204" pitchFamily="34" charset="0"/>
              </a:rPr>
              <a:t>Χρησιμοποίησαν χωρία από την Παλαιά Διαθήκη, αλλά και από την Καινή Διαθήκη</a:t>
            </a:r>
            <a:endParaRPr lang="x-none" dirty="0">
              <a:latin typeface="Calibri" panose="020F0502020204030204" pitchFamily="34" charset="0"/>
              <a:cs typeface="Calibri" panose="020F0502020204030204" pitchFamily="34" charset="0"/>
            </a:endParaRPr>
          </a:p>
          <a:p>
            <a:pPr marL="0" indent="0">
              <a:buNone/>
            </a:pPr>
            <a:endParaRPr lang="el-GR" dirty="0">
              <a:latin typeface="Calibri" panose="020F0502020204030204" pitchFamily="34" charset="0"/>
              <a:cs typeface="Calibri" panose="020F0502020204030204" pitchFamily="34" charset="0"/>
            </a:endParaRPr>
          </a:p>
          <a:p>
            <a:pPr algn="just"/>
            <a:endParaRPr lang="x-none" dirty="0">
              <a:solidFill>
                <a:schemeClr val="bg1"/>
              </a:solidFill>
              <a:latin typeface="Calibri" panose="020F0502020204030204" pitchFamily="34" charset="0"/>
              <a:cs typeface="Calibri" panose="020F0502020204030204" pitchFamily="34" charset="0"/>
            </a:endParaRPr>
          </a:p>
          <a:p>
            <a:endParaRPr lang="el-GR" dirty="0" smtClean="0"/>
          </a:p>
          <a:p>
            <a:endParaRPr lang="x-none" dirty="0"/>
          </a:p>
        </p:txBody>
      </p:sp>
    </p:spTree>
    <p:extLst>
      <p:ext uri="{BB962C8B-B14F-4D97-AF65-F5344CB8AC3E}">
        <p14:creationId xmlns:p14="http://schemas.microsoft.com/office/powerpoint/2010/main" val="346842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902957-3CCC-44D5-93F6-A42737F595FD}"/>
              </a:ext>
            </a:extLst>
          </p:cNvPr>
          <p:cNvSpPr>
            <a:spLocks noGrp="1"/>
          </p:cNvSpPr>
          <p:nvPr>
            <p:ph type="title"/>
          </p:nvPr>
        </p:nvSpPr>
        <p:spPr>
          <a:xfrm>
            <a:off x="685347" y="332657"/>
            <a:ext cx="7765321" cy="1080120"/>
          </a:xfrm>
        </p:spPr>
        <p:txBody>
          <a:bodyPr>
            <a:normAutofit/>
          </a:bodyPr>
          <a:lstStyle/>
          <a:p>
            <a:r>
              <a:rPr lang="el-GR" sz="3000" dirty="0" smtClean="0">
                <a:latin typeface="Calibri" panose="020F0502020204030204" pitchFamily="34" charset="0"/>
                <a:cs typeface="Calibri" panose="020F0502020204030204" pitchFamily="34" charset="0"/>
              </a:rPr>
              <a:t>ΚΥΡΙΟΙ ΠΑΡΑΓΟΝΤΕΣ ΠΟΥ ΟΔΗΓΗΣΑΝ ΣΤΗ ΧΡΗΣΗ ΤΗΣ ΒΙΒΛΟΥ</a:t>
            </a:r>
            <a:endParaRPr lang="x-none" sz="30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9BE7F754-0379-498B-BB73-363031E1E0DB}"/>
              </a:ext>
            </a:extLst>
          </p:cNvPr>
          <p:cNvSpPr>
            <a:spLocks noGrp="1"/>
          </p:cNvSpPr>
          <p:nvPr>
            <p:ph idx="1"/>
          </p:nvPr>
        </p:nvSpPr>
        <p:spPr>
          <a:xfrm>
            <a:off x="323528" y="1412777"/>
            <a:ext cx="8442183" cy="5184573"/>
          </a:xfrm>
        </p:spPr>
        <p:txBody>
          <a:bodyPr>
            <a:normAutofit fontScale="55000" lnSpcReduction="20000"/>
          </a:bodyPr>
          <a:lstStyle/>
          <a:p>
            <a:pPr algn="just">
              <a:buFont typeface="Wingdings" panose="05000000000000000000" pitchFamily="2" charset="2"/>
              <a:buChar char="Ø"/>
            </a:pPr>
            <a:r>
              <a:rPr lang="en-GB" sz="4400" b="1" u="sng" dirty="0" smtClean="0"/>
              <a:t>E</a:t>
            </a:r>
            <a:r>
              <a:rPr lang="el-GR" sz="4400" b="1" u="sng" dirty="0" err="1" smtClean="0"/>
              <a:t>νημερωτική</a:t>
            </a:r>
            <a:r>
              <a:rPr lang="en-US" sz="4400" b="1" dirty="0" smtClean="0"/>
              <a:t>:</a:t>
            </a:r>
            <a:r>
              <a:rPr lang="el-GR" sz="4400" b="1" dirty="0" smtClean="0"/>
              <a:t> </a:t>
            </a:r>
            <a:r>
              <a:rPr lang="el-GR" sz="4400" b="1" dirty="0"/>
              <a:t>Επιχειρώντας οι μουσουλμάνοι συγγραφείς να αντλήσουν πληροφορίες μέσα από τα ίδια τα βιβλικά κείμενα (ιστορικές, ερμηνευτικές κλπ.)</a:t>
            </a:r>
            <a:endParaRPr lang="x-none" sz="4400" b="1" dirty="0"/>
          </a:p>
          <a:p>
            <a:pPr algn="just">
              <a:buFont typeface="Wingdings" panose="05000000000000000000" pitchFamily="2" charset="2"/>
              <a:buChar char="Ø"/>
            </a:pPr>
            <a:r>
              <a:rPr lang="el-GR" sz="4400" b="1" u="sng" dirty="0" smtClean="0"/>
              <a:t>Πολεμική</a:t>
            </a:r>
            <a:r>
              <a:rPr lang="en-US" sz="4400" b="1" dirty="0" smtClean="0"/>
              <a:t>:</a:t>
            </a:r>
            <a:r>
              <a:rPr lang="el-GR" sz="4400" b="1" dirty="0" smtClean="0"/>
              <a:t> </a:t>
            </a:r>
            <a:r>
              <a:rPr lang="el-GR" sz="4400" b="1" dirty="0"/>
              <a:t>Προκειμένου να αναιρέσουν τα χριστιανικά δόγματα, τα οποία δε συνάδουν με τα αντίστοιχα ισλαμικά, όπως είναι το δόγμα της Αγίας Τριάδος, </a:t>
            </a:r>
            <a:r>
              <a:rPr lang="el-GR" sz="4400" b="1" dirty="0" smtClean="0"/>
              <a:t>η Χριστολογία, </a:t>
            </a:r>
            <a:r>
              <a:rPr lang="el-GR" sz="4400" b="1" dirty="0"/>
              <a:t>η μη αξιοπιστία της Βίβλου κ.ά. </a:t>
            </a:r>
            <a:endParaRPr lang="x-none" sz="4400" b="1" dirty="0"/>
          </a:p>
          <a:p>
            <a:pPr algn="just">
              <a:buFont typeface="Wingdings" panose="05000000000000000000" pitchFamily="2" charset="2"/>
              <a:buChar char="Ø"/>
            </a:pPr>
            <a:r>
              <a:rPr lang="el-GR" sz="4400" b="1" u="sng" dirty="0" smtClean="0"/>
              <a:t>Απολογητική</a:t>
            </a:r>
            <a:r>
              <a:rPr lang="en-US" sz="4400" b="1" dirty="0" smtClean="0"/>
              <a:t>:</a:t>
            </a:r>
            <a:r>
              <a:rPr lang="el-GR" sz="4400" b="1" dirty="0" smtClean="0"/>
              <a:t> Να </a:t>
            </a:r>
            <a:r>
              <a:rPr lang="el-GR" sz="4400" b="1" dirty="0"/>
              <a:t>αναδείξουν την ισλαμική διδασκαλία, όπως τον απόλυτο και άκαμπτο μονοθεϊσμό, τις προφητείες </a:t>
            </a:r>
            <a:r>
              <a:rPr lang="el-GR" sz="4400" b="1" dirty="0" smtClean="0"/>
              <a:t>που, κατ’ αυτούς, αφορούν </a:t>
            </a:r>
            <a:r>
              <a:rPr lang="el-GR" sz="4400" b="1" dirty="0"/>
              <a:t>το πρόσωπο του Μωάμεθ κ.ά. </a:t>
            </a:r>
            <a:endParaRPr lang="x-none" sz="4400" b="1" dirty="0"/>
          </a:p>
          <a:p>
            <a:endParaRPr lang="x-none" b="1" dirty="0"/>
          </a:p>
        </p:txBody>
      </p:sp>
    </p:spTree>
    <p:extLst>
      <p:ext uri="{BB962C8B-B14F-4D97-AF65-F5344CB8AC3E}">
        <p14:creationId xmlns:p14="http://schemas.microsoft.com/office/powerpoint/2010/main" val="1397511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965674-8860-4CCD-9551-160B2A644968}"/>
              </a:ext>
            </a:extLst>
          </p:cNvPr>
          <p:cNvSpPr>
            <a:spLocks noGrp="1"/>
          </p:cNvSpPr>
          <p:nvPr>
            <p:ph type="title"/>
          </p:nvPr>
        </p:nvSpPr>
        <p:spPr>
          <a:xfrm>
            <a:off x="484584" y="332657"/>
            <a:ext cx="8479904" cy="792087"/>
          </a:xfrm>
        </p:spPr>
        <p:txBody>
          <a:bodyPr>
            <a:normAutofit fontScale="90000"/>
          </a:bodyPr>
          <a:lstStyle/>
          <a:p>
            <a:r>
              <a:rPr lang="x-none" sz="2700" dirty="0">
                <a:solidFill>
                  <a:schemeClr val="bg1"/>
                </a:solidFill>
                <a:latin typeface="Calibri" panose="020F0502020204030204" pitchFamily="34" charset="0"/>
                <a:cs typeface="Calibri" panose="020F0502020204030204" pitchFamily="34" charset="0"/>
              </a:rPr>
              <a:t> </a:t>
            </a:r>
            <a:r>
              <a:rPr lang="el-GR" sz="2700" dirty="0" err="1" smtClean="0">
                <a:latin typeface="Calibri" panose="020F0502020204030204" pitchFamily="34" charset="0"/>
                <a:cs typeface="Calibri" panose="020F0502020204030204" pitchFamily="34" charset="0"/>
              </a:rPr>
              <a:t>παραδειγματα</a:t>
            </a:r>
            <a:r>
              <a:rPr lang="el-GR" sz="2700" dirty="0" smtClean="0">
                <a:latin typeface="Calibri" panose="020F0502020204030204" pitchFamily="34" charset="0"/>
                <a:cs typeface="Calibri" panose="020F0502020204030204" pitchFamily="34" charset="0"/>
              </a:rPr>
              <a:t> </a:t>
            </a:r>
            <a:r>
              <a:rPr lang="el-GR" sz="2700" dirty="0" err="1" smtClean="0">
                <a:latin typeface="Calibri" panose="020F0502020204030204" pitchFamily="34" charset="0"/>
                <a:cs typeface="Calibri" panose="020F0502020204030204" pitchFamily="34" charset="0"/>
              </a:rPr>
              <a:t>απο</a:t>
            </a:r>
            <a:r>
              <a:rPr lang="el-GR" sz="2700" dirty="0" smtClean="0">
                <a:latin typeface="Calibri" panose="020F0502020204030204" pitchFamily="34" charset="0"/>
                <a:cs typeface="Calibri" panose="020F0502020204030204" pitchFamily="34" charset="0"/>
              </a:rPr>
              <a:t> την </a:t>
            </a:r>
            <a:r>
              <a:rPr lang="el-GR" sz="2700" dirty="0" err="1" smtClean="0">
                <a:latin typeface="Calibri" panose="020F0502020204030204" pitchFamily="34" charset="0"/>
                <a:cs typeface="Calibri" panose="020F0502020204030204" pitchFamily="34" charset="0"/>
              </a:rPr>
              <a:t>παλαια</a:t>
            </a:r>
            <a:r>
              <a:rPr lang="el-GR" sz="2700" dirty="0" smtClean="0">
                <a:latin typeface="Calibri" panose="020F0502020204030204" pitchFamily="34" charset="0"/>
                <a:cs typeface="Calibri" panose="020F0502020204030204" pitchFamily="34" charset="0"/>
              </a:rPr>
              <a:t> </a:t>
            </a:r>
            <a:r>
              <a:rPr lang="el-GR" sz="2700" dirty="0" err="1" smtClean="0">
                <a:latin typeface="Calibri" panose="020F0502020204030204" pitchFamily="34" charset="0"/>
                <a:cs typeface="Calibri" panose="020F0502020204030204" pitchFamily="34" charset="0"/>
              </a:rPr>
              <a:t>διαθηκη</a:t>
            </a:r>
            <a:r>
              <a:rPr lang="x-none" sz="2700" dirty="0">
                <a:solidFill>
                  <a:schemeClr val="bg1"/>
                </a:solidFill>
                <a:latin typeface="Calibri" panose="020F0502020204030204" pitchFamily="34" charset="0"/>
                <a:cs typeface="Calibri" panose="020F0502020204030204" pitchFamily="34" charset="0"/>
              </a:rPr>
              <a:t/>
            </a:r>
            <a:br>
              <a:rPr lang="x-none" sz="2700" dirty="0">
                <a:solidFill>
                  <a:schemeClr val="bg1"/>
                </a:solidFill>
                <a:latin typeface="Calibri" panose="020F0502020204030204" pitchFamily="34" charset="0"/>
                <a:cs typeface="Calibri" panose="020F0502020204030204" pitchFamily="34" charset="0"/>
              </a:rPr>
            </a:br>
            <a:endParaRPr lang="x-none" sz="2700" dirty="0">
              <a:solidFill>
                <a:schemeClr val="bg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BC3A37F0-6BF5-43E0-B32A-27FDB7D319DA}"/>
              </a:ext>
            </a:extLst>
          </p:cNvPr>
          <p:cNvSpPr>
            <a:spLocks noGrp="1"/>
          </p:cNvSpPr>
          <p:nvPr>
            <p:ph idx="1"/>
          </p:nvPr>
        </p:nvSpPr>
        <p:spPr>
          <a:xfrm>
            <a:off x="484584" y="908720"/>
            <a:ext cx="8335888" cy="5760640"/>
          </a:xfrm>
        </p:spPr>
        <p:txBody>
          <a:bodyPr>
            <a:noAutofit/>
          </a:bodyPr>
          <a:lstStyle/>
          <a:p>
            <a:pPr algn="just"/>
            <a:r>
              <a:rPr lang="el-GR" sz="1600" dirty="0">
                <a:latin typeface="Calibri" panose="020F0502020204030204" pitchFamily="34" charset="0"/>
                <a:cs typeface="Calibri" panose="020F0502020204030204" pitchFamily="34" charset="0"/>
              </a:rPr>
              <a:t>Το όραμα του Ησαΐα με τους δύο άνδρες που ανέβησαν ο ένας σε όνο και ο άλλος στην καμήλα («οὕτως εἶπε πρός με Κύριος· βαδίσας σεαυτῷ στῆσον σκοπὸν καὶ ὃ ἂν ἴδῃς ἀνάγγειλον· καὶ εἶδον ἀναβάτας ἱππεῖς δύο καὶ ἀναβάτην ὄνου καὶ ἀναβάτην καμήλου. ἀκρόασαι ἀκρόασιν πολλὴν […] καὶ ἀποκριθεὶς εἶπε· πέπτωκε πέπτωκε Βαβυλών, καὶ πάντα τὰ ἀγάλματα αὐτῆς…» [Ησ. 21, 6-7, 9])</a:t>
            </a:r>
            <a:endParaRPr lang="x-none" sz="1600" dirty="0">
              <a:latin typeface="Calibri" panose="020F0502020204030204" pitchFamily="34" charset="0"/>
              <a:cs typeface="Calibri" panose="020F0502020204030204" pitchFamily="34" charset="0"/>
            </a:endParaRPr>
          </a:p>
          <a:p>
            <a:pPr algn="just"/>
            <a:r>
              <a:rPr lang="el-GR" sz="1600" dirty="0">
                <a:latin typeface="Calibri" panose="020F0502020204030204" pitchFamily="34" charset="0"/>
                <a:cs typeface="Calibri" panose="020F0502020204030204" pitchFamily="34" charset="0"/>
              </a:rPr>
              <a:t>Σύμφωνα με τους μουσουλμάνους απολογητές, το χωρίο αυτό προφητεύει τον Ιησού και το Μωάμεθ, καθώς ο άνδρας ο οποίος σύμφωνα με το όραμα του Ησαΐα ανέβηκε σε όνο είναι ο Χριστός, ο υιός της Μαριάμ, ενώ ο άνδρας που ανέβηκε στην καμήλα δεν είναι άλλος από τον προφήτη Μωάμεθ </a:t>
            </a:r>
            <a:endParaRPr lang="x-none" sz="1600" dirty="0">
              <a:latin typeface="Calibri" panose="020F0502020204030204" pitchFamily="34" charset="0"/>
              <a:cs typeface="Calibri" panose="020F0502020204030204" pitchFamily="34" charset="0"/>
            </a:endParaRPr>
          </a:p>
          <a:p>
            <a:pPr algn="just"/>
            <a:r>
              <a:rPr lang="el-GR" sz="1600" dirty="0">
                <a:latin typeface="Calibri" panose="020F0502020204030204" pitchFamily="34" charset="0"/>
                <a:cs typeface="Calibri" panose="020F0502020204030204" pitchFamily="34" charset="0"/>
              </a:rPr>
              <a:t>Διαβλέπουν, μάλιστα, ότι εκείνο που αποδεικνύει, ότι ο άνδρας που ανέβηκε στην καμήλα είναι ο Μωάμεθ, είναι, ότι αυτός ο άνδρας, σύμφωνα με το εν λόγω όραμα, κατέστρεψε τα είδωλα της Βαβυλώνας, «πέπτωκε πέπτωκε Βαβυλών, καὶ πάντα τὰ ἀγάλματα αὐτῆς, καὶ τὰ χειροποίητα αὐτῆς συνετρίβησαν εἰς τὴν γῆν» (Ησ. 21, 9) και ως γνωστόν, η καταστροφή των ειδώλων, για την οποία κάνει λόγο το χωρίο αυτό, αποτελεί μια προφητεία, μια προαναγγελία για τις αντίστοιχες καταστροφές του Μωάμεθ προς τα είδωλα των Αράβων </a:t>
            </a:r>
            <a:r>
              <a:rPr lang="el-GR" sz="1600" dirty="0" smtClean="0">
                <a:latin typeface="Calibri" panose="020F0502020204030204" pitchFamily="34" charset="0"/>
                <a:cs typeface="Calibri" panose="020F0502020204030204" pitchFamily="34" charset="0"/>
              </a:rPr>
              <a:t>ειδωλολατρών</a:t>
            </a:r>
          </a:p>
          <a:p>
            <a:pPr marL="0" indent="0" algn="ctr">
              <a:buNone/>
            </a:pPr>
            <a:r>
              <a:rPr lang="el-GR" sz="1600" b="1" dirty="0" smtClean="0">
                <a:latin typeface="Calibri" panose="020F0502020204030204" pitchFamily="34" charset="0"/>
                <a:cs typeface="Calibri" panose="020F0502020204030204" pitchFamily="34" charset="0"/>
              </a:rPr>
              <a:t>(Πηγή</a:t>
            </a:r>
            <a:r>
              <a:rPr lang="en-US" sz="1600" b="1" dirty="0">
                <a:latin typeface="Calibri" panose="020F0502020204030204" pitchFamily="34" charset="0"/>
                <a:cs typeface="Calibri" panose="020F0502020204030204" pitchFamily="34" charset="0"/>
              </a:rPr>
              <a:t>:Al-</a:t>
            </a:r>
            <a:r>
              <a:rPr lang="en-US" sz="1600" b="1" dirty="0" err="1">
                <a:latin typeface="Calibri" panose="020F0502020204030204" pitchFamily="34" charset="0"/>
                <a:cs typeface="Calibri" panose="020F0502020204030204" pitchFamily="34" charset="0"/>
              </a:rPr>
              <a:t>Jaʿfarī</a:t>
            </a:r>
            <a:r>
              <a:rPr lang="en-US" sz="1600" b="1" dirty="0">
                <a:latin typeface="Calibri" panose="020F0502020204030204" pitchFamily="34" charset="0"/>
                <a:cs typeface="Calibri" panose="020F0502020204030204" pitchFamily="34" charset="0"/>
              </a:rPr>
              <a:t>, </a:t>
            </a:r>
            <a:r>
              <a:rPr lang="en-US" sz="1600" b="1" i="1" dirty="0">
                <a:latin typeface="Calibri" panose="020F0502020204030204" pitchFamily="34" charset="0"/>
                <a:cs typeface="Calibri" panose="020F0502020204030204" pitchFamily="34" charset="0"/>
              </a:rPr>
              <a:t>Al-</a:t>
            </a:r>
            <a:r>
              <a:rPr lang="en-US" sz="1600" b="1" i="1" dirty="0" err="1">
                <a:latin typeface="Calibri" panose="020F0502020204030204" pitchFamily="34" charset="0"/>
                <a:cs typeface="Calibri" panose="020F0502020204030204" pitchFamily="34" charset="0"/>
              </a:rPr>
              <a:t>Raddʿalā</a:t>
            </a:r>
            <a:r>
              <a:rPr lang="en-US" sz="1600" b="1" i="1" dirty="0">
                <a:latin typeface="Calibri" panose="020F0502020204030204" pitchFamily="34" charset="0"/>
                <a:cs typeface="Calibri" panose="020F0502020204030204" pitchFamily="34" charset="0"/>
              </a:rPr>
              <a:t> l-</a:t>
            </a:r>
            <a:r>
              <a:rPr lang="en-US" sz="1600" b="1" i="1" dirty="0" err="1">
                <a:latin typeface="Calibri" panose="020F0502020204030204" pitchFamily="34" charset="0"/>
                <a:cs typeface="Calibri" panose="020F0502020204030204" pitchFamily="34" charset="0"/>
              </a:rPr>
              <a:t>Naṣārā</a:t>
            </a:r>
            <a:r>
              <a:rPr lang="en-US" sz="1600" b="1" dirty="0">
                <a:latin typeface="Calibri" panose="020F0502020204030204" pitchFamily="34" charset="0"/>
                <a:cs typeface="Calibri" panose="020F0502020204030204" pitchFamily="34" charset="0"/>
              </a:rPr>
              <a:t>, </a:t>
            </a:r>
            <a:r>
              <a:rPr lang="el-GR" sz="1600" b="1" dirty="0">
                <a:latin typeface="Calibri" panose="020F0502020204030204" pitchFamily="34" charset="0"/>
                <a:cs typeface="Calibri" panose="020F0502020204030204" pitchFamily="34" charset="0"/>
              </a:rPr>
              <a:t>όπ. παρ., σ. </a:t>
            </a:r>
            <a:r>
              <a:rPr lang="el-GR" sz="1600" b="1" dirty="0" smtClean="0">
                <a:latin typeface="Calibri" panose="020F0502020204030204" pitchFamily="34" charset="0"/>
                <a:cs typeface="Calibri" panose="020F0502020204030204" pitchFamily="34" charset="0"/>
              </a:rPr>
              <a:t>119</a:t>
            </a:r>
            <a:r>
              <a:rPr lang="en-US" sz="1600" b="1" dirty="0" smtClean="0">
                <a:latin typeface="Calibri" panose="020F0502020204030204" pitchFamily="34" charset="0"/>
                <a:cs typeface="Calibri" panose="020F0502020204030204" pitchFamily="34" charset="0"/>
              </a:rPr>
              <a:t>)</a:t>
            </a:r>
            <a:endParaRPr lang="x-none" sz="1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07263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15E64A-1E9A-4DF0-BC4A-5E3F6AB6A653}"/>
              </a:ext>
            </a:extLst>
          </p:cNvPr>
          <p:cNvSpPr>
            <a:spLocks noGrp="1"/>
          </p:cNvSpPr>
          <p:nvPr>
            <p:ph type="title"/>
          </p:nvPr>
        </p:nvSpPr>
        <p:spPr>
          <a:xfrm>
            <a:off x="179512" y="0"/>
            <a:ext cx="8856983" cy="764704"/>
          </a:xfrm>
        </p:spPr>
        <p:txBody>
          <a:bodyPr>
            <a:normAutofit/>
          </a:bodyPr>
          <a:lstStyle/>
          <a:p>
            <a:r>
              <a:rPr lang="el-GR" sz="1800" dirty="0" err="1" smtClean="0">
                <a:latin typeface="Calibri" panose="020F0502020204030204" pitchFamily="34" charset="0"/>
                <a:cs typeface="Calibri" panose="020F0502020204030204" pitchFamily="34" charset="0"/>
              </a:rPr>
              <a:t>Παραδειγματα</a:t>
            </a:r>
            <a:r>
              <a:rPr lang="el-GR" sz="1800" dirty="0" smtClean="0">
                <a:latin typeface="Calibri" panose="020F0502020204030204" pitchFamily="34" charset="0"/>
                <a:cs typeface="Calibri" panose="020F0502020204030204" pitchFamily="34" charset="0"/>
              </a:rPr>
              <a:t> </a:t>
            </a:r>
            <a:r>
              <a:rPr lang="el-GR" sz="1800" dirty="0" err="1" smtClean="0">
                <a:latin typeface="Calibri" panose="020F0502020204030204" pitchFamily="34" charset="0"/>
                <a:cs typeface="Calibri" panose="020F0502020204030204" pitchFamily="34" charset="0"/>
              </a:rPr>
              <a:t>απΟ</a:t>
            </a:r>
            <a:r>
              <a:rPr lang="el-GR" sz="1800" dirty="0" smtClean="0">
                <a:latin typeface="Calibri" panose="020F0502020204030204" pitchFamily="34" charset="0"/>
                <a:cs typeface="Calibri" panose="020F0502020204030204" pitchFamily="34" charset="0"/>
              </a:rPr>
              <a:t> </a:t>
            </a:r>
            <a:r>
              <a:rPr lang="el-GR" sz="1800" dirty="0" smtClean="0">
                <a:latin typeface="Calibri" panose="020F0502020204030204" pitchFamily="34" charset="0"/>
                <a:cs typeface="Calibri" panose="020F0502020204030204" pitchFamily="34" charset="0"/>
              </a:rPr>
              <a:t>την </a:t>
            </a:r>
            <a:r>
              <a:rPr lang="el-GR" sz="1800" dirty="0" err="1" smtClean="0">
                <a:latin typeface="Calibri" panose="020F0502020204030204" pitchFamily="34" charset="0"/>
                <a:cs typeface="Calibri" panose="020F0502020204030204" pitchFamily="34" charset="0"/>
              </a:rPr>
              <a:t>καινη</a:t>
            </a:r>
            <a:r>
              <a:rPr lang="el-GR" sz="1800" dirty="0" smtClean="0">
                <a:latin typeface="Calibri" panose="020F0502020204030204" pitchFamily="34" charset="0"/>
                <a:cs typeface="Calibri" panose="020F0502020204030204" pitchFamily="34" charset="0"/>
              </a:rPr>
              <a:t> </a:t>
            </a:r>
            <a:r>
              <a:rPr lang="el-GR" sz="1800" dirty="0" err="1" smtClean="0">
                <a:latin typeface="Calibri" panose="020F0502020204030204" pitchFamily="34" charset="0"/>
                <a:cs typeface="Calibri" panose="020F0502020204030204" pitchFamily="34" charset="0"/>
              </a:rPr>
              <a:t>διαθηκη</a:t>
            </a:r>
            <a:endParaRPr lang="x-none" sz="18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33348A12-3AB2-4228-B6EF-8CF9B447ECEE}"/>
              </a:ext>
            </a:extLst>
          </p:cNvPr>
          <p:cNvSpPr>
            <a:spLocks noGrp="1"/>
          </p:cNvSpPr>
          <p:nvPr>
            <p:ph idx="1"/>
          </p:nvPr>
        </p:nvSpPr>
        <p:spPr>
          <a:xfrm>
            <a:off x="395536" y="548680"/>
            <a:ext cx="8136904" cy="5832647"/>
          </a:xfrm>
        </p:spPr>
        <p:txBody>
          <a:bodyPr>
            <a:noAutofit/>
          </a:bodyPr>
          <a:lstStyle/>
          <a:p>
            <a:pPr algn="just"/>
            <a:r>
              <a:rPr lang="el-GR" sz="1200" dirty="0">
                <a:latin typeface="Calibri" panose="020F0502020204030204" pitchFamily="34" charset="0"/>
                <a:cs typeface="Calibri" panose="020F0502020204030204" pitchFamily="34" charset="0"/>
              </a:rPr>
              <a:t>Ένα από τα βασικότερα επιχειρήματα αρκετών μουσουλμάνων απολογητών, στηρίζεται στο χωρίο του Ευαγγελίου του Ιωάννη, για την υπόσχεση του Χριστού, ότι μετά από αυτόν θα έλθει ο Παράκλητος: «ὁ δὲ παράκλητος, τὸ Πνεῦμα τὸ ῞Αγιον ὃ πέμψει ὁ πατὴρ ἐν τῷ ὀνόματί μου, ἐκεῖνος ὑμᾶς διδάξει πάντα καὶ ὑπομνήσει ὑμᾶς πάντα ἃ εἶπον ὑμῖν» (Ιωάν. 14, 26) </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ο al-Jaʿfarī σχολιάζοντας το χωρίο αυτό παρατηρεί: «Ο Παράκλητος είναι ο Μωάμεθ, ο αγγελιοφόρος του Θεού – ας είναι η ειρήνη και οι προσευχές του Θεού επάνω σ’ αυτόν – και είναι εκείνος, τον οποίο απέστειλε ο Θεός μετά το Χριστό και επίσης εκείνος που δίδαξε τα πάντα στον κόσμο […] Επίσης γνωρίζουμε, ότι οι χριστιανοί διαφώνησαν μεταξύ τους ως προς την ερμηνεία του ονόματός του· έτσι, κάποιοι ισχυρίστηκαν, ότι είναι ο ένδοξος, άλλοι, ότι είναι ο παρηγορητής, ενώ οι περισσότεροι εξ αυτών, ότι είναι ο σωτήρας»</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Εάν πράγματι γίνει δεκτή η επικρατέστερη άποψη των χριστιανών, ότι ο Παράκλητος, στον οποίο αναφέρεται το παραπάνω ευαγγελικό χωρίο είναι σωτήρας, τότε, πράγματι, δεν μπορεί να είναι άλλος από τον Προφήτη </a:t>
            </a:r>
            <a:r>
              <a:rPr lang="el-GR" sz="1200" dirty="0" smtClean="0">
                <a:latin typeface="Calibri" panose="020F0502020204030204" pitchFamily="34" charset="0"/>
                <a:cs typeface="Calibri" panose="020F0502020204030204" pitchFamily="34" charset="0"/>
              </a:rPr>
              <a:t>Μωάμεθ που έσωσε </a:t>
            </a:r>
            <a:r>
              <a:rPr lang="el-GR" sz="1200" dirty="0">
                <a:latin typeface="Calibri" panose="020F0502020204030204" pitchFamily="34" charset="0"/>
                <a:cs typeface="Calibri" panose="020F0502020204030204" pitchFamily="34" charset="0"/>
              </a:rPr>
              <a:t>τον κόσμο, την ανθρωπότητα από την απιστία, την αμαρτία και την άγνοια</a:t>
            </a:r>
            <a:endParaRPr lang="x-none" sz="1200" dirty="0">
              <a:latin typeface="Calibri" panose="020F0502020204030204" pitchFamily="34" charset="0"/>
              <a:cs typeface="Calibri" panose="020F0502020204030204" pitchFamily="34" charset="0"/>
            </a:endParaRPr>
          </a:p>
          <a:p>
            <a:pPr algn="just"/>
            <a:r>
              <a:rPr lang="el-GR" sz="1200" dirty="0" smtClean="0">
                <a:latin typeface="Calibri" panose="020F0502020204030204" pitchFamily="34" charset="0"/>
                <a:cs typeface="Calibri" panose="020F0502020204030204" pitchFamily="34" charset="0"/>
              </a:rPr>
              <a:t>Εάν</a:t>
            </a:r>
            <a:r>
              <a:rPr lang="el-GR" sz="1200" dirty="0">
                <a:latin typeface="Calibri" panose="020F0502020204030204" pitchFamily="34" charset="0"/>
                <a:cs typeface="Calibri" panose="020F0502020204030204" pitchFamily="34" charset="0"/>
              </a:rPr>
              <a:t>, όμως, ισχύει η άποψη ορισμένων χριστιανών, ότι η λέξη </a:t>
            </a:r>
            <a:r>
              <a:rPr lang="el-GR" sz="1200" i="1" dirty="0">
                <a:latin typeface="Calibri" panose="020F0502020204030204" pitchFamily="34" charset="0"/>
                <a:cs typeface="Calibri" panose="020F0502020204030204" pitchFamily="34" charset="0"/>
              </a:rPr>
              <a:t>Παράκλητος</a:t>
            </a:r>
            <a:r>
              <a:rPr lang="el-GR" sz="1200" dirty="0">
                <a:latin typeface="Calibri" panose="020F0502020204030204" pitchFamily="34" charset="0"/>
                <a:cs typeface="Calibri" panose="020F0502020204030204" pitchFamily="34" charset="0"/>
              </a:rPr>
              <a:t> ερμηνεύεται ως </a:t>
            </a:r>
            <a:r>
              <a:rPr lang="el-GR" sz="1200" i="1" dirty="0">
                <a:latin typeface="Calibri" panose="020F0502020204030204" pitchFamily="34" charset="0"/>
                <a:cs typeface="Calibri" panose="020F0502020204030204" pitchFamily="34" charset="0"/>
              </a:rPr>
              <a:t>ένδοξος </a:t>
            </a:r>
            <a:r>
              <a:rPr lang="el-GR" sz="1200" dirty="0">
                <a:latin typeface="Calibri" panose="020F0502020204030204" pitchFamily="34" charset="0"/>
                <a:cs typeface="Calibri" panose="020F0502020204030204" pitchFamily="34" charset="0"/>
              </a:rPr>
              <a:t>(</a:t>
            </a:r>
            <a:r>
              <a:rPr lang="en-GB" sz="1200" i="1" dirty="0">
                <a:latin typeface="Calibri" panose="020F0502020204030204" pitchFamily="34" charset="0"/>
                <a:cs typeface="Calibri" panose="020F0502020204030204" pitchFamily="34" charset="0"/>
              </a:rPr>
              <a:t>al</a:t>
            </a:r>
            <a:r>
              <a:rPr lang="el-GR" sz="1200" i="1" dirty="0">
                <a:latin typeface="Calibri" panose="020F0502020204030204" pitchFamily="34" charset="0"/>
                <a:cs typeface="Calibri" panose="020F0502020204030204" pitchFamily="34" charset="0"/>
              </a:rPr>
              <a:t>-</a:t>
            </a:r>
            <a:r>
              <a:rPr lang="en-GB" sz="1200" i="1" dirty="0">
                <a:latin typeface="Calibri" panose="020F0502020204030204" pitchFamily="34" charset="0"/>
                <a:cs typeface="Calibri" panose="020F0502020204030204" pitchFamily="34" charset="0"/>
              </a:rPr>
              <a:t>ḥamid</a:t>
            </a:r>
            <a:r>
              <a:rPr lang="el-GR" sz="1200" dirty="0">
                <a:latin typeface="Calibri" panose="020F0502020204030204" pitchFamily="34" charset="0"/>
                <a:cs typeface="Calibri" panose="020F0502020204030204" pitchFamily="34" charset="0"/>
              </a:rPr>
              <a:t>), αυτό ενισχύει ακόμη περισσότερο το ισλαμικό επιχείρημα, αφού η λέξη αυτή συγγενεύει με την αντίστοιχη λέξη (</a:t>
            </a:r>
            <a:r>
              <a:rPr lang="en-GB" sz="1200" i="1" dirty="0">
                <a:latin typeface="Calibri" panose="020F0502020204030204" pitchFamily="34" charset="0"/>
                <a:cs typeface="Calibri" panose="020F0502020204030204" pitchFamily="34" charset="0"/>
              </a:rPr>
              <a:t>Muḥammad</a:t>
            </a:r>
            <a:r>
              <a:rPr lang="el-GR" sz="1200" dirty="0">
                <a:latin typeface="Calibri" panose="020F0502020204030204" pitchFamily="34" charset="0"/>
                <a:cs typeface="Calibri" panose="020F0502020204030204" pitchFamily="34" charset="0"/>
              </a:rPr>
              <a:t>)</a:t>
            </a:r>
            <a:r>
              <a:rPr lang="el-GR" sz="1200" baseline="30000" dirty="0">
                <a:latin typeface="Calibri" panose="020F0502020204030204" pitchFamily="34" charset="0"/>
                <a:cs typeface="Calibri" panose="020F0502020204030204" pitchFamily="34" charset="0"/>
              </a:rPr>
              <a:t> </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Έχοντας ως βάση την αραβική γλώσσα το όνομα του προφήτη του Ισλάμ Μωάμεθ είναι συνώνυμο με τη λέξη </a:t>
            </a:r>
            <a:r>
              <a:rPr lang="el-GR" sz="1200" i="1" dirty="0">
                <a:latin typeface="Calibri" panose="020F0502020204030204" pitchFamily="34" charset="0"/>
                <a:cs typeface="Calibri" panose="020F0502020204030204" pitchFamily="34" charset="0"/>
              </a:rPr>
              <a:t>ένδοξος</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Καταλήγει στο συμπέρασμα, ότι σε κάθε περίπτωση, είτε γίνει δεκτή η μία ερμηνεία της λέξης </a:t>
            </a:r>
            <a:r>
              <a:rPr lang="el-GR" sz="1200" i="1" dirty="0">
                <a:latin typeface="Calibri" panose="020F0502020204030204" pitchFamily="34" charset="0"/>
                <a:cs typeface="Calibri" panose="020F0502020204030204" pitchFamily="34" charset="0"/>
              </a:rPr>
              <a:t>Παράκλητος</a:t>
            </a:r>
            <a:r>
              <a:rPr lang="el-GR" sz="1200" dirty="0">
                <a:latin typeface="Calibri" panose="020F0502020204030204" pitchFamily="34" charset="0"/>
                <a:cs typeface="Calibri" panose="020F0502020204030204" pitchFamily="34" charset="0"/>
              </a:rPr>
              <a:t>, εκείνη του σωτήρα, είτε η άλλη ερμηνεία, εκείνη του ενδόξου, ο Παράκλητος, ο οποίος αναφέρεται στο Ευαγγέλιο του Ιωάννη δεν είναι άλλος από τον προφήτη </a:t>
            </a:r>
            <a:r>
              <a:rPr lang="el-GR" sz="1200" dirty="0" smtClean="0">
                <a:latin typeface="Calibri" panose="020F0502020204030204" pitchFamily="34" charset="0"/>
                <a:cs typeface="Calibri" panose="020F0502020204030204" pitchFamily="34" charset="0"/>
              </a:rPr>
              <a:t>Μωάμεθ</a:t>
            </a:r>
            <a:endParaRPr lang="en-US" sz="1200" dirty="0" smtClean="0">
              <a:latin typeface="Calibri" panose="020F0502020204030204" pitchFamily="34" charset="0"/>
              <a:cs typeface="Calibri" panose="020F0502020204030204" pitchFamily="34" charset="0"/>
            </a:endParaRPr>
          </a:p>
          <a:p>
            <a:pPr marL="0" indent="0" algn="ctr">
              <a:buNone/>
            </a:pPr>
            <a:r>
              <a:rPr lang="en-US" sz="1200" b="1" dirty="0" smtClean="0">
                <a:latin typeface="Calibri" panose="020F0502020204030204" pitchFamily="34" charset="0"/>
                <a:cs typeface="Calibri" panose="020F0502020204030204" pitchFamily="34" charset="0"/>
              </a:rPr>
              <a:t>(</a:t>
            </a:r>
            <a:r>
              <a:rPr lang="el-GR" sz="1200" b="1" dirty="0" smtClean="0">
                <a:latin typeface="Calibri" panose="020F0502020204030204" pitchFamily="34" charset="0"/>
                <a:cs typeface="Calibri" panose="020F0502020204030204" pitchFamily="34" charset="0"/>
              </a:rPr>
              <a:t>Πηγή</a:t>
            </a:r>
            <a:r>
              <a:rPr lang="en-US" sz="1200" b="1" dirty="0">
                <a:latin typeface="Calibri" panose="020F0502020204030204" pitchFamily="34" charset="0"/>
                <a:cs typeface="Calibri" panose="020F0502020204030204" pitchFamily="34" charset="0"/>
              </a:rPr>
              <a:t>: Al-</a:t>
            </a:r>
            <a:r>
              <a:rPr lang="en-US" sz="1200" b="1" dirty="0" err="1">
                <a:latin typeface="Calibri" panose="020F0502020204030204" pitchFamily="34" charset="0"/>
                <a:cs typeface="Calibri" panose="020F0502020204030204" pitchFamily="34" charset="0"/>
              </a:rPr>
              <a:t>Jaʿfarī</a:t>
            </a:r>
            <a:r>
              <a:rPr lang="en-US" sz="1200" b="1" dirty="0">
                <a:latin typeface="Calibri" panose="020F0502020204030204" pitchFamily="34" charset="0"/>
                <a:cs typeface="Calibri" panose="020F0502020204030204" pitchFamily="34" charset="0"/>
              </a:rPr>
              <a:t>, </a:t>
            </a:r>
            <a:r>
              <a:rPr lang="en-US" sz="1200" b="1" i="1" dirty="0" err="1">
                <a:latin typeface="Calibri" panose="020F0502020204030204" pitchFamily="34" charset="0"/>
                <a:cs typeface="Calibri" panose="020F0502020204030204" pitchFamily="34" charset="0"/>
              </a:rPr>
              <a:t>Takhjīl</a:t>
            </a:r>
            <a:r>
              <a:rPr lang="en-US" sz="1200" b="1" i="1" dirty="0">
                <a:latin typeface="Calibri" panose="020F0502020204030204" pitchFamily="34" charset="0"/>
                <a:cs typeface="Calibri" panose="020F0502020204030204" pitchFamily="34" charset="0"/>
              </a:rPr>
              <a:t> man </a:t>
            </a:r>
            <a:r>
              <a:rPr lang="en-US" sz="1200" b="1" i="1" dirty="0" err="1">
                <a:latin typeface="Calibri" panose="020F0502020204030204" pitchFamily="34" charset="0"/>
                <a:cs typeface="Calibri" panose="020F0502020204030204" pitchFamily="34" charset="0"/>
              </a:rPr>
              <a:t>ḥarrafa</a:t>
            </a:r>
            <a:r>
              <a:rPr lang="en-US" sz="1200" b="1" i="1" dirty="0">
                <a:latin typeface="Calibri" panose="020F0502020204030204" pitchFamily="34" charset="0"/>
                <a:cs typeface="Calibri" panose="020F0502020204030204" pitchFamily="34" charset="0"/>
              </a:rPr>
              <a:t> al-</a:t>
            </a:r>
            <a:r>
              <a:rPr lang="en-US" sz="1200" b="1" i="1" dirty="0" err="1">
                <a:latin typeface="Calibri" panose="020F0502020204030204" pitchFamily="34" charset="0"/>
                <a:cs typeface="Calibri" panose="020F0502020204030204" pitchFamily="34" charset="0"/>
              </a:rPr>
              <a:t>Tawrāhwa</a:t>
            </a:r>
            <a:r>
              <a:rPr lang="en-US" sz="1200" b="1" i="1" dirty="0">
                <a:latin typeface="Calibri" panose="020F0502020204030204" pitchFamily="34" charset="0"/>
                <a:cs typeface="Calibri" panose="020F0502020204030204" pitchFamily="34" charset="0"/>
              </a:rPr>
              <a:t>-l-</a:t>
            </a:r>
            <a:r>
              <a:rPr lang="en-US" sz="1200" b="1" i="1" dirty="0" err="1">
                <a:latin typeface="Calibri" panose="020F0502020204030204" pitchFamily="34" charset="0"/>
                <a:cs typeface="Calibri" panose="020F0502020204030204" pitchFamily="34" charset="0"/>
              </a:rPr>
              <a:t>Injīl</a:t>
            </a:r>
            <a:r>
              <a:rPr lang="en-US" sz="1200" b="1" dirty="0">
                <a:latin typeface="Calibri" panose="020F0502020204030204" pitchFamily="34" charset="0"/>
                <a:cs typeface="Calibri" panose="020F0502020204030204" pitchFamily="34" charset="0"/>
              </a:rPr>
              <a:t>, </a:t>
            </a:r>
            <a:r>
              <a:rPr lang="el-GR" sz="1200" b="1" dirty="0">
                <a:latin typeface="Calibri" panose="020F0502020204030204" pitchFamily="34" charset="0"/>
                <a:cs typeface="Calibri" panose="020F0502020204030204" pitchFamily="34" charset="0"/>
              </a:rPr>
              <a:t>όπ. παρ., σ. 410</a:t>
            </a:r>
            <a:r>
              <a:rPr lang="en-US" sz="1200" b="1" dirty="0" smtClean="0">
                <a:latin typeface="Calibri" panose="020F0502020204030204" pitchFamily="34" charset="0"/>
                <a:cs typeface="Calibri" panose="020F0502020204030204" pitchFamily="34" charset="0"/>
              </a:rPr>
              <a:t>)</a:t>
            </a:r>
            <a:endParaRPr lang="x-none" sz="1200" b="1" dirty="0">
              <a:latin typeface="Calibri" panose="020F0502020204030204" pitchFamily="34" charset="0"/>
              <a:cs typeface="Calibri" panose="020F0502020204030204" pitchFamily="34" charset="0"/>
            </a:endParaRPr>
          </a:p>
          <a:p>
            <a:pPr algn="just"/>
            <a:endParaRPr lang="x-none" sz="1200" dirty="0">
              <a:solidFill>
                <a:schemeClr val="bg1"/>
              </a:solidFill>
              <a:latin typeface="Calibri" panose="020F0502020204030204" pitchFamily="34" charset="0"/>
              <a:cs typeface="Calibri" panose="020F0502020204030204" pitchFamily="34" charset="0"/>
            </a:endParaRPr>
          </a:p>
          <a:p>
            <a:endParaRPr lang="x-none" sz="1200" dirty="0"/>
          </a:p>
        </p:txBody>
      </p:sp>
    </p:spTree>
    <p:extLst>
      <p:ext uri="{BB962C8B-B14F-4D97-AF65-F5344CB8AC3E}">
        <p14:creationId xmlns:p14="http://schemas.microsoft.com/office/powerpoint/2010/main" val="2665286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6AAB9D-B6EA-4050-93EA-4AC252FA687F}"/>
              </a:ext>
            </a:extLst>
          </p:cNvPr>
          <p:cNvSpPr>
            <a:spLocks noGrp="1"/>
          </p:cNvSpPr>
          <p:nvPr>
            <p:ph type="title"/>
          </p:nvPr>
        </p:nvSpPr>
        <p:spPr>
          <a:xfrm>
            <a:off x="685346" y="260648"/>
            <a:ext cx="7765321" cy="1152128"/>
          </a:xfrm>
        </p:spPr>
        <p:txBody>
          <a:bodyPr/>
          <a:lstStyle/>
          <a:p>
            <a:r>
              <a:rPr lang="el-GR" dirty="0">
                <a:solidFill>
                  <a:schemeClr val="tx1"/>
                </a:solidFill>
                <a:latin typeface="Calibri" panose="020F0502020204030204" pitchFamily="34" charset="0"/>
                <a:cs typeface="Calibri" panose="020F0502020204030204" pitchFamily="34" charset="0"/>
              </a:rPr>
              <a:t>Πολεμική:</a:t>
            </a:r>
            <a:endParaRPr lang="x-none" dirty="0">
              <a:solidFill>
                <a:schemeClr val="tx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4ECD553B-C4E2-4CBA-8B47-E40B59A19E4A}"/>
              </a:ext>
            </a:extLst>
          </p:cNvPr>
          <p:cNvSpPr>
            <a:spLocks noGrp="1"/>
          </p:cNvSpPr>
          <p:nvPr>
            <p:ph idx="1"/>
          </p:nvPr>
        </p:nvSpPr>
        <p:spPr>
          <a:xfrm>
            <a:off x="395536" y="1412776"/>
            <a:ext cx="8280920" cy="4896544"/>
          </a:xfrm>
        </p:spPr>
        <p:txBody>
          <a:bodyPr>
            <a:normAutofit lnSpcReduction="10000"/>
          </a:bodyPr>
          <a:lstStyle/>
          <a:p>
            <a:pPr algn="just">
              <a:buFont typeface="Wingdings" panose="05000000000000000000" pitchFamily="2" charset="2"/>
              <a:buChar char="Ø"/>
            </a:pPr>
            <a:r>
              <a:rPr lang="el-GR" sz="3600" b="1" dirty="0" smtClean="0">
                <a:latin typeface="Calibri" panose="020F0502020204030204" pitchFamily="34" charset="0"/>
                <a:cs typeface="Calibri" panose="020F0502020204030204" pitchFamily="34" charset="0"/>
              </a:rPr>
              <a:t>Αναίρεση του δόγματος της Αγίας Τριάδος</a:t>
            </a:r>
          </a:p>
          <a:p>
            <a:pPr marL="0" indent="0">
              <a:buNone/>
            </a:pPr>
            <a:endParaRPr lang="el-GR" sz="36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600" b="1" dirty="0" smtClean="0">
                <a:latin typeface="Calibri" panose="020F0502020204030204" pitchFamily="34" charset="0"/>
                <a:cs typeface="Calibri" panose="020F0502020204030204" pitchFamily="34" charset="0"/>
              </a:rPr>
              <a:t>Αναίρεση της θεότητας του Χριστού</a:t>
            </a:r>
          </a:p>
          <a:p>
            <a:pPr marL="0" indent="0">
              <a:buNone/>
            </a:pPr>
            <a:endParaRPr lang="el-GR" sz="36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600" b="1" dirty="0" smtClean="0">
                <a:latin typeface="Calibri" panose="020F0502020204030204" pitchFamily="34" charset="0"/>
                <a:cs typeface="Calibri" panose="020F0502020204030204" pitchFamily="34" charset="0"/>
              </a:rPr>
              <a:t>Επιχειρήματα κατά της αξιοπιστίας της Βίβλου</a:t>
            </a:r>
            <a:endParaRPr lang="x-none" sz="36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136212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59B37-0863-42CF-85DD-C9C1E9898A13}"/>
              </a:ext>
            </a:extLst>
          </p:cNvPr>
          <p:cNvSpPr>
            <a:spLocks noGrp="1"/>
          </p:cNvSpPr>
          <p:nvPr>
            <p:ph type="title"/>
          </p:nvPr>
        </p:nvSpPr>
        <p:spPr>
          <a:xfrm>
            <a:off x="323528" y="260648"/>
            <a:ext cx="8208912" cy="792088"/>
          </a:xfrm>
        </p:spPr>
        <p:txBody>
          <a:bodyPr>
            <a:normAutofit/>
          </a:bodyPr>
          <a:lstStyle/>
          <a:p>
            <a:pPr algn="ctr"/>
            <a:r>
              <a:rPr lang="el-GR" b="1" dirty="0" smtClean="0">
                <a:latin typeface="Calibri" panose="020F0502020204030204" pitchFamily="34" charset="0"/>
                <a:cs typeface="Calibri" panose="020F0502020204030204" pitchFamily="34" charset="0"/>
              </a:rPr>
              <a:t>1) ΤΟ ΔΟΓΜΑ ΤΗΣ ΑΓΙΑΣ ΤΡΙΑΔΟΣ</a:t>
            </a:r>
            <a:endParaRPr lang="x-none" b="1" dirty="0"/>
          </a:p>
        </p:txBody>
      </p:sp>
      <p:sp>
        <p:nvSpPr>
          <p:cNvPr id="3" name="Content Placeholder 2">
            <a:extLst>
              <a:ext uri="{FF2B5EF4-FFF2-40B4-BE49-F238E27FC236}">
                <a16:creationId xmlns:a16="http://schemas.microsoft.com/office/drawing/2014/main" xmlns="" id="{769258C2-9D4C-45DE-A7AD-A0C4B7A64ABB}"/>
              </a:ext>
            </a:extLst>
          </p:cNvPr>
          <p:cNvSpPr>
            <a:spLocks noGrp="1"/>
          </p:cNvSpPr>
          <p:nvPr>
            <p:ph idx="1"/>
          </p:nvPr>
        </p:nvSpPr>
        <p:spPr>
          <a:xfrm>
            <a:off x="768096" y="1268760"/>
            <a:ext cx="7908360" cy="5256584"/>
          </a:xfrm>
        </p:spPr>
        <p:txBody>
          <a:bodyPr>
            <a:normAutofit fontScale="92500"/>
          </a:bodyPr>
          <a:lstStyle/>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Το Ισλάμ αρνείται κατηγορηματικά τη διδασκαλία περί Αγίας </a:t>
            </a:r>
            <a:r>
              <a:rPr lang="el-GR" sz="2400" dirty="0" smtClean="0">
                <a:latin typeface="Calibri" panose="020F0502020204030204" pitchFamily="34" charset="0"/>
                <a:cs typeface="Calibri" panose="020F0502020204030204" pitchFamily="34" charset="0"/>
              </a:rPr>
              <a:t>Τριάδος</a:t>
            </a:r>
            <a:r>
              <a:rPr lang="en-US" sz="2400" dirty="0" smtClean="0">
                <a:latin typeface="Calibri" panose="020F0502020204030204" pitchFamily="34" charset="0"/>
                <a:cs typeface="Calibri" panose="020F0502020204030204" pitchFamily="34" charset="0"/>
              </a:rPr>
              <a:t>:</a:t>
            </a:r>
            <a:r>
              <a:rPr lang="el-GR" sz="2400" dirty="0" smtClean="0">
                <a:latin typeface="Calibri" panose="020F0502020204030204" pitchFamily="34" charset="0"/>
                <a:cs typeface="Calibri" panose="020F0502020204030204" pitchFamily="34" charset="0"/>
              </a:rPr>
              <a:t> </a:t>
            </a:r>
            <a:endParaRPr lang="en-US" sz="2400" dirty="0" smtClean="0">
              <a:latin typeface="Calibri" panose="020F0502020204030204" pitchFamily="34" charset="0"/>
              <a:cs typeface="Calibri" panose="020F0502020204030204" pitchFamily="34" charset="0"/>
            </a:endParaRPr>
          </a:p>
          <a:p>
            <a:pPr marL="0" indent="0" algn="ctr">
              <a:buNone/>
            </a:pPr>
            <a:r>
              <a:rPr lang="el-GR" sz="2400" b="1" dirty="0" smtClean="0">
                <a:latin typeface="Calibri" panose="020F0502020204030204" pitchFamily="34" charset="0"/>
                <a:cs typeface="Calibri" panose="020F0502020204030204" pitchFamily="34" charset="0"/>
              </a:rPr>
              <a:t>«</a:t>
            </a:r>
            <a:r>
              <a:rPr lang="el-GR" sz="2400" b="1" dirty="0">
                <a:latin typeface="Calibri" panose="020F0502020204030204" pitchFamily="34" charset="0"/>
                <a:cs typeface="Calibri" panose="020F0502020204030204" pitchFamily="34" charset="0"/>
              </a:rPr>
              <a:t>Πράγματι βλασφήμησαν όσοι είπαν [ενν. οι χριστιανοί] ”Ο </a:t>
            </a:r>
            <a:r>
              <a:rPr lang="en-GB" sz="2400" b="1" dirty="0">
                <a:latin typeface="Calibri" panose="020F0502020204030204" pitchFamily="34" charset="0"/>
                <a:cs typeface="Calibri" panose="020F0502020204030204" pitchFamily="34" charset="0"/>
              </a:rPr>
              <a:t>All</a:t>
            </a:r>
            <a:r>
              <a:rPr lang="el-GR" sz="2400" b="1" dirty="0">
                <a:latin typeface="Calibri" panose="020F0502020204030204" pitchFamily="34" charset="0"/>
                <a:cs typeface="Calibri" panose="020F0502020204030204" pitchFamily="34" charset="0"/>
              </a:rPr>
              <a:t>ā</a:t>
            </a:r>
            <a:r>
              <a:rPr lang="en-GB" sz="2400" b="1" dirty="0">
                <a:latin typeface="Calibri" panose="020F0502020204030204" pitchFamily="34" charset="0"/>
                <a:cs typeface="Calibri" panose="020F0502020204030204" pitchFamily="34" charset="0"/>
              </a:rPr>
              <a:t>h</a:t>
            </a:r>
            <a:r>
              <a:rPr lang="el-GR" sz="2400" b="1" dirty="0">
                <a:latin typeface="Calibri" panose="020F0502020204030204" pitchFamily="34" charset="0"/>
                <a:cs typeface="Calibri" panose="020F0502020204030204" pitchFamily="34" charset="0"/>
              </a:rPr>
              <a:t> είναι ένας από τους τρεις της Τριάδας”, γιατί δεν υπάρχει άλλος Θεός εκτός από ένα Θεό» </a:t>
            </a:r>
            <a:endParaRPr lang="en-US" sz="2400" b="1" dirty="0" smtClean="0">
              <a:latin typeface="Calibri" panose="020F0502020204030204" pitchFamily="34" charset="0"/>
              <a:cs typeface="Calibri" panose="020F0502020204030204" pitchFamily="34" charset="0"/>
            </a:endParaRPr>
          </a:p>
          <a:p>
            <a:pPr marL="0" indent="0" algn="ctr">
              <a:buNone/>
            </a:pPr>
            <a:r>
              <a:rPr lang="el-GR" sz="2400" b="1" dirty="0" smtClean="0">
                <a:latin typeface="Calibri" panose="020F0502020204030204" pitchFamily="34" charset="0"/>
                <a:cs typeface="Calibri" panose="020F0502020204030204" pitchFamily="34" charset="0"/>
              </a:rPr>
              <a:t>{Κοράνιο 5:73}</a:t>
            </a:r>
            <a:r>
              <a:rPr lang="el-GR" sz="2400" b="1" dirty="0">
                <a:latin typeface="Calibri" panose="020F0502020204030204" pitchFamily="34" charset="0"/>
                <a:cs typeface="Calibri" panose="020F0502020204030204" pitchFamily="34" charset="0"/>
              </a:rPr>
              <a:t> </a:t>
            </a:r>
            <a:endParaRPr lang="x-none" sz="24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Αυτό οδήγησε αρκετούς μουσουλμάνους συγγραφείς στο να αναιρέσουν τη διδασκαλία περί Αγίας Τριάδος, μέσα από τα βιβλικά κείμενα</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Άλλοι προσπάθησαν να ερμηνεύσουν με το δικό τους τρόπο, τα βιβλικά χωρία που αναφέρονται στην τριαδικότητα του Θεού </a:t>
            </a:r>
            <a:endParaRPr lang="x-none" sz="2400" dirty="0">
              <a:latin typeface="Calibri" panose="020F0502020204030204" pitchFamily="34" charset="0"/>
              <a:cs typeface="Calibri" panose="020F0502020204030204" pitchFamily="34" charset="0"/>
            </a:endParaRPr>
          </a:p>
          <a:p>
            <a:pPr algn="just"/>
            <a:endParaRPr lang="x-none" sz="2400" dirty="0"/>
          </a:p>
        </p:txBody>
      </p:sp>
    </p:spTree>
    <p:extLst>
      <p:ext uri="{BB962C8B-B14F-4D97-AF65-F5344CB8AC3E}">
        <p14:creationId xmlns:p14="http://schemas.microsoft.com/office/powerpoint/2010/main" val="3592190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0112BD-FA47-4660-99D4-AF21A0436744}"/>
              </a:ext>
            </a:extLst>
          </p:cNvPr>
          <p:cNvSpPr>
            <a:spLocks noGrp="1"/>
          </p:cNvSpPr>
          <p:nvPr>
            <p:ph type="title"/>
          </p:nvPr>
        </p:nvSpPr>
        <p:spPr>
          <a:xfrm>
            <a:off x="685347" y="188640"/>
            <a:ext cx="7765321" cy="864096"/>
          </a:xfrm>
        </p:spPr>
        <p:txBody>
          <a:bodyPr>
            <a:normAutofit fontScale="90000"/>
          </a:bodyPr>
          <a:lstStyle/>
          <a:p>
            <a:r>
              <a:rPr lang="el-GR" sz="2400" dirty="0" smtClean="0">
                <a:solidFill>
                  <a:schemeClr val="tx1"/>
                </a:solidFill>
              </a:rPr>
              <a:t>ΤΟ ΠΑΡΑΔΕΙΓΜΑ ΤΟΥ ΟΡΘΟΛΟΓΙΣΤΗ ΜΟΥΣΟΥΛΜΑΝΟΥ ΣΥΓΓΡΑΦΕΑ</a:t>
            </a:r>
            <a:r>
              <a:rPr lang="x-none" sz="2700" dirty="0">
                <a:solidFill>
                  <a:schemeClr val="tx1"/>
                </a:solidFill>
              </a:rPr>
              <a:t/>
            </a:r>
            <a:br>
              <a:rPr lang="x-none" sz="2700" dirty="0">
                <a:solidFill>
                  <a:schemeClr val="tx1"/>
                </a:solidFill>
              </a:rPr>
            </a:br>
            <a:endParaRPr lang="x-none" sz="2700" dirty="0">
              <a:solidFill>
                <a:schemeClr val="tx1"/>
              </a:solidFill>
            </a:endParaRPr>
          </a:p>
        </p:txBody>
      </p:sp>
      <p:sp>
        <p:nvSpPr>
          <p:cNvPr id="3" name="Content Placeholder 2">
            <a:extLst>
              <a:ext uri="{FF2B5EF4-FFF2-40B4-BE49-F238E27FC236}">
                <a16:creationId xmlns:a16="http://schemas.microsoft.com/office/drawing/2014/main" xmlns="" id="{884CF5DB-813E-48A5-94B1-1885BD90FC60}"/>
              </a:ext>
            </a:extLst>
          </p:cNvPr>
          <p:cNvSpPr>
            <a:spLocks noGrp="1"/>
          </p:cNvSpPr>
          <p:nvPr>
            <p:ph idx="1"/>
          </p:nvPr>
        </p:nvSpPr>
        <p:spPr>
          <a:xfrm>
            <a:off x="483848" y="836712"/>
            <a:ext cx="8264615" cy="5760640"/>
          </a:xfrm>
        </p:spPr>
        <p:txBody>
          <a:bodyPr>
            <a:normAutofit fontScale="40000" lnSpcReduction="20000"/>
          </a:bodyPr>
          <a:lstStyle/>
          <a:p>
            <a:pPr algn="just">
              <a:buFont typeface="Wingdings" panose="05000000000000000000" pitchFamily="2" charset="2"/>
              <a:buChar char="Ø"/>
            </a:pPr>
            <a:r>
              <a:rPr lang="el-GR" sz="3400" dirty="0">
                <a:latin typeface="Calibri" panose="020F0502020204030204" pitchFamily="34" charset="0"/>
                <a:cs typeface="Calibri" panose="020F0502020204030204" pitchFamily="34" charset="0"/>
              </a:rPr>
              <a:t>Ο </a:t>
            </a:r>
            <a:r>
              <a:rPr lang="en-GB" sz="3400" dirty="0">
                <a:latin typeface="Calibri" panose="020F0502020204030204" pitchFamily="34" charset="0"/>
                <a:cs typeface="Calibri" panose="020F0502020204030204" pitchFamily="34" charset="0"/>
              </a:rPr>
              <a:t>Al</a:t>
            </a:r>
            <a:r>
              <a:rPr lang="el-GR" sz="3400" dirty="0">
                <a:latin typeface="Calibri" panose="020F0502020204030204" pitchFamily="34" charset="0"/>
                <a:cs typeface="Calibri" panose="020F0502020204030204" pitchFamily="34" charset="0"/>
              </a:rPr>
              <a:t>-</a:t>
            </a:r>
            <a:r>
              <a:rPr lang="en-GB" sz="3400" dirty="0">
                <a:latin typeface="Calibri" panose="020F0502020204030204" pitchFamily="34" charset="0"/>
                <a:cs typeface="Calibri" panose="020F0502020204030204" pitchFamily="34" charset="0"/>
              </a:rPr>
              <a:t>N</a:t>
            </a:r>
            <a:r>
              <a:rPr lang="el-GR" sz="3400" dirty="0">
                <a:latin typeface="Calibri" panose="020F0502020204030204" pitchFamily="34" charset="0"/>
                <a:cs typeface="Calibri" panose="020F0502020204030204" pitchFamily="34" charset="0"/>
              </a:rPr>
              <a:t>ā</a:t>
            </a:r>
            <a:r>
              <a:rPr lang="en-GB" sz="3400" dirty="0">
                <a:latin typeface="Calibri" panose="020F0502020204030204" pitchFamily="34" charset="0"/>
                <a:cs typeface="Calibri" panose="020F0502020204030204" pitchFamily="34" charset="0"/>
              </a:rPr>
              <a:t>shi</a:t>
            </a:r>
            <a:r>
              <a:rPr lang="el-GR" sz="3400" dirty="0">
                <a:latin typeface="Calibri" panose="020F0502020204030204" pitchFamily="34" charset="0"/>
                <a:cs typeface="Calibri" panose="020F0502020204030204" pitchFamily="34" charset="0"/>
              </a:rPr>
              <a:t>ʾ </a:t>
            </a:r>
            <a:r>
              <a:rPr lang="en-GB" sz="3400" dirty="0">
                <a:latin typeface="Calibri" panose="020F0502020204030204" pitchFamily="34" charset="0"/>
                <a:cs typeface="Calibri" panose="020F0502020204030204" pitchFamily="34" charset="0"/>
              </a:rPr>
              <a:t>al</a:t>
            </a:r>
            <a:r>
              <a:rPr lang="el-GR" sz="3400" dirty="0">
                <a:latin typeface="Calibri" panose="020F0502020204030204" pitchFamily="34" charset="0"/>
                <a:cs typeface="Calibri" panose="020F0502020204030204" pitchFamily="34" charset="0"/>
              </a:rPr>
              <a:t>-</a:t>
            </a:r>
            <a:r>
              <a:rPr lang="en-GB" sz="3400" dirty="0">
                <a:latin typeface="Calibri" panose="020F0502020204030204" pitchFamily="34" charset="0"/>
                <a:cs typeface="Calibri" panose="020F0502020204030204" pitchFamily="34" charset="0"/>
              </a:rPr>
              <a:t>Akbar</a:t>
            </a:r>
            <a:r>
              <a:rPr lang="el-GR" sz="3400" dirty="0">
                <a:latin typeface="Calibri" panose="020F0502020204030204" pitchFamily="34" charset="0"/>
                <a:cs typeface="Calibri" panose="020F0502020204030204" pitchFamily="34" charset="0"/>
              </a:rPr>
              <a:t> (;-906) ισχυρίζεται, ότι υπάρχουν δύο κατηγορίες χριστιανών που ασπάζονται το Τριαδολογικό δόγμα, οι ορθολογιστές και οι παραδοσιακοί. Οι πρώτοι, οι ορθολογιστές, επικαλούνται λογικά επιχειρήματα για να αποδείξουν και να τεκμηριώσουν το δόγμα της Αγίας Τριάδος, ενώ οι δεύτεροι, οι παραδοσιακοί, προσφεύγουν στο Ευαγγέλιο και στην ευρύτερη χριστιανική παράδοση προκειμένου να θεμελιώσουν </a:t>
            </a:r>
            <a:r>
              <a:rPr lang="el-GR" sz="3400" dirty="0" smtClean="0">
                <a:latin typeface="Calibri" panose="020F0502020204030204" pitchFamily="34" charset="0"/>
                <a:cs typeface="Calibri" panose="020F0502020204030204" pitchFamily="34" charset="0"/>
              </a:rPr>
              <a:t>το </a:t>
            </a:r>
            <a:r>
              <a:rPr lang="el-GR" sz="3400" dirty="0">
                <a:latin typeface="Calibri" panose="020F0502020204030204" pitchFamily="34" charset="0"/>
                <a:cs typeface="Calibri" panose="020F0502020204030204" pitchFamily="34" charset="0"/>
              </a:rPr>
              <a:t>εν λόγω δόγμα  </a:t>
            </a:r>
            <a:endParaRPr lang="x-none" sz="3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400" dirty="0">
                <a:latin typeface="Calibri" panose="020F0502020204030204" pitchFamily="34" charset="0"/>
                <a:cs typeface="Calibri" panose="020F0502020204030204" pitchFamily="34" charset="0"/>
              </a:rPr>
              <a:t>Ωστόσο, ο ίδιος ισχυρίζεται, ότι οι παραδοσιακοί χριστιανοί που καταφεύγουν στο Ευαγγέλιο προκειμένου να τεκμηριώσουν το Τριαδολογικό δόγμα, χρησιμοποιούν το γνωστό και κλασικό χωρίο του Ευαγγελίου, κατά το οποίο ο Χριστός προτρέπει τους μαθητές του να πορευθούν και να διδάξουν σε όλα τα έθνη, βαπτίζοντάς τα εις το όνομα των προσώπων της Αγίας Τριάδος (Ματθ. 28,19) </a:t>
            </a:r>
            <a:endParaRPr lang="x-none" sz="3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400" dirty="0">
                <a:latin typeface="Calibri" panose="020F0502020204030204" pitchFamily="34" charset="0"/>
                <a:cs typeface="Calibri" panose="020F0502020204030204" pitchFamily="34" charset="0"/>
              </a:rPr>
              <a:t>Ως απάντηση στον ισχυρισμό των παραδοσιακών χριστιανών, εκείνων δηλ. που επικαλούνται το συγκεκριμένο βιβλικό χωρίο για να τεκμηριώσουν το Τριαδολογικό δόγμα, ο </a:t>
            </a:r>
            <a:r>
              <a:rPr lang="en-GB" sz="3400" dirty="0">
                <a:latin typeface="Calibri" panose="020F0502020204030204" pitchFamily="34" charset="0"/>
                <a:cs typeface="Calibri" panose="020F0502020204030204" pitchFamily="34" charset="0"/>
              </a:rPr>
              <a:t>al</a:t>
            </a:r>
            <a:r>
              <a:rPr lang="el-GR" sz="3400" dirty="0">
                <a:latin typeface="Calibri" panose="020F0502020204030204" pitchFamily="34" charset="0"/>
                <a:cs typeface="Calibri" panose="020F0502020204030204" pitchFamily="34" charset="0"/>
              </a:rPr>
              <a:t>-</a:t>
            </a:r>
            <a:r>
              <a:rPr lang="en-GB" sz="3400" dirty="0">
                <a:latin typeface="Calibri" panose="020F0502020204030204" pitchFamily="34" charset="0"/>
                <a:cs typeface="Calibri" panose="020F0502020204030204" pitchFamily="34" charset="0"/>
              </a:rPr>
              <a:t>N</a:t>
            </a:r>
            <a:r>
              <a:rPr lang="el-GR" sz="3400" dirty="0">
                <a:latin typeface="Calibri" panose="020F0502020204030204" pitchFamily="34" charset="0"/>
                <a:cs typeface="Calibri" panose="020F0502020204030204" pitchFamily="34" charset="0"/>
              </a:rPr>
              <a:t>ā</a:t>
            </a:r>
            <a:r>
              <a:rPr lang="en-GB" sz="3400" dirty="0">
                <a:latin typeface="Calibri" panose="020F0502020204030204" pitchFamily="34" charset="0"/>
                <a:cs typeface="Calibri" panose="020F0502020204030204" pitchFamily="34" charset="0"/>
              </a:rPr>
              <a:t>shi</a:t>
            </a:r>
            <a:r>
              <a:rPr lang="el-GR" sz="3400" dirty="0">
                <a:latin typeface="Calibri" panose="020F0502020204030204" pitchFamily="34" charset="0"/>
                <a:cs typeface="Calibri" panose="020F0502020204030204" pitchFamily="34" charset="0"/>
              </a:rPr>
              <a:t>ʾ ισχυρίζεται, ότι το χωρίο αυτό του Ευαγγελίου του Ματθαίου δεν καθιστά απολύτως τίποτε σαφές και δεν αποδεικνύει τίποτε για το δόγμα της Αγίας Τριάδος. </a:t>
            </a:r>
            <a:endParaRPr lang="x-none" sz="3400" dirty="0">
              <a:latin typeface="Calibri" panose="020F0502020204030204" pitchFamily="34" charset="0"/>
              <a:cs typeface="Calibri" panose="020F0502020204030204" pitchFamily="34" charset="0"/>
            </a:endParaRPr>
          </a:p>
          <a:p>
            <a:pPr marL="0" indent="0" algn="ctr">
              <a:buNone/>
            </a:pPr>
            <a:r>
              <a:rPr lang="el-GR" sz="3400" b="1" dirty="0" smtClean="0">
                <a:effectLst/>
                <a:latin typeface="Calibri" panose="020F0502020204030204" pitchFamily="34" charset="0"/>
                <a:cs typeface="Calibri" panose="020F0502020204030204" pitchFamily="34" charset="0"/>
              </a:rPr>
              <a:t>   «</a:t>
            </a:r>
            <a:r>
              <a:rPr lang="el-GR" sz="3400" b="1" i="1" dirty="0">
                <a:effectLst/>
                <a:latin typeface="Calibri" panose="020F0502020204030204" pitchFamily="34" charset="0"/>
                <a:cs typeface="Calibri" panose="020F0502020204030204" pitchFamily="34" charset="0"/>
              </a:rPr>
              <a:t>Δεν υπάρχει καμία σαφής αναφορά </a:t>
            </a:r>
            <a:r>
              <a:rPr lang="el-GR" sz="3400" b="1" dirty="0">
                <a:effectLst/>
                <a:latin typeface="Calibri" panose="020F0502020204030204" pitchFamily="34" charset="0"/>
                <a:cs typeface="Calibri" panose="020F0502020204030204" pitchFamily="34" charset="0"/>
              </a:rPr>
              <a:t>[ενν. στο εν λόγω χωρίο σχετικά με τις υποστάσεις της Αγίας Τριάδος],</a:t>
            </a:r>
            <a:r>
              <a:rPr lang="el-GR" sz="3400" b="1" i="1" dirty="0">
                <a:effectLst/>
                <a:latin typeface="Calibri" panose="020F0502020204030204" pitchFamily="34" charset="0"/>
                <a:cs typeface="Calibri" panose="020F0502020204030204" pitchFamily="34" charset="0"/>
              </a:rPr>
              <a:t> ότι είναι αδημιούργητες και δεν έχουν χρονική αρχή, ούτε και ότι είναι μία ουσία ή ό,τι άλλο· επιπλέον, δε συναντάμε στο Ευαγγέλιο τους όρους «ουσία» και «υποστάσεις». Τουναντίον, οι όροι αυτοί αποτελούν φιλοσοφικούς όρους της αρχαιοελληνικής φιλοσοφίας, οι οποίοι παρεισέφρησαν σε αυτούς </a:t>
            </a:r>
            <a:r>
              <a:rPr lang="el-GR" sz="3400" b="1" dirty="0">
                <a:effectLst/>
                <a:latin typeface="Calibri" panose="020F0502020204030204" pitchFamily="34" charset="0"/>
                <a:cs typeface="Calibri" panose="020F0502020204030204" pitchFamily="34" charset="0"/>
              </a:rPr>
              <a:t>[ενν. τους Χριστιανούς</a:t>
            </a:r>
            <a:r>
              <a:rPr lang="el-GR" sz="3400" b="1" dirty="0" smtClean="0">
                <a:effectLst/>
                <a:latin typeface="Calibri" panose="020F0502020204030204" pitchFamily="34" charset="0"/>
                <a:cs typeface="Calibri" panose="020F0502020204030204" pitchFamily="34" charset="0"/>
              </a:rPr>
              <a:t>]»</a:t>
            </a:r>
          </a:p>
          <a:p>
            <a:pPr marL="0" indent="0" algn="ctr">
              <a:buNone/>
            </a:pPr>
            <a:r>
              <a:rPr lang="el-GR" sz="34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(Πηγή</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Al-</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Nāshiʾ</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400" b="1" i="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Kitāb</a:t>
            </a:r>
            <a:r>
              <a:rPr lang="en-US" sz="34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al-</a:t>
            </a:r>
            <a:r>
              <a:rPr lang="en-US" sz="3400" b="1" i="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awsaṭ</a:t>
            </a:r>
            <a:r>
              <a:rPr lang="en-US" sz="34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fī l-</a:t>
            </a:r>
            <a:r>
              <a:rPr lang="en-US" sz="3400" b="1" i="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maqālāt</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Tahqiq</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Josef Van </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Ess</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Bayrūt, Dār al-</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Nāshar</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Frants</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1971, </a:t>
            </a:r>
            <a:r>
              <a:rPr lang="el-GR"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 82)</a:t>
            </a:r>
            <a:endParaRPr lang="x-none" sz="34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400" dirty="0" smtClean="0">
                <a:latin typeface="Calibri" panose="020F0502020204030204" pitchFamily="34" charset="0"/>
                <a:cs typeface="Calibri" panose="020F0502020204030204" pitchFamily="34" charset="0"/>
              </a:rPr>
              <a:t>Άρα</a:t>
            </a:r>
            <a:r>
              <a:rPr lang="el-GR" sz="3400" dirty="0">
                <a:latin typeface="Calibri" panose="020F0502020204030204" pitchFamily="34" charset="0"/>
                <a:cs typeface="Calibri" panose="020F0502020204030204" pitchFamily="34" charset="0"/>
              </a:rPr>
              <a:t>, για το μουσουλμάνο λόγιο, το δόγμα της Αγίας Τριάδος αποτελεί φιλοσοφική επιρροή, στην οποία ενέδωσαν οι χριστιανοί. Επομένως, γι’ αυτόν, το δόγμα αυτό δεν ευσταθεί βιβλικά</a:t>
            </a:r>
            <a:endParaRPr lang="x-none" sz="34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40626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D8CFA9-F4B2-49DA-8996-7EB5658066D2}"/>
              </a:ext>
            </a:extLst>
          </p:cNvPr>
          <p:cNvSpPr>
            <a:spLocks noGrp="1"/>
          </p:cNvSpPr>
          <p:nvPr>
            <p:ph type="title"/>
          </p:nvPr>
        </p:nvSpPr>
        <p:spPr>
          <a:xfrm>
            <a:off x="842043" y="188640"/>
            <a:ext cx="7053542" cy="1080120"/>
          </a:xfrm>
        </p:spPr>
        <p:txBody>
          <a:bodyPr>
            <a:noAutofit/>
          </a:bodyPr>
          <a:lstStyle/>
          <a:p>
            <a:r>
              <a:rPr lang="el-GR" sz="2000" dirty="0" err="1" smtClean="0">
                <a:latin typeface="Calibri" panose="020F0502020204030204" pitchFamily="34" charset="0"/>
                <a:cs typeface="Calibri" panose="020F0502020204030204" pitchFamily="34" charset="0"/>
              </a:rPr>
              <a:t>Αλλοι</a:t>
            </a:r>
            <a:r>
              <a:rPr lang="el-GR" sz="2000" dirty="0" smtClean="0">
                <a:latin typeface="Calibri" panose="020F0502020204030204" pitchFamily="34" charset="0"/>
                <a:cs typeface="Calibri" panose="020F0502020204030204" pitchFamily="34" charset="0"/>
              </a:rPr>
              <a:t> </a:t>
            </a:r>
            <a:r>
              <a:rPr lang="el-GR" sz="2000" dirty="0" err="1" smtClean="0">
                <a:latin typeface="Calibri" panose="020F0502020204030204" pitchFamily="34" charset="0"/>
                <a:cs typeface="Calibri" panose="020F0502020204030204" pitchFamily="34" charset="0"/>
              </a:rPr>
              <a:t>μουσουλμΑνοι</a:t>
            </a:r>
            <a:r>
              <a:rPr lang="el-GR" sz="2000" dirty="0" smtClean="0">
                <a:latin typeface="Calibri" panose="020F0502020204030204" pitchFamily="34" charset="0"/>
                <a:cs typeface="Calibri" panose="020F0502020204030204" pitchFamily="34" charset="0"/>
              </a:rPr>
              <a:t> </a:t>
            </a:r>
            <a:r>
              <a:rPr lang="el-GR" sz="2000" dirty="0" err="1" smtClean="0">
                <a:latin typeface="Calibri" panose="020F0502020204030204" pitchFamily="34" charset="0"/>
                <a:cs typeface="Calibri" panose="020F0502020204030204" pitchFamily="34" charset="0"/>
              </a:rPr>
              <a:t>συγγραφεΙς</a:t>
            </a:r>
            <a:r>
              <a:rPr lang="el-GR" sz="2000" dirty="0" smtClean="0">
                <a:latin typeface="Calibri" panose="020F0502020204030204" pitchFamily="34" charset="0"/>
                <a:cs typeface="Calibri" panose="020F0502020204030204" pitchFamily="34" charset="0"/>
              </a:rPr>
              <a:t> </a:t>
            </a:r>
            <a:r>
              <a:rPr lang="el-GR" sz="2000" dirty="0" err="1" smtClean="0">
                <a:latin typeface="Calibri" panose="020F0502020204030204" pitchFamily="34" charset="0"/>
                <a:cs typeface="Calibri" panose="020F0502020204030204" pitchFamily="34" charset="0"/>
              </a:rPr>
              <a:t>επιχεΙρησαν</a:t>
            </a:r>
            <a:r>
              <a:rPr lang="el-GR" sz="2000" dirty="0" smtClean="0">
                <a:latin typeface="Calibri" panose="020F0502020204030204" pitchFamily="34" charset="0"/>
                <a:cs typeface="Calibri" panose="020F0502020204030204" pitchFamily="34" charset="0"/>
              </a:rPr>
              <a:t> να </a:t>
            </a:r>
            <a:r>
              <a:rPr lang="el-GR" sz="2000" dirty="0" err="1" smtClean="0">
                <a:latin typeface="Calibri" panose="020F0502020204030204" pitchFamily="34" charset="0"/>
                <a:cs typeface="Calibri" panose="020F0502020204030204" pitchFamily="34" charset="0"/>
              </a:rPr>
              <a:t>εξηγΗσουν</a:t>
            </a:r>
            <a:r>
              <a:rPr lang="el-GR" sz="2000" dirty="0" smtClean="0">
                <a:latin typeface="Calibri" panose="020F0502020204030204" pitchFamily="34" charset="0"/>
                <a:cs typeface="Calibri" panose="020F0502020204030204" pitchFamily="34" charset="0"/>
              </a:rPr>
              <a:t> και να </a:t>
            </a:r>
            <a:r>
              <a:rPr lang="el-GR" sz="2000" dirty="0" err="1" smtClean="0">
                <a:latin typeface="Calibri" panose="020F0502020204030204" pitchFamily="34" charset="0"/>
                <a:cs typeface="Calibri" panose="020F0502020204030204" pitchFamily="34" charset="0"/>
              </a:rPr>
              <a:t>ερμηνεΥσουν</a:t>
            </a:r>
            <a:r>
              <a:rPr lang="el-GR" sz="2000" dirty="0" smtClean="0">
                <a:latin typeface="Calibri" panose="020F0502020204030204" pitchFamily="34" charset="0"/>
                <a:cs typeface="Calibri" panose="020F0502020204030204" pitchFamily="34" charset="0"/>
              </a:rPr>
              <a:t> το εν </a:t>
            </a:r>
            <a:r>
              <a:rPr lang="el-GR" sz="2000" dirty="0" err="1" smtClean="0">
                <a:latin typeface="Calibri" panose="020F0502020204030204" pitchFamily="34" charset="0"/>
                <a:cs typeface="Calibri" panose="020F0502020204030204" pitchFamily="34" charset="0"/>
              </a:rPr>
              <a:t>λΟγω</a:t>
            </a:r>
            <a:r>
              <a:rPr lang="el-GR" sz="2000" dirty="0" smtClean="0">
                <a:latin typeface="Calibri" panose="020F0502020204030204" pitchFamily="34" charset="0"/>
                <a:cs typeface="Calibri" panose="020F0502020204030204" pitchFamily="34" charset="0"/>
              </a:rPr>
              <a:t> </a:t>
            </a:r>
            <a:r>
              <a:rPr lang="el-GR" sz="2000" dirty="0" err="1" smtClean="0">
                <a:latin typeface="Calibri" panose="020F0502020204030204" pitchFamily="34" charset="0"/>
                <a:cs typeface="Calibri" panose="020F0502020204030204" pitchFamily="34" charset="0"/>
              </a:rPr>
              <a:t>χωρΙο</a:t>
            </a:r>
            <a:r>
              <a:rPr lang="el-GR" sz="2000" dirty="0" smtClean="0">
                <a:latin typeface="Calibri" panose="020F0502020204030204" pitchFamily="34" charset="0"/>
                <a:cs typeface="Calibri" panose="020F0502020204030204" pitchFamily="34" charset="0"/>
              </a:rPr>
              <a:t> </a:t>
            </a:r>
            <a:r>
              <a:rPr lang="el-GR" sz="2000" dirty="0">
                <a:latin typeface="Calibri" panose="020F0502020204030204" pitchFamily="34" charset="0"/>
                <a:cs typeface="Calibri" panose="020F0502020204030204" pitchFamily="34" charset="0"/>
              </a:rPr>
              <a:t>(</a:t>
            </a:r>
            <a:r>
              <a:rPr lang="el-GR" sz="2000" dirty="0" err="1">
                <a:latin typeface="Calibri" panose="020F0502020204030204" pitchFamily="34" charset="0"/>
                <a:cs typeface="Calibri" panose="020F0502020204030204" pitchFamily="34" charset="0"/>
              </a:rPr>
              <a:t>Ματθ</a:t>
            </a:r>
            <a:r>
              <a:rPr lang="el-GR" sz="2000" dirty="0">
                <a:latin typeface="Calibri" panose="020F0502020204030204" pitchFamily="34" charset="0"/>
                <a:cs typeface="Calibri" panose="020F0502020204030204" pitchFamily="34" charset="0"/>
              </a:rPr>
              <a:t>. 28,19) </a:t>
            </a:r>
            <a:r>
              <a:rPr lang="el-GR" sz="2000" dirty="0" err="1" smtClean="0">
                <a:latin typeface="Calibri" panose="020F0502020204030204" pitchFamily="34" charset="0"/>
                <a:cs typeface="Calibri" panose="020F0502020204030204" pitchFamily="34" charset="0"/>
              </a:rPr>
              <a:t>μΕσα</a:t>
            </a:r>
            <a:r>
              <a:rPr lang="el-GR" sz="2000" dirty="0" smtClean="0">
                <a:latin typeface="Calibri" panose="020F0502020204030204" pitchFamily="34" charset="0"/>
                <a:cs typeface="Calibri" panose="020F0502020204030204" pitchFamily="34" charset="0"/>
              </a:rPr>
              <a:t> </a:t>
            </a:r>
            <a:r>
              <a:rPr lang="el-GR" sz="2000" dirty="0" err="1" smtClean="0">
                <a:latin typeface="Calibri" panose="020F0502020204030204" pitchFamily="34" charset="0"/>
                <a:cs typeface="Calibri" panose="020F0502020204030204" pitchFamily="34" charset="0"/>
              </a:rPr>
              <a:t>απΟ</a:t>
            </a:r>
            <a:r>
              <a:rPr lang="el-GR" sz="2000" dirty="0" smtClean="0">
                <a:latin typeface="Calibri" panose="020F0502020204030204" pitchFamily="34" charset="0"/>
                <a:cs typeface="Calibri" panose="020F0502020204030204" pitchFamily="34" charset="0"/>
              </a:rPr>
              <a:t> </a:t>
            </a:r>
            <a:r>
              <a:rPr lang="el-GR" sz="2000" dirty="0">
                <a:latin typeface="Calibri" panose="020F0502020204030204" pitchFamily="34" charset="0"/>
                <a:cs typeface="Calibri" panose="020F0502020204030204" pitchFamily="34" charset="0"/>
              </a:rPr>
              <a:t>τη </a:t>
            </a:r>
            <a:r>
              <a:rPr lang="el-GR" sz="2000" dirty="0" err="1" smtClean="0">
                <a:latin typeface="Calibri" panose="020F0502020204030204" pitchFamily="34" charset="0"/>
                <a:cs typeface="Calibri" panose="020F0502020204030204" pitchFamily="34" charset="0"/>
              </a:rPr>
              <a:t>δικΗ</a:t>
            </a:r>
            <a:r>
              <a:rPr lang="el-GR" sz="2000" dirty="0" smtClean="0">
                <a:latin typeface="Calibri" panose="020F0502020204030204" pitchFamily="34" charset="0"/>
                <a:cs typeface="Calibri" panose="020F0502020204030204" pitchFamily="34" charset="0"/>
              </a:rPr>
              <a:t> </a:t>
            </a:r>
            <a:r>
              <a:rPr lang="el-GR" sz="2000" dirty="0">
                <a:latin typeface="Calibri" panose="020F0502020204030204" pitchFamily="34" charset="0"/>
                <a:cs typeface="Calibri" panose="020F0502020204030204" pitchFamily="34" charset="0"/>
              </a:rPr>
              <a:t>τους </a:t>
            </a:r>
            <a:r>
              <a:rPr lang="el-GR" sz="2000" dirty="0" err="1" smtClean="0">
                <a:latin typeface="Calibri" panose="020F0502020204030204" pitchFamily="34" charset="0"/>
                <a:cs typeface="Calibri" panose="020F0502020204030204" pitchFamily="34" charset="0"/>
              </a:rPr>
              <a:t>οπτικΗ</a:t>
            </a:r>
            <a:r>
              <a:rPr lang="x-none" sz="2000" dirty="0">
                <a:latin typeface="Calibri" panose="020F0502020204030204" pitchFamily="34" charset="0"/>
                <a:cs typeface="Calibri" panose="020F0502020204030204" pitchFamily="34" charset="0"/>
              </a:rPr>
              <a:t/>
            </a:r>
            <a:br>
              <a:rPr lang="x-none" sz="2000" dirty="0">
                <a:latin typeface="Calibri" panose="020F0502020204030204" pitchFamily="34" charset="0"/>
                <a:cs typeface="Calibri" panose="020F0502020204030204" pitchFamily="34" charset="0"/>
              </a:rPr>
            </a:br>
            <a:endParaRPr lang="x-none" sz="2000" dirty="0"/>
          </a:p>
        </p:txBody>
      </p:sp>
      <p:sp>
        <p:nvSpPr>
          <p:cNvPr id="3" name="Content Placeholder 2">
            <a:extLst>
              <a:ext uri="{FF2B5EF4-FFF2-40B4-BE49-F238E27FC236}">
                <a16:creationId xmlns:a16="http://schemas.microsoft.com/office/drawing/2014/main" xmlns="" id="{48524E49-D1DE-4275-9090-F21429C88448}"/>
              </a:ext>
            </a:extLst>
          </p:cNvPr>
          <p:cNvSpPr>
            <a:spLocks noGrp="1"/>
          </p:cNvSpPr>
          <p:nvPr>
            <p:ph idx="1"/>
          </p:nvPr>
        </p:nvSpPr>
        <p:spPr>
          <a:xfrm>
            <a:off x="827484" y="1124744"/>
            <a:ext cx="7848972" cy="5256584"/>
          </a:xfrm>
        </p:spPr>
        <p:txBody>
          <a:bodyPr>
            <a:normAutofit fontScale="77500" lnSpcReduction="20000"/>
          </a:bodyPr>
          <a:lstStyle/>
          <a:p>
            <a:pPr algn="just">
              <a:buFont typeface="Wingdings" panose="05000000000000000000" pitchFamily="2" charset="2"/>
              <a:buChar char="Ø"/>
            </a:pPr>
            <a:r>
              <a:rPr lang="en-GB" sz="2100" dirty="0" smtClean="0">
                <a:latin typeface="Calibri" panose="020F0502020204030204" pitchFamily="34" charset="0"/>
                <a:cs typeface="Calibri" panose="020F0502020204030204" pitchFamily="34" charset="0"/>
              </a:rPr>
              <a:t>O </a:t>
            </a:r>
            <a:r>
              <a:rPr lang="en-GB" sz="2100" dirty="0">
                <a:latin typeface="Calibri" panose="020F0502020204030204" pitchFamily="34" charset="0"/>
                <a:cs typeface="Calibri" panose="020F0502020204030204" pitchFamily="34" charset="0"/>
              </a:rPr>
              <a:t>I</a:t>
            </a:r>
            <a:r>
              <a:rPr lang="el-GR" sz="2100" dirty="0">
                <a:latin typeface="Calibri" panose="020F0502020204030204" pitchFamily="34" charset="0"/>
                <a:cs typeface="Calibri" panose="020F0502020204030204" pitchFamily="34" charset="0"/>
              </a:rPr>
              <a:t>bn Taymiyyah ερμηνεύει το συγκεκριμένο χωρίο ως εξής: </a:t>
            </a:r>
            <a:endParaRPr lang="x-none" sz="21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100" dirty="0">
                <a:latin typeface="Calibri" panose="020F0502020204030204" pitchFamily="34" charset="0"/>
                <a:cs typeface="Calibri" panose="020F0502020204030204" pitchFamily="34" charset="0"/>
              </a:rPr>
              <a:t>«Η προτροπή του Χριστού να βαπτίζουν τον κόσμο </a:t>
            </a:r>
            <a:r>
              <a:rPr lang="el-GR" sz="2100" i="1" dirty="0">
                <a:latin typeface="Calibri" panose="020F0502020204030204" pitchFamily="34" charset="0"/>
                <a:cs typeface="Calibri" panose="020F0502020204030204" pitchFamily="34" charset="0"/>
              </a:rPr>
              <a:t>εἰς τὸ ὄνομα τοῦ Πατρὸς καὶ τοῦ Υἱοῦ καὶ τοῦ ῾Αγίου Πνεύματος</a:t>
            </a:r>
            <a:r>
              <a:rPr lang="el-GR" sz="2100" dirty="0">
                <a:latin typeface="Calibri" panose="020F0502020204030204" pitchFamily="34" charset="0"/>
                <a:cs typeface="Calibri" panose="020F0502020204030204" pitchFamily="34" charset="0"/>
              </a:rPr>
              <a:t>, δεν υποδηλώνει το δόγμα της Αγίας Τριάδος, αλλά υποδεικνύει στους πιστούς να πιστεύουν στο Θεό, ο οποίος είναι «ο Πατήρ», στον προφήτη του Θεού, δηλ. στον Ιησού Χριστό, ο οποίος είναι «ο Υιός» και στον άγγελο του Θεού, μέσω του οποίου αποκαλύφθηκε το μήνυμα του Θεού δια του προφήτη Χριστού, ο οποίος άγγελος είναι ο Γαβριήλ δηλ. το «Άγιο Πνεύμα» </a:t>
            </a:r>
            <a:endParaRPr lang="x-none" sz="21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100" dirty="0">
                <a:latin typeface="Calibri" panose="020F0502020204030204" pitchFamily="34" charset="0"/>
                <a:cs typeface="Calibri" panose="020F0502020204030204" pitchFamily="34" charset="0"/>
              </a:rPr>
              <a:t>Έτσι το παραπάνω χωρίο για τον </a:t>
            </a:r>
            <a:r>
              <a:rPr lang="en-GB" sz="2100" dirty="0">
                <a:latin typeface="Calibri" panose="020F0502020204030204" pitchFamily="34" charset="0"/>
                <a:cs typeface="Calibri" panose="020F0502020204030204" pitchFamily="34" charset="0"/>
              </a:rPr>
              <a:t>I</a:t>
            </a:r>
            <a:r>
              <a:rPr lang="el-GR" sz="2100" dirty="0">
                <a:latin typeface="Calibri" panose="020F0502020204030204" pitchFamily="34" charset="0"/>
                <a:cs typeface="Calibri" panose="020F0502020204030204" pitchFamily="34" charset="0"/>
              </a:rPr>
              <a:t>bn Taymiyyah δεν είναι τίποτε περισσότερο από μια θεία εντολή προς τον κόσμο να πιστέψει στο Θεό (τον Πατέρα), στους προφήτες και αγγελιοφόρους του Θεού (δηλ. στον Υιό δηλ. στο Χριστό ως εκπρόσωπο των προφητών του Θεού και στους αγγέλους του Θεού (στο Άγιο Πνεύμα, το οποίο κατά τη σουνιτική παράδοση είναι ο αρχάγγελος Γαβριήλ)</a:t>
            </a:r>
            <a:endParaRPr lang="x-none" sz="21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100" dirty="0">
                <a:latin typeface="Calibri" panose="020F0502020204030204" pitchFamily="34" charset="0"/>
                <a:cs typeface="Calibri" panose="020F0502020204030204" pitchFamily="34" charset="0"/>
              </a:rPr>
              <a:t>Ο </a:t>
            </a:r>
            <a:r>
              <a:rPr lang="en-GB" sz="2100" dirty="0">
                <a:latin typeface="Calibri" panose="020F0502020204030204" pitchFamily="34" charset="0"/>
                <a:cs typeface="Calibri" panose="020F0502020204030204" pitchFamily="34" charset="0"/>
              </a:rPr>
              <a:t>I</a:t>
            </a:r>
            <a:r>
              <a:rPr lang="el-GR" sz="2100" dirty="0">
                <a:latin typeface="Calibri" panose="020F0502020204030204" pitchFamily="34" charset="0"/>
                <a:cs typeface="Calibri" panose="020F0502020204030204" pitchFamily="34" charset="0"/>
              </a:rPr>
              <a:t>bn Taymiyyah διαβλέπει ότι στο συγκεκριμένο χωρίο (Ματθ. 28,19) διατυπώνονται επιγραμματικά τα τρία βασικά άρθρα της δογματικής διδασκαλίας του Ισλάμ , που είναι η πίστη στο Θεό, στους προφήτες και στους αγγέλους του (</a:t>
            </a:r>
            <a:r>
              <a:rPr lang="el-GR" sz="2100" i="1" dirty="0">
                <a:latin typeface="Calibri" panose="020F0502020204030204" pitchFamily="34" charset="0"/>
                <a:cs typeface="Calibri" panose="020F0502020204030204" pitchFamily="34" charset="0"/>
              </a:rPr>
              <a:t>arkān </a:t>
            </a:r>
            <a:r>
              <a:rPr lang="el-GR" sz="2100" i="1" dirty="0" err="1">
                <a:latin typeface="Calibri" panose="020F0502020204030204" pitchFamily="34" charset="0"/>
                <a:cs typeface="Calibri" panose="020F0502020204030204" pitchFamily="34" charset="0"/>
              </a:rPr>
              <a:t>al-īmān</a:t>
            </a:r>
            <a:r>
              <a:rPr lang="el-GR" sz="2100" dirty="0" smtClean="0">
                <a:latin typeface="Calibri" panose="020F0502020204030204" pitchFamily="34" charset="0"/>
                <a:cs typeface="Calibri" panose="020F0502020204030204" pitchFamily="34" charset="0"/>
              </a:rPr>
              <a:t>)</a:t>
            </a:r>
            <a:endParaRPr lang="en-US" sz="2100" dirty="0" smtClean="0">
              <a:latin typeface="Calibri" panose="020F0502020204030204" pitchFamily="34" charset="0"/>
              <a:cs typeface="Calibri" panose="020F0502020204030204" pitchFamily="34" charset="0"/>
            </a:endParaRPr>
          </a:p>
          <a:p>
            <a:pPr marL="0" indent="0" algn="ctr">
              <a:buNone/>
            </a:pPr>
            <a:r>
              <a:rPr lang="en-US" sz="2100" b="1" dirty="0" smtClean="0">
                <a:latin typeface="Calibri" panose="020F0502020204030204" pitchFamily="34" charset="0"/>
                <a:cs typeface="Calibri" panose="020F0502020204030204" pitchFamily="34" charset="0"/>
              </a:rPr>
              <a:t>        (</a:t>
            </a:r>
            <a:r>
              <a:rPr lang="el-GR" sz="2100" b="1" dirty="0" smtClean="0">
                <a:latin typeface="Calibri" panose="020F0502020204030204" pitchFamily="34" charset="0"/>
                <a:cs typeface="Calibri" panose="020F0502020204030204" pitchFamily="34" charset="0"/>
              </a:rPr>
              <a:t>Πηγή</a:t>
            </a:r>
            <a:r>
              <a:rPr lang="en-US"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IbnTaymiyyah</a:t>
            </a:r>
            <a:r>
              <a:rPr lang="en-US" sz="2100" b="1" dirty="0">
                <a:latin typeface="Calibri" panose="020F0502020204030204" pitchFamily="34" charset="0"/>
                <a:cs typeface="Calibri" panose="020F0502020204030204" pitchFamily="34" charset="0"/>
              </a:rPr>
              <a:t>, </a:t>
            </a:r>
            <a:r>
              <a:rPr lang="en-US" sz="2100" b="1" i="1" dirty="0">
                <a:latin typeface="Calibri" panose="020F0502020204030204" pitchFamily="34" charset="0"/>
                <a:cs typeface="Calibri" panose="020F0502020204030204" pitchFamily="34" charset="0"/>
              </a:rPr>
              <a:t>Al-</a:t>
            </a:r>
            <a:r>
              <a:rPr lang="en-US" sz="2100" b="1" i="1" dirty="0" err="1">
                <a:latin typeface="Calibri" panose="020F0502020204030204" pitchFamily="34" charset="0"/>
                <a:cs typeface="Calibri" panose="020F0502020204030204" pitchFamily="34" charset="0"/>
              </a:rPr>
              <a:t>jawāb</a:t>
            </a:r>
            <a:r>
              <a:rPr lang="en-US" sz="2100" b="1" i="1" dirty="0">
                <a:latin typeface="Calibri" panose="020F0502020204030204" pitchFamily="34" charset="0"/>
                <a:cs typeface="Calibri" panose="020F0502020204030204" pitchFamily="34" charset="0"/>
              </a:rPr>
              <a:t> al-</a:t>
            </a:r>
            <a:r>
              <a:rPr lang="en-US" sz="2100" b="1" i="1" dirty="0" err="1">
                <a:latin typeface="Calibri" panose="020F0502020204030204" pitchFamily="34" charset="0"/>
                <a:cs typeface="Calibri" panose="020F0502020204030204" pitchFamily="34" charset="0"/>
              </a:rPr>
              <a:t>ṣaḥīḥ</a:t>
            </a:r>
            <a:r>
              <a:rPr lang="en-US" sz="2100" b="1" i="1" dirty="0">
                <a:latin typeface="Calibri" panose="020F0502020204030204" pitchFamily="34" charset="0"/>
                <a:cs typeface="Calibri" panose="020F0502020204030204" pitchFamily="34" charset="0"/>
              </a:rPr>
              <a:t> li-man </a:t>
            </a:r>
            <a:r>
              <a:rPr lang="en-US" sz="2100" b="1" i="1" dirty="0" err="1">
                <a:latin typeface="Calibri" panose="020F0502020204030204" pitchFamily="34" charset="0"/>
                <a:cs typeface="Calibri" panose="020F0502020204030204" pitchFamily="34" charset="0"/>
              </a:rPr>
              <a:t>baddala</a:t>
            </a:r>
            <a:r>
              <a:rPr lang="en-US" sz="2100" b="1" i="1" dirty="0">
                <a:latin typeface="Calibri" panose="020F0502020204030204" pitchFamily="34" charset="0"/>
                <a:cs typeface="Calibri" panose="020F0502020204030204" pitchFamily="34" charset="0"/>
              </a:rPr>
              <a:t> </a:t>
            </a:r>
            <a:r>
              <a:rPr lang="en-US" sz="2100" b="1" i="1" dirty="0" err="1">
                <a:latin typeface="Calibri" panose="020F0502020204030204" pitchFamily="34" charset="0"/>
                <a:cs typeface="Calibri" panose="020F0502020204030204" pitchFamily="34" charset="0"/>
              </a:rPr>
              <a:t>dīn</a:t>
            </a:r>
            <a:r>
              <a:rPr lang="en-US" sz="2100" b="1" i="1" dirty="0">
                <a:latin typeface="Calibri" panose="020F0502020204030204" pitchFamily="34" charset="0"/>
                <a:cs typeface="Calibri" panose="020F0502020204030204" pitchFamily="34" charset="0"/>
              </a:rPr>
              <a:t> al-</a:t>
            </a:r>
            <a:r>
              <a:rPr lang="en-US" sz="2100" b="1" i="1" dirty="0" err="1">
                <a:latin typeface="Calibri" panose="020F0502020204030204" pitchFamily="34" charset="0"/>
                <a:cs typeface="Calibri" panose="020F0502020204030204" pitchFamily="34" charset="0"/>
              </a:rPr>
              <a:t>Masīḥ</a:t>
            </a:r>
            <a:r>
              <a:rPr lang="en-US"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TahqiqʿAlī</a:t>
            </a:r>
            <a:r>
              <a:rPr lang="en-US" sz="2100" b="1" dirty="0">
                <a:latin typeface="Calibri" panose="020F0502020204030204" pitchFamily="34" charset="0"/>
                <a:cs typeface="Calibri" panose="020F0502020204030204" pitchFamily="34" charset="0"/>
              </a:rPr>
              <a:t> ibn </a:t>
            </a:r>
            <a:r>
              <a:rPr lang="el-GR" sz="2100" b="1" dirty="0" smtClean="0">
                <a:latin typeface="Calibri" panose="020F0502020204030204" pitchFamily="34" charset="0"/>
                <a:cs typeface="Calibri" panose="020F0502020204030204" pitchFamily="34" charset="0"/>
              </a:rPr>
              <a:t>	</a:t>
            </a:r>
            <a:r>
              <a:rPr lang="en-US" sz="2100" b="1" dirty="0" err="1" smtClean="0">
                <a:latin typeface="Calibri" panose="020F0502020204030204" pitchFamily="34" charset="0"/>
                <a:cs typeface="Calibri" panose="020F0502020204030204" pitchFamily="34" charset="0"/>
              </a:rPr>
              <a:t>Ḥasan</a:t>
            </a:r>
            <a:r>
              <a:rPr lang="en-US" sz="2100" b="1" dirty="0" smtClean="0">
                <a:latin typeface="Calibri" panose="020F0502020204030204" pitchFamily="34" charset="0"/>
                <a:cs typeface="Calibri" panose="020F0502020204030204" pitchFamily="34" charset="0"/>
              </a:rPr>
              <a:t> </a:t>
            </a:r>
            <a:r>
              <a:rPr lang="en-US" sz="2100" b="1" dirty="0">
                <a:latin typeface="Calibri" panose="020F0502020204030204" pitchFamily="34" charset="0"/>
                <a:cs typeface="Calibri" panose="020F0502020204030204" pitchFamily="34" charset="0"/>
              </a:rPr>
              <a:t>ibn </a:t>
            </a:r>
            <a:r>
              <a:rPr lang="en-US" sz="2100" b="1" dirty="0" err="1">
                <a:latin typeface="Calibri" panose="020F0502020204030204" pitchFamily="34" charset="0"/>
                <a:cs typeface="Calibri" panose="020F0502020204030204" pitchFamily="34" charset="0"/>
              </a:rPr>
              <a:t>Nāṣir</a:t>
            </a:r>
            <a:r>
              <a:rPr lang="en-US"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ʿAbdal-ʿAzīz</a:t>
            </a:r>
            <a:r>
              <a:rPr lang="en-US" sz="2100" b="1" dirty="0">
                <a:latin typeface="Calibri" panose="020F0502020204030204" pitchFamily="34" charset="0"/>
                <a:cs typeface="Calibri" panose="020F0502020204030204" pitchFamily="34" charset="0"/>
              </a:rPr>
              <a:t> ibn </a:t>
            </a:r>
            <a:r>
              <a:rPr lang="en-US" sz="2100" b="1" dirty="0" err="1">
                <a:latin typeface="Calibri" panose="020F0502020204030204" pitchFamily="34" charset="0"/>
                <a:cs typeface="Calibri" panose="020F0502020204030204" pitchFamily="34" charset="0"/>
              </a:rPr>
              <a:t>Ibrāhīm</a:t>
            </a:r>
            <a:r>
              <a:rPr lang="en-US" sz="2100" b="1" dirty="0">
                <a:latin typeface="Calibri" panose="020F0502020204030204" pitchFamily="34" charset="0"/>
                <a:cs typeface="Calibri" panose="020F0502020204030204" pitchFamily="34" charset="0"/>
              </a:rPr>
              <a:t> al-</a:t>
            </a:r>
            <a:r>
              <a:rPr lang="en-US" sz="2100" b="1" dirty="0" err="1">
                <a:latin typeface="Calibri" panose="020F0502020204030204" pitchFamily="34" charset="0"/>
                <a:cs typeface="Calibri" panose="020F0502020204030204" pitchFamily="34" charset="0"/>
              </a:rPr>
              <a:t>ʿAskar</a:t>
            </a:r>
            <a:r>
              <a:rPr lang="en-US"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Ḥamdān</a:t>
            </a:r>
            <a:r>
              <a:rPr lang="en-US" sz="2100" b="1" dirty="0">
                <a:latin typeface="Calibri" panose="020F0502020204030204" pitchFamily="34" charset="0"/>
                <a:cs typeface="Calibri" panose="020F0502020204030204" pitchFamily="34" charset="0"/>
              </a:rPr>
              <a:t> ibn Muḥammad </a:t>
            </a:r>
            <a:r>
              <a:rPr lang="en-US" sz="2100" b="1" dirty="0" smtClean="0">
                <a:latin typeface="Calibri" panose="020F0502020204030204" pitchFamily="34" charset="0"/>
                <a:cs typeface="Calibri" panose="020F0502020204030204" pitchFamily="34" charset="0"/>
              </a:rPr>
              <a:t>al-</a:t>
            </a:r>
            <a:r>
              <a:rPr lang="el-GR" sz="2100" b="1" dirty="0" smtClean="0">
                <a:latin typeface="Calibri" panose="020F0502020204030204" pitchFamily="34" charset="0"/>
                <a:cs typeface="Calibri" panose="020F0502020204030204" pitchFamily="34" charset="0"/>
              </a:rPr>
              <a:t>	</a:t>
            </a:r>
            <a:r>
              <a:rPr lang="en-US" sz="2100" b="1" dirty="0" err="1" smtClean="0">
                <a:latin typeface="Calibri" panose="020F0502020204030204" pitchFamily="34" charset="0"/>
                <a:cs typeface="Calibri" panose="020F0502020204030204" pitchFamily="34" charset="0"/>
              </a:rPr>
              <a:t>Ḥamdān</a:t>
            </a:r>
            <a:r>
              <a:rPr lang="en-US" sz="2100" b="1" dirty="0">
                <a:latin typeface="Calibri" panose="020F0502020204030204" pitchFamily="34" charset="0"/>
                <a:cs typeface="Calibri" panose="020F0502020204030204" pitchFamily="34" charset="0"/>
              </a:rPr>
              <a:t>, al-Ryad: </a:t>
            </a:r>
            <a:r>
              <a:rPr lang="en-US" sz="2100" b="1" dirty="0" err="1">
                <a:latin typeface="Calibri" panose="020F0502020204030204" pitchFamily="34" charset="0"/>
                <a:cs typeface="Calibri" panose="020F0502020204030204" pitchFamily="34" charset="0"/>
              </a:rPr>
              <a:t>Dāral-ʿĀṣima</a:t>
            </a:r>
            <a:r>
              <a:rPr lang="en-US" sz="2100" b="1" dirty="0">
                <a:latin typeface="Calibri" panose="020F0502020204030204" pitchFamily="34" charset="0"/>
                <a:cs typeface="Calibri" panose="020F0502020204030204" pitchFamily="34" charset="0"/>
              </a:rPr>
              <a:t>, 1999, </a:t>
            </a:r>
            <a:r>
              <a:rPr lang="el-GR" sz="2100" b="1" dirty="0">
                <a:latin typeface="Calibri" panose="020F0502020204030204" pitchFamily="34" charset="0"/>
                <a:cs typeface="Calibri" panose="020F0502020204030204" pitchFamily="34" charset="0"/>
              </a:rPr>
              <a:t>σ. 197</a:t>
            </a:r>
            <a:r>
              <a:rPr lang="en-US" sz="2100" b="1" dirty="0" smtClean="0">
                <a:latin typeface="Calibri" panose="020F0502020204030204" pitchFamily="34" charset="0"/>
                <a:cs typeface="Calibri" panose="020F0502020204030204" pitchFamily="34" charset="0"/>
              </a:rPr>
              <a:t>)</a:t>
            </a:r>
            <a:endParaRPr lang="en-US" sz="2100" b="1" dirty="0" smtClean="0">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x-none" sz="21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3643094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B230FB-3935-4CEB-98AE-8F7502607CF1}"/>
              </a:ext>
            </a:extLst>
          </p:cNvPr>
          <p:cNvSpPr>
            <a:spLocks noGrp="1"/>
          </p:cNvSpPr>
          <p:nvPr>
            <p:ph type="title"/>
          </p:nvPr>
        </p:nvSpPr>
        <p:spPr>
          <a:xfrm>
            <a:off x="539552" y="332656"/>
            <a:ext cx="7911116" cy="1080120"/>
          </a:xfrm>
        </p:spPr>
        <p:txBody>
          <a:bodyPr/>
          <a:lstStyle/>
          <a:p>
            <a:r>
              <a:rPr lang="el-GR" dirty="0" smtClean="0">
                <a:latin typeface="Calibri" panose="020F0502020204030204" pitchFamily="34" charset="0"/>
                <a:cs typeface="Calibri" panose="020F0502020204030204" pitchFamily="34" charset="0"/>
              </a:rPr>
              <a:t>2) Η </a:t>
            </a:r>
            <a:r>
              <a:rPr lang="el-GR" dirty="0" err="1" smtClean="0">
                <a:latin typeface="Calibri" panose="020F0502020204030204" pitchFamily="34" charset="0"/>
                <a:cs typeface="Calibri" panose="020F0502020204030204" pitchFamily="34" charset="0"/>
              </a:rPr>
              <a:t>θεοτητα</a:t>
            </a:r>
            <a:r>
              <a:rPr lang="el-GR" dirty="0" smtClean="0">
                <a:latin typeface="Calibri" panose="020F0502020204030204" pitchFamily="34" charset="0"/>
                <a:cs typeface="Calibri" panose="020F0502020204030204" pitchFamily="34" charset="0"/>
              </a:rPr>
              <a:t> του </a:t>
            </a:r>
            <a:r>
              <a:rPr lang="el-GR" dirty="0" err="1" smtClean="0">
                <a:latin typeface="Calibri" panose="020F0502020204030204" pitchFamily="34" charset="0"/>
                <a:cs typeface="Calibri" panose="020F0502020204030204" pitchFamily="34" charset="0"/>
              </a:rPr>
              <a:t>χριστου</a:t>
            </a:r>
            <a:endParaRPr lang="x-none"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5BBFECBA-0A1A-4596-B3A9-523ECADBC513}"/>
              </a:ext>
            </a:extLst>
          </p:cNvPr>
          <p:cNvSpPr>
            <a:spLocks noGrp="1"/>
          </p:cNvSpPr>
          <p:nvPr>
            <p:ph idx="1"/>
          </p:nvPr>
        </p:nvSpPr>
        <p:spPr>
          <a:xfrm>
            <a:off x="323528" y="1412776"/>
            <a:ext cx="8568952" cy="5256584"/>
          </a:xfrm>
        </p:spPr>
        <p:txBody>
          <a:bodyPr>
            <a:normAutofit/>
          </a:bodyPr>
          <a:lstStyle/>
          <a:p>
            <a:pPr>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Το Ισλάμ αρνείται τη θεότητα του Χριστού </a:t>
            </a:r>
            <a:endParaRPr lang="x-none" sz="2400" dirty="0">
              <a:latin typeface="Calibri" panose="020F0502020204030204" pitchFamily="34" charset="0"/>
              <a:cs typeface="Calibri" panose="020F0502020204030204" pitchFamily="34" charset="0"/>
            </a:endParaRPr>
          </a:p>
          <a:p>
            <a:pPr marL="0" indent="0" algn="ctr">
              <a:buNone/>
            </a:pPr>
            <a:r>
              <a:rPr lang="el-GR" sz="2400" dirty="0">
                <a:latin typeface="Calibri" panose="020F0502020204030204" pitchFamily="34" charset="0"/>
                <a:cs typeface="Calibri" panose="020F0502020204030204" pitchFamily="34" charset="0"/>
              </a:rPr>
              <a:t>«Βλασφημούν βέβαια όποιοι λένε, ότι “ο Allāh είναι ο Χριστός, ο γιος της Μαριάμ”. Ο Χριστός είπε: “Ω, τέκνα του Ισραήλ! Λατρεύετε τον Allāh, τον Κύριό μου και Κύριό σας”» </a:t>
            </a:r>
            <a:endParaRPr lang="el-GR" sz="2400" dirty="0" smtClean="0">
              <a:latin typeface="Calibri" panose="020F0502020204030204" pitchFamily="34" charset="0"/>
              <a:cs typeface="Calibri" panose="020F0502020204030204" pitchFamily="34" charset="0"/>
            </a:endParaRPr>
          </a:p>
          <a:p>
            <a:pPr marL="0" indent="0" algn="ctr">
              <a:buNone/>
            </a:pPr>
            <a:r>
              <a:rPr lang="el-GR" sz="2400" dirty="0" smtClean="0">
                <a:latin typeface="Calibri" panose="020F0502020204030204" pitchFamily="34" charset="0"/>
                <a:cs typeface="Calibri" panose="020F0502020204030204" pitchFamily="34" charset="0"/>
              </a:rPr>
              <a:t>{Κοράνιο 5:72}</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Αυτό οδήγησε αρκετούς μουσουλμάνους συγγραφείς στο να αναιρέσουν τη διδασκαλία περί της θείας φύσεως του Χριστού, μέσα από τα βιβλικά κείμενα και ταυτόχρονα να αναδείξουν την ανθρωπότητά του</a:t>
            </a:r>
            <a:r>
              <a:rPr lang="el-GR" sz="2100" dirty="0">
                <a:latin typeface="Calibri" panose="020F0502020204030204" pitchFamily="34" charset="0"/>
                <a:cs typeface="Calibri" panose="020F0502020204030204" pitchFamily="34" charset="0"/>
              </a:rPr>
              <a:t> </a:t>
            </a:r>
            <a:endParaRPr lang="x-none" sz="2100" dirty="0">
              <a:latin typeface="Calibri" panose="020F0502020204030204" pitchFamily="34" charset="0"/>
              <a:cs typeface="Calibri" panose="020F0502020204030204" pitchFamily="34" charset="0"/>
            </a:endParaRPr>
          </a:p>
          <a:p>
            <a:pPr marL="0" indent="0">
              <a:buNone/>
            </a:pPr>
            <a:endParaRPr lang="x-none" dirty="0"/>
          </a:p>
        </p:txBody>
      </p:sp>
    </p:spTree>
    <p:extLst>
      <p:ext uri="{BB962C8B-B14F-4D97-AF65-F5344CB8AC3E}">
        <p14:creationId xmlns:p14="http://schemas.microsoft.com/office/powerpoint/2010/main" val="362746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223AF4-E4CE-459F-A20C-C09CC753DF48}"/>
              </a:ext>
            </a:extLst>
          </p:cNvPr>
          <p:cNvSpPr>
            <a:spLocks noGrp="1"/>
          </p:cNvSpPr>
          <p:nvPr>
            <p:ph type="title"/>
          </p:nvPr>
        </p:nvSpPr>
        <p:spPr>
          <a:xfrm>
            <a:off x="685347" y="332657"/>
            <a:ext cx="7765321" cy="1008111"/>
          </a:xfrm>
        </p:spPr>
        <p:txBody>
          <a:bodyPr>
            <a:normAutofit/>
          </a:bodyPr>
          <a:lstStyle/>
          <a:p>
            <a:r>
              <a:rPr lang="el-GR" sz="2800" dirty="0" smtClean="0">
                <a:latin typeface="Calibri" panose="020F0502020204030204" pitchFamily="34" charset="0"/>
                <a:cs typeface="Calibri" panose="020F0502020204030204" pitchFamily="34" charset="0"/>
              </a:rPr>
              <a:t>ΑΛΛΟ ΠΑΡΑΔΕΙΓΜΑ</a:t>
            </a:r>
            <a:endParaRPr lang="x-none" sz="28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D7BF773C-8D18-4F95-9974-BFB08D55A4C3}"/>
              </a:ext>
            </a:extLst>
          </p:cNvPr>
          <p:cNvSpPr>
            <a:spLocks noGrp="1"/>
          </p:cNvSpPr>
          <p:nvPr>
            <p:ph idx="1"/>
          </p:nvPr>
        </p:nvSpPr>
        <p:spPr>
          <a:xfrm>
            <a:off x="685346" y="1124744"/>
            <a:ext cx="8063118" cy="5544616"/>
          </a:xfrm>
        </p:spPr>
        <p:txBody>
          <a:bodyPr>
            <a:noAutofit/>
          </a:bodyPr>
          <a:lstStyle/>
          <a:p>
            <a:r>
              <a:rPr lang="el-GR" dirty="0">
                <a:latin typeface="Calibri" panose="020F0502020204030204" pitchFamily="34" charset="0"/>
                <a:cs typeface="Calibri" panose="020F0502020204030204" pitchFamily="34" charset="0"/>
              </a:rPr>
              <a:t>ο al-Jaʿfarī σχολιάζοντας το ευαγγέλιο του Ματθαίου, γράφει: </a:t>
            </a:r>
            <a:endParaRPr lang="x-none" dirty="0">
              <a:latin typeface="Calibri" panose="020F0502020204030204" pitchFamily="34" charset="0"/>
              <a:cs typeface="Calibri" panose="020F0502020204030204" pitchFamily="34" charset="0"/>
            </a:endParaRPr>
          </a:p>
          <a:p>
            <a:pPr marL="0" indent="0" algn="ctr">
              <a:buNone/>
            </a:pPr>
            <a:r>
              <a:rPr lang="el-GR"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«Ο Ματθαίος [ενν. ο ευαγγελιστής] δίνει τη μαρτυρία, ότι ο Χριστός πείνασε (“καὶ νηστεύσας […] ὕστερον ἐπείνασε”: Ματθ. 4, 2), ενώ το Ευαγγέλιο αναφέρει, ότι “ο Θεός δεν τρώει, δεν πίνει (</a:t>
            </a:r>
            <a:r>
              <a:rPr lang="en-US"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sic</a:t>
            </a:r>
            <a:r>
              <a:rPr lang="el-GR"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r>
              <a:rPr lang="el-GR" b="1" i="1" baseline="30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και δεν είναι δυνατόν να τον δει κανείς” και αν αποδειχθεί, σύμφωνα με τα λόγια των φίλων και μαθητών του Χριστού, ότι ο Χριστός πράγματι πείνασε, […] τότε αποδεικνύεται, ότι είναι δούλος του Θεού</a:t>
            </a:r>
            <a:r>
              <a:rPr lang="el-GR" b="1" i="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p>
          <a:p>
            <a:pPr marL="0" indent="0" algn="ctr">
              <a:buNone/>
            </a:pPr>
            <a:r>
              <a:rPr lang="el-GR" b="1" i="1" dirty="0" smtClean="0">
                <a:latin typeface="Calibri" panose="020F0502020204030204" pitchFamily="34" charset="0"/>
                <a:cs typeface="Calibri" panose="020F0502020204030204" pitchFamily="34" charset="0"/>
              </a:rPr>
              <a:t>(Πηγή</a:t>
            </a:r>
            <a:r>
              <a:rPr lang="en-US" b="1" i="1" dirty="0">
                <a:latin typeface="Calibri" panose="020F0502020204030204" pitchFamily="34" charset="0"/>
                <a:cs typeface="Calibri" panose="020F0502020204030204" pitchFamily="34" charset="0"/>
              </a:rPr>
              <a:t>: Al-</a:t>
            </a:r>
            <a:r>
              <a:rPr lang="en-US" b="1" i="1" dirty="0" err="1">
                <a:latin typeface="Calibri" panose="020F0502020204030204" pitchFamily="34" charset="0"/>
                <a:cs typeface="Calibri" panose="020F0502020204030204" pitchFamily="34" charset="0"/>
              </a:rPr>
              <a:t>Jaʿfarī</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Takhjīl</a:t>
            </a:r>
            <a:r>
              <a:rPr lang="en-US" b="1" i="1" dirty="0">
                <a:latin typeface="Calibri" panose="020F0502020204030204" pitchFamily="34" charset="0"/>
                <a:cs typeface="Calibri" panose="020F0502020204030204" pitchFamily="34" charset="0"/>
              </a:rPr>
              <a:t> man </a:t>
            </a:r>
            <a:r>
              <a:rPr lang="en-US" b="1" i="1" dirty="0" err="1">
                <a:latin typeface="Calibri" panose="020F0502020204030204" pitchFamily="34" charset="0"/>
                <a:cs typeface="Calibri" panose="020F0502020204030204" pitchFamily="34" charset="0"/>
              </a:rPr>
              <a:t>ḥarrafa</a:t>
            </a:r>
            <a:r>
              <a:rPr lang="en-US" b="1" i="1" dirty="0">
                <a:latin typeface="Calibri" panose="020F0502020204030204" pitchFamily="34" charset="0"/>
                <a:cs typeface="Calibri" panose="020F0502020204030204" pitchFamily="34" charset="0"/>
              </a:rPr>
              <a:t> al-</a:t>
            </a:r>
            <a:r>
              <a:rPr lang="en-US" b="1" i="1" dirty="0" err="1">
                <a:latin typeface="Calibri" panose="020F0502020204030204" pitchFamily="34" charset="0"/>
                <a:cs typeface="Calibri" panose="020F0502020204030204" pitchFamily="34" charset="0"/>
              </a:rPr>
              <a:t>Tawrāh</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wa</a:t>
            </a:r>
            <a:r>
              <a:rPr lang="en-US" b="1" i="1" dirty="0">
                <a:latin typeface="Calibri" panose="020F0502020204030204" pitchFamily="34" charset="0"/>
                <a:cs typeface="Calibri" panose="020F0502020204030204" pitchFamily="34" charset="0"/>
              </a:rPr>
              <a:t>-l-</a:t>
            </a:r>
            <a:r>
              <a:rPr lang="en-US" b="1" i="1" dirty="0" err="1">
                <a:latin typeface="Calibri" panose="020F0502020204030204" pitchFamily="34" charset="0"/>
                <a:cs typeface="Calibri" panose="020F0502020204030204" pitchFamily="34" charset="0"/>
              </a:rPr>
              <a:t>Injīl</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Tahqiq</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Khālid</a:t>
            </a:r>
            <a:r>
              <a:rPr lang="en-US" b="1" i="1" dirty="0">
                <a:latin typeface="Calibri" panose="020F0502020204030204" pitchFamily="34" charset="0"/>
                <a:cs typeface="Calibri" panose="020F0502020204030204" pitchFamily="34" charset="0"/>
              </a:rPr>
              <a:t> Muḥammad </a:t>
            </a:r>
            <a:r>
              <a:rPr lang="en-US" b="1" i="1" dirty="0" err="1">
                <a:latin typeface="Calibri" panose="020F0502020204030204" pitchFamily="34" charset="0"/>
                <a:cs typeface="Calibri" panose="020F0502020204030204" pitchFamily="34" charset="0"/>
              </a:rPr>
              <a:t>ʿAbduh</a:t>
            </a:r>
            <a:r>
              <a:rPr lang="en-US" b="1" i="1" dirty="0">
                <a:latin typeface="Calibri" panose="020F0502020204030204" pitchFamily="34" charset="0"/>
                <a:cs typeface="Calibri" panose="020F0502020204030204" pitchFamily="34" charset="0"/>
              </a:rPr>
              <a:t>, Giza, </a:t>
            </a:r>
            <a:r>
              <a:rPr lang="en-US" b="1" i="1" dirty="0" err="1">
                <a:latin typeface="Calibri" panose="020F0502020204030204" pitchFamily="34" charset="0"/>
                <a:cs typeface="Calibri" panose="020F0502020204030204" pitchFamily="34" charset="0"/>
              </a:rPr>
              <a:t>Miṣr</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Maktabat</a:t>
            </a:r>
            <a:r>
              <a:rPr lang="en-US" b="1" i="1" dirty="0">
                <a:latin typeface="Calibri" panose="020F0502020204030204" pitchFamily="34" charset="0"/>
                <a:cs typeface="Calibri" panose="020F0502020204030204" pitchFamily="34" charset="0"/>
              </a:rPr>
              <a:t> al-</a:t>
            </a:r>
            <a:r>
              <a:rPr lang="en-US" b="1" i="1" dirty="0" err="1">
                <a:latin typeface="Calibri" panose="020F0502020204030204" pitchFamily="34" charset="0"/>
                <a:cs typeface="Calibri" panose="020F0502020204030204" pitchFamily="34" charset="0"/>
              </a:rPr>
              <a:t>Nāfidha</a:t>
            </a:r>
            <a:r>
              <a:rPr lang="en-US" b="1" i="1" dirty="0">
                <a:latin typeface="Calibri" panose="020F0502020204030204" pitchFamily="34" charset="0"/>
                <a:cs typeface="Calibri" panose="020F0502020204030204" pitchFamily="34" charset="0"/>
              </a:rPr>
              <a:t>, 2006, </a:t>
            </a:r>
            <a:r>
              <a:rPr lang="el-GR" b="1" i="1" dirty="0" smtClean="0">
                <a:latin typeface="Calibri" panose="020F0502020204030204" pitchFamily="34" charset="0"/>
                <a:cs typeface="Calibri" panose="020F0502020204030204" pitchFamily="34" charset="0"/>
              </a:rPr>
              <a:t>σ. 37</a:t>
            </a:r>
            <a:r>
              <a:rPr lang="en-US" b="1" i="1" dirty="0" smtClean="0">
                <a:latin typeface="Calibri" panose="020F0502020204030204" pitchFamily="34" charset="0"/>
                <a:cs typeface="Calibri" panose="020F0502020204030204" pitchFamily="34" charset="0"/>
              </a:rPr>
              <a:t>)</a:t>
            </a:r>
            <a:endParaRPr lang="x-none" b="1" i="1" dirty="0">
              <a:latin typeface="Calibri" panose="020F0502020204030204" pitchFamily="34" charset="0"/>
              <a:cs typeface="Calibri" panose="020F0502020204030204" pitchFamily="34" charset="0"/>
            </a:endParaRPr>
          </a:p>
          <a:p>
            <a:endParaRPr lang="x-none" sz="2400" dirty="0"/>
          </a:p>
        </p:txBody>
      </p:sp>
    </p:spTree>
    <p:extLst>
      <p:ext uri="{BB962C8B-B14F-4D97-AF65-F5344CB8AC3E}">
        <p14:creationId xmlns:p14="http://schemas.microsoft.com/office/powerpoint/2010/main" val="1162039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A17097-B23C-4843-8EC1-086D8B842795}"/>
              </a:ext>
            </a:extLst>
          </p:cNvPr>
          <p:cNvSpPr>
            <a:spLocks noGrp="1"/>
          </p:cNvSpPr>
          <p:nvPr>
            <p:ph type="title"/>
          </p:nvPr>
        </p:nvSpPr>
        <p:spPr>
          <a:xfrm>
            <a:off x="484584" y="332656"/>
            <a:ext cx="7615808" cy="1368152"/>
          </a:xfrm>
        </p:spPr>
        <p:txBody>
          <a:bodyPr>
            <a:normAutofit/>
          </a:bodyPr>
          <a:lstStyle/>
          <a:p>
            <a:r>
              <a:rPr lang="el-GR" sz="2400" dirty="0" smtClean="0"/>
              <a:t>Το </a:t>
            </a:r>
            <a:r>
              <a:rPr lang="el-GR" sz="2400" dirty="0" err="1" smtClean="0"/>
              <a:t>παραδειγμα</a:t>
            </a:r>
            <a:r>
              <a:rPr lang="el-GR" sz="2400" dirty="0" smtClean="0"/>
              <a:t> </a:t>
            </a:r>
            <a:r>
              <a:rPr lang="el-GR" sz="2400" dirty="0" err="1" smtClean="0"/>
              <a:t>ενΟς</a:t>
            </a:r>
            <a:r>
              <a:rPr lang="el-GR" sz="2400" dirty="0" smtClean="0"/>
              <a:t> </a:t>
            </a:r>
            <a:r>
              <a:rPr lang="el-GR" sz="2400" dirty="0" err="1" smtClean="0"/>
              <a:t>χριστιανου</a:t>
            </a:r>
            <a:r>
              <a:rPr lang="el-GR" sz="2400" dirty="0" smtClean="0"/>
              <a:t> που </a:t>
            </a:r>
            <a:r>
              <a:rPr lang="el-GR" sz="2400" dirty="0" err="1" smtClean="0"/>
              <a:t>ασπαστηκε</a:t>
            </a:r>
            <a:r>
              <a:rPr lang="el-GR" sz="2400" dirty="0" smtClean="0"/>
              <a:t> το </a:t>
            </a:r>
            <a:r>
              <a:rPr lang="el-GR" sz="2400" dirty="0" err="1" smtClean="0"/>
              <a:t>ισλαμ</a:t>
            </a:r>
            <a:endParaRPr lang="x-none" sz="2400" dirty="0"/>
          </a:p>
        </p:txBody>
      </p:sp>
      <p:sp>
        <p:nvSpPr>
          <p:cNvPr id="3" name="Content Placeholder 2">
            <a:extLst>
              <a:ext uri="{FF2B5EF4-FFF2-40B4-BE49-F238E27FC236}">
                <a16:creationId xmlns:a16="http://schemas.microsoft.com/office/drawing/2014/main" xmlns="" id="{6407C3AA-94CC-4406-8C83-691A4E0982A2}"/>
              </a:ext>
            </a:extLst>
          </p:cNvPr>
          <p:cNvSpPr>
            <a:spLocks noGrp="1"/>
          </p:cNvSpPr>
          <p:nvPr>
            <p:ph idx="1"/>
          </p:nvPr>
        </p:nvSpPr>
        <p:spPr>
          <a:xfrm>
            <a:off x="827484" y="1556792"/>
            <a:ext cx="7920980" cy="5040560"/>
          </a:xfrm>
        </p:spPr>
        <p:txBody>
          <a:bodyPr>
            <a:normAutofit fontScale="92500" lnSpcReduction="10000"/>
          </a:bodyPr>
          <a:lstStyle/>
          <a:p>
            <a:pPr>
              <a:buFont typeface="Wingdings" panose="05000000000000000000" pitchFamily="2" charset="2"/>
              <a:buChar char="Ø"/>
            </a:pPr>
            <a:r>
              <a:rPr lang="el-GR" sz="1800" dirty="0">
                <a:latin typeface="Calibri" panose="020F0502020204030204" pitchFamily="34" charset="0"/>
                <a:cs typeface="Calibri" panose="020F0502020204030204" pitchFamily="34" charset="0"/>
              </a:rPr>
              <a:t>Ο ʿAlī ibn Sahl Rabban al-Ṭabarī (περ. 780</a:t>
            </a:r>
            <a:r>
              <a:rPr lang="el-GR" sz="1800" dirty="0" smtClean="0">
                <a:latin typeface="Calibri" panose="020F0502020204030204" pitchFamily="34" charset="0"/>
                <a:cs typeface="Calibri" panose="020F0502020204030204" pitchFamily="34" charset="0"/>
              </a:rPr>
              <a:t>­-860</a:t>
            </a:r>
            <a:r>
              <a:rPr lang="el-GR" sz="1800" dirty="0">
                <a:latin typeface="Calibri" panose="020F0502020204030204" pitchFamily="34" charset="0"/>
                <a:cs typeface="Calibri" panose="020F0502020204030204" pitchFamily="34" charset="0"/>
              </a:rPr>
              <a:t>) σχολιάζει το χωρίο (Ματθ. 26, 28), ως αναιρετικό κατά της θεότητας του Χριστού </a:t>
            </a:r>
            <a:endParaRPr lang="x-none" sz="1800" dirty="0">
              <a:latin typeface="Calibri" panose="020F0502020204030204" pitchFamily="34" charset="0"/>
              <a:cs typeface="Calibri" panose="020F0502020204030204" pitchFamily="34" charset="0"/>
            </a:endParaRPr>
          </a:p>
          <a:p>
            <a:pPr marL="0" indent="0" algn="ctr">
              <a:buNone/>
            </a:pPr>
            <a:r>
              <a:rPr lang="el-GR" sz="1800" dirty="0">
                <a:latin typeface="Calibri" panose="020F0502020204030204" pitchFamily="34" charset="0"/>
                <a:cs typeface="Calibri" panose="020F0502020204030204" pitchFamily="34" charset="0"/>
              </a:rPr>
              <a:t> «</a:t>
            </a:r>
            <a:r>
              <a:rPr lang="el-GR" sz="1800" i="1" dirty="0">
                <a:latin typeface="Calibri" panose="020F0502020204030204" pitchFamily="34" charset="0"/>
                <a:cs typeface="Calibri" panose="020F0502020204030204" pitchFamily="34" charset="0"/>
              </a:rPr>
              <a:t>Ἐσθιόντων δὲ αὐτῶν λαβὼν ὁ ᾿Ιησοῦς τὸν ἄρτον καὶ εὐχαριστήσας ἔκλασε καὶ ἐδίδου τοῖς μαθηταῖς καὶ εἶπε· λάβετε φάγετε· τοῦτό ἐστι τὸ σῶμά μου· καὶ λαβὼν τὸ ποτήριον καὶ εὐχαριστήσας ἔδωκεν αὐτοῖς λέγων </a:t>
            </a:r>
            <a:r>
              <a:rPr lang="el-GR" sz="1800" dirty="0">
                <a:latin typeface="Calibri" panose="020F0502020204030204" pitchFamily="34" charset="0"/>
                <a:cs typeface="Calibri" panose="020F0502020204030204" pitchFamily="34" charset="0"/>
              </a:rPr>
              <a:t>[…]</a:t>
            </a:r>
            <a:r>
              <a:rPr lang="el-GR" sz="1800" i="1" dirty="0">
                <a:latin typeface="Calibri" panose="020F0502020204030204" pitchFamily="34" charset="0"/>
                <a:cs typeface="Calibri" panose="020F0502020204030204" pitchFamily="34" charset="0"/>
              </a:rPr>
              <a:t> τοῦτο γάρ ἐστι </a:t>
            </a:r>
            <a:r>
              <a:rPr lang="el-GR" sz="1800" i="1" dirty="0" err="1">
                <a:latin typeface="Calibri" panose="020F0502020204030204" pitchFamily="34" charset="0"/>
                <a:cs typeface="Calibri" panose="020F0502020204030204" pitchFamily="34" charset="0"/>
              </a:rPr>
              <a:t>τὸ</a:t>
            </a:r>
            <a:r>
              <a:rPr lang="el-GR" sz="1800" i="1" dirty="0">
                <a:latin typeface="Calibri" panose="020F0502020204030204" pitchFamily="34" charset="0"/>
                <a:cs typeface="Calibri" panose="020F0502020204030204" pitchFamily="34" charset="0"/>
              </a:rPr>
              <a:t> </a:t>
            </a:r>
            <a:r>
              <a:rPr lang="el-GR" sz="1800" i="1" dirty="0" err="1" smtClean="0">
                <a:latin typeface="Calibri" panose="020F0502020204030204" pitchFamily="34" charset="0"/>
                <a:cs typeface="Calibri" panose="020F0502020204030204" pitchFamily="34" charset="0"/>
              </a:rPr>
              <a:t>αἷμά</a:t>
            </a:r>
            <a:r>
              <a:rPr lang="el-GR" sz="1800" i="1" dirty="0" smtClean="0">
                <a:latin typeface="Calibri" panose="020F0502020204030204" pitchFamily="34" charset="0"/>
                <a:cs typeface="Calibri" panose="020F0502020204030204" pitchFamily="34" charset="0"/>
              </a:rPr>
              <a:t> μου</a:t>
            </a:r>
            <a:r>
              <a:rPr lang="el-GR" sz="1800" dirty="0">
                <a:latin typeface="Calibri" panose="020F0502020204030204" pitchFamily="34" charset="0"/>
                <a:cs typeface="Calibri" panose="020F0502020204030204" pitchFamily="34" charset="0"/>
              </a:rPr>
              <a:t>» </a:t>
            </a:r>
            <a:endParaRPr lang="el-GR" sz="1800" dirty="0" smtClean="0">
              <a:latin typeface="Calibri" panose="020F0502020204030204" pitchFamily="34" charset="0"/>
              <a:cs typeface="Calibri" panose="020F0502020204030204" pitchFamily="34" charset="0"/>
            </a:endParaRPr>
          </a:p>
          <a:p>
            <a:pPr marL="0" indent="0" algn="ctr">
              <a:buNone/>
            </a:pPr>
            <a:r>
              <a:rPr lang="el-GR" sz="1800" dirty="0" smtClean="0">
                <a:latin typeface="Calibri" panose="020F0502020204030204" pitchFamily="34" charset="0"/>
                <a:cs typeface="Calibri" panose="020F0502020204030204" pitchFamily="34" charset="0"/>
              </a:rPr>
              <a:t>(</a:t>
            </a:r>
            <a:r>
              <a:rPr lang="el-GR" sz="1800" dirty="0">
                <a:latin typeface="Calibri" panose="020F0502020204030204" pitchFamily="34" charset="0"/>
                <a:cs typeface="Calibri" panose="020F0502020204030204" pitchFamily="34" charset="0"/>
              </a:rPr>
              <a:t>Ματθ. 26, 28). </a:t>
            </a:r>
            <a:endParaRPr lang="x-none" sz="18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1800" dirty="0">
                <a:latin typeface="Calibri" panose="020F0502020204030204" pitchFamily="34" charset="0"/>
                <a:cs typeface="Calibri" panose="020F0502020204030204" pitchFamily="34" charset="0"/>
              </a:rPr>
              <a:t>Επ’ αυτού σχολιάζει, ότι από το παραπάνω χωρίο συνάγεται το συμπέρασμα, ότι ο Χριστός είχε σάρκα και αίμα και προσθέτει, ότι αυτό σημαίνει, ότι αποτελείται από σώμα, διαθέτει δηλ. σώμα και συμπληρώνει, ότι είναι γνωστό, ότι κάθε σώμα διαθέτει ύψος, πλάτος και βάθος, πράγμα που σημαίνει, ότι δύναται να ζυγισθεί και να μετρηθεί. Υπ’ αυτή την έννοια, ο al-Ṭabarī θέλει να επισημάνει, ότι δεν είναι δυνατόν να έχει η θεότητα όλα αυτά τα ανθρώπινα χαρακτηριστικά, με τα οποία περιγράφεται στο Ευαγγέλιο ο Ιησούς </a:t>
            </a:r>
            <a:r>
              <a:rPr lang="el-GR" sz="1800" dirty="0" smtClean="0">
                <a:latin typeface="Calibri" panose="020F0502020204030204" pitchFamily="34" charset="0"/>
                <a:cs typeface="Calibri" panose="020F0502020204030204" pitchFamily="34" charset="0"/>
              </a:rPr>
              <a:t>Χριστός</a:t>
            </a:r>
          </a:p>
          <a:p>
            <a:pPr marL="0" indent="0" algn="ctr">
              <a:buNone/>
            </a:pPr>
            <a:r>
              <a:rPr lang="el-GR" sz="1800" b="1" dirty="0" smtClean="0">
                <a:latin typeface="Calibri" panose="020F0502020204030204" pitchFamily="34" charset="0"/>
                <a:cs typeface="Calibri" panose="020F0502020204030204" pitchFamily="34" charset="0"/>
              </a:rPr>
              <a:t>(Πηγή</a:t>
            </a:r>
            <a:r>
              <a:rPr lang="en-US" sz="1800" b="1" dirty="0">
                <a:latin typeface="Calibri" panose="020F0502020204030204" pitchFamily="34" charset="0"/>
                <a:cs typeface="Calibri" panose="020F0502020204030204" pitchFamily="34" charset="0"/>
              </a:rPr>
              <a:t>: Al-Ṭabarī, </a:t>
            </a:r>
            <a:r>
              <a:rPr lang="en-US" sz="1800" b="1" i="1" dirty="0">
                <a:latin typeface="Calibri" panose="020F0502020204030204" pitchFamily="34" charset="0"/>
                <a:cs typeface="Calibri" panose="020F0502020204030204" pitchFamily="34" charset="0"/>
              </a:rPr>
              <a:t>Al-</a:t>
            </a:r>
            <a:r>
              <a:rPr lang="en-US" sz="1800" b="1" i="1" dirty="0" err="1">
                <a:latin typeface="Calibri" panose="020F0502020204030204" pitchFamily="34" charset="0"/>
                <a:cs typeface="Calibri" panose="020F0502020204030204" pitchFamily="34" charset="0"/>
              </a:rPr>
              <a:t>Radd</a:t>
            </a:r>
            <a:r>
              <a:rPr lang="en-US" sz="1800" b="1" i="1" dirty="0">
                <a:latin typeface="Calibri" panose="020F0502020204030204" pitchFamily="34" charset="0"/>
                <a:cs typeface="Calibri" panose="020F0502020204030204" pitchFamily="34" charset="0"/>
              </a:rPr>
              <a:t> ʿalā l-</a:t>
            </a:r>
            <a:r>
              <a:rPr lang="en-US" sz="1800" b="1" i="1" dirty="0" err="1">
                <a:latin typeface="Calibri" panose="020F0502020204030204" pitchFamily="34" charset="0"/>
                <a:cs typeface="Calibri" panose="020F0502020204030204" pitchFamily="34" charset="0"/>
              </a:rPr>
              <a:t>Naṣārā</a:t>
            </a:r>
            <a:r>
              <a:rPr lang="en-US" sz="1800" b="1" dirty="0">
                <a:latin typeface="Calibri" panose="020F0502020204030204" pitchFamily="34" charset="0"/>
                <a:cs typeface="Calibri" panose="020F0502020204030204" pitchFamily="34" charset="0"/>
              </a:rPr>
              <a:t>, </a:t>
            </a:r>
            <a:r>
              <a:rPr lang="en-US" sz="1800" b="1" dirty="0" err="1">
                <a:latin typeface="Calibri" panose="020F0502020204030204" pitchFamily="34" charset="0"/>
                <a:cs typeface="Calibri" panose="020F0502020204030204" pitchFamily="34" charset="0"/>
              </a:rPr>
              <a:t>Tahqiq</a:t>
            </a:r>
            <a:r>
              <a:rPr lang="en-US" sz="1800" b="1" dirty="0">
                <a:latin typeface="Calibri" panose="020F0502020204030204" pitchFamily="34" charset="0"/>
                <a:cs typeface="Calibri" panose="020F0502020204030204" pitchFamily="34" charset="0"/>
              </a:rPr>
              <a:t> Khalid Muḥammad </a:t>
            </a:r>
            <a:r>
              <a:rPr lang="en-US" sz="1800" b="1" dirty="0" err="1">
                <a:latin typeface="Calibri" panose="020F0502020204030204" pitchFamily="34" charset="0"/>
                <a:cs typeface="Calibri" panose="020F0502020204030204" pitchFamily="34" charset="0"/>
              </a:rPr>
              <a:t>ʿAbduh</a:t>
            </a:r>
            <a:r>
              <a:rPr lang="en-US" sz="1800" b="1" dirty="0">
                <a:latin typeface="Calibri" panose="020F0502020204030204" pitchFamily="34" charset="0"/>
                <a:cs typeface="Calibri" panose="020F0502020204030204" pitchFamily="34" charset="0"/>
              </a:rPr>
              <a:t>, al-</a:t>
            </a:r>
            <a:r>
              <a:rPr lang="en-US" sz="1800" b="1" dirty="0" err="1">
                <a:latin typeface="Calibri" panose="020F0502020204030204" pitchFamily="34" charset="0"/>
                <a:cs typeface="Calibri" panose="020F0502020204030204" pitchFamily="34" charset="0"/>
              </a:rPr>
              <a:t>Qāhirah</a:t>
            </a:r>
            <a:r>
              <a:rPr lang="en-US" sz="1800" b="1" dirty="0">
                <a:latin typeface="Calibri" panose="020F0502020204030204" pitchFamily="34" charset="0"/>
                <a:cs typeface="Calibri" panose="020F0502020204030204" pitchFamily="34" charset="0"/>
              </a:rPr>
              <a:t>: </a:t>
            </a:r>
            <a:r>
              <a:rPr lang="en-US" sz="1800" b="1" dirty="0" err="1">
                <a:latin typeface="Calibri" panose="020F0502020204030204" pitchFamily="34" charset="0"/>
                <a:cs typeface="Calibri" panose="020F0502020204030204" pitchFamily="34" charset="0"/>
              </a:rPr>
              <a:t>Maktabat</a:t>
            </a:r>
            <a:r>
              <a:rPr lang="en-US" sz="1800" b="1" dirty="0">
                <a:latin typeface="Calibri" panose="020F0502020204030204" pitchFamily="34" charset="0"/>
                <a:cs typeface="Calibri" panose="020F0502020204030204" pitchFamily="34" charset="0"/>
              </a:rPr>
              <a:t> al-</a:t>
            </a:r>
            <a:r>
              <a:rPr lang="en-US" sz="1800" b="1" dirty="0" err="1">
                <a:latin typeface="Calibri" panose="020F0502020204030204" pitchFamily="34" charset="0"/>
                <a:cs typeface="Calibri" panose="020F0502020204030204" pitchFamily="34" charset="0"/>
              </a:rPr>
              <a:t>Nāfidha</a:t>
            </a:r>
            <a:r>
              <a:rPr lang="en-US" sz="1800" b="1" dirty="0">
                <a:latin typeface="Calibri" panose="020F0502020204030204" pitchFamily="34" charset="0"/>
                <a:cs typeface="Calibri" panose="020F0502020204030204" pitchFamily="34" charset="0"/>
              </a:rPr>
              <a:t>, 2005, </a:t>
            </a:r>
            <a:r>
              <a:rPr lang="el-GR" sz="1800" b="1" dirty="0">
                <a:latin typeface="Calibri" panose="020F0502020204030204" pitchFamily="34" charset="0"/>
                <a:cs typeface="Calibri" panose="020F0502020204030204" pitchFamily="34" charset="0"/>
              </a:rPr>
              <a:t>σσ. 56-57)</a:t>
            </a:r>
            <a:endParaRPr lang="x-none" sz="1800" b="1"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35679500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TM04033921[[fn=Δασμασκό]]</Template>
  <TotalTime>4024</TotalTime>
  <Words>2358</Words>
  <Application>Microsoft Office PowerPoint</Application>
  <PresentationFormat>Προβολή στην οθόνη (4:3)</PresentationFormat>
  <Paragraphs>118</Paragraphs>
  <Slides>21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21</vt:i4>
      </vt:variant>
    </vt:vector>
  </HeadingPairs>
  <TitlesOfParts>
    <vt:vector size="27" baseType="lpstr">
      <vt:lpstr>Arial</vt:lpstr>
      <vt:lpstr>Bookman Old Style</vt:lpstr>
      <vt:lpstr>Calibri</vt:lpstr>
      <vt:lpstr>Rockwell</vt:lpstr>
      <vt:lpstr>Wingdings</vt:lpstr>
      <vt:lpstr>Damask</vt:lpstr>
      <vt:lpstr>  Η χρΗση της ΒΙβλου στην ισλαμικΗ γραμματεΙα</vt:lpstr>
      <vt:lpstr>ΚΥΡΙΟΙ ΠΑΡΑΓΟΝΤΕΣ ΠΟΥ ΟΔΗΓΗΣΑΝ ΣΤΗ ΧΡΗΣΗ ΤΗΣ ΒΙΒΛΟΥ</vt:lpstr>
      <vt:lpstr>Πολεμική:</vt:lpstr>
      <vt:lpstr>1) ΤΟ ΔΟΓΜΑ ΤΗΣ ΑΓΙΑΣ ΤΡΙΑΔΟΣ</vt:lpstr>
      <vt:lpstr>ΤΟ ΠΑΡΑΔΕΙΓΜΑ ΤΟΥ ΟΡΘΟΛΟΓΙΣΤΗ ΜΟΥΣΟΥΛΜΑΝΟΥ ΣΥΓΓΡΑΦΕΑ </vt:lpstr>
      <vt:lpstr>Αλλοι μουσουλμΑνοι συγγραφεΙς επιχεΙρησαν να εξηγΗσουν και να ερμηνεΥσουν το εν λΟγω χωρΙο (Ματθ. 28,19) μΕσα απΟ τη δικΗ τους οπτικΗ </vt:lpstr>
      <vt:lpstr>2) Η θεοτητα του χριστου</vt:lpstr>
      <vt:lpstr>ΑΛΛΟ ΠΑΡΑΔΕΙΓΜΑ</vt:lpstr>
      <vt:lpstr>Το παραδειγμα ενΟς χριστιανου που ασπαστηκε το ισλαμ</vt:lpstr>
      <vt:lpstr>ΒΙΒΛΙΚΑ ΕΠΙΧΕΙΡΗΜΑΤΑ ΥΠΕΡ ΤΗΣ ΠΡΟΦΗΤΙΚΗΣ ΙΔΙΟΤΗΤΑΣ ΤΟΥ ΧΡΙΣΤΟΥ</vt:lpstr>
      <vt:lpstr>Προσπαθησαν να αναιρεσουν την εννοια του Χριστου ως Υιου του Θεου μΕσα απο την Αγια Γραφη </vt:lpstr>
      <vt:lpstr>Τα κλασικα χωρια που χρησιμοποιησαν για να αντικρουσουν τη θεοτητα του χριστου: </vt:lpstr>
      <vt:lpstr>Βιβλικα επιχειρηματα κατΑ της σταυρωσησ του χριστου</vt:lpstr>
      <vt:lpstr>Μερικα παραδειγματα</vt:lpstr>
      <vt:lpstr>Παρουσίαση του PowerPoint</vt:lpstr>
      <vt:lpstr>Η μη αξιοπιστια της βιβλου</vt:lpstr>
      <vt:lpstr>Παρουσίαση του PowerPoint</vt:lpstr>
      <vt:lpstr>απολογητικη</vt:lpstr>
      <vt:lpstr>Βιβλικεσ προφητειεσ που αφορουν στο προσωπο του μωαμεθ</vt:lpstr>
      <vt:lpstr> παραδειγματα απο την παλαια διαθηκη </vt:lpstr>
      <vt:lpstr>Παραδειγματα απΟ την καινη διαθηκη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ΒΙΒΛΟΣ ΚΑΙ ΚΟΡΑΝΙΟ: ΣΥΓΚΡΙΤΙΚΗ ΜΕΛΕΤΗ</dc:title>
  <dc:creator>Windows User</dc:creator>
  <cp:lastModifiedBy>Dimitris</cp:lastModifiedBy>
  <cp:revision>108</cp:revision>
  <dcterms:created xsi:type="dcterms:W3CDTF">2020-01-17T19:15:41Z</dcterms:created>
  <dcterms:modified xsi:type="dcterms:W3CDTF">2021-02-02T21:21:28Z</dcterms:modified>
</cp:coreProperties>
</file>