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6"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82" autoAdjust="0"/>
    <p:restoredTop sz="94624" autoAdjust="0"/>
  </p:normalViewPr>
  <p:slideViewPr>
    <p:cSldViewPr>
      <p:cViewPr varScale="1">
        <p:scale>
          <a:sx n="70" d="100"/>
          <a:sy n="70" d="100"/>
        </p:scale>
        <p:origin x="1398"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9" name="8 - Υπότιτλος"/>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Τίτλος"/>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l-GR" smtClean="0"/>
              <a:t>Kλικ για επεξεργασία του τίτλου</a:t>
            </a:r>
            <a:endParaRPr kumimoji="0" lang="en-US"/>
          </a:p>
        </p:txBody>
      </p:sp>
      <p:cxnSp>
        <p:nvCxnSpPr>
          <p:cNvPr id="8" name="7 - Ευθεία γραμμή σύνδεσης"/>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12 - Ευθεία γραμμή σύνδεσης"/>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13 - Έλλειψη"/>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14 - Θέση ημερομηνίας"/>
          <p:cNvSpPr>
            <a:spLocks noGrp="1"/>
          </p:cNvSpPr>
          <p:nvPr>
            <p:ph type="dt" sz="half" idx="10"/>
          </p:nvPr>
        </p:nvSpPr>
        <p:spPr/>
        <p:txBody>
          <a:bodyPr/>
          <a:lstStyle/>
          <a:p>
            <a:fld id="{42E032CE-BE91-452C-8733-10A29B777217}" type="datetimeFigureOut">
              <a:rPr lang="el-GR" smtClean="0"/>
              <a:pPr/>
              <a:t>3/2/2021</a:t>
            </a:fld>
            <a:endParaRPr lang="el-GR"/>
          </a:p>
        </p:txBody>
      </p:sp>
      <p:sp>
        <p:nvSpPr>
          <p:cNvPr id="16" name="15 - Θέση αριθμού διαφάνειας"/>
          <p:cNvSpPr>
            <a:spLocks noGrp="1"/>
          </p:cNvSpPr>
          <p:nvPr>
            <p:ph type="sldNum" sz="quarter" idx="11"/>
          </p:nvPr>
        </p:nvSpPr>
        <p:spPr/>
        <p:txBody>
          <a:bodyPr/>
          <a:lstStyle/>
          <a:p>
            <a:fld id="{DA80AF2E-0DCF-48E4-9F63-03E3F53C1CF4}" type="slidenum">
              <a:rPr lang="el-GR" smtClean="0"/>
              <a:pPr/>
              <a:t>‹#›</a:t>
            </a:fld>
            <a:endParaRPr lang="el-GR"/>
          </a:p>
        </p:txBody>
      </p:sp>
      <p:sp>
        <p:nvSpPr>
          <p:cNvPr id="17" name="16 - Θέση υποσέλιδου"/>
          <p:cNvSpPr>
            <a:spLocks noGrp="1"/>
          </p:cNvSpPr>
          <p:nvPr>
            <p:ph type="ftr" sz="quarter" idx="12"/>
          </p:nvPr>
        </p:nvSpPr>
        <p:spPr/>
        <p:txBody>
          <a:bodyPr/>
          <a:lstStyle/>
          <a:p>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42E032CE-BE91-452C-8733-10A29B777217}" type="datetimeFigureOut">
              <a:rPr lang="el-GR" smtClean="0"/>
              <a:pPr/>
              <a:t>3/2/2021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A80AF2E-0DCF-48E4-9F63-03E3F53C1CF4}"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42E032CE-BE91-452C-8733-10A29B777217}" type="datetimeFigureOut">
              <a:rPr lang="el-GR" smtClean="0"/>
              <a:pPr/>
              <a:t>3/2/2021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A80AF2E-0DCF-48E4-9F63-03E3F53C1CF4}"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9" name="8 - Θέση περιεχομένου"/>
          <p:cNvSpPr>
            <a:spLocks noGrp="1"/>
          </p:cNvSpPr>
          <p:nvPr>
            <p:ph idx="1"/>
          </p:nvPr>
        </p:nvSpPr>
        <p:spPr>
          <a:xfrm>
            <a:off x="457200" y="1524000"/>
            <a:ext cx="8229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4" name="13 - Θέση ημερομηνίας"/>
          <p:cNvSpPr>
            <a:spLocks noGrp="1"/>
          </p:cNvSpPr>
          <p:nvPr>
            <p:ph type="dt" sz="half" idx="14"/>
          </p:nvPr>
        </p:nvSpPr>
        <p:spPr/>
        <p:txBody>
          <a:bodyPr/>
          <a:lstStyle/>
          <a:p>
            <a:fld id="{42E032CE-BE91-452C-8733-10A29B777217}" type="datetimeFigureOut">
              <a:rPr lang="el-GR" smtClean="0"/>
              <a:pPr/>
              <a:t>3/2/2021</a:t>
            </a:fld>
            <a:endParaRPr lang="el-GR"/>
          </a:p>
        </p:txBody>
      </p:sp>
      <p:sp>
        <p:nvSpPr>
          <p:cNvPr id="15" name="14 - Θέση αριθμού διαφάνειας"/>
          <p:cNvSpPr>
            <a:spLocks noGrp="1"/>
          </p:cNvSpPr>
          <p:nvPr>
            <p:ph type="sldNum" sz="quarter" idx="15"/>
          </p:nvPr>
        </p:nvSpPr>
        <p:spPr/>
        <p:txBody>
          <a:bodyPr/>
          <a:lstStyle>
            <a:lvl1pPr algn="ctr">
              <a:defRPr/>
            </a:lvl1pPr>
          </a:lstStyle>
          <a:p>
            <a:fld id="{DA80AF2E-0DCF-48E4-9F63-03E3F53C1CF4}" type="slidenum">
              <a:rPr lang="el-GR" smtClean="0"/>
              <a:pPr/>
              <a:t>‹#›</a:t>
            </a:fld>
            <a:endParaRPr lang="el-GR"/>
          </a:p>
        </p:txBody>
      </p:sp>
      <p:sp>
        <p:nvSpPr>
          <p:cNvPr id="16" name="15 - Θέση υποσέλιδου"/>
          <p:cNvSpPr>
            <a:spLocks noGrp="1"/>
          </p:cNvSpPr>
          <p:nvPr>
            <p:ph type="ftr" sz="quarter" idx="16"/>
          </p:nvPr>
        </p:nvSpPr>
        <p:spPr/>
        <p:txBody>
          <a:bodyPr/>
          <a:lstStyle/>
          <a:p>
            <a:endParaRPr lang="el-GR"/>
          </a:p>
        </p:txBody>
      </p:sp>
      <p:sp>
        <p:nvSpPr>
          <p:cNvPr id="17" name="16 - Τίτλος"/>
          <p:cNvSpPr>
            <a:spLocks noGrp="1"/>
          </p:cNvSpPr>
          <p:nvPr>
            <p:ph type="title"/>
          </p:nvPr>
        </p:nvSpPr>
        <p:spPr/>
        <p:txBody>
          <a:bodyPr rtlCol="0" anchor="b" anchorCtr="0"/>
          <a:lstStyle/>
          <a:p>
            <a:r>
              <a:rPr kumimoji="0" lang="el-GR" smtClean="0"/>
              <a:t>Kλικ για επεξεργασία του τίτλου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4" name="3 - Θέση ημερομηνίας"/>
          <p:cNvSpPr>
            <a:spLocks noGrp="1"/>
          </p:cNvSpPr>
          <p:nvPr>
            <p:ph type="dt" sz="half" idx="10"/>
          </p:nvPr>
        </p:nvSpPr>
        <p:spPr/>
        <p:txBody>
          <a:bodyPr/>
          <a:lstStyle/>
          <a:p>
            <a:fld id="{42E032CE-BE91-452C-8733-10A29B777217}" type="datetimeFigureOut">
              <a:rPr lang="el-GR" smtClean="0"/>
              <a:pPr/>
              <a:t>3/2/2021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A80AF2E-0DCF-48E4-9F63-03E3F53C1CF4}" type="slidenum">
              <a:rPr lang="el-GR" smtClean="0"/>
              <a:pPr/>
              <a:t>‹#›</a:t>
            </a:fld>
            <a:endParaRPr lang="el-GR"/>
          </a:p>
        </p:txBody>
      </p:sp>
      <p:sp>
        <p:nvSpPr>
          <p:cNvPr id="2" name="1 - Τίτλος"/>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cxnSp>
        <p:nvCxnSpPr>
          <p:cNvPr id="7" name="6 - Ευθεία γραμμή σύνδεσης"/>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5" name="4 - Θέση ημερομηνίας"/>
          <p:cNvSpPr>
            <a:spLocks noGrp="1"/>
          </p:cNvSpPr>
          <p:nvPr>
            <p:ph type="dt" sz="half" idx="10"/>
          </p:nvPr>
        </p:nvSpPr>
        <p:spPr/>
        <p:txBody>
          <a:bodyPr/>
          <a:lstStyle/>
          <a:p>
            <a:fld id="{42E032CE-BE91-452C-8733-10A29B777217}" type="datetimeFigureOut">
              <a:rPr lang="el-GR" smtClean="0"/>
              <a:pPr/>
              <a:t>3/2/2021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A80AF2E-0DCF-48E4-9F63-03E3F53C1CF4}" type="slidenum">
              <a:rPr lang="el-GR" smtClean="0"/>
              <a:pPr/>
              <a:t>‹#›</a:t>
            </a:fld>
            <a:endParaRPr lang="el-GR"/>
          </a:p>
        </p:txBody>
      </p:sp>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11" name="10 - Θέση περιεχομένου"/>
          <p:cNvSpPr>
            <a:spLocks noGrp="1"/>
          </p:cNvSpPr>
          <p:nvPr>
            <p:ph sz="half" idx="1"/>
          </p:nvPr>
        </p:nvSpPr>
        <p:spPr>
          <a:xfrm>
            <a:off x="457200" y="1524000"/>
            <a:ext cx="4059936"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half" idx="2"/>
          </p:nvPr>
        </p:nvSpPr>
        <p:spPr>
          <a:xfrm>
            <a:off x="4648200" y="1524000"/>
            <a:ext cx="4059936"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9" name="8 - Θέση αριθμού διαφάνειας"/>
          <p:cNvSpPr>
            <a:spLocks noGrp="1"/>
          </p:cNvSpPr>
          <p:nvPr>
            <p:ph type="sldNum" sz="quarter" idx="12"/>
          </p:nvPr>
        </p:nvSpPr>
        <p:spPr/>
        <p:txBody>
          <a:bodyPr/>
          <a:lstStyle/>
          <a:p>
            <a:fld id="{DA80AF2E-0DCF-48E4-9F63-03E3F53C1CF4}" type="slidenum">
              <a:rPr lang="el-GR" smtClean="0"/>
              <a:pPr/>
              <a:t>‹#›</a:t>
            </a:fld>
            <a:endParaRPr lang="el-GR"/>
          </a:p>
        </p:txBody>
      </p:sp>
      <p:sp>
        <p:nvSpPr>
          <p:cNvPr id="8" name="7 - Θέση υποσέλιδου"/>
          <p:cNvSpPr>
            <a:spLocks noGrp="1"/>
          </p:cNvSpPr>
          <p:nvPr>
            <p:ph type="ftr" sz="quarter" idx="11"/>
          </p:nvPr>
        </p:nvSpPr>
        <p:spPr/>
        <p:txBody>
          <a:bodyPr/>
          <a:lstStyle/>
          <a:p>
            <a:endParaRPr lang="el-GR"/>
          </a:p>
        </p:txBody>
      </p:sp>
      <p:sp>
        <p:nvSpPr>
          <p:cNvPr id="7" name="6 - Θέση ημερομηνίας"/>
          <p:cNvSpPr>
            <a:spLocks noGrp="1"/>
          </p:cNvSpPr>
          <p:nvPr>
            <p:ph type="dt" sz="half" idx="10"/>
          </p:nvPr>
        </p:nvSpPr>
        <p:spPr/>
        <p:txBody>
          <a:bodyPr/>
          <a:lstStyle/>
          <a:p>
            <a:fld id="{42E032CE-BE91-452C-8733-10A29B777217}" type="datetimeFigureOut">
              <a:rPr lang="el-GR" smtClean="0"/>
              <a:pPr/>
              <a:t>3/2/2021</a:t>
            </a:fld>
            <a:endParaRPr lang="el-GR"/>
          </a:p>
        </p:txBody>
      </p:sp>
      <p:sp>
        <p:nvSpPr>
          <p:cNvPr id="3" name="2 - Θέση κειμένου"/>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32" name="31 - Θέση περιεχομένου"/>
          <p:cNvSpPr>
            <a:spLocks noGrp="1"/>
          </p:cNvSpPr>
          <p:nvPr>
            <p:ph sz="half" idx="2"/>
          </p:nvPr>
        </p:nvSpPr>
        <p:spPr>
          <a:xfrm>
            <a:off x="457200" y="2201896"/>
            <a:ext cx="4038600" cy="391363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34" name="33 - Θέση περιεχομένου"/>
          <p:cNvSpPr>
            <a:spLocks noGrp="1"/>
          </p:cNvSpPr>
          <p:nvPr>
            <p:ph sz="quarter" idx="4"/>
          </p:nvPr>
        </p:nvSpPr>
        <p:spPr>
          <a:xfrm>
            <a:off x="4649788" y="2201896"/>
            <a:ext cx="4038600" cy="391363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 name="1 - Τίτλος"/>
          <p:cNvSpPr>
            <a:spLocks noGrp="1"/>
          </p:cNvSpPr>
          <p:nvPr>
            <p:ph type="title"/>
          </p:nvPr>
        </p:nvSpPr>
        <p:spPr>
          <a:xfrm>
            <a:off x="457200" y="155448"/>
            <a:ext cx="8229600" cy="1143000"/>
          </a:xfrm>
        </p:spPr>
        <p:txBody>
          <a:bodyPr anchor="b" anchorCtr="0"/>
          <a:lstStyle>
            <a:lvl1pPr>
              <a:defRPr/>
            </a:lvl1pPr>
          </a:lstStyle>
          <a:p>
            <a:r>
              <a:rPr kumimoji="0" lang="el-GR" smtClean="0"/>
              <a:t>Kλικ για επεξεργασία του τίτλου</a:t>
            </a:r>
            <a:endParaRPr kumimoji="0" lang="en-US"/>
          </a:p>
        </p:txBody>
      </p:sp>
      <p:sp>
        <p:nvSpPr>
          <p:cNvPr id="12" name="11 - Θέση κειμένου"/>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cxnSp>
        <p:nvCxnSpPr>
          <p:cNvPr id="10" name="9 - Ευθεία γραμμή σύνδεσης"/>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16 - Ευθεία γραμμή σύνδεσης"/>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3" name="2 - Θέση ημερομηνίας"/>
          <p:cNvSpPr>
            <a:spLocks noGrp="1"/>
          </p:cNvSpPr>
          <p:nvPr>
            <p:ph type="dt" sz="half" idx="10"/>
          </p:nvPr>
        </p:nvSpPr>
        <p:spPr/>
        <p:txBody>
          <a:bodyPr/>
          <a:lstStyle/>
          <a:p>
            <a:fld id="{42E032CE-BE91-452C-8733-10A29B777217}" type="datetimeFigureOut">
              <a:rPr lang="el-GR" smtClean="0"/>
              <a:pPr/>
              <a:t>3/2/2021</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A80AF2E-0DCF-48E4-9F63-03E3F53C1CF4}" type="slidenum">
              <a:rPr lang="el-GR" smtClean="0"/>
              <a:pPr/>
              <a:t>‹#›</a:t>
            </a:fld>
            <a:endParaRPr lang="el-GR"/>
          </a:p>
        </p:txBody>
      </p:sp>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42E032CE-BE91-452C-8733-10A29B777217}" type="datetimeFigureOut">
              <a:rPr lang="el-GR" smtClean="0"/>
              <a:pPr/>
              <a:t>3/2/2021</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A80AF2E-0DCF-48E4-9F63-03E3F53C1CF4}"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29" name="28 - Θέση περιεχομένου"/>
          <p:cNvSpPr>
            <a:spLocks noGrp="1"/>
          </p:cNvSpPr>
          <p:nvPr>
            <p:ph sz="quarter" idx="1"/>
          </p:nvPr>
        </p:nvSpPr>
        <p:spPr>
          <a:xfrm>
            <a:off x="457200" y="457200"/>
            <a:ext cx="6248400" cy="5715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3" name="2 - Θέση κειμένου"/>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31" name="30 - Τίτλος"/>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l-GR" smtClean="0"/>
              <a:t>Kλικ για επεξεργασία του τίτλου</a:t>
            </a:r>
            <a:endParaRPr kumimoji="0" lang="en-US"/>
          </a:p>
        </p:txBody>
      </p:sp>
      <p:sp>
        <p:nvSpPr>
          <p:cNvPr id="8" name="7 - Θέση ημερομηνίας"/>
          <p:cNvSpPr>
            <a:spLocks noGrp="1"/>
          </p:cNvSpPr>
          <p:nvPr>
            <p:ph type="dt" sz="half" idx="14"/>
          </p:nvPr>
        </p:nvSpPr>
        <p:spPr/>
        <p:txBody>
          <a:bodyPr/>
          <a:lstStyle/>
          <a:p>
            <a:fld id="{42E032CE-BE91-452C-8733-10A29B777217}" type="datetimeFigureOut">
              <a:rPr lang="el-GR" smtClean="0"/>
              <a:pPr/>
              <a:t>3/2/2021</a:t>
            </a:fld>
            <a:endParaRPr lang="el-GR"/>
          </a:p>
        </p:txBody>
      </p:sp>
      <p:sp>
        <p:nvSpPr>
          <p:cNvPr id="9" name="8 - Θέση αριθμού διαφάνειας"/>
          <p:cNvSpPr>
            <a:spLocks noGrp="1"/>
          </p:cNvSpPr>
          <p:nvPr>
            <p:ph type="sldNum" sz="quarter" idx="15"/>
          </p:nvPr>
        </p:nvSpPr>
        <p:spPr/>
        <p:txBody>
          <a:bodyPr/>
          <a:lstStyle/>
          <a:p>
            <a:fld id="{DA80AF2E-0DCF-48E4-9F63-03E3F53C1CF4}" type="slidenum">
              <a:rPr lang="el-GR" smtClean="0"/>
              <a:pPr/>
              <a:t>‹#›</a:t>
            </a:fld>
            <a:endParaRPr lang="el-GR"/>
          </a:p>
        </p:txBody>
      </p:sp>
      <p:sp>
        <p:nvSpPr>
          <p:cNvPr id="10" name="9 - Θέση υποσέλιδου"/>
          <p:cNvSpPr>
            <a:spLocks noGrp="1"/>
          </p:cNvSpPr>
          <p:nvPr>
            <p:ph type="ftr" sz="quarter" idx="16"/>
          </p:nvPr>
        </p:nvSpPr>
        <p:spPr/>
        <p:txBody>
          <a:bodyPr/>
          <a:lstStyle/>
          <a:p>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l-GR" smtClean="0"/>
              <a:t>Κάντε κλικ στο εικονίδιο για να προσθέσετε μια εικόνα</a:t>
            </a:r>
            <a:endParaRPr kumimoji="0" lang="en-US"/>
          </a:p>
        </p:txBody>
      </p:sp>
      <p:sp>
        <p:nvSpPr>
          <p:cNvPr id="4" name="3 - Θέση κειμένου"/>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8" name="7 - Θέση ημερομηνίας"/>
          <p:cNvSpPr>
            <a:spLocks noGrp="1"/>
          </p:cNvSpPr>
          <p:nvPr>
            <p:ph type="dt" sz="half" idx="10"/>
          </p:nvPr>
        </p:nvSpPr>
        <p:spPr/>
        <p:txBody>
          <a:bodyPr/>
          <a:lstStyle/>
          <a:p>
            <a:fld id="{42E032CE-BE91-452C-8733-10A29B777217}" type="datetimeFigureOut">
              <a:rPr lang="el-GR" smtClean="0"/>
              <a:pPr/>
              <a:t>3/2/2021</a:t>
            </a:fld>
            <a:endParaRPr lang="el-GR"/>
          </a:p>
        </p:txBody>
      </p:sp>
      <p:sp>
        <p:nvSpPr>
          <p:cNvPr id="9" name="8 - Θέση αριθμού διαφάνειας"/>
          <p:cNvSpPr>
            <a:spLocks noGrp="1"/>
          </p:cNvSpPr>
          <p:nvPr>
            <p:ph type="sldNum" sz="quarter" idx="11"/>
          </p:nvPr>
        </p:nvSpPr>
        <p:spPr/>
        <p:txBody>
          <a:bodyPr/>
          <a:lstStyle/>
          <a:p>
            <a:fld id="{DA80AF2E-0DCF-48E4-9F63-03E3F53C1CF4}" type="slidenum">
              <a:rPr lang="el-GR" smtClean="0"/>
              <a:pPr/>
              <a:t>‹#›</a:t>
            </a:fld>
            <a:endParaRPr lang="el-GR"/>
          </a:p>
        </p:txBody>
      </p:sp>
      <p:sp>
        <p:nvSpPr>
          <p:cNvPr id="10" name="9 - Θέση υποσέλιδου"/>
          <p:cNvSpPr>
            <a:spLocks noGrp="1"/>
          </p:cNvSpPr>
          <p:nvPr>
            <p:ph type="ftr" sz="quarter" idx="12"/>
          </p:nvPr>
        </p:nvSpPr>
        <p:spPr/>
        <p:txBody>
          <a:bodyPr/>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9" name="8 - Θέση κειμένου"/>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24" name="23 - Θέση ημερομηνίας"/>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42E032CE-BE91-452C-8733-10A29B777217}" type="datetimeFigureOut">
              <a:rPr lang="el-GR" smtClean="0"/>
              <a:pPr/>
              <a:t>3/2/2021</a:t>
            </a:fld>
            <a:endParaRPr lang="el-GR"/>
          </a:p>
        </p:txBody>
      </p:sp>
      <p:sp>
        <p:nvSpPr>
          <p:cNvPr id="10" name="9 - Θέση υποσέλιδου"/>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l-GR"/>
          </a:p>
        </p:txBody>
      </p:sp>
      <p:sp>
        <p:nvSpPr>
          <p:cNvPr id="22" name="21 - Θέση αριθμού διαφάνειας"/>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DA80AF2E-0DCF-48E4-9F63-03E3F53C1CF4}" type="slidenum">
              <a:rPr lang="el-GR" smtClean="0"/>
              <a:pPr/>
              <a:t>‹#›</a:t>
            </a:fld>
            <a:endParaRPr lang="el-GR"/>
          </a:p>
        </p:txBody>
      </p:sp>
      <p:sp>
        <p:nvSpPr>
          <p:cNvPr id="5" name="4 - Θέση τίτλου"/>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l-GR" smtClean="0"/>
              <a:t>Kλικ για επεξεργασία του τίτλου</a:t>
            </a:r>
            <a:endParaRPr kumimoji="0" lang="en-US"/>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p:cNvSpPr>
            <a:spLocks noGrp="1"/>
          </p:cNvSpPr>
          <p:nvPr>
            <p:ph type="subTitle" idx="1"/>
          </p:nvPr>
        </p:nvSpPr>
        <p:spPr>
          <a:xfrm>
            <a:off x="457200" y="5445224"/>
            <a:ext cx="8305800" cy="1152128"/>
          </a:xfrm>
        </p:spPr>
        <p:txBody>
          <a:bodyPr/>
          <a:lstStyle/>
          <a:p>
            <a:pPr algn="l"/>
            <a:r>
              <a:rPr lang="el-GR" b="1" dirty="0" smtClean="0">
                <a:effectLst>
                  <a:outerShdw blurRad="38100" dist="38100" dir="2700000" algn="tl">
                    <a:srgbClr val="000000">
                      <a:alpha val="43137"/>
                    </a:srgbClr>
                  </a:outerShdw>
                </a:effectLst>
              </a:rPr>
              <a:t>Δρ. Δημήτριος Αθανασίου, Εντεταλμένος διδάσκων και Μεταδιδακτορικός ερευνητής του Τμήματος Κοινωνικής Θεολογίας και Θρησκειολογίας</a:t>
            </a:r>
            <a:endParaRPr lang="el-GR" b="1" dirty="0">
              <a:effectLst>
                <a:outerShdw blurRad="38100" dist="38100" dir="2700000" algn="tl">
                  <a:srgbClr val="000000">
                    <a:alpha val="43137"/>
                  </a:srgbClr>
                </a:outerShdw>
              </a:effectLst>
            </a:endParaRPr>
          </a:p>
        </p:txBody>
      </p:sp>
      <p:sp>
        <p:nvSpPr>
          <p:cNvPr id="2" name="1 - Τίτλος"/>
          <p:cNvSpPr>
            <a:spLocks noGrp="1"/>
          </p:cNvSpPr>
          <p:nvPr>
            <p:ph type="ctrTitle"/>
          </p:nvPr>
        </p:nvSpPr>
        <p:spPr/>
        <p:txBody>
          <a:bodyPr>
            <a:normAutofit fontScale="90000"/>
          </a:bodyPr>
          <a:lstStyle/>
          <a:p>
            <a:r>
              <a:rPr lang="el-GR" b="1" dirty="0">
                <a:solidFill>
                  <a:schemeClr val="tx1"/>
                </a:solidFill>
              </a:rPr>
              <a:t>ΒΙΒΛΟΣ ΚΑΙ ΚΟΡΑΝΙΟ: ΣΥΓΚΡΙΤΙΚΗ ΜΕΛΕΤΗ</a:t>
            </a:r>
            <a:r>
              <a:rPr lang="el-GR" dirty="0"/>
              <a:t/>
            </a:r>
            <a:br>
              <a:rPr lang="el-GR" dirty="0"/>
            </a:br>
            <a:endParaRPr lang="el-GR" dirty="0"/>
          </a:p>
        </p:txBody>
      </p:sp>
      <p:pic>
        <p:nvPicPr>
          <p:cNvPr id="4" name="3 - Εικόνα" descr="C:\Users\Satellite\Desktop\poio-einai-pio-biaio-to-korani-i-i-biblos.w_l.jpg"/>
          <p:cNvPicPr/>
          <p:nvPr/>
        </p:nvPicPr>
        <p:blipFill>
          <a:blip r:embed="rId2"/>
          <a:srcRect/>
          <a:stretch>
            <a:fillRect/>
          </a:stretch>
        </p:blipFill>
        <p:spPr bwMode="auto">
          <a:xfrm>
            <a:off x="2339752" y="3635814"/>
            <a:ext cx="4968552" cy="1652799"/>
          </a:xfrm>
          <a:prstGeom prst="rect">
            <a:avLst/>
          </a:prstGeom>
          <a:noFill/>
          <a:ln w="9525">
            <a:noFill/>
            <a:miter lim="800000"/>
            <a:headEnd/>
            <a:tailEnd/>
          </a:ln>
        </p:spPr>
      </p:pic>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714356"/>
            <a:ext cx="8229600" cy="5572164"/>
          </a:xfrm>
        </p:spPr>
        <p:txBody>
          <a:bodyPr/>
          <a:lstStyle/>
          <a:p>
            <a:pPr algn="ctr">
              <a:buNone/>
            </a:pPr>
            <a:r>
              <a:rPr lang="el-GR" b="1" dirty="0" smtClean="0"/>
              <a:t>      Τα συνηθέστερα ονόματά του είναι</a:t>
            </a:r>
            <a:r>
              <a:rPr lang="en-US" b="1" dirty="0" smtClean="0"/>
              <a:t>:</a:t>
            </a:r>
          </a:p>
          <a:p>
            <a:pPr algn="ctr">
              <a:buNone/>
            </a:pPr>
            <a:r>
              <a:rPr lang="el-GR" b="1" dirty="0" smtClean="0"/>
              <a:t> ο «Παντελεήμονας» (</a:t>
            </a:r>
            <a:r>
              <a:rPr lang="el-GR" b="1" i="1" dirty="0" smtClean="0"/>
              <a:t>al-</a:t>
            </a:r>
            <a:r>
              <a:rPr lang="el-GR" b="1" i="1" dirty="0" err="1" smtClean="0"/>
              <a:t>Raḥmā</a:t>
            </a:r>
            <a:r>
              <a:rPr lang="el-GR" b="1" i="1" dirty="0" smtClean="0"/>
              <a:t>n</a:t>
            </a:r>
            <a:r>
              <a:rPr lang="el-GR" b="1" dirty="0" smtClean="0"/>
              <a:t>) </a:t>
            </a:r>
            <a:endParaRPr lang="en-US" b="1" dirty="0" smtClean="0"/>
          </a:p>
          <a:p>
            <a:pPr algn="ctr">
              <a:buNone/>
            </a:pPr>
            <a:r>
              <a:rPr lang="el-GR" b="1" dirty="0" smtClean="0"/>
              <a:t>και ο «Πολυεύσπλαχνος» (</a:t>
            </a:r>
            <a:r>
              <a:rPr lang="el-GR" b="1" i="1" dirty="0" smtClean="0"/>
              <a:t>al-</a:t>
            </a:r>
            <a:r>
              <a:rPr lang="el-GR" b="1" i="1" dirty="0" err="1" smtClean="0"/>
              <a:t>Raḥī</a:t>
            </a:r>
            <a:r>
              <a:rPr lang="el-GR" b="1" i="1" dirty="0" smtClean="0"/>
              <a:t>m</a:t>
            </a:r>
            <a:r>
              <a:rPr lang="el-GR" b="1" dirty="0" smtClean="0"/>
              <a:t>)</a:t>
            </a:r>
          </a:p>
          <a:p>
            <a:pPr>
              <a:buNone/>
            </a:pPr>
            <a:endParaRPr lang="el-GR" dirty="0" smtClean="0"/>
          </a:p>
          <a:p>
            <a:pPr lvl="8"/>
            <a:endParaRPr lang="el-GR" dirty="0" smtClean="0"/>
          </a:p>
          <a:p>
            <a:endParaRPr lang="el-GR" dirty="0"/>
          </a:p>
        </p:txBody>
      </p:sp>
      <p:sp>
        <p:nvSpPr>
          <p:cNvPr id="4" name="3 - Έλλειψη"/>
          <p:cNvSpPr/>
          <p:nvPr/>
        </p:nvSpPr>
        <p:spPr>
          <a:xfrm>
            <a:off x="4857752" y="2500306"/>
            <a:ext cx="3071834" cy="1714512"/>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r>
              <a:rPr lang="el-GR"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Ο Παντοδύναμος = al-</a:t>
            </a:r>
            <a:r>
              <a:rPr lang="el-GR" b="1"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ʿAzīz</a:t>
            </a:r>
            <a:r>
              <a:rPr lang="el-GR"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r>
              <a:rPr lang="ar-SA"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ٱلْعَزِيزُ</a:t>
            </a:r>
            <a:r>
              <a:rPr lang="el-GR"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t>
            </a:r>
          </a:p>
        </p:txBody>
      </p:sp>
      <p:sp>
        <p:nvSpPr>
          <p:cNvPr id="5" name="4 - Έλλειψη"/>
          <p:cNvSpPr/>
          <p:nvPr/>
        </p:nvSpPr>
        <p:spPr>
          <a:xfrm>
            <a:off x="5143504" y="4643446"/>
            <a:ext cx="2571768" cy="1571636"/>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r>
              <a:rPr lang="el-GR"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Ο Μεγάλος = al-</a:t>
            </a:r>
            <a:r>
              <a:rPr lang="el-GR" b="1"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Kabīr</a:t>
            </a:r>
            <a:r>
              <a:rPr lang="el-GR"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r>
              <a:rPr lang="ar-SA"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ٱلْكَبِيرُ</a:t>
            </a:r>
            <a:r>
              <a:rPr lang="el-GR"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t>
            </a:r>
          </a:p>
        </p:txBody>
      </p:sp>
      <p:sp>
        <p:nvSpPr>
          <p:cNvPr id="6" name="5 - Έλλειψη"/>
          <p:cNvSpPr/>
          <p:nvPr/>
        </p:nvSpPr>
        <p:spPr>
          <a:xfrm>
            <a:off x="714348" y="2357430"/>
            <a:ext cx="2928958" cy="2286016"/>
          </a:xfrm>
          <a:prstGeom prst="ellipse">
            <a:avLst/>
          </a:prstGeom>
        </p:spPr>
        <p:style>
          <a:lnRef idx="3">
            <a:schemeClr val="lt1"/>
          </a:lnRef>
          <a:fillRef idx="1">
            <a:schemeClr val="dk1"/>
          </a:fillRef>
          <a:effectRef idx="1">
            <a:schemeClr val="dk1"/>
          </a:effectRef>
          <a:fontRef idx="minor">
            <a:schemeClr val="lt1"/>
          </a:fontRef>
        </p:style>
        <p:txBody>
          <a:bodyPr rtlCol="0" anchor="ctr"/>
          <a:lstStyle/>
          <a:p>
            <a:r>
              <a:rPr lang="el-GR"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Ο Βασιλέας = al-Mālik (</a:t>
            </a:r>
            <a:r>
              <a:rPr lang="ar-SA"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ٱلْمَـالِكُ</a:t>
            </a:r>
            <a:r>
              <a:rPr lang="el-GR"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t>
            </a:r>
          </a:p>
        </p:txBody>
      </p:sp>
      <p:sp>
        <p:nvSpPr>
          <p:cNvPr id="7" name="6 - Έλλειψη"/>
          <p:cNvSpPr/>
          <p:nvPr/>
        </p:nvSpPr>
        <p:spPr>
          <a:xfrm>
            <a:off x="928662" y="4857760"/>
            <a:ext cx="3214710" cy="142876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l-GR"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Ο Αιώνιος = aṣ-</a:t>
            </a:r>
            <a:r>
              <a:rPr lang="el-GR" b="1"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Ṣamad</a:t>
            </a:r>
            <a:r>
              <a:rPr lang="el-GR"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r>
              <a:rPr lang="ar-SA"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ٱلْصَّمَدُ</a:t>
            </a:r>
            <a:r>
              <a:rPr lang="el-GR"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t>
            </a:r>
            <a:endParaRPr lang="el-GR"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lstStyle/>
          <a:p>
            <a:pPr algn="just">
              <a:buFont typeface="Wingdings" pitchFamily="2" charset="2"/>
              <a:buChar char="v"/>
            </a:pPr>
            <a:r>
              <a:rPr lang="el-GR" dirty="0" smtClean="0"/>
              <a:t>Ο βιβλικός Θεός εισέρχεται μέσα στην ιστορία.</a:t>
            </a:r>
          </a:p>
          <a:p>
            <a:pPr algn="just">
              <a:buNone/>
            </a:pPr>
            <a:endParaRPr lang="el-GR" dirty="0" smtClean="0"/>
          </a:p>
          <a:p>
            <a:pPr algn="just">
              <a:buFont typeface="Wingdings" pitchFamily="2" charset="2"/>
              <a:buChar char="v"/>
            </a:pPr>
            <a:r>
              <a:rPr lang="el-GR" dirty="0" smtClean="0"/>
              <a:t>Ο Θεός της Βίβλου ζει, βούλεται, ομιλεί και συνομιλεί, δρα και εμφανίζεται στην ανθρωπότητα.</a:t>
            </a:r>
          </a:p>
          <a:p>
            <a:pPr algn="just">
              <a:buNone/>
            </a:pPr>
            <a:endParaRPr lang="el-GR" dirty="0" smtClean="0"/>
          </a:p>
          <a:p>
            <a:pPr algn="just">
              <a:buFont typeface="Wingdings" pitchFamily="2" charset="2"/>
              <a:buChar char="v"/>
            </a:pPr>
            <a:r>
              <a:rPr lang="el-GR" dirty="0" smtClean="0"/>
              <a:t>Αυτό γίνεται ιδιαίτερα αντιληπτό κυρίως στην Καινή Διαθήκη, η οποία τονίζει την πραγματική εγκατοίκηση-κατασκήνωσή του Θεού ανάμεσα στους ανθρώπους (Ιω. 1, 14), με το μυστήριο της θείας ενανθρωπήσεως.</a:t>
            </a:r>
            <a:endParaRPr lang="el-GR" cap="all" dirty="0" smtClean="0"/>
          </a:p>
          <a:p>
            <a:endParaRPr lang="el-GR" dirty="0" smtClean="0"/>
          </a:p>
        </p:txBody>
      </p:sp>
      <p:sp>
        <p:nvSpPr>
          <p:cNvPr id="3" name="2 - Τίτλος"/>
          <p:cNvSpPr>
            <a:spLocks noGrp="1"/>
          </p:cNvSpPr>
          <p:nvPr>
            <p:ph type="title"/>
          </p:nvPr>
        </p:nvSpPr>
        <p:spPr>
          <a:xfrm>
            <a:off x="457200" y="152400"/>
            <a:ext cx="8229600" cy="776270"/>
          </a:xfrm>
        </p:spPr>
        <p:txBody>
          <a:bodyPr>
            <a:normAutofit/>
          </a:bodyPr>
          <a:lstStyle/>
          <a:p>
            <a:pPr algn="ctr"/>
            <a:r>
              <a:rPr lang="el-GR" sz="3200" i="1" dirty="0" smtClean="0"/>
              <a:t>Θεός υπερβατικός ή εγκόσμιος</a:t>
            </a:r>
            <a:r>
              <a:rPr sz="3200" i="1" smtClean="0"/>
              <a:t>;</a:t>
            </a:r>
            <a:endParaRPr lang="el-GR" sz="3200" i="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714356"/>
            <a:ext cx="8229600" cy="5715040"/>
          </a:xfrm>
        </p:spPr>
        <p:txBody>
          <a:bodyPr>
            <a:normAutofit fontScale="92500" lnSpcReduction="20000"/>
          </a:bodyPr>
          <a:lstStyle/>
          <a:p>
            <a:pPr algn="just">
              <a:buFont typeface="Wingdings" pitchFamily="2" charset="2"/>
              <a:buChar char="v"/>
            </a:pPr>
            <a:r>
              <a:rPr lang="el-GR" dirty="0" smtClean="0"/>
              <a:t>Στο Κοράνιο ο Θεός είναι υπερβατικός. Δεν εξέρχεται ποτέ από την υπερβατικότητά του.</a:t>
            </a:r>
          </a:p>
          <a:p>
            <a:pPr algn="just">
              <a:buFont typeface="Wingdings" pitchFamily="2" charset="2"/>
              <a:buChar char="v"/>
            </a:pPr>
            <a:endParaRPr lang="el-GR" dirty="0" smtClean="0"/>
          </a:p>
          <a:p>
            <a:pPr algn="just">
              <a:buFont typeface="Wingdings" pitchFamily="2" charset="2"/>
              <a:buChar char="v"/>
            </a:pPr>
            <a:r>
              <a:rPr lang="el-GR" dirty="0" smtClean="0"/>
              <a:t>Επικοινωνεί με τους ανθρώπους, μέσω των εντολών και των αποστόλων του.</a:t>
            </a:r>
          </a:p>
          <a:p>
            <a:pPr algn="just">
              <a:buFont typeface="Wingdings" pitchFamily="2" charset="2"/>
              <a:buChar char="v"/>
            </a:pPr>
            <a:endParaRPr lang="el-GR" dirty="0" smtClean="0"/>
          </a:p>
          <a:p>
            <a:pPr algn="just">
              <a:buFont typeface="Wingdings" pitchFamily="2" charset="2"/>
              <a:buChar char="v"/>
            </a:pPr>
            <a:r>
              <a:rPr lang="el-GR" dirty="0" smtClean="0"/>
              <a:t>Δεν εισέρχεται μέσα στην ιστορία, ούτε εμπλέκεται με αυτή και προφανώς δεν ενσαρκώνεται {Κοράνιο, 25:58, 18:49, 35:44, 42:11, 112:4, 19:91-92, 44:38, 50:38}.</a:t>
            </a:r>
          </a:p>
          <a:p>
            <a:pPr algn="just">
              <a:buNone/>
            </a:pPr>
            <a:endParaRPr lang="el-GR" dirty="0" smtClean="0"/>
          </a:p>
          <a:p>
            <a:pPr algn="just">
              <a:buFont typeface="Wingdings" pitchFamily="2" charset="2"/>
              <a:buChar char="v"/>
            </a:pPr>
            <a:r>
              <a:rPr lang="el-GR" dirty="0" smtClean="0"/>
              <a:t>Ορθά επισημαίνει ο ισλαμολόγος και </a:t>
            </a:r>
            <a:r>
              <a:rPr lang="el-GR" dirty="0" err="1" smtClean="0"/>
              <a:t>οριενταλιστής</a:t>
            </a:r>
            <a:r>
              <a:rPr lang="el-GR" dirty="0" smtClean="0"/>
              <a:t>  Kenneth Cragg (1913-2012), ο Θεός στο Ισλάμ απαλλάσσεται από την εμπλοκή του γενικά με τη δημιουργία και ειδικότερα με τον άνθρωπο.</a:t>
            </a:r>
          </a:p>
          <a:p>
            <a:pPr marL="0" indent="0" algn="ctr">
              <a:buNone/>
            </a:pPr>
            <a:r>
              <a:rPr lang="el-GR" b="1" dirty="0" smtClean="0">
                <a:effectLst>
                  <a:outerShdw blurRad="38100" dist="38100" dir="2700000" algn="tl">
                    <a:srgbClr val="000000">
                      <a:alpha val="43137"/>
                    </a:srgbClr>
                  </a:outerShdw>
                </a:effectLst>
              </a:rPr>
              <a:t>(Πηγή</a:t>
            </a:r>
            <a:r>
              <a:rPr lang="en-US" b="1" dirty="0">
                <a:effectLst>
                  <a:outerShdw blurRad="38100" dist="38100" dir="2700000" algn="tl">
                    <a:srgbClr val="000000">
                      <a:alpha val="43137"/>
                    </a:srgbClr>
                  </a:outerShdw>
                </a:effectLst>
              </a:rPr>
              <a:t>: K. </a:t>
            </a:r>
            <a:r>
              <a:rPr lang="en-US" b="1" dirty="0" err="1">
                <a:effectLst>
                  <a:outerShdw blurRad="38100" dist="38100" dir="2700000" algn="tl">
                    <a:srgbClr val="000000">
                      <a:alpha val="43137"/>
                    </a:srgbClr>
                  </a:outerShdw>
                </a:effectLst>
              </a:rPr>
              <a:t>Cragg</a:t>
            </a:r>
            <a:r>
              <a:rPr lang="en-US" b="1" dirty="0">
                <a:effectLst>
                  <a:outerShdw blurRad="38100" dist="38100" dir="2700000" algn="tl">
                    <a:srgbClr val="000000">
                      <a:alpha val="43137"/>
                    </a:srgbClr>
                  </a:outerShdw>
                </a:effectLst>
              </a:rPr>
              <a:t>, </a:t>
            </a:r>
            <a:r>
              <a:rPr lang="en-US" b="1" i="1" dirty="0">
                <a:effectLst>
                  <a:outerShdw blurRad="38100" dist="38100" dir="2700000" algn="tl">
                    <a:srgbClr val="000000">
                      <a:alpha val="43137"/>
                    </a:srgbClr>
                  </a:outerShdw>
                </a:effectLst>
              </a:rPr>
              <a:t>Muhammad and the Christian: A Question of Response</a:t>
            </a:r>
            <a:r>
              <a:rPr lang="en-US" b="1" dirty="0">
                <a:effectLst>
                  <a:outerShdw blurRad="38100" dist="38100" dir="2700000" algn="tl">
                    <a:srgbClr val="000000">
                      <a:alpha val="43137"/>
                    </a:srgbClr>
                  </a:outerShdw>
                </a:effectLst>
              </a:rPr>
              <a:t>, London: </a:t>
            </a:r>
            <a:r>
              <a:rPr lang="en-US" b="1" dirty="0" err="1">
                <a:effectLst>
                  <a:outerShdw blurRad="38100" dist="38100" dir="2700000" algn="tl">
                    <a:srgbClr val="000000">
                      <a:alpha val="43137"/>
                    </a:srgbClr>
                  </a:outerShdw>
                </a:effectLst>
              </a:rPr>
              <a:t>Darton</a:t>
            </a:r>
            <a:r>
              <a:rPr lang="en-US" b="1" dirty="0">
                <a:effectLst>
                  <a:outerShdw blurRad="38100" dist="38100" dir="2700000" algn="tl">
                    <a:srgbClr val="000000">
                      <a:alpha val="43137"/>
                    </a:srgbClr>
                  </a:outerShdw>
                </a:effectLst>
              </a:rPr>
              <a:t>, Longman &amp; Todd, 1984, σ. 137</a:t>
            </a:r>
            <a:r>
              <a:rPr lang="el-GR" b="1" dirty="0" smtClean="0">
                <a:effectLst>
                  <a:outerShdw blurRad="38100" dist="38100" dir="2700000" algn="tl">
                    <a:srgbClr val="000000">
                      <a:alpha val="43137"/>
                    </a:srgbClr>
                  </a:outerShdw>
                </a:effectLst>
              </a:rPr>
              <a:t>)</a:t>
            </a:r>
            <a:endParaRPr lang="el-GR" b="1" dirty="0">
              <a:effectLst>
                <a:outerShdw blurRad="38100" dist="38100" dir="2700000" algn="tl">
                  <a:srgbClr val="000000">
                    <a:alpha val="43137"/>
                  </a:srgbClr>
                </a:outerShdw>
              </a:effectLst>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500034" y="1142984"/>
            <a:ext cx="8229600" cy="5214974"/>
          </a:xfrm>
        </p:spPr>
        <p:txBody>
          <a:bodyPr/>
          <a:lstStyle/>
          <a:p>
            <a:pPr>
              <a:buFont typeface="Wingdings" pitchFamily="2" charset="2"/>
              <a:buChar char="v"/>
            </a:pPr>
            <a:r>
              <a:rPr lang="el-GR" sz="2800" b="1" dirty="0" smtClean="0"/>
              <a:t>Στο Κοράνιο ο Ιησούς είναι Απόστολος, αγγελιοφόρος του Θεού (</a:t>
            </a:r>
            <a:r>
              <a:rPr lang="en-GB" sz="2800" b="1" i="1" dirty="0" smtClean="0"/>
              <a:t>ras</a:t>
            </a:r>
            <a:r>
              <a:rPr lang="el-GR" sz="2800" b="1" i="1" dirty="0" smtClean="0"/>
              <a:t>ū</a:t>
            </a:r>
            <a:r>
              <a:rPr lang="en-GB" sz="2800" b="1" i="1" dirty="0" smtClean="0"/>
              <a:t>l All</a:t>
            </a:r>
            <a:r>
              <a:rPr lang="el-GR" sz="2800" b="1" i="1" dirty="0" smtClean="0"/>
              <a:t>ā</a:t>
            </a:r>
            <a:r>
              <a:rPr lang="en-GB" sz="2800" b="1" i="1" dirty="0" smtClean="0"/>
              <a:t>h</a:t>
            </a:r>
            <a:r>
              <a:rPr lang="el-GR" sz="2800" b="1" dirty="0" smtClean="0"/>
              <a:t>)</a:t>
            </a:r>
          </a:p>
          <a:p>
            <a:pPr>
              <a:buNone/>
            </a:pPr>
            <a:endParaRPr lang="el-GR" sz="2800" b="1" dirty="0" smtClean="0"/>
          </a:p>
          <a:p>
            <a:pPr>
              <a:buNone/>
            </a:pPr>
            <a:endParaRPr lang="el-GR" sz="2800" dirty="0" smtClean="0"/>
          </a:p>
          <a:p>
            <a:pPr>
              <a:buNone/>
            </a:pPr>
            <a:endParaRPr lang="el-GR" sz="2800" dirty="0" smtClean="0"/>
          </a:p>
          <a:p>
            <a:pPr>
              <a:buNone/>
            </a:pPr>
            <a:endParaRPr lang="el-GR" sz="2800" dirty="0" smtClean="0"/>
          </a:p>
          <a:p>
            <a:pPr>
              <a:buNone/>
            </a:pPr>
            <a:endParaRPr lang="el-GR" sz="2800" dirty="0" smtClean="0"/>
          </a:p>
          <a:p>
            <a:pPr>
              <a:buNone/>
            </a:pPr>
            <a:endParaRPr lang="el-GR" sz="2800" dirty="0" smtClean="0"/>
          </a:p>
          <a:p>
            <a:endParaRPr lang="el-GR" dirty="0"/>
          </a:p>
        </p:txBody>
      </p:sp>
      <p:sp>
        <p:nvSpPr>
          <p:cNvPr id="3" name="2 - Τίτλος"/>
          <p:cNvSpPr>
            <a:spLocks noGrp="1"/>
          </p:cNvSpPr>
          <p:nvPr>
            <p:ph type="title"/>
          </p:nvPr>
        </p:nvSpPr>
        <p:spPr/>
        <p:txBody>
          <a:bodyPr>
            <a:normAutofit fontScale="90000"/>
          </a:bodyPr>
          <a:lstStyle/>
          <a:p>
            <a:pPr algn="ctr"/>
            <a:r>
              <a:rPr lang="el-GR" sz="4400" b="1" dirty="0" smtClean="0"/>
              <a:t>Χριστολογία</a:t>
            </a:r>
            <a:r>
              <a:rPr sz="4400" b="1" smtClean="0"/>
              <a:t/>
            </a:r>
            <a:br>
              <a:rPr sz="4400" b="1" smtClean="0"/>
            </a:br>
            <a:endParaRPr lang="el-GR" dirty="0"/>
          </a:p>
        </p:txBody>
      </p:sp>
      <p:sp>
        <p:nvSpPr>
          <p:cNvPr id="6" name="5 - Στρογγυλεμένο ορθογώνιο"/>
          <p:cNvSpPr/>
          <p:nvPr/>
        </p:nvSpPr>
        <p:spPr>
          <a:xfrm>
            <a:off x="1614438" y="2708920"/>
            <a:ext cx="7072362" cy="2928958"/>
          </a:xfrm>
          <a:prstGeom prst="roundRect">
            <a:avLst/>
          </a:prstGeom>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buNone/>
            </a:pPr>
            <a:r>
              <a:rPr lang="el-GR" sz="2400" dirty="0" smtClean="0"/>
              <a:t>«Ο Μεσσίας, ο γιος της Μαριάμ, δεν ήταν τίποτ' άλλο παρά ένας Απόστολος. Τόσοι και τόσοι Απόστολοι πέρασαν πριν απ' αυτόν» </a:t>
            </a:r>
          </a:p>
          <a:p>
            <a:pPr algn="ctr">
              <a:buNone/>
            </a:pPr>
            <a:r>
              <a:rPr lang="el-GR" sz="2400" dirty="0" smtClean="0"/>
              <a:t>{Κοράνιο 5:75}</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lstStyle/>
          <a:p>
            <a:pPr>
              <a:buFont typeface="Wingdings" pitchFamily="2" charset="2"/>
              <a:buChar char="v"/>
            </a:pPr>
            <a:r>
              <a:rPr lang="el-GR" sz="2800" dirty="0" smtClean="0"/>
              <a:t>Είναι δούλος (</a:t>
            </a:r>
            <a:r>
              <a:rPr lang="el-GR" sz="2800" b="1" i="1" dirty="0" smtClean="0"/>
              <a:t>ʿ</a:t>
            </a:r>
            <a:r>
              <a:rPr lang="en-US" sz="2800" b="1" i="1" dirty="0" smtClean="0"/>
              <a:t>abd </a:t>
            </a:r>
            <a:r>
              <a:rPr lang="en-US" sz="2800" dirty="0" smtClean="0"/>
              <a:t>)</a:t>
            </a:r>
            <a:r>
              <a:rPr lang="en-US" sz="2800" b="1" dirty="0" smtClean="0"/>
              <a:t> </a:t>
            </a:r>
            <a:r>
              <a:rPr lang="el-GR" sz="2800" dirty="0" smtClean="0"/>
              <a:t>και προφήτης </a:t>
            </a:r>
            <a:r>
              <a:rPr lang="en-US" sz="2800" dirty="0" smtClean="0"/>
              <a:t>(</a:t>
            </a:r>
            <a:r>
              <a:rPr lang="en-GB" sz="2800" i="1" dirty="0" smtClean="0"/>
              <a:t>Nabīy</a:t>
            </a:r>
            <a:r>
              <a:rPr lang="en-GB" sz="2800" dirty="0" smtClean="0"/>
              <a:t>) </a:t>
            </a:r>
            <a:r>
              <a:rPr lang="el-GR" sz="2800" dirty="0" smtClean="0"/>
              <a:t>του Θεού</a:t>
            </a:r>
            <a:r>
              <a:rPr lang="en-US" sz="2800" dirty="0" smtClean="0"/>
              <a:t> (</a:t>
            </a:r>
            <a:r>
              <a:rPr lang="en-GB" sz="2800" b="1" i="1" dirty="0" smtClean="0"/>
              <a:t>All</a:t>
            </a:r>
            <a:r>
              <a:rPr lang="el-GR" sz="2800" b="1" i="1" dirty="0" smtClean="0"/>
              <a:t>ā</a:t>
            </a:r>
            <a:r>
              <a:rPr lang="en-GB" sz="2800" b="1" i="1" dirty="0" smtClean="0"/>
              <a:t>h</a:t>
            </a:r>
            <a:r>
              <a:rPr lang="el-GR" sz="2800" b="1" dirty="0" smtClean="0"/>
              <a:t>)</a:t>
            </a:r>
            <a:endParaRPr lang="el-GR" sz="2800" dirty="0" smtClean="0"/>
          </a:p>
          <a:p>
            <a:pPr>
              <a:buNone/>
            </a:pPr>
            <a:endParaRPr lang="el-GR" dirty="0" smtClean="0"/>
          </a:p>
          <a:p>
            <a:pPr>
              <a:buNone/>
            </a:pPr>
            <a:endParaRPr lang="el-GR" dirty="0" smtClean="0"/>
          </a:p>
          <a:p>
            <a:endParaRPr lang="el-GR" dirty="0"/>
          </a:p>
        </p:txBody>
      </p:sp>
      <p:sp>
        <p:nvSpPr>
          <p:cNvPr id="4" name="3 - Έλλειψη"/>
          <p:cNvSpPr/>
          <p:nvPr/>
        </p:nvSpPr>
        <p:spPr>
          <a:xfrm>
            <a:off x="1428728" y="2214554"/>
            <a:ext cx="6429420" cy="3071834"/>
          </a:xfrm>
          <a:prstGeom prst="ellipse">
            <a:avLst/>
          </a:prstGeom>
        </p:spPr>
        <p:style>
          <a:lnRef idx="0">
            <a:schemeClr val="dk1"/>
          </a:lnRef>
          <a:fillRef idx="1003">
            <a:schemeClr val="dk1"/>
          </a:fillRef>
          <a:effectRef idx="3">
            <a:schemeClr val="dk1"/>
          </a:effectRef>
          <a:fontRef idx="minor">
            <a:schemeClr val="lt1"/>
          </a:fontRef>
        </p:style>
        <p:txBody>
          <a:bodyPr rtlCol="0" anchor="ctr"/>
          <a:lstStyle/>
          <a:p>
            <a:pPr algn="ctr">
              <a:buNone/>
            </a:pPr>
            <a:r>
              <a:rPr lang="el-GR" sz="2400" dirty="0" smtClean="0"/>
              <a:t>«“Είμαι στ’ αλήθεια ένας δούλος τού Allāh. Μου έδωσε το Βιβλίο [την αποκάλυψη] και με έκανε Προφήτη”»</a:t>
            </a:r>
          </a:p>
          <a:p>
            <a:pPr algn="ctr">
              <a:buNone/>
            </a:pPr>
            <a:r>
              <a:rPr lang="el-GR" sz="2400" dirty="0" smtClean="0"/>
              <a:t> {Κοράνιο 19:30}</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Υπότιτλος 1"/>
          <p:cNvSpPr>
            <a:spLocks noGrp="1"/>
          </p:cNvSpPr>
          <p:nvPr>
            <p:ph type="subTitle" idx="1"/>
          </p:nvPr>
        </p:nvSpPr>
        <p:spPr>
          <a:xfrm>
            <a:off x="680694" y="5301208"/>
            <a:ext cx="8305800" cy="1143000"/>
          </a:xfrm>
        </p:spPr>
        <p:txBody>
          <a:bodyPr/>
          <a:lstStyle/>
          <a:p>
            <a:r>
              <a:rPr lang="el-GR" b="1" dirty="0" smtClean="0">
                <a:effectLst>
                  <a:outerShdw blurRad="38100" dist="38100" dir="2700000" algn="tl">
                    <a:srgbClr val="000000">
                      <a:alpha val="43137"/>
                    </a:srgbClr>
                  </a:outerShdw>
                </a:effectLst>
              </a:rPr>
              <a:t>(Πηγή</a:t>
            </a:r>
            <a:r>
              <a:rPr lang="en-US" b="1" dirty="0" smtClean="0">
                <a:effectLst>
                  <a:outerShdw blurRad="38100" dist="38100" dir="2700000" algn="tl">
                    <a:srgbClr val="000000">
                      <a:alpha val="43137"/>
                    </a:srgbClr>
                  </a:outerShdw>
                </a:effectLst>
              </a:rPr>
              <a:t>:</a:t>
            </a:r>
            <a:r>
              <a:rPr lang="el-GR" b="1" dirty="0" smtClean="0">
                <a:effectLst>
                  <a:outerShdw blurRad="38100" dist="38100" dir="2700000" algn="tl">
                    <a:srgbClr val="000000">
                      <a:alpha val="43137"/>
                    </a:srgbClr>
                  </a:outerShdw>
                </a:effectLst>
              </a:rPr>
              <a:t> </a:t>
            </a:r>
            <a:r>
              <a:rPr lang="en-US" b="1" dirty="0">
                <a:effectLst>
                  <a:outerShdw blurRad="38100" dist="38100" dir="2700000" algn="tl">
                    <a:srgbClr val="000000">
                      <a:alpha val="43137"/>
                    </a:srgbClr>
                  </a:outerShdw>
                </a:effectLst>
              </a:rPr>
              <a:t>M. Ibn Al-ʾUthaymin, </a:t>
            </a:r>
            <a:r>
              <a:rPr lang="en-US" b="1" i="1" dirty="0">
                <a:effectLst>
                  <a:outerShdw blurRad="38100" dist="38100" dir="2700000" algn="tl">
                    <a:srgbClr val="000000">
                      <a:alpha val="43137"/>
                    </a:srgbClr>
                  </a:outerShdw>
                </a:effectLst>
              </a:rPr>
              <a:t>Al-</a:t>
            </a:r>
            <a:r>
              <a:rPr lang="en-US" b="1" i="1" dirty="0" err="1">
                <a:effectLst>
                  <a:outerShdw blurRad="38100" dist="38100" dir="2700000" algn="tl">
                    <a:srgbClr val="000000">
                      <a:alpha val="43137"/>
                    </a:srgbClr>
                  </a:outerShdw>
                </a:effectLst>
              </a:rPr>
              <a:t>qawl</a:t>
            </a:r>
            <a:r>
              <a:rPr lang="en-US" b="1" i="1" dirty="0">
                <a:effectLst>
                  <a:outerShdw blurRad="38100" dist="38100" dir="2700000" algn="tl">
                    <a:srgbClr val="000000">
                      <a:alpha val="43137"/>
                    </a:srgbClr>
                  </a:outerShdw>
                </a:effectLst>
              </a:rPr>
              <a:t> al-</a:t>
            </a:r>
            <a:r>
              <a:rPr lang="en-US" b="1" i="1" dirty="0" err="1">
                <a:effectLst>
                  <a:outerShdw blurRad="38100" dist="38100" dir="2700000" algn="tl">
                    <a:srgbClr val="000000">
                      <a:alpha val="43137"/>
                    </a:srgbClr>
                  </a:outerShdw>
                </a:effectLst>
              </a:rPr>
              <a:t>mufid</a:t>
            </a:r>
            <a:r>
              <a:rPr lang="en-US" b="1" i="1" dirty="0">
                <a:effectLst>
                  <a:outerShdw blurRad="38100" dist="38100" dir="2700000" algn="tl">
                    <a:srgbClr val="000000">
                      <a:alpha val="43137"/>
                    </a:srgbClr>
                  </a:outerShdw>
                </a:effectLst>
              </a:rPr>
              <a:t> </a:t>
            </a:r>
            <a:r>
              <a:rPr lang="en-US" b="1" i="1" dirty="0" err="1">
                <a:effectLst>
                  <a:outerShdw blurRad="38100" dist="38100" dir="2700000" algn="tl">
                    <a:srgbClr val="000000">
                      <a:alpha val="43137"/>
                    </a:srgbClr>
                  </a:outerShdw>
                </a:effectLst>
              </a:rPr>
              <a:t>ʿalāh</a:t>
            </a:r>
            <a:r>
              <a:rPr lang="en-US" b="1" i="1" dirty="0">
                <a:effectLst>
                  <a:outerShdw blurRad="38100" dist="38100" dir="2700000" algn="tl">
                    <a:srgbClr val="000000">
                      <a:alpha val="43137"/>
                    </a:srgbClr>
                  </a:outerShdw>
                </a:effectLst>
              </a:rPr>
              <a:t> </a:t>
            </a:r>
            <a:r>
              <a:rPr lang="en-US" b="1" i="1" dirty="0" err="1">
                <a:effectLst>
                  <a:outerShdw blurRad="38100" dist="38100" dir="2700000" algn="tl">
                    <a:srgbClr val="000000">
                      <a:alpha val="43137"/>
                    </a:srgbClr>
                  </a:outerShdw>
                </a:effectLst>
              </a:rPr>
              <a:t>kitāb</a:t>
            </a:r>
            <a:r>
              <a:rPr lang="en-US" b="1" i="1" dirty="0">
                <a:effectLst>
                  <a:outerShdw blurRad="38100" dist="38100" dir="2700000" algn="tl">
                    <a:srgbClr val="000000">
                      <a:alpha val="43137"/>
                    </a:srgbClr>
                  </a:outerShdw>
                </a:effectLst>
              </a:rPr>
              <a:t> al-</a:t>
            </a:r>
            <a:r>
              <a:rPr lang="en-US" b="1" i="1" dirty="0" err="1">
                <a:effectLst>
                  <a:outerShdw blurRad="38100" dist="38100" dir="2700000" algn="tl">
                    <a:srgbClr val="000000">
                      <a:alpha val="43137"/>
                    </a:srgbClr>
                  </a:outerShdw>
                </a:effectLst>
              </a:rPr>
              <a:t>tawḥīd</a:t>
            </a:r>
            <a:r>
              <a:rPr lang="en-US" b="1" dirty="0">
                <a:effectLst>
                  <a:outerShdw blurRad="38100" dist="38100" dir="2700000" algn="tl">
                    <a:srgbClr val="000000">
                      <a:alpha val="43137"/>
                    </a:srgbClr>
                  </a:outerShdw>
                </a:effectLst>
              </a:rPr>
              <a:t>, (1), </a:t>
            </a:r>
            <a:r>
              <a:rPr lang="en-US" b="1" dirty="0" err="1">
                <a:effectLst>
                  <a:outerShdw blurRad="38100" dist="38100" dir="2700000" algn="tl">
                    <a:srgbClr val="000000">
                      <a:alpha val="43137"/>
                    </a:srgbClr>
                  </a:outerShdw>
                </a:effectLst>
              </a:rPr>
              <a:t>Tahqiq</a:t>
            </a:r>
            <a:r>
              <a:rPr lang="en-US" b="1" dirty="0">
                <a:effectLst>
                  <a:outerShdw blurRad="38100" dist="38100" dir="2700000" algn="tl">
                    <a:srgbClr val="000000">
                      <a:alpha val="43137"/>
                    </a:srgbClr>
                  </a:outerShdw>
                </a:effectLst>
              </a:rPr>
              <a:t> Sulaymān Ibn ʿAbd Allāh, Dār al-</a:t>
            </a:r>
            <a:r>
              <a:rPr lang="en-US" b="1" dirty="0" err="1">
                <a:effectLst>
                  <a:outerShdw blurRad="38100" dist="38100" dir="2700000" algn="tl">
                    <a:srgbClr val="000000">
                      <a:alpha val="43137"/>
                    </a:srgbClr>
                  </a:outerShdw>
                </a:effectLst>
              </a:rPr>
              <a:t>ʿĀṣima</a:t>
            </a:r>
            <a:r>
              <a:rPr lang="en-US" b="1" dirty="0">
                <a:effectLst>
                  <a:outerShdw blurRad="38100" dist="38100" dir="2700000" algn="tl">
                    <a:srgbClr val="000000">
                      <a:alpha val="43137"/>
                    </a:srgbClr>
                  </a:outerShdw>
                </a:effectLst>
              </a:rPr>
              <a:t>, 1994, </a:t>
            </a:r>
            <a:r>
              <a:rPr lang="el-GR" b="1" dirty="0">
                <a:effectLst>
                  <a:outerShdw blurRad="38100" dist="38100" dir="2700000" algn="tl">
                    <a:srgbClr val="000000">
                      <a:alpha val="43137"/>
                    </a:srgbClr>
                  </a:outerShdw>
                </a:effectLst>
              </a:rPr>
              <a:t>σσ. </a:t>
            </a:r>
            <a:r>
              <a:rPr lang="el-GR" b="1" smtClean="0">
                <a:effectLst>
                  <a:outerShdw blurRad="38100" dist="38100" dir="2700000" algn="tl">
                    <a:srgbClr val="000000">
                      <a:alpha val="43137"/>
                    </a:srgbClr>
                  </a:outerShdw>
                </a:effectLst>
              </a:rPr>
              <a:t>68-69)</a:t>
            </a:r>
            <a:endParaRPr lang="el-GR" b="1" dirty="0">
              <a:effectLst>
                <a:outerShdw blurRad="38100" dist="38100" dir="2700000" algn="tl">
                  <a:srgbClr val="000000">
                    <a:alpha val="43137"/>
                  </a:srgbClr>
                </a:outerShdw>
              </a:effectLst>
            </a:endParaRPr>
          </a:p>
        </p:txBody>
      </p:sp>
      <p:sp>
        <p:nvSpPr>
          <p:cNvPr id="3" name="2 - Τίτλος"/>
          <p:cNvSpPr>
            <a:spLocks noGrp="1"/>
          </p:cNvSpPr>
          <p:nvPr>
            <p:ph type="ctrTitle"/>
          </p:nvPr>
        </p:nvSpPr>
        <p:spPr/>
        <p:txBody>
          <a:bodyPr>
            <a:normAutofit/>
          </a:bodyPr>
          <a:lstStyle/>
          <a:p>
            <a:pPr algn="ctr"/>
            <a:r>
              <a:rPr lang="el-GR" sz="3600" i="1" dirty="0" smtClean="0">
                <a:solidFill>
                  <a:schemeClr val="bg2">
                    <a:lumMod val="75000"/>
                  </a:schemeClr>
                </a:solidFill>
              </a:rPr>
              <a:t>Ερμηνεία του κορανικού χωρίου</a:t>
            </a:r>
            <a:endParaRPr lang="el-GR" sz="3600" i="1" dirty="0">
              <a:solidFill>
                <a:schemeClr val="bg2">
                  <a:lumMod val="75000"/>
                </a:schemeClr>
              </a:solidFill>
            </a:endParaRPr>
          </a:p>
        </p:txBody>
      </p:sp>
      <p:sp>
        <p:nvSpPr>
          <p:cNvPr id="6" name="5 - Στρογγυλεμένο ορθογώνιο"/>
          <p:cNvSpPr/>
          <p:nvPr/>
        </p:nvSpPr>
        <p:spPr>
          <a:xfrm>
            <a:off x="714348" y="1052736"/>
            <a:ext cx="8001056" cy="4104456"/>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just"/>
            <a:r>
              <a:rPr lang="el-GR" sz="2400" dirty="0" smtClean="0"/>
              <a:t>Με εφαλτήριο το παραπάνω κορανικό χωρίο {Κοράνιο 19:30}, ο σύγχρονος μουσουλμάνος λόγιος Muḥammad </a:t>
            </a:r>
            <a:r>
              <a:rPr lang="en-US" sz="2400" dirty="0" smtClean="0"/>
              <a:t>I</a:t>
            </a:r>
            <a:r>
              <a:rPr lang="el-GR" sz="2400" dirty="0" smtClean="0"/>
              <a:t>bn al-ʾ</a:t>
            </a:r>
            <a:r>
              <a:rPr lang="en-GB" sz="2400" dirty="0" smtClean="0"/>
              <a:t>Uthaymin</a:t>
            </a:r>
            <a:r>
              <a:rPr lang="el-GR" sz="2400" dirty="0" smtClean="0"/>
              <a:t> (1925-2001), σχολιάζοντας τη θέση του Ιησού στο Ισλάμ, επισημαίνει, ότι το Κοράνιο αποκαλεί το Χριστό «δούλο του Θεού» (</a:t>
            </a:r>
            <a:r>
              <a:rPr lang="el-GR" sz="2400" i="1" dirty="0" smtClean="0"/>
              <a:t>ʿ</a:t>
            </a:r>
            <a:r>
              <a:rPr lang="en-US" sz="2400" i="1" dirty="0" smtClean="0"/>
              <a:t>abd </a:t>
            </a:r>
            <a:r>
              <a:rPr lang="en-GB" sz="2400" i="1" dirty="0" smtClean="0"/>
              <a:t>All</a:t>
            </a:r>
            <a:r>
              <a:rPr lang="el-GR" sz="2400" i="1" dirty="0" smtClean="0"/>
              <a:t>ā</a:t>
            </a:r>
            <a:r>
              <a:rPr lang="en-GB" sz="2400" i="1" dirty="0" smtClean="0"/>
              <a:t>h</a:t>
            </a:r>
            <a:r>
              <a:rPr lang="el-GR" sz="2400" dirty="0" smtClean="0"/>
              <a:t>) ως απάντηση στους χριστιανούς (</a:t>
            </a:r>
            <a:r>
              <a:rPr lang="en-US" sz="2400" i="1" dirty="0" smtClean="0"/>
              <a:t>an</a:t>
            </a:r>
            <a:r>
              <a:rPr lang="el-GR" sz="2400" i="1" dirty="0" smtClean="0"/>
              <a:t>-</a:t>
            </a:r>
            <a:r>
              <a:rPr lang="en-GB" sz="2400" i="1" dirty="0" smtClean="0"/>
              <a:t>Naṣ</a:t>
            </a:r>
            <a:r>
              <a:rPr lang="el-GR" sz="2400" i="1" dirty="0" smtClean="0"/>
              <a:t>ā</a:t>
            </a:r>
            <a:r>
              <a:rPr lang="en-GB" sz="2400" i="1" dirty="0" smtClean="0"/>
              <a:t>r</a:t>
            </a:r>
            <a:r>
              <a:rPr lang="el-GR" sz="2400" i="1" dirty="0" smtClean="0"/>
              <a:t>ā</a:t>
            </a:r>
            <a:r>
              <a:rPr lang="el-GR" sz="2400" dirty="0" smtClean="0"/>
              <a:t>), οι οποίοι τον αποδέχονται ως Θεό, όπως αντίστοιχα τον αποκαλεί Απόστολο και αγγελιοφόρο του Θεού (</a:t>
            </a:r>
            <a:r>
              <a:rPr lang="en-GB" sz="2400" i="1" dirty="0" smtClean="0"/>
              <a:t>ras</a:t>
            </a:r>
            <a:r>
              <a:rPr lang="el-GR" sz="2400" i="1" dirty="0" smtClean="0"/>
              <a:t>ū</a:t>
            </a:r>
            <a:r>
              <a:rPr lang="en-GB" sz="2400" i="1" dirty="0" smtClean="0"/>
              <a:t>l All</a:t>
            </a:r>
            <a:r>
              <a:rPr lang="el-GR" sz="2400" i="1" dirty="0" smtClean="0"/>
              <a:t>ā</a:t>
            </a:r>
            <a:r>
              <a:rPr lang="en-GB" sz="2400" i="1" dirty="0" smtClean="0"/>
              <a:t>h</a:t>
            </a:r>
            <a:r>
              <a:rPr lang="el-GR" sz="2400" dirty="0" smtClean="0"/>
              <a:t>) ως απάντηση στους ιουδαίους (</a:t>
            </a:r>
            <a:r>
              <a:rPr lang="en-GB" sz="2400" i="1" dirty="0" smtClean="0"/>
              <a:t>al</a:t>
            </a:r>
            <a:r>
              <a:rPr lang="el-GR" sz="2400" i="1" dirty="0" smtClean="0"/>
              <a:t>-</a:t>
            </a:r>
            <a:r>
              <a:rPr lang="en-GB" sz="2400" i="1" dirty="0" smtClean="0"/>
              <a:t>Yah</a:t>
            </a:r>
            <a:r>
              <a:rPr lang="el-GR" sz="2400" i="1" dirty="0" smtClean="0"/>
              <a:t>ū</a:t>
            </a:r>
            <a:r>
              <a:rPr lang="en-GB" sz="2400" i="1" dirty="0" smtClean="0"/>
              <a:t>d</a:t>
            </a:r>
            <a:r>
              <a:rPr lang="el-GR" sz="2400" dirty="0" smtClean="0"/>
              <a:t>), οι οποίοι αρνούνται την προφητική και αποστολική του ιδιότητα.</a:t>
            </a:r>
          </a:p>
          <a:p>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28596" y="1214422"/>
            <a:ext cx="8229600" cy="5500726"/>
          </a:xfrm>
        </p:spPr>
        <p:txBody>
          <a:bodyPr/>
          <a:lstStyle/>
          <a:p>
            <a:pPr algn="just">
              <a:buFont typeface="Wingdings" pitchFamily="2" charset="2"/>
              <a:buChar char="v"/>
            </a:pPr>
            <a:r>
              <a:rPr lang="el-GR" dirty="0" smtClean="0"/>
              <a:t>Η Καινή Διαθήκη </a:t>
            </a:r>
            <a:r>
              <a:rPr lang="en-US" dirty="0" smtClean="0"/>
              <a:t>(</a:t>
            </a:r>
            <a:r>
              <a:rPr lang="el-GR" dirty="0" smtClean="0"/>
              <a:t>ιδίως η παύλεια Θεολογία) διακυρήσσει εμφατικά τη θεότητα του Ιησού Χριστού, τον οποίο κατονομάζει Θεό</a:t>
            </a:r>
            <a:r>
              <a:rPr lang="en-US" dirty="0" smtClean="0"/>
              <a:t>:</a:t>
            </a:r>
          </a:p>
          <a:p>
            <a:pPr algn="just">
              <a:buFont typeface="Wingdings" pitchFamily="2" charset="2"/>
              <a:buChar char="v"/>
            </a:pPr>
            <a:endParaRPr lang="en-US" dirty="0" smtClean="0"/>
          </a:p>
          <a:p>
            <a:pPr algn="just">
              <a:buNone/>
            </a:pPr>
            <a:r>
              <a:rPr lang="en-US" i="1" dirty="0" smtClean="0"/>
              <a:t>   </a:t>
            </a:r>
            <a:r>
              <a:rPr lang="el-GR" i="1" dirty="0" smtClean="0"/>
              <a:t>«ὅπως ἐνδοξασθῇ τὸ ὄνομα τοῦ Κυρίου ἡμῶν ᾿Ιησοῦ Χριστοῦ ἐν ὑμῖν, καὶ ὑμεῖς ἐν αὐτῷ, κατὰ τὴν χάριν τοῦ Θεοῦ ἡμῶν καὶ Κυρίου ᾿Ιησοῦ Χριστοῦ» </a:t>
            </a:r>
            <a:r>
              <a:rPr lang="el-GR" dirty="0" smtClean="0"/>
              <a:t>(Β’ Θεσ. 1, 12).</a:t>
            </a:r>
            <a:endParaRPr lang="en-US" dirty="0" smtClean="0"/>
          </a:p>
          <a:p>
            <a:pPr algn="just">
              <a:buNone/>
            </a:pPr>
            <a:endParaRPr lang="en-US" i="1" dirty="0" smtClean="0"/>
          </a:p>
          <a:p>
            <a:pPr algn="just">
              <a:buNone/>
            </a:pPr>
            <a:r>
              <a:rPr lang="en-US" i="1" dirty="0" smtClean="0"/>
              <a:t>   </a:t>
            </a:r>
            <a:r>
              <a:rPr lang="el-GR" dirty="0" smtClean="0"/>
              <a:t>«ὧν οἱ πατέρες, καὶ ἐξ ὧν ὁ Χριστὸς τὸ κατὰ σάρκα, ὁ ὢν ἐπὶ πάντων Θεὸς εὐλογητὸς εἰς τοὺς αἰῶνας· ἀμήν»</a:t>
            </a:r>
            <a:r>
              <a:rPr lang="el-GR" i="1" dirty="0" smtClean="0"/>
              <a:t> </a:t>
            </a:r>
            <a:r>
              <a:rPr lang="el-GR" dirty="0" smtClean="0"/>
              <a:t>(Ρωμ. 9, 5).</a:t>
            </a:r>
            <a:endParaRPr lang="el-GR" dirty="0"/>
          </a:p>
        </p:txBody>
      </p:sp>
      <p:sp>
        <p:nvSpPr>
          <p:cNvPr id="3" name="2 - Τίτλος"/>
          <p:cNvSpPr>
            <a:spLocks noGrp="1"/>
          </p:cNvSpPr>
          <p:nvPr>
            <p:ph type="title"/>
          </p:nvPr>
        </p:nvSpPr>
        <p:spPr>
          <a:xfrm>
            <a:off x="457200" y="0"/>
            <a:ext cx="8229600" cy="714356"/>
          </a:xfrm>
        </p:spPr>
        <p:txBody>
          <a:bodyPr>
            <a:normAutofit/>
          </a:bodyPr>
          <a:lstStyle/>
          <a:p>
            <a:pPr algn="ctr"/>
            <a:r>
              <a:rPr lang="el-GR" sz="3200" i="1" dirty="0" smtClean="0"/>
              <a:t>Απόρριψη της θεότητάς του</a:t>
            </a:r>
            <a:endParaRPr lang="el-GR" sz="3200" i="1"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428604"/>
            <a:ext cx="8229600" cy="5667396"/>
          </a:xfrm>
        </p:spPr>
        <p:txBody>
          <a:bodyPr/>
          <a:lstStyle/>
          <a:p>
            <a:pPr>
              <a:buFont typeface="Wingdings" pitchFamily="2" charset="2"/>
              <a:buChar char="v"/>
            </a:pPr>
            <a:r>
              <a:rPr lang="el-GR" dirty="0" smtClean="0"/>
              <a:t>Το Κοράνιο αρνείται τη θεότητα του Ιησού Χριστού και κατά συνέπεια το μυστήριο της θείας ενανθρωπήσεως.</a:t>
            </a:r>
          </a:p>
          <a:p>
            <a:pPr>
              <a:buNone/>
            </a:pPr>
            <a:endParaRPr lang="el-GR" dirty="0" smtClean="0"/>
          </a:p>
          <a:p>
            <a:pPr>
              <a:buNone/>
            </a:pPr>
            <a:endParaRPr lang="el-GR" dirty="0" smtClean="0"/>
          </a:p>
          <a:p>
            <a:pPr>
              <a:buNone/>
            </a:pPr>
            <a:endParaRPr lang="el-GR" dirty="0" smtClean="0"/>
          </a:p>
          <a:p>
            <a:endParaRPr lang="el-GR" dirty="0"/>
          </a:p>
        </p:txBody>
      </p:sp>
      <p:sp>
        <p:nvSpPr>
          <p:cNvPr id="4" name="3 - Έλλειψη"/>
          <p:cNvSpPr/>
          <p:nvPr/>
        </p:nvSpPr>
        <p:spPr>
          <a:xfrm>
            <a:off x="214282" y="2285992"/>
            <a:ext cx="4429156" cy="4000528"/>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l-GR" sz="2400" dirty="0" smtClean="0"/>
              <a:t> </a:t>
            </a:r>
            <a:r>
              <a:rPr lang="el-GR" sz="2400" dirty="0" smtClean="0">
                <a:ln w="10160">
                  <a:solidFill>
                    <a:schemeClr val="accent1"/>
                  </a:solidFill>
                  <a:prstDash val="solid"/>
                </a:ln>
                <a:solidFill>
                  <a:srgbClr val="FFFFFF"/>
                </a:solidFill>
                <a:effectLst>
                  <a:outerShdw blurRad="38100" dist="32000" dir="5400000" algn="tl">
                    <a:srgbClr val="000000">
                      <a:alpha val="30000"/>
                    </a:srgbClr>
                  </a:outerShdw>
                </a:effectLst>
              </a:rPr>
              <a:t>«Βλασφημούν βέβαια όποιοι λένε, ότι “ο Allāh είναι ο Χριστός, ο γιος της Μαριάμ”. Ο Χριστός είπε: “Ω, τέκνα του Ισραήλ! Λατρεύετε τον Allāh, τον Κύριό μου και Κύριό σας”» {Κοράνιο 5:72}</a:t>
            </a:r>
            <a:endParaRPr lang="el-GR" sz="2400" dirty="0"/>
          </a:p>
        </p:txBody>
      </p:sp>
      <p:sp>
        <p:nvSpPr>
          <p:cNvPr id="5" name="4 - Έλλειψη"/>
          <p:cNvSpPr/>
          <p:nvPr/>
        </p:nvSpPr>
        <p:spPr>
          <a:xfrm>
            <a:off x="4857752" y="2428868"/>
            <a:ext cx="4071966" cy="3071834"/>
          </a:xfrm>
          <a:prstGeom prst="ellipse">
            <a:avLst/>
          </a:prstGeom>
          <a:ln>
            <a:solidFill>
              <a:schemeClr val="bg2"/>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lvl="0" algn="ctr" fontAlgn="base">
              <a:spcBef>
                <a:spcPct val="0"/>
              </a:spcBef>
              <a:spcAft>
                <a:spcPct val="0"/>
              </a:spcAft>
            </a:pPr>
            <a:r>
              <a:rPr lang="el-GR" sz="2400" i="1" dirty="0" smtClean="0">
                <a:ln w="10160">
                  <a:solidFill>
                    <a:schemeClr val="accent1"/>
                  </a:solidFill>
                  <a:prstDash val="solid"/>
                </a:ln>
                <a:solidFill>
                  <a:srgbClr val="FFFFFF"/>
                </a:solidFill>
                <a:effectLst>
                  <a:outerShdw blurRad="38100" dist="32000" dir="5400000" algn="tl">
                    <a:srgbClr val="000000">
                      <a:alpha val="30000"/>
                    </a:srgbClr>
                  </a:outerShdw>
                </a:effectLst>
                <a:latin typeface="Calibri" pitchFamily="34" charset="0"/>
                <a:ea typeface="Times New Roman" pitchFamily="18" charset="0"/>
                <a:cs typeface="Palatino Linotype" pitchFamily="18" charset="0"/>
              </a:rPr>
              <a:t>«Δεν ταιριάζει [στη μεγαλειότητα] του </a:t>
            </a:r>
            <a:r>
              <a:rPr lang="en-GB" sz="2400" i="1" dirty="0" smtClean="0">
                <a:ln w="10160">
                  <a:solidFill>
                    <a:schemeClr val="accent1"/>
                  </a:solidFill>
                  <a:prstDash val="solid"/>
                </a:ln>
                <a:solidFill>
                  <a:srgbClr val="FFFFFF"/>
                </a:solidFill>
                <a:effectLst>
                  <a:outerShdw blurRad="38100" dist="32000" dir="5400000" algn="tl">
                    <a:srgbClr val="000000">
                      <a:alpha val="30000"/>
                    </a:srgbClr>
                  </a:outerShdw>
                </a:effectLst>
                <a:latin typeface="Palatino Linotype" pitchFamily="18" charset="0"/>
                <a:ea typeface="Times New Roman" pitchFamily="18" charset="0"/>
                <a:cs typeface="Arial" pitchFamily="34" charset="0"/>
              </a:rPr>
              <a:t>All</a:t>
            </a:r>
            <a:r>
              <a:rPr lang="el-GR" sz="2400" i="1" dirty="0" smtClean="0">
                <a:ln w="10160">
                  <a:solidFill>
                    <a:schemeClr val="accent1"/>
                  </a:solidFill>
                  <a:prstDash val="solid"/>
                </a:ln>
                <a:solidFill>
                  <a:srgbClr val="FFFFFF"/>
                </a:solidFill>
                <a:effectLst>
                  <a:outerShdw blurRad="38100" dist="32000" dir="5400000" algn="tl">
                    <a:srgbClr val="000000">
                      <a:alpha val="30000"/>
                    </a:srgbClr>
                  </a:outerShdw>
                </a:effectLst>
                <a:latin typeface="Palatino Linotype" pitchFamily="18" charset="0"/>
                <a:ea typeface="Times New Roman" pitchFamily="18" charset="0"/>
                <a:cs typeface="Arial" pitchFamily="34" charset="0"/>
              </a:rPr>
              <a:t>ā</a:t>
            </a:r>
            <a:r>
              <a:rPr lang="en-GB" sz="2400" i="1" dirty="0" smtClean="0">
                <a:ln w="10160">
                  <a:solidFill>
                    <a:schemeClr val="accent1"/>
                  </a:solidFill>
                  <a:prstDash val="solid"/>
                </a:ln>
                <a:solidFill>
                  <a:srgbClr val="FFFFFF"/>
                </a:solidFill>
                <a:effectLst>
                  <a:outerShdw blurRad="38100" dist="32000" dir="5400000" algn="tl">
                    <a:srgbClr val="000000">
                      <a:alpha val="30000"/>
                    </a:srgbClr>
                  </a:outerShdw>
                </a:effectLst>
                <a:latin typeface="Palatino Linotype" pitchFamily="18" charset="0"/>
                <a:ea typeface="Times New Roman" pitchFamily="18" charset="0"/>
                <a:cs typeface="Arial" pitchFamily="34" charset="0"/>
              </a:rPr>
              <a:t>h</a:t>
            </a:r>
            <a:r>
              <a:rPr lang="el-GR" sz="2400" i="1" dirty="0" smtClean="0">
                <a:ln w="10160">
                  <a:solidFill>
                    <a:schemeClr val="accent1"/>
                  </a:solidFill>
                  <a:prstDash val="solid"/>
                </a:ln>
                <a:solidFill>
                  <a:srgbClr val="FFFFFF"/>
                </a:solidFill>
                <a:effectLst>
                  <a:outerShdw blurRad="38100" dist="32000" dir="5400000" algn="tl">
                    <a:srgbClr val="000000">
                      <a:alpha val="30000"/>
                    </a:srgbClr>
                  </a:outerShdw>
                </a:effectLst>
                <a:latin typeface="Palatino Linotype" pitchFamily="18" charset="0"/>
                <a:ea typeface="Times New Roman" pitchFamily="18" charset="0"/>
                <a:cs typeface="Arial" pitchFamily="34" charset="0"/>
              </a:rPr>
              <a:t> να λάβει [να γεννήσει]</a:t>
            </a:r>
            <a:r>
              <a:rPr lang="el-GR" sz="2400" i="1" dirty="0" smtClean="0">
                <a:ln w="10160">
                  <a:solidFill>
                    <a:schemeClr val="accent1"/>
                  </a:solidFill>
                  <a:prstDash val="solid"/>
                </a:ln>
                <a:solidFill>
                  <a:srgbClr val="FFFFFF"/>
                </a:solidFill>
                <a:effectLst>
                  <a:outerShdw blurRad="38100" dist="32000" dir="5400000" algn="tl">
                    <a:srgbClr val="000000">
                      <a:alpha val="30000"/>
                    </a:srgbClr>
                  </a:outerShdw>
                </a:effectLst>
                <a:latin typeface="Calibri" pitchFamily="34" charset="0"/>
                <a:ea typeface="Times New Roman" pitchFamily="18" charset="0"/>
                <a:cs typeface="Palatino Linotype" pitchFamily="18" charset="0"/>
              </a:rPr>
              <a:t> </a:t>
            </a:r>
            <a:r>
              <a:rPr lang="el-GR" sz="2400" i="1" dirty="0" smtClean="0"/>
              <a:t>'</a:t>
            </a:r>
            <a:r>
              <a:rPr lang="el-GR" sz="2400" i="1" dirty="0" err="1" smtClean="0"/>
              <a:t>ittakhadha</a:t>
            </a:r>
            <a:r>
              <a:rPr lang="el-GR" sz="2400" i="1" dirty="0" smtClean="0"/>
              <a:t> waladan' </a:t>
            </a:r>
            <a:r>
              <a:rPr lang="el-GR" sz="2400" i="1" dirty="0" smtClean="0">
                <a:ln w="10160">
                  <a:solidFill>
                    <a:schemeClr val="accent1"/>
                  </a:solidFill>
                  <a:prstDash val="solid"/>
                </a:ln>
                <a:solidFill>
                  <a:srgbClr val="FFFFFF"/>
                </a:solidFill>
                <a:effectLst>
                  <a:outerShdw blurRad="38100" dist="32000" dir="5400000" algn="tl">
                    <a:srgbClr val="000000">
                      <a:alpha val="30000"/>
                    </a:srgbClr>
                  </a:outerShdw>
                </a:effectLst>
                <a:latin typeface="Calibri" pitchFamily="34" charset="0"/>
                <a:ea typeface="Times New Roman" pitchFamily="18" charset="0"/>
                <a:cs typeface="Palatino Linotype" pitchFamily="18" charset="0"/>
              </a:rPr>
              <a:t>υιό»</a:t>
            </a:r>
            <a:r>
              <a:rPr lang="el-GR" sz="2400" dirty="0" smtClean="0">
                <a:ln w="10160">
                  <a:solidFill>
                    <a:schemeClr val="accent1"/>
                  </a:solidFill>
                  <a:prstDash val="solid"/>
                </a:ln>
                <a:solidFill>
                  <a:srgbClr val="FFFFFF"/>
                </a:solidFill>
                <a:effectLst>
                  <a:outerShdw blurRad="38100" dist="32000" dir="5400000" algn="tl">
                    <a:srgbClr val="000000">
                      <a:alpha val="30000"/>
                    </a:srgbClr>
                  </a:outerShdw>
                </a:effectLst>
                <a:latin typeface="Calibri" pitchFamily="34" charset="0"/>
                <a:ea typeface="Times New Roman" pitchFamily="18" charset="0"/>
                <a:cs typeface="Palatino Linotype" pitchFamily="18" charset="0"/>
              </a:rPr>
              <a:t> {Κοράνιο 19:35}</a:t>
            </a:r>
            <a:endParaRPr lang="el-GR" sz="2400" dirty="0" smtClean="0">
              <a:ln w="10160">
                <a:solidFill>
                  <a:schemeClr val="accent1"/>
                </a:solidFill>
                <a:prstDash val="solid"/>
              </a:ln>
              <a:solidFill>
                <a:srgbClr val="FFFFFF"/>
              </a:solidFill>
              <a:effectLst>
                <a:outerShdw blurRad="38100" dist="32000" dir="5400000" algn="tl">
                  <a:srgbClr val="000000">
                    <a:alpha val="30000"/>
                  </a:srgbClr>
                </a:outerShdw>
              </a:effectLst>
              <a:latin typeface="Arial" pitchFamily="34" charset="0"/>
              <a:cs typeface="Arial"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1214422"/>
            <a:ext cx="8229600" cy="5143536"/>
          </a:xfrm>
        </p:spPr>
        <p:txBody>
          <a:bodyPr/>
          <a:lstStyle/>
          <a:p>
            <a:pPr algn="just">
              <a:buFont typeface="Wingdings" pitchFamily="2" charset="2"/>
              <a:buChar char="v"/>
            </a:pPr>
            <a:r>
              <a:rPr lang="el-GR" dirty="0" smtClean="0"/>
              <a:t>Ο βασικός τίτλος του Χριστού στην Καινή Διαθήκη είναι  «Υιός του Θεού» (Εβρ. 1, 1 κε.) (Ιω. 1, 18) (Ρωμ. 1, 1-4) (Ματθ. 11, 27), όπου δηλώνει μία μοναδική σχέση με τον Θεό Πατέρα.</a:t>
            </a:r>
          </a:p>
          <a:p>
            <a:pPr algn="just">
              <a:buFont typeface="Wingdings" pitchFamily="2" charset="2"/>
              <a:buChar char="v"/>
            </a:pPr>
            <a:r>
              <a:rPr lang="el-GR" dirty="0" smtClean="0"/>
              <a:t>Στο Κοράνιο ο Χριστός ονομάζεται, κυρίως, Υιός της Μαριάμ (</a:t>
            </a:r>
            <a:r>
              <a:rPr lang="el-GR" i="1" dirty="0" smtClean="0"/>
              <a:t>ʿĪsā Ibn Maryam</a:t>
            </a:r>
            <a:r>
              <a:rPr lang="el-GR" dirty="0" smtClean="0"/>
              <a:t>) </a:t>
            </a:r>
            <a:r>
              <a:rPr lang="el-GR" sz="2800" dirty="0" smtClean="0"/>
              <a:t>{Κοράνιο 5:, 72 και 75}.</a:t>
            </a:r>
          </a:p>
          <a:p>
            <a:pPr algn="just">
              <a:buFont typeface="Wingdings" pitchFamily="2" charset="2"/>
              <a:buChar char="v"/>
            </a:pPr>
            <a:r>
              <a:rPr lang="el-GR" dirty="0" smtClean="0"/>
              <a:t>Ίσως αυτό να σημαίνει ότι το Κοράνιο υιοθετεί τη χριστολογία των ιουδαιοχριστιανών, οι οποίοι  δε δεχόντουσαν τη θεότητα του Χριστού.</a:t>
            </a:r>
            <a:endParaRPr lang="el-GR" dirty="0"/>
          </a:p>
        </p:txBody>
      </p:sp>
      <p:sp>
        <p:nvSpPr>
          <p:cNvPr id="3" name="2 - Τίτλος"/>
          <p:cNvSpPr>
            <a:spLocks noGrp="1"/>
          </p:cNvSpPr>
          <p:nvPr>
            <p:ph type="title"/>
          </p:nvPr>
        </p:nvSpPr>
        <p:spPr>
          <a:xfrm>
            <a:off x="457200" y="152400"/>
            <a:ext cx="8229600" cy="776270"/>
          </a:xfrm>
        </p:spPr>
        <p:txBody>
          <a:bodyPr>
            <a:normAutofit/>
          </a:bodyPr>
          <a:lstStyle/>
          <a:p>
            <a:pPr algn="ctr"/>
            <a:r>
              <a:rPr lang="el-GR" sz="3200" i="1" dirty="0" smtClean="0"/>
              <a:t>Οι τίτλοι του Χριστού</a:t>
            </a:r>
            <a:r>
              <a:rPr sz="3200" i="1" smtClean="0"/>
              <a:t>:</a:t>
            </a:r>
            <a:endParaRPr lang="el-GR" sz="3200" i="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1412776"/>
            <a:ext cx="8229600" cy="5112568"/>
          </a:xfrm>
        </p:spPr>
        <p:txBody>
          <a:bodyPr>
            <a:normAutofit fontScale="92500" lnSpcReduction="10000"/>
          </a:bodyPr>
          <a:lstStyle/>
          <a:p>
            <a:pPr algn="just"/>
            <a:r>
              <a:rPr lang="el-GR" dirty="0" smtClean="0"/>
              <a:t>Το Κοράνιο αποκαλεί το Χριστό, Λόγο του Θεού (</a:t>
            </a:r>
            <a:r>
              <a:rPr lang="el-GR" i="1" dirty="0" smtClean="0"/>
              <a:t>Kalimat Allāh</a:t>
            </a:r>
            <a:r>
              <a:rPr lang="el-GR" dirty="0" smtClean="0"/>
              <a:t>) και Πνεύμα του Θεού (</a:t>
            </a:r>
            <a:r>
              <a:rPr lang="el-GR" i="1" dirty="0" smtClean="0"/>
              <a:t>Rūḥ Minhu</a:t>
            </a:r>
            <a:r>
              <a:rPr lang="el-GR" dirty="0" smtClean="0"/>
              <a:t>): «Ο Χριστός Ιησούς, ο γιος της Μαριάμ, […] είναι […] ο Λόγος του Allāh προς τη Μαριάμ, κι ένα Πνεύμα απ’ αυτόν [τον Allāh]» {Κοράνιο 4:171}.</a:t>
            </a:r>
          </a:p>
          <a:p>
            <a:pPr algn="just"/>
            <a:endParaRPr lang="el-GR" dirty="0" smtClean="0"/>
          </a:p>
          <a:p>
            <a:pPr algn="just"/>
            <a:r>
              <a:rPr lang="el-GR" dirty="0" smtClean="0"/>
              <a:t>Ο Οριενταλιστής </a:t>
            </a:r>
            <a:r>
              <a:rPr lang="en-GB" dirty="0" smtClean="0"/>
              <a:t>Samir Khalil </a:t>
            </a:r>
            <a:r>
              <a:rPr lang="el-GR" dirty="0" smtClean="0"/>
              <a:t>(1938-) υποστηρίζει, ότι η παραπάνω αναφορά του Κορανίου που αποκαλεί το Χριστό, «Λόγο του Θεού», προέρχεται από το Ευαγγέλιο του Ιωάννη «</a:t>
            </a:r>
            <a:r>
              <a:rPr lang="el-GR" i="1" dirty="0" smtClean="0"/>
              <a:t>Εν ἀρχῇ ἦν ὁ Λόγος</a:t>
            </a:r>
            <a:r>
              <a:rPr lang="el-GR" dirty="0" smtClean="0"/>
              <a:t>» (Ιωαν. 1,1).</a:t>
            </a:r>
          </a:p>
          <a:p>
            <a:pPr marL="0" indent="0" algn="ctr">
              <a:buNone/>
            </a:pPr>
            <a:r>
              <a:rPr lang="el-GR" b="1" dirty="0">
                <a:effectLst>
                  <a:outerShdw blurRad="38100" dist="38100" dir="2700000" algn="tl">
                    <a:srgbClr val="000000">
                      <a:alpha val="43137"/>
                    </a:srgbClr>
                  </a:outerShdw>
                </a:effectLst>
              </a:rPr>
              <a:t> </a:t>
            </a:r>
            <a:r>
              <a:rPr lang="el-GR" b="1" dirty="0" smtClean="0">
                <a:effectLst>
                  <a:outerShdw blurRad="38100" dist="38100" dir="2700000" algn="tl">
                    <a:srgbClr val="000000">
                      <a:alpha val="43137"/>
                    </a:srgbClr>
                  </a:outerShdw>
                </a:effectLst>
              </a:rPr>
              <a:t>(Πηγή</a:t>
            </a:r>
            <a:r>
              <a:rPr lang="en-US" b="1" dirty="0">
                <a:effectLst>
                  <a:outerShdw blurRad="38100" dist="38100" dir="2700000" algn="tl">
                    <a:srgbClr val="000000">
                      <a:alpha val="43137"/>
                    </a:srgbClr>
                  </a:outerShdw>
                </a:effectLst>
              </a:rPr>
              <a:t>: S. Khalil, «The Theological Christian Influence on the </a:t>
            </a:r>
            <a:r>
              <a:rPr lang="en-US" b="1" dirty="0" err="1">
                <a:effectLst>
                  <a:outerShdw blurRad="38100" dist="38100" dir="2700000" algn="tl">
                    <a:srgbClr val="000000">
                      <a:alpha val="43137"/>
                    </a:srgbClr>
                  </a:outerShdw>
                </a:effectLst>
              </a:rPr>
              <a:t>Qurʼān</a:t>
            </a:r>
            <a:r>
              <a:rPr lang="en-US" b="1" dirty="0">
                <a:effectLst>
                  <a:outerShdw blurRad="38100" dist="38100" dir="2700000" algn="tl">
                    <a:srgbClr val="000000">
                      <a:alpha val="43137"/>
                    </a:srgbClr>
                  </a:outerShdw>
                </a:effectLst>
              </a:rPr>
              <a:t>: A Reflection», </a:t>
            </a:r>
            <a:r>
              <a:rPr lang="en-US" b="1" dirty="0" err="1">
                <a:effectLst>
                  <a:outerShdw blurRad="38100" dist="38100" dir="2700000" algn="tl">
                    <a:srgbClr val="000000">
                      <a:alpha val="43137"/>
                    </a:srgbClr>
                  </a:outerShdw>
                </a:effectLst>
              </a:rPr>
              <a:t>στο</a:t>
            </a:r>
            <a:r>
              <a:rPr lang="en-US" b="1" dirty="0">
                <a:effectLst>
                  <a:outerShdw blurRad="38100" dist="38100" dir="2700000" algn="tl">
                    <a:srgbClr val="000000">
                      <a:alpha val="43137"/>
                    </a:srgbClr>
                  </a:outerShdw>
                </a:effectLst>
              </a:rPr>
              <a:t>: </a:t>
            </a:r>
            <a:r>
              <a:rPr lang="en-US" b="1" i="1" dirty="0">
                <a:effectLst>
                  <a:outerShdw blurRad="38100" dist="38100" dir="2700000" algn="tl">
                    <a:srgbClr val="000000">
                      <a:alpha val="43137"/>
                    </a:srgbClr>
                  </a:outerShdw>
                </a:effectLst>
              </a:rPr>
              <a:t>The </a:t>
            </a:r>
            <a:r>
              <a:rPr lang="en-US" b="1" i="1" dirty="0" err="1">
                <a:effectLst>
                  <a:outerShdw blurRad="38100" dist="38100" dir="2700000" algn="tl">
                    <a:srgbClr val="000000">
                      <a:alpha val="43137"/>
                    </a:srgbClr>
                  </a:outerShdw>
                </a:effectLst>
              </a:rPr>
              <a:t>Qurʼān</a:t>
            </a:r>
            <a:r>
              <a:rPr lang="en-US" b="1" i="1" dirty="0">
                <a:effectLst>
                  <a:outerShdw blurRad="38100" dist="38100" dir="2700000" algn="tl">
                    <a:srgbClr val="000000">
                      <a:alpha val="43137"/>
                    </a:srgbClr>
                  </a:outerShdw>
                </a:effectLst>
              </a:rPr>
              <a:t> in Its Historical Context</a:t>
            </a:r>
            <a:r>
              <a:rPr lang="en-US" b="1" dirty="0">
                <a:effectLst>
                  <a:outerShdw blurRad="38100" dist="38100" dir="2700000" algn="tl">
                    <a:srgbClr val="000000">
                      <a:alpha val="43137"/>
                    </a:srgbClr>
                  </a:outerShdw>
                </a:effectLst>
              </a:rPr>
              <a:t>, επ</a:t>
            </a:r>
            <a:r>
              <a:rPr lang="en-US" b="1" dirty="0" err="1">
                <a:effectLst>
                  <a:outerShdw blurRad="38100" dist="38100" dir="2700000" algn="tl">
                    <a:srgbClr val="000000">
                      <a:alpha val="43137"/>
                    </a:srgbClr>
                  </a:outerShdw>
                </a:effectLst>
              </a:rPr>
              <a:t>ιμ</a:t>
            </a:r>
            <a:r>
              <a:rPr lang="en-US" b="1" dirty="0">
                <a:effectLst>
                  <a:outerShdw blurRad="38100" dist="38100" dir="2700000" algn="tl">
                    <a:srgbClr val="000000">
                      <a:alpha val="43137"/>
                    </a:srgbClr>
                  </a:outerShdw>
                </a:effectLst>
              </a:rPr>
              <a:t>. Gabriel Said Reynolds, London: Routledge, 2008, 141-162, σ. </a:t>
            </a:r>
            <a:r>
              <a:rPr lang="en-US" b="1" dirty="0" smtClean="0">
                <a:effectLst>
                  <a:outerShdw blurRad="38100" dist="38100" dir="2700000" algn="tl">
                    <a:srgbClr val="000000">
                      <a:alpha val="43137"/>
                    </a:srgbClr>
                  </a:outerShdw>
                </a:effectLst>
              </a:rPr>
              <a:t>156</a:t>
            </a:r>
            <a:r>
              <a:rPr lang="el-GR" b="1" dirty="0" smtClean="0">
                <a:effectLst>
                  <a:outerShdw blurRad="38100" dist="38100" dir="2700000" algn="tl">
                    <a:srgbClr val="000000">
                      <a:alpha val="43137"/>
                    </a:srgbClr>
                  </a:outerShdw>
                </a:effectLst>
              </a:rPr>
              <a:t>)</a:t>
            </a:r>
          </a:p>
          <a:p>
            <a:endParaRPr lang="el-GR" dirty="0" smtClean="0"/>
          </a:p>
          <a:p>
            <a:endParaRPr lang="el-GR" dirty="0"/>
          </a:p>
        </p:txBody>
      </p:sp>
      <p:sp>
        <p:nvSpPr>
          <p:cNvPr id="3" name="2 - Τίτλος"/>
          <p:cNvSpPr>
            <a:spLocks noGrp="1"/>
          </p:cNvSpPr>
          <p:nvPr>
            <p:ph type="title"/>
          </p:nvPr>
        </p:nvSpPr>
        <p:spPr>
          <a:xfrm>
            <a:off x="457200" y="548680"/>
            <a:ext cx="8229600" cy="720080"/>
          </a:xfrm>
        </p:spPr>
        <p:txBody>
          <a:bodyPr>
            <a:normAutofit fontScale="90000"/>
          </a:bodyPr>
          <a:lstStyle/>
          <a:p>
            <a:pPr algn="ctr"/>
            <a:r>
              <a:rPr lang="el-GR" sz="3600" dirty="0" smtClean="0"/>
              <a:t>Ο Χριστός είναι ο Λόγος και το Πνεύμα του Θεού</a:t>
            </a:r>
            <a:r>
              <a:rPr lang="el-GR" dirty="0" smtClean="0"/>
              <a:t/>
            </a:r>
            <a:br>
              <a:rPr lang="el-GR" dirty="0" smtClean="0"/>
            </a:b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714356"/>
            <a:ext cx="8229600" cy="4500594"/>
          </a:xfrm>
        </p:spPr>
        <p:txBody>
          <a:bodyPr/>
          <a:lstStyle/>
          <a:p>
            <a:r>
              <a:rPr lang="el-GR" sz="3600" b="1" dirty="0" smtClean="0">
                <a:latin typeface="+mj-lt"/>
              </a:rPr>
              <a:t>Θεολογία</a:t>
            </a:r>
            <a:endParaRPr lang="en-US" sz="3600" b="1" dirty="0" smtClean="0">
              <a:latin typeface="+mj-lt"/>
            </a:endParaRPr>
          </a:p>
          <a:p>
            <a:endParaRPr lang="el-GR" sz="3600" dirty="0" smtClean="0">
              <a:latin typeface="+mj-lt"/>
            </a:endParaRPr>
          </a:p>
          <a:p>
            <a:r>
              <a:rPr lang="el-GR" sz="3600" b="1" dirty="0" smtClean="0">
                <a:latin typeface="+mj-lt"/>
              </a:rPr>
              <a:t>Χριστολογία</a:t>
            </a:r>
            <a:endParaRPr lang="en-US" sz="3600" b="1" dirty="0" smtClean="0">
              <a:latin typeface="+mj-lt"/>
            </a:endParaRPr>
          </a:p>
          <a:p>
            <a:endParaRPr lang="el-GR" sz="3600" dirty="0" smtClean="0">
              <a:latin typeface="+mj-lt"/>
            </a:endParaRPr>
          </a:p>
          <a:p>
            <a:r>
              <a:rPr lang="el-GR" sz="3600" b="1" dirty="0" smtClean="0">
                <a:latin typeface="+mj-lt"/>
              </a:rPr>
              <a:t>Εσχατολογία</a:t>
            </a:r>
            <a:endParaRPr lang="el-GR" sz="3600" dirty="0" smtClean="0">
              <a:latin typeface="+mj-lt"/>
            </a:endParaRPr>
          </a:p>
          <a:p>
            <a:endParaRPr lang="el-G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1285860"/>
            <a:ext cx="8229600" cy="5214974"/>
          </a:xfrm>
        </p:spPr>
        <p:txBody>
          <a:bodyPr>
            <a:normAutofit fontScale="92500" lnSpcReduction="10000"/>
          </a:bodyPr>
          <a:lstStyle/>
          <a:p>
            <a:pPr algn="just">
              <a:buFont typeface="Wingdings" pitchFamily="2" charset="2"/>
              <a:buChar char="v"/>
            </a:pPr>
            <a:r>
              <a:rPr lang="el-GR" dirty="0" smtClean="0"/>
              <a:t>Ο μουσουλμάνος λόγιος Abū ʿUthmān al-</a:t>
            </a:r>
            <a:r>
              <a:rPr lang="el-GR" dirty="0" err="1" smtClean="0"/>
              <a:t>Jāḥiẓ</a:t>
            </a:r>
            <a:r>
              <a:rPr lang="el-GR" dirty="0" smtClean="0"/>
              <a:t> (776-868/69) υποστηρίζει ότι ο Ιησούς ονομάζεται «Πνεύμα του Θεού» στο Κοράνιο, λόγω της ασυνήθιστης υπερφυσικής γεννήσεώς του και όχι λόγω της θεότητάς του: Ο Θεός δημιούργησε στη μήτρα της μητέρας του, της Μαριάμ, τη ψυχή (</a:t>
            </a:r>
            <a:r>
              <a:rPr lang="el-GR" i="1" dirty="0" smtClean="0"/>
              <a:t>rūḥ</a:t>
            </a:r>
            <a:r>
              <a:rPr lang="el-GR" dirty="0" smtClean="0"/>
              <a:t>) και τη σάρκα (</a:t>
            </a:r>
            <a:r>
              <a:rPr lang="el-GR" i="1" dirty="0" smtClean="0"/>
              <a:t>jasad</a:t>
            </a:r>
            <a:r>
              <a:rPr lang="el-GR" dirty="0" smtClean="0"/>
              <a:t>) χωρίς ανθρώπινη συνουσία.</a:t>
            </a:r>
          </a:p>
          <a:p>
            <a:pPr algn="just">
              <a:buFont typeface="Wingdings" pitchFamily="2" charset="2"/>
              <a:buChar char="v"/>
            </a:pPr>
            <a:r>
              <a:rPr lang="el-GR" dirty="0" smtClean="0"/>
              <a:t>Ο Χριστός αποκαλείται «Λόγος του Θεού» επειδή ο Θεός τον δημιούργησε με το λόγο του (</a:t>
            </a:r>
            <a:r>
              <a:rPr lang="el-GR" i="1" dirty="0" smtClean="0"/>
              <a:t>kun</a:t>
            </a:r>
            <a:r>
              <a:rPr lang="el-GR" dirty="0" smtClean="0"/>
              <a:t>), με τον οποίο ο ίδιος έδωσε το έναυσμα να συλληφθεί ο Ιησούς και να γεννηθεί άνευ σπέρματος ανδρός.</a:t>
            </a:r>
          </a:p>
          <a:p>
            <a:pPr marL="0" indent="0" algn="ctr">
              <a:buNone/>
            </a:pPr>
            <a:r>
              <a:rPr lang="el-GR" b="1" dirty="0" smtClean="0">
                <a:effectLst>
                  <a:outerShdw blurRad="38100" dist="38100" dir="2700000" algn="tl">
                    <a:srgbClr val="000000">
                      <a:alpha val="43137"/>
                    </a:srgbClr>
                  </a:outerShdw>
                </a:effectLst>
              </a:rPr>
              <a:t>(Πηγή</a:t>
            </a:r>
            <a:r>
              <a:rPr lang="en-US" b="1" dirty="0">
                <a:effectLst>
                  <a:outerShdw blurRad="38100" dist="38100" dir="2700000" algn="tl">
                    <a:srgbClr val="000000">
                      <a:alpha val="43137"/>
                    </a:srgbClr>
                  </a:outerShdw>
                </a:effectLst>
              </a:rPr>
              <a:t>: </a:t>
            </a:r>
            <a:r>
              <a:rPr lang="en-US" b="1" dirty="0" err="1">
                <a:effectLst>
                  <a:outerShdw blurRad="38100" dist="38100" dir="2700000" algn="tl">
                    <a:srgbClr val="000000">
                      <a:alpha val="43137"/>
                    </a:srgbClr>
                  </a:outerShdw>
                </a:effectLst>
              </a:rPr>
              <a:t>Aj-Jāḥiẓ</a:t>
            </a:r>
            <a:r>
              <a:rPr lang="en-US" b="1" dirty="0">
                <a:effectLst>
                  <a:outerShdw blurRad="38100" dist="38100" dir="2700000" algn="tl">
                    <a:srgbClr val="000000">
                      <a:alpha val="43137"/>
                    </a:srgbClr>
                  </a:outerShdw>
                </a:effectLst>
              </a:rPr>
              <a:t>, </a:t>
            </a:r>
            <a:r>
              <a:rPr lang="en-US" b="1" i="1" dirty="0">
                <a:effectLst>
                  <a:outerShdw blurRad="38100" dist="38100" dir="2700000" algn="tl">
                    <a:srgbClr val="000000">
                      <a:alpha val="43137"/>
                    </a:srgbClr>
                  </a:outerShdw>
                </a:effectLst>
              </a:rPr>
              <a:t>Al-</a:t>
            </a:r>
            <a:r>
              <a:rPr lang="en-US" b="1" i="1" dirty="0" err="1">
                <a:effectLst>
                  <a:outerShdw blurRad="38100" dist="38100" dir="2700000" algn="tl">
                    <a:srgbClr val="000000">
                      <a:alpha val="43137"/>
                    </a:srgbClr>
                  </a:outerShdw>
                </a:effectLst>
              </a:rPr>
              <a:t>Mukhtār</a:t>
            </a:r>
            <a:r>
              <a:rPr lang="en-US" b="1" i="1" dirty="0">
                <a:effectLst>
                  <a:outerShdw blurRad="38100" dist="38100" dir="2700000" algn="tl">
                    <a:srgbClr val="000000">
                      <a:alpha val="43137"/>
                    </a:srgbClr>
                  </a:outerShdw>
                </a:effectLst>
              </a:rPr>
              <a:t> fī l-</a:t>
            </a:r>
            <a:r>
              <a:rPr lang="en-US" b="1" i="1" dirty="0" err="1">
                <a:effectLst>
                  <a:outerShdw blurRad="38100" dist="38100" dir="2700000" algn="tl">
                    <a:srgbClr val="000000">
                      <a:alpha val="43137"/>
                    </a:srgbClr>
                  </a:outerShdw>
                </a:effectLst>
              </a:rPr>
              <a:t>radd</a:t>
            </a:r>
            <a:r>
              <a:rPr lang="en-US" b="1" i="1" dirty="0">
                <a:effectLst>
                  <a:outerShdw blurRad="38100" dist="38100" dir="2700000" algn="tl">
                    <a:srgbClr val="000000">
                      <a:alpha val="43137"/>
                    </a:srgbClr>
                  </a:outerShdw>
                </a:effectLst>
              </a:rPr>
              <a:t> ʿalā l-</a:t>
            </a:r>
            <a:r>
              <a:rPr lang="en-US" b="1" i="1" dirty="0" err="1">
                <a:effectLst>
                  <a:outerShdw blurRad="38100" dist="38100" dir="2700000" algn="tl">
                    <a:srgbClr val="000000">
                      <a:alpha val="43137"/>
                    </a:srgbClr>
                  </a:outerShdw>
                </a:effectLst>
              </a:rPr>
              <a:t>Naṣārā</a:t>
            </a:r>
            <a:r>
              <a:rPr lang="en-US" b="1" dirty="0">
                <a:effectLst>
                  <a:outerShdw blurRad="38100" dist="38100" dir="2700000" algn="tl">
                    <a:srgbClr val="000000">
                      <a:alpha val="43137"/>
                    </a:srgbClr>
                  </a:outerShdw>
                </a:effectLst>
              </a:rPr>
              <a:t>, </a:t>
            </a:r>
            <a:r>
              <a:rPr lang="en-US" b="1" dirty="0" err="1">
                <a:effectLst>
                  <a:outerShdw blurRad="38100" dist="38100" dir="2700000" algn="tl">
                    <a:srgbClr val="000000">
                      <a:alpha val="43137"/>
                    </a:srgbClr>
                  </a:outerShdw>
                </a:effectLst>
              </a:rPr>
              <a:t>Tahqiq</a:t>
            </a:r>
            <a:r>
              <a:rPr lang="en-US" b="1" dirty="0">
                <a:effectLst>
                  <a:outerShdw blurRad="38100" dist="38100" dir="2700000" algn="tl">
                    <a:srgbClr val="000000">
                      <a:alpha val="43137"/>
                    </a:srgbClr>
                  </a:outerShdw>
                </a:effectLst>
              </a:rPr>
              <a:t> Muḥammad ʿAbd Allāh al-</a:t>
            </a:r>
            <a:r>
              <a:rPr lang="en-US" b="1" dirty="0" err="1">
                <a:effectLst>
                  <a:outerShdw blurRad="38100" dist="38100" dir="2700000" algn="tl">
                    <a:srgbClr val="000000">
                      <a:alpha val="43137"/>
                    </a:srgbClr>
                  </a:outerShdw>
                </a:effectLst>
              </a:rPr>
              <a:t>Sharqāwī</a:t>
            </a:r>
            <a:r>
              <a:rPr lang="en-US" b="1" dirty="0">
                <a:effectLst>
                  <a:outerShdw blurRad="38100" dist="38100" dir="2700000" algn="tl">
                    <a:srgbClr val="000000">
                      <a:alpha val="43137"/>
                    </a:srgbClr>
                  </a:outerShdw>
                </a:effectLst>
              </a:rPr>
              <a:t>, Bayrūt: Dār al-</a:t>
            </a:r>
            <a:r>
              <a:rPr lang="en-US" b="1" dirty="0" err="1">
                <a:effectLst>
                  <a:outerShdw blurRad="38100" dist="38100" dir="2700000" algn="tl">
                    <a:srgbClr val="000000">
                      <a:alpha val="43137"/>
                    </a:srgbClr>
                  </a:outerShdw>
                </a:effectLst>
              </a:rPr>
              <a:t>Jīl</a:t>
            </a:r>
            <a:r>
              <a:rPr lang="en-US" b="1" dirty="0">
                <a:effectLst>
                  <a:outerShdw blurRad="38100" dist="38100" dir="2700000" algn="tl">
                    <a:srgbClr val="000000">
                      <a:alpha val="43137"/>
                    </a:srgbClr>
                  </a:outerShdw>
                </a:effectLst>
              </a:rPr>
              <a:t>, 1991, </a:t>
            </a:r>
            <a:r>
              <a:rPr lang="el-GR" b="1" dirty="0">
                <a:effectLst>
                  <a:outerShdw blurRad="38100" dist="38100" dir="2700000" algn="tl">
                    <a:srgbClr val="000000">
                      <a:alpha val="43137"/>
                    </a:srgbClr>
                  </a:outerShdw>
                </a:effectLst>
              </a:rPr>
              <a:t>σσ. 82 και </a:t>
            </a:r>
            <a:r>
              <a:rPr lang="el-GR" b="1" dirty="0" smtClean="0">
                <a:effectLst>
                  <a:outerShdw blurRad="38100" dist="38100" dir="2700000" algn="tl">
                    <a:srgbClr val="000000">
                      <a:alpha val="43137"/>
                    </a:srgbClr>
                  </a:outerShdw>
                </a:effectLst>
              </a:rPr>
              <a:t>87)</a:t>
            </a:r>
          </a:p>
          <a:p>
            <a:pPr>
              <a:buNone/>
            </a:pPr>
            <a:endParaRPr lang="el-GR" dirty="0" smtClean="0"/>
          </a:p>
          <a:p>
            <a:endParaRPr lang="el-GR" dirty="0"/>
          </a:p>
        </p:txBody>
      </p:sp>
      <p:sp>
        <p:nvSpPr>
          <p:cNvPr id="3" name="2 - Τίτλος"/>
          <p:cNvSpPr>
            <a:spLocks noGrp="1"/>
          </p:cNvSpPr>
          <p:nvPr>
            <p:ph type="title"/>
          </p:nvPr>
        </p:nvSpPr>
        <p:spPr>
          <a:xfrm>
            <a:off x="457200" y="152400"/>
            <a:ext cx="8229600" cy="919146"/>
          </a:xfrm>
        </p:spPr>
        <p:txBody>
          <a:bodyPr>
            <a:normAutofit fontScale="90000"/>
          </a:bodyPr>
          <a:lstStyle/>
          <a:p>
            <a:pPr algn="ctr"/>
            <a:r>
              <a:rPr lang="el-GR" sz="3600" i="1" dirty="0" smtClean="0"/>
              <a:t>Η ισλαμική ερμηνεία ότι ο Χριστός είναι ο Λόγος και το Πνεύμα του Θεού</a:t>
            </a:r>
            <a:r>
              <a:rPr sz="3600" i="1" smtClean="0"/>
              <a:t>:</a:t>
            </a:r>
            <a:endParaRPr lang="el-GR" sz="3600" i="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1000108"/>
            <a:ext cx="8229600" cy="5857892"/>
          </a:xfrm>
        </p:spPr>
        <p:txBody>
          <a:bodyPr>
            <a:normAutofit fontScale="92500" lnSpcReduction="20000"/>
          </a:bodyPr>
          <a:lstStyle/>
          <a:p>
            <a:pPr algn="just">
              <a:buFont typeface="Wingdings" pitchFamily="2" charset="2"/>
              <a:buChar char="v"/>
            </a:pPr>
            <a:r>
              <a:rPr lang="el-GR" dirty="0" smtClean="0"/>
              <a:t>Το Κοράνιο αποδέχεται την εκ παρθένου γέννηση του Χριστού. Θεωρεί, ότι γεννήθηκε με υπερφυσικό τρόπο, χωρίς τη συνεργία ανδρός. Η γέννησή του αποτελεί ένα θαύμα του Θεού. Το Κοράνιο αναφέρει, ότι η γέννηση του Χριστού παραλληλίζεται με τη δημιουργία του Αδάμ: «Η κατάσταση του Ιησού μπροστά στον Allāh είναι όμοια με εκείνη του Αδάμ, που τον έπλασε από χώμα (</a:t>
            </a:r>
            <a:r>
              <a:rPr lang="el-GR" i="1" dirty="0" smtClean="0"/>
              <a:t>turāb</a:t>
            </a:r>
            <a:r>
              <a:rPr lang="el-GR" dirty="0" smtClean="0"/>
              <a:t>) και έπειτα του είπε “γενηθήτω” και έγινε» {Κοράνιο 3:59}.</a:t>
            </a:r>
          </a:p>
          <a:p>
            <a:pPr algn="just">
              <a:buFont typeface="Wingdings" pitchFamily="2" charset="2"/>
              <a:buChar char="v"/>
            </a:pPr>
            <a:r>
              <a:rPr lang="el-GR" dirty="0" smtClean="0"/>
              <a:t>Οι μουσουλμάνοι λόγιοι πολλές φορές συνέδεσαν την υπερφυσική γέννηση του Χριστού με την αναχώρησή του απ’ αυτό τον κόσμο. Ο σύγχρονος Μουσουλμάνος λόγιος, αιγυπτιακής καταγωγής, </a:t>
            </a:r>
            <a:r>
              <a:rPr lang="en-GB" dirty="0" smtClean="0"/>
              <a:t>Muḥammad Metwali al</a:t>
            </a:r>
            <a:r>
              <a:rPr lang="el-GR" dirty="0" smtClean="0"/>
              <a:t>-</a:t>
            </a:r>
            <a:r>
              <a:rPr lang="en-GB" dirty="0" smtClean="0"/>
              <a:t>Sh</a:t>
            </a:r>
            <a:r>
              <a:rPr lang="el-GR" dirty="0" err="1" smtClean="0"/>
              <a:t>aʿ</a:t>
            </a:r>
            <a:r>
              <a:rPr lang="en-GB" dirty="0" smtClean="0"/>
              <a:t>rawi </a:t>
            </a:r>
            <a:r>
              <a:rPr lang="el-GR" dirty="0" smtClean="0"/>
              <a:t>(1911-1998) παρατηρεί, ότι λόγω τού ότι ο Χριστός γεννήθηκε με έναν ξεχωριστό και μοναδικό τρόπο, γι’ αυτό και εγκατέλειψε αυτό τον κόσμο με έναν ανάλογα ξεχωριστό και μοναδικό τρόπο, αναλαμβανόμενος στους ουρανούς.</a:t>
            </a:r>
          </a:p>
          <a:p>
            <a:pPr marL="0" indent="0" algn="ctr">
              <a:buNone/>
            </a:pPr>
            <a:r>
              <a:rPr lang="el-GR" b="1" dirty="0" smtClean="0">
                <a:effectLst>
                  <a:outerShdw blurRad="38100" dist="38100" dir="2700000" algn="tl">
                    <a:srgbClr val="000000">
                      <a:alpha val="43137"/>
                    </a:srgbClr>
                  </a:outerShdw>
                </a:effectLst>
              </a:rPr>
              <a:t>(Πηγή</a:t>
            </a:r>
            <a:r>
              <a:rPr lang="en-US" b="1" dirty="0">
                <a:effectLst>
                  <a:outerShdw blurRad="38100" dist="38100" dir="2700000" algn="tl">
                    <a:srgbClr val="000000">
                      <a:alpha val="43137"/>
                    </a:srgbClr>
                  </a:outerShdw>
                </a:effectLst>
              </a:rPr>
              <a:t>: M. Al-</a:t>
            </a:r>
            <a:r>
              <a:rPr lang="en-US" b="1" dirty="0" err="1">
                <a:effectLst>
                  <a:outerShdw blurRad="38100" dist="38100" dir="2700000" algn="tl">
                    <a:srgbClr val="000000">
                      <a:alpha val="43137"/>
                    </a:srgbClr>
                  </a:outerShdw>
                </a:effectLst>
              </a:rPr>
              <a:t>Shaʿrawi</a:t>
            </a:r>
            <a:r>
              <a:rPr lang="en-US" b="1" dirty="0">
                <a:effectLst>
                  <a:outerShdw blurRad="38100" dist="38100" dir="2700000" algn="tl">
                    <a:srgbClr val="000000">
                      <a:alpha val="43137"/>
                    </a:srgbClr>
                  </a:outerShdw>
                </a:effectLst>
              </a:rPr>
              <a:t>, </a:t>
            </a:r>
            <a:r>
              <a:rPr lang="en-US" b="1" i="1" dirty="0" err="1">
                <a:effectLst>
                  <a:outerShdw blurRad="38100" dist="38100" dir="2700000" algn="tl">
                    <a:srgbClr val="000000">
                      <a:alpha val="43137"/>
                    </a:srgbClr>
                  </a:outerShdw>
                </a:effectLst>
              </a:rPr>
              <a:t>Qiṣaṣ</a:t>
            </a:r>
            <a:r>
              <a:rPr lang="en-US" b="1" i="1" dirty="0">
                <a:effectLst>
                  <a:outerShdw blurRad="38100" dist="38100" dir="2700000" algn="tl">
                    <a:srgbClr val="000000">
                      <a:alpha val="43137"/>
                    </a:srgbClr>
                  </a:outerShdw>
                </a:effectLst>
              </a:rPr>
              <a:t> al-</a:t>
            </a:r>
            <a:r>
              <a:rPr lang="en-US" b="1" i="1" dirty="0" err="1">
                <a:effectLst>
                  <a:outerShdw blurRad="38100" dist="38100" dir="2700000" algn="tl">
                    <a:srgbClr val="000000">
                      <a:alpha val="43137"/>
                    </a:srgbClr>
                  </a:outerShdw>
                </a:effectLst>
              </a:rPr>
              <a:t>anbiyāʾ</a:t>
            </a:r>
            <a:r>
              <a:rPr lang="en-US" b="1" i="1" dirty="0">
                <a:effectLst>
                  <a:outerShdw blurRad="38100" dist="38100" dir="2700000" algn="tl">
                    <a:srgbClr val="000000">
                      <a:alpha val="43137"/>
                    </a:srgbClr>
                  </a:outerShdw>
                </a:effectLst>
              </a:rPr>
              <a:t> w </a:t>
            </a:r>
            <a:r>
              <a:rPr lang="en-US" b="1" i="1" dirty="0" err="1">
                <a:effectLst>
                  <a:outerShdw blurRad="38100" dist="38100" dir="2700000" algn="tl">
                    <a:srgbClr val="000000">
                      <a:alpha val="43137"/>
                    </a:srgbClr>
                  </a:outerShdw>
                </a:effectLst>
              </a:rPr>
              <a:t>mʿaha</a:t>
            </a:r>
            <a:r>
              <a:rPr lang="en-US" b="1" i="1" dirty="0">
                <a:effectLst>
                  <a:outerShdw blurRad="38100" dist="38100" dir="2700000" algn="tl">
                    <a:srgbClr val="000000">
                      <a:alpha val="43137"/>
                    </a:srgbClr>
                  </a:outerShdw>
                </a:effectLst>
              </a:rPr>
              <a:t> </a:t>
            </a:r>
            <a:r>
              <a:rPr lang="en-US" b="1" i="1" dirty="0" err="1">
                <a:effectLst>
                  <a:outerShdw blurRad="38100" dist="38100" dir="2700000" algn="tl">
                    <a:srgbClr val="000000">
                      <a:alpha val="43137"/>
                    </a:srgbClr>
                  </a:outerShdw>
                </a:effectLst>
              </a:rPr>
              <a:t>sīrat</a:t>
            </a:r>
            <a:r>
              <a:rPr lang="en-US" b="1" i="1" dirty="0">
                <a:effectLst>
                  <a:outerShdw blurRad="38100" dist="38100" dir="2700000" algn="tl">
                    <a:srgbClr val="000000">
                      <a:alpha val="43137"/>
                    </a:srgbClr>
                  </a:outerShdw>
                </a:effectLst>
              </a:rPr>
              <a:t> al-</a:t>
            </a:r>
            <a:r>
              <a:rPr lang="en-US" b="1" i="1" dirty="0" err="1">
                <a:effectLst>
                  <a:outerShdw blurRad="38100" dist="38100" dir="2700000" algn="tl">
                    <a:srgbClr val="000000">
                      <a:alpha val="43137"/>
                    </a:srgbClr>
                  </a:outerShdw>
                </a:effectLst>
              </a:rPr>
              <a:t>rasūl</a:t>
            </a:r>
            <a:r>
              <a:rPr lang="en-US" b="1" dirty="0">
                <a:effectLst>
                  <a:outerShdw blurRad="38100" dist="38100" dir="2700000" algn="tl">
                    <a:srgbClr val="000000">
                      <a:alpha val="43137"/>
                    </a:srgbClr>
                  </a:outerShdw>
                </a:effectLst>
              </a:rPr>
              <a:t>, Dār al-</a:t>
            </a:r>
            <a:r>
              <a:rPr lang="en-US" b="1" dirty="0" err="1">
                <a:effectLst>
                  <a:outerShdw blurRad="38100" dist="38100" dir="2700000" algn="tl">
                    <a:srgbClr val="000000">
                      <a:alpha val="43137"/>
                    </a:srgbClr>
                  </a:outerShdw>
                </a:effectLst>
              </a:rPr>
              <a:t>Qūts</a:t>
            </a:r>
            <a:r>
              <a:rPr lang="en-US" b="1" dirty="0">
                <a:effectLst>
                  <a:outerShdw blurRad="38100" dist="38100" dir="2700000" algn="tl">
                    <a:srgbClr val="000000">
                      <a:alpha val="43137"/>
                    </a:srgbClr>
                  </a:outerShdw>
                </a:effectLst>
              </a:rPr>
              <a:t>, Al-</a:t>
            </a:r>
            <a:r>
              <a:rPr lang="en-US" b="1" dirty="0" err="1">
                <a:effectLst>
                  <a:outerShdw blurRad="38100" dist="38100" dir="2700000" algn="tl">
                    <a:srgbClr val="000000">
                      <a:alpha val="43137"/>
                    </a:srgbClr>
                  </a:outerShdw>
                </a:effectLst>
              </a:rPr>
              <a:t>Nashir</a:t>
            </a:r>
            <a:r>
              <a:rPr lang="en-US" b="1" dirty="0">
                <a:effectLst>
                  <a:outerShdw blurRad="38100" dist="38100" dir="2700000" algn="tl">
                    <a:srgbClr val="000000">
                      <a:alpha val="43137"/>
                    </a:srgbClr>
                  </a:outerShdw>
                </a:effectLst>
              </a:rPr>
              <a:t> </a:t>
            </a:r>
            <a:r>
              <a:rPr lang="en-US" b="1" dirty="0" err="1">
                <a:effectLst>
                  <a:outerShdw blurRad="38100" dist="38100" dir="2700000" algn="tl">
                    <a:srgbClr val="000000">
                      <a:alpha val="43137"/>
                    </a:srgbClr>
                  </a:outerShdw>
                </a:effectLst>
              </a:rPr>
              <a:t>Ḥassan</a:t>
            </a:r>
            <a:r>
              <a:rPr lang="en-US" b="1" dirty="0">
                <a:effectLst>
                  <a:outerShdw blurRad="38100" dist="38100" dir="2700000" algn="tl">
                    <a:srgbClr val="000000">
                      <a:alpha val="43137"/>
                    </a:srgbClr>
                  </a:outerShdw>
                </a:effectLst>
              </a:rPr>
              <a:t> </a:t>
            </a:r>
            <a:r>
              <a:rPr lang="en-US" b="1" dirty="0" err="1">
                <a:effectLst>
                  <a:outerShdw blurRad="38100" dist="38100" dir="2700000" algn="tl">
                    <a:srgbClr val="000000">
                      <a:alpha val="43137"/>
                    </a:srgbClr>
                  </a:outerShdw>
                </a:effectLst>
              </a:rPr>
              <a:t>Maḥmmud</a:t>
            </a:r>
            <a:r>
              <a:rPr lang="en-US" b="1" dirty="0">
                <a:effectLst>
                  <a:outerShdw blurRad="38100" dist="38100" dir="2700000" algn="tl">
                    <a:srgbClr val="000000">
                      <a:alpha val="43137"/>
                    </a:srgbClr>
                  </a:outerShdw>
                </a:effectLst>
              </a:rPr>
              <a:t>, 2006, </a:t>
            </a:r>
            <a:r>
              <a:rPr lang="el-GR" b="1" dirty="0">
                <a:effectLst>
                  <a:outerShdw blurRad="38100" dist="38100" dir="2700000" algn="tl">
                    <a:srgbClr val="000000">
                      <a:alpha val="43137"/>
                    </a:srgbClr>
                  </a:outerShdw>
                </a:effectLst>
              </a:rPr>
              <a:t>σσ. 457-459</a:t>
            </a:r>
            <a:r>
              <a:rPr lang="en-US" b="1" dirty="0" smtClean="0">
                <a:effectLst>
                  <a:outerShdw blurRad="38100" dist="38100" dir="2700000" algn="tl">
                    <a:srgbClr val="000000">
                      <a:alpha val="43137"/>
                    </a:srgbClr>
                  </a:outerShdw>
                </a:effectLst>
              </a:rPr>
              <a:t>)</a:t>
            </a:r>
            <a:endParaRPr lang="el-GR" b="1" dirty="0">
              <a:effectLst>
                <a:outerShdw blurRad="38100" dist="38100" dir="2700000" algn="tl">
                  <a:srgbClr val="000000">
                    <a:alpha val="43137"/>
                  </a:srgbClr>
                </a:outerShdw>
              </a:effectLst>
            </a:endParaRPr>
          </a:p>
        </p:txBody>
      </p:sp>
      <p:sp>
        <p:nvSpPr>
          <p:cNvPr id="3" name="2 - Τίτλος"/>
          <p:cNvSpPr>
            <a:spLocks noGrp="1"/>
          </p:cNvSpPr>
          <p:nvPr>
            <p:ph type="title"/>
          </p:nvPr>
        </p:nvSpPr>
        <p:spPr>
          <a:xfrm>
            <a:off x="457200" y="0"/>
            <a:ext cx="8229600" cy="1142984"/>
          </a:xfrm>
        </p:spPr>
        <p:txBody>
          <a:bodyPr>
            <a:normAutofit fontScale="90000"/>
          </a:bodyPr>
          <a:lstStyle/>
          <a:p>
            <a:pPr algn="ctr"/>
            <a:r>
              <a:rPr lang="el-GR" sz="3100" b="1" dirty="0" smtClean="0"/>
              <a:t>Η εκ παρθένου γέννηση του Ιησού</a:t>
            </a:r>
            <a:r>
              <a:rPr sz="3100" b="1" smtClean="0"/>
              <a:t>:</a:t>
            </a:r>
            <a:r>
              <a:rPr lang="el-GR" dirty="0" smtClean="0"/>
              <a:t/>
            </a:r>
            <a:br>
              <a:rPr lang="el-GR" dirty="0" smtClean="0"/>
            </a:br>
            <a:endParaRPr lang="el-G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lstStyle/>
          <a:p>
            <a:pPr algn="just">
              <a:buFont typeface="Wingdings" pitchFamily="2" charset="2"/>
              <a:buChar char="v"/>
            </a:pPr>
            <a:r>
              <a:rPr lang="el-GR" dirty="0" smtClean="0"/>
              <a:t>Το Κοράνιο αναφέρεται σε ποικίλα θαύματα του Χριστού, κατά τη διάρκεια της αποστολής του, όμως αυτά τα αποδίδει στη δύναμη του Θεού και όχι στην ίδια τη δύναμη του Ιησού. </a:t>
            </a:r>
          </a:p>
          <a:p>
            <a:pPr algn="just">
              <a:buFont typeface="Wingdings" pitchFamily="2" charset="2"/>
              <a:buChar char="v"/>
            </a:pPr>
            <a:r>
              <a:rPr lang="el-GR" dirty="0" smtClean="0"/>
              <a:t>Το Κοράνιο αναφέρει, ότι τα θαύματα που έκανε ο Χριστός, ιδιαίτερα τις αναστάσεις νεκρών, τα έκανε με την άδεια του Θεού (</a:t>
            </a:r>
            <a:r>
              <a:rPr lang="el-GR" i="1" dirty="0" smtClean="0"/>
              <a:t>bi-</a:t>
            </a:r>
            <a:r>
              <a:rPr lang="el-GR" i="1" dirty="0" err="1" smtClean="0"/>
              <a:t>idh</a:t>
            </a:r>
            <a:r>
              <a:rPr lang="el-GR" i="1" dirty="0" smtClean="0"/>
              <a:t>n Allāh</a:t>
            </a:r>
            <a:r>
              <a:rPr lang="el-GR" dirty="0" smtClean="0"/>
              <a:t>) {Κοράνιο 3:49· 5:110} – αντίθετα, δηλαδή από τη χριστιανική διδασκαλία, η οποία αποδίδει τα θαύματα του Χριστού στη θεία του φύση.</a:t>
            </a:r>
          </a:p>
          <a:p>
            <a:endParaRPr lang="el-GR" dirty="0"/>
          </a:p>
        </p:txBody>
      </p:sp>
      <p:sp>
        <p:nvSpPr>
          <p:cNvPr id="3" name="2 - Τίτλος"/>
          <p:cNvSpPr>
            <a:spLocks noGrp="1"/>
          </p:cNvSpPr>
          <p:nvPr>
            <p:ph type="title"/>
          </p:nvPr>
        </p:nvSpPr>
        <p:spPr>
          <a:xfrm>
            <a:off x="457200" y="0"/>
            <a:ext cx="8229600" cy="1000108"/>
          </a:xfrm>
        </p:spPr>
        <p:txBody>
          <a:bodyPr>
            <a:normAutofit/>
          </a:bodyPr>
          <a:lstStyle/>
          <a:p>
            <a:pPr algn="ctr"/>
            <a:r>
              <a:rPr lang="el-GR" sz="3600" i="1" dirty="0" smtClean="0"/>
              <a:t>Τα θαύματα του Χριστού</a:t>
            </a:r>
            <a:r>
              <a:rPr sz="3600" i="1" smtClean="0"/>
              <a:t>:</a:t>
            </a:r>
            <a:endParaRPr lang="el-GR" sz="3600" i="1"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1071546"/>
            <a:ext cx="8229600" cy="5429288"/>
          </a:xfrm>
        </p:spPr>
        <p:txBody>
          <a:bodyPr>
            <a:normAutofit fontScale="92500" lnSpcReduction="20000"/>
          </a:bodyPr>
          <a:lstStyle/>
          <a:p>
            <a:pPr algn="just">
              <a:buFont typeface="Wingdings" pitchFamily="2" charset="2"/>
              <a:buChar char="v"/>
            </a:pPr>
            <a:r>
              <a:rPr lang="el-GR" dirty="0" smtClean="0"/>
              <a:t>Σε αντίθεση με τις ευαγγελικές διηγήσεις, κατά τις οποίες «ὁ ᾿Ιησοῦς </a:t>
            </a:r>
            <a:r>
              <a:rPr lang="el-GR" dirty="0" err="1" smtClean="0"/>
              <a:t>ἀνήχθη</a:t>
            </a:r>
            <a:r>
              <a:rPr lang="el-GR" dirty="0" smtClean="0"/>
              <a:t> εἰς τὴν </a:t>
            </a:r>
            <a:r>
              <a:rPr lang="el-GR" dirty="0" err="1" smtClean="0"/>
              <a:t>ἔρημον</a:t>
            </a:r>
            <a:r>
              <a:rPr lang="el-GR" dirty="0" smtClean="0"/>
              <a:t> ὑπὸ τοῦ Πνεύματος </a:t>
            </a:r>
            <a:r>
              <a:rPr lang="el-GR" dirty="0" err="1" smtClean="0"/>
              <a:t>πειρασθῆναι</a:t>
            </a:r>
            <a:r>
              <a:rPr lang="el-GR" dirty="0" smtClean="0"/>
              <a:t> ὑπὸ τοῦ διαβόλου» (Ματθ. 4, 1-11), το Κοράνιο αμφισβητεί έμμεσα κάτι τέτοιο.</a:t>
            </a:r>
          </a:p>
          <a:p>
            <a:pPr algn="just">
              <a:buFont typeface="Wingdings" pitchFamily="2" charset="2"/>
              <a:buChar char="v"/>
            </a:pPr>
            <a:r>
              <a:rPr lang="el-GR" dirty="0" smtClean="0"/>
              <a:t>Αναφέρει ρητά, ότι ο Θεός προστάτεψε τη Μαριάμ και τους απογόνους της από το διάβολο: «Την ονόμασα Μαριάμ, και την εμπιστεύομαι καθώς και τους απογόνους της, στη δική σου προστασία απ’ τον Σατανά τον απόβλητο» {Κοράνιο 3:36}.</a:t>
            </a:r>
          </a:p>
          <a:p>
            <a:pPr algn="just">
              <a:buFont typeface="Wingdings" pitchFamily="2" charset="2"/>
              <a:buChar char="v"/>
            </a:pPr>
            <a:r>
              <a:rPr lang="el-GR" dirty="0" smtClean="0"/>
              <a:t>Λέγεται, ότι ο Προφήτης του Ισλάμ, Μωάμεθ, ανέφερε, ότι η μόνη προσωπικότητα που κατά την γέννηση της, δεν πείραξε και δεν άγγιξε ο διάβολος, ήταν ο Ιησούς και η μητέρα του, η Μαριάμ. Συγκεκριμένα, αναφέρει ο Μωάμεθ τα εξής: «Κάθε παιδί που γεννήθηκε από τα παιδιά του Αδάμ, ο Σατανάς το άγγιξε, εκτός από τη Μαριάμ και τον Υιό της».</a:t>
            </a:r>
            <a:endParaRPr lang="en-US" dirty="0" smtClean="0"/>
          </a:p>
          <a:p>
            <a:pPr marL="0" indent="0" algn="ctr">
              <a:buNone/>
            </a:pPr>
            <a:r>
              <a:rPr lang="en-US" b="1" u="sng" dirty="0" smtClean="0"/>
              <a:t>(</a:t>
            </a:r>
            <a:r>
              <a:rPr lang="el-GR" b="1" u="sng" dirty="0" smtClean="0"/>
              <a:t>Πηγή</a:t>
            </a:r>
            <a:r>
              <a:rPr lang="en-US" b="1" u="sng" dirty="0"/>
              <a:t>: Aḥmad Ibn Ḥanbal, </a:t>
            </a:r>
            <a:r>
              <a:rPr lang="en-US" b="1" i="1" u="sng" dirty="0"/>
              <a:t>Musnad</a:t>
            </a:r>
            <a:r>
              <a:rPr lang="en-US" b="1" u="sng" dirty="0"/>
              <a:t>, (8), </a:t>
            </a:r>
            <a:r>
              <a:rPr lang="en-US" b="1" u="sng" dirty="0" err="1"/>
              <a:t>Tahqiq</a:t>
            </a:r>
            <a:r>
              <a:rPr lang="en-US" b="1" u="sng" dirty="0"/>
              <a:t> Aḥmad </a:t>
            </a:r>
            <a:r>
              <a:rPr lang="en-US" b="1" u="sng" dirty="0" err="1"/>
              <a:t>Shākir</a:t>
            </a:r>
            <a:r>
              <a:rPr lang="en-US" b="1" u="sng" dirty="0"/>
              <a:t>, al-</a:t>
            </a:r>
            <a:r>
              <a:rPr lang="en-US" b="1" u="sng" dirty="0" err="1"/>
              <a:t>Qāhirah</a:t>
            </a:r>
            <a:r>
              <a:rPr lang="en-US" b="1" u="sng" dirty="0"/>
              <a:t>: Dār al-Hadith, 1995, </a:t>
            </a:r>
            <a:r>
              <a:rPr lang="el-GR" b="1" u="sng" dirty="0"/>
              <a:t>σσ. 29-30</a:t>
            </a:r>
            <a:r>
              <a:rPr lang="en-US" b="1" u="sng" dirty="0" smtClean="0"/>
              <a:t>)</a:t>
            </a:r>
            <a:endParaRPr lang="el-GR" b="1" u="sng" dirty="0" smtClean="0"/>
          </a:p>
          <a:p>
            <a:endParaRPr lang="el-GR" dirty="0"/>
          </a:p>
        </p:txBody>
      </p:sp>
      <p:sp>
        <p:nvSpPr>
          <p:cNvPr id="3" name="2 - Τίτλος"/>
          <p:cNvSpPr>
            <a:spLocks noGrp="1"/>
          </p:cNvSpPr>
          <p:nvPr>
            <p:ph type="title"/>
          </p:nvPr>
        </p:nvSpPr>
        <p:spPr>
          <a:xfrm>
            <a:off x="457200" y="0"/>
            <a:ext cx="8229600" cy="785794"/>
          </a:xfrm>
        </p:spPr>
        <p:txBody>
          <a:bodyPr>
            <a:normAutofit/>
          </a:bodyPr>
          <a:lstStyle/>
          <a:p>
            <a:pPr algn="ctr"/>
            <a:r>
              <a:rPr lang="el-GR" sz="3200" i="1" dirty="0" smtClean="0"/>
              <a:t>Ο διάβολος δεν πείραξε τον Ιησο</a:t>
            </a:r>
            <a:r>
              <a:rPr lang="el-GR" sz="2800" i="1" dirty="0" smtClean="0"/>
              <a:t>ύ</a:t>
            </a:r>
            <a:endParaRPr lang="el-GR" sz="2800" i="1"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1357298"/>
            <a:ext cx="8229600" cy="5286412"/>
          </a:xfrm>
        </p:spPr>
        <p:txBody>
          <a:bodyPr>
            <a:normAutofit fontScale="92500" lnSpcReduction="10000"/>
          </a:bodyPr>
          <a:lstStyle/>
          <a:p>
            <a:pPr algn="just">
              <a:buFont typeface="Wingdings" pitchFamily="2" charset="2"/>
              <a:buChar char="v"/>
            </a:pPr>
            <a:r>
              <a:rPr lang="el-GR" dirty="0" smtClean="0"/>
              <a:t>Για το Ισλάμ το μήνυμα που έφερε ο Χριστός στον κόσμο δεν ήταν οικουμενικό αλλά αφορούσε μόνο τον περιούσιο λαό του Θεού, τον Ισραήλ</a:t>
            </a:r>
            <a:r>
              <a:rPr lang="en-US" dirty="0" smtClean="0"/>
              <a:t>.</a:t>
            </a:r>
          </a:p>
          <a:p>
            <a:pPr algn="just">
              <a:buFont typeface="Wingdings" pitchFamily="2" charset="2"/>
              <a:buChar char="v"/>
            </a:pPr>
            <a:r>
              <a:rPr lang="el-GR" dirty="0" smtClean="0"/>
              <a:t>Δύο ήταν τα κύρια μηνύματα που έφερε ο Ιησούς στο λαό του</a:t>
            </a:r>
            <a:r>
              <a:rPr lang="en-US" dirty="0" smtClean="0"/>
              <a:t>:</a:t>
            </a:r>
            <a:endParaRPr lang="el-GR" dirty="0" smtClean="0"/>
          </a:p>
          <a:p>
            <a:pPr algn="just">
              <a:buFont typeface="Wingdings" panose="05000000000000000000" pitchFamily="2" charset="2"/>
              <a:buChar char="ü"/>
            </a:pPr>
            <a:r>
              <a:rPr lang="el-GR" dirty="0" smtClean="0"/>
              <a:t>Το μήνυμα του</a:t>
            </a:r>
            <a:r>
              <a:rPr lang="en-US" dirty="0" smtClean="0"/>
              <a:t> </a:t>
            </a:r>
            <a:r>
              <a:rPr lang="el-GR" dirty="0" smtClean="0"/>
              <a:t>μονοθεϊσμού μέσω του Ευαγγελίου του (</a:t>
            </a:r>
            <a:r>
              <a:rPr lang="en-US" i="1" dirty="0" smtClean="0"/>
              <a:t>al</a:t>
            </a:r>
            <a:r>
              <a:rPr lang="el-GR" i="1" dirty="0" smtClean="0"/>
              <a:t>-Injīl</a:t>
            </a:r>
            <a:r>
              <a:rPr lang="el-GR" dirty="0" smtClean="0"/>
              <a:t>) {Κοράνιο 57: 27}. </a:t>
            </a:r>
          </a:p>
          <a:p>
            <a:pPr algn="just">
              <a:buFont typeface="Wingdings" panose="05000000000000000000" pitchFamily="2" charset="2"/>
              <a:buChar char="ü"/>
            </a:pPr>
            <a:r>
              <a:rPr lang="el-GR" dirty="0" smtClean="0"/>
              <a:t>Την αναγγελία για την έλευση του έσχατου των προφητών, Μωάμεθ. Το Κοράνιο αναφέρει χαρακτηριστικά, ότι ο Χριστός είχε προφητεύσει την έλευση του Μωάμεθ «Ω παιδιά του Ισραήλ! Είμαι ο απεσταλμένος του Allāh σ’ εσάς […] για να σας αναγγείλω την ευχάριστη είδηση για έναν Απόστολο που θα έλθει μετά από εμένα και που το όνομά του είναι </a:t>
            </a:r>
            <a:r>
              <a:rPr lang="en-US" dirty="0" smtClean="0"/>
              <a:t>Ahmad</a:t>
            </a:r>
            <a:r>
              <a:rPr lang="el-GR" dirty="0" smtClean="0"/>
              <a:t>» {Κοράνιο 61:6}.</a:t>
            </a:r>
            <a:endParaRPr lang="el-GR" dirty="0"/>
          </a:p>
        </p:txBody>
      </p:sp>
      <p:sp>
        <p:nvSpPr>
          <p:cNvPr id="3" name="2 - Τίτλος"/>
          <p:cNvSpPr>
            <a:spLocks noGrp="1"/>
          </p:cNvSpPr>
          <p:nvPr>
            <p:ph type="title"/>
          </p:nvPr>
        </p:nvSpPr>
        <p:spPr>
          <a:xfrm>
            <a:off x="428596" y="0"/>
            <a:ext cx="8229600" cy="1276312"/>
          </a:xfrm>
        </p:spPr>
        <p:txBody>
          <a:bodyPr>
            <a:normAutofit/>
          </a:bodyPr>
          <a:lstStyle/>
          <a:p>
            <a:pPr algn="ctr"/>
            <a:r>
              <a:rPr lang="el-GR" sz="3200" dirty="0" smtClean="0"/>
              <a:t>Το μήνυμα του Χριστού και ο σκοπός της αποστολής του στη γη</a:t>
            </a:r>
            <a:r>
              <a:rPr sz="3200" smtClean="0"/>
              <a:t>: </a:t>
            </a:r>
            <a:endParaRPr lang="el-GR" sz="32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1643050"/>
            <a:ext cx="8229600" cy="4714908"/>
          </a:xfrm>
        </p:spPr>
        <p:txBody>
          <a:bodyPr/>
          <a:lstStyle/>
          <a:p>
            <a:r>
              <a:rPr lang="el-GR" dirty="0" smtClean="0"/>
              <a:t>Το Κοράνιο απορρίπτει τη σταύρωση του Χριστού, ενώ αποσιωπά το γεγονός της αναστάσεώς του, το οποίο, προφανώς, δε γίνεται αποδεκτό και τέλος δέχεται την ανάληψή του. </a:t>
            </a:r>
          </a:p>
          <a:p>
            <a:pPr>
              <a:buNone/>
            </a:pPr>
            <a:r>
              <a:rPr lang="el-GR" dirty="0" smtClean="0"/>
              <a:t>   </a:t>
            </a:r>
            <a:endParaRPr lang="el-GR" dirty="0"/>
          </a:p>
        </p:txBody>
      </p:sp>
      <p:sp>
        <p:nvSpPr>
          <p:cNvPr id="3" name="2 - Τίτλος"/>
          <p:cNvSpPr>
            <a:spLocks noGrp="1"/>
          </p:cNvSpPr>
          <p:nvPr>
            <p:ph type="title"/>
          </p:nvPr>
        </p:nvSpPr>
        <p:spPr>
          <a:xfrm>
            <a:off x="457200" y="0"/>
            <a:ext cx="8229600" cy="1428736"/>
          </a:xfrm>
        </p:spPr>
        <p:txBody>
          <a:bodyPr>
            <a:normAutofit/>
          </a:bodyPr>
          <a:lstStyle/>
          <a:p>
            <a:r>
              <a:rPr lang="el-GR" sz="2800" b="1" dirty="0" smtClean="0"/>
              <a:t>Άρνηση της σταυρώσεως και της αναστάσεως του Χριστού, παραδοχή της αναλήψεώς του</a:t>
            </a:r>
            <a:endParaRPr lang="el-GR" sz="2800" dirty="0"/>
          </a:p>
        </p:txBody>
      </p:sp>
      <p:sp>
        <p:nvSpPr>
          <p:cNvPr id="4" name="3 - Έλλειψη"/>
          <p:cNvSpPr/>
          <p:nvPr/>
        </p:nvSpPr>
        <p:spPr>
          <a:xfrm>
            <a:off x="857224" y="3143248"/>
            <a:ext cx="7715304" cy="3714752"/>
          </a:xfrm>
          <a:prstGeom prst="ellipse">
            <a:avLst/>
          </a:prstGeom>
          <a:effectLst>
            <a:glow rad="63500">
              <a:schemeClr val="accent4">
                <a:satMod val="175000"/>
                <a:alpha val="40000"/>
              </a:schemeClr>
            </a:glow>
            <a:outerShdw blurRad="50800" dist="25000" dir="5400000" rotWithShape="0">
              <a:schemeClr val="dk1">
                <a:shade val="30000"/>
                <a:satMod val="150000"/>
                <a:alpha val="38000"/>
              </a:schemeClr>
            </a:outerShdw>
          </a:effectLst>
        </p:spPr>
        <p:style>
          <a:lnRef idx="1">
            <a:schemeClr val="dk1"/>
          </a:lnRef>
          <a:fillRef idx="1003">
            <a:schemeClr val="dk2"/>
          </a:fillRef>
          <a:effectRef idx="1">
            <a:schemeClr val="dk1"/>
          </a:effectRef>
          <a:fontRef idx="minor">
            <a:schemeClr val="dk1"/>
          </a:fontRef>
        </p:style>
        <p:txBody>
          <a:bodyPr rtlCol="0" anchor="ctr"/>
          <a:lstStyle/>
          <a:p>
            <a:pPr algn="ctr"/>
            <a:r>
              <a:rPr lang="el-GR" sz="2000" b="1" dirty="0" smtClean="0">
                <a:solidFill>
                  <a:schemeClr val="bg1">
                    <a:lumMod val="95000"/>
                    <a:lumOff val="5000"/>
                  </a:schemeClr>
                </a:solidFill>
              </a:rPr>
              <a:t>«Κι όμως δεν τον σκότωσαν κι ούτε τον σταύρωσαν, αλλά έτσι φαίνεται σ' αυτούς (wa-</a:t>
            </a:r>
            <a:r>
              <a:rPr lang="el-GR" sz="2000" b="1" dirty="0" err="1" smtClean="0">
                <a:solidFill>
                  <a:schemeClr val="bg1">
                    <a:lumMod val="95000"/>
                    <a:lumOff val="5000"/>
                  </a:schemeClr>
                </a:solidFill>
              </a:rPr>
              <a:t>lāki</a:t>
            </a:r>
            <a:r>
              <a:rPr lang="el-GR" sz="2000" b="1" dirty="0" smtClean="0">
                <a:solidFill>
                  <a:schemeClr val="bg1">
                    <a:lumMod val="95000"/>
                    <a:lumOff val="5000"/>
                  </a:schemeClr>
                </a:solidFill>
              </a:rPr>
              <a:t>n shubbiha lahum)  […] αλλά ο  Allāh τον σήκωσε ψηλά κοντά του [τον πήρε σ’ ένα μέρος που να μην μπορούν οι εχθροί να τον βρουν] γιατί ο Allāh είναι Πανίσχυρος, Σοφός» </a:t>
            </a:r>
          </a:p>
          <a:p>
            <a:pPr algn="ctr"/>
            <a:r>
              <a:rPr lang="el-GR" sz="2000" b="1" dirty="0" smtClean="0">
                <a:solidFill>
                  <a:schemeClr val="bg1">
                    <a:lumMod val="95000"/>
                    <a:lumOff val="5000"/>
                  </a:schemeClr>
                </a:solidFill>
              </a:rPr>
              <a:t>{Κοράνιο 4:157-158}</a:t>
            </a:r>
            <a:endParaRPr lang="el-GR" sz="2000" b="1" dirty="0">
              <a:solidFill>
                <a:schemeClr val="bg1">
                  <a:lumMod val="95000"/>
                  <a:lumOff val="5000"/>
                </a:schemeClr>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1285860"/>
            <a:ext cx="8229600" cy="5286412"/>
          </a:xfrm>
        </p:spPr>
        <p:txBody>
          <a:bodyPr>
            <a:normAutofit/>
          </a:bodyPr>
          <a:lstStyle/>
          <a:p>
            <a:endParaRPr lang="el-GR" dirty="0" smtClean="0"/>
          </a:p>
          <a:p>
            <a:endParaRPr lang="el-GR" dirty="0"/>
          </a:p>
        </p:txBody>
      </p:sp>
      <p:sp>
        <p:nvSpPr>
          <p:cNvPr id="3" name="2 - Τίτλος"/>
          <p:cNvSpPr>
            <a:spLocks noGrp="1"/>
          </p:cNvSpPr>
          <p:nvPr>
            <p:ph type="title"/>
          </p:nvPr>
        </p:nvSpPr>
        <p:spPr>
          <a:xfrm>
            <a:off x="457200" y="152400"/>
            <a:ext cx="8229600" cy="776270"/>
          </a:xfrm>
        </p:spPr>
        <p:txBody>
          <a:bodyPr>
            <a:normAutofit/>
          </a:bodyPr>
          <a:lstStyle/>
          <a:p>
            <a:pPr algn="ctr"/>
            <a:r>
              <a:rPr lang="el-GR" sz="2800" b="1" i="1" dirty="0" smtClean="0"/>
              <a:t>Η μελλοντική επιστροφή του Ιησού στη γη</a:t>
            </a:r>
            <a:endParaRPr lang="el-GR" sz="2800" i="1" dirty="0"/>
          </a:p>
        </p:txBody>
      </p:sp>
      <p:sp>
        <p:nvSpPr>
          <p:cNvPr id="4" name="3 - Ορθογώνιο"/>
          <p:cNvSpPr/>
          <p:nvPr/>
        </p:nvSpPr>
        <p:spPr>
          <a:xfrm>
            <a:off x="1071538" y="1285860"/>
            <a:ext cx="7286676" cy="4429156"/>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l-GR" sz="2800" dirty="0" smtClean="0"/>
              <a:t>Η ισλαμική παράδοση κάνει λόγο για την μελλοντική επιστροφή του Ιησού· κατά τη δεύτερη έλευση του, στα έσχατα. Λίγο πριν την ανάσταση των νεκρών και το τέλος του κόσμου.</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1785926"/>
            <a:ext cx="8229600" cy="4786346"/>
          </a:xfrm>
        </p:spPr>
        <p:style>
          <a:lnRef idx="1">
            <a:schemeClr val="accent1"/>
          </a:lnRef>
          <a:fillRef idx="2">
            <a:schemeClr val="accent1"/>
          </a:fillRef>
          <a:effectRef idx="1">
            <a:schemeClr val="accent1"/>
          </a:effectRef>
          <a:fontRef idx="minor">
            <a:schemeClr val="dk1"/>
          </a:fontRef>
        </p:style>
        <p:txBody>
          <a:bodyPr>
            <a:normAutofit fontScale="92500" lnSpcReduction="20000"/>
          </a:bodyPr>
          <a:lstStyle/>
          <a:p>
            <a:pPr algn="just">
              <a:buFont typeface="Wingdings" pitchFamily="2" charset="2"/>
              <a:buChar char="v"/>
            </a:pPr>
            <a:r>
              <a:rPr lang="el-GR" dirty="0" smtClean="0"/>
              <a:t>Θα καταστρέψει (σπάσει) τον σταυρό.</a:t>
            </a:r>
          </a:p>
          <a:p>
            <a:pPr algn="just">
              <a:buFont typeface="Wingdings" pitchFamily="2" charset="2"/>
              <a:buChar char="v"/>
            </a:pPr>
            <a:r>
              <a:rPr lang="el-GR" dirty="0" smtClean="0"/>
              <a:t>Θα σκοτώσει τους χοίρους.</a:t>
            </a:r>
          </a:p>
          <a:p>
            <a:pPr algn="just">
              <a:buFont typeface="Wingdings" pitchFamily="2" charset="2"/>
              <a:buChar char="v"/>
            </a:pPr>
            <a:r>
              <a:rPr lang="el-GR" dirty="0" smtClean="0"/>
              <a:t>Θα καταργήσει τον κεφαλικό φόρο (</a:t>
            </a:r>
            <a:r>
              <a:rPr lang="el-GR" i="1" dirty="0" smtClean="0"/>
              <a:t>jizyah</a:t>
            </a:r>
            <a:r>
              <a:rPr lang="el-GR" dirty="0" smtClean="0"/>
              <a:t>), τον οποίο πληρώνουν οι μη μουσουλμάνοι (ιουδαίοι, χριστιανοί και (</a:t>
            </a:r>
            <a:r>
              <a:rPr lang="en-US" i="1" dirty="0" smtClean="0"/>
              <a:t>maj</a:t>
            </a:r>
            <a:r>
              <a:rPr lang="el-GR" i="1" dirty="0" smtClean="0"/>
              <a:t>ū</a:t>
            </a:r>
            <a:r>
              <a:rPr lang="en-US" dirty="0" smtClean="0"/>
              <a:t>s</a:t>
            </a:r>
            <a:r>
              <a:rPr lang="el-GR" dirty="0" smtClean="0"/>
              <a:t>) ζωροάστρες) στο ισλαμικό Κράτος.</a:t>
            </a:r>
          </a:p>
          <a:p>
            <a:pPr algn="just">
              <a:buFont typeface="Wingdings" pitchFamily="2" charset="2"/>
              <a:buChar char="v"/>
            </a:pPr>
            <a:r>
              <a:rPr lang="el-GR" dirty="0" smtClean="0"/>
              <a:t>Θα ακυρώσει όλες τις ψεύτικες θρησκείες, εκτός από το Ισλάμ και θα αγωνιστεί υπέρ της επικράτησής του.</a:t>
            </a:r>
          </a:p>
          <a:p>
            <a:pPr algn="just">
              <a:buFont typeface="Wingdings" pitchFamily="2" charset="2"/>
              <a:buChar char="v"/>
            </a:pPr>
            <a:r>
              <a:rPr lang="el-GR" dirty="0" smtClean="0"/>
              <a:t>Θα επιβάλλει και θα διαδώσει το Ισλάμ ακόμη και με τη βία.</a:t>
            </a:r>
          </a:p>
          <a:p>
            <a:pPr algn="just">
              <a:buFont typeface="Wingdings" pitchFamily="2" charset="2"/>
              <a:buChar char="v"/>
            </a:pPr>
            <a:r>
              <a:rPr lang="el-GR" dirty="0" smtClean="0"/>
              <a:t>Τέλος, θα συντρίψει τον αντίχριστο (</a:t>
            </a:r>
            <a:r>
              <a:rPr lang="el-GR" i="1" dirty="0" smtClean="0"/>
              <a:t>al-</a:t>
            </a:r>
            <a:r>
              <a:rPr lang="el-GR" i="1" dirty="0" err="1" smtClean="0"/>
              <a:t>Masī</a:t>
            </a:r>
            <a:r>
              <a:rPr lang="el-GR" i="1" dirty="0" smtClean="0"/>
              <a:t>ḥ ad-</a:t>
            </a:r>
            <a:r>
              <a:rPr lang="el-GR" i="1" dirty="0" err="1" smtClean="0"/>
              <a:t>Dajjāl</a:t>
            </a:r>
            <a:r>
              <a:rPr lang="el-GR" dirty="0" smtClean="0"/>
              <a:t>) και θα ζήσει για σαράντα έτη. Στη συνέχεια θα πεθάνει και οι μουσουλμάνοι θα προσευχηθούν για εκείνον.</a:t>
            </a:r>
            <a:endParaRPr lang="en-US" dirty="0" smtClean="0"/>
          </a:p>
          <a:p>
            <a:pPr marL="0" indent="0" algn="ctr">
              <a:buNone/>
            </a:pPr>
            <a:r>
              <a:rPr lang="en-US" b="1" dirty="0" smtClean="0">
                <a:solidFill>
                  <a:schemeClr val="bg1">
                    <a:lumMod val="75000"/>
                    <a:lumOff val="25000"/>
                  </a:schemeClr>
                </a:solidFill>
                <a:effectLst>
                  <a:outerShdw blurRad="38100" dist="38100" dir="2700000" algn="tl">
                    <a:srgbClr val="000000">
                      <a:alpha val="43137"/>
                    </a:srgbClr>
                  </a:outerShdw>
                </a:effectLst>
              </a:rPr>
              <a:t>(</a:t>
            </a:r>
            <a:r>
              <a:rPr lang="el-GR" b="1" dirty="0" smtClean="0">
                <a:solidFill>
                  <a:schemeClr val="bg1">
                    <a:lumMod val="75000"/>
                    <a:lumOff val="25000"/>
                  </a:schemeClr>
                </a:solidFill>
                <a:effectLst>
                  <a:outerShdw blurRad="38100" dist="38100" dir="2700000" algn="tl">
                    <a:srgbClr val="000000">
                      <a:alpha val="43137"/>
                    </a:srgbClr>
                  </a:outerShdw>
                </a:effectLst>
              </a:rPr>
              <a:t>Πηγή</a:t>
            </a:r>
            <a:r>
              <a:rPr lang="en-US" b="1" dirty="0" smtClean="0">
                <a:solidFill>
                  <a:schemeClr val="bg1">
                    <a:lumMod val="75000"/>
                    <a:lumOff val="25000"/>
                  </a:schemeClr>
                </a:solidFill>
                <a:effectLst>
                  <a:outerShdw blurRad="38100" dist="38100" dir="2700000" algn="tl">
                    <a:srgbClr val="000000">
                      <a:alpha val="43137"/>
                    </a:srgbClr>
                  </a:outerShdw>
                </a:effectLst>
              </a:rPr>
              <a:t>:</a:t>
            </a:r>
            <a:r>
              <a:rPr lang="el-GR" b="1" dirty="0" smtClean="0">
                <a:solidFill>
                  <a:schemeClr val="bg1">
                    <a:lumMod val="75000"/>
                    <a:lumOff val="25000"/>
                  </a:schemeClr>
                </a:solidFill>
                <a:effectLst>
                  <a:outerShdw blurRad="38100" dist="38100" dir="2700000" algn="tl">
                    <a:srgbClr val="000000">
                      <a:alpha val="43137"/>
                    </a:srgbClr>
                  </a:outerShdw>
                </a:effectLst>
              </a:rPr>
              <a:t> </a:t>
            </a:r>
            <a:r>
              <a:rPr lang="en-US" b="1" dirty="0">
                <a:solidFill>
                  <a:schemeClr val="bg1">
                    <a:lumMod val="75000"/>
                    <a:lumOff val="25000"/>
                  </a:schemeClr>
                </a:solidFill>
                <a:effectLst>
                  <a:outerShdw blurRad="38100" dist="38100" dir="2700000" algn="tl">
                    <a:srgbClr val="000000">
                      <a:alpha val="43137"/>
                    </a:srgbClr>
                  </a:outerShdw>
                </a:effectLst>
              </a:rPr>
              <a:t>Abū </a:t>
            </a:r>
            <a:r>
              <a:rPr lang="en-US" b="1" dirty="0" err="1">
                <a:solidFill>
                  <a:schemeClr val="bg1">
                    <a:lumMod val="75000"/>
                    <a:lumOff val="25000"/>
                  </a:schemeClr>
                </a:solidFill>
                <a:effectLst>
                  <a:outerShdw blurRad="38100" dist="38100" dir="2700000" algn="tl">
                    <a:srgbClr val="000000">
                      <a:alpha val="43137"/>
                    </a:srgbClr>
                  </a:outerShdw>
                </a:effectLst>
              </a:rPr>
              <a:t>Dāwūd</a:t>
            </a:r>
            <a:r>
              <a:rPr lang="en-US" b="1" dirty="0">
                <a:solidFill>
                  <a:schemeClr val="bg1">
                    <a:lumMod val="75000"/>
                    <a:lumOff val="25000"/>
                  </a:schemeClr>
                </a:solidFill>
                <a:effectLst>
                  <a:outerShdw blurRad="38100" dist="38100" dir="2700000" algn="tl">
                    <a:srgbClr val="000000">
                      <a:alpha val="43137"/>
                    </a:srgbClr>
                  </a:outerShdw>
                </a:effectLst>
              </a:rPr>
              <a:t>, </a:t>
            </a:r>
            <a:r>
              <a:rPr lang="en-US" b="1" i="1" dirty="0" err="1">
                <a:solidFill>
                  <a:schemeClr val="bg1">
                    <a:lumMod val="75000"/>
                    <a:lumOff val="25000"/>
                  </a:schemeClr>
                </a:solidFill>
                <a:effectLst>
                  <a:outerShdw blurRad="38100" dist="38100" dir="2700000" algn="tl">
                    <a:srgbClr val="000000">
                      <a:alpha val="43137"/>
                    </a:srgbClr>
                  </a:outerShdw>
                </a:effectLst>
              </a:rPr>
              <a:t>Sunan</a:t>
            </a:r>
            <a:r>
              <a:rPr lang="en-US" b="1" i="1" dirty="0">
                <a:solidFill>
                  <a:schemeClr val="bg1">
                    <a:lumMod val="75000"/>
                    <a:lumOff val="25000"/>
                  </a:schemeClr>
                </a:solidFill>
                <a:effectLst>
                  <a:outerShdw blurRad="38100" dist="38100" dir="2700000" algn="tl">
                    <a:srgbClr val="000000">
                      <a:alpha val="43137"/>
                    </a:srgbClr>
                  </a:outerShdw>
                </a:effectLst>
              </a:rPr>
              <a:t> </a:t>
            </a:r>
            <a:r>
              <a:rPr lang="en-US" b="1" i="1" dirty="0" err="1">
                <a:solidFill>
                  <a:schemeClr val="bg1">
                    <a:lumMod val="75000"/>
                    <a:lumOff val="25000"/>
                  </a:schemeClr>
                </a:solidFill>
                <a:effectLst>
                  <a:outerShdw blurRad="38100" dist="38100" dir="2700000" algn="tl">
                    <a:srgbClr val="000000">
                      <a:alpha val="43137"/>
                    </a:srgbClr>
                  </a:outerShdw>
                </a:effectLst>
              </a:rPr>
              <a:t>Abī</a:t>
            </a:r>
            <a:r>
              <a:rPr lang="en-US" b="1" i="1" dirty="0">
                <a:solidFill>
                  <a:schemeClr val="bg1">
                    <a:lumMod val="75000"/>
                    <a:lumOff val="25000"/>
                  </a:schemeClr>
                </a:solidFill>
                <a:effectLst>
                  <a:outerShdw blurRad="38100" dist="38100" dir="2700000" algn="tl">
                    <a:srgbClr val="000000">
                      <a:alpha val="43137"/>
                    </a:srgbClr>
                  </a:outerShdw>
                </a:effectLst>
              </a:rPr>
              <a:t> </a:t>
            </a:r>
            <a:r>
              <a:rPr lang="en-US" b="1" i="1" dirty="0" err="1">
                <a:solidFill>
                  <a:schemeClr val="bg1">
                    <a:lumMod val="75000"/>
                    <a:lumOff val="25000"/>
                  </a:schemeClr>
                </a:solidFill>
                <a:effectLst>
                  <a:outerShdw blurRad="38100" dist="38100" dir="2700000" algn="tl">
                    <a:srgbClr val="000000">
                      <a:alpha val="43137"/>
                    </a:srgbClr>
                  </a:outerShdw>
                </a:effectLst>
              </a:rPr>
              <a:t>Dāwūd</a:t>
            </a:r>
            <a:r>
              <a:rPr lang="en-US" b="1" dirty="0">
                <a:solidFill>
                  <a:schemeClr val="bg1">
                    <a:lumMod val="75000"/>
                    <a:lumOff val="25000"/>
                  </a:schemeClr>
                </a:solidFill>
                <a:effectLst>
                  <a:outerShdw blurRad="38100" dist="38100" dir="2700000" algn="tl">
                    <a:srgbClr val="000000">
                      <a:alpha val="43137"/>
                    </a:srgbClr>
                  </a:outerShdw>
                </a:effectLst>
              </a:rPr>
              <a:t>, </a:t>
            </a:r>
            <a:r>
              <a:rPr lang="en-US" b="1" dirty="0" err="1">
                <a:solidFill>
                  <a:schemeClr val="bg1">
                    <a:lumMod val="75000"/>
                    <a:lumOff val="25000"/>
                  </a:schemeClr>
                </a:solidFill>
                <a:effectLst>
                  <a:outerShdw blurRad="38100" dist="38100" dir="2700000" algn="tl">
                    <a:srgbClr val="000000">
                      <a:alpha val="43137"/>
                    </a:srgbClr>
                  </a:outerShdw>
                </a:effectLst>
              </a:rPr>
              <a:t>Tahqiq</a:t>
            </a:r>
            <a:r>
              <a:rPr lang="en-US" b="1" dirty="0">
                <a:solidFill>
                  <a:schemeClr val="bg1">
                    <a:lumMod val="75000"/>
                    <a:lumOff val="25000"/>
                  </a:schemeClr>
                </a:solidFill>
                <a:effectLst>
                  <a:outerShdw blurRad="38100" dist="38100" dir="2700000" algn="tl">
                    <a:srgbClr val="000000">
                      <a:alpha val="43137"/>
                    </a:srgbClr>
                  </a:outerShdw>
                </a:effectLst>
              </a:rPr>
              <a:t> Muḥammad Nāsir al-</a:t>
            </a:r>
            <a:r>
              <a:rPr lang="en-US" b="1" dirty="0" err="1">
                <a:solidFill>
                  <a:schemeClr val="bg1">
                    <a:lumMod val="75000"/>
                    <a:lumOff val="25000"/>
                  </a:schemeClr>
                </a:solidFill>
                <a:effectLst>
                  <a:outerShdw blurRad="38100" dist="38100" dir="2700000" algn="tl">
                    <a:srgbClr val="000000">
                      <a:alpha val="43137"/>
                    </a:srgbClr>
                  </a:outerShdw>
                </a:effectLst>
              </a:rPr>
              <a:t>Dīn</a:t>
            </a:r>
            <a:r>
              <a:rPr lang="en-US" b="1" dirty="0">
                <a:solidFill>
                  <a:schemeClr val="bg1">
                    <a:lumMod val="75000"/>
                    <a:lumOff val="25000"/>
                  </a:schemeClr>
                </a:solidFill>
                <a:effectLst>
                  <a:outerShdw blurRad="38100" dist="38100" dir="2700000" algn="tl">
                    <a:srgbClr val="000000">
                      <a:alpha val="43137"/>
                    </a:srgbClr>
                  </a:outerShdw>
                </a:effectLst>
              </a:rPr>
              <a:t> al-</a:t>
            </a:r>
            <a:r>
              <a:rPr lang="en-US" b="1" dirty="0" err="1">
                <a:solidFill>
                  <a:schemeClr val="bg1">
                    <a:lumMod val="75000"/>
                    <a:lumOff val="25000"/>
                  </a:schemeClr>
                </a:solidFill>
                <a:effectLst>
                  <a:outerShdw blurRad="38100" dist="38100" dir="2700000" algn="tl">
                    <a:srgbClr val="000000">
                      <a:alpha val="43137"/>
                    </a:srgbClr>
                  </a:outerShdw>
                </a:effectLst>
              </a:rPr>
              <a:t>Albanī</a:t>
            </a:r>
            <a:r>
              <a:rPr lang="en-US" b="1" dirty="0">
                <a:solidFill>
                  <a:schemeClr val="bg1">
                    <a:lumMod val="75000"/>
                    <a:lumOff val="25000"/>
                  </a:schemeClr>
                </a:solidFill>
                <a:effectLst>
                  <a:outerShdw blurRad="38100" dist="38100" dir="2700000" algn="tl">
                    <a:srgbClr val="000000">
                      <a:alpha val="43137"/>
                    </a:srgbClr>
                  </a:outerShdw>
                </a:effectLst>
              </a:rPr>
              <a:t>, Riyāḍ: </a:t>
            </a:r>
            <a:r>
              <a:rPr lang="en-US" b="1" dirty="0" err="1">
                <a:solidFill>
                  <a:schemeClr val="bg1">
                    <a:lumMod val="75000"/>
                    <a:lumOff val="25000"/>
                  </a:schemeClr>
                </a:solidFill>
                <a:effectLst>
                  <a:outerShdw blurRad="38100" dist="38100" dir="2700000" algn="tl">
                    <a:srgbClr val="000000">
                      <a:alpha val="43137"/>
                    </a:srgbClr>
                  </a:outerShdw>
                </a:effectLst>
              </a:rPr>
              <a:t>Maktabat</a:t>
            </a:r>
            <a:r>
              <a:rPr lang="en-US" b="1" dirty="0">
                <a:solidFill>
                  <a:schemeClr val="bg1">
                    <a:lumMod val="75000"/>
                    <a:lumOff val="25000"/>
                  </a:schemeClr>
                </a:solidFill>
                <a:effectLst>
                  <a:outerShdw blurRad="38100" dist="38100" dir="2700000" algn="tl">
                    <a:srgbClr val="000000">
                      <a:alpha val="43137"/>
                    </a:srgbClr>
                  </a:outerShdw>
                </a:effectLst>
              </a:rPr>
              <a:t> al-</a:t>
            </a:r>
            <a:r>
              <a:rPr lang="en-US" b="1" dirty="0" err="1">
                <a:solidFill>
                  <a:schemeClr val="bg1">
                    <a:lumMod val="75000"/>
                    <a:lumOff val="25000"/>
                  </a:schemeClr>
                </a:solidFill>
                <a:effectLst>
                  <a:outerShdw blurRad="38100" dist="38100" dir="2700000" algn="tl">
                    <a:srgbClr val="000000">
                      <a:alpha val="43137"/>
                    </a:srgbClr>
                  </a:outerShdw>
                </a:effectLst>
              </a:rPr>
              <a:t>Maʿārif</a:t>
            </a:r>
            <a:r>
              <a:rPr lang="en-US" b="1" dirty="0">
                <a:solidFill>
                  <a:schemeClr val="bg1">
                    <a:lumMod val="75000"/>
                    <a:lumOff val="25000"/>
                  </a:schemeClr>
                </a:solidFill>
                <a:effectLst>
                  <a:outerShdw blurRad="38100" dist="38100" dir="2700000" algn="tl">
                    <a:srgbClr val="000000">
                      <a:alpha val="43137"/>
                    </a:srgbClr>
                  </a:outerShdw>
                </a:effectLst>
              </a:rPr>
              <a:t> lil-</a:t>
            </a:r>
            <a:r>
              <a:rPr lang="en-US" b="1" dirty="0" err="1">
                <a:solidFill>
                  <a:schemeClr val="bg1">
                    <a:lumMod val="75000"/>
                    <a:lumOff val="25000"/>
                  </a:schemeClr>
                </a:solidFill>
                <a:effectLst>
                  <a:outerShdw blurRad="38100" dist="38100" dir="2700000" algn="tl">
                    <a:srgbClr val="000000">
                      <a:alpha val="43137"/>
                    </a:srgbClr>
                  </a:outerShdw>
                </a:effectLst>
              </a:rPr>
              <a:t>Nashr</a:t>
            </a:r>
            <a:r>
              <a:rPr lang="en-US" b="1" dirty="0">
                <a:solidFill>
                  <a:schemeClr val="bg1">
                    <a:lumMod val="75000"/>
                    <a:lumOff val="25000"/>
                  </a:schemeClr>
                </a:solidFill>
                <a:effectLst>
                  <a:outerShdw blurRad="38100" dist="38100" dir="2700000" algn="tl">
                    <a:srgbClr val="000000">
                      <a:alpha val="43137"/>
                    </a:srgbClr>
                  </a:outerShdw>
                </a:effectLst>
              </a:rPr>
              <a:t> </a:t>
            </a:r>
            <a:r>
              <a:rPr lang="en-US" b="1" dirty="0" err="1">
                <a:solidFill>
                  <a:schemeClr val="bg1">
                    <a:lumMod val="75000"/>
                    <a:lumOff val="25000"/>
                  </a:schemeClr>
                </a:solidFill>
                <a:effectLst>
                  <a:outerShdw blurRad="38100" dist="38100" dir="2700000" algn="tl">
                    <a:srgbClr val="000000">
                      <a:alpha val="43137"/>
                    </a:srgbClr>
                  </a:outerShdw>
                </a:effectLst>
              </a:rPr>
              <a:t>wal-Tawzīʻ</a:t>
            </a:r>
            <a:r>
              <a:rPr lang="en-US" b="1" dirty="0">
                <a:solidFill>
                  <a:schemeClr val="bg1">
                    <a:lumMod val="75000"/>
                    <a:lumOff val="25000"/>
                  </a:schemeClr>
                </a:solidFill>
                <a:effectLst>
                  <a:outerShdw blurRad="38100" dist="38100" dir="2700000" algn="tl">
                    <a:srgbClr val="000000">
                      <a:alpha val="43137"/>
                    </a:srgbClr>
                  </a:outerShdw>
                </a:effectLst>
              </a:rPr>
              <a:t>, 1996, </a:t>
            </a:r>
            <a:r>
              <a:rPr lang="el-GR" b="1" dirty="0">
                <a:solidFill>
                  <a:schemeClr val="bg1">
                    <a:lumMod val="75000"/>
                    <a:lumOff val="25000"/>
                  </a:schemeClr>
                </a:solidFill>
                <a:effectLst>
                  <a:outerShdw blurRad="38100" dist="38100" dir="2700000" algn="tl">
                    <a:srgbClr val="000000">
                      <a:alpha val="43137"/>
                    </a:srgbClr>
                  </a:outerShdw>
                </a:effectLst>
              </a:rPr>
              <a:t>σσ. 773-774</a:t>
            </a:r>
            <a:r>
              <a:rPr lang="en-US" b="1" dirty="0" smtClean="0">
                <a:solidFill>
                  <a:schemeClr val="bg1">
                    <a:lumMod val="75000"/>
                    <a:lumOff val="25000"/>
                  </a:schemeClr>
                </a:solidFill>
                <a:effectLst>
                  <a:outerShdw blurRad="38100" dist="38100" dir="2700000" algn="tl">
                    <a:srgbClr val="000000">
                      <a:alpha val="43137"/>
                    </a:srgbClr>
                  </a:outerShdw>
                </a:effectLst>
              </a:rPr>
              <a:t>)</a:t>
            </a:r>
            <a:endParaRPr lang="el-GR" b="1" dirty="0">
              <a:solidFill>
                <a:schemeClr val="bg1">
                  <a:lumMod val="75000"/>
                  <a:lumOff val="25000"/>
                </a:schemeClr>
              </a:solidFill>
              <a:effectLst>
                <a:outerShdw blurRad="38100" dist="38100" dir="2700000" algn="tl">
                  <a:srgbClr val="000000">
                    <a:alpha val="43137"/>
                  </a:srgbClr>
                </a:outerShdw>
              </a:effectLst>
            </a:endParaRPr>
          </a:p>
        </p:txBody>
      </p:sp>
      <p:sp>
        <p:nvSpPr>
          <p:cNvPr id="3" name="2 - Τίτλος"/>
          <p:cNvSpPr>
            <a:spLocks noGrp="1"/>
          </p:cNvSpPr>
          <p:nvPr>
            <p:ph type="title"/>
          </p:nvPr>
        </p:nvSpPr>
        <p:spPr>
          <a:xfrm>
            <a:off x="457200" y="428604"/>
            <a:ext cx="8229600" cy="1143008"/>
          </a:xfrm>
        </p:spPr>
        <p:style>
          <a:lnRef idx="1">
            <a:schemeClr val="accent1"/>
          </a:lnRef>
          <a:fillRef idx="2">
            <a:schemeClr val="accent1"/>
          </a:fillRef>
          <a:effectRef idx="1">
            <a:schemeClr val="accent1"/>
          </a:effectRef>
          <a:fontRef idx="minor">
            <a:schemeClr val="dk1"/>
          </a:fontRef>
        </p:style>
        <p:txBody>
          <a:bodyPr>
            <a:normAutofit fontScale="90000"/>
          </a:bodyPr>
          <a:lstStyle/>
          <a:p>
            <a:pPr algn="ctr"/>
            <a:r>
              <a:rPr lang="el-GR" dirty="0" smtClean="0"/>
              <a:t/>
            </a:r>
            <a:br>
              <a:rPr lang="el-GR" dirty="0" smtClean="0"/>
            </a:br>
            <a:r>
              <a:rPr lang="el-GR" sz="3100" dirty="0" smtClean="0"/>
              <a:t> Ο Μωάμεθ αναφέρει ότι ο Ιησούς θα κατέλθει στη γη από τον ουρανό και θα επιτελέσει τα ακόλουθα: </a:t>
            </a:r>
            <a:endParaRPr lang="el-GR" sz="31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Autofit/>
          </a:bodyPr>
          <a:lstStyle/>
          <a:p>
            <a:pPr algn="just">
              <a:buFont typeface="Wingdings" pitchFamily="2" charset="2"/>
              <a:buChar char="v"/>
            </a:pPr>
            <a:r>
              <a:rPr lang="el-GR" sz="2400" dirty="0" smtClean="0"/>
              <a:t>Το Σύμβολο Πίστεως των μουσουλμάνων τονίζει την πίστη στην Ημέρα της Κρίσεως (</a:t>
            </a:r>
            <a:r>
              <a:rPr lang="en-GB" sz="2400" i="1" dirty="0" smtClean="0"/>
              <a:t>Yawm al-</a:t>
            </a:r>
            <a:r>
              <a:rPr lang="en-GB" sz="2400" i="1" dirty="0" err="1" smtClean="0"/>
              <a:t>Qiyāmah</a:t>
            </a:r>
            <a:r>
              <a:rPr lang="en-GB" sz="2400" i="1" dirty="0" smtClean="0"/>
              <a:t> </a:t>
            </a:r>
            <a:r>
              <a:rPr lang="el-GR" sz="2400" dirty="0" smtClean="0"/>
              <a:t>) ή Ημέρα της Θρησκείας (</a:t>
            </a:r>
            <a:r>
              <a:rPr lang="en-GB" sz="2400" i="1" dirty="0" smtClean="0"/>
              <a:t>Yawm ad-Dīn</a:t>
            </a:r>
            <a:r>
              <a:rPr lang="el-GR" sz="2400" dirty="0" smtClean="0"/>
              <a:t>).</a:t>
            </a:r>
            <a:r>
              <a:rPr lang="en-GB" sz="2400" dirty="0" smtClean="0"/>
              <a:t> </a:t>
            </a:r>
            <a:endParaRPr lang="el-GR" sz="2400" dirty="0" smtClean="0"/>
          </a:p>
          <a:p>
            <a:pPr algn="just">
              <a:buNone/>
            </a:pPr>
            <a:endParaRPr lang="el-GR" sz="2400" dirty="0" smtClean="0"/>
          </a:p>
          <a:p>
            <a:pPr algn="just">
              <a:buNone/>
            </a:pPr>
            <a:endParaRPr lang="el-GR" sz="2400" dirty="0" smtClean="0"/>
          </a:p>
          <a:p>
            <a:pPr algn="just">
              <a:buNone/>
            </a:pPr>
            <a:endParaRPr lang="en-US" sz="2400" dirty="0" smtClean="0"/>
          </a:p>
          <a:p>
            <a:pPr algn="just">
              <a:buNone/>
            </a:pPr>
            <a:endParaRPr lang="el-GR" sz="2400" dirty="0" smtClean="0"/>
          </a:p>
        </p:txBody>
      </p:sp>
      <p:sp>
        <p:nvSpPr>
          <p:cNvPr id="3" name="2 - Τίτλος"/>
          <p:cNvSpPr>
            <a:spLocks noGrp="1"/>
          </p:cNvSpPr>
          <p:nvPr>
            <p:ph type="title"/>
          </p:nvPr>
        </p:nvSpPr>
        <p:spPr/>
        <p:style>
          <a:lnRef idx="1">
            <a:schemeClr val="dk1"/>
          </a:lnRef>
          <a:fillRef idx="2">
            <a:schemeClr val="dk1"/>
          </a:fillRef>
          <a:effectRef idx="1">
            <a:schemeClr val="dk1"/>
          </a:effectRef>
          <a:fontRef idx="minor">
            <a:schemeClr val="dk1"/>
          </a:fontRef>
        </p:style>
        <p:txBody>
          <a:bodyPr>
            <a:normAutofit fontScale="90000"/>
          </a:bodyPr>
          <a:lstStyle/>
          <a:p>
            <a:pPr algn="ctr"/>
            <a:r>
              <a:rPr lang="el-GR" sz="4400" b="1" dirty="0" smtClean="0"/>
              <a:t>Εσχατολογία</a:t>
            </a:r>
            <a:r>
              <a:rPr lang="el-GR" sz="4400" dirty="0" smtClean="0"/>
              <a:t/>
            </a:r>
            <a:br>
              <a:rPr lang="el-GR" sz="4400" dirty="0" smtClean="0"/>
            </a:br>
            <a:r>
              <a:rPr lang="el-GR" sz="3600" i="1" dirty="0" smtClean="0"/>
              <a:t>περί ισλαμικής</a:t>
            </a:r>
            <a:r>
              <a:rPr sz="3600" i="1" smtClean="0"/>
              <a:t>:</a:t>
            </a:r>
            <a:endParaRPr lang="el-GR" sz="3600" i="1" dirty="0"/>
          </a:p>
        </p:txBody>
      </p:sp>
      <p:sp>
        <p:nvSpPr>
          <p:cNvPr id="4" name="3 - Έλλειψη"/>
          <p:cNvSpPr/>
          <p:nvPr/>
        </p:nvSpPr>
        <p:spPr>
          <a:xfrm>
            <a:off x="571472" y="2786058"/>
            <a:ext cx="8572528" cy="3429024"/>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l-GR" sz="2000" b="1" spc="100" dirty="0" smtClean="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rPr>
              <a:t> </a:t>
            </a:r>
            <a:r>
              <a:rPr lang="el-GR" sz="2000" spc="100" dirty="0" smtClean="0">
                <a:ln w="18000">
                  <a:solidFill>
                    <a:schemeClr val="accent1">
                      <a:satMod val="200000"/>
                      <a:tint val="72000"/>
                    </a:schemeClr>
                  </a:solidFill>
                  <a:prstDash val="solid"/>
                </a:ln>
                <a:solidFill>
                  <a:schemeClr val="accent1">
                    <a:satMod val="280000"/>
                    <a:tint val="100000"/>
                    <a:alpha val="5700"/>
                  </a:schemeClr>
                </a:solidFill>
              </a:rPr>
              <a:t>«Μα δεν σκέπτονται ότι θα κληθούν (για Ανάσταση) (ν‘</a:t>
            </a:r>
            <a:r>
              <a:rPr lang="en-US" sz="2000" spc="100" dirty="0" smtClean="0">
                <a:ln w="18000">
                  <a:solidFill>
                    <a:schemeClr val="accent1">
                      <a:satMod val="200000"/>
                      <a:tint val="72000"/>
                    </a:schemeClr>
                  </a:solidFill>
                  <a:prstDash val="solid"/>
                </a:ln>
                <a:solidFill>
                  <a:schemeClr val="accent1">
                    <a:satMod val="280000"/>
                    <a:tint val="100000"/>
                    <a:alpha val="5700"/>
                  </a:schemeClr>
                </a:solidFill>
              </a:rPr>
              <a:t> </a:t>
            </a:r>
            <a:r>
              <a:rPr lang="el-GR" sz="2000" spc="100" dirty="0" smtClean="0">
                <a:ln w="18000">
                  <a:solidFill>
                    <a:schemeClr val="accent1">
                      <a:satMod val="200000"/>
                      <a:tint val="72000"/>
                    </a:schemeClr>
                  </a:solidFill>
                  <a:prstDash val="solid"/>
                </a:ln>
                <a:solidFill>
                  <a:schemeClr val="accent1">
                    <a:satMod val="280000"/>
                    <a:tint val="100000"/>
                    <a:alpha val="5700"/>
                  </a:schemeClr>
                </a:solidFill>
              </a:rPr>
              <a:t>αποδώσουν) λογαριασμό; Τη Μεγάλη και τρομερή Ημέρα. Μια Ημέρα που (όλη) η ανθρώπινη γενιά θα σταθεί μπροστά στον Κύριο του Σύμπαντος Κόσμου;» </a:t>
            </a:r>
            <a:r>
              <a:rPr lang="en-US" sz="2000" spc="100" dirty="0" smtClean="0">
                <a:ln w="18000">
                  <a:solidFill>
                    <a:schemeClr val="accent1">
                      <a:satMod val="200000"/>
                      <a:tint val="72000"/>
                    </a:schemeClr>
                  </a:solidFill>
                  <a:prstDash val="solid"/>
                </a:ln>
                <a:solidFill>
                  <a:schemeClr val="accent1">
                    <a:satMod val="280000"/>
                    <a:tint val="100000"/>
                    <a:alpha val="5700"/>
                  </a:schemeClr>
                </a:solidFill>
              </a:rPr>
              <a:t>{</a:t>
            </a:r>
            <a:r>
              <a:rPr lang="el-GR" sz="2000" spc="100" dirty="0" smtClean="0">
                <a:ln w="18000">
                  <a:solidFill>
                    <a:schemeClr val="accent1">
                      <a:satMod val="200000"/>
                      <a:tint val="72000"/>
                    </a:schemeClr>
                  </a:solidFill>
                  <a:prstDash val="solid"/>
                </a:ln>
                <a:solidFill>
                  <a:schemeClr val="accent1">
                    <a:satMod val="280000"/>
                    <a:tint val="100000"/>
                    <a:alpha val="5700"/>
                  </a:schemeClr>
                </a:solidFill>
              </a:rPr>
              <a:t>Κοράνιο 83</a:t>
            </a:r>
            <a:r>
              <a:rPr lang="en-US" sz="2000" spc="100" dirty="0" smtClean="0">
                <a:ln w="18000">
                  <a:solidFill>
                    <a:schemeClr val="accent1">
                      <a:satMod val="200000"/>
                      <a:tint val="72000"/>
                    </a:schemeClr>
                  </a:solidFill>
                  <a:prstDash val="solid"/>
                </a:ln>
                <a:solidFill>
                  <a:schemeClr val="accent1">
                    <a:satMod val="280000"/>
                    <a:tint val="100000"/>
                    <a:alpha val="5700"/>
                  </a:schemeClr>
                </a:solidFill>
              </a:rPr>
              <a:t>:4-6}</a:t>
            </a:r>
            <a:endParaRPr lang="el-GR" sz="2000" spc="100" dirty="0">
              <a:ln w="18000">
                <a:solidFill>
                  <a:schemeClr val="accent1">
                    <a:satMod val="200000"/>
                    <a:tint val="72000"/>
                  </a:schemeClr>
                </a:solidFill>
                <a:prstDash val="solid"/>
              </a:ln>
              <a:solidFill>
                <a:schemeClr val="accent1">
                  <a:satMod val="280000"/>
                  <a:tint val="100000"/>
                  <a:alpha val="5700"/>
                </a:schemeClr>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a:bodyPr>
          <a:lstStyle/>
          <a:p>
            <a:pPr algn="just">
              <a:buFont typeface="Wingdings" pitchFamily="2" charset="2"/>
              <a:buChar char="Ø"/>
            </a:pPr>
            <a:r>
              <a:rPr lang="el-GR" dirty="0" smtClean="0"/>
              <a:t> </a:t>
            </a:r>
            <a:r>
              <a:rPr lang="el-GR" sz="3600" dirty="0" smtClean="0"/>
              <a:t>Σεισμοί στην Ανατολή και στη Δύση</a:t>
            </a:r>
          </a:p>
          <a:p>
            <a:pPr algn="just">
              <a:buFont typeface="Wingdings" pitchFamily="2" charset="2"/>
              <a:buChar char="Ø"/>
            </a:pPr>
            <a:r>
              <a:rPr lang="el-GR" sz="3600" dirty="0" smtClean="0"/>
              <a:t>Η εμφάνιση του μεγάλου Καπνού</a:t>
            </a:r>
          </a:p>
          <a:p>
            <a:pPr algn="just">
              <a:buFont typeface="Wingdings" pitchFamily="2" charset="2"/>
              <a:buChar char="Ø"/>
            </a:pPr>
            <a:r>
              <a:rPr lang="el-GR" sz="3600" dirty="0" smtClean="0"/>
              <a:t> Ο Αντίχριστος</a:t>
            </a:r>
          </a:p>
          <a:p>
            <a:pPr algn="just">
              <a:buFont typeface="Wingdings" pitchFamily="2" charset="2"/>
              <a:buChar char="Ø"/>
            </a:pPr>
            <a:r>
              <a:rPr lang="el-GR" sz="3600" dirty="0" smtClean="0"/>
              <a:t>Το Τέρας</a:t>
            </a:r>
          </a:p>
          <a:p>
            <a:pPr algn="just">
              <a:buFont typeface="Wingdings" pitchFamily="2" charset="2"/>
              <a:buChar char="Ø"/>
            </a:pPr>
            <a:r>
              <a:rPr lang="el-GR" sz="3600" dirty="0" smtClean="0"/>
              <a:t>Οι </a:t>
            </a:r>
            <a:r>
              <a:rPr lang="el-GR" sz="3600" dirty="0" err="1" smtClean="0"/>
              <a:t>Γώγ</a:t>
            </a:r>
            <a:r>
              <a:rPr lang="el-GR" sz="3600" dirty="0" smtClean="0"/>
              <a:t> και </a:t>
            </a:r>
            <a:r>
              <a:rPr lang="el-GR" sz="3600" dirty="0" err="1" smtClean="0"/>
              <a:t>Μαγώγ</a:t>
            </a:r>
            <a:endParaRPr lang="el-GR" sz="3600" dirty="0" smtClean="0"/>
          </a:p>
          <a:p>
            <a:pPr algn="just">
              <a:buFont typeface="Wingdings" pitchFamily="2" charset="2"/>
              <a:buChar char="Ø"/>
            </a:pPr>
            <a:r>
              <a:rPr lang="el-GR" sz="3600" dirty="0" smtClean="0"/>
              <a:t>Η έγερση του Ηλίου από τη Δύση</a:t>
            </a:r>
          </a:p>
          <a:p>
            <a:pPr algn="just">
              <a:buFont typeface="Wingdings" pitchFamily="2" charset="2"/>
              <a:buChar char="Ø"/>
            </a:pPr>
            <a:r>
              <a:rPr lang="el-GR" sz="3600" dirty="0" smtClean="0"/>
              <a:t>Η εκ νέου έλευση του Ιησού Χριστού </a:t>
            </a:r>
            <a:endParaRPr lang="el-GR" sz="3600" dirty="0"/>
          </a:p>
        </p:txBody>
      </p:sp>
      <p:sp>
        <p:nvSpPr>
          <p:cNvPr id="3" name="2 - Τίτλος"/>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a:bodyPr>
          <a:lstStyle/>
          <a:p>
            <a:pPr algn="ctr"/>
            <a:r>
              <a:rPr lang="el-GR" sz="4000" i="1" dirty="0" smtClean="0"/>
              <a:t>Σημάδια πριν την Ημέρα της Κρίσεως </a:t>
            </a:r>
            <a:endParaRPr lang="el-GR" sz="4000" i="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1142984"/>
            <a:ext cx="8229600" cy="4953016"/>
          </a:xfrm>
        </p:spPr>
        <p:txBody>
          <a:bodyPr>
            <a:normAutofit/>
          </a:bodyPr>
          <a:lstStyle/>
          <a:p>
            <a:pPr algn="ctr">
              <a:buNone/>
            </a:pPr>
            <a:r>
              <a:rPr lang="el-GR" i="1" dirty="0" smtClean="0"/>
              <a:t>Το δόγμα της Αγίας Τριάδος</a:t>
            </a:r>
          </a:p>
          <a:p>
            <a:pPr algn="ctr">
              <a:buNone/>
            </a:pPr>
            <a:endParaRPr lang="el-GR" i="1" dirty="0" smtClean="0"/>
          </a:p>
          <a:p>
            <a:pPr>
              <a:buNone/>
            </a:pPr>
            <a:r>
              <a:rPr lang="el-GR" i="1" dirty="0" smtClean="0">
                <a:solidFill>
                  <a:schemeClr val="accent1">
                    <a:lumMod val="50000"/>
                  </a:schemeClr>
                </a:solidFill>
              </a:rPr>
              <a:t>Βίβλος</a:t>
            </a:r>
            <a:r>
              <a:rPr lang="en-US" i="1" dirty="0" smtClean="0">
                <a:solidFill>
                  <a:schemeClr val="accent1">
                    <a:lumMod val="50000"/>
                  </a:schemeClr>
                </a:solidFill>
              </a:rPr>
              <a:t>:</a:t>
            </a:r>
            <a:r>
              <a:rPr lang="el-GR" i="1" dirty="0" smtClean="0">
                <a:solidFill>
                  <a:schemeClr val="accent1">
                    <a:lumMod val="50000"/>
                  </a:schemeClr>
                </a:solidFill>
              </a:rPr>
              <a:t> </a:t>
            </a:r>
          </a:p>
          <a:p>
            <a:pPr marL="514350" indent="-514350" algn="just">
              <a:buFont typeface="Wingdings" pitchFamily="2" charset="2"/>
              <a:buChar char="v"/>
            </a:pPr>
            <a:r>
              <a:rPr lang="el-GR" dirty="0" smtClean="0"/>
              <a:t>Ενώ το δόγμα της Αγίας Τριάδος βρίσκεται σπερματικά διατυπωμένο στην Αγία Γραφή [Αγγ. 2, 4-6) (Ρωμ. 1, 9) (Α' Κορ. 12, 4-6) (Εφεσ. 4, 4-6), με αποκορύφωμα την εντολή του Χριστού «πορευθέντες οὖν μαθητεύσατε πάντα τὰ ἔθνη, βαπτίζοντες αὐτοὺς εἰς τὸ ὄνομα τοῦ Πατρὸς καὶ τοῦ Υἱοῦ καὶ τοῦ </a:t>
            </a:r>
            <a:r>
              <a:rPr lang="el-GR" dirty="0" err="1" smtClean="0"/>
              <a:t>Ἁγίου</a:t>
            </a:r>
            <a:r>
              <a:rPr lang="el-GR" dirty="0" smtClean="0"/>
              <a:t> Πνεύματος» (Ματθ. 28, 19).</a:t>
            </a:r>
          </a:p>
          <a:p>
            <a:pPr marL="514350" indent="-514350">
              <a:buFont typeface="Courier New" pitchFamily="49" charset="0"/>
              <a:buChar char="o"/>
            </a:pPr>
            <a:endParaRPr lang="el-GR" dirty="0"/>
          </a:p>
        </p:txBody>
      </p:sp>
      <p:sp>
        <p:nvSpPr>
          <p:cNvPr id="3" name="2 - Τίτλος"/>
          <p:cNvSpPr>
            <a:spLocks noGrp="1"/>
          </p:cNvSpPr>
          <p:nvPr>
            <p:ph type="title"/>
          </p:nvPr>
        </p:nvSpPr>
        <p:spPr>
          <a:xfrm>
            <a:off x="457200" y="500042"/>
            <a:ext cx="8229600" cy="871558"/>
          </a:xfrm>
        </p:spPr>
        <p:txBody>
          <a:bodyPr>
            <a:normAutofit fontScale="90000"/>
          </a:bodyPr>
          <a:lstStyle/>
          <a:p>
            <a:pPr algn="ctr"/>
            <a:r>
              <a:rPr lang="el-GR" b="1" dirty="0" smtClean="0"/>
              <a:t>ΘΕΟΛΟΓΙΑ</a:t>
            </a:r>
            <a:r>
              <a:rPr lang="el-GR" dirty="0" smtClean="0"/>
              <a:t/>
            </a:r>
            <a:br>
              <a:rPr lang="el-GR" dirty="0" smtClean="0"/>
            </a:br>
            <a:endParaRPr lang="el-G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fontScale="92500" lnSpcReduction="20000"/>
          </a:bodyPr>
          <a:lstStyle/>
          <a:p>
            <a:pPr algn="ctr">
              <a:buNone/>
            </a:pPr>
            <a:r>
              <a:rPr lang="el-GR" i="1" dirty="0" smtClean="0"/>
              <a:t>Παροντική εσχατολογία</a:t>
            </a:r>
            <a:r>
              <a:rPr lang="en-US" i="1" dirty="0" smtClean="0"/>
              <a:t>:</a:t>
            </a:r>
            <a:endParaRPr lang="el-GR" i="1" dirty="0" smtClean="0"/>
          </a:p>
          <a:p>
            <a:pPr algn="just">
              <a:buFont typeface="Wingdings" pitchFamily="2" charset="2"/>
              <a:buChar char="v"/>
            </a:pPr>
            <a:r>
              <a:rPr lang="el-GR" dirty="0" smtClean="0"/>
              <a:t>Ενώ η διδασκαλία της Καινής Διαθήκης τονίζει ότι τα έσχατα συντελούνται ήδη από τώρα «ἡ βασιλεία τοῦ Θεοῦ ἐντὸς ὑμῶν ἐστιν» (Λουκ. 17, 21)και συνεπώς το μέλλον έχει ήδη αρχίσει και προεκτείνεται στην αιωνιότητα </a:t>
            </a:r>
            <a:r>
              <a:rPr lang="en-US" dirty="0" smtClean="0"/>
              <a:t>[</a:t>
            </a:r>
            <a:r>
              <a:rPr lang="el-GR" dirty="0" smtClean="0"/>
              <a:t>παροντική εσχατολογία</a:t>
            </a:r>
            <a:r>
              <a:rPr lang="en-US" dirty="0" smtClean="0"/>
              <a:t>: </a:t>
            </a:r>
            <a:r>
              <a:rPr lang="el-GR" dirty="0" smtClean="0"/>
              <a:t>(Ιωαν. 3, 18-21, 5, 21-24, 14, 23)], το Κοράνιο δε γνωρίζει κάτι τέτοιο. </a:t>
            </a:r>
          </a:p>
          <a:p>
            <a:pPr algn="just">
              <a:buFont typeface="Wingdings" pitchFamily="2" charset="2"/>
              <a:buChar char="v"/>
            </a:pPr>
            <a:r>
              <a:rPr lang="el-GR" dirty="0" smtClean="0"/>
              <a:t>Έχοντας κατανοήσει την εσχατολογία ως το λόγο περί της έσχατης-τελειωτικής επέμβασης του Θεού, αναμένει αυτό το γεγονός μόνο στο τέλος, κατά την ημέρα της Κρίσεως. Έτσι η κορανική διδασκαλία επικεντρώνεται στο τελικό Δικαστήριο: «οι άνθρωποι πρέπει να πιστέψουν στον </a:t>
            </a:r>
            <a:r>
              <a:rPr lang="en-GB" dirty="0" smtClean="0"/>
              <a:t>Allāh </a:t>
            </a:r>
            <a:r>
              <a:rPr lang="el-GR" dirty="0" smtClean="0"/>
              <a:t>(και στον αγγελιοφόρο του) και στην έσχατη Ημέρα» {Κοράνιο 9</a:t>
            </a:r>
            <a:r>
              <a:rPr lang="en-US" dirty="0" smtClean="0"/>
              <a:t>:</a:t>
            </a:r>
            <a:r>
              <a:rPr lang="el-GR" dirty="0" smtClean="0"/>
              <a:t>44. 45. 99}.</a:t>
            </a:r>
            <a:endParaRPr lang="el-GR" dirty="0"/>
          </a:p>
        </p:txBody>
      </p:sp>
      <p:sp>
        <p:nvSpPr>
          <p:cNvPr id="3" name="2 - Τίτλος"/>
          <p:cNvSpPr>
            <a:spLocks noGrp="1"/>
          </p:cNvSpPr>
          <p:nvPr>
            <p:ph type="title"/>
          </p:nvPr>
        </p:nvSpPr>
        <p:spPr/>
        <p:style>
          <a:lnRef idx="1">
            <a:schemeClr val="dk1"/>
          </a:lnRef>
          <a:fillRef idx="2">
            <a:schemeClr val="dk1"/>
          </a:fillRef>
          <a:effectRef idx="1">
            <a:schemeClr val="dk1"/>
          </a:effectRef>
          <a:fontRef idx="minor">
            <a:schemeClr val="dk1"/>
          </a:fontRef>
        </p:style>
        <p:txBody>
          <a:bodyPr>
            <a:noAutofit/>
          </a:bodyPr>
          <a:lstStyle/>
          <a:p>
            <a:pPr algn="ctr"/>
            <a:r>
              <a:rPr lang="el-GR" sz="3200" dirty="0" smtClean="0"/>
              <a:t>Διαφορές χριστιανικής και ισλαμικής εσχατολογίας</a:t>
            </a:r>
            <a:r>
              <a:rPr sz="3200" smtClean="0"/>
              <a:t>:</a:t>
            </a:r>
            <a:endParaRPr lang="el-GR" sz="32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a:bodyPr>
          <a:lstStyle/>
          <a:p>
            <a:pPr algn="just">
              <a:buFont typeface="Wingdings" pitchFamily="2" charset="2"/>
              <a:buChar char="v"/>
            </a:pPr>
            <a:r>
              <a:rPr lang="el-GR" sz="2800" dirty="0" smtClean="0"/>
              <a:t>Πρόγευση στον τάφο (Παράδεισος ή Κόλασης).</a:t>
            </a:r>
          </a:p>
          <a:p>
            <a:pPr marL="0" indent="0" algn="just">
              <a:buNone/>
            </a:pPr>
            <a:endParaRPr lang="el-GR" sz="2800" dirty="0" smtClean="0"/>
          </a:p>
          <a:p>
            <a:pPr algn="just">
              <a:buFont typeface="Wingdings" pitchFamily="2" charset="2"/>
              <a:buChar char="v"/>
            </a:pPr>
            <a:r>
              <a:rPr lang="el-GR" sz="2800" dirty="0" smtClean="0"/>
              <a:t>«Κι αν μπορούσες να δεις, όταν οι άγγελοι παίρνουν τις ψυχές των άπιστων (κατά την ώρα του θανάτου), (πώς) τους κτυπούν τα πρόσωπα τους και τις πλάτες τους…» {Κοράνιο 8</a:t>
            </a:r>
            <a:r>
              <a:rPr lang="en-US" sz="2800" dirty="0" smtClean="0"/>
              <a:t>:50-51</a:t>
            </a:r>
            <a:r>
              <a:rPr lang="el-GR" sz="2800" dirty="0" smtClean="0"/>
              <a:t>}</a:t>
            </a:r>
            <a:r>
              <a:rPr lang="en-US" sz="2800" dirty="0" smtClean="0"/>
              <a:t>.</a:t>
            </a:r>
            <a:endParaRPr lang="el-GR" sz="2800" dirty="0" smtClean="0"/>
          </a:p>
          <a:p>
            <a:pPr algn="just">
              <a:buNone/>
            </a:pPr>
            <a:endParaRPr lang="en-US" sz="2800" dirty="0" smtClean="0"/>
          </a:p>
        </p:txBody>
      </p:sp>
      <p:sp>
        <p:nvSpPr>
          <p:cNvPr id="3" name="2 - Τίτλος"/>
          <p:cNvSpPr>
            <a:spLocks noGrp="1"/>
          </p:cNvSpPr>
          <p:nvPr>
            <p:ph type="title"/>
          </p:nvPr>
        </p:nvSpPr>
        <p:spPr/>
        <p:txBody>
          <a:bodyPr>
            <a:normAutofit/>
          </a:bodyPr>
          <a:lstStyle/>
          <a:p>
            <a:pPr algn="ctr"/>
            <a:r>
              <a:rPr lang="el-GR" sz="3200" i="1" dirty="0" smtClean="0"/>
              <a:t>Πίστη στην τιμωρία και την ευδαιμονία του τάφου</a:t>
            </a:r>
            <a:r>
              <a:rPr lang="en-GB" sz="3200" i="1" dirty="0" smtClean="0"/>
              <a:t> (ʿAdhāb al-</a:t>
            </a:r>
            <a:r>
              <a:rPr lang="en-GB" sz="3200" i="1" dirty="0" err="1" smtClean="0"/>
              <a:t>Qabr</a:t>
            </a:r>
            <a:r>
              <a:rPr lang="en-GB" sz="3200" i="1" dirty="0" smtClean="0"/>
              <a:t>)</a:t>
            </a:r>
            <a:endParaRPr lang="el-GR" sz="3200" i="1"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1428736"/>
            <a:ext cx="8229600" cy="4857784"/>
          </a:xfrm>
        </p:spPr>
        <p:txBody>
          <a:bodyPr>
            <a:normAutofit fontScale="92500"/>
          </a:bodyPr>
          <a:lstStyle/>
          <a:p>
            <a:pPr algn="just">
              <a:buFont typeface="Wingdings" pitchFamily="2" charset="2"/>
              <a:buChar char="v"/>
            </a:pPr>
            <a:r>
              <a:rPr lang="el-GR" dirty="0" smtClean="0"/>
              <a:t>Ο Παράδεισος </a:t>
            </a:r>
            <a:r>
              <a:rPr lang="en-US" dirty="0" smtClean="0"/>
              <a:t>(</a:t>
            </a:r>
            <a:r>
              <a:rPr lang="en-GB" i="1" dirty="0" smtClean="0"/>
              <a:t>Jannah</a:t>
            </a:r>
            <a:r>
              <a:rPr lang="en-GB" dirty="0" smtClean="0"/>
              <a:t>) </a:t>
            </a:r>
            <a:r>
              <a:rPr lang="el-GR" dirty="0" smtClean="0"/>
              <a:t>στο Κοράνιο παρουσιάζεται με υλικές απολαύσεις, αφού οι πιστοί μουσουλμάνοι θα πίνουν κρασί, το οποίο δε θα μεθά, ούτε θα ζαλίζει. Θα τρώνε κρέας και φρούτα, ενώ οι άντρες θα έχουν και συντρόφισσες </a:t>
            </a:r>
            <a:r>
              <a:rPr lang="en-GB" dirty="0" smtClean="0"/>
              <a:t>(</a:t>
            </a:r>
            <a:r>
              <a:rPr lang="en-GB" i="1" dirty="0" smtClean="0"/>
              <a:t>Huri</a:t>
            </a:r>
            <a:r>
              <a:rPr lang="en-GB" dirty="0" smtClean="0"/>
              <a:t>)</a:t>
            </a:r>
            <a:r>
              <a:rPr lang="el-GR" dirty="0" smtClean="0"/>
              <a:t>. Θα βρίσκονται σε υπέροχα μέρη της φύσης, ποτάμια, καρποφόρα δέντρα κλπ. {Κοράνιο 47</a:t>
            </a:r>
            <a:r>
              <a:rPr lang="en-US" dirty="0" smtClean="0"/>
              <a:t>:</a:t>
            </a:r>
            <a:r>
              <a:rPr lang="el-GR" dirty="0" smtClean="0"/>
              <a:t>16-17</a:t>
            </a:r>
            <a:r>
              <a:rPr lang="en-US" dirty="0" smtClean="0"/>
              <a:t>, </a:t>
            </a:r>
            <a:r>
              <a:rPr lang="el-GR" dirty="0" smtClean="0"/>
              <a:t>4</a:t>
            </a:r>
            <a:r>
              <a:rPr lang="en-US" dirty="0" smtClean="0"/>
              <a:t>:60</a:t>
            </a:r>
            <a:r>
              <a:rPr lang="el-GR" dirty="0" smtClean="0"/>
              <a:t>}</a:t>
            </a:r>
            <a:r>
              <a:rPr lang="en-US" dirty="0" smtClean="0"/>
              <a:t>.</a:t>
            </a:r>
            <a:endParaRPr lang="el-GR" dirty="0" smtClean="0"/>
          </a:p>
          <a:p>
            <a:pPr algn="just">
              <a:buFont typeface="Wingdings" pitchFamily="2" charset="2"/>
              <a:buChar char="v"/>
            </a:pPr>
            <a:r>
              <a:rPr lang="el-GR" dirty="0" smtClean="0"/>
              <a:t>Τουναντίον στην Καινή Διαθήκη στη Βασιλεία του Θεού, «οὔτε γαμοῦσιν οὔτε ἐκγαμίζονται, ἀλλ᾿ ὡς ἄγγελοι Θεοῦ ἐν οὐρανῷ εἰσι» (Ματθ. 22, 30).</a:t>
            </a:r>
          </a:p>
          <a:p>
            <a:pPr algn="just">
              <a:buFont typeface="Wingdings" pitchFamily="2" charset="2"/>
              <a:buChar char="v"/>
            </a:pPr>
            <a:r>
              <a:rPr lang="en-US" dirty="0" smtClean="0"/>
              <a:t>H </a:t>
            </a:r>
            <a:r>
              <a:rPr lang="el-GR" dirty="0" smtClean="0"/>
              <a:t>Κόλαση στο Κοράνιο (</a:t>
            </a:r>
            <a:r>
              <a:rPr lang="en-GB" i="1" dirty="0" smtClean="0"/>
              <a:t>Jahannam</a:t>
            </a:r>
            <a:r>
              <a:rPr lang="el-GR" dirty="0" smtClean="0"/>
              <a:t>) παρουσιάζεται με μελανά χρώματα, ως χώρος των αιώνιων βασάνων, όπου θα καίει τους απίστους {Κοράνιο </a:t>
            </a:r>
            <a:r>
              <a:rPr lang="en-US" dirty="0" smtClean="0"/>
              <a:t>67:7</a:t>
            </a:r>
            <a:r>
              <a:rPr lang="el-GR" dirty="0" smtClean="0"/>
              <a:t>}.</a:t>
            </a:r>
            <a:endParaRPr lang="el-GR" dirty="0"/>
          </a:p>
        </p:txBody>
      </p:sp>
      <p:sp>
        <p:nvSpPr>
          <p:cNvPr id="3" name="2 - Τίτλος"/>
          <p:cNvSpPr>
            <a:spLocks noGrp="1"/>
          </p:cNvSpPr>
          <p:nvPr>
            <p:ph type="title"/>
          </p:nvPr>
        </p:nvSpPr>
        <p:spPr>
          <a:xfrm>
            <a:off x="457200" y="152400"/>
            <a:ext cx="8229600" cy="1062022"/>
          </a:xfrm>
        </p:spPr>
        <p:txBody>
          <a:bodyPr>
            <a:normAutofit/>
          </a:bodyPr>
          <a:lstStyle/>
          <a:p>
            <a:pPr algn="ctr"/>
            <a:r>
              <a:rPr lang="el-GR" sz="3600" i="1" dirty="0" smtClean="0"/>
              <a:t>Παράδεισος και Κόλαση</a:t>
            </a:r>
            <a:endParaRPr lang="el-GR" sz="3600" i="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785794"/>
            <a:ext cx="8229600" cy="5310206"/>
          </a:xfrm>
        </p:spPr>
        <p:txBody>
          <a:bodyPr/>
          <a:lstStyle/>
          <a:p>
            <a:pPr algn="just">
              <a:buNone/>
            </a:pPr>
            <a:endParaRPr lang="en-US" dirty="0" smtClean="0"/>
          </a:p>
          <a:p>
            <a:pPr algn="just">
              <a:buNone/>
            </a:pPr>
            <a:r>
              <a:rPr lang="el-GR" dirty="0" smtClean="0">
                <a:solidFill>
                  <a:schemeClr val="accent1">
                    <a:lumMod val="50000"/>
                  </a:schemeClr>
                </a:solidFill>
              </a:rPr>
              <a:t>Κοράνιο</a:t>
            </a:r>
            <a:r>
              <a:rPr lang="en-US" dirty="0" smtClean="0">
                <a:solidFill>
                  <a:schemeClr val="accent1">
                    <a:lumMod val="50000"/>
                  </a:schemeClr>
                </a:solidFill>
              </a:rPr>
              <a:t>:</a:t>
            </a:r>
          </a:p>
          <a:p>
            <a:pPr algn="just">
              <a:buFont typeface="Wingdings" pitchFamily="2" charset="2"/>
              <a:buChar char="v"/>
            </a:pPr>
            <a:r>
              <a:rPr lang="el-GR" dirty="0" smtClean="0"/>
              <a:t>Το κορανικό κείμενο απορρίπτει και καταδικάζει σταθερά το Τριαδολογικό δόγμα: «Πράγματι βλασφήμησαν όσοι είπαν [ενν. οι χριστιανοί] ”Ο </a:t>
            </a:r>
            <a:r>
              <a:rPr lang="en-GB" dirty="0" smtClean="0"/>
              <a:t>All</a:t>
            </a:r>
            <a:r>
              <a:rPr lang="el-GR" dirty="0" smtClean="0"/>
              <a:t>ā</a:t>
            </a:r>
            <a:r>
              <a:rPr lang="en-GB" dirty="0" smtClean="0"/>
              <a:t>h</a:t>
            </a:r>
            <a:r>
              <a:rPr lang="el-GR" dirty="0" smtClean="0"/>
              <a:t> είναι ένας από τους τρεις της Τριάδας”, γιατί δεν υπάρχει άλλος Θεός εκτός από ένα Θεό» {Κοράνιο 5:73}. </a:t>
            </a:r>
          </a:p>
          <a:p>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lstStyle/>
          <a:p>
            <a:pPr algn="just">
              <a:buFont typeface="Wingdings" pitchFamily="2" charset="2"/>
              <a:buChar char="v"/>
            </a:pPr>
            <a:r>
              <a:rPr lang="el-GR" dirty="0" smtClean="0"/>
              <a:t>Ενώ στη Βίβλο ο Θεός αποκαλύπτεται ως Πατέρας [(Ματθ. 6, 9) (Α’ Κορ. 8, 6) (Εφεσ. 3, 14-15)], ο οποίος έχει Υιό και μάλιστα μονογενή [(Ιωαν. 1, 18) (Ματθ. 3,17)].</a:t>
            </a:r>
          </a:p>
          <a:p>
            <a:pPr algn="just">
              <a:buFont typeface="Wingdings" pitchFamily="2" charset="2"/>
              <a:buChar char="v"/>
            </a:pPr>
            <a:r>
              <a:rPr lang="el-GR" dirty="0" smtClean="0"/>
              <a:t>Το Κοράνιο απορρίπτει ρητά την έννοια της γεννήσεως στο Θεό {Κοράνιο 21:26· 25:2· 37:152· 39:4· 43:81· 72:3· 112:3}.</a:t>
            </a:r>
          </a:p>
          <a:p>
            <a:pPr algn="just">
              <a:buFont typeface="Wingdings" pitchFamily="2" charset="2"/>
              <a:buChar char="v"/>
            </a:pPr>
            <a:r>
              <a:rPr lang="el-GR" dirty="0" smtClean="0"/>
              <a:t>Η έννοια του Θεού ως Πατρός απορρίπτεται κατηγορηματικά και αποτελεί βλασφημία κατά του μεγαλείου του Θεού.</a:t>
            </a:r>
          </a:p>
          <a:p>
            <a:endParaRPr lang="el-GR" dirty="0" smtClean="0"/>
          </a:p>
          <a:p>
            <a:endParaRPr lang="el-GR" dirty="0"/>
          </a:p>
        </p:txBody>
      </p:sp>
      <p:sp>
        <p:nvSpPr>
          <p:cNvPr id="3" name="2 - Τίτλος"/>
          <p:cNvSpPr>
            <a:spLocks noGrp="1"/>
          </p:cNvSpPr>
          <p:nvPr>
            <p:ph type="title"/>
          </p:nvPr>
        </p:nvSpPr>
        <p:spPr/>
        <p:txBody>
          <a:bodyPr>
            <a:normAutofit/>
          </a:bodyPr>
          <a:lstStyle/>
          <a:p>
            <a:pPr algn="ctr"/>
            <a:r>
              <a:rPr lang="el-GR" sz="2800" i="1" dirty="0" smtClean="0"/>
              <a:t>Ο Θεός ως «Πατήρ»</a:t>
            </a:r>
            <a:endParaRPr lang="el-GR" sz="2800" i="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500042"/>
            <a:ext cx="8229600" cy="5786478"/>
          </a:xfrm>
        </p:spPr>
        <p:txBody>
          <a:bodyPr>
            <a:normAutofit fontScale="92500"/>
          </a:bodyPr>
          <a:lstStyle/>
          <a:p>
            <a:pPr algn="just">
              <a:buFont typeface="Wingdings" pitchFamily="2" charset="2"/>
              <a:buChar char="v"/>
            </a:pPr>
            <a:r>
              <a:rPr lang="el-GR" dirty="0" smtClean="0"/>
              <a:t>«Λέγε, Μουχάμμεντ: Αυτός είναι ο </a:t>
            </a:r>
            <a:r>
              <a:rPr lang="en-GB" dirty="0" smtClean="0"/>
              <a:t>All</a:t>
            </a:r>
            <a:r>
              <a:rPr lang="el-GR" dirty="0" smtClean="0"/>
              <a:t>ā</a:t>
            </a:r>
            <a:r>
              <a:rPr lang="en-GB" dirty="0" smtClean="0"/>
              <a:t>h</a:t>
            </a:r>
            <a:r>
              <a:rPr lang="el-GR" dirty="0" smtClean="0"/>
              <a:t>, ο ένας και μοναδικός […] Ποτέ δεν γέννησε, και ποτέ δεν γεννήθηκε”» {Κοράνιο 112: 1-4}.</a:t>
            </a:r>
          </a:p>
          <a:p>
            <a:pPr algn="just">
              <a:buFont typeface="Wingdings" pitchFamily="2" charset="2"/>
              <a:buChar char="v"/>
            </a:pPr>
            <a:r>
              <a:rPr lang="el-GR" dirty="0" smtClean="0"/>
              <a:t>Είναι ασυμβίβαστη με το Ισλάμ η αντίληψη, ότι ο Θεός έχει παιδί, υιό,  [«</a:t>
            </a:r>
            <a:r>
              <a:rPr lang="el-GR" i="1" dirty="0" smtClean="0"/>
              <a:t>‘</a:t>
            </a:r>
            <a:r>
              <a:rPr lang="en-GB" i="1" dirty="0" smtClean="0"/>
              <a:t>Lam </a:t>
            </a:r>
            <a:r>
              <a:rPr lang="en-GB" i="1" dirty="0" err="1" smtClean="0"/>
              <a:t>yalid</a:t>
            </a:r>
            <a:r>
              <a:rPr lang="el-GR" i="1" dirty="0" smtClean="0"/>
              <a:t> </a:t>
            </a:r>
            <a:r>
              <a:rPr lang="el-GR" i="1" dirty="0" err="1" smtClean="0"/>
              <a:t>walam</a:t>
            </a:r>
            <a:r>
              <a:rPr lang="el-GR" i="1" dirty="0" smtClean="0"/>
              <a:t> </a:t>
            </a:r>
            <a:r>
              <a:rPr lang="el-GR" i="1" dirty="0" err="1" smtClean="0"/>
              <a:t>yūlad</a:t>
            </a:r>
            <a:r>
              <a:rPr lang="el-GR" dirty="0" smtClean="0"/>
              <a:t>»].</a:t>
            </a:r>
          </a:p>
          <a:p>
            <a:pPr algn="just">
              <a:buFont typeface="Wingdings" pitchFamily="2" charset="2"/>
              <a:buChar char="v"/>
            </a:pPr>
            <a:r>
              <a:rPr lang="el-GR" dirty="0" smtClean="0"/>
              <a:t>Στο λεξιλόγιο του Ισλάμ η έννοια του Θεού ως Πατρός απουσιάζει εντελώς. Γι’ αυτό και ανάμεσα στα ενενήντα εννέα ωραιότερα ονόματα του Θεού (</a:t>
            </a:r>
            <a:r>
              <a:rPr lang="el-GR" i="1" dirty="0" err="1" smtClean="0"/>
              <a:t>asmāʾ</a:t>
            </a:r>
            <a:r>
              <a:rPr lang="el-GR" i="1" dirty="0" smtClean="0"/>
              <a:t> </a:t>
            </a:r>
            <a:r>
              <a:rPr lang="en-US" i="1" dirty="0" smtClean="0"/>
              <a:t>A</a:t>
            </a:r>
            <a:r>
              <a:rPr lang="el-GR" i="1" dirty="0" err="1" smtClean="0"/>
              <a:t>llāh</a:t>
            </a:r>
            <a:r>
              <a:rPr lang="el-GR" i="1" dirty="0" smtClean="0"/>
              <a:t> al-</a:t>
            </a:r>
            <a:r>
              <a:rPr lang="en-GB" i="1" dirty="0" smtClean="0"/>
              <a:t>ḥ</a:t>
            </a:r>
            <a:r>
              <a:rPr lang="el-GR" i="1" dirty="0" err="1" smtClean="0"/>
              <a:t>usnā</a:t>
            </a:r>
            <a:r>
              <a:rPr lang="el-GR" dirty="0" smtClean="0"/>
              <a:t>) που αναφέρονται στο Κοράνιο, ούτε σε ένα εξ αυτών δεν αποδίδεται στο Θεό η έννοια της πατρότητας.</a:t>
            </a:r>
          </a:p>
          <a:p>
            <a:pPr algn="just">
              <a:buFont typeface="Wingdings" pitchFamily="2" charset="2"/>
              <a:buChar char="v"/>
            </a:pPr>
            <a:r>
              <a:rPr lang="el-GR" dirty="0" smtClean="0"/>
              <a:t>Η έννοια της γεννήσεως του Υιού από το Θεό Πατέρα συνδέεται με την αποδοχή συζύγου δίπλα στο Θεό, αφού το Κοράνιο αναφέρει για το Θεό: «Πώς είναι δυνατόν να έχει παιδί, χωρίς να έχει σύζυγο;» {Κοράνιο 6:101}.</a:t>
            </a:r>
          </a:p>
          <a:p>
            <a:endParaRPr lang="el-GR" dirty="0" smtClean="0"/>
          </a:p>
          <a:p>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1643050"/>
            <a:ext cx="8229600" cy="4452950"/>
          </a:xfrm>
        </p:spPr>
        <p:txBody>
          <a:bodyPr/>
          <a:lstStyle/>
          <a:p>
            <a:pPr algn="just">
              <a:buFont typeface="Wingdings" pitchFamily="2" charset="2"/>
              <a:buChar char="v"/>
            </a:pPr>
            <a:r>
              <a:rPr lang="el-GR" dirty="0" smtClean="0"/>
              <a:t>Στο Κοράνιο, το Άγιο Πνεύμα δεν είναι το «Πνεύμα του Θεού», δηλ. «άκτιστο», όπως αφήνει να εννοηθεί η Βίβλος (Α’ Κορ. 2, 10-12) (Εβρ. 9, 14) (Ιωαν. 16, 13), αλλά δημιούργημά του. </a:t>
            </a:r>
          </a:p>
          <a:p>
            <a:pPr algn="just">
              <a:buFont typeface="Wingdings" pitchFamily="2" charset="2"/>
              <a:buChar char="v"/>
            </a:pPr>
            <a:r>
              <a:rPr lang="el-GR" dirty="0" smtClean="0"/>
              <a:t>Αν σε κάποια σημεία γίνεται λόγος για το «Πνεύμα του Θεού», αυτό συνδέεται με το γεγονός, ότι το Πνεύμα είναι άγγελος του Θεού, ανήκει δηλ. στο Θεό και όχι ότι είναι άκτιστο.</a:t>
            </a:r>
          </a:p>
          <a:p>
            <a:pPr>
              <a:buFont typeface="Wingdings" pitchFamily="2" charset="2"/>
              <a:buChar char="v"/>
            </a:pPr>
            <a:endParaRPr lang="el-GR" dirty="0" smtClean="0"/>
          </a:p>
          <a:p>
            <a:pPr>
              <a:buFont typeface="Wingdings" pitchFamily="2" charset="2"/>
              <a:buChar char="v"/>
            </a:pPr>
            <a:endParaRPr lang="el-GR" dirty="0" smtClean="0"/>
          </a:p>
          <a:p>
            <a:endParaRPr lang="el-GR" dirty="0"/>
          </a:p>
        </p:txBody>
      </p:sp>
      <p:sp>
        <p:nvSpPr>
          <p:cNvPr id="3" name="2 - Τίτλος"/>
          <p:cNvSpPr>
            <a:spLocks noGrp="1"/>
          </p:cNvSpPr>
          <p:nvPr>
            <p:ph type="title"/>
          </p:nvPr>
        </p:nvSpPr>
        <p:spPr/>
        <p:txBody>
          <a:bodyPr>
            <a:normAutofit/>
          </a:bodyPr>
          <a:lstStyle/>
          <a:p>
            <a:pPr algn="ctr"/>
            <a:r>
              <a:rPr lang="el-GR" sz="3200" i="1" dirty="0" smtClean="0"/>
              <a:t>Το Άγιο Πνεύμα Rūḥ </a:t>
            </a:r>
            <a:r>
              <a:rPr lang="en-GB" sz="3200" i="1" dirty="0" smtClean="0"/>
              <a:t>al</a:t>
            </a:r>
            <a:r>
              <a:rPr lang="el-GR" sz="3200" i="1" dirty="0" smtClean="0"/>
              <a:t>-</a:t>
            </a:r>
            <a:r>
              <a:rPr lang="en-GB" sz="3200" i="1" dirty="0" err="1" smtClean="0"/>
              <a:t>Qudus</a:t>
            </a:r>
            <a:endParaRPr lang="el-GR" sz="3200" i="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571480"/>
            <a:ext cx="8229600" cy="5929354"/>
          </a:xfrm>
        </p:spPr>
        <p:txBody>
          <a:bodyPr>
            <a:normAutofit/>
          </a:bodyPr>
          <a:lstStyle/>
          <a:p>
            <a:pPr algn="just">
              <a:buNone/>
            </a:pPr>
            <a:endParaRPr lang="el-GR" dirty="0" smtClean="0"/>
          </a:p>
          <a:p>
            <a:pPr algn="just">
              <a:buFont typeface="Wingdings" pitchFamily="2" charset="2"/>
              <a:buChar char="v"/>
            </a:pPr>
            <a:r>
              <a:rPr lang="el-GR" dirty="0" smtClean="0"/>
              <a:t>«Την ημέρα που το πνεύμα του και οι άγγελοι θα στέκονται στη γραμμή […]» {Κοράνιο 78:38}.</a:t>
            </a:r>
          </a:p>
          <a:p>
            <a:pPr algn="just">
              <a:buNone/>
            </a:pPr>
            <a:endParaRPr lang="el-GR" dirty="0" smtClean="0"/>
          </a:p>
          <a:p>
            <a:pPr algn="just">
              <a:buFont typeface="Wingdings" pitchFamily="2" charset="2"/>
              <a:buChar char="v"/>
            </a:pPr>
            <a:r>
              <a:rPr lang="el-GR" dirty="0" smtClean="0"/>
              <a:t>«Δώσαμε στον Ιησού, το γιο της Μαριάμ, τα φανερά σημεία. Τον ενισχύσαμε με το Άγιο Πνεύμα» {Κοράνιο 2:87}.</a:t>
            </a:r>
          </a:p>
          <a:p>
            <a:pPr>
              <a:buFont typeface="Wingdings" pitchFamily="2" charset="2"/>
              <a:buChar char="v"/>
            </a:pPr>
            <a:endParaRPr lang="el-GR" dirty="0" smtClean="0"/>
          </a:p>
          <a:p>
            <a:pPr algn="just">
              <a:buFont typeface="Wingdings" pitchFamily="2" charset="2"/>
              <a:buChar char="v"/>
            </a:pPr>
            <a:r>
              <a:rPr lang="el-GR" dirty="0" smtClean="0"/>
              <a:t>«Πες ότι το Άγιο Πνεύμα έφερε [το Κοράνιο] ως την αποκάλυψη από τον Κύριό σου –με την Αλήθεια–, ώστε να σταθεροποιεί αυτούς που πίστεψαν, και ως χαρμόσυνα νέα στους μουσουλμάνους» {Κοράνιο 16:102}.</a:t>
            </a:r>
          </a:p>
          <a:p>
            <a:endParaRPr lang="el-GR" dirty="0" smtClean="0"/>
          </a:p>
          <a:p>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1857364"/>
            <a:ext cx="8229600" cy="4572032"/>
          </a:xfrm>
        </p:spPr>
        <p:txBody>
          <a:bodyPr/>
          <a:lstStyle/>
          <a:p>
            <a:pPr algn="just">
              <a:buFont typeface="Wingdings" pitchFamily="2" charset="2"/>
              <a:buChar char="v"/>
            </a:pPr>
            <a:r>
              <a:rPr lang="el-GR" dirty="0" smtClean="0"/>
              <a:t>Ο Θεός στο Κοράνιο έχει όνομα, λέγεται «</a:t>
            </a:r>
            <a:r>
              <a:rPr lang="en-US" dirty="0" smtClean="0"/>
              <a:t>A</a:t>
            </a:r>
            <a:r>
              <a:rPr lang="el-GR" dirty="0" err="1" smtClean="0"/>
              <a:t>llāh</a:t>
            </a:r>
            <a:r>
              <a:rPr lang="el-GR" dirty="0" smtClean="0"/>
              <a:t>»</a:t>
            </a:r>
          </a:p>
          <a:p>
            <a:pPr algn="just">
              <a:buNone/>
            </a:pPr>
            <a:endParaRPr lang="el-GR" dirty="0" smtClean="0"/>
          </a:p>
          <a:p>
            <a:pPr algn="just">
              <a:buFont typeface="Wingdings" pitchFamily="2" charset="2"/>
              <a:buChar char="v"/>
            </a:pPr>
            <a:r>
              <a:rPr lang="el-GR" dirty="0" smtClean="0"/>
              <a:t>Έχει τα ωραία ονόματα και ιδιώματα του (</a:t>
            </a:r>
            <a:r>
              <a:rPr lang="el-GR" i="1" dirty="0" err="1" smtClean="0"/>
              <a:t>asmāʾ</a:t>
            </a:r>
            <a:r>
              <a:rPr lang="el-GR" i="1" dirty="0" smtClean="0"/>
              <a:t> </a:t>
            </a:r>
            <a:r>
              <a:rPr lang="en-US" i="1" dirty="0" smtClean="0"/>
              <a:t>wa </a:t>
            </a:r>
            <a:r>
              <a:rPr lang="en-GB" i="1" dirty="0" err="1" smtClean="0"/>
              <a:t>ṣif</a:t>
            </a:r>
            <a:r>
              <a:rPr lang="el-GR" i="1" dirty="0" smtClean="0"/>
              <a:t>ā</a:t>
            </a:r>
            <a:r>
              <a:rPr lang="en-GB" i="1" dirty="0" smtClean="0"/>
              <a:t>t </a:t>
            </a:r>
            <a:r>
              <a:rPr lang="en-US" i="1" dirty="0" smtClean="0"/>
              <a:t>A</a:t>
            </a:r>
            <a:r>
              <a:rPr lang="el-GR" i="1" dirty="0" err="1" smtClean="0"/>
              <a:t>llāh</a:t>
            </a:r>
            <a:r>
              <a:rPr lang="el-GR" dirty="0" smtClean="0"/>
              <a:t>)</a:t>
            </a:r>
          </a:p>
          <a:p>
            <a:pPr algn="just">
              <a:buNone/>
            </a:pPr>
            <a:endParaRPr lang="el-GR" dirty="0" smtClean="0"/>
          </a:p>
          <a:p>
            <a:pPr lvl="1" algn="ctr">
              <a:lnSpc>
                <a:spcPct val="150000"/>
              </a:lnSpc>
              <a:buNone/>
            </a:pPr>
            <a:r>
              <a:rPr lang="el-GR" b="1" dirty="0" smtClean="0"/>
              <a:t>«</a:t>
            </a:r>
            <a:endParaRPr lang="el-GR" dirty="0"/>
          </a:p>
        </p:txBody>
      </p:sp>
      <p:pic>
        <p:nvPicPr>
          <p:cNvPr id="4" name="3 - Εικόνα" descr="C:\Users\Satellite\Desktop\Allah3.svg.png"/>
          <p:cNvPicPr/>
          <p:nvPr/>
        </p:nvPicPr>
        <p:blipFill>
          <a:blip r:embed="rId2"/>
          <a:srcRect/>
          <a:stretch>
            <a:fillRect/>
          </a:stretch>
        </p:blipFill>
        <p:spPr bwMode="auto">
          <a:xfrm>
            <a:off x="3000364" y="500042"/>
            <a:ext cx="3214710" cy="1071570"/>
          </a:xfrm>
          <a:prstGeom prst="rect">
            <a:avLst/>
          </a:prstGeom>
          <a:noFill/>
          <a:ln w="9525">
            <a:noFill/>
            <a:miter lim="800000"/>
            <a:headEnd/>
            <a:tailEnd/>
          </a:ln>
        </p:spPr>
      </p:pic>
      <p:sp>
        <p:nvSpPr>
          <p:cNvPr id="5" name="4 - TextBox"/>
          <p:cNvSpPr txBox="1"/>
          <p:nvPr/>
        </p:nvSpPr>
        <p:spPr>
          <a:xfrm>
            <a:off x="3428992" y="1571612"/>
            <a:ext cx="184731" cy="369332"/>
          </a:xfrm>
          <a:prstGeom prst="rect">
            <a:avLst/>
          </a:prstGeom>
          <a:noFill/>
        </p:spPr>
        <p:txBody>
          <a:bodyPr wrap="none" rtlCol="0">
            <a:spAutoFit/>
          </a:bodyPr>
          <a:lstStyle/>
          <a:p>
            <a:endParaRPr lang="el-GR" dirty="0"/>
          </a:p>
        </p:txBody>
      </p:sp>
      <p:sp>
        <p:nvSpPr>
          <p:cNvPr id="11" name="10 - Ψαλίδισμα και στρογγύλεμα μίας γωνίας του ορθογωνίου"/>
          <p:cNvSpPr/>
          <p:nvPr/>
        </p:nvSpPr>
        <p:spPr>
          <a:xfrm>
            <a:off x="2500298" y="4143380"/>
            <a:ext cx="4357718" cy="2414598"/>
          </a:xfrm>
          <a:prstGeom prst="snipRoundRect">
            <a:avLst/>
          </a:prstGeom>
        </p:spPr>
        <p:style>
          <a:lnRef idx="3">
            <a:schemeClr val="lt1"/>
          </a:lnRef>
          <a:fillRef idx="1">
            <a:schemeClr val="dk1"/>
          </a:fillRef>
          <a:effectRef idx="1">
            <a:schemeClr val="dk1"/>
          </a:effectRef>
          <a:fontRef idx="minor">
            <a:schemeClr val="lt1"/>
          </a:fontRef>
        </p:style>
        <p:txBody>
          <a:bodyPr rtlCol="0" anchor="ctr"/>
          <a:lstStyle/>
          <a:p>
            <a:pPr lvl="1">
              <a:lnSpc>
                <a:spcPct val="150000"/>
              </a:lnSpc>
              <a:buNone/>
            </a:pPr>
            <a:r>
              <a:rPr lang="el-GR" sz="2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Στον </a:t>
            </a:r>
            <a:r>
              <a:rPr lang="en-US" sz="2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A</a:t>
            </a:r>
            <a:r>
              <a:rPr lang="el-GR" sz="2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llāh ανήκουν τα ωραιότερα ονόματα, γι’ αυτό με αυτά να τον προσφωνείται…»</a:t>
            </a:r>
          </a:p>
          <a:p>
            <a:pPr lvl="1">
              <a:lnSpc>
                <a:spcPct val="150000"/>
              </a:lnSpc>
              <a:buNone/>
            </a:pPr>
            <a:r>
              <a:rPr lang="el-GR" sz="2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el-GR" b="1" dirty="0" smtClean="0"/>
              <a:t>{Κοράνιο 7:180}</a:t>
            </a: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Χαρτί">
  <a:themeElements>
    <a:clrScheme name="Χαρτί">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Χαρτί">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Αφθονία">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3149</TotalTime>
  <Words>3062</Words>
  <Application>Microsoft Office PowerPoint</Application>
  <PresentationFormat>Προβολή στην οθόνη (4:3)</PresentationFormat>
  <Paragraphs>159</Paragraphs>
  <Slides>32</Slides>
  <Notes>0</Notes>
  <HiddenSlides>0</HiddenSlides>
  <MMClips>0</MMClips>
  <ScaleCrop>false</ScaleCrop>
  <HeadingPairs>
    <vt:vector size="6" baseType="variant">
      <vt:variant>
        <vt:lpstr>Γραμματοσειρές που χρησιμοποιούνται</vt:lpstr>
      </vt:variant>
      <vt:variant>
        <vt:i4>8</vt:i4>
      </vt:variant>
      <vt:variant>
        <vt:lpstr>Θέμα</vt:lpstr>
      </vt:variant>
      <vt:variant>
        <vt:i4>1</vt:i4>
      </vt:variant>
      <vt:variant>
        <vt:lpstr>Τίτλοι διαφανειών</vt:lpstr>
      </vt:variant>
      <vt:variant>
        <vt:i4>32</vt:i4>
      </vt:variant>
    </vt:vector>
  </HeadingPairs>
  <TitlesOfParts>
    <vt:vector size="41" baseType="lpstr">
      <vt:lpstr>Arial</vt:lpstr>
      <vt:lpstr>Calibri</vt:lpstr>
      <vt:lpstr>Constantia</vt:lpstr>
      <vt:lpstr>Courier New</vt:lpstr>
      <vt:lpstr>Palatino Linotype</vt:lpstr>
      <vt:lpstr>Times New Roman</vt:lpstr>
      <vt:lpstr>Wingdings</vt:lpstr>
      <vt:lpstr>Wingdings 2</vt:lpstr>
      <vt:lpstr>Χαρτί</vt:lpstr>
      <vt:lpstr>ΒΙΒΛΟΣ ΚΑΙ ΚΟΡΑΝΙΟ: ΣΥΓΚΡΙΤΙΚΗ ΜΕΛΕΤΗ </vt:lpstr>
      <vt:lpstr>Παρουσίαση του PowerPoint</vt:lpstr>
      <vt:lpstr>ΘΕΟΛΟΓΙΑ </vt:lpstr>
      <vt:lpstr>Παρουσίαση του PowerPoint</vt:lpstr>
      <vt:lpstr>Ο Θεός ως «Πατήρ»</vt:lpstr>
      <vt:lpstr>Παρουσίαση του PowerPoint</vt:lpstr>
      <vt:lpstr>Το Άγιο Πνεύμα Rūḥ al-Qudus</vt:lpstr>
      <vt:lpstr>Παρουσίαση του PowerPoint</vt:lpstr>
      <vt:lpstr>Παρουσίαση του PowerPoint</vt:lpstr>
      <vt:lpstr>Παρουσίαση του PowerPoint</vt:lpstr>
      <vt:lpstr>Θεός υπερβατικός ή εγκόσμιος;</vt:lpstr>
      <vt:lpstr>Παρουσίαση του PowerPoint</vt:lpstr>
      <vt:lpstr>Χριστολογία </vt:lpstr>
      <vt:lpstr>Παρουσίαση του PowerPoint</vt:lpstr>
      <vt:lpstr>Ερμηνεία του κορανικού χωρίου</vt:lpstr>
      <vt:lpstr>Απόρριψη της θεότητάς του</vt:lpstr>
      <vt:lpstr>Παρουσίαση του PowerPoint</vt:lpstr>
      <vt:lpstr>Οι τίτλοι του Χριστού:</vt:lpstr>
      <vt:lpstr>Ο Χριστός είναι ο Λόγος και το Πνεύμα του Θεού </vt:lpstr>
      <vt:lpstr>Η ισλαμική ερμηνεία ότι ο Χριστός είναι ο Λόγος και το Πνεύμα του Θεού:</vt:lpstr>
      <vt:lpstr>Η εκ παρθένου γέννηση του Ιησού: </vt:lpstr>
      <vt:lpstr>Τα θαύματα του Χριστού:</vt:lpstr>
      <vt:lpstr>Ο διάβολος δεν πείραξε τον Ιησού</vt:lpstr>
      <vt:lpstr>Το μήνυμα του Χριστού και ο σκοπός της αποστολής του στη γη: </vt:lpstr>
      <vt:lpstr>Άρνηση της σταυρώσεως και της αναστάσεως του Χριστού, παραδοχή της αναλήψεώς του</vt:lpstr>
      <vt:lpstr>Η μελλοντική επιστροφή του Ιησού στη γη</vt:lpstr>
      <vt:lpstr>  Ο Μωάμεθ αναφέρει ότι ο Ιησούς θα κατέλθει στη γη από τον ουρανό και θα επιτελέσει τα ακόλουθα: </vt:lpstr>
      <vt:lpstr>Εσχατολογία περί ισλαμικής:</vt:lpstr>
      <vt:lpstr>Σημάδια πριν την Ημέρα της Κρίσεως </vt:lpstr>
      <vt:lpstr>Διαφορές χριστιανικής και ισλαμικής εσχατολογίας:</vt:lpstr>
      <vt:lpstr>Πίστη στην τιμωρία και την ευδαιμονία του τάφου (ʿAdhāb al-Qabr)</vt:lpstr>
      <vt:lpstr>Παράδεισος και Κόλαση</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ΒΙΒΛΟΣ ΚΑΙ ΚΟΡΑΝΙΟ: ΣΥΓΚΡΙΤΙΚΗ ΜΕΛΕΤΗ</dc:title>
  <dc:creator>Windows User</dc:creator>
  <cp:lastModifiedBy>Dimitris</cp:lastModifiedBy>
  <cp:revision>67</cp:revision>
  <dcterms:created xsi:type="dcterms:W3CDTF">2020-01-17T19:15:41Z</dcterms:created>
  <dcterms:modified xsi:type="dcterms:W3CDTF">2021-02-03T20:39:49Z</dcterms:modified>
</cp:coreProperties>
</file>