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LARETOS ZACHARIOUDAKIS" initials="FZ" lastIdx="1" clrIdx="0">
    <p:extLst>
      <p:ext uri="{19B8F6BF-5375-455C-9EA6-DF929625EA0E}">
        <p15:presenceInfo xmlns:p15="http://schemas.microsoft.com/office/powerpoint/2012/main" xmlns="" userId="58c8752a99326a9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7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-29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3-07T20:51:13.546" idx="1">
    <p:pos x="10" y="10"/>
    <p:text/>
    <p:extLst>
      <p:ext uri="{C676402C-5697-4E1C-873F-D02D1690AC5C}">
        <p15:threadingInfo xmlns:p15="http://schemas.microsoft.com/office/powerpoint/2012/main" xmlns="" timeZoneBias="-12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Word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D24BEF2-E039-4FEF-9A63-8B8F8BFC74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907822"/>
            <a:ext cx="8915399" cy="2269067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l-GR" sz="31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Μκ</a:t>
            </a:r>
            <a:r>
              <a:rPr lang="el-GR" sz="31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14,26-31 «Προφητεία </a:t>
            </a:r>
            <a:r>
              <a:rPr lang="el-GR" sz="31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Ζαχαρίου</a:t>
            </a:r>
            <a:r>
              <a:rPr lang="el-GR" sz="31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διασκορπισμός των μαθητών</a:t>
            </a:r>
            <a:r>
              <a:rPr lang="el-GR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l-GR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l-GR" sz="31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και τριπλή άρνηση του Πέτρου»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2719C6E9-2CD0-42CE-B658-AD32CA7647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238044"/>
            <a:ext cx="8915399" cy="665618"/>
          </a:xfrm>
        </p:spPr>
        <p:txBody>
          <a:bodyPr/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Μάθημα: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Η ιστορία και η Τέχνη της Ερμηνείας των Ευαγγελίων (</a:t>
            </a:r>
            <a:r>
              <a:rPr lang="en-US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Exegeticum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6635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xmlns="" id="{B2807B93-B4CC-40D7-B12A-F01C512ECD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8416784"/>
              </p:ext>
            </p:extLst>
          </p:nvPr>
        </p:nvGraphicFramePr>
        <p:xfrm>
          <a:off x="2726856" y="513914"/>
          <a:ext cx="8539455" cy="572369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495188">
                  <a:extLst>
                    <a:ext uri="{9D8B030D-6E8A-4147-A177-3AD203B41FA5}">
                      <a16:colId xmlns:a16="http://schemas.microsoft.com/office/drawing/2014/main" xmlns="" val="3653614404"/>
                    </a:ext>
                  </a:extLst>
                </a:gridCol>
                <a:gridCol w="1761067">
                  <a:extLst>
                    <a:ext uri="{9D8B030D-6E8A-4147-A177-3AD203B41FA5}">
                      <a16:colId xmlns:a16="http://schemas.microsoft.com/office/drawing/2014/main" xmlns="" val="1093726610"/>
                    </a:ext>
                  </a:extLst>
                </a:gridCol>
                <a:gridCol w="1298222">
                  <a:extLst>
                    <a:ext uri="{9D8B030D-6E8A-4147-A177-3AD203B41FA5}">
                      <a16:colId xmlns:a16="http://schemas.microsoft.com/office/drawing/2014/main" xmlns="" val="3653352846"/>
                    </a:ext>
                  </a:extLst>
                </a:gridCol>
                <a:gridCol w="1241778">
                  <a:extLst>
                    <a:ext uri="{9D8B030D-6E8A-4147-A177-3AD203B41FA5}">
                      <a16:colId xmlns:a16="http://schemas.microsoft.com/office/drawing/2014/main" xmlns="" val="3815193461"/>
                    </a:ext>
                  </a:extLst>
                </a:gridCol>
                <a:gridCol w="1490133">
                  <a:extLst>
                    <a:ext uri="{9D8B030D-6E8A-4147-A177-3AD203B41FA5}">
                      <a16:colId xmlns:a16="http://schemas.microsoft.com/office/drawing/2014/main" xmlns="" val="4235539550"/>
                    </a:ext>
                  </a:extLst>
                </a:gridCol>
                <a:gridCol w="1253067">
                  <a:extLst>
                    <a:ext uri="{9D8B030D-6E8A-4147-A177-3AD203B41FA5}">
                      <a16:colId xmlns:a16="http://schemas.microsoft.com/office/drawing/2014/main" xmlns="" val="2295360857"/>
                    </a:ext>
                  </a:extLst>
                </a:gridCol>
              </a:tblGrid>
              <a:tr h="4284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ΣΚΗΝΕΣ</a:t>
                      </a:r>
                      <a:endParaRPr lang="el-GR" sz="1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852" marR="18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ΚΕΙΜΕΝΟ</a:t>
                      </a:r>
                      <a:endParaRPr lang="el-GR" sz="1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852" marR="18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ΠΡΟΣΩΠΑ</a:t>
                      </a:r>
                      <a:endParaRPr lang="el-GR" sz="1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852" marR="18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ΠΛΗΡΟΦΟΡΙΕΣ ΔΡΑΣΕΙΣ</a:t>
                      </a:r>
                      <a:endParaRPr lang="el-GR" sz="1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852" marR="18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ΕΝΤΥΠΩΣΕΙΣ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ΑΙΣΘΗΣΕΩΝ</a:t>
                      </a:r>
                      <a:endParaRPr lang="el-GR" sz="1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852" marR="18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ΑΙΣΘΗΜΑΤΑ</a:t>
                      </a:r>
                      <a:endParaRPr lang="el-GR" sz="1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852" marR="18852" marT="0" marB="0" anchor="ctr"/>
                </a:tc>
                <a:extLst>
                  <a:ext uri="{0D108BD9-81ED-4DB2-BD59-A6C34878D82A}">
                    <a16:rowId xmlns:a16="http://schemas.microsoft.com/office/drawing/2014/main" xmlns="" val="4078544896"/>
                  </a:ext>
                </a:extLst>
              </a:tr>
              <a:tr h="516489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Επίλογος (14,31)</a:t>
                      </a:r>
                      <a:endParaRPr lang="el-GR" sz="1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852" marR="1885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aseline="30000" dirty="0">
                          <a:effectLst/>
                          <a:latin typeface="Palatino Linotype" panose="02040502050505030304" pitchFamily="18" charset="0"/>
                        </a:rPr>
                        <a:t>31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ὁ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δὲ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highlight>
                            <a:srgbClr val="00FF00"/>
                          </a:highlight>
                          <a:latin typeface="Palatino Linotype" panose="02040502050505030304" pitchFamily="18" charset="0"/>
                        </a:rPr>
                        <a:t>ἐκ</a:t>
                      </a:r>
                      <a:r>
                        <a:rPr lang="el-GR" sz="1000" dirty="0">
                          <a:effectLst/>
                          <a:highlight>
                            <a:srgbClr val="00FF00"/>
                          </a:highlight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highlight>
                            <a:srgbClr val="00FF00"/>
                          </a:highlight>
                          <a:latin typeface="Palatino Linotype" panose="02040502050505030304" pitchFamily="18" charset="0"/>
                        </a:rPr>
                        <a:t>περισσῶς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ἐλάλει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·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ἐάν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δέῃ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με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συναποθανεῖν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σοι, </a:t>
                      </a:r>
                      <a:r>
                        <a:rPr lang="el-GR" sz="1000" dirty="0" err="1">
                          <a:effectLst/>
                          <a:highlight>
                            <a:srgbClr val="00FF00"/>
                          </a:highlight>
                          <a:latin typeface="Palatino Linotype" panose="02040502050505030304" pitchFamily="18" charset="0"/>
                        </a:rPr>
                        <a:t>οὐ</a:t>
                      </a:r>
                      <a:r>
                        <a:rPr lang="el-GR" sz="1000" dirty="0">
                          <a:effectLst/>
                          <a:highlight>
                            <a:srgbClr val="00FF00"/>
                          </a:highlight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highlight>
                            <a:srgbClr val="00FF00"/>
                          </a:highlight>
                          <a:latin typeface="Palatino Linotype" panose="02040502050505030304" pitchFamily="18" charset="0"/>
                        </a:rPr>
                        <a:t>μή</a:t>
                      </a:r>
                      <a:r>
                        <a:rPr lang="el-GR" sz="1000" dirty="0">
                          <a:effectLst/>
                          <a:highlight>
                            <a:srgbClr val="00FF00"/>
                          </a:highlight>
                          <a:latin typeface="Palatino Linotype" panose="02040502050505030304" pitchFamily="18" charset="0"/>
                        </a:rPr>
                        <a:t> σε </a:t>
                      </a:r>
                      <a:r>
                        <a:rPr lang="el-GR" sz="1000" dirty="0" err="1">
                          <a:effectLst/>
                          <a:highlight>
                            <a:srgbClr val="00FF00"/>
                          </a:highlight>
                          <a:latin typeface="Palatino Linotype" panose="02040502050505030304" pitchFamily="18" charset="0"/>
                        </a:rPr>
                        <a:t>ἀπαρνήσομαι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ὡσαύτως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δὲ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καὶ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highlight>
                            <a:srgbClr val="FFFF00"/>
                          </a:highlight>
                          <a:latin typeface="Palatino Linotype" panose="02040502050505030304" pitchFamily="18" charset="0"/>
                        </a:rPr>
                        <a:t>πάντες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ἔλεγον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  <a:endParaRPr lang="el-GR" sz="1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852" marR="1885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Ιησούς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Πέτρος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λοιποί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Μαθητές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  <a:endParaRPr lang="el-GR" sz="1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852" marR="1885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α) τόπος: </a:t>
                      </a:r>
                      <a:endParaRPr lang="el-G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Χείμαρρος των Κέδρων</a:t>
                      </a:r>
                      <a:endParaRPr lang="el-G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Όρος των Ελαιών (Γεσθημανή)</a:t>
                      </a:r>
                      <a:endParaRPr lang="el-G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β) χρόνος: </a:t>
                      </a:r>
                      <a:endParaRPr lang="el-G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Αμέσως μετά τον </a:t>
                      </a:r>
                      <a:endParaRPr lang="el-G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Μυστικό Δείπνο.</a:t>
                      </a:r>
                      <a:endParaRPr lang="el-G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α) ακοή: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Υπερβολική σιγουριά Πέτρου και των υπολοίπων Μαθητών.</a:t>
                      </a:r>
                      <a:endParaRPr lang="el-GR" sz="1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852" marR="1885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Θάρρος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Θράσος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Βεβαιότητα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Πίστη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Εγωισμός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Υπερηφάνεια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Τρόμος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Ανασφάλεια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Ανησυχία </a:t>
                      </a:r>
                      <a:endParaRPr lang="el-GR" sz="1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852" marR="18852" marT="0" marB="0" anchor="ctr"/>
                </a:tc>
                <a:extLst>
                  <a:ext uri="{0D108BD9-81ED-4DB2-BD59-A6C34878D82A}">
                    <a16:rowId xmlns:a16="http://schemas.microsoft.com/office/drawing/2014/main" xmlns="" val="938800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62772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2CF9221-0916-4042-A2B7-E49AF9BA2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561223"/>
          </a:xfrm>
        </p:spPr>
        <p:txBody>
          <a:bodyPr>
            <a:normAutofit fontScale="90000"/>
          </a:bodyPr>
          <a:lstStyle/>
          <a:p>
            <a:r>
              <a:rPr lang="el-GR" sz="2700" b="1" kern="0" dirty="0">
                <a:solidFill>
                  <a:srgbClr val="2F5496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Κριτική του Κειμένου</a:t>
            </a:r>
            <a:r>
              <a:rPr lang="el-GR" sz="18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18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900FFC4A-C7C4-4421-9703-A0F810E6D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1851378"/>
            <a:ext cx="7913168" cy="4382512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l-GR" sz="18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el-GR" sz="1800" b="1" i="1" baseline="300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26</a:t>
            </a:r>
            <a:r>
              <a:rPr lang="el-GR" sz="18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 </a:t>
            </a:r>
            <a:r>
              <a:rPr lang="el-GR" sz="18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ὑμνήσαντες</a:t>
            </a:r>
            <a:r>
              <a:rPr lang="el-GR" sz="18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ἐξῆλθον</a:t>
            </a:r>
            <a:r>
              <a:rPr lang="el-GR" sz="18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εἰς</a:t>
            </a:r>
            <a:r>
              <a:rPr lang="el-GR" sz="18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τὸ</a:t>
            </a:r>
            <a:r>
              <a:rPr lang="el-GR" sz="18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ὄρος</a:t>
            </a:r>
            <a:r>
              <a:rPr lang="el-GR" sz="18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τῶν</a:t>
            </a:r>
            <a:r>
              <a:rPr lang="el-GR" sz="18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ἐλαιῶν</a:t>
            </a:r>
            <a:r>
              <a:rPr lang="el-GR" sz="18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.»</a:t>
            </a: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Στον παραπάνω στίχο παρατηρούμε την απόλυτη συμφωνία μεταξύ των αρχαιότερων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χειρογράφων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Η συμφωνία αυτή μας οδηγεί στο συμπέρασμα πως το κείμενο ανήκει στην παλαιότερη γραφή και άρα είναι πρωτότυπο. Ταυτόχρονα μέσα από την σύγκριση μεταξύ του κειμένου του Nestle/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Alland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και του Βυζαντινού </a:t>
            </a:r>
            <a:r>
              <a:rPr lang="el-GR" sz="1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𝔐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 δεν παρατηρείται καμία αλλαγή επιβεβαιώνοντας το παραπάνω συμπέρασμα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116428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0C378FA-C114-4972-87BE-E2CAE112B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519289"/>
            <a:ext cx="8915400" cy="596053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l-GR" sz="1800" b="1" i="1" baseline="300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λέγει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αὐτοῖς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ὁ ᾿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Ιησοῦς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πάντες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σκανδαλισθήσεσθε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γέγραπται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·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πατάξω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ποιμένα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πρόβατα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διασκορπισθήσονται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  <a:r>
              <a:rPr lang="el-GR" sz="1800" b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1800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libri" panose="020F0502020204030204" pitchFamily="34" charset="0"/>
              <a:cs typeface="Cambria Math" panose="020405030504060302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Στο στίχο 27 η φράση «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ὅτι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πάντες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σκανδαλισθήσεσθε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 συναντάται σε διάφορους κώδικες με προσθήκες. Συγκεκριμένα στο μεγαλογράμματο χειρόγραφο Ψ</a:t>
            </a:r>
            <a:r>
              <a:rPr lang="en-US" sz="1800" baseline="300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l-GR" sz="1800" baseline="300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μικρογράμματο 28, στη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Venus </a:t>
            </a:r>
            <a:r>
              <a:rPr lang="en-US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Itala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και στη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Συροσιναϊτική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sy</a:t>
            </a:r>
            <a:r>
              <a:rPr lang="en-US" sz="1800" baseline="300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μετάφραση καθώς και στα </a:t>
            </a:r>
            <a:r>
              <a:rPr lang="en-US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</a:t>
            </a:r>
            <a:r>
              <a:rPr lang="en-US" sz="1800" baseline="300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mss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και </a:t>
            </a:r>
            <a:r>
              <a:rPr lang="en-US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bo</a:t>
            </a:r>
            <a:r>
              <a:rPr lang="en-US" sz="1800" baseline="300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mss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συναντούμε την προσθήκη «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ἐν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ἐμοὶ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». </a:t>
            </a:r>
            <a:endParaRPr lang="el-GR" sz="1800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libri" panose="020F0502020204030204" pitchFamily="34" charset="0"/>
              <a:cs typeface="Cambria Math" panose="020405030504060302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Στα μικρογράμματα χειρόγραφα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el-GR" sz="1800" baseline="300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13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παρουσιάζουν την προσθήκη «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ἐν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ἐμοὶ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ἐν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», ενώ ο μεγαλογράμματος κώδικας Ν διασώζει την προσθήκη «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έν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ἐμοὶ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ἐν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τῇ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». </a:t>
            </a:r>
            <a:endParaRPr lang="el-GR" sz="1800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libri" panose="020F0502020204030204" pitchFamily="34" charset="0"/>
              <a:cs typeface="Cambria Math" panose="020405030504060302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Επιπλέον η προσθήκη «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ἐν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ἐμοὶ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ἐν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τῇ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νυκτὶ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ταύτῃ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 την συναντάμε  στους μεγαλογράμματους Α,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l-GR" sz="1800" baseline="300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Θ, στους μικρογράμματους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el-GR" sz="1800" baseline="300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1.13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565, 579, 700, 892, 1241, 1424, 2542,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pm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στην Επίσημη βίβλος των καθολικών </a:t>
            </a:r>
            <a:r>
              <a:rPr lang="en-US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vg</a:t>
            </a:r>
            <a:r>
              <a:rPr lang="en-US" sz="1800" baseline="300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στην μετάφραση του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Φιλοξένειου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sy</a:t>
            </a:r>
            <a:r>
              <a:rPr lang="en-US" sz="1800" baseline="300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l-GR" sz="1800" baseline="300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1800" baseline="300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σε πολλές μαρτυρίες (</a:t>
            </a:r>
            <a:r>
              <a:rPr lang="en-US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</a:t>
            </a:r>
            <a:r>
              <a:rPr lang="en-US" sz="1800" baseline="300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mss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bo</a:t>
            </a:r>
            <a:r>
              <a:rPr lang="en-US" sz="1800" baseline="300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mss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), με την συγκεκριμένη προσθήκη παρουσιάζεται και η βυζαντινή μορφή του κειμένου. </a:t>
            </a:r>
            <a:endParaRPr lang="el-GR" sz="1800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libri" panose="020F0502020204030204" pitchFamily="34" charset="0"/>
              <a:cs typeface="Cambria Math" panose="020405030504060302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Το κείμενο του Nestle/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Alland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συμφωνεί απόλυτα με τα κείμενα των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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Β,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*,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,Γ, Δ, Ψ*,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pm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ff</a:t>
            </a:r>
            <a:r>
              <a:rPr lang="el-GR" sz="1800" baseline="300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q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</a:t>
            </a:r>
            <a:r>
              <a:rPr lang="en-US" sz="1800" baseline="300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ms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bo</a:t>
            </a:r>
            <a:r>
              <a:rPr lang="en-US" sz="1800" baseline="300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pt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Τα παραπάνω κείμενα θεωρούνται ως αξιόπιστα γιατί είναι τα αρχαιότερα. </a:t>
            </a:r>
            <a:endParaRPr lang="en-US" dirty="0">
              <a:solidFill>
                <a:srgbClr val="000000"/>
              </a:solidFill>
              <a:latin typeface="Cambria Math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Στη φράση «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τὰ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πρόβατα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διασκορπισθήσονται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 εμφανίζονται παραλλαγές στη σειρά των λέξεων στους κώδικες Α, Κ, Ν, Γ, Δ, Ψ,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1, 28, 579, 700, 1241, </a:t>
            </a:r>
            <a:r>
              <a:rPr lang="en-US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lat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Συγκεκριμένα παρατηρείται η αλλαγή: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διασκορπησθήσονται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τὰ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πρόβατα». Με την παραπάνω αλλαγή συμφωνεί η βυζαντινή έκδοση του κειμένου </a:t>
            </a:r>
            <a:r>
              <a:rPr lang="el-GR" sz="1800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𝔐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. Στους κώδικες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Κ, Ν, και 579 συναντάμε την προσθήκη «+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τῆς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ποίμνης». </a:t>
            </a:r>
            <a:endParaRPr lang="el-GR" sz="1800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libri" panose="020F0502020204030204" pitchFamily="34" charset="0"/>
              <a:cs typeface="Cambria Math" panose="020405030504060302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Στον μεγαλογράμματο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συναντάμε το κείμενο «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τὰ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πρόβατα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σκορπισθήσεται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 και στον μικρογράμματο 1424 συναντάμε «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τὰ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πρόβατα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διασκορπισθήσεται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». </a:t>
            </a:r>
            <a:endParaRPr lang="el-GR" sz="1800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libri" panose="020F0502020204030204" pitchFamily="34" charset="0"/>
              <a:cs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4294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3F695CC7-28AB-4D9F-B76D-940B730B4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5346" y="1018822"/>
            <a:ext cx="8915400" cy="482035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«</a:t>
            </a:r>
            <a:r>
              <a:rPr lang="el-GR" sz="1800" b="1" i="1" baseline="300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28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ἀλλὰ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μετὰ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τὸ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ἐγερθῆναί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με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προάξω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ὑμᾶς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εἰς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τὴν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Γαλιλαίαν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.» 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Η απόλυτη συμφωνία μεταξύ των αρχαιότερων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χειρογράφων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του κειμένου του Nestle/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Alland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και του Βυζαντινού μας οδηγεί στο συμπέρασμα πως το κείμενο ανήκει στην παλαιότερη γραφή.  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«</a:t>
            </a:r>
            <a:r>
              <a:rPr lang="el-GR" sz="1800" b="1" i="1" baseline="300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29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ὁ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δὲ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Πέτρος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ἔφη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αὐτῷ·εἰ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καὶ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πάντες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σκανδαλισθήσονται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,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ἀλλ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᾿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οὐκ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ἐγώ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.»</a:t>
            </a:r>
            <a:r>
              <a:rPr lang="el-GR" sz="1800" b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 </a:t>
            </a:r>
            <a:endParaRPr lang="el-GR" sz="1800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libri" panose="020F0502020204030204" pitchFamily="34" charset="0"/>
              <a:cs typeface="Cambria Math" panose="020405030504060302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Στο στίχο αυτό υπάρχει απόλυτη συμφωνία μεταξύ των αρχαιότερων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χειρογράφων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Δεν παρατηρείται διαφοροποίηση μεταξύ του κειμένου του Nestle/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Alland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και του </a:t>
            </a:r>
            <a:r>
              <a:rPr lang="el-GR" sz="1800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𝔐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παρά μόνο στο σημείο «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εἰ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καὶ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πάντες» που στο βυζαντινό κείμενο καταγράφεται ως «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καὶ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εἰ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πάντες».</a:t>
            </a:r>
            <a:endParaRPr lang="el-GR" sz="1800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libri" panose="020F0502020204030204" pitchFamily="34" charset="0"/>
              <a:cs typeface="Cambria Math" panose="020405030504060302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47304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8F34423-F336-481F-B76D-23340CCE4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383822"/>
            <a:ext cx="8915400" cy="6208889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l-GR" sz="1800" b="1" i="1" baseline="300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λέγει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αὐτῷ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ὁ ᾿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Ιησοῦς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·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ἀμὴν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λέγω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σοι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σὺ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σήμερον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ταύτῃ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τῇ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νυκτὶ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πρὶν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ἢ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δὶς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ἀλέκτορα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φωνῆσαι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τρὶς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με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ἀπαρνήσῃ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  <a:r>
              <a:rPr lang="el-GR" sz="1800" b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1800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libri" panose="020F0502020204030204" pitchFamily="34" charset="0"/>
              <a:cs typeface="Cambria Math" panose="020405030504060302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λέξη «σήμερον» στους μεγαλογράμματους </a:t>
            </a: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και Θ, μικρογράμματους </a:t>
            </a: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l-GR" sz="1800" baseline="300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565, 700 καθώς επίσης στην αρχαία Λατινική μετάφραση </a:t>
            </a: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Venus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Itala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n-US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1800" baseline="300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δεν υπάρχει. </a:t>
            </a:r>
            <a:endParaRPr lang="el-GR" sz="1800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libri" panose="020F0502020204030204" pitchFamily="34" charset="0"/>
              <a:cs typeface="Cambria Math" panose="020405030504060302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Στη φράση «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ταύτῃ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τῇ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νυκτὶ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οι κώδικες </a:t>
            </a: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l-GR" sz="1800" baseline="300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2542 περιέχουν την αλλαγή θέσης στις λέξεις: «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τῇ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νυκτὶ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ταύτῃ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endParaRPr lang="el-GR" sz="1800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libri" panose="020F0502020204030204" pitchFamily="34" charset="0"/>
              <a:cs typeface="Cambria Math" panose="020405030504060302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Οι κώδικες Α, Κ, Ν, Γ, Δ, 28, 1241, 1424, </a:t>
            </a:r>
            <a:r>
              <a:rPr lang="el-GR" sz="1800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𝔐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 και οι αρχαίες μεταφράσεις μαζί με τη </a:t>
            </a:r>
            <a:r>
              <a:rPr lang="en-US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Vulgata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lat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) παρουσιάζουν την προσθήκη 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της πρόθεσης «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ἐν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και εμφανίζουν το κείμενο ως «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ἐν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τῇ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νυκτὶ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ταύτῃ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». Στην παραπάνω έκφραση βρίσκουμε αλλαγή στη θέση των λέξεων «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ἐν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ταύτῃ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τῇ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νυκτὶ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» στον μικρογράμματο κώδικα 579. </a:t>
            </a:r>
            <a:endParaRPr lang="el-GR" sz="1800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libri" panose="020F0502020204030204" pitchFamily="34" charset="0"/>
              <a:cs typeface="Cambria Math" panose="020405030504060302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Το κείμενο του Nestle/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Alland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ακολουθεί τους κώδικες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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Β,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,Θ, Ψ, 083, 565, 700, 892, και τη 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Λατινική μετάφραση </a:t>
            </a: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Venus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Itala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ως ισχυρότερες και εγκυρότερες πηγές. </a:t>
            </a:r>
            <a:endParaRPr lang="el-GR" sz="1800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libri" panose="020F0502020204030204" pitchFamily="34" charset="0"/>
              <a:cs typeface="Cambria Math" panose="020405030504060302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Η φράση «ἢ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δὶς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ἀλεκτορα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φωνῆσαι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 είναι αυτή που έχει τις περισσότερες παραλείψεις και διαφορετικές μορφές. Στους κώδικες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* και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Venus </a:t>
            </a:r>
            <a:r>
              <a:rPr lang="en-US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Itala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καταγράφεται η πρόταση ως «ἢ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ἀλεκτορα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φωνῆσαι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», στον κώδικα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 ως «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ἀλεκτορα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φωνῆσαι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δὶς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», στους κώδικες Θ,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el-GR" sz="1800" baseline="300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13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565, 700, 2542 στον μικρογράμματο 1 </a:t>
            </a:r>
            <a:r>
              <a:rPr lang="en-US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Vulgata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Clementina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(1</a:t>
            </a:r>
            <a:r>
              <a:rPr lang="en-US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vg</a:t>
            </a:r>
            <a:r>
              <a:rPr lang="en-US" sz="1800" baseline="300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ως «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ἀλεκτορα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δὶς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φωνῆσαι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».    </a:t>
            </a:r>
            <a:endParaRPr lang="en-US" sz="1800" dirty="0">
              <a:solidFill>
                <a:srgbClr val="201F1E"/>
              </a:solidFill>
              <a:effectLst/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dirty="0">
                <a:solidFill>
                  <a:srgbClr val="201F1E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Στην κριτική έκδοση του κειμένου Nestle/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Alland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συναντάμε τις αναφορές από τους μεγαλογράμματους κώδικες Α, Β, Κ,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Γ, Δ, Ψ, 083, από τα μικρογράμματα χειρόγραφα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el-GR" sz="1800" baseline="300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28, 892, 1241, 1424,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𝔐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και την μετάφραση της </a:t>
            </a:r>
            <a:r>
              <a:rPr lang="en-US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Vulgata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lat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66981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1357AF0-65AF-47B4-9BF8-C4FE7F196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530577"/>
            <a:ext cx="8915400" cy="593795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l-GR" sz="1800" b="1" i="1" baseline="300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ὁ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δὲ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ἐκ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περισσῶς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ἐλάλει·ἐάν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δέῃ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με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συναποθανεῖν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σοι,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οὐ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μή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σε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ἀπαρνήσομαι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ὡσαύτως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δὲ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πάντες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ἔλεγον</a:t>
            </a:r>
            <a:r>
              <a:rPr lang="el-GR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  <a:endParaRPr lang="el-GR" sz="1800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libri" panose="020F0502020204030204" pitchFamily="34" charset="0"/>
              <a:cs typeface="Cambria Math" panose="020405030504060302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φράση «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δέῃ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με» παρατηρείται στους μεγαλογράμματους κώδικες </a:t>
            </a: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Γ, Δ, Θ </a:t>
            </a:r>
            <a:r>
              <a:rPr lang="el-GR" sz="1800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𝔐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και στους μικρογράμματους 28, 565, 1241, καθώς και με μικρή απόκλιση από τους 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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και </a:t>
            </a: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*. </a:t>
            </a:r>
            <a:endParaRPr lang="el-GR" sz="1800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libri" panose="020F0502020204030204" pitchFamily="34" charset="0"/>
              <a:cs typeface="Cambria Math" panose="020405030504060302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 κριτικό κείμενο του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Nestle/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Alland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στηριζόμενο στους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</a:t>
            </a:r>
            <a:r>
              <a:rPr lang="el-GR" sz="1800" baseline="300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Α, Β,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Ψ, 083,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el-GR" sz="1800" baseline="300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1.13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579, 700, 892, 1424 και 2542 διατήρησε την σειρά των λέξεων του κειμένου χωρίς καμία αλλαγή γιατί θεωρήθηκε ως πιστότερη. </a:t>
            </a:r>
            <a:endParaRPr lang="el-GR" sz="1800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libri" panose="020F0502020204030204" pitchFamily="34" charset="0"/>
              <a:cs typeface="Cambria Math" panose="020405030504060302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Η λέξη «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ἀπαρνήσομαι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 παρατηρείται και ως «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ἀπαρνήσωμαι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 στους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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Κ, Γ, 083,892, 2542 και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pm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l-GR" sz="1800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libri" panose="020F0502020204030204" pitchFamily="34" charset="0"/>
              <a:cs typeface="Cambria Math" panose="020405030504060302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Πολλές φορές ο συμπλεκτικός σύνδεσμος «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δὲ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 σε μερικούς κώδικες </a:t>
            </a:r>
            <a:r>
              <a:rPr lang="el-GR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καταλυμπάνεται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όπως  στους Β,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el-GR" sz="1800" baseline="300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579,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</a:t>
            </a:r>
            <a:r>
              <a:rPr lang="en-US" sz="1800" baseline="300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mss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και </a:t>
            </a:r>
            <a:r>
              <a:rPr lang="en-US" sz="18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bo</a:t>
            </a:r>
            <a:r>
              <a:rPr lang="en-US" sz="1800" baseline="30000" dirty="0" err="1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ms</a:t>
            </a:r>
            <a:r>
              <a:rPr lang="el-GR" sz="1800" dirty="0">
                <a:solidFill>
                  <a:srgbClr val="201F1E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l-GR" sz="1800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libri" panose="020F0502020204030204" pitchFamily="34" charset="0"/>
              <a:cs typeface="Cambria Math" panose="020405030504060302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30306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716AB98-3C3D-4163-8B09-6A37C34B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322668"/>
          </a:xfrm>
        </p:spPr>
        <p:txBody>
          <a:bodyPr>
            <a:normAutofit fontScale="90000"/>
          </a:bodyPr>
          <a:lstStyle/>
          <a:p>
            <a:r>
              <a:rPr lang="el-GR" sz="1800" b="1" kern="0" dirty="0">
                <a:solidFill>
                  <a:srgbClr val="2F5496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Θεολογική και Πατερική ερμηνεία</a:t>
            </a:r>
            <a:r>
              <a:rPr lang="el-GR" sz="18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18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B779A45-2B7F-4B59-BF55-4B8966561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255889"/>
            <a:ext cx="8915400" cy="4346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>
                <a:solidFill>
                  <a:schemeClr val="accent6">
                    <a:lumMod val="50000"/>
                  </a:schemeClr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 Θεοφύλακτος Βουλγαρίας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l-GR" sz="1800" dirty="0">
                <a:solidFill>
                  <a:schemeClr val="accent6">
                    <a:lumMod val="50000"/>
                  </a:schemeClr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>
              <a:solidFill>
                <a:schemeClr val="accent6">
                  <a:lumMod val="50000"/>
                </a:schemeClr>
              </a:solidFill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Μκ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14,26: «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ὑμνήσαντες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ἐξῆλθον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εἰς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τὸ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ὄρος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τῶν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ἐλαιῶν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.» θεωρεί το χωρίο ως μια ευκαιρία να μας δώσει υπόδειγμα του τρόπου προσευχής σύμφωνα με το τρόπο που ο Χριστός ύμνησε τον Θεό Πατέρα κατά τη διάρκεια του Μυστικού Δείπνου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l-GR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ρμηνεύει την προφητεία του Ζαχαρία 13,7 «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πατάξω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ποιμένα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πρόβατα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διασκορπισθήσονται</a:t>
            </a:r>
            <a:r>
              <a:rPr lang="el-G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ahoma" panose="020B0604030504040204" pitchFamily="34" charset="0"/>
              </a:rPr>
              <a:t>».</a:t>
            </a:r>
            <a:r>
              <a:rPr lang="el-GR" sz="1800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Παραλληλίζοντας την αποστροφή «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πατάξαι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και τη θέλησης του Χριστού, ώστε αναδεικνύεται πως ο Χριστός θυσιάστηκε εκούσια. Επιπλέον ο Θεοφύλακτός πιστεύει πως ο Πέτρος αν και γνώριζε την προφητεία του Ζαχαρία αρνούνταν να δεχθεί την έκβαση της.</a:t>
            </a:r>
          </a:p>
          <a:p>
            <a:pPr algn="just"/>
            <a:r>
              <a:rPr lang="el-GR" dirty="0" err="1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Μκ</a:t>
            </a:r>
            <a:r>
              <a:rPr lang="el-GR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14,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28: «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ἀλλὰ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μετὰ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τὸ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ἐγερθῆναί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με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προάξω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ὑμᾶς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εἰς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τὴν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Γαλιλαίαν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</a:t>
            </a:r>
            <a:r>
              <a:rPr lang="el-GR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πεύδει ο Χριστός να σταυρωθεί για να επιστρέψει μετά την Ανάσταση και ως ποιμένας να οδηγήσει τους μαθητές (λογικό ποίμνιο, την  Εκκλησία), πίσω στο παράδεισο (νοητή Γαλιλαία).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5906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A7D3248-3C90-4557-B06F-1BE0EB068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32178"/>
            <a:ext cx="8915400" cy="5689600"/>
          </a:xfrm>
        </p:spPr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l-GR" sz="2100" dirty="0">
                <a:solidFill>
                  <a:schemeClr val="accent6">
                    <a:lumMod val="50000"/>
                  </a:schemeClr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Ιωάννης Χρυσόστομος: </a:t>
            </a:r>
          </a:p>
          <a:p>
            <a:pPr indent="180340" algn="just">
              <a:lnSpc>
                <a:spcPct val="150000"/>
              </a:lnSpc>
              <a:spcAft>
                <a:spcPts val="800"/>
              </a:spcAft>
            </a:pP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Μκ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14,25 «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λαβὼν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τὸ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ποτήριον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εὐχαριστήσας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ἔδωκεν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αὐτοῖς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ἔπιον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ἐξ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αὐτοῦ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πάντες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.», αποτελεί για την Εκκλησία σύμβολο και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προτύπωση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της λειτουργικής πράξης που ζει η Εκκλησία.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  <a:spcAft>
                <a:spcPts val="800"/>
              </a:spcAft>
            </a:pP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Μκ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14, 29-31 «Ὁ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δὲ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Πέτρος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ἔφη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αὐτῷ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·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εἰ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πάντες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σκανδαλισθήσονται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ἀλλ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᾿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οὐκ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ἐγώ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λέγει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αὐτῷ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ὁ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Ἰησοῦς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·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ἀμὴν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λέγω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σοι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ὅτι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σὺ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σήμερον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τῇ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νυκτὶ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ταύτῃ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πρὶν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ἢ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δὶς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ἀλέκτορα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φωνῆσαι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τρὶς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ἀπαρνήσῃ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με. Ὁ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δὲ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Πέτρος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ἐκ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περισσοῦ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ἔλεγε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μᾶλλον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·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ἐάν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με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δέῃ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συναποθανεῖν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σοι,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οὐ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μή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σε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ἀπαρνήσομαι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ὡσαύτως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δὲ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πάντες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ἔλεγον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.» Σύγκριση της άρνησης του Πέτρου με την συμπεριφορά του καθενός απέναντι στον Χριστό. Η πίστη και η αγάπη στο Χριστό δεν είναι στοιχεία απλής συναισθηματικής κατάστασης αλλά παρουσία της Θείας επέμβασης.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8110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62BBA5A-3E40-4E8E-ACD6-41CE26502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8234" y="1910644"/>
            <a:ext cx="8225544" cy="3036711"/>
          </a:xfrm>
        </p:spPr>
        <p:txBody>
          <a:bodyPr/>
          <a:lstStyle/>
          <a:p>
            <a:pPr marL="0" indent="0">
              <a:buNone/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Βίκτωρ Αντιοχείας: </a:t>
            </a:r>
          </a:p>
          <a:p>
            <a:pPr algn="just"/>
            <a:r>
              <a:rPr lang="el-GR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ομολογία του Πέτρου είναι εγωιστική αυτοπεποίθηση και όχι στοιχείο σχέσης και εξάρτησης από το Χριστό. Γι’ αυτό ο ερμηνευτής ψέγει τον Πέτρο για αυτή τη συμπεριφορά επισημαίνοντας τη σπουδαιότητα της αγωνιστικότητας (με την προϋπόθεση να οφείλεται στην επαφή με το Χριστό).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428262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DD72230-E392-43DE-A37B-69AD744B6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37046"/>
          </a:xfrm>
        </p:spPr>
        <p:txBody>
          <a:bodyPr>
            <a:normAutofit fontScale="90000"/>
          </a:bodyPr>
          <a:lstStyle/>
          <a:p>
            <a:r>
              <a:rPr lang="el-GR" sz="1800" b="1" kern="0" dirty="0">
                <a:solidFill>
                  <a:srgbClr val="2F5496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Υμνολογική ερμηνεία</a:t>
            </a:r>
            <a:r>
              <a:rPr lang="el-GR" sz="18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18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8542158D-2A9E-4ECD-9D1A-24C31790E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0263" y="1298223"/>
            <a:ext cx="9377010" cy="4775200"/>
          </a:xfrm>
        </p:spPr>
        <p:txBody>
          <a:bodyPr>
            <a:normAutofit fontScale="92500" lnSpcReduction="10000"/>
          </a:bodyPr>
          <a:lstStyle/>
          <a:p>
            <a:r>
              <a:rPr lang="el-GR" sz="1800" dirty="0">
                <a:solidFill>
                  <a:schemeClr val="accent6">
                    <a:lumMod val="50000"/>
                  </a:schemeClr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Ζ΄ αντίφωνο Όρθρος Μ. Παρασκευής </a:t>
            </a:r>
          </a:p>
          <a:p>
            <a:pPr marL="0" indent="0" algn="just">
              <a:buNone/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Τοῖς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συλλαβοῦσί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σε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παρανόμοις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ἀνεχόμενος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οὕτως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ἐβόας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Κύριε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Εἰ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ἐπατάξατε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τὸν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ποιμένα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διεσκορπίσατε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τὰ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δώδεκα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πρόβατα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τοὺς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Μαθητάς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μου,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ἠδυνάμην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πλείους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ἢ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δώδεκα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λεγεῶνας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παραστῆσαι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Ἀγγέλων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ἀλλὰ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μακροθυμῶ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ἵνα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πληρωθῇ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ἃ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ἐδήλωσα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ὑμῖν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διὰ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τῶν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Προφητῶν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μου,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ἄδηλα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κρύφια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Κύριε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δόξα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σοι». (Επιρροή της προφητείας του Ζαχαρία).</a:t>
            </a:r>
          </a:p>
          <a:p>
            <a:pPr marL="0" indent="0" algn="just">
              <a:buNone/>
            </a:pPr>
            <a:endParaRPr lang="el-GR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l-GR" sz="1800" dirty="0">
                <a:solidFill>
                  <a:schemeClr val="accent6">
                    <a:lumMod val="50000"/>
                  </a:schemeClr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Ωδή η΄, Όρθρος Μ. Παρασκευής </a:t>
            </a:r>
          </a:p>
          <a:p>
            <a:pPr marL="0" indent="0" algn="just">
              <a:buNone/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Βέβηλον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ἔπος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τῶν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χειλέων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οὒ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ποτε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προήσομαι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Δέσποτα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σὺν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σοὶ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θανοῦμαι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ὡς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εὐγνώμων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κἂν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οἱ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πάντες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ἀρνήσωνται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ἐβόησε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Πέτρος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σάρξ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οὐδὲ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αἷμα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ὁ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Πατὴρ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σου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ἀπεκάλυψέ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μοι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σέ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ὃν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πᾶσα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κτίσις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εὐλογεῖ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δοξάζουσα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εἰς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τοὺς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αἰῶνας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(παρουσιάζεται ο Πέτρος ως παράδειγμα αποφυγής). </a:t>
            </a:r>
          </a:p>
          <a:p>
            <a:pPr marL="0" indent="0" algn="just">
              <a:buNone/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Βάθος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σοφίας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θεϊκῆς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γνώσεως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οὐ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πᾶν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ἐξηρεύνησας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ἄβυσσον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δέ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μου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τῶν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κριμάτων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οὐ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κατέλαβες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ἄνθρωπε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ὁ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Κύριος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ἔφη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Σάρξ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οὖν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ὑπάρχων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μὴ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καυχῶ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ἀρνήσῃ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τρίτον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γὰρ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με,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ὃν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πᾶσα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κτίσις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εὐλογεῖ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δοξάζουσα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εἰς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τοὺς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αἰῶνας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(διασώζονται τα λόγια του Κυρίου προς τον απόστολο Πέτρο).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963965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F7B1094-D7B1-4567-B316-0E912124E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16068"/>
          </a:xfrm>
        </p:spPr>
        <p:txBody>
          <a:bodyPr>
            <a:normAutofit fontScale="90000"/>
          </a:bodyPr>
          <a:lstStyle/>
          <a:p>
            <a:r>
              <a:rPr lang="el-GR" sz="36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Τα 5 Π και 1 Γ</a:t>
            </a:r>
            <a:r>
              <a:rPr lang="el-G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l-G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38793B1F-A4CD-44E1-A8D1-B761B3A4A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41778"/>
            <a:ext cx="9173810" cy="536222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Ποιος;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(συγγραφέας): Ιωάννης Μάρκος, γιός εύπορης χριστιανής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ονόματι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Μαρίας, διέθετε το σπίτι της για τις λατρευτικές συνάξεις των χριστιανών των Ιεροσολύμων. Παλαιότεροι ερευνητές θεωρούσαν ότι αυτό ήταν το υπερώο του Μυστικού Δείπνου του Κυρίου (δηλ. στο σπίτι του Μάρκου ) και άλλοι πως ο Μάρκος ήταν ο νέος που αυτόπτης μάρτυρας της συλλήψεως του Κυρίου απεκδύθηκε το σεντόνι που ήταν σκεπασμένος και έφυγε γυμνός. Ήταν ξάδερφος του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Αποστ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Βαρνάβα.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Ονομάζεται ακόμα και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κολοβοδάκτυλος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Α.   για να αποποιηθεί την λευιτική του ιδιότητα έκοψε το δάκτυλό του και έχασε την αρτιμέλεια του.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Β. γιατί το ευαγγέλιο του θεωρείτε από τους μελετητές ως κολοβό στερείται εισαγωγής και επιλόγου.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Χαρακτηρίζεται ακόμα ως ο «Ιωνάς της Καινής Διαθήκης», δηλαδή αυτός που έπαιζε κρυφτό με το Θεό. Συνόδευσε τους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Αποστ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Παύλος και Βαρνάβα στην Α΄ περιοδεία αλλά τους εγκατέλειψε λόγο της κόπωσης και την άρνησης του στα οικουμενικά ανοίγματα του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Απ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Των Εθνών. Έγινε το μήλο της έριδος Παύλου και Βαρνάβα και το αποτέλεσμα αυτού του παροξυσμού είναι η διάδοση του Ευαγγελίου στη δύση. Αργότερα μνημονεύεται στις επιστολές του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Αποστ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Πέτρου (Α΄ Πέτρου και Β΄ Τιμοθέου), καθώς η αρχαία εκκλησιαστική παράδοση θέλει τον Μάρκο να καταγράφει το κήρυγμα του Πέτρου «απομνημονεύματα του Πέτρου» με την μορφή Ευαγγελίου.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Υπήρξε ένας εκ των εβδομήκοντα αποστόλων και ήταν σ’ αυτούς που σκανδαλίστηκαν και εγκατέλειψαν τον Χριστό από τον Λόγο του Κυρίου (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Ιω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6,66) για την βρώση της σάρκας Του.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Τέλος θεωρείται πρώτος επίσκοπος της Εκκλησίας της Αλεξάνδρειας.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731568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B60D1BD-8CEA-495B-B6BC-14719DD34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458897" cy="403179"/>
          </a:xfrm>
        </p:spPr>
        <p:txBody>
          <a:bodyPr>
            <a:normAutofit fontScale="90000"/>
          </a:bodyPr>
          <a:lstStyle/>
          <a:p>
            <a:r>
              <a:rPr lang="el-GR" sz="1800" b="1" kern="0" dirty="0">
                <a:solidFill>
                  <a:srgbClr val="2F5496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Συμπεράσματα</a:t>
            </a:r>
            <a:r>
              <a:rPr lang="el-GR" sz="36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36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6BC12C1-87C8-45C9-98C2-6AF3C596E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027290"/>
            <a:ext cx="8915400" cy="5206600"/>
          </a:xfrm>
        </p:spPr>
        <p:txBody>
          <a:bodyPr>
            <a:normAutofit/>
          </a:bodyPr>
          <a:lstStyle/>
          <a:p>
            <a:pPr indent="180340" algn="just">
              <a:lnSpc>
                <a:spcPct val="150000"/>
              </a:lnSpc>
              <a:spcAft>
                <a:spcPts val="800"/>
              </a:spcAft>
            </a:pPr>
            <a:r>
              <a:rPr lang="el-GR" sz="1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</a:t>
            </a:r>
            <a:r>
              <a:rPr lang="el-GR" sz="14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 κείμενο έχει παράλληλες αναφορές σε άλλα βιβλικά κείμενα ενώ συναντάμε και παραλλαγές του σε πολλούς κώδικες μικρογράμματους και μη. 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  <a:spcAft>
                <a:spcPts val="800"/>
              </a:spcAft>
            </a:pPr>
            <a:r>
              <a:rPr lang="el-GR" sz="14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 γεγονός της προρρήσεως του διασκορπισμού των μαθητών μετά την σύλληψη του Κυρίου και της τριπλής αρνήσεως του Πέτρου αναφέρεται και στους τέσσερις ευαγγελιστές. 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  <a:spcAft>
                <a:spcPts val="800"/>
              </a:spcAft>
            </a:pPr>
            <a:r>
              <a:rPr lang="el-GR" sz="14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Στους Ματθαίο και Μάρκο υπάρχει ταύτιση παρουσίασης και αλληλουχίας των γεγονότων. </a:t>
            </a:r>
          </a:p>
          <a:p>
            <a:pPr indent="180340" algn="just">
              <a:lnSpc>
                <a:spcPct val="150000"/>
              </a:lnSpc>
              <a:spcAft>
                <a:spcPts val="800"/>
              </a:spcAft>
            </a:pPr>
            <a:r>
              <a:rPr lang="el-GR" sz="14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 Λουκάς αρχίζει με τον σκανδαλισμό του Πέτρου και ο Ιωάννης αναφέρει την διακαή επιθυμία του Πέτρου να θυσιάσει τη ζωή του για τον Κύριο. Καταλήγοντας και οι δύο με την τριπλή άρνηση του. 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  <a:spcAft>
                <a:spcPts val="800"/>
              </a:spcAft>
            </a:pPr>
            <a:r>
              <a:rPr lang="el-GR" sz="14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Αναφορά στην προφητεία του Ζαχαρία  κάνουν ο Ματθαίος, ο Μάρκος και ο Ιωάννης. Ο Λουκάς όχι.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  <a:spcAft>
                <a:spcPts val="800"/>
              </a:spcAft>
            </a:pPr>
            <a:r>
              <a:rPr lang="el-GR" sz="14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Η προφητεία του Ζαχαρία παρουσιάζει ως κέντρο αναφοράς και ενότητας, των μαθητών, τον Χριστό. Ο διασκορπισμός τους δεν χρεώνεται σ’  αυτούς γιατί έχει προφητευθεί.   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11588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BCAB7E2-A5C2-45E8-9014-C1FAC2855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575733"/>
            <a:ext cx="8915400" cy="5937956"/>
          </a:xfrm>
        </p:spPr>
        <p:txBody>
          <a:bodyPr>
            <a:normAutofit lnSpcReduction="10000"/>
          </a:bodyPr>
          <a:lstStyle/>
          <a:p>
            <a:pPr indent="180340" algn="just">
              <a:lnSpc>
                <a:spcPct val="150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Η Κορύφωση της περικοπής είναι η ανασυγκρότηση των μαθητών στη Γαλιλαία.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 Ευαγγελιστής Μάρκος είναι ο μόνος που κάνει αναφορά για την διπλή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αλεκτοροφωνία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που οφείλεται στην ομολογία του ίδιου του Πέτρου.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 Ματθαίος και ο Μάρκος κάνουν μια ιστορική καταγραφή ενώ ο Λουκάς και ο Ιωάννης αναδεικνύουν το θεολογικό υπόβαθρο.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Η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προόρηση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της πτώσης του Πέτρου αποκαλύπτει στον κάθε άνθρωπο, τη παγίδα του πειρασμού ό,τι συνήθως αγαπά. 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Η υμνολόγια της Εκκλησίας που διασώζει το κεντρικό θέμα της περικοπής, Όρθρος Μεγάλης Παρασκευής.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Οι πατέρες της Εκκλησίας αναδεικνύουν την αξία της περικοπής μέσα από την ιστορική αλλά και την αλληγορική ερμηνεία του κειμένου.</a:t>
            </a: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xmlns="" val="4288624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69A5BDC-2B39-4B9F-9729-487C8E4E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440267"/>
            <a:ext cx="8915400" cy="617502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Πού;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(μέρος συγγραφής): Ρώμη (κατά Ιωάννη Χρυσόστομο Αλεξάνδρεια), ελάχιστες εξαιρέσεις Γαλιλαία ή κοινότητα της Συρίας.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Πότε;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(Χρόνος συγγραφής): Μετά τον θάνατο των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Αποστ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Πέτρου και Παύλου δηλαδή μεταξύ 60-70 μ.Χ. κατά τους διωγμούς του Νέρωνα.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Σε </a:t>
            </a:r>
            <a:r>
              <a:rPr lang="el-GR" sz="18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ποιούς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απευθύνεται; (ακροατές - παραλήπτες): Λόγο έλλειψης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Παλαιοδιαθηκικών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αναφορών, αναφέρεται σε χριστιανούς εξ Εθνικών που ζούσαν στη Παλαιστίνη. 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Πώς 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είναι δομημένο;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Α. Στηριγμένοι στα γεωγραφικά πλαίσια της δράσης του Χριστού.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  <a:r>
              <a:rPr lang="en-US" dirty="0" err="1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Δράση στη Γαλιλαία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ii. 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Πορεία προς Ιουδαία (Ιεροσόλυμα)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Β. διαδοχική αποκάλυψη του προσώπου του Μεσσία και των μυστηρίων της Βασιλείας του Θεού που κηρύττει. 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Γιατί;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Για να ενισχύσει τους χριστιανούς εξ εθνικών κατά τους πρώτους επίσημους διωγμούς από τον αυτοκράτορα Νέρωνα.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55925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8048BF0-DB98-42C1-976F-2328C87EE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87044"/>
            <a:ext cx="8911687" cy="448334"/>
          </a:xfrm>
        </p:spPr>
        <p:txBody>
          <a:bodyPr>
            <a:normAutofit fontScale="90000"/>
          </a:bodyPr>
          <a:lstStyle/>
          <a:p>
            <a:r>
              <a:rPr lang="el-GR" sz="1800" b="1" kern="0" dirty="0">
                <a:solidFill>
                  <a:srgbClr val="2F5496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Ποιητική μορφή του κειμένου</a:t>
            </a:r>
            <a:r>
              <a:rPr lang="el-GR" sz="18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18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0F94EF9-710C-43B7-A906-669B6702A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835377"/>
            <a:ext cx="8915400" cy="5937955"/>
          </a:xfrm>
        </p:spPr>
        <p:txBody>
          <a:bodyPr/>
          <a:lstStyle/>
          <a:p>
            <a:endParaRPr lang="el-GR" dirty="0"/>
          </a:p>
        </p:txBody>
      </p:sp>
      <p:graphicFrame>
        <p:nvGraphicFramePr>
          <p:cNvPr id="4" name="Αντικείμενο 3">
            <a:extLst>
              <a:ext uri="{FF2B5EF4-FFF2-40B4-BE49-F238E27FC236}">
                <a16:creationId xmlns:a16="http://schemas.microsoft.com/office/drawing/2014/main" xmlns="" id="{736AFB3D-81D8-436F-9746-DB8DDD6398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35678100"/>
              </p:ext>
            </p:extLst>
          </p:nvPr>
        </p:nvGraphicFramePr>
        <p:xfrm>
          <a:off x="3948283" y="1493643"/>
          <a:ext cx="6193544" cy="5795467"/>
        </p:xfrm>
        <a:graphic>
          <a:graphicData uri="http://schemas.openxmlformats.org/presentationml/2006/ole">
            <p:oleObj spid="_x0000_s6149" name="Document" r:id="rId3" imgW="5261479" imgH="4922257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000674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B4A44791-DA79-4FCF-9794-7A9101100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316089"/>
            <a:ext cx="8915400" cy="6541911"/>
          </a:xfrm>
        </p:spPr>
        <p:txBody>
          <a:bodyPr/>
          <a:lstStyle/>
          <a:p>
            <a:endParaRPr lang="el-GR" dirty="0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xmlns="" id="{EEADA16A-3DA7-43EA-AF4C-29AE066694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94517875"/>
              </p:ext>
            </p:extLst>
          </p:nvPr>
        </p:nvGraphicFramePr>
        <p:xfrm>
          <a:off x="3112646" y="459444"/>
          <a:ext cx="7868531" cy="6398556"/>
        </p:xfrm>
        <a:graphic>
          <a:graphicData uri="http://schemas.openxmlformats.org/presentationml/2006/ole">
            <p:oleObj spid="_x0000_s7173" name="Document" r:id="rId3" imgW="5261479" imgH="4258469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044908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EF98A65-D187-4F1D-A6CF-CC21C7ED0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93511"/>
            <a:ext cx="8915400" cy="6564489"/>
          </a:xfrm>
        </p:spPr>
        <p:txBody>
          <a:bodyPr/>
          <a:lstStyle/>
          <a:p>
            <a:endParaRPr lang="el-GR" dirty="0"/>
          </a:p>
        </p:txBody>
      </p:sp>
      <p:graphicFrame>
        <p:nvGraphicFramePr>
          <p:cNvPr id="4" name="Αντικείμενο 3">
            <a:extLst>
              <a:ext uri="{FF2B5EF4-FFF2-40B4-BE49-F238E27FC236}">
                <a16:creationId xmlns:a16="http://schemas.microsoft.com/office/drawing/2014/main" xmlns="" id="{999B1524-20BC-4931-B494-8902FF28E4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63199320"/>
              </p:ext>
            </p:extLst>
          </p:nvPr>
        </p:nvGraphicFramePr>
        <p:xfrm>
          <a:off x="2759529" y="1293635"/>
          <a:ext cx="8574766" cy="4564239"/>
        </p:xfrm>
        <a:graphic>
          <a:graphicData uri="http://schemas.openxmlformats.org/presentationml/2006/ole">
            <p:oleObj spid="_x0000_s8197" name="Document" r:id="rId3" imgW="5261479" imgH="2799862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607915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BD947C0-BE90-42EE-AEB6-36DE41629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98332"/>
            <a:ext cx="8911687" cy="322668"/>
          </a:xfrm>
        </p:spPr>
        <p:txBody>
          <a:bodyPr>
            <a:normAutofit fontScale="90000"/>
          </a:bodyPr>
          <a:lstStyle/>
          <a:p>
            <a:r>
              <a:rPr lang="el-GR" sz="1800" b="1" kern="0" dirty="0">
                <a:solidFill>
                  <a:srgbClr val="2F5496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Θεολογική θεώρηση</a:t>
            </a:r>
            <a:r>
              <a:rPr lang="el-GR" sz="18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18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xmlns="" id="{0374A8D1-D06C-4549-9B38-A781A8E07F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4512657"/>
              </p:ext>
            </p:extLst>
          </p:nvPr>
        </p:nvGraphicFramePr>
        <p:xfrm>
          <a:off x="1984904" y="1274021"/>
          <a:ext cx="9602787" cy="469122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131209">
                  <a:extLst>
                    <a:ext uri="{9D8B030D-6E8A-4147-A177-3AD203B41FA5}">
                      <a16:colId xmlns:a16="http://schemas.microsoft.com/office/drawing/2014/main" xmlns="" val="1112184546"/>
                    </a:ext>
                  </a:extLst>
                </a:gridCol>
                <a:gridCol w="2212482">
                  <a:extLst>
                    <a:ext uri="{9D8B030D-6E8A-4147-A177-3AD203B41FA5}">
                      <a16:colId xmlns:a16="http://schemas.microsoft.com/office/drawing/2014/main" xmlns="" val="45298826"/>
                    </a:ext>
                  </a:extLst>
                </a:gridCol>
                <a:gridCol w="1267568">
                  <a:extLst>
                    <a:ext uri="{9D8B030D-6E8A-4147-A177-3AD203B41FA5}">
                      <a16:colId xmlns:a16="http://schemas.microsoft.com/office/drawing/2014/main" xmlns="" val="490437990"/>
                    </a:ext>
                  </a:extLst>
                </a:gridCol>
                <a:gridCol w="1688170">
                  <a:extLst>
                    <a:ext uri="{9D8B030D-6E8A-4147-A177-3AD203B41FA5}">
                      <a16:colId xmlns:a16="http://schemas.microsoft.com/office/drawing/2014/main" xmlns="" val="1114342967"/>
                    </a:ext>
                  </a:extLst>
                </a:gridCol>
                <a:gridCol w="1830291">
                  <a:extLst>
                    <a:ext uri="{9D8B030D-6E8A-4147-A177-3AD203B41FA5}">
                      <a16:colId xmlns:a16="http://schemas.microsoft.com/office/drawing/2014/main" xmlns="" val="1181303682"/>
                    </a:ext>
                  </a:extLst>
                </a:gridCol>
                <a:gridCol w="1473067">
                  <a:extLst>
                    <a:ext uri="{9D8B030D-6E8A-4147-A177-3AD203B41FA5}">
                      <a16:colId xmlns:a16="http://schemas.microsoft.com/office/drawing/2014/main" xmlns="" val="2164699222"/>
                    </a:ext>
                  </a:extLst>
                </a:gridCol>
              </a:tblGrid>
              <a:tr h="6847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ΣΚΗΝΕΣ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70" marR="653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ΚΕΙΜΕΝΟ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70" marR="653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ΠΡΟΣΩΠΑ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70" marR="653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ΠΛΗΡΟΦΟΡΙΕΣ ΔΡΑΣΕΙΣ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70" marR="653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ΕΝΤΥΠΩΣΕΙΣ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ΑΙΣΘΗΣΕΩΝ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70" marR="653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ΑΙΣΘΗΜΑΤΑ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70" marR="65370" marT="0" marB="0" anchor="ctr"/>
                </a:tc>
                <a:extLst>
                  <a:ext uri="{0D108BD9-81ED-4DB2-BD59-A6C34878D82A}">
                    <a16:rowId xmlns:a16="http://schemas.microsoft.com/office/drawing/2014/main" xmlns="" val="2640903277"/>
                  </a:ext>
                </a:extLst>
              </a:tr>
              <a:tr h="40064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Αφόρμηση (14,26)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70" marR="653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 baseline="30000">
                          <a:effectLst/>
                          <a:latin typeface="Palatino Linotype" panose="02040502050505030304" pitchFamily="18" charset="0"/>
                        </a:rPr>
                        <a:t>26</a:t>
                      </a: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 Καὶ ὑμνήσαντες ἐξῆλθον εἰς τὸ ὄρος τῶν ἐλαιῶν.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70" marR="653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Ιησούς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Οι έντεκα Μαθητές (εκτός του Ιούδα)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70" marR="653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α) τόπος: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Χείμαρρος των Κέδρων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Όρος των Ελαιών (Γεσθημανή)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β) χρόνος: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Αμέσως μετά τον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Μυστικό Δείπνο.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70" marR="653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α) ακοή: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Ψαλμωδία μετά την ολοκλήρωση του δείπνου.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β) όραση: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έξοδος από τα Ιεροσόλυμα (Πύλη πλησίον Κολυμβήθρας Σιλωάμ)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70" marR="653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 dirty="0">
                          <a:effectLst/>
                          <a:latin typeface="Palatino Linotype" panose="02040502050505030304" pitchFamily="18" charset="0"/>
                        </a:rPr>
                        <a:t>Χαρά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 dirty="0">
                          <a:effectLst/>
                          <a:latin typeface="Palatino Linotype" panose="02040502050505030304" pitchFamily="18" charset="0"/>
                        </a:rPr>
                        <a:t>Ευδαιμονία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 dirty="0">
                          <a:effectLst/>
                          <a:latin typeface="Palatino Linotype" panose="02040502050505030304" pitchFamily="18" charset="0"/>
                        </a:rPr>
                        <a:t>Ευφροσύνη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 dirty="0">
                          <a:effectLst/>
                          <a:latin typeface="Palatino Linotype" panose="02040502050505030304" pitchFamily="18" charset="0"/>
                        </a:rPr>
                        <a:t>Δοξολογία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 dirty="0">
                          <a:effectLst/>
                          <a:latin typeface="Palatino Linotype" panose="02040502050505030304" pitchFamily="18" charset="0"/>
                        </a:rPr>
                        <a:t>Πληρότητα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 dirty="0">
                          <a:effectLst/>
                          <a:latin typeface="Palatino Linotype" panose="02040502050505030304" pitchFamily="18" charset="0"/>
                        </a:rPr>
                        <a:t>Ελπίδα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 dirty="0">
                          <a:effectLst/>
                          <a:latin typeface="Palatino Linotype" panose="02040502050505030304" pitchFamily="18" charset="0"/>
                        </a:rPr>
                        <a:t>Προσδοκία 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50" dirty="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70" marR="65370" marT="0" marB="0" anchor="ctr"/>
                </a:tc>
                <a:extLst>
                  <a:ext uri="{0D108BD9-81ED-4DB2-BD59-A6C34878D82A}">
                    <a16:rowId xmlns:a16="http://schemas.microsoft.com/office/drawing/2014/main" xmlns="" val="3317714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95499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xmlns="" id="{393E51B1-89B8-41D4-9748-5CEB493361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57029338"/>
              </p:ext>
            </p:extLst>
          </p:nvPr>
        </p:nvGraphicFramePr>
        <p:xfrm>
          <a:off x="2686784" y="447110"/>
          <a:ext cx="8997216" cy="576783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059873">
                  <a:extLst>
                    <a:ext uri="{9D8B030D-6E8A-4147-A177-3AD203B41FA5}">
                      <a16:colId xmlns:a16="http://schemas.microsoft.com/office/drawing/2014/main" xmlns="" val="1764339184"/>
                    </a:ext>
                  </a:extLst>
                </a:gridCol>
                <a:gridCol w="2072958">
                  <a:extLst>
                    <a:ext uri="{9D8B030D-6E8A-4147-A177-3AD203B41FA5}">
                      <a16:colId xmlns:a16="http://schemas.microsoft.com/office/drawing/2014/main" xmlns="" val="3812770934"/>
                    </a:ext>
                  </a:extLst>
                </a:gridCol>
                <a:gridCol w="1187633">
                  <a:extLst>
                    <a:ext uri="{9D8B030D-6E8A-4147-A177-3AD203B41FA5}">
                      <a16:colId xmlns:a16="http://schemas.microsoft.com/office/drawing/2014/main" xmlns="" val="765714523"/>
                    </a:ext>
                  </a:extLst>
                </a:gridCol>
                <a:gridCol w="1581711">
                  <a:extLst>
                    <a:ext uri="{9D8B030D-6E8A-4147-A177-3AD203B41FA5}">
                      <a16:colId xmlns:a16="http://schemas.microsoft.com/office/drawing/2014/main" xmlns="" val="525779162"/>
                    </a:ext>
                  </a:extLst>
                </a:gridCol>
                <a:gridCol w="1714869">
                  <a:extLst>
                    <a:ext uri="{9D8B030D-6E8A-4147-A177-3AD203B41FA5}">
                      <a16:colId xmlns:a16="http://schemas.microsoft.com/office/drawing/2014/main" xmlns="" val="2131105216"/>
                    </a:ext>
                  </a:extLst>
                </a:gridCol>
                <a:gridCol w="1380172">
                  <a:extLst>
                    <a:ext uri="{9D8B030D-6E8A-4147-A177-3AD203B41FA5}">
                      <a16:colId xmlns:a16="http://schemas.microsoft.com/office/drawing/2014/main" xmlns="" val="3460277151"/>
                    </a:ext>
                  </a:extLst>
                </a:gridCol>
              </a:tblGrid>
              <a:tr h="5862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ΣΚΗΝΕΣ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0" marR="5014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ΚΕΙΜΕΝΟ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0" marR="5014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ΠΡΟΣΩΠΑ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0" marR="5014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ΠΛΗΡΟΦΟΡΙΕΣ ΔΡΑΣΕΙΣ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0" marR="501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ΕΝΤΥΠΩΣΕΙΣ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ΑΙΣΘΗΣΕΩΝ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0" marR="5014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ΑΙΣΘΗΜΑΤΑ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0" marR="50140" marT="0" marB="0" anchor="ctr"/>
                </a:tc>
                <a:extLst>
                  <a:ext uri="{0D108BD9-81ED-4DB2-BD59-A6C34878D82A}">
                    <a16:rowId xmlns:a16="http://schemas.microsoft.com/office/drawing/2014/main" xmlns="" val="2795192481"/>
                  </a:ext>
                </a:extLst>
              </a:tr>
              <a:tr h="49949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Κυρίως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Θέμα 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(14,27-30)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0" marR="5014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aseline="30000" dirty="0">
                          <a:effectLst/>
                          <a:latin typeface="Palatino Linotype" panose="02040502050505030304" pitchFamily="18" charset="0"/>
                        </a:rPr>
                        <a:t>27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καὶ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λέγει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αὐτοῖς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ὁ ᾿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Ιησοῦς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ὅτι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 err="1">
                          <a:effectLst/>
                          <a:highlight>
                            <a:srgbClr val="FFFF00"/>
                          </a:highlight>
                          <a:latin typeface="Palatino Linotype" panose="02040502050505030304" pitchFamily="18" charset="0"/>
                        </a:rPr>
                        <a:t>πάντες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σκανδαλισθήσεσθε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ὅτι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γέγραπται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·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u="sng" dirty="0" err="1">
                          <a:effectLst/>
                          <a:latin typeface="Palatino Linotype" panose="02040502050505030304" pitchFamily="18" charset="0"/>
                        </a:rPr>
                        <a:t>πατάξω</a:t>
                      </a:r>
                      <a:r>
                        <a:rPr lang="el-GR" sz="1000" u="sng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u="sng" dirty="0" err="1">
                          <a:effectLst/>
                          <a:latin typeface="Palatino Linotype" panose="02040502050505030304" pitchFamily="18" charset="0"/>
                        </a:rPr>
                        <a:t>τὸν</a:t>
                      </a:r>
                      <a:r>
                        <a:rPr lang="el-GR" sz="1000" u="sng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u="sng" dirty="0" err="1">
                          <a:effectLst/>
                          <a:latin typeface="Palatino Linotype" panose="02040502050505030304" pitchFamily="18" charset="0"/>
                        </a:rPr>
                        <a:t>ποιμένα</a:t>
                      </a:r>
                      <a:r>
                        <a:rPr lang="el-GR" sz="1000" u="sng" dirty="0">
                          <a:effectLst/>
                          <a:latin typeface="Palatino Linotype" panose="02040502050505030304" pitchFamily="18" charset="0"/>
                        </a:rPr>
                        <a:t>,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u="sng" dirty="0" err="1">
                          <a:effectLst/>
                          <a:latin typeface="Palatino Linotype" panose="02040502050505030304" pitchFamily="18" charset="0"/>
                        </a:rPr>
                        <a:t>καὶ</a:t>
                      </a:r>
                      <a:r>
                        <a:rPr lang="el-GR" sz="1000" u="sng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u="sng" dirty="0" err="1">
                          <a:effectLst/>
                          <a:latin typeface="Palatino Linotype" panose="02040502050505030304" pitchFamily="18" charset="0"/>
                        </a:rPr>
                        <a:t>τὰ</a:t>
                      </a:r>
                      <a:r>
                        <a:rPr lang="el-GR" sz="1000" u="sng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u="sng" dirty="0" err="1">
                          <a:effectLst/>
                          <a:latin typeface="Palatino Linotype" panose="02040502050505030304" pitchFamily="18" charset="0"/>
                        </a:rPr>
                        <a:t>πρόβατα</a:t>
                      </a:r>
                      <a:r>
                        <a:rPr lang="el-GR" sz="1000" u="sng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u="sng" dirty="0" err="1">
                          <a:effectLst/>
                          <a:latin typeface="Palatino Linotype" panose="02040502050505030304" pitchFamily="18" charset="0"/>
                        </a:rPr>
                        <a:t>διασκορπισθήσονται</a:t>
                      </a:r>
                      <a:r>
                        <a:rPr lang="el-GR" sz="1000" u="sng" dirty="0">
                          <a:effectLst/>
                          <a:latin typeface="Palatino Linotype" panose="02040502050505030304" pitchFamily="18" charset="0"/>
                        </a:rPr>
                        <a:t>.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aseline="30000" dirty="0">
                          <a:effectLst/>
                          <a:latin typeface="Palatino Linotype" panose="02040502050505030304" pitchFamily="18" charset="0"/>
                        </a:rPr>
                        <a:t>28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ἀλλὰ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μετὰ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τὸ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ἐγερθῆναί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με 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προάξω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ὑμᾶς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εἰς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τὴν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Γαλιλαίαν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.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aseline="30000" dirty="0">
                          <a:effectLst/>
                          <a:latin typeface="Palatino Linotype" panose="02040502050505030304" pitchFamily="18" charset="0"/>
                        </a:rPr>
                        <a:t>29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ὁ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δὲ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Πέτρος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ἔφη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αὐτῷ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·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εἰ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καὶ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highlight>
                            <a:srgbClr val="FFFF00"/>
                          </a:highlight>
                          <a:latin typeface="Palatino Linotype" panose="02040502050505030304" pitchFamily="18" charset="0"/>
                        </a:rPr>
                        <a:t>πάντες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σκανδαλισθήσονται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, </a:t>
                      </a:r>
                      <a:r>
                        <a:rPr lang="el-GR" sz="1000" dirty="0" err="1">
                          <a:effectLst/>
                          <a:highlight>
                            <a:srgbClr val="00FF00"/>
                          </a:highlight>
                          <a:latin typeface="Palatino Linotype" panose="02040502050505030304" pitchFamily="18" charset="0"/>
                        </a:rPr>
                        <a:t>ἀλλ</a:t>
                      </a:r>
                      <a:r>
                        <a:rPr lang="el-GR" sz="1000" dirty="0">
                          <a:effectLst/>
                          <a:highlight>
                            <a:srgbClr val="00FF00"/>
                          </a:highlight>
                          <a:latin typeface="Palatino Linotype" panose="02040502050505030304" pitchFamily="18" charset="0"/>
                        </a:rPr>
                        <a:t>᾿ </a:t>
                      </a:r>
                      <a:r>
                        <a:rPr lang="el-GR" sz="1000" dirty="0" err="1">
                          <a:effectLst/>
                          <a:highlight>
                            <a:srgbClr val="00FF00"/>
                          </a:highlight>
                          <a:latin typeface="Palatino Linotype" panose="02040502050505030304" pitchFamily="18" charset="0"/>
                        </a:rPr>
                        <a:t>οὐκ</a:t>
                      </a:r>
                      <a:r>
                        <a:rPr lang="el-GR" sz="1000" dirty="0">
                          <a:effectLst/>
                          <a:highlight>
                            <a:srgbClr val="00FF00"/>
                          </a:highlight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highlight>
                            <a:srgbClr val="00FF00"/>
                          </a:highlight>
                          <a:latin typeface="Palatino Linotype" panose="02040502050505030304" pitchFamily="18" charset="0"/>
                        </a:rPr>
                        <a:t>ἐγώ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.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0" marR="5014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Ιησούς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Πέτρος 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0" marR="501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Palatino Linotype" panose="02040502050505030304" pitchFamily="18" charset="0"/>
                        </a:rPr>
                        <a:t>α) τόπος: </a:t>
                      </a:r>
                      <a:endParaRPr lang="el-GR" sz="160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Palatino Linotype" panose="02040502050505030304" pitchFamily="18" charset="0"/>
                        </a:rPr>
                        <a:t>Χείμαρρος των Κέδρων</a:t>
                      </a:r>
                      <a:endParaRPr lang="el-GR" sz="160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Palatino Linotype" panose="02040502050505030304" pitchFamily="18" charset="0"/>
                        </a:rPr>
                        <a:t>Όρος των Ελαιών (Γεσθημανή)</a:t>
                      </a:r>
                      <a:endParaRPr lang="el-GR" sz="160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  <a:endParaRPr lang="el-GR" sz="160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  <a:endParaRPr lang="el-GR" sz="160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Palatino Linotype" panose="02040502050505030304" pitchFamily="18" charset="0"/>
                        </a:rPr>
                        <a:t>β) χρόνος: </a:t>
                      </a:r>
                      <a:endParaRPr lang="el-GR" sz="160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Palatino Linotype" panose="02040502050505030304" pitchFamily="18" charset="0"/>
                        </a:rPr>
                        <a:t>Αμέσως μετά τον </a:t>
                      </a:r>
                      <a:endParaRPr lang="el-GR" sz="160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Palatino Linotype" panose="02040502050505030304" pitchFamily="18" charset="0"/>
                        </a:rPr>
                        <a:t>Μυστικό Δείπνο.</a:t>
                      </a:r>
                      <a:endParaRPr lang="el-GR" sz="16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α) ακοή: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Αποκάλυψη Ιησού, Σκανδαλισμό μαθητών (προφητεία Ζαχαρίου 13,7), υπόσχεση πίστης Πέτρου.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β) όραση: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παράλληλα της κοίτης του Χειμάρρου των Κέδρων, δεξιά λαξευτοί τάφοι, καλλιεργημένοι αγροί, Ελαιώνες (πιθανόν και ελαιοτριβεία).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  <a:endParaRPr lang="el-GR" sz="105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0" marR="5014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Θλίψη 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Ταραχή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Ανησυχία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Λύπη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Ανασφάλεια 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Πίστη 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Πόνο 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Συστολή 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Φόβος 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Τρόμος 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Απορία 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Περιέργεια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Αποκάλυψη 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Έκπληξη 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Απογοήτευση  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  <a:endParaRPr lang="el-GR" sz="105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0" marR="50140" marT="0" marB="0" anchor="ctr"/>
                </a:tc>
                <a:extLst>
                  <a:ext uri="{0D108BD9-81ED-4DB2-BD59-A6C34878D82A}">
                    <a16:rowId xmlns:a16="http://schemas.microsoft.com/office/drawing/2014/main" xmlns="" val="795100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2676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xmlns="" id="{A88CB859-4767-4833-9D3F-E423DD8B3A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05344791"/>
              </p:ext>
            </p:extLst>
          </p:nvPr>
        </p:nvGraphicFramePr>
        <p:xfrm>
          <a:off x="1986845" y="507250"/>
          <a:ext cx="9776179" cy="608584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xmlns="" val="3929776438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1790416744"/>
                    </a:ext>
                  </a:extLst>
                </a:gridCol>
                <a:gridCol w="1614311">
                  <a:extLst>
                    <a:ext uri="{9D8B030D-6E8A-4147-A177-3AD203B41FA5}">
                      <a16:colId xmlns:a16="http://schemas.microsoft.com/office/drawing/2014/main" xmlns="" val="2319329719"/>
                    </a:ext>
                  </a:extLst>
                </a:gridCol>
                <a:gridCol w="1682044">
                  <a:extLst>
                    <a:ext uri="{9D8B030D-6E8A-4147-A177-3AD203B41FA5}">
                      <a16:colId xmlns:a16="http://schemas.microsoft.com/office/drawing/2014/main" xmlns="" val="176893667"/>
                    </a:ext>
                  </a:extLst>
                </a:gridCol>
                <a:gridCol w="1636889">
                  <a:extLst>
                    <a:ext uri="{9D8B030D-6E8A-4147-A177-3AD203B41FA5}">
                      <a16:colId xmlns:a16="http://schemas.microsoft.com/office/drawing/2014/main" xmlns="" val="2854035081"/>
                    </a:ext>
                  </a:extLst>
                </a:gridCol>
                <a:gridCol w="1185335">
                  <a:extLst>
                    <a:ext uri="{9D8B030D-6E8A-4147-A177-3AD203B41FA5}">
                      <a16:colId xmlns:a16="http://schemas.microsoft.com/office/drawing/2014/main" xmlns="" val="180820637"/>
                    </a:ext>
                  </a:extLst>
                </a:gridCol>
              </a:tblGrid>
              <a:tr h="3164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ΣΚΗΝΕΣ</a:t>
                      </a:r>
                      <a:endParaRPr lang="el-GR" sz="1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74" marR="28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ΚΕΙΜΕΝΟ</a:t>
                      </a:r>
                      <a:endParaRPr lang="el-GR" sz="1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74" marR="28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ΠΡΟΣΩΠΑ</a:t>
                      </a:r>
                      <a:endParaRPr lang="el-GR" sz="1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74" marR="28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  <a:latin typeface="Palatino Linotype" panose="02040502050505030304" pitchFamily="18" charset="0"/>
                        </a:rPr>
                        <a:t>ΠΛΗΡΟΦΟΡΙΕΣ ΔΡΑΣΕΙΣ</a:t>
                      </a:r>
                      <a:endParaRPr lang="el-GR" sz="1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74" marR="28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ΕΝΤΥΠΩΣΕΙΣ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ΑΙΣΘΗΣΕΩΝ</a:t>
                      </a:r>
                      <a:endParaRPr lang="el-GR" sz="1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74" marR="28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ΑΙΣΘΗΜΑΤΑ</a:t>
                      </a:r>
                      <a:endParaRPr lang="el-GR" sz="1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74" marR="28074" marT="0" marB="0" anchor="ctr"/>
                </a:tc>
                <a:extLst>
                  <a:ext uri="{0D108BD9-81ED-4DB2-BD59-A6C34878D82A}">
                    <a16:rowId xmlns:a16="http://schemas.microsoft.com/office/drawing/2014/main" xmlns="" val="951485692"/>
                  </a:ext>
                </a:extLst>
              </a:tr>
              <a:tr h="2549925">
                <a:tc>
                  <a:txBody>
                    <a:bodyPr/>
                    <a:lstStyle/>
                    <a:p>
                      <a:r>
                        <a:rPr lang="el-GR" sz="1000" b="1" kern="1200" dirty="0">
                          <a:solidFill>
                            <a:schemeClr val="lt1"/>
                          </a:solidFill>
                          <a:effectLst/>
                          <a:latin typeface="Palatino Linotype" panose="02040502050505030304" pitchFamily="18" charset="0"/>
                        </a:rPr>
                        <a:t>Κυρίως</a:t>
                      </a:r>
                    </a:p>
                    <a:p>
                      <a:r>
                        <a:rPr lang="el-GR" sz="1000" b="1" kern="1200" dirty="0">
                          <a:solidFill>
                            <a:schemeClr val="lt1"/>
                          </a:solidFill>
                          <a:effectLst/>
                          <a:latin typeface="Palatino Linotype" panose="02040502050505030304" pitchFamily="18" charset="0"/>
                        </a:rPr>
                        <a:t>Θέμα </a:t>
                      </a:r>
                    </a:p>
                    <a:p>
                      <a:r>
                        <a:rPr lang="el-GR" sz="1000" b="1" kern="1200" dirty="0">
                          <a:solidFill>
                            <a:schemeClr val="lt1"/>
                          </a:solidFill>
                          <a:effectLst/>
                          <a:latin typeface="Palatino Linotype" panose="02040502050505030304" pitchFamily="18" charset="0"/>
                        </a:rPr>
                        <a:t>(14,27-30)</a:t>
                      </a:r>
                      <a:endParaRPr lang="el-GR" sz="1000" dirty="0">
                        <a:latin typeface="Palatino Linotype" panose="0204050205050503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aseline="30000" dirty="0">
                          <a:effectLst/>
                          <a:latin typeface="Palatino Linotype" panose="02040502050505030304" pitchFamily="18" charset="0"/>
                        </a:rPr>
                        <a:t>30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καὶ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λέγει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αὐτῷ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ὁ ᾿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Ιησοῦς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·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ἀμὴν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λέγω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σοι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ὅτι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σὺ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σήμερον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ταύτῃ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τῇ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νυκτὶ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πρὶν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ἢ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δὶς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ἀλέκτορα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φωνῆσαι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τρὶς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 με </a:t>
                      </a:r>
                      <a:r>
                        <a:rPr lang="el-GR" sz="1000" dirty="0" err="1">
                          <a:effectLst/>
                          <a:latin typeface="Palatino Linotype" panose="02040502050505030304" pitchFamily="18" charset="0"/>
                        </a:rPr>
                        <a:t>ἀπαρνήσῃ</a:t>
                      </a: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aseline="30000" dirty="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  <a:endParaRPr lang="el-GR" sz="1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74" marR="2807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Ιησούς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Πέτρος </a:t>
                      </a:r>
                    </a:p>
                    <a:p>
                      <a:endParaRPr lang="el-GR" sz="1000" dirty="0">
                        <a:latin typeface="Palatino Linotype" panose="0204050205050503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Palatino Linotype" panose="02040502050505030304" pitchFamily="18" charset="0"/>
                        </a:rPr>
                        <a:t>α) τόπος: </a:t>
                      </a:r>
                      <a:endParaRPr lang="el-GR" sz="100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Palatino Linotype" panose="02040502050505030304" pitchFamily="18" charset="0"/>
                        </a:rPr>
                        <a:t>Χείμαρρος των Κέδρων</a:t>
                      </a:r>
                      <a:endParaRPr lang="el-GR" sz="100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Palatino Linotype" panose="02040502050505030304" pitchFamily="18" charset="0"/>
                        </a:rPr>
                        <a:t>Όρος των Ελαιών (Γεσθημανή)</a:t>
                      </a:r>
                      <a:endParaRPr lang="el-GR" sz="100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  <a:endParaRPr lang="el-GR" sz="100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  <a:endParaRPr lang="el-GR" sz="100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Palatino Linotype" panose="02040502050505030304" pitchFamily="18" charset="0"/>
                        </a:rPr>
                        <a:t>β) χρόνος: </a:t>
                      </a:r>
                      <a:endParaRPr lang="el-GR" sz="100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Palatino Linotype" panose="02040502050505030304" pitchFamily="18" charset="0"/>
                        </a:rPr>
                        <a:t>Αμέσως μετά τον </a:t>
                      </a:r>
                      <a:endParaRPr lang="el-GR" sz="100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Palatino Linotype" panose="02040502050505030304" pitchFamily="18" charset="0"/>
                        </a:rPr>
                        <a:t>Μυστικό Δείπνο.</a:t>
                      </a:r>
                      <a:endParaRPr lang="el-GR" sz="100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endParaRPr lang="el-GR" sz="1000" dirty="0">
                        <a:latin typeface="Palatino Linotype" panose="0204050205050503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α) ακοή: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Αποκάλυψη Ιησού, τις τριπλής αρνήσεως του Πέτρου.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  <a:endParaRPr lang="el-GR" sz="1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74" marR="2807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Θλίψη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Ταραχή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Ανησυχία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Λύπη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Ανασφάλεια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Πίστη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Πόνο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Συστολή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Φόβος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Τρόμος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Απορία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Περιέργεια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Αποκάλυψη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Έκπληξη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Απογοήτευση 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</a:p>
                    <a:p>
                      <a:endParaRPr lang="el-GR" sz="1000" dirty="0">
                        <a:latin typeface="Palatino Linotype" panose="0204050205050503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89163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27297189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376</TotalTime>
  <Words>2520</Words>
  <Application>Microsoft Office PowerPoint</Application>
  <PresentationFormat>Προσαρμογή</PresentationFormat>
  <Paragraphs>243</Paragraphs>
  <Slides>21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3" baseType="lpstr">
      <vt:lpstr>Θρόισμα</vt:lpstr>
      <vt:lpstr>Document</vt:lpstr>
      <vt:lpstr>Μκ. 14,26-31 «Προφητεία Ζαχαρίου, διασκορπισμός των μαθητών και τριπλή άρνηση του Πέτρου»</vt:lpstr>
      <vt:lpstr>Τα 5 Π και 1 Γ </vt:lpstr>
      <vt:lpstr>Διαφάνεια 3</vt:lpstr>
      <vt:lpstr>Ποιητική μορφή του κειμένου </vt:lpstr>
      <vt:lpstr>Διαφάνεια 5</vt:lpstr>
      <vt:lpstr>Διαφάνεια 6</vt:lpstr>
      <vt:lpstr>Θεολογική θεώρηση </vt:lpstr>
      <vt:lpstr>Διαφάνεια 8</vt:lpstr>
      <vt:lpstr>Διαφάνεια 9</vt:lpstr>
      <vt:lpstr>Διαφάνεια 10</vt:lpstr>
      <vt:lpstr>Κριτική του Κειμένου </vt:lpstr>
      <vt:lpstr>Διαφάνεια 12</vt:lpstr>
      <vt:lpstr>Διαφάνεια 13</vt:lpstr>
      <vt:lpstr>Διαφάνεια 14</vt:lpstr>
      <vt:lpstr>Διαφάνεια 15</vt:lpstr>
      <vt:lpstr>Θεολογική και Πατερική ερμηνεία </vt:lpstr>
      <vt:lpstr>Διαφάνεια 17</vt:lpstr>
      <vt:lpstr>Διαφάνεια 18</vt:lpstr>
      <vt:lpstr>Υμνολογική ερμηνεία </vt:lpstr>
      <vt:lpstr>Συμπεράσματα </vt:lpstr>
      <vt:lpstr>Διαφάνεια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Μκ. 14,26-31 «Προφητεία Ζαχαρίου, διασκορπισμός των μαθητών και τριπλή άρνηση του Πέτρου»</dc:title>
  <dc:creator>FILARETOS ZACHARIOUDAKIS</dc:creator>
  <cp:lastModifiedBy>ΣΩΤΗΡΗΣ</cp:lastModifiedBy>
  <cp:revision>3</cp:revision>
  <dcterms:created xsi:type="dcterms:W3CDTF">2022-03-07T12:38:00Z</dcterms:created>
  <dcterms:modified xsi:type="dcterms:W3CDTF">2022-03-08T05:40:55Z</dcterms:modified>
</cp:coreProperties>
</file>