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2" r:id="rId2"/>
    <p:sldId id="277" r:id="rId3"/>
    <p:sldId id="313" r:id="rId4"/>
    <p:sldId id="336" r:id="rId5"/>
    <p:sldId id="325" r:id="rId6"/>
    <p:sldId id="328" r:id="rId7"/>
    <p:sldId id="327" r:id="rId8"/>
    <p:sldId id="294" r:id="rId9"/>
    <p:sldId id="316" r:id="rId10"/>
    <p:sldId id="317" r:id="rId11"/>
    <p:sldId id="318" r:id="rId12"/>
    <p:sldId id="319" r:id="rId13"/>
    <p:sldId id="301" r:id="rId14"/>
    <p:sldId id="299" r:id="rId15"/>
    <p:sldId id="297" r:id="rId16"/>
    <p:sldId id="300" r:id="rId17"/>
    <p:sldId id="335" r:id="rId18"/>
    <p:sldId id="329" r:id="rId19"/>
    <p:sldId id="338" r:id="rId20"/>
    <p:sldId id="291" r:id="rId21"/>
    <p:sldId id="296" r:id="rId22"/>
    <p:sldId id="315" r:id="rId23"/>
    <p:sldId id="280" r:id="rId24"/>
    <p:sldId id="330" r:id="rId25"/>
    <p:sldId id="331" r:id="rId26"/>
    <p:sldId id="281" r:id="rId27"/>
    <p:sldId id="310" r:id="rId28"/>
    <p:sldId id="337" r:id="rId29"/>
    <p:sldId id="289" r:id="rId30"/>
    <p:sldId id="275" r:id="rId31"/>
    <p:sldId id="332" r:id="rId32"/>
    <p:sldId id="320" r:id="rId33"/>
    <p:sldId id="323" r:id="rId34"/>
    <p:sldId id="324"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0" d="100"/>
          <a:sy n="150" d="100"/>
        </p:scale>
        <p:origin x="-498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F69A8-91C3-42D4-94D1-7F3197C663E0}" type="datetimeFigureOut">
              <a:rPr lang="el-GR" smtClean="0"/>
              <a:pPr/>
              <a:t>1/10/2021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C85332-DB2E-4E9E-AB8A-13FB0C62DF3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75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63492"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63493"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63494"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C6DF7E0-23A8-420D-A580-B5260D88D0DE}" type="datetime1">
              <a:rPr lang="en-US" smtClean="0">
                <a:latin typeface="Arial" pitchFamily="34" charset="0"/>
              </a:rPr>
              <a:pPr fontAlgn="base">
                <a:spcBef>
                  <a:spcPct val="0"/>
                </a:spcBef>
                <a:spcAft>
                  <a:spcPct val="0"/>
                </a:spcAft>
                <a:defRPr/>
              </a:pPr>
              <a:t>10/1/2021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08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76804"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6805"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6806"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DB13346-1566-4595-B0B6-0763D5BEDA30}" type="datetime1">
              <a:rPr lang="en-US" smtClean="0">
                <a:latin typeface="Arial" pitchFamily="34" charset="0"/>
              </a:rPr>
              <a:pPr fontAlgn="base">
                <a:spcBef>
                  <a:spcPct val="0"/>
                </a:spcBef>
                <a:spcAft>
                  <a:spcPct val="0"/>
                </a:spcAft>
                <a:defRPr/>
              </a:pPr>
              <a:t>10/1/2021</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08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latin typeface="Arial" pitchFamily="34" charset="0"/>
            </a:endParaRPr>
          </a:p>
        </p:txBody>
      </p:sp>
      <p:sp>
        <p:nvSpPr>
          <p:cNvPr id="76804"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6805"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6806"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DB13346-1566-4595-B0B6-0763D5BEDA30}" type="datetime1">
              <a:rPr lang="en-US" smtClean="0">
                <a:latin typeface="Arial" pitchFamily="34" charset="0"/>
              </a:rPr>
              <a:pPr fontAlgn="base">
                <a:spcBef>
                  <a:spcPct val="0"/>
                </a:spcBef>
                <a:spcAft>
                  <a:spcPct val="0"/>
                </a:spcAft>
                <a:defRPr/>
              </a:pPr>
              <a:t>10/1/2021</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p>
            <a:r>
              <a:rPr lang="en-US" smtClean="0"/>
              <a:t>Mark: Jesus, the Servant of God</a:t>
            </a:r>
          </a:p>
        </p:txBody>
      </p:sp>
      <p:sp>
        <p:nvSpPr>
          <p:cNvPr id="63491" name="Rectangle 6"/>
          <p:cNvSpPr>
            <a:spLocks noGrp="1" noChangeArrowheads="1"/>
          </p:cNvSpPr>
          <p:nvPr>
            <p:ph type="ftr" sz="quarter" idx="4"/>
          </p:nvPr>
        </p:nvSpPr>
        <p:spPr>
          <a:noFill/>
        </p:spPr>
        <p:txBody>
          <a:bodyPr/>
          <a:lstStyle/>
          <a:p>
            <a:r>
              <a:rPr lang="en-US" smtClean="0"/>
              <a:t>Stan Crowley</a:t>
            </a:r>
          </a:p>
        </p:txBody>
      </p:sp>
      <p:sp>
        <p:nvSpPr>
          <p:cNvPr id="63492" name="Rectangle 9"/>
          <p:cNvSpPr>
            <a:spLocks noGrp="1" noChangeArrowheads="1"/>
          </p:cNvSpPr>
          <p:nvPr>
            <p:ph type="dt" sz="quarter" idx="1"/>
          </p:nvPr>
        </p:nvSpPr>
        <p:spPr>
          <a:noFill/>
        </p:spPr>
        <p:txBody>
          <a:bodyPr/>
          <a:lstStyle/>
          <a:p>
            <a:fld id="{B4ECF769-38B0-44DE-BF1F-9E76B3CE743B}" type="datetime1">
              <a:rPr lang="en-US" smtClean="0"/>
              <a:pPr/>
              <a:t>10/1/2021</a:t>
            </a:fld>
            <a:endParaRPr lang="en-US" smtClean="0"/>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a:ln w="9525"/>
        </p:spPr>
        <p:txBody>
          <a:bodyPr/>
          <a:lstStyle/>
          <a:p>
            <a:pPr>
              <a:buFontTx/>
              <a:buNone/>
            </a:pPr>
            <a:r>
              <a:rPr lang="de-DE" smtClean="0"/>
              <a:t>Grafik: http://de.wikipedia.org/wiki/Datei:Meister_des_Book_of_Lindisfarne_001.jpg 4.11.2009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646CC69-E5AF-479D-8C7A-8E9CB246FD30}" type="datetimeFigureOut">
              <a:rPr lang="el-GR" smtClean="0"/>
              <a:pPr/>
              <a:t>1/10/2021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646CC69-E5AF-479D-8C7A-8E9CB246FD30}" type="datetimeFigureOut">
              <a:rPr lang="el-GR" smtClean="0"/>
              <a:pPr/>
              <a:t>1/10/2021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646CC69-E5AF-479D-8C7A-8E9CB246FD30}" type="datetimeFigureOut">
              <a:rPr lang="el-GR" smtClean="0"/>
              <a:pPr/>
              <a:t>1/10/2021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646CC69-E5AF-479D-8C7A-8E9CB246FD30}" type="datetimeFigureOut">
              <a:rPr lang="el-GR" smtClean="0"/>
              <a:pPr/>
              <a:t>1/10/2021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646CC69-E5AF-479D-8C7A-8E9CB246FD30}" type="datetimeFigureOut">
              <a:rPr lang="el-GR" smtClean="0"/>
              <a:pPr/>
              <a:t>1/10/2021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646CC69-E5AF-479D-8C7A-8E9CB246FD30}" type="datetimeFigureOut">
              <a:rPr lang="el-GR" smtClean="0"/>
              <a:pPr/>
              <a:t>1/10/2021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646CC69-E5AF-479D-8C7A-8E9CB246FD30}" type="datetimeFigureOut">
              <a:rPr lang="el-GR" smtClean="0"/>
              <a:pPr/>
              <a:t>1/10/2021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646CC69-E5AF-479D-8C7A-8E9CB246FD30}" type="datetimeFigureOut">
              <a:rPr lang="el-GR" smtClean="0"/>
              <a:pPr/>
              <a:t>1/10/2021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646CC69-E5AF-479D-8C7A-8E9CB246FD30}" type="datetimeFigureOut">
              <a:rPr lang="el-GR" smtClean="0"/>
              <a:pPr/>
              <a:t>1/10/2021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646CC69-E5AF-479D-8C7A-8E9CB246FD30}" type="datetimeFigureOut">
              <a:rPr lang="el-GR" smtClean="0"/>
              <a:pPr/>
              <a:t>1/10/2021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646CC69-E5AF-479D-8C7A-8E9CB246FD30}" type="datetimeFigureOut">
              <a:rPr lang="el-GR" smtClean="0"/>
              <a:pPr/>
              <a:t>1/10/2021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5200E74-47FC-4F99-9920-DBE5B244788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6CC69-E5AF-479D-8C7A-8E9CB246FD30}" type="datetimeFigureOut">
              <a:rPr lang="el-GR" smtClean="0"/>
              <a:pPr/>
              <a:t>1/10/2021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00E74-47FC-4F99-9920-DBE5B244788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Glossary_of_ancient_Roman_relig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commons.wikimedia.org/wiki/Michelangelo_Merisi_da_Caravaggio"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539750" y="1700213"/>
            <a:ext cx="7772400" cy="1944687"/>
          </a:xfrm>
          <a:prstGeom prst="rect">
            <a:avLst/>
          </a:prstGeo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ctr" fontAlgn="auto">
              <a:spcBef>
                <a:spcPts val="0"/>
              </a:spcBef>
              <a:spcAft>
                <a:spcPts val="0"/>
              </a:spcAft>
              <a:defRPr/>
            </a:pPr>
            <a:r>
              <a:rPr lang="el-GR" sz="4800" b="1" dirty="0" smtClean="0"/>
              <a:t>Εισαγωγή και ανάλυση των εννοιών </a:t>
            </a:r>
            <a:r>
              <a:rPr lang="el-GR" sz="4800" b="1" dirty="0" smtClean="0">
                <a:solidFill>
                  <a:srgbClr val="C00000"/>
                </a:solidFill>
              </a:rPr>
              <a:t>«ειρήνη», </a:t>
            </a:r>
            <a:r>
              <a:rPr lang="el-GR" sz="4800" b="1" dirty="0" smtClean="0"/>
              <a:t>«</a:t>
            </a:r>
            <a:r>
              <a:rPr lang="el-GR" sz="4800" b="1" dirty="0" err="1" smtClean="0"/>
              <a:t>καταλλαγή</a:t>
            </a:r>
            <a:r>
              <a:rPr lang="el-GR" sz="4800" b="1" dirty="0" smtClean="0"/>
              <a:t>», «αλληλεγγύη», </a:t>
            </a:r>
            <a:r>
              <a:rPr lang="el-GR" sz="4800" b="1" dirty="0" smtClean="0">
                <a:solidFill>
                  <a:srgbClr val="C00000"/>
                </a:solidFill>
              </a:rPr>
              <a:t>«δικαιοσύνη» </a:t>
            </a:r>
            <a:r>
              <a:rPr lang="el-GR" sz="4800" b="1" dirty="0" smtClean="0"/>
              <a:t>με τη βοήθεια των κειμένων της </a:t>
            </a:r>
            <a:r>
              <a:rPr lang="el-GR" sz="4800" b="1" i="1" dirty="0" smtClean="0"/>
              <a:t>Αγίας Γραφής</a:t>
            </a:r>
            <a:r>
              <a:rPr lang="el-GR" sz="4800" b="1" dirty="0" smtClean="0"/>
              <a:t>.</a:t>
            </a: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p:txBody>
      </p:sp>
      <p:sp>
        <p:nvSpPr>
          <p:cNvPr id="7" name="6 - TextBox"/>
          <p:cNvSpPr txBox="1"/>
          <p:nvPr/>
        </p:nvSpPr>
        <p:spPr>
          <a:xfrm>
            <a:off x="927100" y="692150"/>
            <a:ext cx="7289800" cy="1970088"/>
          </a:xfrm>
          <a:prstGeom prst="rect">
            <a:avLst/>
          </a:prstGeom>
          <a:noFill/>
        </p:spPr>
        <p:txBody>
          <a:bodyPr wrap="none">
            <a:spAutoFit/>
          </a:bodyPr>
          <a:lstStyle/>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ΣΩΤΗΡΙΟΣ Σ. ΔΕΣΠΟΤΗΣ</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ΑΝΑΠΛ. ΚΑΘΗΓΗΤΗΣ ΠΑΝΕΠΙΣΤΗΜΙΟΥ ΑΘΗΝΩΝ</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 </a:t>
            </a:r>
          </a:p>
          <a:p>
            <a:pPr algn="ctr" fontAlgn="auto">
              <a:spcBef>
                <a:spcPts val="0"/>
              </a:spcBef>
              <a:spcAft>
                <a:spcPts val="0"/>
              </a:spcAft>
              <a:defRPr/>
            </a:pPr>
            <a:endParaRPr lang="el-GR" b="1" dirty="0">
              <a:solidFill>
                <a:schemeClr val="bg1"/>
              </a:solidFill>
              <a:latin typeface="+mn-lt"/>
              <a:cs typeface="+mn-cs"/>
            </a:endParaRPr>
          </a:p>
          <a:p>
            <a:pPr algn="just" fontAlgn="auto">
              <a:spcBef>
                <a:spcPts val="0"/>
              </a:spcBef>
              <a:spcAft>
                <a:spcPts val="0"/>
              </a:spcAft>
              <a:defRPr/>
            </a:pPr>
            <a:endParaRPr lang="el-GR" dirty="0">
              <a:latin typeface="+mn-lt"/>
              <a:cs typeface="+mn-cs"/>
            </a:endParaRPr>
          </a:p>
        </p:txBody>
      </p:sp>
      <p:pic>
        <p:nvPicPr>
          <p:cNvPr id="4098" name="Picture 2"/>
          <p:cNvPicPr>
            <a:picLocks noChangeAspect="1" noChangeArrowheads="1"/>
          </p:cNvPicPr>
          <p:nvPr/>
        </p:nvPicPr>
        <p:blipFill>
          <a:blip r:embed="rId3" cstate="print"/>
          <a:srcRect/>
          <a:stretch>
            <a:fillRect/>
          </a:stretch>
        </p:blipFill>
        <p:spPr bwMode="auto">
          <a:xfrm>
            <a:off x="3518663" y="4149080"/>
            <a:ext cx="2797638" cy="24719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err="1" smtClean="0"/>
              <a:t>pax</a:t>
            </a:r>
            <a:r>
              <a:rPr lang="en-US" i="1" dirty="0" smtClean="0"/>
              <a:t> </a:t>
            </a:r>
            <a:r>
              <a:rPr lang="en-US" i="1" dirty="0" err="1" smtClean="0"/>
              <a:t>deorum</a:t>
            </a:r>
            <a:r>
              <a:rPr lang="el-GR" i="1" dirty="0" smtClean="0"/>
              <a:t> - </a:t>
            </a:r>
            <a:r>
              <a:rPr lang="en-US" i="1" dirty="0" err="1" smtClean="0"/>
              <a:t>Romana</a:t>
            </a:r>
            <a:endParaRPr lang="el-GR" dirty="0"/>
          </a:p>
        </p:txBody>
      </p:sp>
      <p:sp>
        <p:nvSpPr>
          <p:cNvPr id="3" name="2 - Θέση περιεχομένου"/>
          <p:cNvSpPr>
            <a:spLocks noGrp="1"/>
          </p:cNvSpPr>
          <p:nvPr>
            <p:ph idx="1"/>
          </p:nvPr>
        </p:nvSpPr>
        <p:spPr>
          <a:xfrm>
            <a:off x="4788024" y="1412776"/>
            <a:ext cx="4248472" cy="5184576"/>
          </a:xfrm>
        </p:spPr>
        <p:txBody>
          <a:bodyPr>
            <a:normAutofit fontScale="25000" lnSpcReduction="20000"/>
          </a:bodyPr>
          <a:lstStyle/>
          <a:p>
            <a:pPr algn="just"/>
            <a:r>
              <a:rPr lang="el-GR" sz="5600" dirty="0" smtClean="0"/>
              <a:t>τα αυτοκρατορικά χρόνια η </a:t>
            </a:r>
            <a:r>
              <a:rPr lang="en-US" sz="5600" i="1" dirty="0" err="1" smtClean="0"/>
              <a:t>pax</a:t>
            </a:r>
            <a:r>
              <a:rPr lang="en-US" sz="5600" i="1" dirty="0" smtClean="0"/>
              <a:t> </a:t>
            </a:r>
            <a:r>
              <a:rPr lang="en-US" sz="5600" i="1" dirty="0" err="1" smtClean="0"/>
              <a:t>deorum</a:t>
            </a:r>
            <a:r>
              <a:rPr lang="en-US" sz="5600" dirty="0" smtClean="0"/>
              <a:t> </a:t>
            </a:r>
            <a:r>
              <a:rPr lang="el-GR" sz="5600" dirty="0" smtClean="0"/>
              <a:t>ή </a:t>
            </a:r>
            <a:r>
              <a:rPr lang="en-US" sz="5600" i="1" dirty="0" err="1" smtClean="0"/>
              <a:t>pax</a:t>
            </a:r>
            <a:r>
              <a:rPr lang="en-US" sz="5600" i="1" dirty="0" smtClean="0"/>
              <a:t> </a:t>
            </a:r>
            <a:r>
              <a:rPr lang="en-US" sz="5600" i="1" dirty="0" err="1" smtClean="0"/>
              <a:t>divum</a:t>
            </a:r>
            <a:r>
              <a:rPr lang="en-US" sz="5600" dirty="0" smtClean="0"/>
              <a:t> </a:t>
            </a:r>
            <a:r>
              <a:rPr lang="el-GR" sz="5600" dirty="0" smtClean="0"/>
              <a:t>χορηγούνταν μόνον και εφόσον εφαρμόζονταν με απόλυτο και τέλειο τρόπο οι θρησκευτικές τελετουργίες αφού ο όρος </a:t>
            </a:r>
            <a:r>
              <a:rPr lang="en-US" sz="5600" i="1" dirty="0" err="1" smtClean="0"/>
              <a:t>pax</a:t>
            </a:r>
            <a:r>
              <a:rPr lang="el-GR" sz="5600" dirty="0" smtClean="0"/>
              <a:t> </a:t>
            </a:r>
            <a:r>
              <a:rPr lang="el-GR" sz="5600" b="1" dirty="0" smtClean="0"/>
              <a:t>συνδέεται άρρηκτα με το συμβόλαιο, τη συμφωνία ή τη σύμβαση. </a:t>
            </a:r>
            <a:r>
              <a:rPr lang="el-GR" sz="5600" dirty="0" smtClean="0"/>
              <a:t>Οποιαδήποτε παραβίαση ή αμέλεια (</a:t>
            </a:r>
            <a:r>
              <a:rPr lang="en-US" sz="5600" i="1" u="sng" dirty="0" err="1" smtClean="0">
                <a:hlinkClick r:id="rId2" tooltip="Glossary of ancient Roman religion"/>
              </a:rPr>
              <a:t>vitium</a:t>
            </a:r>
            <a:r>
              <a:rPr lang="el-GR" sz="5600" dirty="0" smtClean="0"/>
              <a:t>) προκαλούσε την </a:t>
            </a:r>
            <a:r>
              <a:rPr lang="el-GR" sz="5600" b="1" dirty="0" smtClean="0"/>
              <a:t>οργή των θεών </a:t>
            </a:r>
            <a:r>
              <a:rPr lang="el-GR" sz="5600" dirty="0" smtClean="0"/>
              <a:t>(</a:t>
            </a:r>
            <a:r>
              <a:rPr lang="en-US" sz="5600" i="1" dirty="0" err="1" smtClean="0"/>
              <a:t>ira</a:t>
            </a:r>
            <a:r>
              <a:rPr lang="en-US" sz="5600" i="1" dirty="0" smtClean="0"/>
              <a:t> </a:t>
            </a:r>
            <a:r>
              <a:rPr lang="en-US" sz="5600" i="1" dirty="0" err="1" smtClean="0"/>
              <a:t>deorum</a:t>
            </a:r>
            <a:r>
              <a:rPr lang="el-GR" sz="5600" dirty="0" smtClean="0"/>
              <a:t>) και απαιτούσε εξιλέωση. </a:t>
            </a:r>
          </a:p>
          <a:p>
            <a:pPr algn="just"/>
            <a:r>
              <a:rPr lang="el-GR" sz="5600" dirty="0" smtClean="0"/>
              <a:t>Η ειρήνη αποτελούσε βασικό σύνθημα της ρωμαϊκής ιδεολογίας προπαγάνδας ιδίως μετά το 13 </a:t>
            </a:r>
            <a:r>
              <a:rPr lang="el-GR" sz="5600" dirty="0" err="1" smtClean="0"/>
              <a:t>π.Χ.</a:t>
            </a:r>
            <a:r>
              <a:rPr lang="el-GR" sz="5600" dirty="0" smtClean="0"/>
              <a:t> όταν και μετά το θρίαμβο του </a:t>
            </a:r>
            <a:r>
              <a:rPr lang="el-GR" sz="5600" dirty="0" err="1" smtClean="0"/>
              <a:t>του</a:t>
            </a:r>
            <a:r>
              <a:rPr lang="el-GR" sz="5600" dirty="0" smtClean="0"/>
              <a:t> </a:t>
            </a:r>
            <a:r>
              <a:rPr lang="el-GR" sz="5600" i="1" dirty="0" smtClean="0"/>
              <a:t>Πατέρα της πατρίδας</a:t>
            </a:r>
            <a:r>
              <a:rPr lang="el-GR" sz="5600" dirty="0" smtClean="0"/>
              <a:t> Οκταβιανού απέναντι στους Ισπανούς και τους Γαλάτες κλείνουν οι πύλες του Ιανού και κτίζεται ο περίφημος </a:t>
            </a:r>
            <a:r>
              <a:rPr lang="en-US" sz="5600" i="1" dirty="0" err="1" smtClean="0"/>
              <a:t>Ara</a:t>
            </a:r>
            <a:r>
              <a:rPr lang="en-US" sz="5600" i="1" dirty="0" smtClean="0"/>
              <a:t> </a:t>
            </a:r>
            <a:r>
              <a:rPr lang="en-US" sz="5600" i="1" dirty="0" err="1" smtClean="0"/>
              <a:t>Pacis</a:t>
            </a:r>
            <a:r>
              <a:rPr lang="en-US" sz="5600" b="1" i="1" dirty="0" smtClean="0"/>
              <a:t> </a:t>
            </a:r>
            <a:r>
              <a:rPr lang="el-GR" sz="5600" i="1" dirty="0" smtClean="0"/>
              <a:t>(</a:t>
            </a:r>
            <a:r>
              <a:rPr lang="el-GR" sz="5600" b="1" i="1" dirty="0" err="1" smtClean="0"/>
              <a:t>βωμὸς</a:t>
            </a:r>
            <a:r>
              <a:rPr lang="el-GR" sz="5600" b="1" i="1" dirty="0" smtClean="0"/>
              <a:t> </a:t>
            </a:r>
            <a:r>
              <a:rPr lang="el-GR" sz="5600" b="1" i="1" dirty="0" err="1" smtClean="0"/>
              <a:t>Εἰρήνης</a:t>
            </a:r>
            <a:r>
              <a:rPr lang="el-GR" sz="5600" i="1" dirty="0" smtClean="0"/>
              <a:t> </a:t>
            </a:r>
            <a:r>
              <a:rPr lang="el-GR" sz="5600" b="1" i="1" dirty="0" err="1" smtClean="0"/>
              <a:t>Σεβαστῆς</a:t>
            </a:r>
            <a:r>
              <a:rPr lang="el-GR" sz="5600" i="1" dirty="0" smtClean="0"/>
              <a:t>).</a:t>
            </a:r>
            <a:r>
              <a:rPr lang="el-GR" sz="5600" b="1" i="1" dirty="0" smtClean="0"/>
              <a:t> </a:t>
            </a:r>
            <a:r>
              <a:rPr lang="el-GR" sz="5600" dirty="0" smtClean="0"/>
              <a:t>Αυτός εγκαινιάζεται </a:t>
            </a:r>
            <a:r>
              <a:rPr lang="el-GR" sz="5600" i="1" dirty="0" err="1" smtClean="0"/>
              <a:t>ἐν</a:t>
            </a:r>
            <a:r>
              <a:rPr lang="el-GR" sz="5600" i="1" dirty="0" smtClean="0"/>
              <a:t> </a:t>
            </a:r>
            <a:r>
              <a:rPr lang="el-GR" sz="5600" i="1" dirty="0" err="1" smtClean="0"/>
              <a:t>πεδίωι</a:t>
            </a:r>
            <a:r>
              <a:rPr lang="el-GR" sz="5600" i="1" dirty="0" smtClean="0"/>
              <a:t> </a:t>
            </a:r>
            <a:r>
              <a:rPr lang="el-GR" sz="5600" i="1" dirty="0" err="1" smtClean="0"/>
              <a:t>Ἄρεως</a:t>
            </a:r>
            <a:r>
              <a:rPr lang="el-GR" sz="5600" dirty="0" smtClean="0"/>
              <a:t> το 9 </a:t>
            </a:r>
            <a:r>
              <a:rPr lang="el-GR" sz="5600" dirty="0" err="1" smtClean="0"/>
              <a:t>π.Χ.</a:t>
            </a:r>
            <a:r>
              <a:rPr lang="el-GR" sz="5600" b="1" dirty="0" smtClean="0"/>
              <a:t> </a:t>
            </a:r>
            <a:r>
              <a:rPr lang="el-GR" sz="5600" dirty="0" smtClean="0"/>
              <a:t>συσχετιζόμενος μάλιστα και με το ηλιακό φως</a:t>
            </a:r>
          </a:p>
          <a:p>
            <a:pPr algn="just"/>
            <a:r>
              <a:rPr lang="el-GR" sz="5600" dirty="0" smtClean="0"/>
              <a:t>Στους τοίχους της πύλης του συγκεκριμένου οικοδομήματος απεικονίζεται η μυθική - θεϊκή γενιά του Αυγούστου, ο οποίος παριστάνεται στο πλαίσιο λιτανείας ως ο πρώτος πολίτης και </a:t>
            </a:r>
            <a:r>
              <a:rPr lang="en-US" sz="5600" dirty="0" err="1" smtClean="0"/>
              <a:t>Pontifex</a:t>
            </a:r>
            <a:r>
              <a:rPr lang="en-US" sz="5600" dirty="0" smtClean="0"/>
              <a:t> </a:t>
            </a:r>
            <a:r>
              <a:rPr lang="en-US" sz="5600" dirty="0" err="1" smtClean="0"/>
              <a:t>maximus</a:t>
            </a:r>
            <a:r>
              <a:rPr lang="el-GR" sz="5600" dirty="0" smtClean="0"/>
              <a:t>, αλλά και οι αρετές </a:t>
            </a:r>
            <a:r>
              <a:rPr lang="en-US" sz="5600" dirty="0" smtClean="0"/>
              <a:t>pietas</a:t>
            </a:r>
            <a:r>
              <a:rPr lang="el-GR" sz="5600" dirty="0" smtClean="0"/>
              <a:t> (= ευσέβεια) και </a:t>
            </a:r>
            <a:r>
              <a:rPr lang="en-US" sz="5600" dirty="0" err="1" smtClean="0"/>
              <a:t>virtus</a:t>
            </a:r>
            <a:r>
              <a:rPr lang="el-GR" sz="5600" dirty="0" smtClean="0"/>
              <a:t> (= γενναιότητα). Σε αυτούς της δευτερεύουσας εισόδου παριστάνεται η θεά Ρώμη </a:t>
            </a:r>
            <a:r>
              <a:rPr lang="el-GR" sz="5600" dirty="0" err="1" smtClean="0"/>
              <a:t>ένθρονη</a:t>
            </a:r>
            <a:r>
              <a:rPr lang="el-GR" sz="5600" dirty="0" smtClean="0"/>
              <a:t> πάνω σε σωρό όπλων και από την άλλη πλευρά η θεά γη/</a:t>
            </a:r>
            <a:r>
              <a:rPr lang="en-US" sz="5600" dirty="0" err="1" smtClean="0"/>
              <a:t>Tellus</a:t>
            </a:r>
            <a:r>
              <a:rPr lang="en-US" sz="5600" dirty="0" smtClean="0"/>
              <a:t> Italia</a:t>
            </a:r>
            <a:r>
              <a:rPr lang="el-GR" sz="5600" dirty="0" smtClean="0"/>
              <a:t> περιβαλλόμενη από πλούσιους καρπούς της φύσης (παιδιά, κτήνη). Έτσι εικονίζονται βασικά χαρακτηριστικά της ρωμαϊκής εξουσίας: </a:t>
            </a:r>
            <a:r>
              <a:rPr lang="en-US" sz="5600" dirty="0" err="1" smtClean="0"/>
              <a:t>imperium</a:t>
            </a:r>
            <a:r>
              <a:rPr lang="el-GR" sz="5600" dirty="0" smtClean="0"/>
              <a:t>, </a:t>
            </a:r>
            <a:r>
              <a:rPr lang="en-US" sz="5600" dirty="0" err="1" smtClean="0"/>
              <a:t>victoria</a:t>
            </a:r>
            <a:r>
              <a:rPr lang="el-GR" sz="5600" dirty="0" smtClean="0"/>
              <a:t>, </a:t>
            </a:r>
            <a:r>
              <a:rPr lang="en-US" sz="5600" dirty="0" err="1" smtClean="0"/>
              <a:t>felicitas</a:t>
            </a:r>
            <a:r>
              <a:rPr lang="el-GR" sz="5600" dirty="0" smtClean="0"/>
              <a:t> (ευτυχία).</a:t>
            </a:r>
          </a:p>
          <a:p>
            <a:pPr algn="just"/>
            <a:endParaRPr lang="el-GR" sz="4300" dirty="0" smtClean="0"/>
          </a:p>
          <a:p>
            <a:endParaRPr lang="el-GR" dirty="0"/>
          </a:p>
        </p:txBody>
      </p:sp>
      <p:sp>
        <p:nvSpPr>
          <p:cNvPr id="4" name="3 - Δεξιό βέλος"/>
          <p:cNvSpPr/>
          <p:nvPr/>
        </p:nvSpPr>
        <p:spPr>
          <a:xfrm>
            <a:off x="0" y="260648"/>
            <a:ext cx="9144000" cy="36004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0" y="1052736"/>
            <a:ext cx="9144000" cy="36004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6 - Εικόνα" descr="Figure 12."/>
          <p:cNvPicPr/>
          <p:nvPr/>
        </p:nvPicPr>
        <p:blipFill>
          <a:blip r:embed="rId3" cstate="print"/>
          <a:srcRect/>
          <a:stretch>
            <a:fillRect/>
          </a:stretch>
        </p:blipFill>
        <p:spPr bwMode="auto">
          <a:xfrm>
            <a:off x="539552" y="1523047"/>
            <a:ext cx="4464496" cy="3562137"/>
          </a:xfrm>
          <a:prstGeom prst="rect">
            <a:avLst/>
          </a:prstGeom>
          <a:noFill/>
          <a:ln w="9525">
            <a:noFill/>
            <a:miter lim="800000"/>
            <a:headEnd/>
            <a:tailEnd/>
          </a:ln>
        </p:spPr>
      </p:pic>
      <p:sp>
        <p:nvSpPr>
          <p:cNvPr id="8" name="7 - TextBox"/>
          <p:cNvSpPr txBox="1"/>
          <p:nvPr/>
        </p:nvSpPr>
        <p:spPr>
          <a:xfrm>
            <a:off x="467544" y="5445224"/>
            <a:ext cx="4464496" cy="1200329"/>
          </a:xfrm>
          <a:prstGeom prst="rect">
            <a:avLst/>
          </a:prstGeom>
          <a:noFill/>
        </p:spPr>
        <p:txBody>
          <a:bodyPr wrap="square" rtlCol="0">
            <a:spAutoFit/>
          </a:bodyPr>
          <a:lstStyle/>
          <a:p>
            <a:pPr algn="ctr"/>
            <a:r>
              <a:rPr lang="en-US" i="1" dirty="0" err="1" smtClean="0"/>
              <a:t>Ara</a:t>
            </a:r>
            <a:r>
              <a:rPr lang="en-US" i="1" dirty="0" smtClean="0"/>
              <a:t> </a:t>
            </a:r>
            <a:r>
              <a:rPr lang="en-US" i="1" dirty="0" err="1" smtClean="0"/>
              <a:t>Pacis</a:t>
            </a:r>
            <a:r>
              <a:rPr lang="en-US" b="1" i="1" dirty="0" smtClean="0"/>
              <a:t> </a:t>
            </a:r>
            <a:r>
              <a:rPr lang="el-GR" i="1" dirty="0" smtClean="0"/>
              <a:t>(</a:t>
            </a:r>
            <a:r>
              <a:rPr lang="el-GR" b="1" i="1" dirty="0" err="1" smtClean="0"/>
              <a:t>βωμὸς</a:t>
            </a:r>
            <a:r>
              <a:rPr lang="el-GR" b="1" i="1" dirty="0" smtClean="0"/>
              <a:t> </a:t>
            </a:r>
            <a:r>
              <a:rPr lang="el-GR" b="1" i="1" dirty="0" err="1" smtClean="0"/>
              <a:t>Εἰρήνης</a:t>
            </a:r>
            <a:r>
              <a:rPr lang="el-GR" i="1" dirty="0" smtClean="0"/>
              <a:t> </a:t>
            </a:r>
            <a:r>
              <a:rPr lang="el-GR" b="1" i="1" dirty="0" err="1" smtClean="0"/>
              <a:t>Σεβαστῆς</a:t>
            </a:r>
            <a:r>
              <a:rPr lang="el-GR" i="1" dirty="0" smtClean="0"/>
              <a:t>)</a:t>
            </a:r>
            <a:endParaRPr lang="en-US" dirty="0" smtClean="0"/>
          </a:p>
          <a:p>
            <a:pPr>
              <a:buFont typeface="Arial" pitchFamily="34" charset="0"/>
              <a:buChar char="•"/>
            </a:pPr>
            <a:r>
              <a:rPr lang="el-GR" dirty="0" smtClean="0"/>
              <a:t>Σου δίνω για να μου δώσεις!!!</a:t>
            </a:r>
            <a:r>
              <a:rPr lang="en-US" dirty="0" smtClean="0"/>
              <a:t> Do </a:t>
            </a:r>
            <a:r>
              <a:rPr lang="en-US" dirty="0" err="1" smtClean="0"/>
              <a:t>ut</a:t>
            </a:r>
            <a:r>
              <a:rPr lang="en-US" dirty="0" smtClean="0"/>
              <a:t> des</a:t>
            </a:r>
            <a:endParaRPr lang="el-GR" dirty="0" smtClean="0"/>
          </a:p>
          <a:p>
            <a:pPr>
              <a:buFont typeface="Arial" pitchFamily="34" charset="0"/>
              <a:buChar char="•"/>
            </a:pPr>
            <a:r>
              <a:rPr lang="el-GR" dirty="0" smtClean="0"/>
              <a:t>Ο Θάνατός σου η ζωή μου!</a:t>
            </a:r>
          </a:p>
          <a:p>
            <a:pPr>
              <a:buFont typeface="Arial" pitchFamily="34" charset="0"/>
              <a:buChar char="•"/>
            </a:pPr>
            <a:r>
              <a:rPr lang="el-GR" dirty="0" smtClean="0"/>
              <a:t>Τιμή και αισχύνη (πυραμίδα) </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a:xfrm>
            <a:off x="539552" y="260648"/>
            <a:ext cx="8229600" cy="4525963"/>
          </a:xfrm>
        </p:spPr>
        <p:txBody>
          <a:bodyPr>
            <a:normAutofit fontScale="40000" lnSpcReduction="20000"/>
          </a:bodyPr>
          <a:lstStyle/>
          <a:p>
            <a:pPr algn="just">
              <a:buNone/>
            </a:pPr>
            <a:endParaRPr lang="el-GR" sz="3500" dirty="0" smtClean="0"/>
          </a:p>
          <a:p>
            <a:pPr algn="ctr">
              <a:buNone/>
            </a:pPr>
            <a:r>
              <a:rPr lang="el-GR" sz="5100" b="1" dirty="0" smtClean="0"/>
              <a:t>ΠΟΛΙΤΙΚΗ ΠΡΟΠΑΓΑΝΔΑ ΠΕΡΙ ΕΙΡΗΝΗΣ ΚΑΙ ΑΣΦΑΛΕΙΑΣ - ΜΗΝΤΙΑ</a:t>
            </a:r>
            <a:endParaRPr lang="en-US" sz="5100" b="1" dirty="0" smtClean="0"/>
          </a:p>
          <a:p>
            <a:pPr algn="just"/>
            <a:endParaRPr lang="el-GR" sz="3500" dirty="0" smtClean="0"/>
          </a:p>
          <a:p>
            <a:pPr algn="just"/>
            <a:r>
              <a:rPr lang="el-GR" sz="3500" dirty="0" smtClean="0"/>
              <a:t>Η συγκεκριμένη </a:t>
            </a:r>
            <a:r>
              <a:rPr lang="el-GR" sz="3500" dirty="0" err="1" smtClean="0"/>
              <a:t>Παξ</a:t>
            </a:r>
            <a:r>
              <a:rPr lang="el-GR" sz="3500" dirty="0" smtClean="0"/>
              <a:t> συνδεόταν </a:t>
            </a:r>
            <a:r>
              <a:rPr lang="el-GR" sz="3500" b="1" dirty="0" smtClean="0"/>
              <a:t>(α)</a:t>
            </a:r>
            <a:r>
              <a:rPr lang="el-GR" sz="3500" dirty="0" smtClean="0"/>
              <a:t> με τον τερματισμό των εμφυλίων που ξέσπασαν μετά τη δολοφονία του Καίσαρα (44 </a:t>
            </a:r>
            <a:r>
              <a:rPr lang="el-GR" sz="3500" dirty="0" err="1" smtClean="0"/>
              <a:t>π.Χ.</a:t>
            </a:r>
            <a:r>
              <a:rPr lang="el-GR" sz="3500" dirty="0" smtClean="0"/>
              <a:t>), τη συμφιλίωση/ομόνοια (</a:t>
            </a:r>
            <a:r>
              <a:rPr lang="en-US" sz="3500" dirty="0" smtClean="0"/>
              <a:t>Concordia</a:t>
            </a:r>
            <a:r>
              <a:rPr lang="el-GR" sz="3500" dirty="0" smtClean="0"/>
              <a:t>), αλλά </a:t>
            </a:r>
            <a:r>
              <a:rPr lang="el-GR" sz="3500" dirty="0" smtClean="0">
                <a:solidFill>
                  <a:srgbClr val="C00000"/>
                </a:solidFill>
              </a:rPr>
              <a:t>και την </a:t>
            </a:r>
            <a:r>
              <a:rPr lang="el-GR" sz="3500" i="1" dirty="0" smtClean="0">
                <a:solidFill>
                  <a:srgbClr val="C00000"/>
                </a:solidFill>
              </a:rPr>
              <a:t>υποταγή/συντριβή της Ανατολής</a:t>
            </a:r>
            <a:r>
              <a:rPr lang="el-GR" sz="3500" dirty="0" smtClean="0">
                <a:solidFill>
                  <a:srgbClr val="C00000"/>
                </a:solidFill>
              </a:rPr>
              <a:t> </a:t>
            </a:r>
            <a:r>
              <a:rPr lang="el-GR" sz="3500" dirty="0" smtClean="0"/>
              <a:t>(</a:t>
            </a:r>
            <a:r>
              <a:rPr lang="en-US" sz="3500" dirty="0" err="1" smtClean="0"/>
              <a:t>Aegypta</a:t>
            </a:r>
            <a:r>
              <a:rPr lang="en-US" sz="3500" dirty="0" smtClean="0"/>
              <a:t> </a:t>
            </a:r>
            <a:r>
              <a:rPr lang="en-US" sz="3500" dirty="0" err="1" smtClean="0"/>
              <a:t>capta</a:t>
            </a:r>
            <a:r>
              <a:rPr lang="el-GR" sz="3500" dirty="0" smtClean="0"/>
              <a:t>/ </a:t>
            </a:r>
            <a:r>
              <a:rPr lang="en-US" sz="3500" dirty="0" smtClean="0"/>
              <a:t>Asia </a:t>
            </a:r>
            <a:r>
              <a:rPr lang="en-US" sz="3500" dirty="0" err="1" smtClean="0"/>
              <a:t>recepta</a:t>
            </a:r>
            <a:r>
              <a:rPr lang="el-GR" sz="3500" dirty="0" smtClean="0"/>
              <a:t>) μέσω του θριάμβου επί του Αντωνίου/Διονύσου και της Κλεοπάτρας στο </a:t>
            </a:r>
            <a:r>
              <a:rPr lang="el-GR" sz="3500" dirty="0" err="1" smtClean="0"/>
              <a:t>Άκτιο</a:t>
            </a:r>
            <a:r>
              <a:rPr lang="el-GR" sz="3500" dirty="0" smtClean="0"/>
              <a:t> (</a:t>
            </a:r>
            <a:r>
              <a:rPr lang="en-US" sz="3500" dirty="0" smtClean="0"/>
              <a:t>Victoria</a:t>
            </a:r>
            <a:r>
              <a:rPr lang="el-GR" sz="3500" dirty="0" smtClean="0"/>
              <a:t> 31/30 </a:t>
            </a:r>
            <a:r>
              <a:rPr lang="el-GR" sz="3500" dirty="0" err="1" smtClean="0"/>
              <a:t>π.Χ.</a:t>
            </a:r>
            <a:r>
              <a:rPr lang="el-GR" sz="3500" dirty="0" smtClean="0"/>
              <a:t>)</a:t>
            </a:r>
            <a:r>
              <a:rPr lang="el-GR" sz="3500" baseline="30000" dirty="0" smtClean="0"/>
              <a:t>.</a:t>
            </a:r>
            <a:r>
              <a:rPr lang="el-GR" sz="3500" dirty="0" smtClean="0"/>
              <a:t> </a:t>
            </a:r>
            <a:r>
              <a:rPr lang="el-GR" sz="3500" b="1" dirty="0" smtClean="0"/>
              <a:t>(β) </a:t>
            </a:r>
            <a:r>
              <a:rPr lang="el-GR" sz="3500" dirty="0" smtClean="0"/>
              <a:t>την κυριαρχία σε γη </a:t>
            </a:r>
            <a:r>
              <a:rPr lang="el-GR" sz="3800" i="1" dirty="0" smtClean="0">
                <a:solidFill>
                  <a:srgbClr val="C00000"/>
                </a:solidFill>
              </a:rPr>
              <a:t>και θάλασσα</a:t>
            </a:r>
            <a:r>
              <a:rPr lang="el-GR" sz="3800" dirty="0" smtClean="0">
                <a:solidFill>
                  <a:srgbClr val="C00000"/>
                </a:solidFill>
              </a:rPr>
              <a:t> </a:t>
            </a:r>
            <a:r>
              <a:rPr lang="el-GR" sz="3500" dirty="0" smtClean="0"/>
              <a:t>(!) και τα αγαθά </a:t>
            </a:r>
            <a:r>
              <a:rPr lang="en-US" sz="3500" dirty="0" err="1" smtClean="0"/>
              <a:t>securitas</a:t>
            </a:r>
            <a:r>
              <a:rPr lang="el-GR" sz="3500" dirty="0" smtClean="0"/>
              <a:t> (ασφάλεια), </a:t>
            </a:r>
            <a:r>
              <a:rPr lang="en-US" sz="3500" dirty="0" err="1" smtClean="0"/>
              <a:t>salus</a:t>
            </a:r>
            <a:r>
              <a:rPr lang="el-GR" sz="3500" dirty="0" smtClean="0"/>
              <a:t> (ευτυχία), και </a:t>
            </a:r>
            <a:r>
              <a:rPr lang="en-US" sz="3500" dirty="0" err="1" smtClean="0"/>
              <a:t>fecunditas</a:t>
            </a:r>
            <a:r>
              <a:rPr lang="el-GR" sz="3500" dirty="0" smtClean="0"/>
              <a:t> (ευημερία) που αισθητοποιούνται με την ευφορία της γης. Γι’ αυτό και στα περίτεχνα νομίσματα της εποχής απεικονίζονται το </a:t>
            </a:r>
            <a:r>
              <a:rPr lang="el-GR" sz="3500" i="1" dirty="0" err="1" smtClean="0"/>
              <a:t>κηρύκειον</a:t>
            </a:r>
            <a:r>
              <a:rPr lang="el-GR" sz="3500" dirty="0" smtClean="0"/>
              <a:t> (</a:t>
            </a:r>
            <a:r>
              <a:rPr lang="en-US" sz="3500" dirty="0" smtClean="0"/>
              <a:t>caduceus</a:t>
            </a:r>
            <a:r>
              <a:rPr lang="el-GR" sz="3500" dirty="0" smtClean="0"/>
              <a:t>/ σύμβολο ευαγγελισμού ειρήνης αλλά και εμπορικής ακμής) και το </a:t>
            </a:r>
            <a:r>
              <a:rPr lang="el-GR" sz="3500" i="1" dirty="0" smtClean="0"/>
              <a:t>κέρας </a:t>
            </a:r>
            <a:r>
              <a:rPr lang="el-GR" sz="3500" i="1" dirty="0" err="1" smtClean="0"/>
              <a:t>Ἀμαλθείας</a:t>
            </a:r>
            <a:r>
              <a:rPr lang="el-GR" sz="3500" dirty="0" smtClean="0"/>
              <a:t> (</a:t>
            </a:r>
            <a:r>
              <a:rPr lang="el-GR" sz="3500" dirty="0" err="1" smtClean="0"/>
              <a:t>cornu</a:t>
            </a:r>
            <a:r>
              <a:rPr lang="el-GR" sz="3500" dirty="0" smtClean="0"/>
              <a:t> </a:t>
            </a:r>
            <a:r>
              <a:rPr lang="el-GR" sz="3500" dirty="0" err="1" smtClean="0"/>
              <a:t>copiae</a:t>
            </a:r>
            <a:r>
              <a:rPr lang="el-GR" sz="3500" dirty="0" smtClean="0"/>
              <a:t>). </a:t>
            </a:r>
            <a:r>
              <a:rPr lang="el-GR" sz="3500" b="1" dirty="0" smtClean="0"/>
              <a:t>(γ)</a:t>
            </a:r>
            <a:r>
              <a:rPr lang="el-GR" sz="3500" dirty="0" smtClean="0"/>
              <a:t> Συνδέθηκε άρρηκτα με τον Οκταβιανό ο οποίος ένεκα θεϊκής πρόνοιας (</a:t>
            </a:r>
            <a:r>
              <a:rPr lang="en-US" sz="3500" dirty="0" err="1" smtClean="0"/>
              <a:t>providentia</a:t>
            </a:r>
            <a:r>
              <a:rPr lang="en-US" sz="3500" dirty="0" smtClean="0"/>
              <a:t> </a:t>
            </a:r>
            <a:r>
              <a:rPr lang="en-US" sz="3500" dirty="0" err="1" smtClean="0"/>
              <a:t>deorum</a:t>
            </a:r>
            <a:r>
              <a:rPr lang="el-GR" sz="3500" dirty="0" smtClean="0"/>
              <a:t>) και εκλογής (</a:t>
            </a:r>
            <a:r>
              <a:rPr lang="en-US" sz="3500" dirty="0" err="1" smtClean="0"/>
              <a:t>princeps</a:t>
            </a:r>
            <a:r>
              <a:rPr lang="en-US" sz="3500" dirty="0" smtClean="0"/>
              <a:t> a </a:t>
            </a:r>
            <a:r>
              <a:rPr lang="en-US" sz="3500" dirty="0" err="1" smtClean="0"/>
              <a:t>diis</a:t>
            </a:r>
            <a:r>
              <a:rPr lang="en-US" sz="3500" dirty="0" smtClean="0"/>
              <a:t> </a:t>
            </a:r>
            <a:r>
              <a:rPr lang="en-US" sz="3500" dirty="0" err="1" smtClean="0"/>
              <a:t>electus</a:t>
            </a:r>
            <a:r>
              <a:rPr lang="el-GR" sz="3500" dirty="0" smtClean="0"/>
              <a:t>) κομίζει τον χρυσό αιώνα (</a:t>
            </a:r>
            <a:r>
              <a:rPr lang="en-US" sz="3500" dirty="0" err="1" smtClean="0"/>
              <a:t>saeculum</a:t>
            </a:r>
            <a:r>
              <a:rPr lang="en-US" sz="3500" dirty="0" smtClean="0"/>
              <a:t> </a:t>
            </a:r>
            <a:r>
              <a:rPr lang="en-US" sz="3500" dirty="0" err="1" smtClean="0"/>
              <a:t>aureum</a:t>
            </a:r>
            <a:r>
              <a:rPr lang="el-GR" sz="3500" dirty="0" smtClean="0"/>
              <a:t>). </a:t>
            </a:r>
            <a:r>
              <a:rPr lang="el-GR" sz="3500" b="1" dirty="0" smtClean="0">
                <a:solidFill>
                  <a:srgbClr val="C00000"/>
                </a:solidFill>
              </a:rPr>
              <a:t>Ο ίδιος ο αυτοκράτωρ συνέδεσε την «εικόνα» του με αυτή του Απόλλωνα/Ήλιου-</a:t>
            </a:r>
            <a:r>
              <a:rPr lang="en-US" sz="3500" b="1" dirty="0" smtClean="0">
                <a:solidFill>
                  <a:srgbClr val="C00000"/>
                </a:solidFill>
              </a:rPr>
              <a:t>Sol</a:t>
            </a:r>
            <a:r>
              <a:rPr lang="el-GR" sz="3500" b="1" dirty="0" smtClean="0">
                <a:solidFill>
                  <a:srgbClr val="C00000"/>
                </a:solidFill>
              </a:rPr>
              <a:t>. </a:t>
            </a:r>
            <a:r>
              <a:rPr lang="el-GR" sz="3500" dirty="0" smtClean="0"/>
              <a:t>Ο Βεσπασιανός επίσης μετά τους εμφυλίους που ακολούθησαν το θάνατο του Νέρωνα έκτισε στο κέντρο της Ρώμης το Ναό της Ειρήνης (</a:t>
            </a:r>
            <a:r>
              <a:rPr lang="en-US" sz="3500" dirty="0" err="1" smtClean="0"/>
              <a:t>Templum</a:t>
            </a:r>
            <a:r>
              <a:rPr lang="en-US" sz="3500" dirty="0" smtClean="0"/>
              <a:t> </a:t>
            </a:r>
            <a:r>
              <a:rPr lang="en-US" sz="3500" dirty="0" err="1" smtClean="0"/>
              <a:t>Pacis</a:t>
            </a:r>
            <a:r>
              <a:rPr lang="en-US" sz="3500" dirty="0" smtClean="0"/>
              <a:t> Forum </a:t>
            </a:r>
            <a:r>
              <a:rPr lang="en-US" sz="3500" dirty="0" err="1" smtClean="0"/>
              <a:t>Romanum</a:t>
            </a:r>
            <a:r>
              <a:rPr lang="el-GR" sz="3500" dirty="0" smtClean="0"/>
              <a:t>). Εκτός από την Α’ Θεσσαλονικείς, όπου ο Παύλος ασκεί κριτική στην προπαγάνδα περί ειρήνης και ασφάλειας (5, 3) τέτοια (κριτική) διακρίνεται έμμεσα στη γενέθλια αφήγηση του ίδιου του Ιησού του Λουκά. </a:t>
            </a:r>
          </a:p>
          <a:p>
            <a:pPr algn="just"/>
            <a:endParaRPr lang="el-GR" sz="3500" dirty="0" smtClean="0"/>
          </a:p>
          <a:p>
            <a:endParaRPr lang="el-GR" dirty="0" smtClean="0"/>
          </a:p>
          <a:p>
            <a:endParaRPr lang="el-GR" dirty="0"/>
          </a:p>
        </p:txBody>
      </p:sp>
      <p:pic>
        <p:nvPicPr>
          <p:cNvPr id="4" name="3 - Εικόνα" descr="Figure 3."/>
          <p:cNvPicPr/>
          <p:nvPr/>
        </p:nvPicPr>
        <p:blipFill>
          <a:blip r:embed="rId2" cstate="print"/>
          <a:srcRect/>
          <a:stretch>
            <a:fillRect/>
          </a:stretch>
        </p:blipFill>
        <p:spPr bwMode="auto">
          <a:xfrm>
            <a:off x="1691680" y="4143375"/>
            <a:ext cx="5715000" cy="2714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2555776" y="5877272"/>
            <a:ext cx="5486400" cy="566738"/>
          </a:xfrm>
        </p:spPr>
        <p:txBody>
          <a:bodyPr>
            <a:normAutofit fontScale="90000"/>
          </a:bodyPr>
          <a:lstStyle/>
          <a:p>
            <a:pPr algn="ctr"/>
            <a:r>
              <a:rPr lang="de-DE" dirty="0" err="1" smtClean="0"/>
              <a:t>Gajus</a:t>
            </a:r>
            <a:r>
              <a:rPr lang="el-GR" dirty="0" smtClean="0"/>
              <a:t> Ι</a:t>
            </a:r>
            <a:r>
              <a:rPr lang="de-DE" dirty="0" err="1" smtClean="0"/>
              <a:t>ulius</a:t>
            </a:r>
            <a:r>
              <a:rPr lang="de-DE" dirty="0" smtClean="0"/>
              <a:t> Caesar </a:t>
            </a:r>
            <a:r>
              <a:rPr lang="de-DE" dirty="0" err="1" smtClean="0"/>
              <a:t>Octavianus</a:t>
            </a:r>
            <a:r>
              <a:rPr lang="el-GR" dirty="0" smtClean="0"/>
              <a:t> (27 π.Χ.-14 </a:t>
            </a:r>
            <a:r>
              <a:rPr lang="el-GR" dirty="0" err="1" smtClean="0"/>
              <a:t>μ.Χ</a:t>
            </a:r>
            <a:r>
              <a:rPr lang="el-GR" dirty="0" smtClean="0"/>
              <a:t>.)</a:t>
            </a:r>
            <a:br>
              <a:rPr lang="el-GR" dirty="0" smtClean="0"/>
            </a:br>
            <a:r>
              <a:rPr lang="el-GR" dirty="0" smtClean="0"/>
              <a:t>ΕΥΑΓΓΕΛΙΑ = </a:t>
            </a:r>
            <a:br>
              <a:rPr lang="el-GR" dirty="0" smtClean="0"/>
            </a:br>
            <a:r>
              <a:rPr lang="el-GR" dirty="0" smtClean="0"/>
              <a:t/>
            </a:r>
            <a:br>
              <a:rPr lang="el-GR" dirty="0" smtClean="0"/>
            </a:br>
            <a:r>
              <a:rPr lang="el-GR" dirty="0" smtClean="0"/>
              <a:t>ΓΕΝΕΘΛΙΑ ΠΛΑΝΗΤΑΡΧΗ-ΚΟΜΙΣΤΗ ΤΗΣ ΕΙΡΗΝΗΣ</a:t>
            </a:r>
            <a:br>
              <a:rPr lang="el-GR" dirty="0" smtClean="0"/>
            </a:br>
            <a:r>
              <a:rPr lang="el-GR" dirty="0" smtClean="0"/>
              <a:t>. </a:t>
            </a:r>
          </a:p>
        </p:txBody>
      </p:sp>
      <p:sp>
        <p:nvSpPr>
          <p:cNvPr id="16387" name="3 - Θέση κειμένου"/>
          <p:cNvSpPr>
            <a:spLocks noGrp="1"/>
          </p:cNvSpPr>
          <p:nvPr>
            <p:ph type="body" sz="half" idx="2"/>
          </p:nvPr>
        </p:nvSpPr>
        <p:spPr>
          <a:xfrm>
            <a:off x="5580112" y="908720"/>
            <a:ext cx="3240360" cy="4464496"/>
          </a:xfrm>
        </p:spPr>
        <p:txBody>
          <a:bodyPr>
            <a:normAutofit/>
          </a:bodyPr>
          <a:lstStyle/>
          <a:p>
            <a:pPr algn="just"/>
            <a:r>
              <a:rPr lang="el-GR" dirty="0" smtClean="0"/>
              <a:t>Στην αρχαία Μακεδονική πόλη των </a:t>
            </a:r>
            <a:r>
              <a:rPr lang="el-GR" dirty="0" err="1" smtClean="0"/>
              <a:t>Στόβων</a:t>
            </a:r>
            <a:r>
              <a:rPr lang="el-GR" dirty="0" smtClean="0"/>
              <a:t> βρέθηκε μαζί με άλλα τμήματα αγαλμάτων ανδρική προτομή, (</a:t>
            </a:r>
            <a:r>
              <a:rPr lang="el-GR" dirty="0" err="1" smtClean="0"/>
              <a:t>φωτό</a:t>
            </a:r>
            <a:r>
              <a:rPr lang="el-GR" dirty="0" smtClean="0"/>
              <a:t> του MINA) η οποία ταυτίζεται με αυτή του Αυγούστου και σχετίζεται με τη λατρεία του </a:t>
            </a:r>
            <a:r>
              <a:rPr lang="el-GR" i="1" dirty="0" smtClean="0"/>
              <a:t>κατά την πρώιμη αυτοκρατορική εποχή.</a:t>
            </a:r>
            <a:endParaRPr lang="el-GR" dirty="0" smtClean="0"/>
          </a:p>
        </p:txBody>
      </p:sp>
      <p:pic>
        <p:nvPicPr>
          <p:cNvPr id="9" name="BLOGGER_PHOTO_ID_5461727631763058898" descr="stobihead"/>
          <p:cNvPicPr>
            <a:picLocks noGrp="1" noChangeAspect="1" noChangeArrowheads="1"/>
          </p:cNvPicPr>
          <p:nvPr>
            <p:ph type="pic" idx="1"/>
          </p:nvPr>
        </p:nvPicPr>
        <p:blipFill>
          <a:blip r:embed="rId2" cstate="print"/>
          <a:srcRect l="12500" r="12500"/>
          <a:stretch>
            <a:fillRect/>
          </a:stretch>
        </p:blipFill>
        <p:spPr>
          <a:xfrm>
            <a:off x="683568" y="476672"/>
            <a:ext cx="4572000" cy="4572000"/>
          </a:xfr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ΝΑΟΣ +ΔΙΚΑΙΟΣΥΝΗ &lt; </a:t>
            </a:r>
            <a:r>
              <a:rPr lang="el-GR" dirty="0" err="1" smtClean="0"/>
              <a:t>Μελχι+σεδέκ</a:t>
            </a:r>
            <a:r>
              <a:rPr lang="el-GR" dirty="0" smtClean="0"/>
              <a:t/>
            </a:r>
            <a:br>
              <a:rPr lang="el-GR" dirty="0" smtClean="0"/>
            </a:br>
            <a:r>
              <a:rPr lang="de-DE" sz="1600" dirty="0" smtClean="0"/>
              <a:t> „</a:t>
            </a:r>
            <a:r>
              <a:rPr lang="el-GR" sz="1600" dirty="0" smtClean="0"/>
              <a:t>Ο ΒΑΣΙΛΕΎΣ-ΘΕΟΣ ΜΟΥ ΕΊΝΑΙ ΔΙΚΑΙΟΣΥΝΗ </a:t>
            </a:r>
            <a:r>
              <a:rPr lang="de-DE" sz="1600" dirty="0" smtClean="0"/>
              <a:t>“ </a:t>
            </a:r>
            <a:r>
              <a:rPr lang="el-GR" sz="1600" dirty="0" smtClean="0"/>
              <a:t>Ή</a:t>
            </a:r>
            <a:r>
              <a:rPr lang="de-DE" sz="1600" dirty="0" smtClean="0"/>
              <a:t> „</a:t>
            </a:r>
            <a:r>
              <a:rPr lang="el-GR" sz="1600" dirty="0" smtClean="0"/>
              <a:t> Ο ΒΑΣΙΛΕΥΣ ΜΟΥ ΕΊΝΑΙ Ο ΘΕΟΣ ΔΙΚΑΙΟΣΥΝΗ</a:t>
            </a:r>
            <a:endParaRPr lang="el-GR" sz="1600" dirty="0"/>
          </a:p>
        </p:txBody>
      </p:sp>
      <p:sp>
        <p:nvSpPr>
          <p:cNvPr id="3" name="2 - Θέση περιεχομένου"/>
          <p:cNvSpPr>
            <a:spLocks noGrp="1"/>
          </p:cNvSpPr>
          <p:nvPr>
            <p:ph idx="1"/>
          </p:nvPr>
        </p:nvSpPr>
        <p:spPr>
          <a:xfrm>
            <a:off x="8460432" y="5877272"/>
            <a:ext cx="236712" cy="349499"/>
          </a:xfrm>
        </p:spPr>
        <p:txBody>
          <a:bodyPr>
            <a:normAutofit fontScale="62500" lnSpcReduction="20000"/>
          </a:bodyPr>
          <a:lstStyle/>
          <a:p>
            <a:pPr>
              <a:buNone/>
            </a:pPr>
            <a:endParaRPr lang="el-GR" dirty="0"/>
          </a:p>
        </p:txBody>
      </p:sp>
      <p:pic>
        <p:nvPicPr>
          <p:cNvPr id="8" name="Picture 2" descr="C:\Users\Δημήτριος\Desktop\JEWISH_TEMPLE00000018.jpg"/>
          <p:cNvPicPr>
            <a:picLocks noChangeAspect="1" noChangeArrowheads="1"/>
          </p:cNvPicPr>
          <p:nvPr/>
        </p:nvPicPr>
        <p:blipFill>
          <a:blip r:embed="rId2" cstate="print"/>
          <a:srcRect/>
          <a:stretch>
            <a:fillRect/>
          </a:stretch>
        </p:blipFill>
        <p:spPr bwMode="auto">
          <a:xfrm>
            <a:off x="1475656" y="1556792"/>
            <a:ext cx="5279543" cy="3149332"/>
          </a:xfrm>
          <a:prstGeom prst="rect">
            <a:avLst/>
          </a:prstGeom>
          <a:noFill/>
        </p:spPr>
      </p:pic>
      <p:sp>
        <p:nvSpPr>
          <p:cNvPr id="9" name="8 - TextBox"/>
          <p:cNvSpPr txBox="1"/>
          <p:nvPr/>
        </p:nvSpPr>
        <p:spPr>
          <a:xfrm>
            <a:off x="539552" y="5013176"/>
            <a:ext cx="8208912" cy="2031325"/>
          </a:xfrm>
          <a:prstGeom prst="rect">
            <a:avLst/>
          </a:prstGeom>
          <a:noFill/>
        </p:spPr>
        <p:txBody>
          <a:bodyPr wrap="square" rtlCol="0">
            <a:spAutoFit/>
          </a:bodyPr>
          <a:lstStyle/>
          <a:p>
            <a:pPr algn="just"/>
            <a:r>
              <a:rPr lang="el-GR" dirty="0" smtClean="0"/>
              <a:t>Η λέξη </a:t>
            </a:r>
            <a:r>
              <a:rPr lang="el-GR" i="1" dirty="0" err="1" smtClean="0"/>
              <a:t>τσέντεκ</a:t>
            </a:r>
            <a:r>
              <a:rPr lang="el-GR" i="1" dirty="0" smtClean="0"/>
              <a:t>, </a:t>
            </a:r>
            <a:r>
              <a:rPr lang="el-GR" dirty="0" smtClean="0"/>
              <a:t>είναι επηρεασμένη από την αιγυπτιακή παράδοση για τη θεότητα της </a:t>
            </a:r>
            <a:r>
              <a:rPr lang="el-GR" b="1" dirty="0" smtClean="0"/>
              <a:t>δικαιοσύνης και της τάξης του κόσμου</a:t>
            </a:r>
            <a:r>
              <a:rPr lang="el-GR" dirty="0" smtClean="0"/>
              <a:t>, η </a:t>
            </a:r>
            <a:r>
              <a:rPr lang="el-GR" dirty="0" err="1" smtClean="0"/>
              <a:t>Μάατ</a:t>
            </a:r>
            <a:r>
              <a:rPr lang="el-GR" dirty="0" smtClean="0"/>
              <a:t> </a:t>
            </a:r>
            <a:r>
              <a:rPr lang="el-GR" i="1" dirty="0" err="1" smtClean="0"/>
              <a:t>τσέντεκ</a:t>
            </a:r>
            <a:r>
              <a:rPr lang="el-GR" i="1" dirty="0" smtClean="0"/>
              <a:t> </a:t>
            </a:r>
            <a:r>
              <a:rPr lang="el-GR" dirty="0" smtClean="0"/>
              <a:t>και </a:t>
            </a:r>
            <a:r>
              <a:rPr lang="el-GR" i="1" dirty="0" err="1" smtClean="0"/>
              <a:t>μισπάτ</a:t>
            </a:r>
            <a:r>
              <a:rPr lang="el-GR" i="1" dirty="0" smtClean="0"/>
              <a:t> </a:t>
            </a:r>
            <a:r>
              <a:rPr lang="el-GR" dirty="0" smtClean="0"/>
              <a:t>αποτελούν θεμέλιο του θεϊκού θρόνου. Ο Ολόκληρος ο Ναός είναι στραμμένος στην Ανατολή του Ήλιου που αποκαλύπτει το σύμπαν ως κόσμο (μετά τη νύχτα του χάους) και ταυτόχρονα δρα φιλάνθρωπα (ζωτικά-φωτιστικά-</a:t>
            </a:r>
            <a:r>
              <a:rPr lang="el-GR" dirty="0" err="1" smtClean="0"/>
              <a:t>θεραπευτικά</a:t>
            </a:r>
            <a:r>
              <a:rPr lang="el-GR" dirty="0" smtClean="0"/>
              <a:t>) για τους πάντες (</a:t>
            </a:r>
            <a:r>
              <a:rPr lang="el-GR" dirty="0" err="1" smtClean="0"/>
              <a:t>ζώα+ανθρώπους</a:t>
            </a:r>
            <a:r>
              <a:rPr lang="el-GR" dirty="0" smtClean="0"/>
              <a:t>, αμαρτωλούς +δίκαιους).</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116632"/>
            <a:ext cx="8229600" cy="1069848"/>
          </a:xfrm>
        </p:spPr>
        <p:txBody>
          <a:bodyPr>
            <a:normAutofit fontScale="90000"/>
          </a:bodyPr>
          <a:lstStyle/>
          <a:p>
            <a:pPr algn="just"/>
            <a:r>
              <a:rPr lang="el-GR" sz="3200" b="1" dirty="0" smtClean="0">
                <a:solidFill>
                  <a:srgbClr val="C00000"/>
                </a:solidFill>
              </a:rPr>
              <a:t>Ψ.  84 (85 Ο’) </a:t>
            </a:r>
            <a:r>
              <a:rPr lang="el-GR" sz="3200" dirty="0" smtClean="0"/>
              <a:t>το έλεος και η πίστη συναντιούνται μεταξύ τους/ η δικαιοσύνη και η ειρήνη </a:t>
            </a:r>
            <a:r>
              <a:rPr lang="el-GR" sz="3200" i="1" dirty="0" smtClean="0"/>
              <a:t>(</a:t>
            </a:r>
            <a:r>
              <a:rPr lang="el-GR" sz="3200" i="1" dirty="0" err="1" smtClean="0"/>
              <a:t>σαλόμ</a:t>
            </a:r>
            <a:r>
              <a:rPr lang="el-GR" sz="3200" i="1" dirty="0" smtClean="0"/>
              <a:t>) </a:t>
            </a:r>
            <a:r>
              <a:rPr lang="el-GR" sz="3200" dirty="0" smtClean="0"/>
              <a:t>φιλιούνται</a:t>
            </a:r>
            <a:endParaRPr lang="de-DE" sz="3200" b="1" dirty="0" smtClean="0">
              <a:solidFill>
                <a:schemeClr val="accent2"/>
              </a:solidFill>
              <a:latin typeface="Palatino Linotype" pitchFamily="18" charset="0"/>
            </a:endParaRPr>
          </a:p>
        </p:txBody>
      </p:sp>
      <p:sp>
        <p:nvSpPr>
          <p:cNvPr id="6147" name="Rectangle 3"/>
          <p:cNvSpPr>
            <a:spLocks noGrp="1" noChangeArrowheads="1"/>
          </p:cNvSpPr>
          <p:nvPr>
            <p:ph type="subTitle" idx="4294967295"/>
          </p:nvPr>
        </p:nvSpPr>
        <p:spPr>
          <a:xfrm>
            <a:off x="611560" y="1124744"/>
            <a:ext cx="8064896" cy="5445223"/>
          </a:xfrm>
        </p:spPr>
        <p:txBody>
          <a:bodyPr>
            <a:normAutofit fontScale="77500" lnSpcReduction="20000"/>
          </a:bodyPr>
          <a:lstStyle/>
          <a:p>
            <a:pPr algn="just">
              <a:lnSpc>
                <a:spcPct val="150000"/>
              </a:lnSpc>
              <a:buFont typeface="Arial" charset="0"/>
              <a:buChar char="•"/>
            </a:pPr>
            <a:r>
              <a:rPr lang="el-GR" sz="2000" dirty="0" smtClean="0"/>
              <a:t>Ο ομιλητής ο οποίος είναι ζυμωμένος με τη λατρεία, υπόσχεται στον λαό την υπερνίκηση της αθλιότητας και τον ερχομό της λύτρωσης, της απαλλαγής από το κακό. Σύμφωνα με τους στίχους 11-14, «συναντιούνται μεταξύ τους το έλεος και η πίστη/ η δικαιοσύνη και η ειρήνη </a:t>
            </a:r>
            <a:r>
              <a:rPr lang="el-GR" sz="2000" i="1" dirty="0" smtClean="0"/>
              <a:t>(</a:t>
            </a:r>
            <a:r>
              <a:rPr lang="el-GR" sz="2000" i="1" dirty="0" err="1" smtClean="0"/>
              <a:t>σαλόμ</a:t>
            </a:r>
            <a:r>
              <a:rPr lang="el-GR" sz="2000" i="1" dirty="0" smtClean="0"/>
              <a:t>) </a:t>
            </a:r>
            <a:r>
              <a:rPr lang="el-GR" sz="2000" dirty="0" smtClean="0"/>
              <a:t>φιλιούνται» (στ. 11), </a:t>
            </a:r>
            <a:r>
              <a:rPr lang="el-GR" sz="2300" b="1" dirty="0" smtClean="0"/>
              <a:t>«η πίστη φυτρώνει στη γη και η δικαιοσύνη κοιτάζει σκύβοντας από τον ουρανό» </a:t>
            </a:r>
            <a:r>
              <a:rPr lang="el-GR" sz="2000" dirty="0" smtClean="0"/>
              <a:t>(στ. 12), «ο Κύριος δωρίζει την ευλογία και η γη δίνει τον καρπό της» (στ. 13), </a:t>
            </a:r>
            <a:r>
              <a:rPr lang="el-GR" sz="2000" b="1" dirty="0" smtClean="0"/>
              <a:t>«η θεία δικαιοσύνη στρώνει το δρόμο και φέρνει ειρήνη και </a:t>
            </a:r>
            <a:r>
              <a:rPr lang="el-GR" sz="2000" b="1" dirty="0" err="1" smtClean="0"/>
              <a:t>ευτ­χία</a:t>
            </a:r>
            <a:r>
              <a:rPr lang="el-GR" sz="2000" b="1" dirty="0" smtClean="0"/>
              <a:t>» (στ. 14). </a:t>
            </a:r>
          </a:p>
          <a:p>
            <a:pPr algn="just">
              <a:lnSpc>
                <a:spcPct val="150000"/>
              </a:lnSpc>
              <a:buFont typeface="Arial" charset="0"/>
              <a:buChar char="•"/>
            </a:pPr>
            <a:r>
              <a:rPr lang="el-GR" sz="2000" dirty="0" smtClean="0"/>
              <a:t>Η συγκεκριμένη παράσταση, όπου η </a:t>
            </a:r>
            <a:r>
              <a:rPr lang="el-GR" sz="2000" i="1" dirty="0" err="1" smtClean="0"/>
              <a:t>τσέντεκ</a:t>
            </a:r>
            <a:r>
              <a:rPr lang="el-GR" sz="2000" i="1" dirty="0" smtClean="0"/>
              <a:t> </a:t>
            </a:r>
            <a:r>
              <a:rPr lang="el-GR" sz="2000" dirty="0" smtClean="0"/>
              <a:t>παρουσιάζεται ως πρόσωπο να κοιτάζει από τον ουρανό, </a:t>
            </a:r>
            <a:r>
              <a:rPr lang="el-GR" sz="2000" b="1" dirty="0" smtClean="0"/>
              <a:t>να φιλιέται με την ειρήνη και να πορεύεται μπροστά από τον </a:t>
            </a:r>
            <a:r>
              <a:rPr lang="el-GR" sz="2000" b="1" dirty="0" err="1" smtClean="0"/>
              <a:t>Γιαχβέ</a:t>
            </a:r>
            <a:r>
              <a:rPr lang="el-GR" sz="2000" dirty="0" smtClean="0"/>
              <a:t>, έχει την καταγωγή της σε μια αρχαία </a:t>
            </a:r>
            <a:r>
              <a:rPr lang="el-GR" sz="2000" dirty="0" err="1" smtClean="0"/>
              <a:t>ιεβουσιτική</a:t>
            </a:r>
            <a:r>
              <a:rPr lang="el-GR" sz="2000" dirty="0" smtClean="0"/>
              <a:t> (</a:t>
            </a:r>
            <a:r>
              <a:rPr lang="el-GR" sz="2000" dirty="0" err="1" smtClean="0"/>
              <a:t>χαναανιτική</a:t>
            </a:r>
            <a:r>
              <a:rPr lang="el-GR" sz="2000" dirty="0" smtClean="0"/>
              <a:t>) παράσταση για τον Θεό. Σ' έναν τέτοιο «θεό </a:t>
            </a:r>
            <a:r>
              <a:rPr lang="el-GR" sz="2000" dirty="0" err="1" smtClean="0"/>
              <a:t>τσέντεκ</a:t>
            </a:r>
            <a:r>
              <a:rPr lang="el-GR" sz="2000" dirty="0" smtClean="0"/>
              <a:t>» παραπέμπουν τα κείμενα του περιβάλλοντος.</a:t>
            </a:r>
            <a:r>
              <a:rPr lang="el-GR" sz="2000" baseline="30000" dirty="0" smtClean="0"/>
              <a:t> </a:t>
            </a:r>
            <a:r>
              <a:rPr lang="el-GR" sz="2000" dirty="0" smtClean="0"/>
              <a:t>Το πιο πιθανό είναι η είσοδος του </a:t>
            </a:r>
            <a:r>
              <a:rPr lang="el-GR" sz="2000" dirty="0" err="1" smtClean="0"/>
              <a:t>Γιαχβέ</a:t>
            </a:r>
            <a:r>
              <a:rPr lang="el-GR" sz="2000" dirty="0" smtClean="0"/>
              <a:t> στο λατρευτικό κόσμο της Χαναάν να άνοιξε τους ορίζοντες των λατρευτικών δυνατοτήτων του Ισραήλ. </a:t>
            </a:r>
            <a:r>
              <a:rPr lang="el-GR" sz="2000" b="1" dirty="0" smtClean="0"/>
              <a:t>Ο </a:t>
            </a:r>
            <a:r>
              <a:rPr lang="el-GR" sz="2000" b="1" dirty="0" err="1" smtClean="0"/>
              <a:t>Γιαχβέ</a:t>
            </a:r>
            <a:r>
              <a:rPr lang="el-GR" sz="2000" b="1" dirty="0" smtClean="0"/>
              <a:t> ίσως πήρε τη θέση και τον τίτλο του βασιλιά από το </a:t>
            </a:r>
            <a:r>
              <a:rPr lang="el-GR" sz="2000" b="1" dirty="0" err="1" smtClean="0"/>
              <a:t>χαναανιτικό</a:t>
            </a:r>
            <a:r>
              <a:rPr lang="el-GR" sz="2000" b="1" dirty="0" smtClean="0"/>
              <a:t> θεό της Σιών, τον </a:t>
            </a:r>
            <a:r>
              <a:rPr lang="de-DE" sz="2000" b="1" dirty="0" err="1" smtClean="0"/>
              <a:t>Sedeq</a:t>
            </a:r>
            <a:r>
              <a:rPr lang="el-GR" sz="2000" b="1" dirty="0" smtClean="0"/>
              <a:t>. </a:t>
            </a:r>
            <a:r>
              <a:rPr lang="el-GR" sz="2000" dirty="0" smtClean="0"/>
              <a:t>Μπορεί η ονομασία </a:t>
            </a:r>
            <a:r>
              <a:rPr lang="de-DE" sz="2000" dirty="0" err="1" smtClean="0"/>
              <a:t>Sedeq</a:t>
            </a:r>
            <a:r>
              <a:rPr lang="de-DE" sz="2000" dirty="0" smtClean="0"/>
              <a:t> </a:t>
            </a:r>
            <a:r>
              <a:rPr lang="el-GR" sz="2000" dirty="0" smtClean="0"/>
              <a:t>να αποτελεί ένα ακόμη επίθετο του </a:t>
            </a:r>
            <a:r>
              <a:rPr lang="de-DE" sz="2000" dirty="0" err="1" smtClean="0"/>
              <a:t>El</a:t>
            </a:r>
            <a:r>
              <a:rPr lang="de-DE" sz="2000" dirty="0" smtClean="0"/>
              <a:t> </a:t>
            </a:r>
            <a:r>
              <a:rPr lang="de-DE" sz="2000" dirty="0" err="1" smtClean="0"/>
              <a:t>Eljion</a:t>
            </a:r>
            <a:r>
              <a:rPr lang="el-GR" sz="2000" dirty="0" smtClean="0"/>
              <a:t>, του θεού δημιουργού και βασιλιά, που έχει το θρόνο του στη Σιών.</a:t>
            </a:r>
          </a:p>
          <a:p>
            <a:pPr algn="just">
              <a:lnSpc>
                <a:spcPct val="150000"/>
              </a:lnSpc>
              <a:buFont typeface="Arial" charset="0"/>
              <a:buChar char="•"/>
            </a:pPr>
            <a:endParaRPr lang="el-GR" sz="2000" dirty="0" smtClean="0"/>
          </a:p>
          <a:p>
            <a:pPr algn="just">
              <a:lnSpc>
                <a:spcPct val="150000"/>
              </a:lnSpc>
              <a:buFont typeface="Arial" charset="0"/>
              <a:buChar char="•"/>
            </a:pPr>
            <a:endParaRPr lang="el-GR" sz="2000" dirty="0" smtClean="0"/>
          </a:p>
          <a:p>
            <a:pPr algn="just" eaLnBrk="1" hangingPunct="1">
              <a:lnSpc>
                <a:spcPct val="150000"/>
              </a:lnSpc>
              <a:buFont typeface="Arial" charset="0"/>
              <a:buChar char="•"/>
            </a:pPr>
            <a:endParaRPr lang="de-DE" sz="20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Ορθογώνιο"/>
          <p:cNvSpPr>
            <a:spLocks noChangeArrowheads="1"/>
          </p:cNvSpPr>
          <p:nvPr/>
        </p:nvSpPr>
        <p:spPr bwMode="auto">
          <a:xfrm>
            <a:off x="107504" y="2420888"/>
            <a:ext cx="8928992" cy="5601533"/>
          </a:xfrm>
          <a:prstGeom prst="rect">
            <a:avLst/>
          </a:prstGeom>
          <a:noFill/>
          <a:ln w="9525">
            <a:noFill/>
            <a:miter lim="800000"/>
            <a:headEnd/>
            <a:tailEnd/>
          </a:ln>
        </p:spPr>
        <p:txBody>
          <a:bodyPr wrap="square">
            <a:spAutoFit/>
          </a:bodyPr>
          <a:lstStyle/>
          <a:p>
            <a:pPr algn="just"/>
            <a:r>
              <a:rPr lang="el-GR" dirty="0" smtClean="0">
                <a:latin typeface="Franklin Gothic Book" pitchFamily="34" charset="0"/>
              </a:rPr>
              <a:t>* Το όνομά της σημαίνει </a:t>
            </a:r>
            <a:r>
              <a:rPr lang="el-GR" i="1" dirty="0" smtClean="0">
                <a:latin typeface="Franklin Gothic Book" pitchFamily="34" charset="0"/>
              </a:rPr>
              <a:t>μέλισσα</a:t>
            </a:r>
            <a:r>
              <a:rPr lang="el-GR" dirty="0" smtClean="0">
                <a:latin typeface="Franklin Gothic Book" pitchFamily="34" charset="0"/>
              </a:rPr>
              <a:t>.</a:t>
            </a:r>
            <a:r>
              <a:rPr lang="en-US" dirty="0" smtClean="0">
                <a:latin typeface="Franklin Gothic Book" pitchFamily="34" charset="0"/>
              </a:rPr>
              <a:t> </a:t>
            </a:r>
            <a:r>
              <a:rPr lang="el-GR" dirty="0" smtClean="0">
                <a:latin typeface="Franklin Gothic Book" pitchFamily="34" charset="0"/>
              </a:rPr>
              <a:t>Είναι η 4</a:t>
            </a:r>
            <a:r>
              <a:rPr lang="el-GR" baseline="30000" dirty="0" smtClean="0">
                <a:latin typeface="Franklin Gothic Book" pitchFamily="34" charset="0"/>
              </a:rPr>
              <a:t>η</a:t>
            </a:r>
            <a:r>
              <a:rPr lang="el-GR" dirty="0" smtClean="0">
                <a:latin typeface="Franklin Gothic Book" pitchFamily="34" charset="0"/>
              </a:rPr>
              <a:t> Κριτής στον Ισραήλ. Ενώ στις άλλες προφήτισσες και προφήτες δεν σημειώνεται ιδιαίτερα το φύλο τους, στη συγκεκριμένη δίπλα στο όνομά της εξαίρεται το γεγονός ότι είναι Γυναίκα – προφήτισσα.</a:t>
            </a:r>
          </a:p>
          <a:p>
            <a:pPr algn="just">
              <a:buFont typeface="Arial" pitchFamily="34" charset="0"/>
              <a:buChar char="•"/>
            </a:pPr>
            <a:r>
              <a:rPr lang="el-GR" dirty="0" smtClean="0">
                <a:latin typeface="Franklin Gothic Book" pitchFamily="34" charset="0"/>
              </a:rPr>
              <a:t> Αν και ήδη ο αρχιστράτηγος Ιησούς του </a:t>
            </a:r>
            <a:r>
              <a:rPr lang="el-GR" dirty="0" err="1" smtClean="0">
                <a:latin typeface="Franklin Gothic Book" pitchFamily="34" charset="0"/>
              </a:rPr>
              <a:t>Ναυή</a:t>
            </a:r>
            <a:r>
              <a:rPr lang="el-GR" dirty="0" smtClean="0">
                <a:latin typeface="Franklin Gothic Book" pitchFamily="34" charset="0"/>
              </a:rPr>
              <a:t> φέρει προφητικά χαρακτηριστικά, αφού το βιβλίο των Κριτών εντάσσεται στην ομάδα των </a:t>
            </a:r>
            <a:r>
              <a:rPr lang="el-GR" b="1" i="1" dirty="0" smtClean="0">
                <a:latin typeface="Franklin Gothic Book" pitchFamily="34" charset="0"/>
              </a:rPr>
              <a:t>Προγενέστερων Προφητών </a:t>
            </a:r>
            <a:r>
              <a:rPr lang="el-GR" dirty="0" smtClean="0">
                <a:latin typeface="Franklin Gothic Book" pitchFamily="34" charset="0"/>
              </a:rPr>
              <a:t>(Ιησούς </a:t>
            </a:r>
            <a:r>
              <a:rPr lang="el-GR" dirty="0" err="1" smtClean="0">
                <a:latin typeface="Franklin Gothic Book" pitchFamily="34" charset="0"/>
              </a:rPr>
              <a:t>Ναυή</a:t>
            </a:r>
            <a:r>
              <a:rPr lang="el-GR" dirty="0" smtClean="0">
                <a:latin typeface="Franklin Gothic Book" pitchFamily="34" charset="0"/>
              </a:rPr>
              <a:t> - Δ’ Βασιλειών), το συγκεκριμένο Πρόσωπο είναι το πρώτο που φέρει τον τίτλο </a:t>
            </a:r>
            <a:r>
              <a:rPr lang="el-GR" i="1" dirty="0" smtClean="0">
                <a:latin typeface="Franklin Gothic Book" pitchFamily="34" charset="0"/>
              </a:rPr>
              <a:t>Προφήτης</a:t>
            </a:r>
            <a:r>
              <a:rPr lang="el-GR" dirty="0" smtClean="0">
                <a:latin typeface="Franklin Gothic Book" pitchFamily="34" charset="0"/>
              </a:rPr>
              <a:t>!</a:t>
            </a:r>
          </a:p>
          <a:p>
            <a:pPr algn="just">
              <a:buFont typeface="Arial" pitchFamily="34" charset="0"/>
              <a:buChar char="•"/>
            </a:pPr>
            <a:r>
              <a:rPr lang="el-GR" dirty="0" smtClean="0">
                <a:latin typeface="Franklin Gothic Book" pitchFamily="34" charset="0"/>
              </a:rPr>
              <a:t>Μνημονεύεται και ο άντρας της </a:t>
            </a:r>
            <a:r>
              <a:rPr lang="el-GR" b="1" i="1" dirty="0" err="1" smtClean="0">
                <a:latin typeface="Franklin Gothic Book" pitchFamily="34" charset="0"/>
              </a:rPr>
              <a:t>Λαφιδώθ</a:t>
            </a:r>
            <a:r>
              <a:rPr lang="el-GR" b="1" i="1" dirty="0" smtClean="0">
                <a:latin typeface="Franklin Gothic Book" pitchFamily="34" charset="0"/>
              </a:rPr>
              <a:t> </a:t>
            </a:r>
            <a:r>
              <a:rPr lang="el-GR" dirty="0" smtClean="0">
                <a:latin typeface="Franklin Gothic Book" pitchFamily="34" charset="0"/>
              </a:rPr>
              <a:t>που δεν μνημονεύεται και δεν παίζει κανένα ρόλο στο Κείμενο. Το όνομα σημαίνει </a:t>
            </a:r>
            <a:r>
              <a:rPr lang="el-GR" i="1" dirty="0" smtClean="0">
                <a:latin typeface="Franklin Gothic Book" pitchFamily="34" charset="0"/>
              </a:rPr>
              <a:t>δαδιά</a:t>
            </a:r>
            <a:r>
              <a:rPr lang="el-GR" dirty="0" smtClean="0">
                <a:latin typeface="Franklin Gothic Book" pitchFamily="34" charset="0"/>
              </a:rPr>
              <a:t>. Άρα Δεββώρα </a:t>
            </a:r>
            <a:r>
              <a:rPr lang="el-GR" b="1" dirty="0" smtClean="0">
                <a:solidFill>
                  <a:srgbClr val="C00000"/>
                </a:solidFill>
                <a:latin typeface="Franklin Gothic Book" pitchFamily="34" charset="0"/>
              </a:rPr>
              <a:t>είναι η πύρινη γυναίκα </a:t>
            </a:r>
            <a:r>
              <a:rPr lang="el-GR" dirty="0" smtClean="0">
                <a:latin typeface="Franklin Gothic Book" pitchFamily="34" charset="0"/>
              </a:rPr>
              <a:t>που διέπεται από το </a:t>
            </a:r>
            <a:r>
              <a:rPr lang="el-GR" b="1" i="1" dirty="0" smtClean="0">
                <a:solidFill>
                  <a:srgbClr val="C00000"/>
                </a:solidFill>
                <a:latin typeface="Franklin Gothic Book" pitchFamily="34" charset="0"/>
              </a:rPr>
              <a:t>Πνεύμα</a:t>
            </a:r>
            <a:r>
              <a:rPr lang="el-GR" dirty="0" smtClean="0">
                <a:latin typeface="Franklin Gothic Book" pitchFamily="34" charset="0"/>
              </a:rPr>
              <a:t>.</a:t>
            </a:r>
          </a:p>
          <a:p>
            <a:pPr algn="just">
              <a:buFont typeface="Arial" pitchFamily="34" charset="0"/>
              <a:buChar char="•"/>
            </a:pPr>
            <a:r>
              <a:rPr lang="el-GR" dirty="0" smtClean="0"/>
              <a:t>Η </a:t>
            </a:r>
            <a:r>
              <a:rPr lang="el-GR" i="1" dirty="0" smtClean="0"/>
              <a:t>Δεββώρα</a:t>
            </a:r>
            <a:r>
              <a:rPr lang="el-GR" dirty="0" smtClean="0"/>
              <a:t> συνδέεται ετυμολογικά με τον </a:t>
            </a:r>
            <a:r>
              <a:rPr lang="el-GR" i="1" dirty="0" smtClean="0"/>
              <a:t>λόγο</a:t>
            </a:r>
            <a:r>
              <a:rPr lang="el-GR" dirty="0" smtClean="0"/>
              <a:t> (</a:t>
            </a:r>
            <a:r>
              <a:rPr lang="en-US" dirty="0" err="1" smtClean="0"/>
              <a:t>dabar</a:t>
            </a:r>
            <a:r>
              <a:rPr lang="en-US" dirty="0" smtClean="0"/>
              <a:t>)</a:t>
            </a:r>
            <a:r>
              <a:rPr lang="el-GR" dirty="0" smtClean="0"/>
              <a:t>. </a:t>
            </a:r>
            <a:r>
              <a:rPr lang="el-GR" b="1" dirty="0" smtClean="0">
                <a:solidFill>
                  <a:srgbClr val="C00000"/>
                </a:solidFill>
              </a:rPr>
              <a:t>Ως γυναίκα του λόγου </a:t>
            </a:r>
            <a:r>
              <a:rPr lang="el-GR" dirty="0" smtClean="0"/>
              <a:t>δρα στην κρίσιμη εποχή της που χαρακτηρίζεται από μια προοδευτική παρακμή, αποφασιστικά, με διαύγεια και με στόχο. Στο τραγούδι στο οποίο ξεσπά μετά τη νίκη προσδιορίζεται ως </a:t>
            </a:r>
            <a:r>
              <a:rPr lang="el-GR" b="1" i="1" dirty="0" smtClean="0"/>
              <a:t>μητέρα του Ισραήλ </a:t>
            </a:r>
            <a:r>
              <a:rPr lang="el-GR" dirty="0" smtClean="0"/>
              <a:t>(5, 7). </a:t>
            </a:r>
            <a:r>
              <a:rPr lang="el-GR" b="1" dirty="0" smtClean="0"/>
              <a:t>Η εμπειρία της απελευθέρωσης μετασχηματίζεται σε υμνητική θεολογία</a:t>
            </a:r>
            <a:r>
              <a:rPr lang="el-GR" dirty="0" smtClean="0"/>
              <a:t>! </a:t>
            </a:r>
          </a:p>
          <a:p>
            <a:pPr algn="just">
              <a:buFont typeface="Arial" pitchFamily="34" charset="0"/>
              <a:buChar char="•"/>
            </a:pPr>
            <a:r>
              <a:rPr lang="el-GR" dirty="0" smtClean="0"/>
              <a:t>Για πρώτη φορά αναφέρονται οι δικαιοσύνες του Θεού. Οι </a:t>
            </a:r>
            <a:r>
              <a:rPr lang="el-GR" dirty="0" err="1" smtClean="0"/>
              <a:t>σωτηριώδεις</a:t>
            </a:r>
            <a:r>
              <a:rPr lang="el-GR" dirty="0" smtClean="0"/>
              <a:t> επεμβάσεις του Θεού στην ιστορία του Ισραήλ αποτελούν τις ΑΠΕΛΕΥΘΕΡΩΤΙΚΈΣ ενέργειες του </a:t>
            </a:r>
            <a:r>
              <a:rPr lang="el-GR" dirty="0" err="1" smtClean="0"/>
              <a:t>Γιαχβέ</a:t>
            </a:r>
            <a:r>
              <a:rPr lang="el-GR" dirty="0" smtClean="0"/>
              <a:t> με τις οποίες αποκαλύπτει ΤΗΝ ΠΑΡΟΥΣΙΑ  του στην ΙΣΤΟΡΙΑ και το θέλημά του. </a:t>
            </a:r>
          </a:p>
          <a:p>
            <a:pPr algn="just">
              <a:buFont typeface="Arial" pitchFamily="34" charset="0"/>
              <a:buChar char="•"/>
            </a:pPr>
            <a:endParaRPr lang="el-GR" dirty="0" smtClean="0">
              <a:latin typeface="Franklin Gothic Book" pitchFamily="34" charset="0"/>
            </a:endParaRPr>
          </a:p>
          <a:p>
            <a:pPr algn="just">
              <a:buFont typeface="Arial" pitchFamily="34" charset="0"/>
              <a:buChar char="•"/>
            </a:pPr>
            <a:endParaRPr lang="el-GR" sz="1600" dirty="0" smtClean="0">
              <a:latin typeface="Franklin Gothic Book" pitchFamily="34" charset="0"/>
            </a:endParaRPr>
          </a:p>
          <a:p>
            <a:pPr algn="just"/>
            <a:endParaRPr lang="en-US" dirty="0">
              <a:latin typeface="Franklin Gothic Book" pitchFamily="34" charset="0"/>
            </a:endParaRPr>
          </a:p>
          <a:p>
            <a:pPr algn="just"/>
            <a:endParaRPr lang="el-GR" dirty="0">
              <a:latin typeface="Franklin Gothic Book" pitchFamily="34" charset="0"/>
            </a:endParaRPr>
          </a:p>
        </p:txBody>
      </p:sp>
      <p:sp>
        <p:nvSpPr>
          <p:cNvPr id="14340" name="3 - TextBox"/>
          <p:cNvSpPr txBox="1">
            <a:spLocks noChangeArrowheads="1"/>
          </p:cNvSpPr>
          <p:nvPr/>
        </p:nvSpPr>
        <p:spPr bwMode="auto">
          <a:xfrm>
            <a:off x="5004048" y="188640"/>
            <a:ext cx="3384550" cy="861774"/>
          </a:xfrm>
          <a:prstGeom prst="rect">
            <a:avLst/>
          </a:prstGeom>
          <a:noFill/>
          <a:ln w="9525">
            <a:noFill/>
            <a:miter lim="800000"/>
            <a:headEnd/>
            <a:tailEnd/>
          </a:ln>
        </p:spPr>
        <p:txBody>
          <a:bodyPr>
            <a:spAutoFit/>
          </a:bodyPr>
          <a:lstStyle/>
          <a:p>
            <a:r>
              <a:rPr lang="el-GR" sz="3200" b="1" i="1" dirty="0" smtClean="0">
                <a:solidFill>
                  <a:srgbClr val="C00000"/>
                </a:solidFill>
                <a:latin typeface="Franklin Gothic Book" pitchFamily="34" charset="0"/>
              </a:rPr>
              <a:t>Α. Δεββώρα </a:t>
            </a:r>
          </a:p>
          <a:p>
            <a:r>
              <a:rPr lang="el-GR" b="1" i="1" dirty="0" smtClean="0">
                <a:solidFill>
                  <a:srgbClr val="C00000"/>
                </a:solidFill>
                <a:latin typeface="Franklin Gothic Book" pitchFamily="34" charset="0"/>
              </a:rPr>
              <a:t>1107-1067 </a:t>
            </a:r>
            <a:r>
              <a:rPr lang="el-GR" b="1" i="1" dirty="0" err="1" smtClean="0">
                <a:solidFill>
                  <a:srgbClr val="C00000"/>
                </a:solidFill>
                <a:latin typeface="Franklin Gothic Book" pitchFamily="34" charset="0"/>
              </a:rPr>
              <a:t>π.Χ</a:t>
            </a:r>
            <a:endParaRPr lang="el-GR" b="1" i="1" dirty="0" smtClean="0">
              <a:solidFill>
                <a:srgbClr val="C00000"/>
              </a:solidFill>
              <a:latin typeface="Franklin Gothic Book" pitchFamily="34" charset="0"/>
            </a:endParaRPr>
          </a:p>
        </p:txBody>
      </p:sp>
      <p:sp>
        <p:nvSpPr>
          <p:cNvPr id="14341" name="4 - Ορθογώνιο"/>
          <p:cNvSpPr>
            <a:spLocks noChangeArrowheads="1"/>
          </p:cNvSpPr>
          <p:nvPr/>
        </p:nvSpPr>
        <p:spPr bwMode="auto">
          <a:xfrm>
            <a:off x="7092280" y="188640"/>
            <a:ext cx="1186543" cy="646331"/>
          </a:xfrm>
          <a:prstGeom prst="rect">
            <a:avLst/>
          </a:prstGeom>
          <a:noFill/>
          <a:ln w="9525">
            <a:noFill/>
            <a:miter lim="800000"/>
            <a:headEnd/>
            <a:tailEnd/>
          </a:ln>
        </p:spPr>
        <p:txBody>
          <a:bodyPr wrap="none">
            <a:spAutoFit/>
          </a:bodyPr>
          <a:lstStyle/>
          <a:p>
            <a:endParaRPr lang="el-GR" dirty="0" smtClean="0">
              <a:solidFill>
                <a:srgbClr val="000000"/>
              </a:solidFill>
              <a:latin typeface="Franklin Gothic Book" pitchFamily="34" charset="0"/>
            </a:endParaRPr>
          </a:p>
          <a:p>
            <a:r>
              <a:rPr lang="el-GR" i="1" dirty="0" smtClean="0">
                <a:solidFill>
                  <a:srgbClr val="000000"/>
                </a:solidFill>
                <a:latin typeface="Franklin Gothic Book" pitchFamily="34" charset="0"/>
              </a:rPr>
              <a:t>Κριτές</a:t>
            </a:r>
            <a:r>
              <a:rPr lang="el-GR" dirty="0" smtClean="0">
                <a:solidFill>
                  <a:srgbClr val="000000"/>
                </a:solidFill>
                <a:latin typeface="Franklin Gothic Book" pitchFamily="34" charset="0"/>
              </a:rPr>
              <a:t> 4-5</a:t>
            </a:r>
            <a:endParaRPr lang="el-GR" dirty="0"/>
          </a:p>
        </p:txBody>
      </p:sp>
      <p:sp>
        <p:nvSpPr>
          <p:cNvPr id="6" name="5 - TextBox"/>
          <p:cNvSpPr txBox="1"/>
          <p:nvPr/>
        </p:nvSpPr>
        <p:spPr>
          <a:xfrm>
            <a:off x="3851920" y="980728"/>
            <a:ext cx="4680520" cy="1200329"/>
          </a:xfrm>
          <a:prstGeom prst="rect">
            <a:avLst/>
          </a:prstGeom>
          <a:noFill/>
        </p:spPr>
        <p:txBody>
          <a:bodyPr wrap="square" rtlCol="0">
            <a:spAutoFit/>
          </a:bodyPr>
          <a:lstStyle/>
          <a:p>
            <a:r>
              <a:rPr lang="el-GR" i="1" dirty="0" err="1" smtClean="0"/>
              <a:t>καὶ</a:t>
            </a:r>
            <a:r>
              <a:rPr lang="el-GR" i="1" dirty="0" smtClean="0"/>
              <a:t> Δεββώρα  </a:t>
            </a:r>
            <a:r>
              <a:rPr lang="el-GR" i="1" dirty="0" err="1" smtClean="0"/>
              <a:t>γυνὴ</a:t>
            </a:r>
            <a:r>
              <a:rPr lang="el-GR" i="1" dirty="0" smtClean="0"/>
              <a:t> </a:t>
            </a:r>
            <a:r>
              <a:rPr lang="el-GR" i="1" dirty="0" err="1" smtClean="0"/>
              <a:t>προφῆτις</a:t>
            </a:r>
            <a:r>
              <a:rPr lang="el-GR" i="1" dirty="0" smtClean="0"/>
              <a:t> </a:t>
            </a:r>
          </a:p>
          <a:p>
            <a:r>
              <a:rPr lang="el-GR" i="1" dirty="0" err="1" smtClean="0"/>
              <a:t>γυνὴ</a:t>
            </a:r>
            <a:r>
              <a:rPr lang="el-GR" i="1" dirty="0" smtClean="0"/>
              <a:t> </a:t>
            </a:r>
            <a:r>
              <a:rPr lang="el-GR" i="1" dirty="0" err="1" smtClean="0"/>
              <a:t>Λαφιδωθ</a:t>
            </a:r>
            <a:r>
              <a:rPr lang="el-GR" i="1" dirty="0" smtClean="0"/>
              <a:t> </a:t>
            </a:r>
          </a:p>
          <a:p>
            <a:r>
              <a:rPr lang="el-GR" i="1" dirty="0" err="1" smtClean="0"/>
              <a:t>αὐτὴ</a:t>
            </a:r>
            <a:r>
              <a:rPr lang="el-GR" i="1" dirty="0" smtClean="0"/>
              <a:t> </a:t>
            </a:r>
            <a:r>
              <a:rPr lang="el-GR" i="1" dirty="0" err="1" smtClean="0"/>
              <a:t>ἔκρινεν</a:t>
            </a:r>
            <a:r>
              <a:rPr lang="el-GR" i="1" dirty="0" smtClean="0"/>
              <a:t> </a:t>
            </a:r>
            <a:r>
              <a:rPr lang="el-GR" i="1" dirty="0" err="1" smtClean="0"/>
              <a:t>τὸν</a:t>
            </a:r>
            <a:r>
              <a:rPr lang="el-GR" i="1" dirty="0" smtClean="0"/>
              <a:t> </a:t>
            </a:r>
            <a:r>
              <a:rPr lang="el-GR" i="1" dirty="0" err="1" smtClean="0"/>
              <a:t>Ἰσραὴλ</a:t>
            </a:r>
            <a:r>
              <a:rPr lang="el-GR" i="1" dirty="0" smtClean="0"/>
              <a:t> </a:t>
            </a:r>
          </a:p>
          <a:p>
            <a:r>
              <a:rPr lang="el-GR" i="1" dirty="0" err="1" smtClean="0"/>
              <a:t>ἐν</a:t>
            </a:r>
            <a:r>
              <a:rPr lang="el-GR" i="1" dirty="0" smtClean="0"/>
              <a:t> </a:t>
            </a:r>
            <a:r>
              <a:rPr lang="el-GR" i="1" dirty="0" err="1" smtClean="0"/>
              <a:t>τῷ</a:t>
            </a:r>
            <a:r>
              <a:rPr lang="el-GR" i="1" dirty="0" smtClean="0"/>
              <a:t> </a:t>
            </a:r>
            <a:r>
              <a:rPr lang="el-GR" i="1" dirty="0" err="1" smtClean="0"/>
              <a:t>καιρῷ</a:t>
            </a:r>
            <a:r>
              <a:rPr lang="el-GR" i="1" dirty="0" smtClean="0"/>
              <a:t> </a:t>
            </a:r>
            <a:r>
              <a:rPr lang="el-GR" i="1" dirty="0" err="1" smtClean="0"/>
              <a:t>ἐκείνῳ</a:t>
            </a:r>
            <a:r>
              <a:rPr lang="el-GR" i="1" dirty="0" smtClean="0"/>
              <a:t> </a:t>
            </a:r>
            <a:r>
              <a:rPr lang="en-US" dirty="0" smtClean="0"/>
              <a:t>(4</a:t>
            </a:r>
            <a:r>
              <a:rPr lang="el-GR" dirty="0" smtClean="0"/>
              <a:t>, </a:t>
            </a:r>
            <a:r>
              <a:rPr lang="en-US" dirty="0" smtClean="0"/>
              <a:t>4 )</a:t>
            </a:r>
            <a:endParaRPr lang="el-GR" dirty="0"/>
          </a:p>
        </p:txBody>
      </p:sp>
      <p:pic>
        <p:nvPicPr>
          <p:cNvPr id="80897" name="Picture 1"/>
          <p:cNvPicPr>
            <a:picLocks noChangeAspect="1" noChangeArrowheads="1"/>
          </p:cNvPicPr>
          <p:nvPr/>
        </p:nvPicPr>
        <p:blipFill>
          <a:blip r:embed="rId2" cstate="print"/>
          <a:srcRect/>
          <a:stretch>
            <a:fillRect/>
          </a:stretch>
        </p:blipFill>
        <p:spPr bwMode="auto">
          <a:xfrm>
            <a:off x="971600" y="188640"/>
            <a:ext cx="2592288" cy="2259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TextBox"/>
          <p:cNvSpPr txBox="1">
            <a:spLocks noChangeArrowheads="1"/>
          </p:cNvSpPr>
          <p:nvPr/>
        </p:nvSpPr>
        <p:spPr bwMode="auto">
          <a:xfrm>
            <a:off x="0" y="1412776"/>
            <a:ext cx="8964488" cy="6771084"/>
          </a:xfrm>
          <a:prstGeom prst="rect">
            <a:avLst/>
          </a:prstGeom>
          <a:noFill/>
          <a:ln w="9525">
            <a:noFill/>
            <a:miter lim="800000"/>
            <a:headEnd/>
            <a:tailEnd/>
          </a:ln>
        </p:spPr>
        <p:txBody>
          <a:bodyPr wrap="square">
            <a:spAutoFit/>
          </a:bodyPr>
          <a:lstStyle/>
          <a:p>
            <a:pPr marL="342900" indent="-342900" algn="just"/>
            <a:r>
              <a:rPr lang="el-GR" b="1" dirty="0" smtClean="0">
                <a:latin typeface="Franklin Gothic Book" pitchFamily="34" charset="0"/>
              </a:rPr>
              <a:t>Ο κτηνοτρόφος  βοοειδών και καλλιεργητής συκομουριών (!) </a:t>
            </a:r>
          </a:p>
          <a:p>
            <a:pPr marL="342900" indent="-342900" algn="just"/>
            <a:r>
              <a:rPr lang="el-GR" dirty="0" smtClean="0">
                <a:latin typeface="Franklin Gothic Book" pitchFamily="34" charset="0"/>
              </a:rPr>
              <a:t>από την </a:t>
            </a:r>
            <a:r>
              <a:rPr lang="el-GR" dirty="0" err="1" smtClean="0">
                <a:latin typeface="Franklin Gothic Book" pitchFamily="34" charset="0"/>
              </a:rPr>
              <a:t>Τεκώα</a:t>
            </a:r>
            <a:r>
              <a:rPr lang="el-GR" dirty="0" smtClean="0">
                <a:latin typeface="Franklin Gothic Book" pitchFamily="34" charset="0"/>
              </a:rPr>
              <a:t> Αμώς ταλανίζει το λαό που είναι συνεπής </a:t>
            </a:r>
          </a:p>
          <a:p>
            <a:pPr marL="342900" indent="-342900" algn="just"/>
            <a:r>
              <a:rPr lang="el-GR" dirty="0" smtClean="0">
                <a:latin typeface="Franklin Gothic Book" pitchFamily="34" charset="0"/>
              </a:rPr>
              <a:t>στις Λειτουργίες του και τις θυσίες αλλά έχει ξεχάσει </a:t>
            </a:r>
          </a:p>
          <a:p>
            <a:pPr marL="342900" indent="-342900" algn="ctr"/>
            <a:endParaRPr lang="el-GR" b="1" dirty="0" smtClean="0">
              <a:latin typeface="Franklin Gothic Book" pitchFamily="34" charset="0"/>
            </a:endParaRPr>
          </a:p>
          <a:p>
            <a:pPr marL="342900" indent="-342900" algn="ctr"/>
            <a:r>
              <a:rPr lang="el-GR" b="1" dirty="0" smtClean="0">
                <a:latin typeface="Franklin Gothic Book" pitchFamily="34" charset="0"/>
              </a:rPr>
              <a:t>ότι ο </a:t>
            </a:r>
            <a:r>
              <a:rPr lang="el-GR" b="1" dirty="0" err="1" smtClean="0">
                <a:latin typeface="Franklin Gothic Book" pitchFamily="34" charset="0"/>
              </a:rPr>
              <a:t>Γιαχβέ</a:t>
            </a:r>
            <a:r>
              <a:rPr lang="el-GR" b="1" dirty="0" smtClean="0">
                <a:latin typeface="Franklin Gothic Book" pitchFamily="34" charset="0"/>
              </a:rPr>
              <a:t> θέλει δικαιοσύνη</a:t>
            </a:r>
            <a:endParaRPr lang="el-GR" dirty="0" smtClean="0">
              <a:latin typeface="Franklin Gothic Book" pitchFamily="34" charset="0"/>
            </a:endParaRPr>
          </a:p>
          <a:p>
            <a:pPr marL="342900" indent="-342900" algn="ctr"/>
            <a:r>
              <a:rPr lang="el-GR" dirty="0" smtClean="0">
                <a:latin typeface="Franklin Gothic Book" pitchFamily="34" charset="0"/>
              </a:rPr>
              <a:t>(= καλοσύνη, φιλανθρωπία)!</a:t>
            </a:r>
          </a:p>
          <a:p>
            <a:pPr algn="just"/>
            <a:endParaRPr lang="el-GR" sz="1400" dirty="0" smtClean="0">
              <a:latin typeface="Franklin Gothic Book" pitchFamily="34" charset="0"/>
            </a:endParaRPr>
          </a:p>
          <a:p>
            <a:pPr algn="just"/>
            <a:r>
              <a:rPr lang="el-GR" sz="2000" dirty="0" smtClean="0">
                <a:latin typeface="Franklin Gothic Book" pitchFamily="34" charset="0"/>
              </a:rPr>
              <a:t>5, 21-24: </a:t>
            </a:r>
            <a:r>
              <a:rPr lang="el-GR" sz="2000" i="1" dirty="0" smtClean="0"/>
              <a:t>Λέει ο Κύριος: </a:t>
            </a:r>
            <a:r>
              <a:rPr lang="el-GR" sz="2000" i="1" dirty="0" smtClean="0">
                <a:solidFill>
                  <a:srgbClr val="C00000"/>
                </a:solidFill>
              </a:rPr>
              <a:t>«</a:t>
            </a:r>
            <a:r>
              <a:rPr lang="el-GR" sz="2000" b="1" i="1" dirty="0" smtClean="0">
                <a:solidFill>
                  <a:srgbClr val="C00000"/>
                </a:solidFill>
              </a:rPr>
              <a:t>Μισώ, αηδιάζω τις γιορτές σας! </a:t>
            </a:r>
            <a:r>
              <a:rPr lang="el-GR" sz="2000" i="1" dirty="0" smtClean="0"/>
              <a:t>Δε με αγγίζουν πια τα πανηγύρια σας. Ναι! Όταν μου προσφέρετε τα Ολοκαυτώματα και τις αναίμακτες τις προσφορές σας, μ' εξοργίζετε· αποτροπιασμό μου προκαλούνε τα θρεφτάρια, που τα προσφέρετε θυσία κοινωνίας. </a:t>
            </a:r>
            <a:r>
              <a:rPr lang="el-GR" sz="2000" i="1" dirty="0" smtClean="0">
                <a:solidFill>
                  <a:srgbClr val="C00000"/>
                </a:solidFill>
              </a:rPr>
              <a:t>Πάψτε πια να με ξεκουφαίνετε με τους ύμνους σας. Τον ήχο από τις άρπες σας δεν θέλω πια να τον ακούω. </a:t>
            </a:r>
            <a:r>
              <a:rPr lang="el-GR" sz="2000" b="1" i="1" dirty="0" smtClean="0">
                <a:solidFill>
                  <a:srgbClr val="C00000"/>
                </a:solidFill>
              </a:rPr>
              <a:t>Αντί γι' αυτά, ας ρεύσει σαν νερό </a:t>
            </a:r>
            <a:r>
              <a:rPr lang="el-GR" sz="2000" b="1" i="1" u="sng" dirty="0" smtClean="0">
                <a:solidFill>
                  <a:srgbClr val="C00000"/>
                </a:solidFill>
              </a:rPr>
              <a:t>το δίκαιο άφθονο </a:t>
            </a:r>
            <a:r>
              <a:rPr lang="el-GR" sz="2000" b="1" i="1" dirty="0" smtClean="0">
                <a:solidFill>
                  <a:srgbClr val="C00000"/>
                </a:solidFill>
              </a:rPr>
              <a:t>και δικαιοσύνη σαν χείμαρρος αστείρευτος</a:t>
            </a:r>
            <a:r>
              <a:rPr lang="el-GR" sz="2000" i="1" dirty="0" smtClean="0">
                <a:solidFill>
                  <a:srgbClr val="C00000"/>
                </a:solidFill>
              </a:rPr>
              <a:t>. </a:t>
            </a:r>
            <a:r>
              <a:rPr lang="el-GR" sz="2000" i="1" dirty="0" smtClean="0"/>
              <a:t>Σας ζήτησα εγώ ποτέ θυσίες και προσφορές αναίμακτες, λαέ του Ισραήλ, μες στο σαράντα χρόνια που σας οδηγούσα </a:t>
            </a:r>
            <a:r>
              <a:rPr lang="el-GR" sz="2000" i="1" dirty="0" err="1" smtClean="0"/>
              <a:t>μεσ</a:t>
            </a:r>
            <a:r>
              <a:rPr lang="el-GR" sz="2000" i="1" dirty="0" smtClean="0"/>
              <a:t>' απ' την έρημο; Τώρα, όμως, επειδή λατρεύσατε τα είδωλα που φτιάξατε, το βασιλιά σας το </a:t>
            </a:r>
            <a:r>
              <a:rPr lang="el-GR" sz="2000" i="1" dirty="0" err="1" smtClean="0"/>
              <a:t>Σακκουχ</a:t>
            </a:r>
            <a:r>
              <a:rPr lang="el-GR" sz="2000" i="1" dirty="0" smtClean="0"/>
              <a:t> και το θεό σας τον αστρικό, τον </a:t>
            </a:r>
            <a:r>
              <a:rPr lang="el-GR" sz="2000" i="1" dirty="0" err="1" smtClean="0"/>
              <a:t>Καιβόν</a:t>
            </a:r>
            <a:r>
              <a:rPr lang="el-GR" sz="2000" i="1" dirty="0" smtClean="0"/>
              <a:t>, θα υποχρεωθείτε να κουβαλήσετε αυτά τα είδωλα "όταν εγώ σας οδηγήσω στην αιχμαλωσία πέρα απ</a:t>
            </a:r>
            <a:r>
              <a:rPr lang="el-GR" sz="2000" i="1" baseline="30000" dirty="0" smtClean="0"/>
              <a:t>’</a:t>
            </a:r>
            <a:r>
              <a:rPr lang="el-GR" sz="2000" i="1" dirty="0" smtClean="0"/>
              <a:t> τη Δαμασκό... Αυτά λέει ο Κύριος, που τ' όνομα του είναι Θεός του σύμπαντος ".</a:t>
            </a:r>
          </a:p>
          <a:p>
            <a:pPr marL="342900" indent="-342900" algn="just"/>
            <a:endParaRPr lang="el-GR" dirty="0" smtClean="0">
              <a:latin typeface="Franklin Gothic Book" pitchFamily="34" charset="0"/>
            </a:endParaRPr>
          </a:p>
          <a:p>
            <a:pPr marL="342900" indent="-342900" algn="just"/>
            <a:endParaRPr lang="el-GR" dirty="0" smtClean="0">
              <a:latin typeface="Franklin Gothic Book" pitchFamily="34" charset="0"/>
            </a:endParaRPr>
          </a:p>
          <a:p>
            <a:pPr marL="342900" indent="-342900" algn="just"/>
            <a:endParaRPr lang="el-GR" dirty="0" smtClean="0">
              <a:latin typeface="Franklin Gothic Book" pitchFamily="34" charset="0"/>
            </a:endParaRPr>
          </a:p>
          <a:p>
            <a:pPr marL="342900" indent="-342900" algn="just"/>
            <a:endParaRPr lang="el-GR" dirty="0">
              <a:latin typeface="Franklin Gothic Book"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038904" y="0"/>
            <a:ext cx="1980849" cy="2996952"/>
          </a:xfrm>
          <a:prstGeom prst="rect">
            <a:avLst/>
          </a:prstGeom>
          <a:noFill/>
          <a:ln w="9525">
            <a:noFill/>
            <a:miter lim="800000"/>
            <a:headEnd/>
            <a:tailEnd/>
          </a:ln>
        </p:spPr>
      </p:pic>
      <p:sp>
        <p:nvSpPr>
          <p:cNvPr id="4" name="3 - TextBox"/>
          <p:cNvSpPr txBox="1"/>
          <p:nvPr/>
        </p:nvSpPr>
        <p:spPr>
          <a:xfrm>
            <a:off x="1187624" y="692696"/>
            <a:ext cx="5904656" cy="369332"/>
          </a:xfrm>
          <a:prstGeom prst="rect">
            <a:avLst/>
          </a:prstGeom>
          <a:noFill/>
        </p:spPr>
        <p:txBody>
          <a:bodyPr wrap="square" rtlCol="0">
            <a:spAutoFit/>
          </a:bodyPr>
          <a:lstStyle/>
          <a:p>
            <a:r>
              <a:rPr lang="el-GR" b="1" dirty="0" smtClean="0"/>
              <a:t>Ο ΠΡΟΦΗΤΗΣ ΤΗΣ ΔΙΚΑΙΟΣΥΝΗΣ/ΚΡΙΜΑΤΟΣ - ΑΜΩΣ</a:t>
            </a:r>
            <a:endParaRPr lang="el-GR"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5940425" y="3284538"/>
            <a:ext cx="2935288" cy="3360737"/>
          </a:xfrm>
        </p:spPr>
        <p:txBody>
          <a:bodyPr>
            <a:normAutofit/>
          </a:bodyPr>
          <a:lstStyle/>
          <a:p>
            <a:pPr eaLnBrk="1" fontAlgn="auto" hangingPunct="1">
              <a:spcAft>
                <a:spcPts val="0"/>
              </a:spcAft>
              <a:buFont typeface="Wingdings 2"/>
              <a:buNone/>
              <a:defRPr/>
            </a:pPr>
            <a:endParaRPr lang="el-GR" b="1" dirty="0" smtClean="0">
              <a:latin typeface="Palatino Linotype" pitchFamily="18" charset="0"/>
              <a:cs typeface="Times New Roman" pitchFamily="18" charset="0"/>
            </a:endParaRPr>
          </a:p>
          <a:p>
            <a:pPr eaLnBrk="1" fontAlgn="auto" hangingPunct="1">
              <a:spcAft>
                <a:spcPts val="0"/>
              </a:spcAft>
              <a:buFont typeface="Wingdings 2"/>
              <a:buNone/>
              <a:defRPr/>
            </a:pPr>
            <a:endParaRPr lang="el-GR" b="1" dirty="0" smtClean="0">
              <a:latin typeface="Palatino Linotype" pitchFamily="18" charset="0"/>
              <a:cs typeface="Times New Roman" pitchFamily="18" charset="0"/>
            </a:endParaRPr>
          </a:p>
          <a:p>
            <a:pPr eaLnBrk="1" fontAlgn="auto" hangingPunct="1">
              <a:spcAft>
                <a:spcPts val="0"/>
              </a:spcAft>
              <a:buFont typeface="Wingdings 2"/>
              <a:buNone/>
              <a:defRPr/>
            </a:pPr>
            <a:endParaRPr lang="el-GR" dirty="0"/>
          </a:p>
        </p:txBody>
      </p:sp>
      <p:sp>
        <p:nvSpPr>
          <p:cNvPr id="4" name="3 - Θέση περιεχομένου"/>
          <p:cNvSpPr>
            <a:spLocks noGrp="1"/>
          </p:cNvSpPr>
          <p:nvPr>
            <p:ph sz="half" idx="1"/>
          </p:nvPr>
        </p:nvSpPr>
        <p:spPr>
          <a:xfrm>
            <a:off x="323528" y="1556792"/>
            <a:ext cx="5340350" cy="4800600"/>
          </a:xfrm>
        </p:spPr>
        <p:txBody>
          <a:bodyPr>
            <a:normAutofit/>
          </a:bodyPr>
          <a:lstStyle/>
          <a:p>
            <a:pPr algn="just">
              <a:buNone/>
              <a:defRPr/>
            </a:pPr>
            <a:r>
              <a:rPr lang="el-GR" sz="3600" b="1" dirty="0" smtClean="0"/>
              <a:t>Η </a:t>
            </a:r>
            <a:r>
              <a:rPr lang="el-GR" sz="3600" b="1" dirty="0" err="1" smtClean="0"/>
              <a:t>ιδεο</a:t>
            </a:r>
            <a:r>
              <a:rPr lang="el-GR" sz="3600" b="1" dirty="0" smtClean="0"/>
              <a:t>-ψυχαναγκαστική «εκκλησία» ενός εκδικητή </a:t>
            </a:r>
            <a:r>
              <a:rPr lang="el-GR" sz="3600" b="1" dirty="0" err="1" smtClean="0"/>
              <a:t>Γιαχβέ</a:t>
            </a:r>
            <a:endParaRPr lang="el-GR" sz="3600" b="1" dirty="0" smtClean="0"/>
          </a:p>
          <a:p>
            <a:pPr algn="just">
              <a:buNone/>
              <a:defRPr/>
            </a:pPr>
            <a:r>
              <a:rPr lang="el-GR" sz="3600" b="1" dirty="0" smtClean="0"/>
              <a:t>???</a:t>
            </a:r>
          </a:p>
          <a:p>
            <a:pPr algn="just">
              <a:buNone/>
              <a:defRPr/>
            </a:pPr>
            <a:endParaRPr lang="el-GR" sz="3400" dirty="0" smtClean="0"/>
          </a:p>
          <a:p>
            <a:pPr eaLnBrk="1" fontAlgn="auto" hangingPunct="1">
              <a:spcAft>
                <a:spcPts val="0"/>
              </a:spcAft>
              <a:buFont typeface="Wingdings 2"/>
              <a:buChar char=""/>
              <a:defRPr/>
            </a:pPr>
            <a:endParaRPr lang="el-GR" dirty="0"/>
          </a:p>
        </p:txBody>
      </p:sp>
      <p:pic>
        <p:nvPicPr>
          <p:cNvPr id="4098" name="Picture 2" descr="http://www.amen.gr/images/articles/article_17818/article_17818.jpg"/>
          <p:cNvPicPr>
            <a:picLocks noChangeAspect="1" noChangeArrowheads="1"/>
          </p:cNvPicPr>
          <p:nvPr/>
        </p:nvPicPr>
        <p:blipFill>
          <a:blip r:embed="rId2" cstate="print"/>
          <a:srcRect/>
          <a:stretch>
            <a:fillRect/>
          </a:stretch>
        </p:blipFill>
        <p:spPr bwMode="auto">
          <a:xfrm>
            <a:off x="5940152" y="1124744"/>
            <a:ext cx="2920479" cy="28803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a:xfrm>
            <a:off x="683568" y="260648"/>
            <a:ext cx="8061325" cy="425450"/>
          </a:xfrm>
        </p:spPr>
        <p:txBody>
          <a:bodyPr rtlCol="0">
            <a:normAutofit fontScale="90000"/>
          </a:bodyPr>
          <a:lstStyle/>
          <a:p>
            <a:pPr eaLnBrk="1" fontAlgn="auto" hangingPunct="1">
              <a:spcAft>
                <a:spcPts val="0"/>
              </a:spcAft>
              <a:defRPr/>
            </a:pPr>
            <a:r>
              <a:rPr lang="el-GR" b="1" dirty="0" smtClean="0">
                <a:solidFill>
                  <a:srgbClr val="C00000"/>
                </a:solidFill>
              </a:rPr>
              <a:t>ΔΙΚΑΙΟΣΥΝΗ ΣΤΟΝ ΗΣΑΪΑ-ΜΑΛΑΧΙΑ</a:t>
            </a:r>
            <a:endParaRPr lang="el-GR" b="1" dirty="0" smtClean="0"/>
          </a:p>
        </p:txBody>
      </p:sp>
      <p:sp>
        <p:nvSpPr>
          <p:cNvPr id="32771" name="2 - Θέση περιεχομένου"/>
          <p:cNvSpPr>
            <a:spLocks noGrp="1"/>
          </p:cNvSpPr>
          <p:nvPr>
            <p:ph idx="1"/>
          </p:nvPr>
        </p:nvSpPr>
        <p:spPr>
          <a:xfrm>
            <a:off x="179512" y="692696"/>
            <a:ext cx="5688632" cy="5939879"/>
          </a:xfrm>
        </p:spPr>
        <p:txBody>
          <a:bodyPr rtlCol="0">
            <a:normAutofit fontScale="85000" lnSpcReduction="20000"/>
          </a:bodyPr>
          <a:lstStyle/>
          <a:p>
            <a:pPr algn="just" eaLnBrk="1" fontAlgn="auto" hangingPunct="1">
              <a:spcAft>
                <a:spcPts val="0"/>
              </a:spcAft>
              <a:buFont typeface="Arial" pitchFamily="34" charset="0"/>
              <a:buChar char="•"/>
              <a:defRPr/>
            </a:pPr>
            <a:r>
              <a:rPr lang="el-GR" sz="1800" dirty="0" smtClean="0"/>
              <a:t>Η  </a:t>
            </a:r>
            <a:r>
              <a:rPr lang="he-IL" sz="1800" dirty="0" smtClean="0"/>
              <a:t>צְדָקָה </a:t>
            </a:r>
            <a:r>
              <a:rPr lang="el-GR" sz="1800" dirty="0" smtClean="0"/>
              <a:t>(</a:t>
            </a:r>
            <a:r>
              <a:rPr lang="en-US" sz="1800" dirty="0" err="1" smtClean="0"/>
              <a:t>tsedakah</a:t>
            </a:r>
            <a:r>
              <a:rPr lang="el-GR" sz="1800" dirty="0" smtClean="0"/>
              <a:t>= δικαιοσύνη, Ο’) είναι κεντρικός όρος στη ΠΔ καθώς αποτελεί βασική ιδιότητα του </a:t>
            </a:r>
            <a:r>
              <a:rPr lang="el-GR" sz="1800" dirty="0" err="1" smtClean="0"/>
              <a:t>Γιαχβέ</a:t>
            </a:r>
            <a:r>
              <a:rPr lang="el-GR" sz="1800" dirty="0" smtClean="0"/>
              <a:t> (Β’ Παρ. 12,6. Ψ. 7,9) και δεν θα πρέπει να συγχέεται νοηματικά με την</a:t>
            </a:r>
            <a:r>
              <a:rPr lang="he-IL" sz="1800" dirty="0" smtClean="0"/>
              <a:t>מִשְׁפָּט  </a:t>
            </a:r>
            <a:r>
              <a:rPr lang="el-GR" sz="1800" dirty="0" smtClean="0"/>
              <a:t>δηλαδή την απόλυτη εφαρμογή του νόμου και την απόδοση αμοιβής ή ποινής σε κάποιον. </a:t>
            </a:r>
          </a:p>
          <a:p>
            <a:pPr algn="just" eaLnBrk="1" fontAlgn="auto" hangingPunct="1">
              <a:spcAft>
                <a:spcPts val="0"/>
              </a:spcAft>
              <a:buFont typeface="Arial" pitchFamily="34" charset="0"/>
              <a:buChar char="•"/>
              <a:defRPr/>
            </a:pPr>
            <a:r>
              <a:rPr lang="el-GR" sz="1800" dirty="0" smtClean="0"/>
              <a:t>Στην Π.Δ. η </a:t>
            </a:r>
            <a:r>
              <a:rPr lang="en-US" sz="1800" dirty="0" err="1" smtClean="0"/>
              <a:t>Tsedakah</a:t>
            </a:r>
            <a:r>
              <a:rPr lang="en-US" sz="1800" dirty="0" smtClean="0"/>
              <a:t> </a:t>
            </a:r>
            <a:r>
              <a:rPr lang="el-GR" sz="1800" dirty="0" smtClean="0"/>
              <a:t>προσδιορίζει την εναρμόνιση ανάμεσα στον Θεό και στον άνθρωπο, η οποία ρυθμίζεται από τη Διαθήκη-</a:t>
            </a:r>
            <a:r>
              <a:rPr lang="el-GR" sz="1800" dirty="0" err="1" smtClean="0"/>
              <a:t>Τορά </a:t>
            </a:r>
            <a:r>
              <a:rPr lang="el-GR" sz="1800" dirty="0" smtClean="0"/>
              <a:t>(Ψ. 50,6 [49,6]. </a:t>
            </a:r>
            <a:r>
              <a:rPr lang="el-GR" sz="1800" dirty="0" err="1" smtClean="0"/>
              <a:t>Ιερ</a:t>
            </a:r>
            <a:r>
              <a:rPr lang="el-GR" sz="1800" dirty="0" smtClean="0"/>
              <a:t>. 9,24). Ως “δικαιοσύνη” αποδίδονται επίσης από τους Ο’ όροι όπως οι </a:t>
            </a:r>
            <a:r>
              <a:rPr lang="he-IL" sz="1800" dirty="0" smtClean="0"/>
              <a:t>אֱמֶת </a:t>
            </a:r>
            <a:r>
              <a:rPr lang="el-GR" sz="1800" dirty="0" smtClean="0"/>
              <a:t> (= αλήθεια), </a:t>
            </a:r>
            <a:r>
              <a:rPr lang="he-IL" sz="1800" dirty="0" smtClean="0"/>
              <a:t>חֶסֶד </a:t>
            </a:r>
            <a:r>
              <a:rPr lang="el-GR" sz="1800" dirty="0" smtClean="0"/>
              <a:t>(= έλεος), </a:t>
            </a:r>
            <a:r>
              <a:rPr lang="he-IL" sz="1800" dirty="0" smtClean="0"/>
              <a:t>טוב </a:t>
            </a:r>
            <a:r>
              <a:rPr lang="el-GR" sz="1800" dirty="0" smtClean="0"/>
              <a:t>(= καλοσύνη), οι οποίοι αποδεικνύουν την </a:t>
            </a:r>
            <a:r>
              <a:rPr lang="el-GR" sz="1800" dirty="0" err="1" smtClean="0"/>
              <a:t>σωτηριολογική</a:t>
            </a:r>
            <a:r>
              <a:rPr lang="el-GR" sz="1800" dirty="0" smtClean="0"/>
              <a:t> διάσταση της “δικαιοσύνης του </a:t>
            </a:r>
            <a:r>
              <a:rPr lang="el-GR" sz="1800" dirty="0" err="1" smtClean="0"/>
              <a:t>Γιαχβέ</a:t>
            </a:r>
            <a:r>
              <a:rPr lang="el-GR" sz="1800" dirty="0" smtClean="0"/>
              <a:t>”. Σε δεύτερο επίπεδο, αυτή ακριβώς η μορφή δικαιοσύνης θα πρέπει να διέπει και να διαμορφώνει τις σχέσεις μεταξύ των ανθρώπων (</a:t>
            </a:r>
            <a:r>
              <a:rPr lang="el-GR" sz="1800" dirty="0" err="1" smtClean="0"/>
              <a:t>Δτ</a:t>
            </a:r>
            <a:r>
              <a:rPr lang="el-GR" sz="1800" dirty="0" smtClean="0"/>
              <a:t>. 24,13. </a:t>
            </a:r>
            <a:r>
              <a:rPr lang="el-GR" sz="1800" dirty="0" err="1" smtClean="0"/>
              <a:t>Ιερ</a:t>
            </a:r>
            <a:r>
              <a:rPr lang="el-GR" sz="1800" dirty="0" smtClean="0"/>
              <a:t>. 22,3). Ο όρος</a:t>
            </a:r>
            <a:r>
              <a:rPr lang="he-IL" sz="1800" dirty="0" smtClean="0"/>
              <a:t>צַדִּיק  </a:t>
            </a:r>
            <a:r>
              <a:rPr lang="el-GR" sz="1800" dirty="0" smtClean="0"/>
              <a:t>(= δίκαιος) έχει τη σημασία ενός ανθρώπου αθώου και άμεμπτου, από νομικής, ηθικής και θρησκευτικής πλευράς. </a:t>
            </a:r>
            <a:r>
              <a:rPr lang="el-GR" sz="1800" b="1" dirty="0" smtClean="0"/>
              <a:t>Ο Νώε, στο Γεν. 6,9 </a:t>
            </a:r>
            <a:r>
              <a:rPr lang="el-GR" sz="1800" dirty="0" smtClean="0"/>
              <a:t>είναι ο πρώτος άνθρωπος ο οποίος χαρακτηρίζεται ως </a:t>
            </a:r>
            <a:r>
              <a:rPr lang="he-IL" sz="1800" dirty="0" smtClean="0"/>
              <a:t>צַדִּיק </a:t>
            </a:r>
            <a:r>
              <a:rPr lang="en-US" sz="1800" dirty="0" smtClean="0"/>
              <a:t> </a:t>
            </a:r>
            <a:r>
              <a:rPr lang="el-GR" sz="1800" dirty="0" smtClean="0"/>
              <a:t>και μάλιστα ως “τέλειος” (Ο’, </a:t>
            </a:r>
            <a:r>
              <a:rPr lang="he-IL" sz="1800" dirty="0" smtClean="0"/>
              <a:t>תָּמִים </a:t>
            </a:r>
            <a:r>
              <a:rPr lang="el-GR" sz="1800" dirty="0" smtClean="0"/>
              <a:t>Μ’). </a:t>
            </a:r>
          </a:p>
          <a:p>
            <a:pPr algn="just">
              <a:defRPr/>
            </a:pPr>
            <a:r>
              <a:rPr lang="el-GR" sz="1800" dirty="0" smtClean="0"/>
              <a:t>Ένας άγνωστος «μαθητής» του Ησαΐα, προερχόμενος ίσως από τον κύκλο των ψαλτών του Ναού (άρα και </a:t>
            </a:r>
            <a:r>
              <a:rPr lang="el-GR" sz="1800" i="1" dirty="0" smtClean="0"/>
              <a:t>προεξάρχων</a:t>
            </a:r>
            <a:r>
              <a:rPr lang="el-GR" sz="1800" dirty="0" smtClean="0"/>
              <a:t> των θρήνων του λαού στην εξορία), ευρισκόμενος χιλιόμετρα μακριά από το </a:t>
            </a:r>
            <a:r>
              <a:rPr lang="el-GR" sz="1800" dirty="0" err="1" smtClean="0"/>
              <a:t>άγιον</a:t>
            </a:r>
            <a:r>
              <a:rPr lang="el-GR" sz="1800" dirty="0" smtClean="0"/>
              <a:t> όρος της Σιών σε κάποιο χωριό-στρατόπεδο καταναγκαστικής εργασίας «</a:t>
            </a:r>
            <a:r>
              <a:rPr lang="el-GR" sz="1800" dirty="0" err="1" smtClean="0"/>
              <a:t>ἐπὶ</a:t>
            </a:r>
            <a:r>
              <a:rPr lang="el-GR" sz="1800" dirty="0" smtClean="0"/>
              <a:t> </a:t>
            </a:r>
            <a:r>
              <a:rPr lang="el-GR" sz="1800" dirty="0" err="1" smtClean="0"/>
              <a:t>τῶν</a:t>
            </a:r>
            <a:r>
              <a:rPr lang="el-GR" sz="1800" dirty="0" smtClean="0"/>
              <a:t> </a:t>
            </a:r>
            <a:r>
              <a:rPr lang="el-GR" sz="1800" dirty="0" err="1" smtClean="0"/>
              <a:t>ποταμῶν</a:t>
            </a:r>
            <a:r>
              <a:rPr lang="el-GR" sz="1800" dirty="0" smtClean="0"/>
              <a:t> </a:t>
            </a:r>
            <a:r>
              <a:rPr lang="el-GR" sz="1800" dirty="0" err="1" smtClean="0"/>
              <a:t>Βαβυλώνος</a:t>
            </a:r>
            <a:r>
              <a:rPr lang="el-GR" sz="1800" dirty="0" smtClean="0"/>
              <a:t>» διακηρύττει στους καταπονημένους αιχμαλώτους Ιουδαίους της β’ ή γ’ γενιάς το ευαγγέλιο της επικείμενης παλιννόστησης και της ανατολής της Βασιλείας επιτρέποντας όμως και στην ανθρωπότητα να συμμετάσχει στη σωτηρία του Ισραήλ</a:t>
            </a:r>
          </a:p>
          <a:p>
            <a:pPr algn="just" eaLnBrk="1" fontAlgn="auto" hangingPunct="1">
              <a:spcAft>
                <a:spcPts val="0"/>
              </a:spcAft>
              <a:buFont typeface="Arial" pitchFamily="34" charset="0"/>
              <a:buChar char="•"/>
              <a:defRPr/>
            </a:pPr>
            <a:r>
              <a:rPr lang="el-GR" sz="1800" dirty="0" smtClean="0"/>
              <a:t>Στον Α’ Ενώχ και στο Κουμράν πρωταγωνιστικό ρόλο έχουν ο Α΄ΝΩΝΥΜΟΣ Γραμματεύς ή </a:t>
            </a:r>
            <a:r>
              <a:rPr lang="el-GR" sz="1800" b="1" dirty="0" smtClean="0"/>
              <a:t>Διδάσκαλος Δικαιοσύνης, που μέσω της ερμηνείας του θελήματος του Θεού μεταδίδουν τη </a:t>
            </a:r>
            <a:r>
              <a:rPr lang="el-GR" sz="1800" b="1" dirty="0" err="1" smtClean="0"/>
              <a:t>μέθΟΔΟ</a:t>
            </a:r>
            <a:r>
              <a:rPr lang="el-GR" sz="1800" b="1" dirty="0" smtClean="0"/>
              <a:t> για να σωθεί και να ευδοκιμήσει ο άνθρωπος, ο «πτωχός». </a:t>
            </a:r>
            <a:endParaRPr lang="el-GR" sz="1800" dirty="0" smtClean="0"/>
          </a:p>
          <a:p>
            <a:pPr algn="just" eaLnBrk="1" fontAlgn="auto" hangingPunct="1">
              <a:spcAft>
                <a:spcPts val="0"/>
              </a:spcAft>
              <a:buFont typeface="Arial" pitchFamily="34" charset="0"/>
              <a:buChar char="•"/>
              <a:defRPr/>
            </a:pPr>
            <a:endParaRPr lang="el-GR" sz="1800" dirty="0" smtClean="0"/>
          </a:p>
          <a:p>
            <a:pPr eaLnBrk="1" fontAlgn="auto" hangingPunct="1">
              <a:spcAft>
                <a:spcPts val="0"/>
              </a:spcAft>
              <a:buFont typeface="Arial" pitchFamily="34" charset="0"/>
              <a:buChar char="•"/>
              <a:defRPr/>
            </a:pPr>
            <a:endParaRPr lang="el-GR" dirty="0" smtClean="0"/>
          </a:p>
        </p:txBody>
      </p:sp>
      <p:sp>
        <p:nvSpPr>
          <p:cNvPr id="32772"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90B8F18-7DC1-4D74-AA5C-FA2EF6981459}" type="slidenum">
              <a:rPr lang="fr-FR">
                <a:latin typeface="Arial" charset="0"/>
              </a:rPr>
              <a:pPr>
                <a:defRPr/>
              </a:pPr>
              <a:t>18</a:t>
            </a:fld>
            <a:endParaRPr lang="fr-FR">
              <a:latin typeface="Arial" charset="0"/>
            </a:endParaRPr>
          </a:p>
        </p:txBody>
      </p:sp>
      <p:pic>
        <p:nvPicPr>
          <p:cNvPr id="58372" name="Picture 4" descr="http://3.bp.blogspot.com/-9pb89HCemG8/T0kyo2_FnUI/AAAAAAAAF8Y/9uZC0Xztkw0/s1600/__HPIM%7E1.JPG"/>
          <p:cNvPicPr>
            <a:picLocks noChangeAspect="1" noChangeArrowheads="1"/>
          </p:cNvPicPr>
          <p:nvPr/>
        </p:nvPicPr>
        <p:blipFill>
          <a:blip r:embed="rId2" cstate="print"/>
          <a:srcRect/>
          <a:stretch>
            <a:fillRect/>
          </a:stretch>
        </p:blipFill>
        <p:spPr bwMode="auto">
          <a:xfrm>
            <a:off x="6516216" y="1052736"/>
            <a:ext cx="2448272" cy="3530067"/>
          </a:xfrm>
          <a:prstGeom prst="rect">
            <a:avLst/>
          </a:prstGeom>
          <a:noFill/>
        </p:spPr>
      </p:pic>
      <p:sp>
        <p:nvSpPr>
          <p:cNvPr id="6" name="5 - TextBox"/>
          <p:cNvSpPr txBox="1"/>
          <p:nvPr/>
        </p:nvSpPr>
        <p:spPr>
          <a:xfrm>
            <a:off x="6084168" y="4869160"/>
            <a:ext cx="2952328" cy="1754326"/>
          </a:xfrm>
          <a:prstGeom prst="rect">
            <a:avLst/>
          </a:prstGeom>
          <a:noFill/>
        </p:spPr>
        <p:txBody>
          <a:bodyPr wrap="square" rtlCol="0">
            <a:spAutoFit/>
          </a:bodyPr>
          <a:lstStyle/>
          <a:p>
            <a:pPr algn="just"/>
            <a:r>
              <a:rPr lang="el-GR" dirty="0" smtClean="0"/>
              <a:t>ΕΝΏ ΚΗΡΥΤΤΟΥΝ ΤΕΛΙΚΗ ΚΡΙΣΗ, Η ΔΙΚΑΙΟΣΥΝΗ ΔΕΝ ΥΠΑΚΟΥΕΙ ΣΤΗΝ ΑΡΧΗ </a:t>
            </a:r>
            <a:r>
              <a:rPr lang="el-GR" b="1" i="1" dirty="0" smtClean="0"/>
              <a:t>ΕΓΚΛΗΜΑ ΚΑΙ ΤΙΜΩΡΙΑ </a:t>
            </a:r>
            <a:r>
              <a:rPr lang="el-GR" dirty="0" smtClean="0"/>
              <a:t>ΑΛΛΑ ΣΤΑ ΜΗΤΡΙΚΑ ΣΠΛΑΧΝΑ ΤΟΥ ΓΙΑΧΒΕ</a:t>
            </a:r>
            <a:endParaRPr lang="el-G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type="pic" idx="1"/>
          </p:nvPr>
        </p:nvPicPr>
        <p:blipFill>
          <a:blip r:embed="rId2" cstate="print"/>
          <a:srcRect l="11190" r="11190"/>
          <a:stretch>
            <a:fillRect/>
          </a:stretch>
        </p:blipFill>
        <p:spPr>
          <a:xfrm>
            <a:off x="5724128" y="0"/>
            <a:ext cx="3312368" cy="2212130"/>
          </a:xfrm>
          <a:noFill/>
          <a:ln w="9525">
            <a:noFill/>
          </a:ln>
        </p:spPr>
      </p:pic>
      <p:sp>
        <p:nvSpPr>
          <p:cNvPr id="6" name="5 - TextBox"/>
          <p:cNvSpPr txBox="1"/>
          <p:nvPr/>
        </p:nvSpPr>
        <p:spPr>
          <a:xfrm>
            <a:off x="468313" y="692150"/>
            <a:ext cx="4824412" cy="1200329"/>
          </a:xfrm>
          <a:prstGeom prst="rect">
            <a:avLst/>
          </a:prstGeom>
          <a:noFill/>
        </p:spPr>
        <p:txBody>
          <a:bodyPr>
            <a:spAutoFit/>
          </a:bodyPr>
          <a:lstStyle/>
          <a:p>
            <a:pPr algn="just" fontAlgn="auto">
              <a:spcBef>
                <a:spcPts val="0"/>
              </a:spcBef>
              <a:spcAft>
                <a:spcPts val="0"/>
              </a:spcAft>
              <a:defRPr/>
            </a:pPr>
            <a:endParaRPr lang="el-GR" i="1" dirty="0">
              <a:latin typeface="+mn-lt"/>
              <a:cs typeface="+mn-cs"/>
            </a:endParaRPr>
          </a:p>
          <a:p>
            <a:pPr algn="just" fontAlgn="auto">
              <a:spcBef>
                <a:spcPts val="0"/>
              </a:spcBef>
              <a:spcAft>
                <a:spcPts val="0"/>
              </a:spcAft>
              <a:defRPr/>
            </a:pPr>
            <a:endParaRPr lang="el-GR" i="1" dirty="0">
              <a:latin typeface="+mn-lt"/>
              <a:cs typeface="+mn-cs"/>
            </a:endParaRPr>
          </a:p>
          <a:p>
            <a:pPr algn="just" fontAlgn="auto">
              <a:spcBef>
                <a:spcPts val="0"/>
              </a:spcBef>
              <a:spcAft>
                <a:spcPts val="0"/>
              </a:spcAft>
              <a:defRPr/>
            </a:pPr>
            <a:endParaRPr lang="el-GR" dirty="0">
              <a:latin typeface="+mn-lt"/>
              <a:cs typeface="+mn-cs"/>
            </a:endParaRPr>
          </a:p>
          <a:p>
            <a:pPr fontAlgn="auto">
              <a:spcBef>
                <a:spcPts val="0"/>
              </a:spcBef>
              <a:spcAft>
                <a:spcPts val="0"/>
              </a:spcAft>
              <a:defRPr/>
            </a:pPr>
            <a:endParaRPr lang="el-GR" dirty="0">
              <a:latin typeface="+mn-lt"/>
              <a:cs typeface="+mn-cs"/>
            </a:endParaRPr>
          </a:p>
        </p:txBody>
      </p:sp>
      <p:sp>
        <p:nvSpPr>
          <p:cNvPr id="8" name="7 - TextBox"/>
          <p:cNvSpPr txBox="1">
            <a:spLocks noChangeArrowheads="1"/>
          </p:cNvSpPr>
          <p:nvPr/>
        </p:nvSpPr>
        <p:spPr bwMode="auto">
          <a:xfrm>
            <a:off x="468313" y="260350"/>
            <a:ext cx="4535487" cy="369888"/>
          </a:xfrm>
          <a:prstGeom prst="rect">
            <a:avLst/>
          </a:prstGeom>
          <a:noFill/>
          <a:ln w="9525">
            <a:noFill/>
            <a:miter lim="800000"/>
            <a:headEnd/>
            <a:tailEnd/>
          </a:ln>
        </p:spPr>
        <p:txBody>
          <a:bodyPr>
            <a:spAutoFit/>
          </a:bodyPr>
          <a:lstStyle/>
          <a:p>
            <a:pPr algn="ctr"/>
            <a:r>
              <a:rPr lang="el-GR" b="1" dirty="0" smtClean="0">
                <a:latin typeface="Franklin Gothic Book" pitchFamily="34" charset="0"/>
              </a:rPr>
              <a:t>ΠΡΟΦΗΤΕΙΑ ΣΕ </a:t>
            </a:r>
            <a:r>
              <a:rPr lang="el-GR" b="1" u="sng" dirty="0" smtClean="0">
                <a:latin typeface="Franklin Gothic Book" pitchFamily="34" charset="0"/>
              </a:rPr>
              <a:t>ΚΆΘΕ</a:t>
            </a:r>
            <a:r>
              <a:rPr lang="el-GR" b="1" dirty="0" smtClean="0">
                <a:latin typeface="Franklin Gothic Book" pitchFamily="34" charset="0"/>
              </a:rPr>
              <a:t> ΕΠΟΧΗ</a:t>
            </a:r>
            <a:endParaRPr lang="el-GR" b="1" dirty="0">
              <a:latin typeface="Franklin Gothic Book" pitchFamily="34" charset="0"/>
            </a:endParaRPr>
          </a:p>
        </p:txBody>
      </p:sp>
      <p:sp>
        <p:nvSpPr>
          <p:cNvPr id="9" name="8 - TextBox"/>
          <p:cNvSpPr txBox="1">
            <a:spLocks noChangeArrowheads="1"/>
          </p:cNvSpPr>
          <p:nvPr/>
        </p:nvSpPr>
        <p:spPr bwMode="auto">
          <a:xfrm>
            <a:off x="5364088" y="2348880"/>
            <a:ext cx="3779912" cy="5539978"/>
          </a:xfrm>
          <a:prstGeom prst="rect">
            <a:avLst/>
          </a:prstGeom>
          <a:noFill/>
          <a:ln w="9525">
            <a:noFill/>
            <a:miter lim="800000"/>
            <a:headEnd/>
            <a:tailEnd/>
          </a:ln>
        </p:spPr>
        <p:txBody>
          <a:bodyPr wrap="square">
            <a:spAutoFit/>
          </a:bodyPr>
          <a:lstStyle/>
          <a:p>
            <a:r>
              <a:rPr lang="en-US" sz="1600" b="1" i="1" baseline="30000" dirty="0" smtClean="0"/>
              <a:t>4 </a:t>
            </a:r>
            <a:r>
              <a:rPr lang="el-GR" sz="1600" b="1" i="1" dirty="0" smtClean="0"/>
              <a:t> </a:t>
            </a:r>
            <a:r>
              <a:rPr lang="el-GR" sz="1600" b="1" i="1" dirty="0" err="1" smtClean="0"/>
              <a:t>καὶ</a:t>
            </a:r>
            <a:r>
              <a:rPr lang="el-GR" sz="1600" b="1" i="1" dirty="0" smtClean="0"/>
              <a:t> </a:t>
            </a:r>
            <a:r>
              <a:rPr lang="el-GR" sz="1600" b="1" i="1" dirty="0" err="1" smtClean="0"/>
              <a:t>κρινεῖ</a:t>
            </a:r>
            <a:r>
              <a:rPr lang="el-GR" sz="1600" b="1" i="1" dirty="0" smtClean="0"/>
              <a:t> </a:t>
            </a:r>
            <a:r>
              <a:rPr lang="el-GR" sz="1600" b="1" i="1" dirty="0" err="1" smtClean="0"/>
              <a:t>ἀνὰ</a:t>
            </a:r>
            <a:r>
              <a:rPr lang="el-GR" sz="1600" b="1" i="1" dirty="0" smtClean="0"/>
              <a:t> </a:t>
            </a:r>
            <a:r>
              <a:rPr lang="el-GR" sz="1600" b="1" i="1" dirty="0" err="1" smtClean="0"/>
              <a:t>μέσον</a:t>
            </a:r>
            <a:r>
              <a:rPr lang="el-GR" sz="1600" b="1" i="1" dirty="0" smtClean="0"/>
              <a:t> </a:t>
            </a:r>
            <a:r>
              <a:rPr lang="el-GR" sz="1600" b="1" i="1" dirty="0" err="1" smtClean="0"/>
              <a:t>τῶν</a:t>
            </a:r>
            <a:r>
              <a:rPr lang="el-GR" sz="1600" b="1" i="1" dirty="0" smtClean="0"/>
              <a:t> </a:t>
            </a:r>
            <a:r>
              <a:rPr lang="el-GR" sz="1600" b="1" i="1" dirty="0" err="1" smtClean="0"/>
              <a:t>ἐθνῶν</a:t>
            </a:r>
            <a:r>
              <a:rPr lang="el-GR" sz="1600" b="1" i="1" dirty="0" smtClean="0"/>
              <a:t> </a:t>
            </a:r>
          </a:p>
          <a:p>
            <a:r>
              <a:rPr lang="el-GR" sz="1600" b="1" i="1" dirty="0" err="1" smtClean="0"/>
              <a:t>καὶ</a:t>
            </a:r>
            <a:r>
              <a:rPr lang="el-GR" sz="1600" b="1" i="1" dirty="0" smtClean="0"/>
              <a:t> </a:t>
            </a:r>
            <a:r>
              <a:rPr lang="el-GR" sz="1600" b="1" i="1" dirty="0" err="1" smtClean="0"/>
              <a:t>ἐλέγξει</a:t>
            </a:r>
            <a:r>
              <a:rPr lang="el-GR" sz="1600" b="1" i="1" dirty="0" smtClean="0"/>
              <a:t> </a:t>
            </a:r>
            <a:r>
              <a:rPr lang="el-GR" sz="1600" b="1" i="1" dirty="0" err="1" smtClean="0"/>
              <a:t>λαὸν</a:t>
            </a:r>
            <a:r>
              <a:rPr lang="el-GR" sz="1600" b="1" i="1" dirty="0" smtClean="0"/>
              <a:t> </a:t>
            </a:r>
            <a:r>
              <a:rPr lang="el-GR" sz="1600" b="1" i="1" dirty="0" err="1" smtClean="0"/>
              <a:t>πολύν</a:t>
            </a:r>
            <a:r>
              <a:rPr lang="el-GR" sz="1600" b="1" i="1" dirty="0" smtClean="0"/>
              <a:t> </a:t>
            </a:r>
            <a:r>
              <a:rPr lang="el-GR" sz="1600" b="1" i="1" dirty="0" err="1" smtClean="0"/>
              <a:t>καὶ</a:t>
            </a:r>
            <a:r>
              <a:rPr lang="el-GR" sz="1600" b="1" i="1" dirty="0" smtClean="0"/>
              <a:t> </a:t>
            </a:r>
            <a:r>
              <a:rPr lang="el-GR" sz="1600" b="1" i="1" dirty="0" err="1" smtClean="0"/>
              <a:t>συγκόψουσιν</a:t>
            </a:r>
            <a:r>
              <a:rPr lang="el-GR" sz="1600" b="1" i="1" dirty="0" smtClean="0"/>
              <a:t> </a:t>
            </a:r>
            <a:r>
              <a:rPr lang="el-GR" sz="1600" b="1" i="1" dirty="0" err="1" smtClean="0"/>
              <a:t>τὰς</a:t>
            </a:r>
            <a:r>
              <a:rPr lang="el-GR" sz="1600" b="1" i="1" dirty="0" smtClean="0"/>
              <a:t> </a:t>
            </a:r>
            <a:r>
              <a:rPr lang="el-GR" sz="1600" b="1" i="1" dirty="0" err="1" smtClean="0"/>
              <a:t>μαχαίρας</a:t>
            </a:r>
            <a:r>
              <a:rPr lang="el-GR" sz="1600" b="1" i="1" dirty="0" smtClean="0">
                <a:solidFill>
                  <a:srgbClr val="C00000"/>
                </a:solidFill>
              </a:rPr>
              <a:t> </a:t>
            </a:r>
            <a:r>
              <a:rPr lang="el-GR" sz="1600" b="1" i="1" dirty="0" err="1" smtClean="0">
                <a:solidFill>
                  <a:srgbClr val="C00000"/>
                </a:solidFill>
              </a:rPr>
              <a:t>αὐτῶν</a:t>
            </a:r>
            <a:r>
              <a:rPr lang="el-GR" sz="1600" b="1" i="1" dirty="0" smtClean="0">
                <a:solidFill>
                  <a:srgbClr val="C00000"/>
                </a:solidFill>
              </a:rPr>
              <a:t> </a:t>
            </a:r>
            <a:r>
              <a:rPr lang="el-GR" sz="1600" b="1" i="1" dirty="0" err="1" smtClean="0"/>
              <a:t>εἰς</a:t>
            </a:r>
            <a:r>
              <a:rPr lang="el-GR" sz="1600" b="1" i="1" dirty="0" smtClean="0"/>
              <a:t> </a:t>
            </a:r>
            <a:r>
              <a:rPr lang="el-GR" sz="1600" b="1" i="1" dirty="0" err="1" smtClean="0"/>
              <a:t>ἄροτρα</a:t>
            </a:r>
            <a:r>
              <a:rPr lang="el-GR" sz="1600" b="1" i="1" dirty="0" smtClean="0"/>
              <a:t> </a:t>
            </a:r>
          </a:p>
          <a:p>
            <a:r>
              <a:rPr lang="el-GR" sz="1600" b="1" i="1" dirty="0" err="1" smtClean="0"/>
              <a:t>καὶ</a:t>
            </a:r>
            <a:r>
              <a:rPr lang="el-GR" sz="1600" b="1" i="1" dirty="0" smtClean="0"/>
              <a:t> </a:t>
            </a:r>
            <a:r>
              <a:rPr lang="el-GR" sz="1600" b="1" i="1" dirty="0" err="1" smtClean="0"/>
              <a:t>τὰς</a:t>
            </a:r>
            <a:r>
              <a:rPr lang="el-GR" sz="1600" b="1" i="1" dirty="0" smtClean="0"/>
              <a:t> </a:t>
            </a:r>
            <a:r>
              <a:rPr lang="el-GR" sz="1600" b="1" i="1" dirty="0" err="1" smtClean="0"/>
              <a:t>ζιβύνας</a:t>
            </a:r>
            <a:r>
              <a:rPr lang="el-GR" sz="1600" b="1" i="1" dirty="0" smtClean="0"/>
              <a:t> </a:t>
            </a:r>
            <a:r>
              <a:rPr lang="el-GR" sz="1600" b="1" i="1" dirty="0" err="1" smtClean="0"/>
              <a:t>αὐτῶν</a:t>
            </a:r>
            <a:r>
              <a:rPr lang="el-GR" sz="1600" b="1" i="1" dirty="0" smtClean="0"/>
              <a:t> </a:t>
            </a:r>
            <a:r>
              <a:rPr lang="el-GR" sz="1600" b="1" i="1" dirty="0" err="1" smtClean="0"/>
              <a:t>εἰς</a:t>
            </a:r>
            <a:r>
              <a:rPr lang="el-GR" sz="1600" b="1" i="1" dirty="0" smtClean="0"/>
              <a:t> </a:t>
            </a:r>
            <a:r>
              <a:rPr lang="el-GR" sz="1600" b="1" i="1" dirty="0" err="1" smtClean="0"/>
              <a:t>δρέπανα</a:t>
            </a:r>
            <a:r>
              <a:rPr lang="el-GR" sz="1600" b="1" i="1" dirty="0" smtClean="0"/>
              <a:t> </a:t>
            </a:r>
          </a:p>
          <a:p>
            <a:r>
              <a:rPr lang="el-GR" sz="1600" b="1" i="1" dirty="0" err="1" smtClean="0"/>
              <a:t>καὶ</a:t>
            </a:r>
            <a:r>
              <a:rPr lang="el-GR" sz="1600" b="1" i="1" dirty="0" smtClean="0"/>
              <a:t> </a:t>
            </a:r>
            <a:r>
              <a:rPr lang="el-GR" sz="1600" b="1" i="1" dirty="0" err="1" smtClean="0"/>
              <a:t>οὐ</a:t>
            </a:r>
            <a:r>
              <a:rPr lang="el-GR" sz="1600" b="1" i="1" dirty="0" smtClean="0"/>
              <a:t> </a:t>
            </a:r>
            <a:r>
              <a:rPr lang="el-GR" sz="1600" b="1" i="1" dirty="0" err="1" smtClean="0"/>
              <a:t>λήμψεται</a:t>
            </a:r>
            <a:r>
              <a:rPr lang="el-GR" sz="1600" b="1" i="1" dirty="0" smtClean="0"/>
              <a:t> </a:t>
            </a:r>
            <a:r>
              <a:rPr lang="el-GR" sz="1600" b="1" i="1" dirty="0" err="1" smtClean="0"/>
              <a:t>ἔτι</a:t>
            </a:r>
            <a:r>
              <a:rPr lang="el-GR" sz="1600" b="1" i="1" dirty="0" smtClean="0"/>
              <a:t> </a:t>
            </a:r>
            <a:r>
              <a:rPr lang="el-GR" sz="1600" b="1" i="1" dirty="0" err="1" smtClean="0"/>
              <a:t>ἔθνος</a:t>
            </a:r>
            <a:r>
              <a:rPr lang="el-GR" sz="1600" b="1" i="1" dirty="0" smtClean="0"/>
              <a:t> </a:t>
            </a:r>
            <a:r>
              <a:rPr lang="el-GR" sz="1600" b="1" i="1" dirty="0" err="1" smtClean="0"/>
              <a:t>ἐπ᾽</a:t>
            </a:r>
            <a:r>
              <a:rPr lang="el-GR" sz="1600" b="1" i="1" dirty="0" smtClean="0"/>
              <a:t> </a:t>
            </a:r>
            <a:r>
              <a:rPr lang="el-GR" sz="1600" b="1" i="1" dirty="0" err="1" smtClean="0"/>
              <a:t>ἔθνος</a:t>
            </a:r>
            <a:r>
              <a:rPr lang="el-GR" sz="1600" b="1" i="1" dirty="0" smtClean="0"/>
              <a:t> </a:t>
            </a:r>
            <a:r>
              <a:rPr lang="el-GR" sz="1600" b="1" i="1" dirty="0" err="1" smtClean="0"/>
              <a:t>μάχαιραν</a:t>
            </a:r>
            <a:r>
              <a:rPr lang="el-GR" sz="1600" b="1" i="1" dirty="0" smtClean="0"/>
              <a:t> </a:t>
            </a:r>
          </a:p>
          <a:p>
            <a:r>
              <a:rPr lang="el-GR" sz="1600" b="1" i="1" dirty="0" err="1" smtClean="0"/>
              <a:t>καὶ</a:t>
            </a:r>
            <a:r>
              <a:rPr lang="el-GR" sz="1600" b="1" i="1" dirty="0" smtClean="0"/>
              <a:t> </a:t>
            </a:r>
            <a:r>
              <a:rPr lang="el-GR" sz="1600" b="1" i="1" dirty="0" err="1" smtClean="0"/>
              <a:t>οὐ</a:t>
            </a:r>
            <a:r>
              <a:rPr lang="el-GR" sz="1600" b="1" i="1" dirty="0" smtClean="0"/>
              <a:t> </a:t>
            </a:r>
            <a:r>
              <a:rPr lang="el-GR" sz="1600" b="1" i="1" dirty="0" err="1" smtClean="0"/>
              <a:t>μὴ</a:t>
            </a:r>
            <a:r>
              <a:rPr lang="el-GR" sz="1600" b="1" i="1" dirty="0" smtClean="0"/>
              <a:t> </a:t>
            </a:r>
            <a:r>
              <a:rPr lang="el-GR" sz="1600" b="1" i="1" dirty="0" err="1" smtClean="0"/>
              <a:t>μάθωσιν</a:t>
            </a:r>
            <a:r>
              <a:rPr lang="el-GR" sz="1600" b="1" i="1" dirty="0" smtClean="0"/>
              <a:t> </a:t>
            </a:r>
            <a:r>
              <a:rPr lang="el-GR" sz="1600" b="1" i="1" dirty="0" err="1" smtClean="0"/>
              <a:t>ἔτι</a:t>
            </a:r>
            <a:r>
              <a:rPr lang="el-GR" sz="1600" b="1" i="1" dirty="0" smtClean="0"/>
              <a:t> </a:t>
            </a:r>
            <a:r>
              <a:rPr lang="el-GR" sz="1600" b="1" i="1" dirty="0" err="1" smtClean="0"/>
              <a:t>πολεμεῖν</a:t>
            </a:r>
            <a:endParaRPr lang="el-GR" sz="1600" b="1" i="1" dirty="0" smtClean="0"/>
          </a:p>
          <a:p>
            <a:pPr algn="just"/>
            <a:endParaRPr lang="el-GR" sz="1100" dirty="0" smtClean="0">
              <a:latin typeface="Franklin Gothic Book" pitchFamily="34" charset="0"/>
            </a:endParaRPr>
          </a:p>
          <a:p>
            <a:pPr algn="ctr"/>
            <a:r>
              <a:rPr lang="el-GR" sz="1100" b="1" dirty="0" smtClean="0">
                <a:latin typeface="Franklin Gothic Book" pitchFamily="34" charset="0"/>
              </a:rPr>
              <a:t>Ησαΐας 2+11</a:t>
            </a:r>
          </a:p>
          <a:p>
            <a:pPr marL="342900" indent="-342900"/>
            <a:endParaRPr lang="el-GR" sz="1100" dirty="0" smtClean="0">
              <a:latin typeface="Franklin Gothic Book" pitchFamily="34" charset="0"/>
            </a:endParaRPr>
          </a:p>
          <a:p>
            <a:pPr marL="342900" indent="-342900"/>
            <a:r>
              <a:rPr lang="el-GR" sz="1400" b="1" dirty="0" err="1" smtClean="0"/>
              <a:t>καὶ</a:t>
            </a:r>
            <a:r>
              <a:rPr lang="el-GR" sz="1400" b="1" dirty="0" smtClean="0"/>
              <a:t> </a:t>
            </a:r>
            <a:r>
              <a:rPr lang="el-GR" sz="1400" b="1" dirty="0" err="1" smtClean="0"/>
              <a:t>συμβοσκηθήσεται</a:t>
            </a:r>
            <a:r>
              <a:rPr lang="el-GR" sz="1400" b="1" dirty="0" smtClean="0"/>
              <a:t> </a:t>
            </a:r>
            <a:r>
              <a:rPr lang="el-GR" sz="1400" b="1" dirty="0" err="1" smtClean="0"/>
              <a:t>λύκος</a:t>
            </a:r>
            <a:r>
              <a:rPr lang="el-GR" sz="1400" b="1" dirty="0" smtClean="0"/>
              <a:t> </a:t>
            </a:r>
            <a:r>
              <a:rPr lang="el-GR" sz="1400" b="1" dirty="0" err="1" smtClean="0"/>
              <a:t>μετὰ</a:t>
            </a:r>
            <a:r>
              <a:rPr lang="el-GR" sz="1400" b="1" dirty="0" smtClean="0"/>
              <a:t> </a:t>
            </a:r>
            <a:r>
              <a:rPr lang="el-GR" sz="1400" b="1" dirty="0" err="1" smtClean="0"/>
              <a:t>ἀρνός</a:t>
            </a:r>
            <a:r>
              <a:rPr lang="el-GR" sz="1400" b="1" dirty="0" smtClean="0"/>
              <a:t> </a:t>
            </a:r>
          </a:p>
          <a:p>
            <a:pPr marL="342900" indent="-342900"/>
            <a:r>
              <a:rPr lang="el-GR" sz="1400" b="1" dirty="0" err="1" smtClean="0"/>
              <a:t>καὶ</a:t>
            </a:r>
            <a:r>
              <a:rPr lang="el-GR" sz="1400" b="1" dirty="0" smtClean="0"/>
              <a:t> </a:t>
            </a:r>
            <a:r>
              <a:rPr lang="el-GR" sz="1400" b="1" dirty="0" err="1" smtClean="0"/>
              <a:t>πάρδαλις</a:t>
            </a:r>
            <a:r>
              <a:rPr lang="el-GR" sz="1400" b="1" dirty="0" smtClean="0"/>
              <a:t> </a:t>
            </a:r>
            <a:r>
              <a:rPr lang="el-GR" sz="1400" b="1" dirty="0" err="1" smtClean="0"/>
              <a:t>συναναπαύσεται</a:t>
            </a:r>
            <a:r>
              <a:rPr lang="el-GR" sz="1400" b="1" dirty="0" smtClean="0"/>
              <a:t> </a:t>
            </a:r>
            <a:r>
              <a:rPr lang="el-GR" sz="1400" b="1" dirty="0" err="1" smtClean="0"/>
              <a:t>ἐρίφῳ</a:t>
            </a:r>
            <a:r>
              <a:rPr lang="el-GR" sz="1400" b="1" dirty="0" smtClean="0"/>
              <a:t> </a:t>
            </a:r>
            <a:r>
              <a:rPr lang="el-GR" sz="1400" b="1" dirty="0" err="1" smtClean="0"/>
              <a:t>καὶ</a:t>
            </a:r>
            <a:r>
              <a:rPr lang="el-GR" sz="1400" b="1" dirty="0" smtClean="0"/>
              <a:t> </a:t>
            </a:r>
            <a:r>
              <a:rPr lang="el-GR" sz="1400" b="1" dirty="0" err="1" smtClean="0"/>
              <a:t>μοσχάριον</a:t>
            </a:r>
            <a:r>
              <a:rPr lang="el-GR" sz="1400" b="1" dirty="0" smtClean="0"/>
              <a:t> </a:t>
            </a:r>
            <a:r>
              <a:rPr lang="el-GR" sz="1400" b="1" dirty="0" err="1" smtClean="0"/>
              <a:t>καὶ</a:t>
            </a:r>
            <a:r>
              <a:rPr lang="el-GR" sz="1400" b="1" dirty="0" smtClean="0"/>
              <a:t> </a:t>
            </a:r>
            <a:r>
              <a:rPr lang="el-GR" sz="1400" b="1" dirty="0" err="1" smtClean="0"/>
              <a:t>ταῦρος</a:t>
            </a:r>
            <a:r>
              <a:rPr lang="el-GR" sz="1400" b="1" dirty="0" smtClean="0"/>
              <a:t> </a:t>
            </a:r>
            <a:r>
              <a:rPr lang="el-GR" sz="1400" b="1" dirty="0" err="1" smtClean="0"/>
              <a:t>καὶ</a:t>
            </a:r>
            <a:r>
              <a:rPr lang="el-GR" sz="1400" b="1" dirty="0" smtClean="0"/>
              <a:t> </a:t>
            </a:r>
            <a:r>
              <a:rPr lang="el-GR" sz="1400" b="1" dirty="0" err="1" smtClean="0"/>
              <a:t>λέων</a:t>
            </a:r>
            <a:r>
              <a:rPr lang="el-GR" sz="1400" b="1" dirty="0" smtClean="0"/>
              <a:t> </a:t>
            </a:r>
            <a:r>
              <a:rPr lang="el-GR" sz="1400" b="1" dirty="0" err="1" smtClean="0"/>
              <a:t>ἅμα</a:t>
            </a:r>
            <a:r>
              <a:rPr lang="el-GR" sz="1400" b="1" dirty="0" smtClean="0"/>
              <a:t> </a:t>
            </a:r>
            <a:r>
              <a:rPr lang="el-GR" sz="1400" b="1" dirty="0" err="1" smtClean="0"/>
              <a:t>βοσκηθήσονται</a:t>
            </a:r>
            <a:r>
              <a:rPr lang="el-GR" sz="1400" b="1" dirty="0" smtClean="0"/>
              <a:t> </a:t>
            </a:r>
            <a:r>
              <a:rPr lang="el-GR" sz="1400" b="1" dirty="0" err="1" smtClean="0"/>
              <a:t>καὶ</a:t>
            </a:r>
            <a:r>
              <a:rPr lang="el-GR" sz="1400" b="1" dirty="0" smtClean="0"/>
              <a:t> </a:t>
            </a:r>
            <a:r>
              <a:rPr lang="el-GR" sz="1400" b="1" dirty="0" err="1" smtClean="0"/>
              <a:t>παιδίον</a:t>
            </a:r>
            <a:r>
              <a:rPr lang="el-GR" sz="1400" b="1" dirty="0" smtClean="0"/>
              <a:t> </a:t>
            </a:r>
            <a:r>
              <a:rPr lang="el-GR" sz="1400" b="1" dirty="0" err="1" smtClean="0"/>
              <a:t>μικρὸν</a:t>
            </a:r>
            <a:r>
              <a:rPr lang="el-GR" sz="1400" b="1" dirty="0" smtClean="0"/>
              <a:t> </a:t>
            </a:r>
            <a:r>
              <a:rPr lang="el-GR" sz="1400" b="1" dirty="0" err="1" smtClean="0"/>
              <a:t>ἄξει</a:t>
            </a:r>
            <a:r>
              <a:rPr lang="el-GR" sz="1400" b="1" dirty="0" smtClean="0"/>
              <a:t> </a:t>
            </a:r>
            <a:r>
              <a:rPr lang="el-GR" sz="1400" b="1" dirty="0" err="1" smtClean="0"/>
              <a:t>αὐτούς</a:t>
            </a:r>
            <a:r>
              <a:rPr lang="el-GR" sz="1400" b="1" dirty="0" smtClean="0"/>
              <a:t> </a:t>
            </a:r>
            <a:r>
              <a:rPr lang="el-GR" sz="1400" b="1" dirty="0" err="1" smtClean="0"/>
              <a:t>καὶ</a:t>
            </a:r>
            <a:r>
              <a:rPr lang="el-GR" sz="1400" b="1" dirty="0" smtClean="0"/>
              <a:t> </a:t>
            </a:r>
            <a:r>
              <a:rPr lang="el-GR" sz="1400" b="1" dirty="0" err="1" smtClean="0"/>
              <a:t>βοῦς</a:t>
            </a:r>
            <a:r>
              <a:rPr lang="el-GR" sz="1400" b="1" dirty="0" smtClean="0"/>
              <a:t> </a:t>
            </a:r>
            <a:r>
              <a:rPr lang="el-GR" sz="1400" b="1" dirty="0" err="1" smtClean="0"/>
              <a:t>καὶ</a:t>
            </a:r>
            <a:r>
              <a:rPr lang="el-GR" sz="1400" b="1" dirty="0" smtClean="0"/>
              <a:t> </a:t>
            </a:r>
            <a:r>
              <a:rPr lang="el-GR" sz="1400" b="1" dirty="0" err="1" smtClean="0"/>
              <a:t>ἄρκος</a:t>
            </a:r>
            <a:r>
              <a:rPr lang="el-GR" sz="1400" b="1" dirty="0" smtClean="0"/>
              <a:t> </a:t>
            </a:r>
            <a:r>
              <a:rPr lang="el-GR" sz="1400" b="1" dirty="0" err="1" smtClean="0"/>
              <a:t>ἅμα</a:t>
            </a:r>
            <a:r>
              <a:rPr lang="el-GR" sz="1400" b="1" dirty="0" smtClean="0"/>
              <a:t> </a:t>
            </a:r>
            <a:r>
              <a:rPr lang="el-GR" sz="1400" b="1" dirty="0" err="1" smtClean="0"/>
              <a:t>βοσκηθήσονται</a:t>
            </a:r>
            <a:r>
              <a:rPr lang="el-GR" sz="1400" b="1" dirty="0" smtClean="0"/>
              <a:t> </a:t>
            </a:r>
            <a:r>
              <a:rPr lang="el-GR" sz="1400" b="1" dirty="0" err="1" smtClean="0"/>
              <a:t>καὶ</a:t>
            </a:r>
            <a:r>
              <a:rPr lang="el-GR" sz="1400" b="1" dirty="0" smtClean="0"/>
              <a:t> </a:t>
            </a:r>
            <a:r>
              <a:rPr lang="el-GR" sz="1400" b="1" dirty="0" err="1" smtClean="0"/>
              <a:t>ἅμα</a:t>
            </a:r>
            <a:r>
              <a:rPr lang="el-GR" sz="1400" b="1" dirty="0" smtClean="0"/>
              <a:t> </a:t>
            </a:r>
            <a:r>
              <a:rPr lang="el-GR" sz="1400" b="1" dirty="0" err="1" smtClean="0"/>
              <a:t>τὰ</a:t>
            </a:r>
            <a:r>
              <a:rPr lang="el-GR" sz="1400" b="1" dirty="0" smtClean="0"/>
              <a:t> </a:t>
            </a:r>
            <a:r>
              <a:rPr lang="el-GR" sz="1400" b="1" dirty="0" err="1" smtClean="0"/>
              <a:t>παιδία</a:t>
            </a:r>
            <a:r>
              <a:rPr lang="el-GR" sz="1400" b="1" dirty="0" smtClean="0"/>
              <a:t> </a:t>
            </a:r>
            <a:r>
              <a:rPr lang="el-GR" sz="1400" b="1" dirty="0" err="1" smtClean="0"/>
              <a:t>αὐτῶν</a:t>
            </a:r>
            <a:r>
              <a:rPr lang="el-GR" sz="1400" b="1" dirty="0" smtClean="0"/>
              <a:t> </a:t>
            </a:r>
            <a:r>
              <a:rPr lang="el-GR" sz="1400" b="1" dirty="0" err="1" smtClean="0"/>
              <a:t>ἔσονται</a:t>
            </a:r>
            <a:r>
              <a:rPr lang="el-GR" sz="1400" b="1" dirty="0" smtClean="0"/>
              <a:t> </a:t>
            </a:r>
            <a:r>
              <a:rPr lang="el-GR" sz="1400" b="1" dirty="0" err="1" smtClean="0"/>
              <a:t>καὶ</a:t>
            </a:r>
            <a:r>
              <a:rPr lang="el-GR" sz="1400" b="1" dirty="0" smtClean="0"/>
              <a:t> </a:t>
            </a:r>
            <a:r>
              <a:rPr lang="el-GR" sz="1400" b="1" dirty="0" err="1" smtClean="0"/>
              <a:t>λέων</a:t>
            </a:r>
            <a:r>
              <a:rPr lang="el-GR" sz="1400" b="1" dirty="0" smtClean="0"/>
              <a:t> </a:t>
            </a:r>
            <a:r>
              <a:rPr lang="el-GR" sz="1400" b="1" dirty="0" err="1" smtClean="0"/>
              <a:t>καὶ</a:t>
            </a:r>
            <a:r>
              <a:rPr lang="el-GR" sz="1400" b="1" dirty="0" smtClean="0"/>
              <a:t> </a:t>
            </a:r>
            <a:r>
              <a:rPr lang="el-GR" sz="1400" b="1" dirty="0" err="1" smtClean="0"/>
              <a:t>βοῦς</a:t>
            </a:r>
            <a:r>
              <a:rPr lang="el-GR" sz="1400" b="1" dirty="0" smtClean="0"/>
              <a:t> </a:t>
            </a:r>
            <a:r>
              <a:rPr lang="el-GR" sz="1400" b="1" dirty="0" err="1" smtClean="0"/>
              <a:t>ἅμα</a:t>
            </a:r>
            <a:r>
              <a:rPr lang="el-GR" sz="1400" b="1" dirty="0" smtClean="0"/>
              <a:t> </a:t>
            </a:r>
            <a:r>
              <a:rPr lang="el-GR" sz="1400" b="1" dirty="0" err="1" smtClean="0"/>
              <a:t>φάγονται</a:t>
            </a:r>
            <a:r>
              <a:rPr lang="el-GR" sz="1400" b="1" dirty="0" smtClean="0"/>
              <a:t> </a:t>
            </a:r>
            <a:r>
              <a:rPr lang="el-GR" sz="1400" b="1" dirty="0" err="1" smtClean="0"/>
              <a:t>ἄχυρα</a:t>
            </a:r>
            <a:r>
              <a:rPr lang="el-GR" sz="1400" b="1" dirty="0" smtClean="0"/>
              <a:t>  </a:t>
            </a:r>
            <a:r>
              <a:rPr lang="el-GR" sz="1400" b="1" dirty="0" err="1" smtClean="0"/>
              <a:t>καὶ</a:t>
            </a:r>
            <a:r>
              <a:rPr lang="el-GR" sz="1400" b="1" dirty="0" smtClean="0"/>
              <a:t> </a:t>
            </a:r>
            <a:r>
              <a:rPr lang="el-GR" sz="1400" b="1" dirty="0" err="1" smtClean="0"/>
              <a:t>παιδίον</a:t>
            </a:r>
            <a:r>
              <a:rPr lang="el-GR" sz="1400" b="1" dirty="0" smtClean="0"/>
              <a:t> </a:t>
            </a:r>
            <a:r>
              <a:rPr lang="el-GR" sz="1400" b="1" dirty="0" err="1" smtClean="0"/>
              <a:t>νήπιον</a:t>
            </a:r>
            <a:r>
              <a:rPr lang="el-GR" sz="1400" b="1" dirty="0" smtClean="0"/>
              <a:t> </a:t>
            </a:r>
            <a:r>
              <a:rPr lang="el-GR" sz="1400" b="1" dirty="0" err="1" smtClean="0"/>
              <a:t>ἐπὶ</a:t>
            </a:r>
            <a:r>
              <a:rPr lang="el-GR" sz="1400" b="1" dirty="0" smtClean="0"/>
              <a:t> </a:t>
            </a:r>
            <a:r>
              <a:rPr lang="el-GR" sz="1400" b="1" dirty="0" err="1" smtClean="0"/>
              <a:t>τρώγλην</a:t>
            </a:r>
            <a:r>
              <a:rPr lang="el-GR" sz="1400" b="1" dirty="0" smtClean="0"/>
              <a:t> </a:t>
            </a:r>
            <a:r>
              <a:rPr lang="el-GR" sz="1400" b="1" dirty="0" err="1" smtClean="0"/>
              <a:t>ἀσπίδων</a:t>
            </a:r>
            <a:r>
              <a:rPr lang="el-GR" sz="1400" b="1" dirty="0" smtClean="0"/>
              <a:t> </a:t>
            </a:r>
            <a:r>
              <a:rPr lang="el-GR" sz="1400" b="1" dirty="0" err="1" smtClean="0"/>
              <a:t>καὶ</a:t>
            </a:r>
            <a:r>
              <a:rPr lang="el-GR" sz="1400" b="1" dirty="0" smtClean="0"/>
              <a:t> </a:t>
            </a:r>
            <a:r>
              <a:rPr lang="el-GR" sz="1400" b="1" dirty="0" err="1" smtClean="0"/>
              <a:t>ἐπὶ</a:t>
            </a:r>
            <a:r>
              <a:rPr lang="el-GR" sz="1400" b="1" dirty="0" smtClean="0"/>
              <a:t> </a:t>
            </a:r>
            <a:r>
              <a:rPr lang="el-GR" sz="1400" b="1" dirty="0" err="1" smtClean="0"/>
              <a:t>κοίτην</a:t>
            </a:r>
            <a:r>
              <a:rPr lang="el-GR" sz="1400" b="1" dirty="0" smtClean="0"/>
              <a:t> </a:t>
            </a:r>
            <a:r>
              <a:rPr lang="el-GR" sz="1400" b="1" dirty="0" err="1" smtClean="0"/>
              <a:t>ἐκγόνων</a:t>
            </a:r>
            <a:r>
              <a:rPr lang="el-GR" sz="1400" b="1" dirty="0" smtClean="0"/>
              <a:t> </a:t>
            </a:r>
            <a:r>
              <a:rPr lang="el-GR" sz="1400" b="1" dirty="0" err="1" smtClean="0"/>
              <a:t>ἀσπίδων</a:t>
            </a:r>
            <a:r>
              <a:rPr lang="el-GR" sz="1400" b="1" dirty="0" smtClean="0"/>
              <a:t> </a:t>
            </a:r>
            <a:r>
              <a:rPr lang="el-GR" sz="1400" b="1" dirty="0" err="1" smtClean="0"/>
              <a:t>τὴν</a:t>
            </a:r>
            <a:r>
              <a:rPr lang="el-GR" sz="1400" b="1" dirty="0" smtClean="0"/>
              <a:t> </a:t>
            </a:r>
            <a:r>
              <a:rPr lang="el-GR" sz="1400" b="1" dirty="0" err="1" smtClean="0"/>
              <a:t>χεῖρα</a:t>
            </a:r>
            <a:r>
              <a:rPr lang="el-GR" sz="1400" b="1" dirty="0" smtClean="0"/>
              <a:t> </a:t>
            </a:r>
            <a:r>
              <a:rPr lang="el-GR" sz="1400" b="1" dirty="0" err="1" smtClean="0"/>
              <a:t>ἐπιβαλεῖ</a:t>
            </a:r>
            <a:endParaRPr lang="el-GR" sz="1400" b="1" dirty="0" smtClean="0"/>
          </a:p>
          <a:p>
            <a:r>
              <a:rPr lang="el-GR" sz="1400" b="1" dirty="0" smtClean="0"/>
              <a:t> </a:t>
            </a:r>
            <a:endParaRPr lang="el-GR" sz="1400" b="1" dirty="0">
              <a:latin typeface="Franklin Gothic Book" pitchFamily="34" charset="0"/>
            </a:endParaRPr>
          </a:p>
          <a:p>
            <a:pPr algn="just"/>
            <a:endParaRPr lang="el-GR" sz="1100" dirty="0">
              <a:latin typeface="Franklin Gothic Book" pitchFamily="34" charset="0"/>
            </a:endParaRPr>
          </a:p>
          <a:p>
            <a:pPr algn="just"/>
            <a:r>
              <a:rPr lang="el-GR" sz="1100" i="1" dirty="0" smtClean="0">
                <a:latin typeface="Franklin Gothic Book" pitchFamily="34" charset="0"/>
              </a:rPr>
              <a:t>.  </a:t>
            </a:r>
            <a:endParaRPr lang="el-GR" sz="1100" i="1" dirty="0">
              <a:latin typeface="Franklin Gothic Book" pitchFamily="34" charset="0"/>
            </a:endParaRPr>
          </a:p>
          <a:p>
            <a:endParaRPr lang="el-GR" sz="1100" i="1" dirty="0">
              <a:latin typeface="Franklin Gothic Book" pitchFamily="34" charset="0"/>
            </a:endParaRPr>
          </a:p>
          <a:p>
            <a:endParaRPr lang="el-GR" sz="1100" i="1" dirty="0">
              <a:latin typeface="Franklin Gothic Book" pitchFamily="34" charset="0"/>
            </a:endParaRPr>
          </a:p>
          <a:p>
            <a:endParaRPr lang="el-GR" sz="1100" dirty="0">
              <a:latin typeface="Franklin Gothic Book" pitchFamily="34" charset="0"/>
            </a:endParaRPr>
          </a:p>
        </p:txBody>
      </p:sp>
      <p:sp>
        <p:nvSpPr>
          <p:cNvPr id="7" name="6 - Ορθογώνιο"/>
          <p:cNvSpPr/>
          <p:nvPr/>
        </p:nvSpPr>
        <p:spPr>
          <a:xfrm>
            <a:off x="0" y="764704"/>
            <a:ext cx="5111552" cy="5724644"/>
          </a:xfrm>
          <a:prstGeom prst="rect">
            <a:avLst/>
          </a:prstGeom>
        </p:spPr>
        <p:txBody>
          <a:bodyPr wrap="square">
            <a:spAutoFit/>
          </a:bodyPr>
          <a:lstStyle/>
          <a:p>
            <a:pPr marL="342900" indent="-342900" algn="just"/>
            <a:r>
              <a:rPr lang="el-GR" dirty="0" smtClean="0">
                <a:latin typeface="Franklin Gothic Book" pitchFamily="34" charset="0"/>
              </a:rPr>
              <a:t>Σε μια εποχή που (1) αλήθεια θεωρείται αυτή που πουλάνε ως τέτοια τα ΜΜΕ και αυτοί που διαμορφώνουν την Κοινή Γνώμη, που (2) πριν το Δελτίο Καιρού προηγείται η Πρόγνωση για τις </a:t>
            </a:r>
            <a:r>
              <a:rPr lang="el-GR" b="1" i="1" dirty="0" smtClean="0">
                <a:latin typeface="Franklin Gothic Book" pitchFamily="34" charset="0"/>
              </a:rPr>
              <a:t>Αξίες</a:t>
            </a:r>
            <a:r>
              <a:rPr lang="el-GR" dirty="0" smtClean="0">
                <a:latin typeface="Franklin Gothic Book" pitchFamily="34" charset="0"/>
              </a:rPr>
              <a:t> και τους Δείκτες του Χρηματιστηρίου και τις τάσεις της αγοράς η ανάγκη αληθινών προφητών είναι επείγουσα! </a:t>
            </a:r>
          </a:p>
          <a:p>
            <a:pPr marL="342900" indent="-342900" algn="ctr"/>
            <a:endParaRPr lang="el-GR" b="1" dirty="0" smtClean="0">
              <a:latin typeface="Franklin Gothic Book" pitchFamily="34" charset="0"/>
            </a:endParaRPr>
          </a:p>
          <a:p>
            <a:pPr marL="342900" indent="-342900" algn="ctr"/>
            <a:r>
              <a:rPr lang="el-GR" b="1" dirty="0" smtClean="0">
                <a:latin typeface="Franklin Gothic Book" pitchFamily="34" charset="0"/>
              </a:rPr>
              <a:t>ΑΝΑΜΟΝΗ </a:t>
            </a:r>
            <a:r>
              <a:rPr lang="el-GR" b="1" u="sng" dirty="0" smtClean="0">
                <a:latin typeface="Franklin Gothic Book" pitchFamily="34" charset="0"/>
              </a:rPr>
              <a:t>ΤΟΥ</a:t>
            </a:r>
            <a:r>
              <a:rPr lang="el-GR" b="1" dirty="0" smtClean="0">
                <a:latin typeface="Franklin Gothic Book" pitchFamily="34" charset="0"/>
              </a:rPr>
              <a:t> ΠΡΟΦΗΤΗ</a:t>
            </a:r>
            <a:endParaRPr lang="el-GR" dirty="0" smtClean="0">
              <a:latin typeface="Franklin Gothic Book" pitchFamily="34" charset="0"/>
            </a:endParaRPr>
          </a:p>
          <a:p>
            <a:pPr marL="342900" indent="-342900" algn="just"/>
            <a:r>
              <a:rPr lang="el-GR" b="1" dirty="0" smtClean="0">
                <a:solidFill>
                  <a:srgbClr val="FF0000"/>
                </a:solidFill>
                <a:latin typeface="Franklin Gothic Book" pitchFamily="34" charset="0"/>
              </a:rPr>
              <a:t>Δευτερονόμιο 18, 15-22:</a:t>
            </a:r>
            <a:r>
              <a:rPr lang="el-GR" dirty="0" smtClean="0">
                <a:latin typeface="Franklin Gothic Book" pitchFamily="34" charset="0"/>
              </a:rPr>
              <a:t> </a:t>
            </a:r>
            <a:r>
              <a:rPr lang="el-GR" sz="1400" i="1" dirty="0" smtClean="0"/>
              <a:t>Αυτά τα έθνη που θα διώξετε, δίνουν προσοχή στους οιωνοσκόπους και στους μάντεις. Τέτοια πράγματα όμως δεν τα επιτρέπει ο' εσάς ο Κύριος, ο Θεός σας. </a:t>
            </a:r>
            <a:r>
              <a:rPr lang="el-GR" sz="1400" b="1" i="1" dirty="0" smtClean="0"/>
              <a:t>Αυτός θα αναδείξει έναν προφήτη από σας, μέσα από το λαό σας, σαν εμένα. Αυτόν ν</a:t>
            </a:r>
            <a:r>
              <a:rPr lang="el-GR" sz="1400" b="1" i="1" baseline="30000" dirty="0" smtClean="0"/>
              <a:t>’ </a:t>
            </a:r>
            <a:r>
              <a:rPr lang="el-GR" sz="1400" b="1" i="1" dirty="0" smtClean="0"/>
              <a:t>ακούτε</a:t>
            </a:r>
            <a:r>
              <a:rPr lang="el-GR" sz="1400" i="1" dirty="0" smtClean="0"/>
              <a:t>. </a:t>
            </a:r>
            <a:r>
              <a:rPr lang="el-GR" sz="1400" i="1" baseline="30000" dirty="0" smtClean="0"/>
              <a:t>16</a:t>
            </a:r>
            <a:r>
              <a:rPr lang="el-GR" sz="1400" i="1" dirty="0" smtClean="0"/>
              <a:t>Αυτό ακριβώς ζητήσατε από τον Κύριο, το </a:t>
            </a:r>
            <a:r>
              <a:rPr lang="el-GR" sz="1400" i="1" cap="all" dirty="0" smtClean="0"/>
              <a:t>θ</a:t>
            </a:r>
            <a:r>
              <a:rPr lang="el-GR" sz="1400" i="1" dirty="0" smtClean="0"/>
              <a:t>εό σας την ημέρα που είχατε συναχθεί στο όρος </a:t>
            </a:r>
            <a:r>
              <a:rPr lang="el-GR" sz="1400" i="1" dirty="0" err="1" smtClean="0"/>
              <a:t>Χωρήβ</a:t>
            </a:r>
            <a:r>
              <a:rPr lang="el-GR" sz="1400" i="1" dirty="0" smtClean="0"/>
              <a:t>. «Δε θέλουμε ν' ακούμε πια τη φωνή του Κυρίου, του Θεού μας», λέγατε, "δε θέλουμε πια να βλέπουμε αυτή τη μεγάλη φωτιά, για να μην πεθάνουμε». "Τότε ο Κύριος μου είπε: «Σωστά είναι αυτά που είπαν. </a:t>
            </a:r>
            <a:r>
              <a:rPr lang="el-GR" sz="1400" b="1" i="1" baseline="30000" dirty="0" smtClean="0"/>
              <a:t>18</a:t>
            </a:r>
            <a:r>
              <a:rPr lang="el-GR" sz="1400" b="1" i="1" dirty="0" smtClean="0"/>
              <a:t>Εγώ θ' αναδείξω μέσα από τον ίδιο τους το λαό έναν προφήτη γι' αυτούς σαν εσένα. Θα βάλω τα λόγια μου στο στόμα του και θα τους λέει όλα όσα εγώ θα τον διατάζω. </a:t>
            </a:r>
            <a:endParaRPr lang="el-GR" sz="1400" b="1" dirty="0" smtClean="0"/>
          </a:p>
          <a:p>
            <a:pPr marL="342900" indent="-342900" algn="just"/>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6228184" cy="8156079"/>
          </a:xfrm>
          <a:prstGeom prst="rect">
            <a:avLst/>
          </a:prstGeom>
          <a:noFill/>
          <a:ln w="9525">
            <a:noFill/>
            <a:miter lim="800000"/>
            <a:headEnd/>
            <a:tailEnd/>
          </a:ln>
        </p:spPr>
        <p:txBody>
          <a:bodyPr wrap="square">
            <a:spAutoFit/>
          </a:bodyPr>
          <a:lstStyle/>
          <a:p>
            <a:pPr algn="ctr">
              <a:defRPr/>
            </a:pPr>
            <a:r>
              <a:rPr lang="el-GR" sz="2800" b="1" i="1" dirty="0" smtClean="0">
                <a:solidFill>
                  <a:srgbClr val="FF0000"/>
                </a:solidFill>
                <a:latin typeface="Franklin Gothic Book" pitchFamily="34" charset="0"/>
              </a:rPr>
              <a:t>ΕΡΩΤΗΜΑΤΑ  ΠΕΡΙ «ΟΥ-ΤΟΠΙΑΣ»</a:t>
            </a:r>
          </a:p>
          <a:p>
            <a:pPr algn="ctr">
              <a:defRPr/>
            </a:pPr>
            <a:r>
              <a:rPr lang="el-GR" sz="2800" b="1" i="1" dirty="0" smtClean="0">
                <a:solidFill>
                  <a:srgbClr val="FF0000"/>
                </a:solidFill>
                <a:latin typeface="Franklin Gothic Book" pitchFamily="34" charset="0"/>
              </a:rPr>
              <a:t>ΧΙΜΑΙΡΑΣ ;;;;</a:t>
            </a:r>
          </a:p>
          <a:p>
            <a:pPr algn="ctr">
              <a:defRPr/>
            </a:pPr>
            <a:endParaRPr lang="el-GR" b="1" i="1" dirty="0" smtClean="0">
              <a:latin typeface="Franklin Gothic Book" pitchFamily="34" charset="0"/>
            </a:endParaRPr>
          </a:p>
          <a:p>
            <a:pPr marL="342900" indent="-342900" algn="just">
              <a:buAutoNum type="arabicPeriod"/>
              <a:defRPr/>
            </a:pPr>
            <a:r>
              <a:rPr lang="el-GR" b="1" i="1" dirty="0" smtClean="0">
                <a:latin typeface="Franklin Gothic Book" pitchFamily="34" charset="0"/>
              </a:rPr>
              <a:t>Άραγε τι σημαίνει η φράση «της δικαιοσύνης ήλιε νοητέ»  (</a:t>
            </a:r>
            <a:r>
              <a:rPr lang="el-GR" b="1" i="1" dirty="0" err="1" smtClean="0">
                <a:latin typeface="Franklin Gothic Book" pitchFamily="34" charset="0"/>
              </a:rPr>
              <a:t>Πρβλ</a:t>
            </a:r>
            <a:r>
              <a:rPr lang="el-GR" b="1" i="1" dirty="0" smtClean="0">
                <a:latin typeface="Franklin Gothic Book" pitchFamily="34" charset="0"/>
              </a:rPr>
              <a:t>. Ελύτης, Απολυτίκιο Χριστουγέννων);</a:t>
            </a:r>
          </a:p>
          <a:p>
            <a:pPr marL="342900" indent="-342900" algn="just">
              <a:buAutoNum type="arabicPeriod"/>
              <a:defRPr/>
            </a:pPr>
            <a:r>
              <a:rPr lang="el-GR" b="1" i="1" dirty="0" smtClean="0">
                <a:latin typeface="Franklin Gothic Book" pitchFamily="34" charset="0"/>
              </a:rPr>
              <a:t>Πώς συμβιβάζεται με έναν Θεό που παραχωρεί την εξόντωση των πρωτοτόκων στην Αίγυπτο ή των νηπίων της Βηθλεέμ και ζητά ως ανάθεμα την Ιεριχώ; Με έναν Ιησού ο οποίος εκτός από τη δική Του ειρήνη διακηρύσσει ότι ήλθε να βάλει μάχαιρα, να φέρει πυρ στη γη διχάζοντας την οικογένεια;</a:t>
            </a:r>
          </a:p>
          <a:p>
            <a:pPr marL="342900" indent="-342900" algn="just">
              <a:buFontTx/>
              <a:buAutoNum type="arabicPeriod"/>
              <a:defRPr/>
            </a:pPr>
            <a:r>
              <a:rPr lang="el-GR" b="1" i="1" dirty="0" smtClean="0">
                <a:solidFill>
                  <a:srgbClr val="C00000"/>
                </a:solidFill>
              </a:rPr>
              <a:t>Γιατί ο Χριστός η ειρήνη διακηρύσσει </a:t>
            </a:r>
            <a:r>
              <a:rPr lang="el-GR" b="1" i="1" dirty="0" err="1" smtClean="0"/>
              <a:t>Πῦρ</a:t>
            </a:r>
            <a:r>
              <a:rPr lang="el-GR" b="1" i="1" dirty="0" smtClean="0">
                <a:solidFill>
                  <a:srgbClr val="C00000"/>
                </a:solidFill>
              </a:rPr>
              <a:t> </a:t>
            </a:r>
            <a:r>
              <a:rPr lang="el-GR" i="1" dirty="0" err="1" smtClean="0"/>
              <a:t>ἦλθον</a:t>
            </a:r>
            <a:r>
              <a:rPr lang="el-GR" i="1" dirty="0" smtClean="0"/>
              <a:t> </a:t>
            </a:r>
            <a:r>
              <a:rPr lang="el-GR" i="1" dirty="0" err="1" smtClean="0"/>
              <a:t>βαλεῖν</a:t>
            </a:r>
            <a:r>
              <a:rPr lang="el-GR" i="1" dirty="0" smtClean="0"/>
              <a:t> </a:t>
            </a:r>
            <a:r>
              <a:rPr lang="el-GR" i="1" dirty="0" err="1" smtClean="0"/>
              <a:t>ἐπὶ</a:t>
            </a:r>
            <a:r>
              <a:rPr lang="el-GR" i="1" dirty="0" smtClean="0"/>
              <a:t> </a:t>
            </a:r>
            <a:r>
              <a:rPr lang="el-GR" i="1" dirty="0" err="1" smtClean="0"/>
              <a:t>τὴν</a:t>
            </a:r>
            <a:r>
              <a:rPr lang="el-GR" i="1" dirty="0" smtClean="0"/>
              <a:t> </a:t>
            </a:r>
            <a:r>
              <a:rPr lang="el-GR" i="1" dirty="0" err="1" smtClean="0"/>
              <a:t>γῆν͵</a:t>
            </a:r>
            <a:r>
              <a:rPr lang="el-GR" i="1" dirty="0" smtClean="0"/>
              <a:t> </a:t>
            </a:r>
            <a:r>
              <a:rPr lang="el-GR" i="1" dirty="0" err="1" smtClean="0"/>
              <a:t>καὶ</a:t>
            </a:r>
            <a:r>
              <a:rPr lang="el-GR" i="1" dirty="0" smtClean="0"/>
              <a:t> </a:t>
            </a:r>
            <a:r>
              <a:rPr lang="el-GR" i="1" dirty="0" err="1" smtClean="0"/>
              <a:t>τί</a:t>
            </a:r>
            <a:r>
              <a:rPr lang="el-GR" i="1" dirty="0" smtClean="0"/>
              <a:t> </a:t>
            </a:r>
            <a:r>
              <a:rPr lang="el-GR" i="1" dirty="0" err="1" smtClean="0"/>
              <a:t>θέλω</a:t>
            </a:r>
            <a:r>
              <a:rPr lang="el-GR" i="1" dirty="0" smtClean="0"/>
              <a:t> </a:t>
            </a:r>
            <a:r>
              <a:rPr lang="el-GR" i="1" dirty="0" err="1" smtClean="0"/>
              <a:t>εἰ</a:t>
            </a:r>
            <a:r>
              <a:rPr lang="el-GR" i="1" dirty="0" smtClean="0"/>
              <a:t> </a:t>
            </a:r>
            <a:r>
              <a:rPr lang="el-GR" i="1" dirty="0" err="1" smtClean="0"/>
              <a:t>ἤδη</a:t>
            </a:r>
            <a:r>
              <a:rPr lang="el-GR" i="1" dirty="0" smtClean="0"/>
              <a:t> </a:t>
            </a:r>
            <a:r>
              <a:rPr lang="el-GR" i="1" dirty="0" err="1" smtClean="0"/>
              <a:t>ἀνήφθη</a:t>
            </a:r>
            <a:r>
              <a:rPr lang="el-GR" i="1" dirty="0" smtClean="0"/>
              <a:t>; Γιατί διχάζει το πλέον ζωτικό κύτταρο της κοινωνίας την οικογένεια;;</a:t>
            </a:r>
            <a:endParaRPr lang="el-GR" dirty="0" smtClean="0"/>
          </a:p>
          <a:p>
            <a:pPr marL="342900" indent="-342900" algn="just">
              <a:buAutoNum type="arabicPeriod"/>
              <a:defRPr/>
            </a:pPr>
            <a:endParaRPr lang="el-GR" b="1" i="1" dirty="0" smtClean="0">
              <a:latin typeface="Franklin Gothic Book" pitchFamily="34" charset="0"/>
            </a:endParaRPr>
          </a:p>
          <a:p>
            <a:pPr marL="342900" indent="-342900" algn="just">
              <a:defRPr/>
            </a:pPr>
            <a:endParaRPr lang="el-GR" b="1" i="1" dirty="0" smtClean="0">
              <a:latin typeface="Franklin Gothic Book" pitchFamily="34" charset="0"/>
            </a:endParaRPr>
          </a:p>
          <a:p>
            <a:pPr marL="342900" indent="-342900" algn="just">
              <a:buAutoNum type="arabicPeriod"/>
              <a:defRPr/>
            </a:pPr>
            <a:r>
              <a:rPr lang="el-GR" b="1" i="1" dirty="0" smtClean="0">
                <a:latin typeface="Franklin Gothic Book" pitchFamily="34" charset="0"/>
              </a:rPr>
              <a:t>ΛΕΞΙΚΟ </a:t>
            </a:r>
            <a:r>
              <a:rPr lang="el-GR" b="1" i="1" dirty="0" err="1" smtClean="0">
                <a:latin typeface="Franklin Gothic Book" pitchFamily="34" charset="0"/>
              </a:rPr>
              <a:t>ΕΒΡΑϊΚΩΝ</a:t>
            </a:r>
            <a:r>
              <a:rPr lang="el-GR" b="1" i="1" dirty="0" smtClean="0">
                <a:latin typeface="Franklin Gothic Book" pitchFamily="34" charset="0"/>
              </a:rPr>
              <a:t> ΟΡΩΝ </a:t>
            </a:r>
          </a:p>
          <a:p>
            <a:pPr marL="342900" indent="-342900" algn="just">
              <a:buFontTx/>
              <a:buAutoNum type="arabicPeriod"/>
              <a:defRPr/>
            </a:pPr>
            <a:r>
              <a:rPr lang="el-GR" b="1" i="1" dirty="0" smtClean="0">
                <a:latin typeface="Franklin Gothic Book" pitchFamily="34" charset="0"/>
              </a:rPr>
              <a:t>ΠΡΟΦΗΤΕΣ</a:t>
            </a:r>
          </a:p>
          <a:p>
            <a:pPr marL="342900" indent="-342900" algn="just">
              <a:buFontTx/>
              <a:buAutoNum type="arabicPeriod"/>
              <a:defRPr/>
            </a:pPr>
            <a:r>
              <a:rPr lang="el-GR" b="1" i="1" dirty="0" smtClean="0">
                <a:latin typeface="Franklin Gothic Book" pitchFamily="34" charset="0"/>
              </a:rPr>
              <a:t>Επί του Όρους Ομιλία του Ι. Χριστού</a:t>
            </a:r>
          </a:p>
          <a:p>
            <a:pPr marL="342900" indent="-342900" algn="just">
              <a:buFontTx/>
              <a:buAutoNum type="arabicPeriod"/>
              <a:defRPr/>
            </a:pPr>
            <a:r>
              <a:rPr lang="el-GR" b="1" i="1" dirty="0" smtClean="0">
                <a:latin typeface="Franklin Gothic Book" pitchFamily="34" charset="0"/>
              </a:rPr>
              <a:t>ΠΑΥΛΟΣ </a:t>
            </a:r>
          </a:p>
          <a:p>
            <a:pPr marL="342900" indent="-342900" algn="just">
              <a:defRPr/>
            </a:pPr>
            <a:endParaRPr lang="el-GR" b="1" i="1" dirty="0" smtClean="0">
              <a:latin typeface="Franklin Gothic Book" pitchFamily="34" charset="0"/>
            </a:endParaRPr>
          </a:p>
          <a:p>
            <a:pPr marL="342900" indent="-342900" algn="just">
              <a:defRPr/>
            </a:pPr>
            <a:r>
              <a:rPr lang="el-GR" b="1" i="1" dirty="0" smtClean="0">
                <a:latin typeface="Franklin Gothic Book" pitchFamily="34" charset="0"/>
              </a:rPr>
              <a:t>Βιβλιογραφία: Αφιέρωμα στο θέμα του ΔΒΜ 25 (2007)</a:t>
            </a:r>
          </a:p>
          <a:p>
            <a:pPr marL="342900" indent="-342900" algn="just">
              <a:defRPr/>
            </a:pPr>
            <a:r>
              <a:rPr lang="el-GR" b="1" i="1" dirty="0" smtClean="0">
                <a:latin typeface="Franklin Gothic Book" pitchFamily="34" charset="0"/>
              </a:rPr>
              <a:t>ΛΕΞΙΚΟ ΒΙΒΛΙΚΗΣ ΘΕΟΛΟΓΙΑΣ  </a:t>
            </a:r>
          </a:p>
          <a:p>
            <a:pPr algn="just">
              <a:defRPr/>
            </a:pPr>
            <a:endParaRPr lang="el-GR" sz="1000" b="1" i="1" dirty="0">
              <a:latin typeface="Franklin Gothic Book" pitchFamily="34" charset="0"/>
            </a:endParaRPr>
          </a:p>
          <a:p>
            <a:pPr algn="just">
              <a:defRPr/>
            </a:pPr>
            <a:endParaRPr lang="el-GR" sz="1200" dirty="0">
              <a:latin typeface="Franklin Gothic Book" pitchFamily="34" charset="0"/>
            </a:endParaRPr>
          </a:p>
          <a:p>
            <a:pPr algn="just">
              <a:defRPr/>
            </a:pPr>
            <a:endParaRPr lang="el-GR" b="1" dirty="0">
              <a:latin typeface="Palatino Linotype" pitchFamily="18" charset="0"/>
              <a:cs typeface="Times New Roman" pitchFamily="18" charset="0"/>
            </a:endParaRPr>
          </a:p>
          <a:p>
            <a:pPr algn="just">
              <a:defRPr/>
            </a:pPr>
            <a:endParaRPr lang="el-GR" dirty="0">
              <a:latin typeface="Franklin Gothic Book" pitchFamily="34" charset="0"/>
            </a:endParaRPr>
          </a:p>
          <a:p>
            <a:pPr algn="just">
              <a:defRPr/>
            </a:pPr>
            <a:endParaRPr lang="el-GR" sz="1400" dirty="0">
              <a:latin typeface="Arial Narrow" pitchFamily="34" charset="0"/>
            </a:endParaRPr>
          </a:p>
          <a:p>
            <a:pPr>
              <a:defRPr/>
            </a:pPr>
            <a:endParaRPr lang="el-GR" dirty="0">
              <a:latin typeface="Franklin Gothic Book" pitchFamily="34" charset="0"/>
            </a:endParaRPr>
          </a:p>
        </p:txBody>
      </p:sp>
      <p:sp>
        <p:nvSpPr>
          <p:cNvPr id="7" name="6 - Ορθογώνιο"/>
          <p:cNvSpPr/>
          <p:nvPr/>
        </p:nvSpPr>
        <p:spPr>
          <a:xfrm>
            <a:off x="6228184" y="4653136"/>
            <a:ext cx="2736304" cy="2308324"/>
          </a:xfrm>
          <a:prstGeom prst="rect">
            <a:avLst/>
          </a:prstGeom>
        </p:spPr>
        <p:txBody>
          <a:bodyPr wrap="square">
            <a:spAutoFit/>
          </a:bodyPr>
          <a:lstStyle/>
          <a:p>
            <a:pPr marL="342900" indent="-342900" algn="ctr">
              <a:defRPr/>
            </a:pPr>
            <a:r>
              <a:rPr lang="el-GR" b="1" dirty="0" smtClean="0">
                <a:solidFill>
                  <a:srgbClr val="0070C0"/>
                </a:solidFill>
              </a:rPr>
              <a:t>Για πρώτη φορά στον έσχατο των προφητών </a:t>
            </a:r>
            <a:r>
              <a:rPr lang="el-GR" b="1" dirty="0" smtClean="0">
                <a:solidFill>
                  <a:srgbClr val="7030A0"/>
                </a:solidFill>
              </a:rPr>
              <a:t>Μαλαχία</a:t>
            </a:r>
            <a:r>
              <a:rPr lang="el-GR" b="1" dirty="0" smtClean="0">
                <a:solidFill>
                  <a:srgbClr val="0070C0"/>
                </a:solidFill>
              </a:rPr>
              <a:t> ταυτίζεται ο </a:t>
            </a:r>
            <a:r>
              <a:rPr lang="el-GR" b="1" dirty="0" err="1" smtClean="0">
                <a:solidFill>
                  <a:srgbClr val="0070C0"/>
                </a:solidFill>
              </a:rPr>
              <a:t>Γιαχβέ</a:t>
            </a:r>
            <a:r>
              <a:rPr lang="el-GR" b="1" dirty="0" smtClean="0">
                <a:solidFill>
                  <a:srgbClr val="0070C0"/>
                </a:solidFill>
              </a:rPr>
              <a:t> με τον ήλιο της δικαιοσύνης και την Ανατολή</a:t>
            </a:r>
          </a:p>
          <a:p>
            <a:pPr marL="342900" indent="-342900" algn="ctr">
              <a:defRPr/>
            </a:pPr>
            <a:r>
              <a:rPr lang="el-GR" b="1" i="1" dirty="0" smtClean="0">
                <a:solidFill>
                  <a:srgbClr val="0070C0"/>
                </a:solidFill>
                <a:latin typeface="Franklin Gothic Book" pitchFamily="34" charset="0"/>
              </a:rPr>
              <a:t>(=Όνομα Μεσσία)</a:t>
            </a:r>
          </a:p>
          <a:p>
            <a:pPr marL="342900" indent="-342900" algn="ctr" fontAlgn="auto">
              <a:spcBef>
                <a:spcPts val="0"/>
              </a:spcBef>
              <a:spcAft>
                <a:spcPts val="0"/>
              </a:spcAft>
              <a:defRPr/>
            </a:pPr>
            <a:endParaRPr lang="el-GR" b="1" i="1" dirty="0" smtClean="0">
              <a:latin typeface="Franklin Gothic Book" pitchFamily="34" charset="0"/>
            </a:endParaRPr>
          </a:p>
        </p:txBody>
      </p:sp>
      <p:sp>
        <p:nvSpPr>
          <p:cNvPr id="6152" name="AutoShape 8" descr="data:image/jpeg;base64,/9j/4AAQSkZJRgABAQAAAQABAAD/2wCEAAkGBg8PEA8PDRANDAwNDQwNDQ0NDQ4NDQ0NFBAVFBQQEhQXGyYeFxkjGRISHy8gIycpLCwsFR4xNTAqNSYrLCkBCQoKDgwOFA8PFykdHBwpKSw1KSkpLDApNSwpLCksKS0tKSktLCspKS8tKSktNTApKikqKSkpKTQsKS0pLCo1LP/AABEIAQMAwgMBIgACEQEDEQH/xAAbAAACAwEBAQAAAAAAAAAAAAAAAwECBAUGB//EADQQAAMAAgEDAgUCBQEJAAAAAAABAgMRBBIhMQVBBhNRYYEisSMycZGh0RUkQlJUk8Hw8f/EABsBAAIDAQEBAAAAAAAAAAAAAAABAgMEBQYH/8QAMREAAgIBAwIDBgUFAQAAAAAAAAECEQMEBSESMUFRYRMycZGhsRQiUoHwI0LB0fEG/9oADAMBAAIRAxEAPwBEoZKIlDok8W2esJmR0yRKGzJU2MmJHxJWJHxJU2ImJHxJSZNWOCiTE2Wx4zVjxEYsZsxYjNORRKRGPEaIwjMeI0xhKLb7GWWQzrCW+SbZwF1xi+GmyS7IoeU5rwlKwnUrjCbwCnhyQ7okstnLvCZcuE694jNlxFalRfCZxsmIz3jOplxGTLjNEZGqMjn1Ii5NuSDPcmhMtsyXImka7kRclyYzN0gM0BOwMUj4QmB8k2MbCHQhUD4RU2A2EOhC4Q+EUyYhuOTVigVjRrxSZpsqkzRhg2YoE4ZNmKTJJmOchuLGbcHH2U42LbOjM67I9FtG2rN/Un7qOflyeCKziSLaJA9hDHCCqKoy2Q5QrJx0/A4CGXT48qqSBNo5mbBoxZcZ282Pa+5zM0Hh9z0L00+OzNuLJZysuP8A+GLPjft9jq5YMeaDlwkdCEjl5YMtydDNJjySa4s1RZjtCLRqtCLRoiyaM2gGaAsGc3Gx8meWOhlrJGmB8GaGPhlLA0wPxmeGPxsokRNeI2Yl4+hjxM24WZplEzbiRuwoxYTdhM39xiyHU4c9m/waBHDf6fyx59H21JaXHXkcqfvMAADeQAAAAA53KnTZ0TBzH+p/g4O+pfh033v/AAy7D7xzcqMeZGzMzFmZ4aPc6kDDmRjyI25mY8hrgbImW0Z7RosRZpRaJAkCyyRx5Y6GZ5Y2WaWSNUMfDMsMfDKWI1wx0MywzRDKZIRsxM3YaOdio2YbMs0VTR1MNG3DRy8OQ24shklwzFOJ2eFl76+v7m04uLIdPByU+z7P9z12ybhHp9hkdeX+jmZsbTseAAepM4ABDevPYTdcsAqtLb8I5WfJvb+o/lcnfZfyr/Jgy5Dw+9bhHPNY8b/LH6s2YcdcsTlZjzUPy2Yc1nBgjowiIzUZMjHZbMmSjZFGuKF2xFsZbEWzSiyiuwKbAmSORIyRMsbLNTGaIY+GZoY+GVSA0wx8Mywx8MpkI146NOOzDFGjHZnkiLR0sWQ14shy8eQ048pmnEzzidbFkNUZTlY8pojKUcoyTxnWxcxr32vox65/2/ycecxdZjo4t01OJVGbr5/ezO8CfgdOue/ZJf5M+Tkt+Xv9jG8xSspVn3DUZ1U5try8PkuBxwpeA3JmM2TIUvKZ8mUxJNmmECcuQxZshbJlMuSzTCJqhEpkszXRbJQiqNUUaEiLoRdFroS7Lkhh1EFOoCdDOXLGyxMjJNTBD5Y+GZpY2GVSRI1RQ6aMs0OmiloRqmhsWZJobNFTQqNsZB8ZTBNjZyFTiQcTp48w+c5y4yjZylLgVOB01mLrMc1Zi3ziHsyt4zovMUrMYvnFKzCWMFjNN5jPeUTWUVWQsUC2MBl5DPdkVYqqLYxLUiLoRdFroRdF6RKiKoTVFqoTVFqQw6gF7AsoDDLGSxSYyWXsB0sZLESxiZWxmiaGzRmmhk0VNDNM0MmzNNDFRW0I1TZdWZVQybItCo1TkGTkMs2XVFbiRo1rIT8wyqyesj0io0/NKvKZ3kKux9IUPeQW7FOyrsfSSoZVC6oo7KVRJIdE1QqmS6F1RYkMrTE0y1MVTLUgI2BXZJMZiReWLRdFzIjUy6YpMumQYxqYxMSmXTINEh00ZPUvW8XHcLI9Vk6+ns2l0ry9e23K/I9M8p8Q+kZs3KTlW5uEptL9MSl9V4abb7/VaLMGOM51N0ivI2lwdbm/FsRjVY/4tPJmlaWoamtJN+205ezvcHmTlxxkn+XJE0vttePx4PnvD9KycrHdYoxxUX1pJpfMV010b9uno7e36me29D4VYMGPFT6qlN009pN06aX2W9fgs1WLFCNR96yvHKUnz2OoqGKzOmSqOc0X0aesOsR1B1CoVD3ZR2LdEOh0FF3ZV0UdFXQ6AY6KtlHRV0OhlnQuqIdFKokkBFMXTLNi2yxICNgRsCYGRMsmeEfxlyNTpY01bqnptVPtGvZfc6fC+NoptZsbxrzLh9f4Z1J7fnirq/gc+G4YJOrr4nq0y6Zh4POjNE5MbfTe9b7Ps2n2/DHPlwqUO4V13mXSVPvrsjA4STarlG5Si0nfDNaZZM5nqvq0cbFWSv1NaUwnp3T8L7L7/Y4/F+O8TX8XHcvpbbnprdb8Lv8AT3LMeky5I9UI2inJqsWOXTOVM9cmWTPBep/HOS9LjqsKVTXXXS7pJd4a7pLfuYsXxlylfVVLIu+oaUpdtdtf+dmmO1Z3G3S9L5/n7maW54FKuX61wew+DsfTgt/82fLr7KX06/un/c9AqPmnp3xnlwYoxRjx0pqqqrqm7VNtrt4e35/wegy/GnVKXHxtU573l1qXr/hSb3+QzbbqMmRtR7vz+5GO5aaEPzSqvT7HsIlsZ8tnhcHrHL1p5qafncx/odL071/Pjf8AEfzsbbdS9Kvf+V6+r/wWS2HUqLcWn6f9Rkj/AOi0TkotSXq0q+jb+h6dyyuzznqXxXle1gica011Uuq128r2WvyeW5/xFzU5fzqXy2mkphLxr9Xbv+fqVw2TUtXOo/F8/Sy6W+aTq6YNy+C4+tH0t0Q6Pj+X13lVXW8+bqVda1kpSq+0+Pxo6HI+OObalKoxOfNY4W6f1e9octlyqqkn8yUd2xO7TR9OdEOj5hm+N+bS0rjH33uMa3/TvvsdD0b42z3mxY87xvFddFUo1W6Wp9+36tf3ZVLaM8YuVp1/PIthueCUlHnn0Peuiroz5OXEy7dSolU6pvSSnyfPfUPjXk5HXy6+Rjb/AEqUutTva2/qUaXRZNQ308JeLNGp1WPTpdXj5H0d0VbPnM/G/MS11YqetdTx/q/r2et/gv6f8bZ8fzPnf7x16cJ9MdFfheNft/U1vac6TfD/AHMy3TA2lz8j6C2UbMHpHq08nEsk9n4uN76L+m//AHyPz8qI73Uwn4dUp/c57xyjJxa5R0FOMoqSfDG7A53+3eL/ANRg/wC7H+oE/Y5P0v5MXtYfqXzPmAJkBs9meMo1YuZcOXF3HQ9z001pvz2FZcrqqqm6qqdNt7bbfkUmW2HjYuaq+C7yN6229LpW34n6f0K7IAdiLAQACGYZ20ek9O4/g87xn3R6n06vBowq2c7WyaXB0YxpDNEAdWMEcFlLxnI9RweTss5fqL7MrzQVGnTyfUjy+WdMWM5Fd2L2ch9z0kewbBVruuzXdNdmmQAiQzNybvXzLvJ0pqeu6rpXvrfgWQAuw22+WSQBGwA3cH1jPgm5w24nJ/MtJ9/qt+Hr3M+fk3kaeSqtytT1NvS+i+gogioxTckufMm5ya6W3XkW2QQBKyFFAACJMEySAGIsSV2SmAiSSNhsBF4rR3/TOX4PPJmjjZGn2LcculmfPiU4ntMWdMcrR5/jcmjU+UzqQzKjhT07TOhnzpHC9S5fZleZ6ho42fkumU586qjdpdLTtlboqBGzmtnXosQBAATsgCGxDJI2BAAW2QQAASAbIACAI2AiRIEEgAEogkBASQSkMBuHHtnX4fB8bM3p+HZ3uNiNOLHZzNTma4QYuGhlcM0yi2jasSOS8srOFzfTzhZ8PSz2XJx7R531LD7mTNjo6ekzt8M5RGwoqZDrE7DZAABIbI2DACdgQAASBGwACQIAQyoAADJRJCJAQABICAtHkqSmMGdr072O5hPPenZTvYLOjg7HD1UX1GuS6EzRfqNiOc0VzeDgep+52+Rk0jzvqeczajsbtHF9RyL8lSWyDlnoESAAIAACAAkgAAAAAAAAgAGAAAACLFUWAQAAAIkAIAB3Hz9LO9w+amjzbRfDnqfBpxZKKMuBZF6nsozItXISPLx6pS+oX6pT+ptWZUc/8DKzrc7nLv3PP8jkdTK5s9V5/sLSMebL1HQw6dYl6kkEgZTQAAQAAAEABJAAAwAAAAAAAAAAAARYqSAEgAAIAAAEBBJGhjDqDqIBodslbI2Sg0SIRJBJAhAAAAEAAAMAAAAAAAAAABAAAAwAkgAAsBCJAQAAAIAABjIAkgAAAAQAAMgAJACAAAAAGAAAAAAAAAAAgAAAYABIAAEkgAiAAAAAAAACCQACAAAAgAABgwAAAAAAAAQAAAAAICgAAyR//9k="/>
          <p:cNvSpPr>
            <a:spLocks noChangeAspect="1" noChangeArrowheads="1"/>
          </p:cNvSpPr>
          <p:nvPr/>
        </p:nvSpPr>
        <p:spPr bwMode="auto">
          <a:xfrm>
            <a:off x="155575" y="-2841625"/>
            <a:ext cx="4448175" cy="59245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54" name="Picture 10" descr="http://static.panoramio.com/photos/large/25287008.jpg"/>
          <p:cNvPicPr>
            <a:picLocks noChangeAspect="1" noChangeArrowheads="1"/>
          </p:cNvPicPr>
          <p:nvPr/>
        </p:nvPicPr>
        <p:blipFill>
          <a:blip r:embed="rId3" cstate="print"/>
          <a:srcRect/>
          <a:stretch>
            <a:fillRect/>
          </a:stretch>
        </p:blipFill>
        <p:spPr bwMode="auto">
          <a:xfrm>
            <a:off x="6516216" y="476672"/>
            <a:ext cx="2409731" cy="3888432"/>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660232" y="5445224"/>
            <a:ext cx="2232248" cy="364902"/>
          </a:xfrm>
        </p:spPr>
        <p:txBody>
          <a:bodyPr>
            <a:normAutofit fontScale="90000"/>
          </a:bodyPr>
          <a:lstStyle/>
          <a:p>
            <a:pPr eaLnBrk="1" hangingPunct="1"/>
            <a:r>
              <a:rPr lang="el-GR" sz="3200" b="1" dirty="0" smtClean="0">
                <a:solidFill>
                  <a:schemeClr val="accent2"/>
                </a:solidFill>
                <a:latin typeface="Palatino Linotype" pitchFamily="18" charset="0"/>
              </a:rPr>
              <a:t>Δίκαιος </a:t>
            </a:r>
            <a:endParaRPr lang="de-DE" sz="3200" b="1" dirty="0" smtClean="0">
              <a:solidFill>
                <a:schemeClr val="accent2"/>
              </a:solidFill>
              <a:latin typeface="Palatino Linotype" pitchFamily="18" charset="0"/>
            </a:endParaRPr>
          </a:p>
        </p:txBody>
      </p:sp>
      <p:sp>
        <p:nvSpPr>
          <p:cNvPr id="244739" name="Rectangle 3"/>
          <p:cNvSpPr>
            <a:spLocks noGrp="1" noChangeArrowheads="1"/>
          </p:cNvSpPr>
          <p:nvPr>
            <p:ph idx="1"/>
          </p:nvPr>
        </p:nvSpPr>
        <p:spPr>
          <a:xfrm>
            <a:off x="179512" y="260648"/>
            <a:ext cx="6048672" cy="6408712"/>
          </a:xfrm>
        </p:spPr>
        <p:txBody>
          <a:bodyPr>
            <a:normAutofit fontScale="85000" lnSpcReduction="10000"/>
          </a:bodyPr>
          <a:lstStyle/>
          <a:p>
            <a:pPr algn="just">
              <a:lnSpc>
                <a:spcPct val="150000"/>
              </a:lnSpc>
            </a:pPr>
            <a:r>
              <a:rPr lang="el-GR" sz="2000" dirty="0" smtClean="0"/>
              <a:t>Ο προσδιορισμός του Ιωσήφ ως δικαίου </a:t>
            </a:r>
            <a:r>
              <a:rPr lang="el-GR" sz="2000" i="1" dirty="0" smtClean="0"/>
              <a:t>(</a:t>
            </a:r>
            <a:r>
              <a:rPr lang="el-GR" sz="2000" i="1" dirty="0" err="1" smtClean="0"/>
              <a:t>Zaddik</a:t>
            </a:r>
            <a:r>
              <a:rPr lang="el-GR" sz="2000" i="1" dirty="0" smtClean="0"/>
              <a:t>) </a:t>
            </a:r>
            <a:r>
              <a:rPr lang="el-GR" sz="2000" dirty="0" smtClean="0"/>
              <a:t>εκτείνεται πέραν της απόφασης αυτής της στιγμής: δίνει μια συνολική εικόνα του αγίου Ιωσήφ και τον κατατάσσει στις μεγάλες μορφές της Παλαιάς Διαθήκης –</a:t>
            </a:r>
            <a:r>
              <a:rPr lang="el-GR" sz="2000" b="1" dirty="0" smtClean="0"/>
              <a:t>αρχής γενομένης από τον Αβραάμ τον δίκαιο</a:t>
            </a:r>
            <a:r>
              <a:rPr lang="el-GR" sz="2000" dirty="0" smtClean="0"/>
              <a:t>. Μπορεί κάποιος να πει ότι όπως η μορφή της ευσέβειας στην Καινή Διαθήκη συμπεριλαμβάνεται στη λέξη </a:t>
            </a:r>
            <a:r>
              <a:rPr lang="el-GR" sz="2000" i="1" dirty="0" smtClean="0"/>
              <a:t>ο πιστός</a:t>
            </a:r>
            <a:r>
              <a:rPr lang="el-GR" sz="2000" dirty="0" smtClean="0"/>
              <a:t>, έτσι και στην Παλαιά Διαθήκη η πληρότητα της ζωής σύμφωνα τις άγιες Γραφές με συμπυκνώνεται στον όρο </a:t>
            </a:r>
            <a:r>
              <a:rPr lang="el-GR" sz="2000" i="1" dirty="0" smtClean="0"/>
              <a:t>ο δίκαιος</a:t>
            </a:r>
            <a:r>
              <a:rPr lang="el-GR" sz="2000" dirty="0" smtClean="0"/>
              <a:t>. </a:t>
            </a:r>
          </a:p>
          <a:p>
            <a:pPr algn="just">
              <a:lnSpc>
                <a:spcPct val="150000"/>
              </a:lnSpc>
            </a:pPr>
            <a:r>
              <a:rPr lang="el-GR" sz="2000" dirty="0" smtClean="0"/>
              <a:t>Δίκαιοι είναι οι άνθρωποι οι οποίοι βιώνουν ορθά την εντολή του Νόμου εκ των ένδον – άνθρωποι οι οποίοι με τη δικαιοσύνη τους διαμορφώνουν την πορεία τους σύμφωνα με το αποκεκαλυμμένο θέλημα του Θεού και δημιουργούν πεδίο για να ενεργήσει καινοπρεπώς ο Κύριος. </a:t>
            </a:r>
            <a:r>
              <a:rPr lang="el-GR" sz="2000" b="1" dirty="0" smtClean="0"/>
              <a:t>Σε αυτούς εφάπτονται η Παλαιά με την Καινή Διαθήκη, </a:t>
            </a:r>
            <a:r>
              <a:rPr lang="el-GR" sz="2000" dirty="0" smtClean="0"/>
              <a:t>συνενώνονται στη μία μοναδική ιστορία του Θεού μετά των ανθρώπων.</a:t>
            </a:r>
          </a:p>
          <a:p>
            <a:pPr algn="just" eaLnBrk="1" hangingPunct="1">
              <a:lnSpc>
                <a:spcPct val="150000"/>
              </a:lnSpc>
            </a:pPr>
            <a:endParaRPr lang="de-DE" sz="2000" dirty="0" smtClean="0">
              <a:latin typeface="Palatino Linotype" pitchFamily="18" charset="0"/>
            </a:endParaRPr>
          </a:p>
          <a:p>
            <a:pPr algn="just" eaLnBrk="1" hangingPunct="1">
              <a:lnSpc>
                <a:spcPct val="150000"/>
              </a:lnSpc>
            </a:pPr>
            <a:endParaRPr lang="de-DE" sz="2000" dirty="0" smtClean="0">
              <a:solidFill>
                <a:schemeClr val="accent3">
                  <a:lumMod val="50000"/>
                </a:schemeClr>
              </a:solidFill>
              <a:latin typeface="Palatino Linotype" pitchFamily="18" charset="0"/>
            </a:endParaRPr>
          </a:p>
        </p:txBody>
      </p:sp>
      <p:pic>
        <p:nvPicPr>
          <p:cNvPr id="4" name="Picture 2" descr="Gerontas Iosif Vatopaidinos &amp; Eikona Ag_ Iosif Mnistor"/>
          <p:cNvPicPr>
            <a:picLocks noChangeAspect="1" noChangeArrowheads="1"/>
          </p:cNvPicPr>
          <p:nvPr/>
        </p:nvPicPr>
        <p:blipFill>
          <a:blip r:embed="rId2" cstate="print"/>
          <a:srcRect/>
          <a:stretch>
            <a:fillRect/>
          </a:stretch>
        </p:blipFill>
        <p:spPr bwMode="auto">
          <a:xfrm>
            <a:off x="6335688" y="980728"/>
            <a:ext cx="2808312" cy="4206228"/>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3491880" y="188640"/>
            <a:ext cx="5544616" cy="6986528"/>
          </a:xfrm>
          <a:prstGeom prst="rect">
            <a:avLst/>
          </a:prstGeom>
        </p:spPr>
        <p:txBody>
          <a:bodyPr wrap="square">
            <a:spAutoFit/>
          </a:bodyPr>
          <a:lstStyle/>
          <a:p>
            <a:pPr algn="just"/>
            <a:r>
              <a:rPr lang="el-GR" sz="1400" dirty="0" smtClean="0"/>
              <a:t>Ο </a:t>
            </a:r>
            <a:r>
              <a:rPr lang="el-GR" sz="1400" dirty="0" err="1" smtClean="0"/>
              <a:t>παύλειος</a:t>
            </a:r>
            <a:r>
              <a:rPr lang="el-GR" sz="1400" dirty="0" smtClean="0"/>
              <a:t> όρος «δικαιοσύνη Θεού» </a:t>
            </a:r>
            <a:r>
              <a:rPr lang="el-GR" sz="1400" b="1" dirty="0" smtClean="0"/>
              <a:t>ΠΑΡΕΡΜΗΝΕΎΕΤΑΙ </a:t>
            </a:r>
            <a:r>
              <a:rPr lang="el-GR" sz="1400" dirty="0" smtClean="0"/>
              <a:t>με την έννοια </a:t>
            </a:r>
            <a:r>
              <a:rPr lang="el-GR" sz="1400" b="1" dirty="0" smtClean="0"/>
              <a:t>μιας δικανικής τιμωρούσας δικαιοσύνης</a:t>
            </a:r>
            <a:r>
              <a:rPr lang="el-GR" sz="1400" dirty="0" smtClean="0"/>
              <a:t>, ή οποία ανταποδίδει σε κάθε άνθρωπο σύμφωνα με τις πράξεις του (</a:t>
            </a:r>
            <a:r>
              <a:rPr lang="de-DE" sz="1400" dirty="0" err="1" smtClean="0"/>
              <a:t>iustitia</a:t>
            </a:r>
            <a:r>
              <a:rPr lang="de-DE" sz="1400" dirty="0" smtClean="0"/>
              <a:t> </a:t>
            </a:r>
            <a:r>
              <a:rPr lang="de-DE" sz="1400" dirty="0" err="1" smtClean="0"/>
              <a:t>distributiva</a:t>
            </a:r>
            <a:r>
              <a:rPr lang="el-GR" sz="1400" dirty="0" smtClean="0"/>
              <a:t>). Κατανοεί τον Παύλο κατά τέτοιον τρόπο, ώστε </a:t>
            </a:r>
            <a:r>
              <a:rPr lang="el-GR" sz="1400" b="1" dirty="0" smtClean="0"/>
              <a:t>ή ευσπλαχνία του Θεού μόνο τότε να μπορεί να εμφανιστεί, όταν </a:t>
            </a:r>
            <a:r>
              <a:rPr lang="el-GR" sz="1400" b="1" i="1" dirty="0" smtClean="0"/>
              <a:t>προηγουμένως ικανοποιηθεί </a:t>
            </a:r>
            <a:r>
              <a:rPr lang="el-GR" sz="1400" b="1" dirty="0" smtClean="0"/>
              <a:t>ή τιμωρούσα δικαιοσύνη του</a:t>
            </a:r>
            <a:r>
              <a:rPr lang="el-GR" sz="1400" dirty="0" smtClean="0"/>
              <a:t>. Όμως ο εδώ προϋποτιθέμενος όρος της «τιμωρούσας δικαιοσύνης» του Θεού δεν συναντάται πουθενά στις </a:t>
            </a:r>
            <a:r>
              <a:rPr lang="el-GR" sz="1400" dirty="0" err="1" smtClean="0"/>
              <a:t>παύλειες</a:t>
            </a:r>
            <a:r>
              <a:rPr lang="el-GR" sz="1400" dirty="0" smtClean="0"/>
              <a:t> μαρτυρίες σχετικά με το γεγονός της σταυρώσεως. […] Η λέξη «δικαιοσύνη» -όπως ήδη στον </a:t>
            </a:r>
            <a:r>
              <a:rPr lang="el-GR" sz="1400" i="1" dirty="0" err="1" smtClean="0"/>
              <a:t>Δευτεροησαΐα</a:t>
            </a:r>
            <a:r>
              <a:rPr lang="el-GR" sz="1400" i="1" dirty="0" smtClean="0"/>
              <a:t> </a:t>
            </a:r>
            <a:r>
              <a:rPr lang="el-GR" sz="1400" dirty="0" err="1" smtClean="0"/>
              <a:t>καί</a:t>
            </a:r>
            <a:r>
              <a:rPr lang="el-GR" sz="1400" dirty="0" smtClean="0"/>
              <a:t> σε μερικούς ψαλμούς-  </a:t>
            </a:r>
            <a:r>
              <a:rPr lang="el-GR" sz="1400" b="1" dirty="0" smtClean="0"/>
              <a:t>είναι έκφραση της σωτήριας δύναμης του Θεού, της λυτρωτικής του ενέργειας, της δια της χάριτος του παρεχόμενης σωτηρίας.</a:t>
            </a:r>
            <a:r>
              <a:rPr lang="el-GR" sz="1400" dirty="0" smtClean="0"/>
              <a:t> Ή «δικαιοσύνη του Θεού» περικλείει για τον Παύλο </a:t>
            </a:r>
            <a:r>
              <a:rPr lang="el-GR" sz="1400" b="1" dirty="0" smtClean="0"/>
              <a:t>τη σώζουσα αθωωτική απόφαση του Θεού, ή οποία γλιτώνει τον ασεβή άνθρωπο από το θάνατο πού του αξίζει,</a:t>
            </a:r>
            <a:r>
              <a:rPr lang="el-GR" sz="1400" dirty="0" smtClean="0"/>
              <a:t> τον τοποθετεί στη σωστή σχέση με τον Θεό </a:t>
            </a:r>
            <a:r>
              <a:rPr lang="el-GR" sz="1400" dirty="0" err="1" smtClean="0"/>
              <a:t>καί</a:t>
            </a:r>
            <a:r>
              <a:rPr lang="el-GR" sz="1400" dirty="0" smtClean="0"/>
              <a:t> του δωρίζει έτσι μια νέα ζωή, γεμάτη αγιότητα. </a:t>
            </a:r>
          </a:p>
          <a:p>
            <a:pPr algn="just"/>
            <a:r>
              <a:rPr lang="el-GR" sz="1400" dirty="0" smtClean="0"/>
              <a:t>2. Αποδίδεται στον Παύλο ή αντίληψη ότι υπάρχει </a:t>
            </a:r>
            <a:r>
              <a:rPr lang="el-GR" sz="1400" b="1" dirty="0" smtClean="0">
                <a:solidFill>
                  <a:srgbClr val="C00000"/>
                </a:solidFill>
              </a:rPr>
              <a:t>μια αμοιβαία έχθρα </a:t>
            </a:r>
            <a:r>
              <a:rPr lang="el-GR" sz="1400" dirty="0" smtClean="0"/>
              <a:t>μεταξύ του Θεού και του αμαρτωλού άνθρωπου. Η έχθρα του άνθρωπου προς τον Θεό, πού εκδηλώνεται με την αμαρτία, προκαλεί δήθεν </a:t>
            </a:r>
            <a:r>
              <a:rPr lang="el-GR" sz="1400" b="1" dirty="0" smtClean="0"/>
              <a:t>την οργή του Θεού</a:t>
            </a:r>
            <a:r>
              <a:rPr lang="el-GR" sz="1400" dirty="0" smtClean="0"/>
              <a:t> και έτσι ό Θεός από τη δική του πλευρά γίνεται </a:t>
            </a:r>
            <a:r>
              <a:rPr lang="el-GR" sz="1400" b="1" dirty="0" smtClean="0"/>
              <a:t>εχθρός του αμαρτωλού</a:t>
            </a:r>
            <a:r>
              <a:rPr lang="el-GR" sz="1400" dirty="0" smtClean="0"/>
              <a:t>. Έτσι </a:t>
            </a:r>
            <a:r>
              <a:rPr lang="el-GR" sz="1400" b="1" dirty="0" smtClean="0"/>
              <a:t>εξιλαστήριος θάνατος του Ιησού</a:t>
            </a:r>
            <a:r>
              <a:rPr lang="el-GR" sz="1400" dirty="0" smtClean="0"/>
              <a:t> κατανοείται ως ένα γεγονός το οποίο κατευνάζει την οργή του Θεού και προτρέπει τον Θεό να συμφιλιωθεί με τον αμαρτωλό. Με την έκφραση «εχθροί του Θεού» περιγράφει ό Παύλος τον τρόπο ύπαρξης του αμαρτωλού ως </a:t>
            </a:r>
            <a:r>
              <a:rPr lang="el-GR" sz="1400" b="1" dirty="0" smtClean="0"/>
              <a:t>επανάσταση κατά του Θεού και ως διακοπή της σχέσης με τον Θεό</a:t>
            </a:r>
            <a:r>
              <a:rPr lang="el-GR" sz="1400" dirty="0" smtClean="0"/>
              <a:t>. Στον Παύλο δεν γίνεται πουθενά λόγος για έχθρα του Θεού εναντίον του αμαρτωλού. Ακόμη </a:t>
            </a:r>
            <a:r>
              <a:rPr lang="el-GR" sz="1400" dirty="0" err="1" smtClean="0"/>
              <a:t>καΙ</a:t>
            </a:r>
            <a:r>
              <a:rPr lang="el-GR" sz="1400" dirty="0" smtClean="0"/>
              <a:t> οι μαρτυρίες περί «οργής» Θεού δεν πρέπει να ερμηνευτούν με αυτήν την έννοια. </a:t>
            </a:r>
            <a:r>
              <a:rPr lang="el-GR" sz="1400" b="1" dirty="0" smtClean="0"/>
              <a:t>Διότι ό ορός «οργή Θεού» στον Παύλο δεν εκφράζει ένα θυμό του Θεού αλλά μια αντικειμενική κατάσταση: την επερχόμενη εσχατολογική κρίση, ή οποία θα επιφέρει στον αμαρτωλό, που ως εχθρός του Θεού γίνεται άξιος τιμωρίας με τη ζωή του, την οριστική καταδίκη σε θάνατο.</a:t>
            </a:r>
          </a:p>
          <a:p>
            <a:pPr algn="just"/>
            <a:r>
              <a:rPr lang="en-US" sz="1400" dirty="0" smtClean="0">
                <a:latin typeface="Palatino Linotype" pitchFamily="18" charset="0"/>
              </a:rPr>
              <a:t> </a:t>
            </a:r>
            <a:endParaRPr lang="de-DE" sz="1400" dirty="0" smtClean="0">
              <a:latin typeface="Palatino Linotype" pitchFamily="18" charset="0"/>
            </a:endParaRPr>
          </a:p>
        </p:txBody>
      </p:sp>
      <p:sp>
        <p:nvSpPr>
          <p:cNvPr id="54274" name="AutoShape 2" descr="data:image/jpeg;base64,/9j/4AAQSkZJRgABAQAAAQABAAD/2wCEAAkGBxQSEhQUEhQVFhQVFBQUFBUVGBgUFBcYFBQWFhQXFxgYHCggGBolHBQUITEhJSkrLi4uFx8zODMsNygtLiwBCgoKDg0OGhAQGywkICQsLCwsLCwsLCwsLCwsLCwsLCwsLCwsLCwsLCwsLCwsLCwsLCwsLCwsLCwsLC03LCwsLP/AABEIAL0BCwMBIgACEQEDEQH/xAAcAAACAwEBAQEAAAAAAAAAAAAEBQABAwIGBwj/xABCEAABAwICBwUGBAQFAwUAAAABAAIDBBEhMQUSQVFhcYEGkaGx0QcTFCIy8EJSweEjYpPxFRdTcoKSwtIzQ2ODsv/EABkBAAMBAQEAAAAAAAAAAAAAAAECAwAEBf/EACkRAAICAQMEAQQCAwAAAAAAAAABAhEDEiFBBBMxUSIyYYGhBRQzQpH/2gAMAwEAAhEDEQA/APlRJWkUy4Vai40erMYxAOyKJDbZhKI7jJMaWtIwKDiS1+wgIiBq6iax+RsfBECEtzHUJWjWasaDg5dGiti1dRYomMHYpqLXgFl0rthWphsb5hWIdbLAoinwwKZI2oFfSYXGXkrji2HNNmU9sRiDmFJKLa3L7wKdMzYojj1HA7F6WgF7bilz6W4R+h8DqnoqJciOR1W0W1BOpMivYGj128x9/r3JbLRYJpLYTUI62ksGrKWnNv8AiPFO6yD5Wqp6fDo3/wDIUqoOo8z8J6rOSnIBPcn3w+fch6mC5A3J0bUI46E2vZW2DdmnUjNUW7/RYfDbfsIO35CmBOjsLd53pZVutz8k2qRbAZ+SCGj3OOH7BBRS8javQoEZcUfFTagu7PcjvciMYZ7SgpiShLcZMDqpCShh3o18S5MFs8B4oUkUTFxZv7lpI82xwG5dyygfSOqW1D95Q02Pqouaq2BBSPJzXTidi4LQjSRSMiveG1tirFQlUhRVSIF2AF2ITbIqBoRTOeRYYtWMXEca2DSEyZBxNombimNLVObniEBHJvCMhcDtREGkT2O/lPgiWNI4jeEtjb9hG07yMihpBYygAKO+HuMe9AQPH7j0TKmkPP73JXE1nUDS3kmDIto6jYVUTQ7gtmREFFRsVujJ1NtGX3gVG01iHDMJjHFtHUb1o2DaMvJOlQjY00V8zVVdSWJ44rPRh1HcCn1TDrNuqpbCNnkqiD5W81xVRY9V8y9uNVLFVwtjkewGG5DXOaD/ABHY2BR3sZnkliqTI97yHxgF7i63yu3rOHJlI9v7j1WLaa13H7KbOgJICzqI9gyGXHeUukNiMwXNz98UPUnYE0nGwdSsGUm05eaDiNYpioy7lv8ARayANFh980bO7YEK6Pf99FKSGTFc0OsuPg7Z4c80yfGRlhxOaxIG653lTbY6F7o/yj/kUurIhvuU1qBvPRL6g7glTY9iOoaeQQMjQEyqYnHNAyU6smhkwN5XGojG053d67YwDbfkllKi8EAGJWGI572oQypNTZZBtQ03wxHL9EJJbcRx2JvUMa3J1lj8SMiL8bXUcc/RGQuicjYJRtCwfG0nD76LSOM7Cum0yQczVK0EQKEZcbkVEeHcnSJyNo4yMii4nHaLrKLmUXEziPJOSZtC7omdLJvQUEX3mj4W22IsUa05ByP6H90p7faZmpKT3kLgHe8Y3FodgQ6+B5JjC1a1+jI6mIxTND4zY2JIIIyIIxBQiKz5C32l6QGUrf6bPRdf5naR/wBVv9NnovpUHs10ac4nj/7H+q85219lZi1Z6BhliFjJT6xL8DjqHNwI2DEKy0k9zzX+aOkf9Vn9Nnoim+2DSgFvfMtxij9F6jsloTQNa0Ncx1PUX1XQSzPab/yEkaw8eC19pvs6oqKgknp4XiRroxcyOcGhzgCSCcd3VHYB8s7S9paivkbJUuDnNbqCzQ0AXJyHNbdnO11TQte2nc1oeQXazQ7ECwtfJIV9C9iugaetq5Y6qIStEBe0EkAEPaL4EbCmABf5paRx/isx/wDjZ6LN/tM0gf8A3W/02ei+yaT7B6IhaXywQxMGbnyPaPF6+UdrG0NVKyl0PSlzy67phrjWt+FrXnBu0uNkNgiz/MSv/wBVv9NnouX+0GvOcw/6Gf8AivoHZz2UQxx3rP4srrfKxzmsZwBFi48UzPs5oAb+46a8h/7kG0FJh1IC6KNzji5jCd5JaCeShFsh1OJRrow0AAAAAADcBggp5BvUHBlUwWYjme9BVDyVvPPuS+cuO9JoQykCzDeVx75oHp6rp1I47Fk6jcM0skmOrBqibgBzSuok49yZzQjaUDMGpUkiqQIxVLGdi6fIBkh5JroOLsvBGUzVn7srQE5qtb7uhujoQG6ZxzcTzWsbysTHbYeq3iCtSPNthcTyc0bFrbkJCxM6WJI0kG2U2Fx/CtmQHcmVPEjI6UIKZmhbC07ijIuqObSD7KKio27x3qikTaBqcDf4JnTjj5ruGmYNo70wgZHvRuxTKMIqJqJiESMh91uTREZhCEwpiRktoRH+UoyMM/LbmVVIRnm+1HY2k0i3+PHqy2s2eOzZBuvscMcivl/bjs/pXRtI9vxrp6FwEb8cWh5sA5j7lovYXadq+/RBm4eKE7TaGZV0k8DhhJG5o3h1rsI4hwBTin41R2i9Lz0xeaeV8RewseWHVcWkg2uMRiBkg5GEEgixBII4jNFaHo3TTwxM+qSVjG83OAHmiA+q9nPY7VVJbLpGctjLQ4NDzJK7WF7EuwZ4r6foLshR0DSKeMAn6nm7nu4FxxtwyXppInAAXyAG7JL6mN3NAIJUPAyHelVTMUZO0pdOlGQvqCSl8zeCYzIGZyRsdIBeDuCzu5bSvQsknFTkOjmYu3lLagHbdGSTcUFUHip0UQvmjO4oKVh3IyZ53oKR3FErFAz4isxTkmy3c0ranhN1Oc6RaKAvhXnBT4E8F6SkpicMP0VvhF8j0v6rjfVb0dCRhNTMePlNuGFktmoA3HHuwQjKkn6XW/3eqLZJIcHYqkYzhyc8pRlwZMNkQyqsu44j+VGtpWkXIVu6uSLh6BY9IneiWaRdvK5dTNGQVMA2BWjKLIytBcdS870ZBr/3KDhY85Ao2GmO0gJ7RPcYQHe4eaYQSgbz4IKniaN58AimztbkB5lC7DQygm3N70dFM7eBySeGdzskxgsPqPRUSEYyhkJ2kpnA22dh4lKIqrY0WRcLr8U6EY6hn3d5z6IyOTf/AGSiGTv3pV7QtMvo9G1Esf8A6mqGNwvq+8cGF3QEprAz8y9oZmPqqh8QtG6eVzP9peS3wsvTexugbNpWn18o9eUDHEsaS3uNj0XiV6X2d6e+B0hBNYFut7uS/wCST5HG+ywN+iYU/Wbqi2Du/YUPOB+4WU7rXacth8kA+pLDY5IWE6qAeB5pVUvG1vcj3zh2R6JfUS70jYyQBNqnb3oCePci6gNKWVEZGRQY6MJhZBynl3LSWdwzxQr6oHMJGh0zGYj8oQcsjdxHVEv1TkUO+mPNTdFUBSMYdp7lyKIHI/oiHxOGxctmDc1CcnwWijSCgBzxO/YiDos7wAshpJoC3j0sy3zY8LLz8nd8o6oKIZSsa0WLh980V8VGMLheaqtKsubA/fJK5K4XKh/UlPd2XU0hTGU5pKi9hcBLY6cbCHcLo6B9sC3DvXq5KkcK2GkDjlhfomNM05Ejkk0MrdlzwCYQv4WG84nvXPKAbDXhg48Arihv9LR1xWAqWNOIuV06vJ+nAcE8bXgSVBb4i0fM6w3LA1IH0i/ErONusifdBouT0XRCXsjKPo5ZI5yMiDW5nHcgHVByAspHxXSmRaHDKwnBuARMMl0ohem9FFtdkntIWhtSeCPZNbAJT8RbJE0z0LBQ9o+OQzSvtg01NJUxAXL4ZA0cQ27fEBaVFVqt1RmVxSzYk7gfFMmK0flpa00DpHtYwXc9wa0DaXGwHeUf2ooPcVc8WQbK7V/2k3b4EJ/7I4NbSUTiLiMPfyOrqtPe4Ktkz9K1FOREwH6mMaD0aAUpkk1hY57PRO2y6zei85pBmq7gVOTookBTSEFZmtvgV1P8w4pVMbYFI2mMk0b1BByS6aQhSSUjlv8AVYSTjalsajiScHNCSxA5LuVt8kMXEG3mg5DJGM1MsLObtKaRuBWUsF8lzyycFoxAjXOAyQdRUtOaJnZbMIKeFmZNkloqrBZXg5IWS+wrWaNv4TbqsCw71TYZWYvJWSItjiujGhqSKpWMZez8rMSB0xQwjsbXx3ZIx0kpHzOd3eoS2qLr3IPO1lz43N/U0NkilukECZzeCt1QTtugCS7Mnqt4WgLo0o5xhA9ztiNis36kHFITkbKTNO0pfLoDGIrfyrWOa+ZSL3ls1PiC7JWWNEJTHxqQMitYXg7cUkganVIBGLutfcmaSEW46padrRdxHAeq2fUFIzVE43XbKwhBJmbQ5imxTWmmsLlIqOrBOIW9RXttYJrfo1IPfV6zroumf8vM+S85FV+KOhq/Aef90zbSFpHyD2hy62kKgjY5rerWNB8U39kc4bUyjaYrjo9t0s9olNqVr3bJGteO7VPi0or2YRH4pz72DIyDx1yAB5noqt/CyKXyo/Qejau7bLDSouPEJVo2tyTKpl1mrn7mx0aBE+Y9QhKmUOCvSLrG4wSueZBbhaJLU2wP7IOSTu3Lmd10IZbZp0I0Ee/6jxWjappz/dLnybs1xr34FLJWPEaEi1wbjxWLqmyBFVbC2K6fOHZix3rmlAvFmsswP3ihjBr/AHih5w4ct6qN4GLj3YFBqlsUX3KqKdrPqPkgJaht8Gnw9Ewsx+0EfzHFQNibsaTx/dLqrzbHjF8CZ8nALsVZ3DuTOR7CLANHQLD3ce1/gjrT8ooofcethcdrSOIIcPBDz0A26veQl7dJSjbfniiG6Wd+IN8QuTt5IvajqcsfNgdXTBu0eKHY1ozKNnrWu2fr5oZ7NbG1unouvHJ18jhyRTfxN4xcfKfFZStc3j5LIQuP0hGQQEZ488U+quRe22CMjJPzAomOLYEayHWyBHX1XboCwI99eBH078lQWZnmjI5GvzPeljhfaFvDSk7QOF0XJPdsVY36DJGEbuCpoI5lcxUTs3EW6oyGlFtYm3eh3kuTdlvg6EmqLIaepxAO0rY02sCWuF7YXyvsSer94xzddv4sCMb8FXHNSdWRnjcVY3hmRUVVgTvKWQvD72DgQMQRvwWr2kCyLmvDNoflHm/aKzWEMg2azD1+YeRU9n7gxkrvxFzW9AL/AKlD9ugdWG+9/k1Zdjn2ZJ/ub5FWX+Mi0+4fRKbShbeybQ6WLhn6d21eMbNxRVPpADaOmfIKSSso2xpWVGtcX2+KV+/2b1lUVYtcY8vvLzQTqkk5EA5800lQsXYe52wnxWRAdgso5WkY3JHRbRTsOGrbqSoym0dEcdg7iG7yuTGXYrWfVO23BCONt48Uuuxu3Rq4W+pZ+6dmALbz/dU1pOVyo0OH4T1ISuQ6gbMc4YZjd/ZbRQMdm3VPL1WDXPGzwWLqhwN1CVvwXiq8h0tNE3No6LHVjOGqDwuAVcddr2DlsYWjFrhhv1ce9QdrZ2dMYp+EYGhv9LQPFZ/DOG3wRcekbW13ADhmtzpOP87Pvqk1ZFwWUMb5POxPAOd0eGNeLoI0D2/W11uAuuxHFtLhwtb9V0ySe6ZxxnJbSX/QomJoxFzvGXgsX1ROVgFdothd1IPkuSRfBwPPBKkgym/t+DRlZYY6v3yU+ILsRqhYSRbfkPI3WPvXDd0TpJ+CbnJeRsyd/wDZd+8vmfFJTM7ee8rME8UViFeb7DWenviCCOawbG+/BBtJOFyioXEEDG/f5qluKEVSYbTueSAW4dQmTnOFswOpWFPO1ox1vvqiYaxpyPfZc0sj9HTHEvZCDbO/QpTpGV38MkYCQW5pnUTWxt1ACTadms2O9wfeNIBztv5J8Em5ITPBKDHrZnutgRj5LSR9rYJX/j8TLguvbDDHNBV/aYNP8I628ltgPVaOPJJ0omlPFFW5AftAN2Q4EfM/yCG7Extc2UE2N2EdxWGl9IGpDRJb5SSC3DMceSH0dOYCSwnG1wbY2vw4r0Y45LDo5PNlkh3tfB7R9ELXLwsGMa04EHzQVLpNj23c7VN7WJB5Ipnuz9LgbZ2N/JcmqcPqs7u3jnvGi6Sa5kB2HDxGHkOq4Lhkdq50Q+P4iZrxhbC1949fFNHQRA3sfG336BHNnSdb8C4Onco8eWLPkG3Ec1crL4tcDyTKSijdje3/ACQctG1uThbnioLOmWl08lwjEUrjkp7o7c1G0Ttj/P8ARbR0DzjrW5fui8q9hjifpmUUdit3sJy8Foyk2Eju/daua1mWP3wUJZbex0RwtLcBeHbD0zKyMT3Z3HRHsqNpw6rOaoccn9ALlFTl6D248swipz/N3BD1MDB+J9+WHgmEdQbYhxO+10PJWyjDAD+Zo9FoylZpRxpADKJjjYPPdZGN0GPzHuC5dIXZuHJrSPJaNZxP/SU0pT9iwhj9GDKqQZPd1N10aqQ5kHmB6JEe0TbD+Gb7ccOmCEfp+S+DWAbrE/quldJkfCPLfVtf7P8AZ6TW3gdwXfw7XcOo9V5h2nn7GtHf6oWHSMjXa2sTvBNweiddJOvNAXVpeVZ7H/D7/S4dcFw+hcN3QofRNY2fBuDhiWnPmN4TeOmIzA7yFyTcsbqR149GRWkKTSO/KVz8M7ce5O9a2zuN1zq62/ogs7DLp4cMVMpyM8FnUaRbBkQ5+6xw5n9ENpnSwZdsbrvyJzDeu0rzuvt2ruw4HNXPwceTMobR8+z1MPacEWkZj/Ll3ErpvaWEHFhA3/ZXlNZYSPurf08T4Jf3Mq5/R7abtJCBdpudgsQfHALztXXOleXONyfAbAEpVKmLpoY90Ty9VPJtIZCRUZUAHHeVStRGxiJFC9Lw471C471qNYwD1TJy03BsUvBUWo2oeUmlXNe55sXOFtw2Y2HJbP0/MTfWA4WFvv0XnFtHIpvDBu2iiz5EqTY3pdNSNJub62Jv+m5df43Jc61iN2VuqUEq7oPDB70HvTqrPU6M0iJNpa4bP1CaNquLie/yXhIZixwc02IXstCVMczL61nj6m59RwXB1WBQ+S8HodJncvje4b8Q45A91lHXIxHitxTkfS4ffBdOg4Arz9S4PRSlyxeZ7YADzWZxRtU2NrS54LQMSbi3ivIaU01r/LFdrd9/mPoF1YMby/SvycfUZO39TPQ3OVyOS1jiZtcTyuF5Kl0xIwWwcP5rm3Vau0/JsawdCf1V30mTg549XBeT1ZLdl+n7qCpcMsui85T9pSPqYObTbDkVq7tRjgw24usfJTfSZfFfsuuth7o84oqUXsHjFqKgrQMdwyljg5pIcDcEZhfRezXaCOoAY8hswwtkH8W8eC+bqA43XP1PTRzxp7PhnRg6ieF2vHo+0PpgASSMASb7LZnFfPNP9qnS3ZDdkeIJw1nD9AhqjtVUSQCBz8MnP/G5uxrju+ykh5FcfR/x/bbll3fB09T1zmqhsuSNCu44rklReoeedHms3BdKLAMlFpZQtRBRmotNUcVNTisajNWu9Uc1FjUcWUstFFjUcaquMLpRANF9VLhUosEvkuoZSxwc02INwVwpff4LGs+h9nK+OqFvplAxZvG9u8eSa1pZAwvldqtG/bwA2lfLaSpdE9sjCWuabgjP+y30vpSSpkL5XXOwfhaNzRsXlZP47VltOo/v8HoQ62oePkbac0uah+HysH0t/U8UsUUXpwgoRUY+DglJydsiiioJhS1V1FSJi1FFFjEUUUCxi1V1apAxasbu5cqLGLKpX+ipExFaiqyxjq65VuUQMRRRRYxSiiixiKKKImIrVKLGIoorWMRRUrWMRUoVEDFqKKkTEUUUWMRRRRYx/9k="/>
          <p:cNvSpPr>
            <a:spLocks noChangeAspect="1" noChangeArrowheads="1"/>
          </p:cNvSpPr>
          <p:nvPr/>
        </p:nvSpPr>
        <p:spPr bwMode="auto">
          <a:xfrm>
            <a:off x="155575" y="-2324100"/>
            <a:ext cx="6858000" cy="48482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4276" name="AutoShape 4" descr="data:image/jpeg;base64,/9j/4AAQSkZJRgABAQAAAQABAAD/2wCEAAkGBxQSEhQUEhQVFhQVFBQUFBUVGBgUFBcYFBQWFhQXFxgYHCggGBolHBQUITEhJSkrLi4uFx8zODMsNygtLiwBCgoKDg0OGhAQGywkICQsLCwsLCwsLCwsLCwsLCwsLCwsLCwsLCwsLCwsLCwsLCwsLCwsLCwsLCwsLC03LCwsLP/AABEIAL0BCwMBIgACEQEDEQH/xAAcAAACAwEBAQEAAAAAAAAAAAAEBQABAwIGBwj/xABCEAABAwICBwUGBAQFAwUAAAABAAIDBBEhMQUSQVFhcYEGkaGx0QcTFCIy8EJSweEjYpPxFRdTcoKSwtIzQ2ODsv/EABkBAAMBAQEAAAAAAAAAAAAAAAECAwAEBf/EACkRAAICAQMEAQQCAwAAAAAAAAABAhEDEiFBBBMxUSIyYYGhBRQzQpH/2gAMAwEAAhEDEQA/APlRJWkUy4Vai40erMYxAOyKJDbZhKI7jJMaWtIwKDiS1+wgIiBq6iax+RsfBECEtzHUJWjWasaDg5dGiti1dRYomMHYpqLXgFl0rthWphsb5hWIdbLAoinwwKZI2oFfSYXGXkrji2HNNmU9sRiDmFJKLa3L7wKdMzYojj1HA7F6WgF7bilz6W4R+h8DqnoqJciOR1W0W1BOpMivYGj128x9/r3JbLRYJpLYTUI62ksGrKWnNv8AiPFO6yD5Wqp6fDo3/wDIUqoOo8z8J6rOSnIBPcn3w+fch6mC5A3J0bUI46E2vZW2DdmnUjNUW7/RYfDbfsIO35CmBOjsLd53pZVutz8k2qRbAZ+SCGj3OOH7BBRS8javQoEZcUfFTagu7PcjvciMYZ7SgpiShLcZMDqpCShh3o18S5MFs8B4oUkUTFxZv7lpI82xwG5dyygfSOqW1D95Q02Pqouaq2BBSPJzXTidi4LQjSRSMiveG1tirFQlUhRVSIF2AF2ITbIqBoRTOeRYYtWMXEca2DSEyZBxNombimNLVObniEBHJvCMhcDtREGkT2O/lPgiWNI4jeEtjb9hG07yMihpBYygAKO+HuMe9AQPH7j0TKmkPP73JXE1nUDS3kmDIto6jYVUTQ7gtmREFFRsVujJ1NtGX3gVG01iHDMJjHFtHUb1o2DaMvJOlQjY00V8zVVdSWJ44rPRh1HcCn1TDrNuqpbCNnkqiD5W81xVRY9V8y9uNVLFVwtjkewGG5DXOaD/ABHY2BR3sZnkliqTI97yHxgF7i63yu3rOHJlI9v7j1WLaa13H7KbOgJICzqI9gyGXHeUukNiMwXNz98UPUnYE0nGwdSsGUm05eaDiNYpioy7lv8ARayANFh980bO7YEK6Pf99FKSGTFc0OsuPg7Z4c80yfGRlhxOaxIG653lTbY6F7o/yj/kUurIhvuU1qBvPRL6g7glTY9iOoaeQQMjQEyqYnHNAyU6smhkwN5XGojG053d67YwDbfkllKi8EAGJWGI572oQypNTZZBtQ03wxHL9EJJbcRx2JvUMa3J1lj8SMiL8bXUcc/RGQuicjYJRtCwfG0nD76LSOM7Cum0yQczVK0EQKEZcbkVEeHcnSJyNo4yMii4nHaLrKLmUXEziPJOSZtC7omdLJvQUEX3mj4W22IsUa05ByP6H90p7faZmpKT3kLgHe8Y3FodgQ6+B5JjC1a1+jI6mIxTND4zY2JIIIyIIxBQiKz5C32l6QGUrf6bPRdf5naR/wBVv9NnovpUHs10ac4nj/7H+q85219lZi1Z6BhliFjJT6xL8DjqHNwI2DEKy0k9zzX+aOkf9Vn9Nnoim+2DSgFvfMtxij9F6jsloTQNa0Ncx1PUX1XQSzPab/yEkaw8eC19pvs6oqKgknp4XiRroxcyOcGhzgCSCcd3VHYB8s7S9paivkbJUuDnNbqCzQ0AXJyHNbdnO11TQte2nc1oeQXazQ7ECwtfJIV9C9iugaetq5Y6qIStEBe0EkAEPaL4EbCmABf5paRx/isx/wDjZ6LN/tM0gf8A3W/02ei+yaT7B6IhaXywQxMGbnyPaPF6+UdrG0NVKyl0PSlzy67phrjWt+FrXnBu0uNkNgiz/MSv/wBVv9NnouX+0GvOcw/6Gf8AivoHZz2UQxx3rP4srrfKxzmsZwBFi48UzPs5oAb+46a8h/7kG0FJh1IC6KNzji5jCd5JaCeShFsh1OJRrow0AAAAAADcBggp5BvUHBlUwWYjme9BVDyVvPPuS+cuO9JoQykCzDeVx75oHp6rp1I47Fk6jcM0skmOrBqibgBzSuok49yZzQjaUDMGpUkiqQIxVLGdi6fIBkh5JroOLsvBGUzVn7srQE5qtb7uhujoQG6ZxzcTzWsbysTHbYeq3iCtSPNthcTyc0bFrbkJCxM6WJI0kG2U2Fx/CtmQHcmVPEjI6UIKZmhbC07ijIuqObSD7KKio27x3qikTaBqcDf4JnTjj5ruGmYNo70wgZHvRuxTKMIqJqJiESMh91uTREZhCEwpiRktoRH+UoyMM/LbmVVIRnm+1HY2k0i3+PHqy2s2eOzZBuvscMcivl/bjs/pXRtI9vxrp6FwEb8cWh5sA5j7lovYXadq+/RBm4eKE7TaGZV0k8DhhJG5o3h1rsI4hwBTin41R2i9Lz0xeaeV8RewseWHVcWkg2uMRiBkg5GEEgixBII4jNFaHo3TTwxM+qSVjG83OAHmiA+q9nPY7VVJbLpGctjLQ4NDzJK7WF7EuwZ4r6foLshR0DSKeMAn6nm7nu4FxxtwyXppInAAXyAG7JL6mN3NAIJUPAyHelVTMUZO0pdOlGQvqCSl8zeCYzIGZyRsdIBeDuCzu5bSvQsknFTkOjmYu3lLagHbdGSTcUFUHip0UQvmjO4oKVh3IyZ53oKR3FErFAz4isxTkmy3c0ranhN1Oc6RaKAvhXnBT4E8F6SkpicMP0VvhF8j0v6rjfVb0dCRhNTMePlNuGFktmoA3HHuwQjKkn6XW/3eqLZJIcHYqkYzhyc8pRlwZMNkQyqsu44j+VGtpWkXIVu6uSLh6BY9IneiWaRdvK5dTNGQVMA2BWjKLIytBcdS870ZBr/3KDhY85Ao2GmO0gJ7RPcYQHe4eaYQSgbz4IKniaN58AimztbkB5lC7DQygm3N70dFM7eBySeGdzskxgsPqPRUSEYyhkJ2kpnA22dh4lKIqrY0WRcLr8U6EY6hn3d5z6IyOTf/AGSiGTv3pV7QtMvo9G1Esf8A6mqGNwvq+8cGF3QEprAz8y9oZmPqqh8QtG6eVzP9peS3wsvTexugbNpWn18o9eUDHEsaS3uNj0XiV6X2d6e+B0hBNYFut7uS/wCST5HG+ywN+iYU/Wbqi2Du/YUPOB+4WU7rXacth8kA+pLDY5IWE6qAeB5pVUvG1vcj3zh2R6JfUS70jYyQBNqnb3oCePci6gNKWVEZGRQY6MJhZBynl3LSWdwzxQr6oHMJGh0zGYj8oQcsjdxHVEv1TkUO+mPNTdFUBSMYdp7lyKIHI/oiHxOGxctmDc1CcnwWijSCgBzxO/YiDos7wAshpJoC3j0sy3zY8LLz8nd8o6oKIZSsa0WLh980V8VGMLheaqtKsubA/fJK5K4XKh/UlPd2XU0hTGU5pKi9hcBLY6cbCHcLo6B9sC3DvXq5KkcK2GkDjlhfomNM05Ejkk0MrdlzwCYQv4WG84nvXPKAbDXhg48Arihv9LR1xWAqWNOIuV06vJ+nAcE8bXgSVBb4i0fM6w3LA1IH0i/ErONusifdBouT0XRCXsjKPo5ZI5yMiDW5nHcgHVByAspHxXSmRaHDKwnBuARMMl0ohem9FFtdkntIWhtSeCPZNbAJT8RbJE0z0LBQ9o+OQzSvtg01NJUxAXL4ZA0cQ27fEBaVFVqt1RmVxSzYk7gfFMmK0flpa00DpHtYwXc9wa0DaXGwHeUf2ooPcVc8WQbK7V/2k3b4EJ/7I4NbSUTiLiMPfyOrqtPe4Ktkz9K1FOREwH6mMaD0aAUpkk1hY57PRO2y6zei85pBmq7gVOTookBTSEFZmtvgV1P8w4pVMbYFI2mMk0b1BByS6aQhSSUjlv8AVYSTjalsajiScHNCSxA5LuVt8kMXEG3mg5DJGM1MsLObtKaRuBWUsF8lzyycFoxAjXOAyQdRUtOaJnZbMIKeFmZNkloqrBZXg5IWS+wrWaNv4TbqsCw71TYZWYvJWSItjiujGhqSKpWMZez8rMSB0xQwjsbXx3ZIx0kpHzOd3eoS2qLr3IPO1lz43N/U0NkilukECZzeCt1QTtugCS7Mnqt4WgLo0o5xhA9ztiNis36kHFITkbKTNO0pfLoDGIrfyrWOa+ZSL3ls1PiC7JWWNEJTHxqQMitYXg7cUkganVIBGLutfcmaSEW46padrRdxHAeq2fUFIzVE43XbKwhBJmbQ5imxTWmmsLlIqOrBOIW9RXttYJrfo1IPfV6zroumf8vM+S85FV+KOhq/Aef90zbSFpHyD2hy62kKgjY5rerWNB8U39kc4bUyjaYrjo9t0s9olNqVr3bJGteO7VPi0or2YRH4pz72DIyDx1yAB5noqt/CyKXyo/Qejau7bLDSouPEJVo2tyTKpl1mrn7mx0aBE+Y9QhKmUOCvSLrG4wSueZBbhaJLU2wP7IOSTu3Lmd10IZbZp0I0Ee/6jxWjappz/dLnybs1xr34FLJWPEaEi1wbjxWLqmyBFVbC2K6fOHZix3rmlAvFmsswP3ihjBr/AHih5w4ct6qN4GLj3YFBqlsUX3KqKdrPqPkgJaht8Gnw9Ewsx+0EfzHFQNibsaTx/dLqrzbHjF8CZ8nALsVZ3DuTOR7CLANHQLD3ce1/gjrT8ooofcethcdrSOIIcPBDz0A26veQl7dJSjbfniiG6Wd+IN8QuTt5IvajqcsfNgdXTBu0eKHY1ozKNnrWu2fr5oZ7NbG1unouvHJ18jhyRTfxN4xcfKfFZStc3j5LIQuP0hGQQEZ488U+quRe22CMjJPzAomOLYEayHWyBHX1XboCwI99eBH078lQWZnmjI5GvzPeljhfaFvDSk7QOF0XJPdsVY36DJGEbuCpoI5lcxUTs3EW6oyGlFtYm3eh3kuTdlvg6EmqLIaepxAO0rY02sCWuF7YXyvsSer94xzddv4sCMb8FXHNSdWRnjcVY3hmRUVVgTvKWQvD72DgQMQRvwWr2kCyLmvDNoflHm/aKzWEMg2azD1+YeRU9n7gxkrvxFzW9AL/AKlD9ugdWG+9/k1Zdjn2ZJ/ub5FWX+Mi0+4fRKbShbeybQ6WLhn6d21eMbNxRVPpADaOmfIKSSso2xpWVGtcX2+KV+/2b1lUVYtcY8vvLzQTqkk5EA5800lQsXYe52wnxWRAdgso5WkY3JHRbRTsOGrbqSoym0dEcdg7iG7yuTGXYrWfVO23BCONt48Uuuxu3Rq4W+pZ+6dmALbz/dU1pOVyo0OH4T1ISuQ6gbMc4YZjd/ZbRQMdm3VPL1WDXPGzwWLqhwN1CVvwXiq8h0tNE3No6LHVjOGqDwuAVcddr2DlsYWjFrhhv1ce9QdrZ2dMYp+EYGhv9LQPFZ/DOG3wRcekbW13ADhmtzpOP87Pvqk1ZFwWUMb5POxPAOd0eGNeLoI0D2/W11uAuuxHFtLhwtb9V0ySe6ZxxnJbSX/QomJoxFzvGXgsX1ROVgFdothd1IPkuSRfBwPPBKkgym/t+DRlZYY6v3yU+ILsRqhYSRbfkPI3WPvXDd0TpJ+CbnJeRsyd/wDZd+8vmfFJTM7ee8rME8UViFeb7DWenviCCOawbG+/BBtJOFyioXEEDG/f5qluKEVSYbTueSAW4dQmTnOFswOpWFPO1ox1vvqiYaxpyPfZc0sj9HTHEvZCDbO/QpTpGV38MkYCQW5pnUTWxt1ACTadms2O9wfeNIBztv5J8Em5ITPBKDHrZnutgRj5LSR9rYJX/j8TLguvbDDHNBV/aYNP8I628ltgPVaOPJJ0omlPFFW5AftAN2Q4EfM/yCG7Extc2UE2N2EdxWGl9IGpDRJb5SSC3DMceSH0dOYCSwnG1wbY2vw4r0Y45LDo5PNlkh3tfB7R9ELXLwsGMa04EHzQVLpNj23c7VN7WJB5Ipnuz9LgbZ2N/JcmqcPqs7u3jnvGi6Sa5kB2HDxGHkOq4Lhkdq50Q+P4iZrxhbC1949fFNHQRA3sfG336BHNnSdb8C4Onco8eWLPkG3Ec1crL4tcDyTKSijdje3/ACQctG1uThbnioLOmWl08lwjEUrjkp7o7c1G0Ttj/P8ARbR0DzjrW5fui8q9hjifpmUUdit3sJy8Foyk2Eju/daua1mWP3wUJZbex0RwtLcBeHbD0zKyMT3Z3HRHsqNpw6rOaoccn9ALlFTl6D248swipz/N3BD1MDB+J9+WHgmEdQbYhxO+10PJWyjDAD+Zo9FoylZpRxpADKJjjYPPdZGN0GPzHuC5dIXZuHJrSPJaNZxP/SU0pT9iwhj9GDKqQZPd1N10aqQ5kHmB6JEe0TbD+Gb7ccOmCEfp+S+DWAbrE/quldJkfCPLfVtf7P8AZ6TW3gdwXfw7XcOo9V5h2nn7GtHf6oWHSMjXa2sTvBNweiddJOvNAXVpeVZ7H/D7/S4dcFw+hcN3QofRNY2fBuDhiWnPmN4TeOmIzA7yFyTcsbqR149GRWkKTSO/KVz8M7ce5O9a2zuN1zq62/ogs7DLp4cMVMpyM8FnUaRbBkQ5+6xw5n9ENpnSwZdsbrvyJzDeu0rzuvt2ruw4HNXPwceTMobR8+z1MPacEWkZj/Ll3ErpvaWEHFhA3/ZXlNZYSPurf08T4Jf3Mq5/R7abtJCBdpudgsQfHALztXXOleXONyfAbAEpVKmLpoY90Ty9VPJtIZCRUZUAHHeVStRGxiJFC9Lw471C471qNYwD1TJy03BsUvBUWo2oeUmlXNe55sXOFtw2Y2HJbP0/MTfWA4WFvv0XnFtHIpvDBu2iiz5EqTY3pdNSNJub62Jv+m5df43Jc61iN2VuqUEq7oPDB70HvTqrPU6M0iJNpa4bP1CaNquLie/yXhIZixwc02IXstCVMczL61nj6m59RwXB1WBQ+S8HodJncvje4b8Q45A91lHXIxHitxTkfS4ffBdOg4Arz9S4PRSlyxeZ7YADzWZxRtU2NrS54LQMSbi3ivIaU01r/LFdrd9/mPoF1YMby/SvycfUZO39TPQ3OVyOS1jiZtcTyuF5Kl0xIwWwcP5rm3Vau0/JsawdCf1V30mTg549XBeT1ZLdl+n7qCpcMsui85T9pSPqYObTbDkVq7tRjgw24usfJTfSZfFfsuuth7o84oqUXsHjFqKgrQMdwyljg5pIcDcEZhfRezXaCOoAY8hswwtkH8W8eC+bqA43XP1PTRzxp7PhnRg6ieF2vHo+0PpgASSMASb7LZnFfPNP9qnS3ZDdkeIJw1nD9AhqjtVUSQCBz8MnP/G5uxrju+ykh5FcfR/x/bbll3fB09T1zmqhsuSNCu44rklReoeedHms3BdKLAMlFpZQtRBRmotNUcVNTisajNWu9Uc1FjUcWUstFFjUcaquMLpRANF9VLhUosEvkuoZSxwc02INwVwpff4LGs+h9nK+OqFvplAxZvG9u8eSa1pZAwvldqtG/bwA2lfLaSpdE9sjCWuabgjP+y30vpSSpkL5XXOwfhaNzRsXlZP47VltOo/v8HoQ62oePkbac0uah+HysH0t/U8UsUUXpwgoRUY+DglJydsiiioJhS1V1FSJi1FFFjEUUUCxi1V1apAxasbu5cqLGLKpX+ipExFaiqyxjq65VuUQMRRRRYxSiiixiKKKImIrVKLGIoorWMRRUrWMRUoVEDFqKKkTEUUUWMRRRRYx/9k="/>
          <p:cNvSpPr>
            <a:spLocks noChangeAspect="1" noChangeArrowheads="1"/>
          </p:cNvSpPr>
          <p:nvPr/>
        </p:nvSpPr>
        <p:spPr bwMode="auto">
          <a:xfrm>
            <a:off x="155575" y="-2324100"/>
            <a:ext cx="6858000" cy="48482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4278" name="Picture 6" descr="http://1.bp.blogspot.com/-HIakKWIV7cQ/T4YIxzs_o3I/AAAAAAAACkc/KVdNBjVJevA/s400/189689_173040596081610_100001270130659_460109_2466936_n.jpg"/>
          <p:cNvPicPr>
            <a:picLocks noChangeAspect="1" noChangeArrowheads="1"/>
          </p:cNvPicPr>
          <p:nvPr/>
        </p:nvPicPr>
        <p:blipFill>
          <a:blip r:embed="rId3" cstate="print"/>
          <a:srcRect/>
          <a:stretch>
            <a:fillRect/>
          </a:stretch>
        </p:blipFill>
        <p:spPr bwMode="auto">
          <a:xfrm>
            <a:off x="179512" y="548680"/>
            <a:ext cx="3305944" cy="2330691"/>
          </a:xfrm>
          <a:prstGeom prst="rect">
            <a:avLst/>
          </a:prstGeom>
          <a:noFill/>
        </p:spPr>
      </p:pic>
      <p:sp>
        <p:nvSpPr>
          <p:cNvPr id="9" name="8 - TextBox"/>
          <p:cNvSpPr txBox="1"/>
          <p:nvPr/>
        </p:nvSpPr>
        <p:spPr>
          <a:xfrm>
            <a:off x="251520" y="3140968"/>
            <a:ext cx="3096344" cy="3662541"/>
          </a:xfrm>
          <a:prstGeom prst="rect">
            <a:avLst/>
          </a:prstGeom>
          <a:noFill/>
        </p:spPr>
        <p:txBody>
          <a:bodyPr wrap="square" rtlCol="0">
            <a:spAutoFit/>
          </a:bodyPr>
          <a:lstStyle/>
          <a:p>
            <a:pPr algn="ctr"/>
            <a:endParaRPr lang="el-GR" b="1" dirty="0" smtClean="0"/>
          </a:p>
          <a:p>
            <a:pPr algn="ctr"/>
            <a:r>
              <a:rPr lang="el-GR" b="1" dirty="0" smtClean="0"/>
              <a:t>ΧΡΙΣΤΟΣ Η ΕΙΡΗΝΗ ΜΑΣ</a:t>
            </a:r>
          </a:p>
          <a:p>
            <a:pPr algn="ctr"/>
            <a:endParaRPr lang="el-GR" b="1" dirty="0" smtClean="0"/>
          </a:p>
          <a:p>
            <a:pPr algn="ctr"/>
            <a:r>
              <a:rPr lang="el-GR" b="1" dirty="0" smtClean="0"/>
              <a:t>ΠΑΡΕΞΗΓΗΣΕΙΣ </a:t>
            </a:r>
          </a:p>
          <a:p>
            <a:pPr algn="ctr"/>
            <a:r>
              <a:rPr lang="el-GR" b="1" dirty="0" smtClean="0"/>
              <a:t>ΠΕΡΙ ΤΗΣ ΠΑΥΛΕΙΑΣ ΔΙΚΑΙΟΣΥΝΗΣ- ΘΕΪΚΗΣ ΟΡΓΗΣ</a:t>
            </a:r>
          </a:p>
          <a:p>
            <a:endParaRPr lang="el-GR" dirty="0" smtClean="0"/>
          </a:p>
          <a:p>
            <a:r>
              <a:rPr lang="el-GR" b="1" i="1" dirty="0" smtClean="0"/>
              <a:t>Ο θάνατός </a:t>
            </a:r>
            <a:r>
              <a:rPr lang="el-GR" b="1" i="1" cap="all" dirty="0" smtClean="0"/>
              <a:t>σ</a:t>
            </a:r>
            <a:r>
              <a:rPr lang="el-GR" b="1" i="1" dirty="0" smtClean="0"/>
              <a:t>ου Κύριε ζωή</a:t>
            </a:r>
          </a:p>
          <a:p>
            <a:endParaRPr lang="el-GR" b="1" i="1" dirty="0" smtClean="0"/>
          </a:p>
          <a:p>
            <a:pPr algn="ctr"/>
            <a:r>
              <a:rPr lang="el-GR" sz="1400" i="1" dirty="0" err="1" smtClean="0"/>
              <a:t>Εἰρήνην</a:t>
            </a:r>
            <a:r>
              <a:rPr lang="el-GR" sz="1400" i="1" dirty="0" smtClean="0"/>
              <a:t> </a:t>
            </a:r>
            <a:r>
              <a:rPr lang="el-GR" sz="1400" i="1" dirty="0" err="1" smtClean="0"/>
              <a:t>ἀφίημι</a:t>
            </a:r>
            <a:r>
              <a:rPr lang="el-GR" sz="1400" i="1" dirty="0" smtClean="0"/>
              <a:t> </a:t>
            </a:r>
            <a:r>
              <a:rPr lang="el-GR" sz="1400" i="1" dirty="0" err="1" smtClean="0"/>
              <a:t>ὑμῖν</a:t>
            </a:r>
            <a:r>
              <a:rPr lang="el-GR" sz="1400" i="1" dirty="0" smtClean="0"/>
              <a:t>, </a:t>
            </a:r>
            <a:r>
              <a:rPr lang="el-GR" sz="1400" i="1" dirty="0" err="1" smtClean="0"/>
              <a:t>εἰρήνην</a:t>
            </a:r>
            <a:r>
              <a:rPr lang="el-GR" sz="1400" i="1" dirty="0" smtClean="0"/>
              <a:t> </a:t>
            </a:r>
            <a:r>
              <a:rPr lang="el-GR" sz="1400" i="1" dirty="0" err="1" smtClean="0"/>
              <a:t>τὴν</a:t>
            </a:r>
            <a:r>
              <a:rPr lang="el-GR" sz="1400" i="1" dirty="0" smtClean="0"/>
              <a:t> </a:t>
            </a:r>
            <a:r>
              <a:rPr lang="el-GR" sz="1400" i="1" dirty="0" err="1" smtClean="0"/>
              <a:t>ἐμὴν</a:t>
            </a:r>
            <a:r>
              <a:rPr lang="el-GR" sz="1400" i="1" dirty="0" smtClean="0"/>
              <a:t> </a:t>
            </a:r>
            <a:r>
              <a:rPr lang="el-GR" sz="1400" i="1" dirty="0" err="1" smtClean="0"/>
              <a:t>δίδωμι</a:t>
            </a:r>
            <a:r>
              <a:rPr lang="el-GR" sz="1400" i="1" dirty="0" smtClean="0"/>
              <a:t> </a:t>
            </a:r>
            <a:r>
              <a:rPr lang="el-GR" sz="1400" i="1" dirty="0" err="1" smtClean="0"/>
              <a:t>ὑμῖν</a:t>
            </a:r>
            <a:r>
              <a:rPr lang="el-GR" sz="1400" i="1" dirty="0" smtClean="0"/>
              <a:t>· </a:t>
            </a:r>
            <a:r>
              <a:rPr lang="el-GR" sz="1400" b="1" i="1" dirty="0" err="1" smtClean="0"/>
              <a:t>οὐ</a:t>
            </a:r>
            <a:r>
              <a:rPr lang="el-GR" sz="1400" b="1" i="1" dirty="0" smtClean="0"/>
              <a:t> </a:t>
            </a:r>
            <a:r>
              <a:rPr lang="el-GR" sz="1400" b="1" i="1" dirty="0" err="1" smtClean="0"/>
              <a:t>καθὼς</a:t>
            </a:r>
            <a:r>
              <a:rPr lang="el-GR" sz="1400" b="1" i="1" dirty="0" smtClean="0"/>
              <a:t> ὁ </a:t>
            </a:r>
            <a:r>
              <a:rPr lang="el-GR" sz="1400" b="1" i="1" dirty="0" err="1" smtClean="0"/>
              <a:t>κόσμος</a:t>
            </a:r>
            <a:r>
              <a:rPr lang="el-GR" sz="1400" i="1" dirty="0" smtClean="0"/>
              <a:t> </a:t>
            </a:r>
            <a:r>
              <a:rPr lang="el-GR" sz="1400" i="1" dirty="0" err="1" smtClean="0"/>
              <a:t>δίδωσιν</a:t>
            </a:r>
            <a:r>
              <a:rPr lang="el-GR" sz="1400" i="1" dirty="0" smtClean="0"/>
              <a:t> </a:t>
            </a:r>
            <a:r>
              <a:rPr lang="el-GR" sz="1400" i="1" dirty="0" err="1" smtClean="0"/>
              <a:t>ἐγὼ</a:t>
            </a:r>
            <a:r>
              <a:rPr lang="el-GR" sz="1400" i="1" dirty="0" smtClean="0"/>
              <a:t> </a:t>
            </a:r>
            <a:r>
              <a:rPr lang="el-GR" sz="1400" i="1" dirty="0" err="1" smtClean="0"/>
              <a:t>δίδωμι</a:t>
            </a:r>
            <a:r>
              <a:rPr lang="el-GR" sz="1400" i="1" dirty="0" smtClean="0"/>
              <a:t> </a:t>
            </a:r>
            <a:r>
              <a:rPr lang="el-GR" sz="1400" i="1" dirty="0" err="1" smtClean="0"/>
              <a:t>ὑμῖν</a:t>
            </a:r>
            <a:r>
              <a:rPr lang="el-GR" sz="1400" i="1" dirty="0" smtClean="0"/>
              <a:t>. </a:t>
            </a:r>
            <a:r>
              <a:rPr lang="el-GR" sz="1400" i="1" dirty="0" err="1" smtClean="0"/>
              <a:t>μὴ</a:t>
            </a:r>
            <a:r>
              <a:rPr lang="el-GR" sz="1400" i="1" dirty="0" smtClean="0"/>
              <a:t> </a:t>
            </a:r>
            <a:r>
              <a:rPr lang="el-GR" sz="1400" i="1" dirty="0" err="1" smtClean="0"/>
              <a:t>ταρασσέσθω</a:t>
            </a:r>
            <a:r>
              <a:rPr lang="el-GR" sz="1400" i="1" dirty="0" smtClean="0"/>
              <a:t> </a:t>
            </a:r>
            <a:r>
              <a:rPr lang="el-GR" sz="1400" i="1" dirty="0" err="1" smtClean="0"/>
              <a:t>ὑμῶν</a:t>
            </a:r>
            <a:r>
              <a:rPr lang="el-GR" sz="1400" i="1" dirty="0" smtClean="0"/>
              <a:t> ἡ </a:t>
            </a:r>
            <a:r>
              <a:rPr lang="el-GR" sz="1400" i="1" dirty="0" err="1" smtClean="0"/>
              <a:t>καρδία</a:t>
            </a:r>
            <a:r>
              <a:rPr lang="el-GR" sz="1400" i="1" dirty="0" smtClean="0"/>
              <a:t> </a:t>
            </a:r>
            <a:r>
              <a:rPr lang="el-GR" sz="1400" i="1" dirty="0" err="1" smtClean="0"/>
              <a:t>μηδὲ</a:t>
            </a:r>
            <a:r>
              <a:rPr lang="el-GR" sz="1400" i="1" dirty="0" smtClean="0"/>
              <a:t> </a:t>
            </a:r>
            <a:r>
              <a:rPr lang="el-GR" sz="1400" i="1" dirty="0" err="1" smtClean="0"/>
              <a:t>δειλιάτω</a:t>
            </a:r>
            <a:r>
              <a:rPr lang="el-GR" sz="1400" dirty="0" smtClean="0"/>
              <a:t> (</a:t>
            </a:r>
            <a:r>
              <a:rPr lang="el-GR" sz="1400" dirty="0" err="1" smtClean="0"/>
              <a:t>Ιω</a:t>
            </a:r>
            <a:r>
              <a:rPr lang="el-GR" sz="1400" dirty="0" smtClean="0"/>
              <a:t>. 14, 27). </a:t>
            </a:r>
            <a:endParaRPr lang="el-GR"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4927600" y="490538"/>
            <a:ext cx="3779838" cy="452437"/>
          </a:xfrm>
        </p:spPr>
        <p:txBody>
          <a:bodyPr/>
          <a:lstStyle/>
          <a:p>
            <a:pPr algn="ctr" eaLnBrk="1" hangingPunct="1"/>
            <a:r>
              <a:rPr lang="el-GR" smtClean="0">
                <a:solidFill>
                  <a:srgbClr val="C00000"/>
                </a:solidFill>
              </a:rPr>
              <a:t>ΑΝΑΣΤΑΣΗ</a:t>
            </a:r>
          </a:p>
        </p:txBody>
      </p:sp>
      <p:sp>
        <p:nvSpPr>
          <p:cNvPr id="19459" name="2 - Θέση κειμένου"/>
          <p:cNvSpPr>
            <a:spLocks noGrp="1"/>
          </p:cNvSpPr>
          <p:nvPr>
            <p:ph type="body" idx="2"/>
          </p:nvPr>
        </p:nvSpPr>
        <p:spPr>
          <a:xfrm>
            <a:off x="4668838" y="769938"/>
            <a:ext cx="4078287" cy="5743575"/>
          </a:xfrm>
        </p:spPr>
        <p:txBody>
          <a:bodyPr/>
          <a:lstStyle/>
          <a:p>
            <a:pPr marL="7938" algn="just" eaLnBrk="1" hangingPunct="1"/>
            <a:endParaRPr lang="el-GR" sz="1200" dirty="0" smtClean="0"/>
          </a:p>
          <a:p>
            <a:pPr marL="7938" algn="just" eaLnBrk="1" hangingPunct="1"/>
            <a:r>
              <a:rPr lang="el-GR" sz="1800" dirty="0" smtClean="0"/>
              <a:t>Αυτός, το σπέρμα του Αβραάμ, ως ο Νέος Αδάμ, ο νέος (</a:t>
            </a:r>
            <a:r>
              <a:rPr lang="el-GR" sz="1800" dirty="0" err="1" smtClean="0"/>
              <a:t>θε</a:t>
            </a:r>
            <a:r>
              <a:rPr lang="el-GR" sz="1800" dirty="0" smtClean="0"/>
              <a:t>)Άνθρωπος, νίκησε τη φθορά και τον θάνατο, την κληρονομιά της παλιάς ανθρωπότητας που αξιοποιούσε ο διάβολος σαν κεντρί για να δηλητηριάζει ακόμη και τα θετικά και αναστήθηκε διά του Πνεύματος γινόμενος </a:t>
            </a:r>
            <a:r>
              <a:rPr lang="el-GR" sz="1800" b="1" dirty="0" err="1" smtClean="0"/>
              <a:t>ἀπαρχὴ</a:t>
            </a:r>
            <a:r>
              <a:rPr lang="el-GR" sz="1800" b="1" dirty="0" smtClean="0"/>
              <a:t> </a:t>
            </a:r>
            <a:r>
              <a:rPr lang="el-GR" sz="1800" b="1" dirty="0" err="1" smtClean="0"/>
              <a:t>τῶν</a:t>
            </a:r>
            <a:r>
              <a:rPr lang="el-GR" sz="1800" b="1" dirty="0" smtClean="0"/>
              <a:t> </a:t>
            </a:r>
            <a:r>
              <a:rPr lang="el-GR" sz="1800" b="1" dirty="0" err="1" smtClean="0"/>
              <a:t>κεκοιμημένων</a:t>
            </a:r>
            <a:r>
              <a:rPr lang="el-GR" sz="1800" b="1" dirty="0" smtClean="0"/>
              <a:t> </a:t>
            </a:r>
            <a:r>
              <a:rPr lang="el-GR" sz="1800" dirty="0" smtClean="0"/>
              <a:t>(Α’ </a:t>
            </a:r>
            <a:r>
              <a:rPr lang="el-GR" sz="1800" dirty="0" err="1" smtClean="0"/>
              <a:t>Κορ</a:t>
            </a:r>
            <a:r>
              <a:rPr lang="el-GR" sz="1800" dirty="0" smtClean="0"/>
              <a:t>.</a:t>
            </a:r>
            <a:r>
              <a:rPr lang="en-US" sz="1800" dirty="0" smtClean="0"/>
              <a:t> 15</a:t>
            </a:r>
            <a:r>
              <a:rPr lang="el-GR" sz="1800" dirty="0" smtClean="0"/>
              <a:t>, </a:t>
            </a:r>
            <a:r>
              <a:rPr lang="en-US" sz="1800" dirty="0" smtClean="0"/>
              <a:t>20)</a:t>
            </a:r>
            <a:r>
              <a:rPr lang="el-GR" sz="1800" dirty="0" smtClean="0"/>
              <a:t> μιας καινούργιας Ανθρωπότητας και Κτίσης που δεν υπακούει στις φυσικές αναγκαιότητες και διακρίσεις και θα τελειωθεί με την έλευσή του </a:t>
            </a:r>
            <a:r>
              <a:rPr lang="el-GR" sz="1800" b="1" dirty="0" smtClean="0"/>
              <a:t>ως Κριτή και Κυρίου της Ιστορίας και του Κόσμου</a:t>
            </a:r>
            <a:r>
              <a:rPr lang="el-GR" sz="1800" dirty="0" smtClean="0"/>
              <a:t>. Μόνον ως δώρο πλέον μπορεί να κοινωνήσει/μεταλάβει την ζωή και την κοινωνία του πνεύματος.</a:t>
            </a:r>
          </a:p>
          <a:p>
            <a:pPr marL="7938" algn="just" eaLnBrk="1" hangingPunct="1"/>
            <a:endParaRPr lang="el-GR" dirty="0" smtClean="0"/>
          </a:p>
          <a:p>
            <a:pPr marL="7938" algn="just" eaLnBrk="1" hangingPunct="1"/>
            <a:endParaRPr lang="el-GR" dirty="0" smtClean="0"/>
          </a:p>
          <a:p>
            <a:pPr marL="7938" eaLnBrk="1" hangingPunct="1"/>
            <a:endParaRPr lang="el-GR" dirty="0" smtClean="0"/>
          </a:p>
        </p:txBody>
      </p:sp>
      <p:sp>
        <p:nvSpPr>
          <p:cNvPr id="22532"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C2D4556-5062-418E-AE91-AD61CE0CAB3E}" type="slidenum">
              <a:rPr lang="fr-FR">
                <a:latin typeface="Arial" charset="0"/>
              </a:rPr>
              <a:pPr>
                <a:defRPr/>
              </a:pPr>
              <a:t>22</a:t>
            </a:fld>
            <a:endParaRPr lang="fr-FR">
              <a:latin typeface="Arial" charset="0"/>
            </a:endParaRPr>
          </a:p>
        </p:txBody>
      </p:sp>
      <p:pic>
        <p:nvPicPr>
          <p:cNvPr id="19461" name="Picture 2"/>
          <p:cNvPicPr>
            <a:picLocks noGrp="1" noChangeAspect="1" noChangeArrowheads="1"/>
          </p:cNvPicPr>
          <p:nvPr>
            <p:ph sz="half" idx="1"/>
          </p:nvPr>
        </p:nvPicPr>
        <p:blipFill>
          <a:blip r:embed="rId2" cstate="print"/>
          <a:srcRect/>
          <a:stretch>
            <a:fillRect/>
          </a:stretch>
        </p:blipFill>
        <p:spPr>
          <a:xfrm>
            <a:off x="323528" y="116632"/>
            <a:ext cx="4148013" cy="4360473"/>
          </a:xfrm>
        </p:spPr>
      </p:pic>
      <p:sp>
        <p:nvSpPr>
          <p:cNvPr id="6" name="5 - TextBox"/>
          <p:cNvSpPr txBox="1"/>
          <p:nvPr/>
        </p:nvSpPr>
        <p:spPr>
          <a:xfrm>
            <a:off x="395536" y="4941168"/>
            <a:ext cx="3960440" cy="2031325"/>
          </a:xfrm>
          <a:prstGeom prst="rect">
            <a:avLst/>
          </a:prstGeom>
          <a:noFill/>
        </p:spPr>
        <p:txBody>
          <a:bodyPr wrap="square" rtlCol="0">
            <a:spAutoFit/>
          </a:bodyPr>
          <a:lstStyle/>
          <a:p>
            <a:r>
              <a:rPr lang="el-GR" b="1" i="1" dirty="0" smtClean="0">
                <a:solidFill>
                  <a:srgbClr val="C00000"/>
                </a:solidFill>
              </a:rPr>
              <a:t>Πού σου θάνατε το κεντρί;;;; </a:t>
            </a:r>
          </a:p>
          <a:p>
            <a:r>
              <a:rPr lang="el-GR" b="1" i="1" dirty="0" smtClean="0">
                <a:solidFill>
                  <a:srgbClr val="C00000"/>
                </a:solidFill>
              </a:rPr>
              <a:t>Το κεντρί του θανάτου η αμαρτία (</a:t>
            </a:r>
            <a:r>
              <a:rPr lang="el-GR" b="1" i="1" dirty="0" err="1" smtClean="0">
                <a:solidFill>
                  <a:srgbClr val="C00000"/>
                </a:solidFill>
              </a:rPr>
              <a:t>Ωσηέ</a:t>
            </a:r>
            <a:r>
              <a:rPr lang="el-GR" b="1" i="1" dirty="0" smtClean="0">
                <a:solidFill>
                  <a:srgbClr val="C00000"/>
                </a:solidFill>
              </a:rPr>
              <a:t> )</a:t>
            </a:r>
          </a:p>
          <a:p>
            <a:pPr algn="just"/>
            <a:endParaRPr lang="el-GR" b="1" i="1" dirty="0" smtClean="0"/>
          </a:p>
          <a:p>
            <a:pPr algn="just"/>
            <a:r>
              <a:rPr lang="el-GR" b="1" i="1" dirty="0" err="1" smtClean="0"/>
              <a:t>Καὶ</a:t>
            </a:r>
            <a:r>
              <a:rPr lang="el-GR" b="1" i="1" dirty="0" smtClean="0"/>
              <a:t> </a:t>
            </a:r>
            <a:r>
              <a:rPr lang="el-GR" b="1" i="1" dirty="0" err="1" smtClean="0"/>
              <a:t>ἀπαλλάξῃ</a:t>
            </a:r>
            <a:r>
              <a:rPr lang="el-GR" b="1" i="1" dirty="0" smtClean="0"/>
              <a:t> </a:t>
            </a:r>
            <a:r>
              <a:rPr lang="el-GR" b="1" i="1" dirty="0" err="1" smtClean="0"/>
              <a:t>τούτους</a:t>
            </a:r>
            <a:r>
              <a:rPr lang="el-GR" b="1" i="1" dirty="0" smtClean="0"/>
              <a:t>, </a:t>
            </a:r>
            <a:r>
              <a:rPr lang="el-GR" b="1" i="1" dirty="0" err="1" smtClean="0"/>
              <a:t>ὅσοι</a:t>
            </a:r>
            <a:r>
              <a:rPr lang="el-GR" b="1" i="1" dirty="0" smtClean="0"/>
              <a:t> </a:t>
            </a:r>
            <a:r>
              <a:rPr lang="el-GR" b="1" i="1" dirty="0" err="1" smtClean="0"/>
              <a:t>φόβῳ</a:t>
            </a:r>
            <a:r>
              <a:rPr lang="el-GR" b="1" i="1" dirty="0" smtClean="0"/>
              <a:t> </a:t>
            </a:r>
            <a:r>
              <a:rPr lang="el-GR" b="1" i="1" dirty="0" err="1" smtClean="0"/>
              <a:t>θανάτου</a:t>
            </a:r>
            <a:r>
              <a:rPr lang="el-GR" b="1" i="1" dirty="0" smtClean="0"/>
              <a:t> </a:t>
            </a:r>
            <a:r>
              <a:rPr lang="el-GR" b="1" i="1" dirty="0" err="1" smtClean="0"/>
              <a:t>διὰ</a:t>
            </a:r>
            <a:r>
              <a:rPr lang="el-GR" b="1" i="1" dirty="0" smtClean="0"/>
              <a:t> </a:t>
            </a:r>
            <a:r>
              <a:rPr lang="el-GR" b="1" i="1" dirty="0" err="1" smtClean="0"/>
              <a:t>παντὸς</a:t>
            </a:r>
            <a:r>
              <a:rPr lang="el-GR" b="1" i="1" dirty="0" smtClean="0"/>
              <a:t> </a:t>
            </a:r>
            <a:r>
              <a:rPr lang="el-GR" b="1" i="1" dirty="0" err="1" smtClean="0"/>
              <a:t>τοῦ</a:t>
            </a:r>
            <a:r>
              <a:rPr lang="el-GR" b="1" i="1" dirty="0" smtClean="0"/>
              <a:t> </a:t>
            </a:r>
            <a:r>
              <a:rPr lang="el-GR" b="1" i="1" dirty="0" err="1" smtClean="0"/>
              <a:t>ζῆν</a:t>
            </a:r>
            <a:r>
              <a:rPr lang="el-GR" b="1" i="1" dirty="0" smtClean="0"/>
              <a:t> </a:t>
            </a:r>
            <a:r>
              <a:rPr lang="el-GR" b="1" i="1" dirty="0" err="1" smtClean="0"/>
              <a:t>ἔνοχοι</a:t>
            </a:r>
            <a:r>
              <a:rPr lang="el-GR" b="1" i="1" dirty="0" smtClean="0"/>
              <a:t> </a:t>
            </a:r>
            <a:r>
              <a:rPr lang="el-GR" b="1" i="1" dirty="0" err="1" smtClean="0"/>
              <a:t>ἦσαν</a:t>
            </a:r>
            <a:r>
              <a:rPr lang="el-GR" b="1" i="1" dirty="0" smtClean="0"/>
              <a:t> </a:t>
            </a:r>
            <a:r>
              <a:rPr lang="el-GR" b="1" i="1" dirty="0" err="1" smtClean="0"/>
              <a:t>δουλείας</a:t>
            </a:r>
            <a:r>
              <a:rPr lang="el-GR" dirty="0" smtClean="0"/>
              <a:t>. </a:t>
            </a:r>
            <a:r>
              <a:rPr lang="en-US" dirty="0" smtClean="0"/>
              <a:t>(</a:t>
            </a:r>
            <a:r>
              <a:rPr lang="el-GR" dirty="0" err="1" smtClean="0"/>
              <a:t>Εβρ</a:t>
            </a:r>
            <a:r>
              <a:rPr lang="en-US" dirty="0" smtClean="0"/>
              <a:t> 2</a:t>
            </a:r>
            <a:r>
              <a:rPr lang="el-GR" dirty="0" smtClean="0"/>
              <a:t>, </a:t>
            </a:r>
            <a:r>
              <a:rPr lang="en-US" dirty="0" smtClean="0"/>
              <a:t>15)</a:t>
            </a:r>
            <a:endParaRPr lang="el-GR"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p:txBody>
          <a:bodyPr/>
          <a:lstStyle/>
          <a:p>
            <a:pPr eaLnBrk="1" hangingPunct="1"/>
            <a:r>
              <a:rPr lang="el-GR" smtClean="0"/>
              <a:t>Πιθανό προφίλ Παύλου</a:t>
            </a:r>
          </a:p>
        </p:txBody>
      </p:sp>
      <p:sp>
        <p:nvSpPr>
          <p:cNvPr id="43012" name="3 - Θέση κειμένου"/>
          <p:cNvSpPr>
            <a:spLocks noGrp="1"/>
          </p:cNvSpPr>
          <p:nvPr>
            <p:ph type="body" sz="half" idx="2"/>
          </p:nvPr>
        </p:nvSpPr>
        <p:spPr>
          <a:xfrm>
            <a:off x="5652120" y="260648"/>
            <a:ext cx="3168352" cy="6480720"/>
          </a:xfrm>
        </p:spPr>
        <p:txBody>
          <a:bodyPr>
            <a:normAutofit fontScale="55000" lnSpcReduction="20000"/>
          </a:bodyPr>
          <a:lstStyle/>
          <a:p>
            <a:pPr algn="ctr">
              <a:spcBef>
                <a:spcPct val="0"/>
              </a:spcBef>
            </a:pPr>
            <a:r>
              <a:rPr lang="el-GR" sz="5100" b="1" dirty="0" smtClean="0"/>
              <a:t>ΤΑ ΠΕΡΙ-ΚΑΘΑΡΜΑΤΑ</a:t>
            </a:r>
          </a:p>
          <a:p>
            <a:pPr algn="just">
              <a:spcBef>
                <a:spcPct val="0"/>
              </a:spcBef>
            </a:pPr>
            <a:endParaRPr lang="el-GR" sz="1800" dirty="0" smtClean="0"/>
          </a:p>
          <a:p>
            <a:pPr algn="just">
              <a:spcBef>
                <a:spcPct val="0"/>
              </a:spcBef>
            </a:pPr>
            <a:r>
              <a:rPr lang="el-GR" sz="1900" dirty="0" smtClean="0"/>
              <a:t>Το ρήμα </a:t>
            </a:r>
            <a:r>
              <a:rPr lang="el-GR" sz="1900" b="1" i="1" dirty="0" err="1" smtClean="0"/>
              <a:t>υπωπιάζω</a:t>
            </a:r>
            <a:r>
              <a:rPr lang="el-GR" sz="1900" dirty="0" smtClean="0"/>
              <a:t> (εκ του </a:t>
            </a:r>
            <a:r>
              <a:rPr lang="el-GR" sz="1900" i="1" dirty="0" smtClean="0"/>
              <a:t>υπό + </a:t>
            </a:r>
            <a:r>
              <a:rPr lang="el-GR" sz="1900" i="1" dirty="0" err="1" smtClean="0"/>
              <a:t>ώψ</a:t>
            </a:r>
            <a:r>
              <a:rPr lang="el-GR" sz="1900" dirty="0" smtClean="0"/>
              <a:t>, </a:t>
            </a:r>
            <a:r>
              <a:rPr lang="el-GR" sz="1900" i="1" dirty="0" err="1" smtClean="0"/>
              <a:t>ωπός</a:t>
            </a:r>
            <a:r>
              <a:rPr lang="el-GR" sz="1900" dirty="0" smtClean="0"/>
              <a:t>) σημαίνει τη γροθιά η οποία ήταν τυλιγμένη με δερμάτινα λουριά με καρφιά (</a:t>
            </a:r>
            <a:r>
              <a:rPr lang="en-US" sz="1900" dirty="0" err="1" smtClean="0"/>
              <a:t>caest</a:t>
            </a:r>
            <a:r>
              <a:rPr lang="el-GR" sz="1900" dirty="0" smtClean="0"/>
              <a:t>) </a:t>
            </a:r>
            <a:r>
              <a:rPr lang="el-GR" sz="1900" i="1" dirty="0" smtClean="0"/>
              <a:t>μωλωπίζω-</a:t>
            </a:r>
            <a:r>
              <a:rPr lang="el-GR" sz="1900" i="1" dirty="0" err="1" smtClean="0"/>
              <a:t>γρονθοκοπίζω </a:t>
            </a:r>
            <a:r>
              <a:rPr lang="el-GR" sz="1900" i="1" dirty="0" smtClean="0"/>
              <a:t>κάτω από τους οφθαλμούς</a:t>
            </a:r>
            <a:r>
              <a:rPr lang="el-GR" sz="1900" dirty="0" smtClean="0"/>
              <a:t> (στο πιο ευαίσθητο σημείο του προσώπου) και μεταφορικά </a:t>
            </a:r>
            <a:r>
              <a:rPr lang="el-GR" sz="1900" i="1" dirty="0" smtClean="0"/>
              <a:t>σφοδρώς πλήττω, βασανίζω, δαμάζω, νεκρώνω</a:t>
            </a:r>
            <a:r>
              <a:rPr lang="el-GR" sz="1900" dirty="0" smtClean="0"/>
              <a:t>. Όπως ο νικητής έσυρε τον ηττημένο στην αρένα κάτω από τις επιδοκιμασίες των θεατών, </a:t>
            </a:r>
            <a:r>
              <a:rPr lang="el-GR" sz="1900" i="1" dirty="0" smtClean="0"/>
              <a:t>έτσι και ο Π. </a:t>
            </a:r>
            <a:r>
              <a:rPr lang="el-GR" sz="1900" i="1" dirty="0" err="1" smtClean="0"/>
              <a:t>συντρίψας</a:t>
            </a:r>
            <a:r>
              <a:rPr lang="el-GR" sz="1900" i="1" dirty="0" smtClean="0"/>
              <a:t> κάθε αντίσταση του σώματος το </a:t>
            </a:r>
            <a:r>
              <a:rPr lang="el-GR" sz="1900" b="1" i="1" dirty="0" err="1" smtClean="0"/>
              <a:t>δουλαγωγεί</a:t>
            </a:r>
            <a:r>
              <a:rPr lang="el-GR" sz="1900" b="1" i="1" dirty="0" smtClean="0"/>
              <a:t>:</a:t>
            </a:r>
            <a:r>
              <a:rPr lang="el-GR" sz="1900" i="1" dirty="0" smtClean="0"/>
              <a:t> έσυρε αυτό ως δούλο υπηρετούντα το έργο της αποστολής υπό τα όμματα του κόσμου </a:t>
            </a:r>
            <a:r>
              <a:rPr lang="el-GR" sz="1900" dirty="0" smtClean="0"/>
              <a:t>(</a:t>
            </a:r>
            <a:r>
              <a:rPr lang="el-GR" sz="1900" dirty="0" err="1" smtClean="0"/>
              <a:t>άγ</a:t>
            </a:r>
            <a:r>
              <a:rPr lang="el-GR" sz="1900" dirty="0" smtClean="0"/>
              <a:t>. Νικόδημος Αγιορείτης).</a:t>
            </a:r>
            <a:r>
              <a:rPr lang="el-GR" sz="1900" baseline="30000" dirty="0" smtClean="0"/>
              <a:t> </a:t>
            </a:r>
          </a:p>
          <a:p>
            <a:pPr algn="just">
              <a:spcBef>
                <a:spcPct val="0"/>
              </a:spcBef>
            </a:pPr>
            <a:endParaRPr lang="el-GR" sz="1900" baseline="30000" dirty="0" smtClean="0"/>
          </a:p>
          <a:p>
            <a:pPr algn="just">
              <a:spcBef>
                <a:spcPct val="0"/>
              </a:spcBef>
            </a:pPr>
            <a:endParaRPr lang="el-GR" sz="1900" baseline="30000" dirty="0" smtClean="0"/>
          </a:p>
          <a:p>
            <a:pPr algn="just">
              <a:spcBef>
                <a:spcPct val="0"/>
              </a:spcBef>
            </a:pPr>
            <a:r>
              <a:rPr lang="el-GR" sz="1900" b="1" i="1" dirty="0" smtClean="0"/>
              <a:t>ΩΣ ΕΠΙΘΑΝΑΤΙΟΥΣ-ΘΕΑΤΡΟ</a:t>
            </a:r>
          </a:p>
          <a:p>
            <a:pPr algn="just">
              <a:spcBef>
                <a:spcPct val="0"/>
              </a:spcBef>
            </a:pPr>
            <a:endParaRPr lang="el-GR" sz="1900" baseline="30000" dirty="0" smtClean="0"/>
          </a:p>
          <a:p>
            <a:pPr algn="just">
              <a:spcBef>
                <a:spcPct val="0"/>
              </a:spcBef>
            </a:pPr>
            <a:endParaRPr lang="el-GR" sz="1900" baseline="30000" dirty="0" smtClean="0"/>
          </a:p>
          <a:p>
            <a:pPr algn="just">
              <a:spcBef>
                <a:spcPct val="0"/>
              </a:spcBef>
            </a:pPr>
            <a:endParaRPr lang="el-GR" sz="1900" baseline="30000" dirty="0" smtClean="0"/>
          </a:p>
          <a:p>
            <a:pPr algn="just">
              <a:buFont typeface="Arial" pitchFamily="34" charset="0"/>
              <a:buChar char="•"/>
              <a:defRPr/>
            </a:pPr>
            <a:r>
              <a:rPr lang="el-GR" sz="1900" dirty="0" smtClean="0"/>
              <a:t>Στην Επίλογο της </a:t>
            </a:r>
            <a:r>
              <a:rPr lang="el-GR" sz="1900" i="1" dirty="0" smtClean="0"/>
              <a:t>Προς </a:t>
            </a:r>
            <a:r>
              <a:rPr lang="el-GR" sz="1900" i="1" dirty="0" err="1" smtClean="0"/>
              <a:t>Γαλάτας</a:t>
            </a:r>
            <a:r>
              <a:rPr lang="el-GR" sz="1900" i="1" dirty="0" smtClean="0"/>
              <a:t> </a:t>
            </a:r>
            <a:r>
              <a:rPr lang="el-GR" sz="1900" dirty="0" smtClean="0"/>
              <a:t>(6, 17) ο Π. δεν φέρει απλώς αλλά </a:t>
            </a:r>
            <a:r>
              <a:rPr lang="el-GR" sz="1900" b="1" dirty="0" smtClean="0"/>
              <a:t>βαστάζει</a:t>
            </a:r>
            <a:r>
              <a:rPr lang="el-GR" sz="1900" dirty="0" smtClean="0"/>
              <a:t> ως «παράσημα» ανδρείας τα </a:t>
            </a:r>
            <a:r>
              <a:rPr lang="el-GR" sz="1900" b="1" dirty="0" smtClean="0"/>
              <a:t>στίγματα</a:t>
            </a:r>
            <a:r>
              <a:rPr lang="el-GR" sz="1900" dirty="0" smtClean="0"/>
              <a:t> (&lt; </a:t>
            </a:r>
            <a:r>
              <a:rPr lang="en-US" sz="1900" dirty="0" err="1" smtClean="0"/>
              <a:t>stig</a:t>
            </a:r>
            <a:r>
              <a:rPr lang="en-US" sz="1900" dirty="0" smtClean="0"/>
              <a:t> </a:t>
            </a:r>
            <a:r>
              <a:rPr lang="el-GR" sz="1900" dirty="0" smtClean="0"/>
              <a:t>«χαράσσω, σκαλίζω») του Κυρίου πιθανότατα από το λιθοβολισμό που είχε υποστεί χάριν του κηρύγματος ακριβώς στα </a:t>
            </a:r>
            <a:r>
              <a:rPr lang="el-GR" sz="1900" dirty="0" err="1" smtClean="0"/>
              <a:t>Λύστρα</a:t>
            </a:r>
            <a:r>
              <a:rPr lang="el-GR" sz="1900" dirty="0" smtClean="0"/>
              <a:t>. Γι’ αυτό και «απαιτεί» σεβασμό, αφού αυτά αποδεικνύουν ότι είναι γνήσιος απόστολος </a:t>
            </a:r>
            <a:r>
              <a:rPr lang="el-GR" sz="1900" b="1" i="1" dirty="0" err="1" smtClean="0"/>
              <a:t>οὐκ</a:t>
            </a:r>
            <a:r>
              <a:rPr lang="el-GR" sz="1900" b="1" i="1" dirty="0" smtClean="0"/>
              <a:t> </a:t>
            </a:r>
            <a:r>
              <a:rPr lang="el-GR" sz="1900" b="1" i="1" dirty="0" err="1" smtClean="0"/>
              <a:t>ἀπ᾽</a:t>
            </a:r>
            <a:r>
              <a:rPr lang="el-GR" sz="1900" b="1" i="1" dirty="0" smtClean="0"/>
              <a:t> </a:t>
            </a:r>
            <a:r>
              <a:rPr lang="el-GR" sz="1900" b="1" i="1" dirty="0" err="1" smtClean="0"/>
              <a:t>ἀνθρώπων</a:t>
            </a:r>
            <a:r>
              <a:rPr lang="el-GR" sz="1900" b="1" i="1" dirty="0" smtClean="0"/>
              <a:t> </a:t>
            </a:r>
            <a:r>
              <a:rPr lang="el-GR" sz="1900" b="1" i="1" dirty="0" err="1" smtClean="0"/>
              <a:t>οὐδὲ</a:t>
            </a:r>
            <a:r>
              <a:rPr lang="el-GR" sz="1900" b="1" i="1" dirty="0" smtClean="0"/>
              <a:t> </a:t>
            </a:r>
            <a:r>
              <a:rPr lang="el-GR" sz="1900" b="1" i="1" dirty="0" err="1" smtClean="0"/>
              <a:t>δι᾽</a:t>
            </a:r>
            <a:r>
              <a:rPr lang="el-GR" sz="1900" b="1" i="1" dirty="0" smtClean="0"/>
              <a:t> </a:t>
            </a:r>
            <a:r>
              <a:rPr lang="el-GR" sz="1900" b="1" i="1" dirty="0" err="1" smtClean="0"/>
              <a:t>ἀνθρώπου</a:t>
            </a:r>
            <a:r>
              <a:rPr lang="el-GR" sz="1900" b="1" i="1" dirty="0" smtClean="0"/>
              <a:t> </a:t>
            </a:r>
            <a:r>
              <a:rPr lang="el-GR" sz="1900" b="1" i="1" dirty="0" err="1" smtClean="0"/>
              <a:t>ἀλλὰ</a:t>
            </a:r>
            <a:r>
              <a:rPr lang="el-GR" sz="1900" b="1" i="1" dirty="0" smtClean="0"/>
              <a:t> </a:t>
            </a:r>
            <a:r>
              <a:rPr lang="el-GR" sz="1900" b="1" i="1" dirty="0" err="1" smtClean="0"/>
              <a:t>διὰ</a:t>
            </a:r>
            <a:r>
              <a:rPr lang="el-GR" sz="1900" b="1" i="1" dirty="0" smtClean="0"/>
              <a:t> </a:t>
            </a:r>
            <a:r>
              <a:rPr lang="el-GR" sz="1900" b="1" i="1" dirty="0" err="1" smtClean="0"/>
              <a:t>Ἰησοῦ</a:t>
            </a:r>
            <a:r>
              <a:rPr lang="el-GR" sz="1900" b="1" i="1" dirty="0" smtClean="0"/>
              <a:t> </a:t>
            </a:r>
            <a:r>
              <a:rPr lang="el-GR" sz="1900" b="1" i="1" dirty="0" err="1" smtClean="0"/>
              <a:t>Χριστοῦ</a:t>
            </a:r>
            <a:r>
              <a:rPr lang="el-GR" sz="1900" b="1" i="1" dirty="0" smtClean="0"/>
              <a:t> </a:t>
            </a:r>
            <a:r>
              <a:rPr lang="el-GR" sz="1900" b="1" i="1" dirty="0" err="1" smtClean="0"/>
              <a:t>καὶ</a:t>
            </a:r>
            <a:r>
              <a:rPr lang="el-GR" sz="1900" b="1" i="1" dirty="0" smtClean="0"/>
              <a:t> </a:t>
            </a:r>
            <a:r>
              <a:rPr lang="el-GR" sz="1900" b="1" i="1" dirty="0" err="1" smtClean="0"/>
              <a:t>Θεοῦ</a:t>
            </a:r>
            <a:r>
              <a:rPr lang="el-GR" sz="1900" b="1" i="1" dirty="0" smtClean="0"/>
              <a:t> </a:t>
            </a:r>
            <a:r>
              <a:rPr lang="el-GR" sz="1900" b="1" i="1" dirty="0" err="1" smtClean="0"/>
              <a:t>Πατρὸς</a:t>
            </a:r>
            <a:r>
              <a:rPr lang="el-GR" sz="1900" b="1" i="1" dirty="0" smtClean="0"/>
              <a:t> </a:t>
            </a:r>
            <a:r>
              <a:rPr lang="el-GR" sz="1900" b="1" i="1" dirty="0" err="1" smtClean="0"/>
              <a:t>τοῦ</a:t>
            </a:r>
            <a:r>
              <a:rPr lang="el-GR" sz="1900" b="1" i="1" dirty="0" smtClean="0"/>
              <a:t> </a:t>
            </a:r>
            <a:r>
              <a:rPr lang="el-GR" sz="1900" b="1" i="1" dirty="0" err="1" smtClean="0"/>
              <a:t>ἐγείραντος</a:t>
            </a:r>
            <a:r>
              <a:rPr lang="el-GR" sz="1900" b="1" i="1" dirty="0" smtClean="0"/>
              <a:t> </a:t>
            </a:r>
            <a:r>
              <a:rPr lang="el-GR" sz="1900" b="1" i="1" dirty="0" err="1" smtClean="0"/>
              <a:t>αὐτὸν</a:t>
            </a:r>
            <a:r>
              <a:rPr lang="el-GR" sz="1900" b="1" i="1" dirty="0" smtClean="0"/>
              <a:t> </a:t>
            </a:r>
            <a:r>
              <a:rPr lang="el-GR" sz="1900" b="1" i="1" dirty="0" err="1" smtClean="0"/>
              <a:t>ἐκ</a:t>
            </a:r>
            <a:r>
              <a:rPr lang="el-GR" sz="1900" b="1" i="1" dirty="0" smtClean="0"/>
              <a:t> </a:t>
            </a:r>
            <a:r>
              <a:rPr lang="el-GR" sz="1900" b="1" i="1" dirty="0" err="1" smtClean="0"/>
              <a:t>νεκρῶν</a:t>
            </a:r>
            <a:r>
              <a:rPr lang="el-GR" sz="1900" dirty="0" smtClean="0"/>
              <a:t> </a:t>
            </a:r>
            <a:r>
              <a:rPr lang="en-US" sz="1900" dirty="0" smtClean="0"/>
              <a:t>(</a:t>
            </a:r>
            <a:r>
              <a:rPr lang="el-GR" sz="1900" dirty="0" err="1" smtClean="0"/>
              <a:t>Γαλ</a:t>
            </a:r>
            <a:r>
              <a:rPr lang="el-GR" sz="1900" dirty="0" smtClean="0"/>
              <a:t>.</a:t>
            </a:r>
            <a:r>
              <a:rPr lang="en-US" sz="1900" dirty="0" smtClean="0"/>
              <a:t> 1</a:t>
            </a:r>
            <a:r>
              <a:rPr lang="el-GR" sz="1900" dirty="0" smtClean="0"/>
              <a:t>, </a:t>
            </a:r>
            <a:r>
              <a:rPr lang="en-US" sz="1900" dirty="0" smtClean="0"/>
              <a:t>1)</a:t>
            </a:r>
            <a:r>
              <a:rPr lang="el-GR" sz="1900" dirty="0" smtClean="0"/>
              <a:t>!</a:t>
            </a:r>
          </a:p>
          <a:p>
            <a:pPr algn="just">
              <a:buFont typeface="Arial" pitchFamily="34" charset="0"/>
              <a:buChar char="•"/>
              <a:defRPr/>
            </a:pPr>
            <a:r>
              <a:rPr lang="el-GR" sz="1900" dirty="0" smtClean="0"/>
              <a:t>Πιθανότατα δεν ταυτίζεται με τους </a:t>
            </a:r>
            <a:r>
              <a:rPr lang="el-GR" sz="1900" i="1" dirty="0" err="1" smtClean="0"/>
              <a:t>εβδελυγμένους</a:t>
            </a:r>
            <a:r>
              <a:rPr lang="el-GR" sz="1900" i="1" dirty="0" smtClean="0"/>
              <a:t> </a:t>
            </a:r>
            <a:r>
              <a:rPr lang="el-GR" sz="1900" i="1" dirty="0" err="1" smtClean="0"/>
              <a:t>μαστιγίας</a:t>
            </a:r>
            <a:r>
              <a:rPr lang="el-GR" sz="1900" i="1" dirty="0" smtClean="0"/>
              <a:t> </a:t>
            </a:r>
            <a:r>
              <a:rPr lang="el-GR" sz="1900" dirty="0" smtClean="0"/>
              <a:t>και </a:t>
            </a:r>
            <a:r>
              <a:rPr lang="el-GR" sz="1900" i="1" dirty="0" err="1" smtClean="0"/>
              <a:t>στιγματίας</a:t>
            </a:r>
            <a:r>
              <a:rPr lang="el-GR" sz="1900" i="1" dirty="0" smtClean="0"/>
              <a:t> δούλους (Φίλων </a:t>
            </a:r>
            <a:r>
              <a:rPr lang="el-GR" sz="1900" i="1" dirty="0" err="1" smtClean="0"/>
              <a:t>Νόμ</a:t>
            </a:r>
            <a:r>
              <a:rPr lang="el-GR" sz="1900" i="1" dirty="0" smtClean="0"/>
              <a:t>. Ι 58) </a:t>
            </a:r>
            <a:r>
              <a:rPr lang="el-GR" sz="1900" dirty="0" smtClean="0"/>
              <a:t>αλλά ανακαλεί τα τατουάζ που περιέφεραν τιμητικά λάτρεις- δούλοι θεοτήτων, όπως ο Διόνυσος (</a:t>
            </a:r>
            <a:r>
              <a:rPr lang="el-GR" sz="1900" i="1" dirty="0" smtClean="0"/>
              <a:t>παράσημο-ΚΙΣΣΌΦΥΛΟ</a:t>
            </a:r>
            <a:r>
              <a:rPr lang="el-GR" sz="1900" dirty="0" smtClean="0"/>
              <a:t> Γ’ Μακ. 2, 27-9) και η Κυβέλη. Φυσικά δεν εννοεί κάποιο </a:t>
            </a:r>
            <a:r>
              <a:rPr lang="el-GR" sz="1900" i="1" dirty="0" smtClean="0"/>
              <a:t>χάραγμα</a:t>
            </a:r>
            <a:r>
              <a:rPr lang="el-GR" sz="1900" dirty="0" smtClean="0"/>
              <a:t> με το όνομα ή το σύμβολο του Εσταυρωμένου.</a:t>
            </a:r>
          </a:p>
          <a:p>
            <a:pPr algn="just">
              <a:buFont typeface="Arial" pitchFamily="34" charset="0"/>
              <a:buChar char="•"/>
              <a:defRPr/>
            </a:pPr>
            <a:endParaRPr lang="el-GR" sz="1900" dirty="0" smtClean="0"/>
          </a:p>
          <a:p>
            <a:pPr algn="just">
              <a:buFont typeface="Arial" pitchFamily="34" charset="0"/>
              <a:buChar char="•"/>
              <a:defRPr/>
            </a:pPr>
            <a:r>
              <a:rPr lang="el-GR" sz="1900" dirty="0" smtClean="0"/>
              <a:t>Στα </a:t>
            </a:r>
            <a:r>
              <a:rPr lang="el-GR" sz="1900" dirty="0" err="1" smtClean="0"/>
              <a:t>Φιλ</a:t>
            </a:r>
            <a:r>
              <a:rPr lang="el-GR" sz="1900" dirty="0" smtClean="0"/>
              <a:t>. 2, 17 Τιμ. 4, 6 χρησιμοποιεί το ρήμα </a:t>
            </a:r>
            <a:r>
              <a:rPr lang="el-GR" sz="1900" b="1" dirty="0" err="1" smtClean="0"/>
              <a:t>σπένδομαι</a:t>
            </a:r>
            <a:r>
              <a:rPr lang="el-GR" sz="1900" b="1" dirty="0" smtClean="0"/>
              <a:t> = θυσιάζομαι</a:t>
            </a:r>
            <a:r>
              <a:rPr lang="el-GR" sz="1900" dirty="0" smtClean="0"/>
              <a:t>. Όταν οι αρχαίοι θυσίαζαν ζώα ή καρπούς έλεγαν θυσιάζω, όταν υγρά (κυρίως κρασί πριν το Συμπόσιο στον αγαθό δαίμονα) έλεγαν </a:t>
            </a:r>
            <a:r>
              <a:rPr lang="el-GR" sz="1900" i="1" dirty="0" err="1" smtClean="0"/>
              <a:t>σπένδω</a:t>
            </a:r>
            <a:r>
              <a:rPr lang="el-GR" sz="1900" dirty="0" smtClean="0"/>
              <a:t>. Άρα ο Π. χύνει το αίμα του. </a:t>
            </a:r>
            <a:r>
              <a:rPr lang="el-GR" sz="1900" i="1" dirty="0" smtClean="0"/>
              <a:t>Παρακαλεί </a:t>
            </a:r>
            <a:r>
              <a:rPr lang="el-GR" sz="1900" dirty="0" smtClean="0"/>
              <a:t>μάλιστα στην </a:t>
            </a:r>
            <a:r>
              <a:rPr lang="el-GR" sz="1900" dirty="0" err="1" smtClean="0"/>
              <a:t>Ρωμ</a:t>
            </a:r>
            <a:r>
              <a:rPr lang="el-GR" sz="1900" dirty="0" smtClean="0"/>
              <a:t>. (12, 1) </a:t>
            </a:r>
            <a:r>
              <a:rPr lang="el-GR" sz="1900" i="1" dirty="0" err="1" smtClean="0"/>
              <a:t>διὰ</a:t>
            </a:r>
            <a:r>
              <a:rPr lang="el-GR" sz="1900" i="1" dirty="0" smtClean="0"/>
              <a:t> </a:t>
            </a:r>
            <a:r>
              <a:rPr lang="el-GR" sz="1900" i="1" dirty="0" err="1" smtClean="0"/>
              <a:t>τῶν</a:t>
            </a:r>
            <a:r>
              <a:rPr lang="el-GR" sz="1900" i="1" dirty="0" smtClean="0"/>
              <a:t> </a:t>
            </a:r>
            <a:r>
              <a:rPr lang="el-GR" sz="1900" i="1" dirty="0" err="1" smtClean="0"/>
              <a:t>οἰκτιρμῶν</a:t>
            </a:r>
            <a:r>
              <a:rPr lang="el-GR" sz="1900" i="1" dirty="0" smtClean="0"/>
              <a:t> </a:t>
            </a:r>
            <a:r>
              <a:rPr lang="el-GR" sz="1900" i="1" dirty="0" err="1" smtClean="0"/>
              <a:t>τοῦ</a:t>
            </a:r>
            <a:r>
              <a:rPr lang="el-GR" sz="1900" i="1" dirty="0" smtClean="0"/>
              <a:t> </a:t>
            </a:r>
            <a:r>
              <a:rPr lang="el-GR" sz="1900" i="1" dirty="0" err="1" smtClean="0"/>
              <a:t>Θεοῦ</a:t>
            </a:r>
            <a:r>
              <a:rPr lang="el-GR" sz="1900" i="1" dirty="0" smtClean="0"/>
              <a:t> </a:t>
            </a:r>
            <a:r>
              <a:rPr lang="el-GR" sz="1900" i="1" dirty="0" err="1" smtClean="0"/>
              <a:t>παραστῆσαι</a:t>
            </a:r>
            <a:r>
              <a:rPr lang="el-GR" sz="1900" i="1" dirty="0" smtClean="0"/>
              <a:t> </a:t>
            </a:r>
            <a:r>
              <a:rPr lang="el-GR" sz="1900" i="1" dirty="0" err="1" smtClean="0"/>
              <a:t>τὰ</a:t>
            </a:r>
            <a:r>
              <a:rPr lang="el-GR" sz="1900" i="1" dirty="0" smtClean="0"/>
              <a:t> </a:t>
            </a:r>
            <a:r>
              <a:rPr lang="el-GR" sz="1900" i="1" dirty="0" err="1" smtClean="0"/>
              <a:t>σώματα</a:t>
            </a:r>
            <a:r>
              <a:rPr lang="el-GR" sz="1900" i="1" dirty="0" smtClean="0"/>
              <a:t> </a:t>
            </a:r>
            <a:r>
              <a:rPr lang="el-GR" sz="1900" i="1" dirty="0" err="1" smtClean="0"/>
              <a:t>ὑμῶν</a:t>
            </a:r>
            <a:r>
              <a:rPr lang="el-GR" sz="1900" i="1" dirty="0" smtClean="0"/>
              <a:t> </a:t>
            </a:r>
            <a:r>
              <a:rPr lang="el-GR" sz="1900" i="1" dirty="0" err="1" smtClean="0"/>
              <a:t>θυσίαν</a:t>
            </a:r>
            <a:r>
              <a:rPr lang="el-GR" sz="1900" i="1" dirty="0" smtClean="0"/>
              <a:t> </a:t>
            </a:r>
            <a:r>
              <a:rPr lang="el-GR" sz="1900" i="1" dirty="0" err="1" smtClean="0"/>
              <a:t>ζῶσαν</a:t>
            </a:r>
            <a:r>
              <a:rPr lang="el-GR" sz="1900" i="1" dirty="0" smtClean="0"/>
              <a:t> </a:t>
            </a:r>
            <a:r>
              <a:rPr lang="el-GR" sz="1900" i="1" dirty="0" err="1" smtClean="0"/>
              <a:t>ἁγίαν</a:t>
            </a:r>
            <a:r>
              <a:rPr lang="el-GR" sz="1900" i="1" dirty="0" smtClean="0"/>
              <a:t> </a:t>
            </a:r>
            <a:r>
              <a:rPr lang="el-GR" sz="1900" i="1" dirty="0" err="1" smtClean="0"/>
              <a:t>εὐάρεστον</a:t>
            </a:r>
            <a:r>
              <a:rPr lang="el-GR" sz="1900" i="1" dirty="0" smtClean="0"/>
              <a:t> </a:t>
            </a:r>
            <a:r>
              <a:rPr lang="el-GR" sz="1900" i="1" dirty="0" err="1" smtClean="0"/>
              <a:t>τῷ</a:t>
            </a:r>
            <a:r>
              <a:rPr lang="el-GR" sz="1900" i="1" dirty="0" smtClean="0"/>
              <a:t> </a:t>
            </a:r>
            <a:r>
              <a:rPr lang="el-GR" sz="1900" i="1" dirty="0" err="1" smtClean="0"/>
              <a:t>Θεῷ</a:t>
            </a:r>
            <a:r>
              <a:rPr lang="el-GR" sz="1900" i="1" dirty="0" smtClean="0"/>
              <a:t>, </a:t>
            </a:r>
            <a:r>
              <a:rPr lang="el-GR" sz="1900" i="1" dirty="0" err="1" smtClean="0"/>
              <a:t>τὴν</a:t>
            </a:r>
            <a:r>
              <a:rPr lang="el-GR" sz="1900" i="1" dirty="0" smtClean="0"/>
              <a:t> </a:t>
            </a:r>
            <a:r>
              <a:rPr lang="el-GR" sz="1900" i="1" dirty="0" err="1" smtClean="0"/>
              <a:t>λογικὴν</a:t>
            </a:r>
            <a:r>
              <a:rPr lang="el-GR" sz="1900" i="1" dirty="0" smtClean="0"/>
              <a:t> </a:t>
            </a:r>
            <a:r>
              <a:rPr lang="el-GR" sz="1900" i="1" dirty="0" err="1" smtClean="0"/>
              <a:t>λατρείαν</a:t>
            </a:r>
            <a:r>
              <a:rPr lang="el-GR" sz="1900" i="1" dirty="0" smtClean="0"/>
              <a:t> </a:t>
            </a:r>
            <a:r>
              <a:rPr lang="el-GR" sz="1900" i="1" dirty="0" err="1" smtClean="0"/>
              <a:t>ὑμῶν</a:t>
            </a:r>
            <a:r>
              <a:rPr lang="el-GR" sz="1900" i="1" dirty="0" smtClean="0"/>
              <a:t>·</a:t>
            </a:r>
            <a:endParaRPr lang="el-GR" sz="1900" i="1" dirty="0" smtClean="0">
              <a:latin typeface="Palatino Linotype" pitchFamily="18" charset="0"/>
            </a:endParaRPr>
          </a:p>
          <a:p>
            <a:pPr algn="just">
              <a:buFont typeface="Arial" pitchFamily="34" charset="0"/>
              <a:buChar char="•"/>
              <a:defRPr/>
            </a:pPr>
            <a:endParaRPr lang="el-GR" sz="1800" dirty="0" smtClean="0"/>
          </a:p>
          <a:p>
            <a:pPr algn="just">
              <a:spcBef>
                <a:spcPct val="0"/>
              </a:spcBef>
            </a:pPr>
            <a:endParaRPr lang="el-GR" dirty="0" smtClean="0"/>
          </a:p>
          <a:p>
            <a:pPr algn="just" eaLnBrk="1" hangingPunct="1">
              <a:spcBef>
                <a:spcPct val="0"/>
              </a:spcBef>
            </a:pPr>
            <a:endParaRPr lang="el-GR" dirty="0" smtClean="0"/>
          </a:p>
          <a:p>
            <a:pPr algn="just" eaLnBrk="1" hangingPunct="1">
              <a:spcBef>
                <a:spcPct val="0"/>
              </a:spcBef>
            </a:pPr>
            <a:endParaRPr lang="el-GR" dirty="0" smtClean="0"/>
          </a:p>
          <a:p>
            <a:pPr algn="just" eaLnBrk="1" hangingPunct="1">
              <a:spcBef>
                <a:spcPct val="0"/>
              </a:spcBef>
            </a:pPr>
            <a:endParaRPr lang="el-GR" dirty="0" smtClean="0"/>
          </a:p>
          <a:p>
            <a:pPr algn="just" eaLnBrk="1" hangingPunct="1">
              <a:spcBef>
                <a:spcPct val="0"/>
              </a:spcBef>
            </a:pPr>
            <a:endParaRPr lang="el-GR" dirty="0" smtClean="0"/>
          </a:p>
          <a:p>
            <a:pPr algn="just" eaLnBrk="1" hangingPunct="1">
              <a:spcBef>
                <a:spcPct val="0"/>
              </a:spcBef>
            </a:pPr>
            <a:endParaRPr lang="el-GR" dirty="0" smtClean="0"/>
          </a:p>
        </p:txBody>
      </p:sp>
      <p:sp>
        <p:nvSpPr>
          <p:cNvPr id="46087"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1F37CA4-80AA-4892-88BA-5BC9A43DAB92}" type="slidenum">
              <a:rPr lang="fr-FR">
                <a:latin typeface="Arial" charset="0"/>
              </a:rPr>
              <a:pPr>
                <a:defRPr/>
              </a:pPr>
              <a:t>23</a:t>
            </a:fld>
            <a:endParaRPr lang="fr-FR">
              <a:latin typeface="Arial" charset="0"/>
            </a:endParaRPr>
          </a:p>
        </p:txBody>
      </p:sp>
      <p:pic>
        <p:nvPicPr>
          <p:cNvPr id="43014" name="Picture 2" descr="C:\Users\ΣΩΤΗΡΗΣ\Desktop\PaulusTarsus_LKANRW.jpg"/>
          <p:cNvPicPr>
            <a:picLocks noChangeAspect="1" noChangeArrowheads="1"/>
          </p:cNvPicPr>
          <p:nvPr/>
        </p:nvPicPr>
        <p:blipFill>
          <a:blip r:embed="rId2" cstate="print"/>
          <a:srcRect/>
          <a:stretch>
            <a:fillRect/>
          </a:stretch>
        </p:blipFill>
        <p:spPr bwMode="auto">
          <a:xfrm>
            <a:off x="0" y="0"/>
            <a:ext cx="5461000" cy="6180138"/>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5220073" y="404665"/>
            <a:ext cx="3456384" cy="384324"/>
          </a:xfrm>
        </p:spPr>
        <p:txBody>
          <a:bodyPr rtlCol="0">
            <a:normAutofit fontScale="90000"/>
          </a:bodyPr>
          <a:lstStyle/>
          <a:p>
            <a:pPr eaLnBrk="1" fontAlgn="auto" hangingPunct="1">
              <a:spcAft>
                <a:spcPts val="0"/>
              </a:spcAft>
              <a:defRPr/>
            </a:pPr>
            <a:r>
              <a:rPr lang="el-GR" dirty="0" smtClean="0"/>
              <a:t>Η ΛΥΤΡΩΤΙΚΗ ΕΜΠΕΙΡΙΑ</a:t>
            </a:r>
          </a:p>
        </p:txBody>
      </p:sp>
      <p:sp>
        <p:nvSpPr>
          <p:cNvPr id="12291" name="2 - Θέση κειμένου"/>
          <p:cNvSpPr>
            <a:spLocks noGrp="1"/>
          </p:cNvSpPr>
          <p:nvPr>
            <p:ph type="body" idx="2"/>
          </p:nvPr>
        </p:nvSpPr>
        <p:spPr>
          <a:xfrm>
            <a:off x="4139952" y="673100"/>
            <a:ext cx="4896544" cy="6068268"/>
          </a:xfrm>
        </p:spPr>
        <p:txBody>
          <a:bodyPr rtlCol="0">
            <a:normAutofit fontScale="70000" lnSpcReduction="20000"/>
          </a:bodyPr>
          <a:lstStyle/>
          <a:p>
            <a:pPr marL="7938" algn="just" eaLnBrk="1" fontAlgn="auto" hangingPunct="1">
              <a:spcAft>
                <a:spcPts val="0"/>
              </a:spcAft>
              <a:defRPr/>
            </a:pPr>
            <a:endParaRPr lang="el-GR" dirty="0" smtClean="0">
              <a:latin typeface="Palatino Linotype" pitchFamily="18" charset="0"/>
            </a:endParaRPr>
          </a:p>
          <a:p>
            <a:pPr marL="7938" algn="just">
              <a:defRPr/>
            </a:pPr>
            <a:r>
              <a:rPr lang="el-GR" sz="2000" dirty="0" smtClean="0"/>
              <a:t>Ήδη στην Ταρσό πιθανότατα κατά τα χρόνια της εφηβείας παρότι αγωνιζόταν να είναι τέλειος όσον αφορά στη δικαιοσύνη εκ του Νόμου και στο θέμα του ζήλου για την πατρογονική πίστη υπερτερούσε όλων των συμφοιτητών του, συνειδητοποίησε εξ αφορμής της εφαρμογής της εντολής </a:t>
            </a:r>
            <a:r>
              <a:rPr lang="el-GR" sz="2000" b="1" i="1" dirty="0" err="1" smtClean="0">
                <a:solidFill>
                  <a:srgbClr val="C00000"/>
                </a:solidFill>
              </a:rPr>
              <a:t>Οὺκ</a:t>
            </a:r>
            <a:r>
              <a:rPr lang="el-GR" sz="2000" b="1" i="1" dirty="0" smtClean="0">
                <a:solidFill>
                  <a:srgbClr val="C00000"/>
                </a:solidFill>
              </a:rPr>
              <a:t> επιθυμήσεις</a:t>
            </a:r>
            <a:r>
              <a:rPr lang="el-GR" sz="2000" b="1" dirty="0" smtClean="0">
                <a:solidFill>
                  <a:srgbClr val="C00000"/>
                </a:solidFill>
              </a:rPr>
              <a:t> </a:t>
            </a:r>
            <a:r>
              <a:rPr lang="el-GR" sz="2000" dirty="0" smtClean="0"/>
              <a:t>τη διάσταση μεταξύ του νόμου του </a:t>
            </a:r>
            <a:r>
              <a:rPr lang="el-GR" sz="2000" dirty="0" err="1" smtClean="0"/>
              <a:t>νοός</a:t>
            </a:r>
            <a:r>
              <a:rPr lang="el-GR" sz="2000" dirty="0" smtClean="0"/>
              <a:t> και αυτού της σάρκας (</a:t>
            </a:r>
            <a:r>
              <a:rPr lang="el-GR" sz="2000" dirty="0" err="1" smtClean="0"/>
              <a:t>Ρωμ</a:t>
            </a:r>
            <a:r>
              <a:rPr lang="el-GR" sz="2000" dirty="0" smtClean="0"/>
              <a:t>. 7) και ότι τελικά μέσω των διατάξεων του Νόμου (που είναι όντως άγιες) επέρχεται η επίγνωση της αμαρτίας και όχι η λύτρωση από αυτήν. </a:t>
            </a:r>
          </a:p>
          <a:p>
            <a:pPr marL="7938" algn="just">
              <a:defRPr/>
            </a:pPr>
            <a:endParaRPr lang="el-GR" sz="2000" dirty="0" smtClean="0"/>
          </a:p>
          <a:p>
            <a:pPr marL="7938" algn="just">
              <a:defRPr/>
            </a:pPr>
            <a:r>
              <a:rPr lang="el-GR" sz="2000" dirty="0" smtClean="0"/>
              <a:t>ούτε μόνος του κανείς άνθρωπος μέσω των έργων του δεν είναι δυνατόν να σωθεί. Η σωτηρία και η ειρήνη (η </a:t>
            </a:r>
            <a:r>
              <a:rPr lang="el-GR" sz="2000" dirty="0" err="1" smtClean="0"/>
              <a:t>Σαλόμ</a:t>
            </a:r>
            <a:r>
              <a:rPr lang="el-GR" sz="2000" dirty="0" smtClean="0"/>
              <a:t>, η αρμονία της ανθρώπινης ύπαρξης) είναι προϊόν Χάριτος του Θεού, ο οποίος πλέον κατανοείται ως Πατέρας-</a:t>
            </a:r>
            <a:r>
              <a:rPr lang="el-GR" sz="2000" dirty="0" err="1" smtClean="0"/>
              <a:t>Αββάς </a:t>
            </a:r>
            <a:r>
              <a:rPr lang="el-GR" sz="2000" dirty="0" smtClean="0"/>
              <a:t>που ελεεί δια του Ιησού Χριστού (που ονομάζεται Κύριος) και ζωοποιεί τα μέλη μέσω της καταπληκτικής ενέργειας του Αγίου Πνεύματος. </a:t>
            </a:r>
          </a:p>
          <a:p>
            <a:pPr marL="7938" algn="just">
              <a:defRPr/>
            </a:pPr>
            <a:endParaRPr lang="el-GR" sz="1500" dirty="0" smtClean="0"/>
          </a:p>
          <a:p>
            <a:pPr marL="7938" algn="just">
              <a:defRPr/>
            </a:pPr>
            <a:endParaRPr lang="el-GR" sz="1500" dirty="0" smtClean="0"/>
          </a:p>
          <a:p>
            <a:pPr marL="7938" algn="just">
              <a:defRPr/>
            </a:pPr>
            <a:r>
              <a:rPr lang="el-GR" sz="2000" dirty="0" smtClean="0"/>
              <a:t>Καταδιώκοντας ο Π. τους Χριστιανούς, καταπίεζε αμφιβολίες εντός του. Όταν κάποιος δεν εκπληρώνει πλήρως το Νόμο, λειτουργεί </a:t>
            </a:r>
            <a:r>
              <a:rPr lang="el-GR" sz="2000" b="1" dirty="0" smtClean="0"/>
              <a:t>είτε επιθετικά απέναντί του </a:t>
            </a:r>
            <a:r>
              <a:rPr lang="el-GR" sz="2000" dirty="0" smtClean="0"/>
              <a:t>(</a:t>
            </a:r>
            <a:r>
              <a:rPr lang="el-GR" sz="2000" dirty="0" err="1" smtClean="0"/>
              <a:t>Ιώσ</a:t>
            </a:r>
            <a:r>
              <a:rPr lang="el-GR" sz="2000" dirty="0" smtClean="0"/>
              <a:t>., </a:t>
            </a:r>
            <a:r>
              <a:rPr lang="el-GR" sz="2000" i="1" dirty="0" smtClean="0"/>
              <a:t>Αρχ.</a:t>
            </a:r>
            <a:r>
              <a:rPr lang="el-GR" sz="2000" dirty="0" smtClean="0"/>
              <a:t> 4.141-5 </a:t>
            </a:r>
            <a:r>
              <a:rPr lang="el-GR" sz="2000" i="1" dirty="0" err="1" smtClean="0"/>
              <a:t>Ζαμβρίας</a:t>
            </a:r>
            <a:r>
              <a:rPr lang="el-GR" sz="2000" i="1" dirty="0" smtClean="0"/>
              <a:t> και μικτοί γάμοι</a:t>
            </a:r>
            <a:r>
              <a:rPr lang="el-GR" sz="2000" baseline="30000" dirty="0" smtClean="0"/>
              <a:t>.</a:t>
            </a:r>
            <a:r>
              <a:rPr lang="el-GR" sz="2000" dirty="0" smtClean="0"/>
              <a:t> </a:t>
            </a:r>
            <a:r>
              <a:rPr lang="el-GR" sz="2000" dirty="0" err="1" smtClean="0"/>
              <a:t>πρβλ</a:t>
            </a:r>
            <a:r>
              <a:rPr lang="el-GR" sz="2000" dirty="0" smtClean="0"/>
              <a:t>. </a:t>
            </a:r>
            <a:r>
              <a:rPr lang="el-GR" sz="2000" dirty="0" err="1" smtClean="0"/>
              <a:t>Γαλ</a:t>
            </a:r>
            <a:r>
              <a:rPr lang="el-GR" sz="2000" dirty="0" smtClean="0"/>
              <a:t>. 3, 2-3</a:t>
            </a:r>
            <a:r>
              <a:rPr lang="el-GR" sz="2000" baseline="30000" dirty="0" smtClean="0"/>
              <a:t>.</a:t>
            </a:r>
            <a:r>
              <a:rPr lang="el-GR" sz="2000" dirty="0" smtClean="0"/>
              <a:t> </a:t>
            </a:r>
            <a:r>
              <a:rPr lang="el-GR" sz="2000" dirty="0" err="1" smtClean="0"/>
              <a:t>Ρωμ</a:t>
            </a:r>
            <a:r>
              <a:rPr lang="el-GR" sz="2000" dirty="0" smtClean="0"/>
              <a:t>. 6, 12-23</a:t>
            </a:r>
            <a:r>
              <a:rPr lang="el-GR" sz="2000" baseline="30000" dirty="0" smtClean="0"/>
              <a:t>.</a:t>
            </a:r>
            <a:r>
              <a:rPr lang="el-GR" sz="2000" dirty="0" smtClean="0"/>
              <a:t> 7, 6) είτε </a:t>
            </a:r>
            <a:r>
              <a:rPr lang="el-GR" sz="2000" b="1" dirty="0" smtClean="0"/>
              <a:t>καταπιεστικά απαξιώνοντας τον εαυτό του </a:t>
            </a:r>
            <a:r>
              <a:rPr lang="el-GR" sz="2000" dirty="0" smtClean="0"/>
              <a:t>(Δ’ Έσδρα 8. 35-36 </a:t>
            </a:r>
            <a:r>
              <a:rPr lang="el-GR" sz="2000" dirty="0" err="1" smtClean="0"/>
              <a:t>πρβλ</a:t>
            </a:r>
            <a:r>
              <a:rPr lang="el-GR" sz="2000" dirty="0" smtClean="0"/>
              <a:t>. </a:t>
            </a:r>
            <a:r>
              <a:rPr lang="el-GR" sz="2000" dirty="0" err="1" smtClean="0"/>
              <a:t>Ρωμ</a:t>
            </a:r>
            <a:r>
              <a:rPr lang="el-GR" sz="2000" dirty="0" smtClean="0"/>
              <a:t>. 7, 14-24). Η εμπειρία της Δαμασκού απελευθέρωσε τον Π. και από τα δύο, ενώ η εμπειρία της Ιερουσαλήμ (</a:t>
            </a:r>
            <a:r>
              <a:rPr lang="el-GR" sz="2000" dirty="0" err="1" smtClean="0"/>
              <a:t>Πρ</a:t>
            </a:r>
            <a:r>
              <a:rPr lang="el-GR" sz="2000" dirty="0" smtClean="0"/>
              <a:t>. 22, 18-21) εδραίωσε τη συνείδηση της αποστολής του στα έθνη. Το πόσο αντιφατική είναι η ψυχολογία κάθε φονταμενταλιστή τεκμηριώνεται κατά την άποψή μου και από το εξής γεγονός: οι Μακκαβαίοι από αρχέτυπα ζηλωτών-«σημαιοφόρων» εναντίον της παρουσίας του Ελληνισμού στην Ιερουσαλήμ στην πορεία μεταστράφηκαν στους καλύτερους/ φανατικότερους θιασώτες του</a:t>
            </a:r>
          </a:p>
        </p:txBody>
      </p:sp>
      <p:pic>
        <p:nvPicPr>
          <p:cNvPr id="9220" name="Picture 2"/>
          <p:cNvPicPr>
            <a:picLocks noGrp="1" noChangeAspect="1" noChangeArrowheads="1"/>
          </p:cNvPicPr>
          <p:nvPr>
            <p:ph sz="half" idx="1"/>
          </p:nvPr>
        </p:nvPicPr>
        <p:blipFill>
          <a:blip r:embed="rId2" cstate="print"/>
          <a:srcRect/>
          <a:stretch>
            <a:fillRect/>
          </a:stretch>
        </p:blipFill>
        <p:spPr>
          <a:xfrm>
            <a:off x="179512" y="620688"/>
            <a:ext cx="3795712" cy="5329237"/>
          </a:xfrm>
        </p:spPr>
      </p:pic>
      <p:sp>
        <p:nvSpPr>
          <p:cNvPr id="12293"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51ECBE6-3AB2-47BC-A66A-5EA877CAE3B6}" type="slidenum">
              <a:rPr lang="fr-FR">
                <a:latin typeface="Arial" charset="0"/>
              </a:rPr>
              <a:pPr>
                <a:defRPr/>
              </a:pPr>
              <a:t>24</a:t>
            </a:fld>
            <a:endParaRPr lang="fr-FR">
              <a:latin typeface="Arial"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rot="10800000" flipH="1" flipV="1">
            <a:off x="971550" y="5516563"/>
            <a:ext cx="3529013" cy="865187"/>
          </a:xfrm>
        </p:spPr>
        <p:txBody>
          <a:bodyPr/>
          <a:lstStyle/>
          <a:p>
            <a:pPr eaLnBrk="1" hangingPunct="1"/>
            <a:r>
              <a:rPr lang="de-DE" sz="900" smtClean="0">
                <a:hlinkClick r:id="rId2" tooltip="Michelangelo Merisi da Caravaggio"/>
              </a:rPr>
              <a:t>Michel</a:t>
            </a:r>
            <a:r>
              <a:rPr lang="el-GR" sz="900" smtClean="0">
                <a:hlinkClick r:id="rId2" tooltip="Michelangelo Merisi da Caravaggio"/>
              </a:rPr>
              <a:t> </a:t>
            </a:r>
            <a:r>
              <a:rPr lang="de-DE" sz="900" smtClean="0">
                <a:hlinkClick r:id="rId2" tooltip="Michelangelo Merisi da Caravaggio"/>
              </a:rPr>
              <a:t>angelo Merisi da Caravaggio</a:t>
            </a:r>
            <a:r>
              <a:rPr lang="de-DE" sz="900" smtClean="0"/>
              <a:t>: Cerasi-Kapelle, </a:t>
            </a:r>
            <a:r>
              <a:rPr lang="de-DE" smtClean="0"/>
              <a:t/>
            </a:r>
            <a:br>
              <a:rPr lang="de-DE" smtClean="0"/>
            </a:br>
            <a:endParaRPr lang="el-GR" smtClean="0"/>
          </a:p>
        </p:txBody>
      </p:sp>
      <p:sp>
        <p:nvSpPr>
          <p:cNvPr id="3" name="2 - Θέση κειμένου"/>
          <p:cNvSpPr>
            <a:spLocks noGrp="1"/>
          </p:cNvSpPr>
          <p:nvPr>
            <p:ph type="body" idx="2"/>
          </p:nvPr>
        </p:nvSpPr>
        <p:spPr>
          <a:xfrm>
            <a:off x="5535613" y="374650"/>
            <a:ext cx="3384550" cy="5513388"/>
          </a:xfrm>
        </p:spPr>
        <p:txBody>
          <a:bodyPr rtlCol="0">
            <a:normAutofit/>
          </a:bodyPr>
          <a:lstStyle/>
          <a:p>
            <a:pPr marL="87313" indent="22225" algn="just" eaLnBrk="1" fontAlgn="auto" hangingPunct="1">
              <a:lnSpc>
                <a:spcPct val="150000"/>
              </a:lnSpc>
              <a:spcAft>
                <a:spcPts val="0"/>
              </a:spcAft>
              <a:defRPr/>
            </a:pPr>
            <a:endParaRPr lang="el-GR" sz="1100" dirty="0" smtClean="0"/>
          </a:p>
          <a:p>
            <a:pPr marL="87313" indent="22225" algn="just" eaLnBrk="1" fontAlgn="auto" hangingPunct="1">
              <a:lnSpc>
                <a:spcPct val="150000"/>
              </a:lnSpc>
              <a:spcAft>
                <a:spcPts val="0"/>
              </a:spcAft>
              <a:defRPr/>
            </a:pPr>
            <a:r>
              <a:rPr lang="el-GR" sz="1100" dirty="0" smtClean="0"/>
              <a:t>Στ</a:t>
            </a:r>
            <a:endParaRPr lang="el-GR" dirty="0"/>
          </a:p>
        </p:txBody>
      </p:sp>
      <p:pic>
        <p:nvPicPr>
          <p:cNvPr id="13316" name="Picture 2"/>
          <p:cNvPicPr>
            <a:picLocks noGrp="1" noChangeAspect="1" noChangeArrowheads="1"/>
          </p:cNvPicPr>
          <p:nvPr>
            <p:ph sz="half" idx="1"/>
          </p:nvPr>
        </p:nvPicPr>
        <p:blipFill>
          <a:blip r:embed="rId3" cstate="print"/>
          <a:srcRect/>
          <a:stretch>
            <a:fillRect/>
          </a:stretch>
        </p:blipFill>
        <p:spPr>
          <a:xfrm>
            <a:off x="1187624" y="476672"/>
            <a:ext cx="3697287" cy="4895850"/>
          </a:xfrm>
        </p:spPr>
      </p:pic>
      <p:sp>
        <p:nvSpPr>
          <p:cNvPr id="16389"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DC7941A-0CD3-401B-BB80-B1B5AE8D3884}" type="slidenum">
              <a:rPr lang="fr-FR">
                <a:latin typeface="Arial" charset="0"/>
              </a:rPr>
              <a:pPr>
                <a:defRPr/>
              </a:pPr>
              <a:t>25</a:t>
            </a:fld>
            <a:endParaRPr lang="fr-FR">
              <a:latin typeface="Arial" charset="0"/>
            </a:endParaRPr>
          </a:p>
        </p:txBody>
      </p:sp>
      <p:sp>
        <p:nvSpPr>
          <p:cNvPr id="6" name="5 - Ορθογώνιο"/>
          <p:cNvSpPr/>
          <p:nvPr/>
        </p:nvSpPr>
        <p:spPr>
          <a:xfrm>
            <a:off x="4860032" y="188640"/>
            <a:ext cx="4104456" cy="6740307"/>
          </a:xfrm>
          <a:prstGeom prst="rect">
            <a:avLst/>
          </a:prstGeom>
        </p:spPr>
        <p:txBody>
          <a:bodyPr wrap="square">
            <a:spAutoFit/>
          </a:bodyPr>
          <a:lstStyle/>
          <a:p>
            <a:pPr algn="just"/>
            <a:r>
              <a:rPr lang="el-GR" dirty="0" smtClean="0"/>
              <a:t>Η αμαρτία (και ως </a:t>
            </a:r>
            <a:r>
              <a:rPr lang="el-GR" i="1" dirty="0" smtClean="0"/>
              <a:t>παράδειγμα</a:t>
            </a:r>
            <a:r>
              <a:rPr lang="el-GR" dirty="0" smtClean="0"/>
              <a:t> κομίζει ο Π. την </a:t>
            </a:r>
            <a:r>
              <a:rPr lang="el-GR" i="1" dirty="0" smtClean="0"/>
              <a:t>επιθυμία</a:t>
            </a:r>
            <a:r>
              <a:rPr lang="el-GR" dirty="0" smtClean="0"/>
              <a:t> τη μητέρα όλων των αμαρτιών </a:t>
            </a:r>
            <a:r>
              <a:rPr lang="el-GR" dirty="0" err="1" smtClean="0"/>
              <a:t>Φίλ</a:t>
            </a:r>
            <a:r>
              <a:rPr lang="el-GR" dirty="0" smtClean="0"/>
              <a:t>. </a:t>
            </a:r>
            <a:r>
              <a:rPr lang="el-GR" i="1" dirty="0" err="1" smtClean="0"/>
              <a:t>Νόμ</a:t>
            </a:r>
            <a:r>
              <a:rPr lang="el-GR" i="1" dirty="0" smtClean="0"/>
              <a:t>.</a:t>
            </a:r>
            <a:r>
              <a:rPr lang="el-GR" dirty="0" smtClean="0"/>
              <a:t> 4.84-85) επειδή συνδέεται με τον </a:t>
            </a:r>
            <a:r>
              <a:rPr lang="el-GR" dirty="0" err="1" smtClean="0"/>
              <a:t>Πρωτοάνθρωπο</a:t>
            </a:r>
            <a:r>
              <a:rPr lang="el-GR" dirty="0" smtClean="0"/>
              <a:t>, έχει </a:t>
            </a:r>
            <a:r>
              <a:rPr lang="el-GR" i="1" dirty="0" smtClean="0"/>
              <a:t>ανθρωπολογική ποιότητα</a:t>
            </a:r>
            <a:r>
              <a:rPr lang="el-GR" dirty="0" smtClean="0"/>
              <a:t> για τον σαρκικό άνθρωπο και λειτουργεί ανεξάρτητα του Νόμου. </a:t>
            </a:r>
          </a:p>
          <a:p>
            <a:pPr algn="just"/>
            <a:endParaRPr lang="el-GR" dirty="0" smtClean="0"/>
          </a:p>
          <a:p>
            <a:pPr algn="just"/>
            <a:r>
              <a:rPr lang="el-GR" dirty="0" smtClean="0"/>
              <a:t>Έτσι με τραγικό τρόπο ο άνθρωπος τη </a:t>
            </a:r>
            <a:r>
              <a:rPr lang="el-GR" i="1" dirty="0" smtClean="0"/>
              <a:t>γνωρίζει </a:t>
            </a:r>
            <a:r>
              <a:rPr lang="el-GR" dirty="0" smtClean="0"/>
              <a:t>(με την εμπειρική έννοια του όρου) οπότε και συναντά το Νόμο ως αμαρτωλός. Τελικά ο Νόμος μορφοποιεί/ </a:t>
            </a:r>
            <a:r>
              <a:rPr lang="el-GR" i="1" dirty="0" smtClean="0"/>
              <a:t>ζωοποιεί</a:t>
            </a:r>
            <a:r>
              <a:rPr lang="el-GR" dirty="0" smtClean="0"/>
              <a:t> την αμαρτία και την κάνει διακριτή (</a:t>
            </a:r>
            <a:r>
              <a:rPr lang="el-GR" dirty="0" err="1" smtClean="0"/>
              <a:t>Ρωμ</a:t>
            </a:r>
            <a:r>
              <a:rPr lang="el-GR" dirty="0" smtClean="0"/>
              <a:t>. 3, 20β), αντικείμενο κρίσης και τιμωρίας (5, 13β). </a:t>
            </a:r>
          </a:p>
          <a:p>
            <a:pPr algn="just"/>
            <a:endParaRPr lang="el-GR" dirty="0" smtClean="0"/>
          </a:p>
          <a:p>
            <a:pPr algn="just"/>
            <a:r>
              <a:rPr lang="el-GR" dirty="0" smtClean="0"/>
              <a:t>Η </a:t>
            </a:r>
            <a:r>
              <a:rPr lang="el-GR" b="1" dirty="0" smtClean="0"/>
              <a:t>ελευθερία </a:t>
            </a:r>
            <a:r>
              <a:rPr lang="el-GR" dirty="0" smtClean="0"/>
              <a:t>δεν σχετίζεται με την αυτονομία του ατόμου αλλά έχει </a:t>
            </a:r>
            <a:r>
              <a:rPr lang="el-GR" i="1" dirty="0" smtClean="0"/>
              <a:t>πολιτική </a:t>
            </a:r>
            <a:r>
              <a:rPr lang="el-GR" dirty="0" smtClean="0"/>
              <a:t>διάσταση και σχετίζεται με την αποδέσμευση από ξένους νόμους για να ζήσουμε σύμφωνα με τον </a:t>
            </a:r>
            <a:r>
              <a:rPr lang="el-GR" i="1" dirty="0" smtClean="0"/>
              <a:t>ίδιο</a:t>
            </a:r>
            <a:r>
              <a:rPr lang="el-GR" dirty="0" smtClean="0"/>
              <a:t>-αυθεντικό νόμο. Άρα δεν σημαίνει </a:t>
            </a:r>
            <a:r>
              <a:rPr lang="el-GR" i="1" dirty="0" smtClean="0"/>
              <a:t>α-</a:t>
            </a:r>
            <a:r>
              <a:rPr lang="el-GR" i="1" dirty="0" err="1" smtClean="0"/>
              <a:t>νομία</a:t>
            </a:r>
            <a:r>
              <a:rPr lang="el-GR" dirty="0" err="1" smtClean="0"/>
              <a:t> </a:t>
            </a:r>
            <a:r>
              <a:rPr lang="el-GR" dirty="0" smtClean="0"/>
              <a:t>αλλά ζωή σύμφωνα με το Νόμο του Χριστού της ελευθερίας (</a:t>
            </a:r>
            <a:r>
              <a:rPr lang="el-GR" dirty="0" err="1" smtClean="0"/>
              <a:t>Γαλ</a:t>
            </a:r>
            <a:r>
              <a:rPr lang="el-GR" dirty="0" smtClean="0"/>
              <a:t>. 6, 2). </a:t>
            </a:r>
            <a:endParaRPr lang="el-GR" dirty="0"/>
          </a:p>
        </p:txBody>
      </p:sp>
    </p:spTree>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ΕΙΚΟΝΕΣ ΤΟΥ ΠΑΥΛΟΥ</a:t>
            </a:r>
            <a:endParaRPr lang="el-GR" dirty="0"/>
          </a:p>
        </p:txBody>
      </p:sp>
      <p:sp>
        <p:nvSpPr>
          <p:cNvPr id="3" name="2 - Θέση περιεχομένου"/>
          <p:cNvSpPr>
            <a:spLocks noGrp="1"/>
          </p:cNvSpPr>
          <p:nvPr>
            <p:ph idx="1"/>
          </p:nvPr>
        </p:nvSpPr>
        <p:spPr>
          <a:xfrm>
            <a:off x="4716016" y="1052736"/>
            <a:ext cx="4104456" cy="5688632"/>
          </a:xfrm>
        </p:spPr>
        <p:txBody>
          <a:bodyPr>
            <a:normAutofit fontScale="25000" lnSpcReduction="20000"/>
          </a:bodyPr>
          <a:lstStyle/>
          <a:p>
            <a:r>
              <a:rPr lang="el-GR" sz="6400" b="1" dirty="0" smtClean="0">
                <a:solidFill>
                  <a:srgbClr val="000099"/>
                </a:solidFill>
              </a:rPr>
              <a:t>Ο ΠΑΥΛΟΣ ΑΠΟΤΥΠΩΝΕΙ ΤΗΝ ΚΑΙΝΟΥΡΓΙΑ ΚΑΤΑΣΤΑΣΗ ΜΕ ΔΙΑΦΟΡΕΣ ΕΙΚΟΝΕΣ: </a:t>
            </a:r>
          </a:p>
          <a:p>
            <a:endParaRPr lang="el-GR" sz="4300" b="1" dirty="0" smtClean="0"/>
          </a:p>
          <a:p>
            <a:pPr algn="just"/>
            <a:r>
              <a:rPr lang="el-GR" sz="4300" b="1" dirty="0" smtClean="0"/>
              <a:t>(</a:t>
            </a:r>
            <a:r>
              <a:rPr lang="el-GR" sz="5600" b="1" dirty="0" smtClean="0"/>
              <a:t>1) ΚΑΤΑΛΛΑΓΗ = </a:t>
            </a:r>
            <a:r>
              <a:rPr lang="el-GR" sz="5600" dirty="0" smtClean="0"/>
              <a:t>αρχ. η συμφιλίωση αρχικά δύο εχθρικών πόλεων.  Ο Π. ως </a:t>
            </a:r>
            <a:r>
              <a:rPr lang="el-GR" sz="5600" dirty="0" err="1" smtClean="0"/>
              <a:t>πρέσβυς</a:t>
            </a:r>
            <a:r>
              <a:rPr lang="el-GR" sz="5600" dirty="0" smtClean="0"/>
              <a:t>… </a:t>
            </a:r>
          </a:p>
          <a:p>
            <a:pPr algn="just"/>
            <a:endParaRPr lang="el-GR" sz="5600" dirty="0" smtClean="0"/>
          </a:p>
          <a:p>
            <a:pPr algn="just"/>
            <a:r>
              <a:rPr lang="el-GR" sz="5600" dirty="0" smtClean="0"/>
              <a:t>(2) </a:t>
            </a:r>
            <a:r>
              <a:rPr lang="el-GR" sz="5600" b="1" dirty="0" smtClean="0"/>
              <a:t>ΛΥΤΡΩΣΗ</a:t>
            </a:r>
            <a:r>
              <a:rPr lang="el-GR" sz="5600" dirty="0" smtClean="0"/>
              <a:t> = η διά καταβολής λύτρων απελευθέρωση από κάποιον αφέντη ενώπιον κάποιας θεότητας, η οποία όμως «δήθεν» ελευθερώνει.</a:t>
            </a:r>
          </a:p>
          <a:p>
            <a:pPr algn="just"/>
            <a:r>
              <a:rPr lang="el-GR" sz="5600" b="1" dirty="0" smtClean="0"/>
              <a:t> (3) ΕΞΑΓΟΡΑΖΩ = </a:t>
            </a:r>
            <a:r>
              <a:rPr lang="el-GR" sz="5600" dirty="0" smtClean="0"/>
              <a:t>από τη δουλεία  </a:t>
            </a:r>
          </a:p>
          <a:p>
            <a:pPr algn="just"/>
            <a:endParaRPr lang="el-GR" sz="5600" dirty="0" smtClean="0"/>
          </a:p>
          <a:p>
            <a:pPr algn="just"/>
            <a:r>
              <a:rPr lang="el-GR" sz="5600" dirty="0" smtClean="0"/>
              <a:t>(4) </a:t>
            </a:r>
            <a:r>
              <a:rPr lang="el-GR" sz="5600" b="1" dirty="0" smtClean="0"/>
              <a:t>Εξ-ΙΛΑΣΜΟΣ </a:t>
            </a:r>
            <a:r>
              <a:rPr lang="el-GR" sz="5600" dirty="0" smtClean="0"/>
              <a:t>= συμφιλίωση με τον Θεό μέσω του ραντισμού με αίμα. </a:t>
            </a:r>
            <a:r>
              <a:rPr lang="el-GR" sz="5600" dirty="0" err="1" smtClean="0"/>
              <a:t>Ρωμ</a:t>
            </a:r>
            <a:r>
              <a:rPr lang="el-GR" sz="5600" dirty="0" smtClean="0"/>
              <a:t>. 3, 25: </a:t>
            </a:r>
            <a:r>
              <a:rPr lang="el-GR" sz="5600" b="1" i="1" dirty="0" smtClean="0"/>
              <a:t>Ο Θεός </a:t>
            </a:r>
            <a:r>
              <a:rPr lang="el-GR" sz="5600" b="1" i="1" dirty="0" err="1" smtClean="0"/>
              <a:t>προέθετο</a:t>
            </a:r>
            <a:r>
              <a:rPr lang="el-GR" sz="5600" b="1" i="1" dirty="0" smtClean="0"/>
              <a:t> δημόσια τον Ιησού ως </a:t>
            </a:r>
            <a:r>
              <a:rPr lang="el-GR" sz="5600" b="1" i="1" dirty="0" err="1" smtClean="0"/>
              <a:t>ἱλαστήριον</a:t>
            </a:r>
            <a:r>
              <a:rPr lang="el-GR" sz="5600" b="1" i="1" dirty="0" smtClean="0"/>
              <a:t>.</a:t>
            </a:r>
            <a:r>
              <a:rPr lang="el-GR" sz="5600" dirty="0" smtClean="0"/>
              <a:t> Ο όρος κατανοήθηκε από τους Πατέρες ως εξιλαστήρια θυσία/εξιλαστήριο θύμα που θυσιάζεται χάριν της απολύτρωσης του λαού Του, όπως οι Μακκαβαίοι παίδες (Δ’ Μακ. 17, 21 κε.). Ίσως ανακαλείται η «θυσία»-</a:t>
            </a:r>
            <a:r>
              <a:rPr lang="el-GR" sz="5600" dirty="0" err="1" smtClean="0"/>
              <a:t>Ακεντά</a:t>
            </a:r>
            <a:r>
              <a:rPr lang="el-GR" sz="5600" dirty="0" smtClean="0"/>
              <a:t> υπό του Αβραάμ του Ισαάκ στο όρος του Ναού </a:t>
            </a:r>
            <a:r>
              <a:rPr lang="el-GR" sz="5600" dirty="0" err="1" smtClean="0"/>
              <a:t>Μορία</a:t>
            </a:r>
            <a:r>
              <a:rPr lang="el-GR" sz="5600" dirty="0" smtClean="0"/>
              <a:t>, η οποία σύμφωνα με τους Ιουδαίους είχε εξιλαστήριο χαρακτήρα για τις ανομίες του έθνους. Ταυτόχρονα όμως ίσως ο Ιησούς ταυτίζεται με την </a:t>
            </a:r>
            <a:r>
              <a:rPr lang="el-GR" sz="5600" dirty="0" err="1" smtClean="0"/>
              <a:t>Καπορέθ</a:t>
            </a:r>
            <a:r>
              <a:rPr lang="el-GR" sz="5600" dirty="0" smtClean="0"/>
              <a:t> /το </a:t>
            </a:r>
            <a:r>
              <a:rPr lang="el-GR" sz="5600" dirty="0" err="1" smtClean="0"/>
              <a:t>Ιλαστήριον</a:t>
            </a:r>
            <a:r>
              <a:rPr lang="el-GR" sz="5600" dirty="0" smtClean="0"/>
              <a:t> (</a:t>
            </a:r>
            <a:r>
              <a:rPr lang="el-GR" sz="5600" dirty="0" err="1" smtClean="0"/>
              <a:t>πρβλ</a:t>
            </a:r>
            <a:r>
              <a:rPr lang="el-GR" sz="5600" dirty="0" smtClean="0"/>
              <a:t>. Εβρ. 9, 5) το χώρο της θεϊκής παρουσίας στο Ναό (</a:t>
            </a:r>
            <a:r>
              <a:rPr lang="el-GR" sz="5600" dirty="0" err="1" smtClean="0"/>
              <a:t>Έξ</a:t>
            </a:r>
            <a:r>
              <a:rPr lang="el-GR" sz="5600" dirty="0" smtClean="0"/>
              <a:t>. 25, 22. </a:t>
            </a:r>
            <a:r>
              <a:rPr lang="el-GR" sz="5600" dirty="0" err="1" smtClean="0"/>
              <a:t>Λευ</a:t>
            </a:r>
            <a:r>
              <a:rPr lang="el-GR" sz="5600" dirty="0" smtClean="0"/>
              <a:t>. 16, 2. 13).  </a:t>
            </a:r>
          </a:p>
          <a:p>
            <a:pPr algn="just"/>
            <a:r>
              <a:rPr lang="el-GR" sz="5600" dirty="0" smtClean="0"/>
              <a:t>(5) </a:t>
            </a:r>
            <a:r>
              <a:rPr lang="el-GR" sz="5600" b="1" dirty="0" smtClean="0"/>
              <a:t>ΑΡΡΑΒΩΝ= </a:t>
            </a:r>
            <a:r>
              <a:rPr lang="el-GR" sz="5600" dirty="0" smtClean="0"/>
              <a:t>η χρηματική εγγύηση, ενέχυρο  που δεσμεύει τον δότη ότι θα τηρήσει τις υποχρεώσεις  του.</a:t>
            </a:r>
          </a:p>
          <a:p>
            <a:pPr algn="just"/>
            <a:r>
              <a:rPr lang="el-GR" sz="5600" dirty="0" smtClean="0"/>
              <a:t>(6) </a:t>
            </a:r>
            <a:r>
              <a:rPr lang="el-GR" sz="5600" b="1" dirty="0" smtClean="0"/>
              <a:t>ΥΙΟΘΕΣΙΑ </a:t>
            </a:r>
          </a:p>
          <a:p>
            <a:endParaRPr lang="el-GR" dirty="0"/>
          </a:p>
        </p:txBody>
      </p:sp>
      <p:pic>
        <p:nvPicPr>
          <p:cNvPr id="4" name="Picture 2" descr="https://encrypted-tbn3.gstatic.com/images?q=tbn:ANd9GcR8Y3zLJRoH0_bQ5TYxKyFKGWFa_hXY9KTCmOXBTFQgSZxKC58stQ"/>
          <p:cNvPicPr>
            <a:picLocks noChangeAspect="1" noChangeArrowheads="1"/>
          </p:cNvPicPr>
          <p:nvPr/>
        </p:nvPicPr>
        <p:blipFill>
          <a:blip r:embed="rId2" cstate="print"/>
          <a:srcRect/>
          <a:stretch>
            <a:fillRect/>
          </a:stretch>
        </p:blipFill>
        <p:spPr bwMode="auto">
          <a:xfrm>
            <a:off x="121635" y="1556792"/>
            <a:ext cx="4320480" cy="3240360"/>
          </a:xfrm>
          <a:prstGeom prst="rect">
            <a:avLst/>
          </a:prstGeom>
          <a:noFill/>
        </p:spPr>
      </p:pic>
      <p:sp>
        <p:nvSpPr>
          <p:cNvPr id="5" name="4 - TextBox"/>
          <p:cNvSpPr txBox="1"/>
          <p:nvPr/>
        </p:nvSpPr>
        <p:spPr>
          <a:xfrm>
            <a:off x="323528" y="5373216"/>
            <a:ext cx="4032448" cy="646331"/>
          </a:xfrm>
          <a:prstGeom prst="rect">
            <a:avLst/>
          </a:prstGeom>
          <a:noFill/>
        </p:spPr>
        <p:txBody>
          <a:bodyPr wrap="square" rtlCol="0">
            <a:spAutoFit/>
          </a:bodyPr>
          <a:lstStyle/>
          <a:p>
            <a:r>
              <a:rPr lang="el-GR" dirty="0" smtClean="0"/>
              <a:t>Ο ΠΑΥΛΟΣ ΩΣ </a:t>
            </a:r>
            <a:r>
              <a:rPr lang="el-GR" b="1" dirty="0" smtClean="0"/>
              <a:t>ΠΑΣΧΩΝ ΔΟΥΛΟΣ</a:t>
            </a:r>
            <a:r>
              <a:rPr lang="el-GR" dirty="0" smtClean="0"/>
              <a:t>-ΙΕΡΕΥΣ- ΠΡΕΣΒΕΥΤΗΣ- ΣΠΟΝΔΗ-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1473200" y="614363"/>
            <a:ext cx="7261225" cy="415925"/>
          </a:xfrm>
        </p:spPr>
        <p:txBody>
          <a:bodyPr rtlCol="0">
            <a:normAutofit fontScale="90000"/>
          </a:bodyPr>
          <a:lstStyle/>
          <a:p>
            <a:pPr eaLnBrk="1" fontAlgn="auto" hangingPunct="1">
              <a:spcAft>
                <a:spcPts val="0"/>
              </a:spcAft>
              <a:defRPr/>
            </a:pPr>
            <a:r>
              <a:rPr lang="el-GR" sz="2800" b="1" i="1" dirty="0" smtClean="0">
                <a:solidFill>
                  <a:srgbClr val="C00000"/>
                </a:solidFill>
              </a:rPr>
              <a:t>ΕΙΡΗΝΗ</a:t>
            </a:r>
            <a:r>
              <a:rPr lang="el-GR" sz="2800" dirty="0" smtClean="0">
                <a:solidFill>
                  <a:srgbClr val="C00000"/>
                </a:solidFill>
              </a:rPr>
              <a:t> ΕΝ ΧΡΙΣΤΩ ΜΕ ΤΟΝ ΕΑΥΤΟ </a:t>
            </a:r>
          </a:p>
        </p:txBody>
      </p:sp>
      <p:sp>
        <p:nvSpPr>
          <p:cNvPr id="21507" name="2 - Θέση περιεχομένου"/>
          <p:cNvSpPr>
            <a:spLocks noGrp="1"/>
          </p:cNvSpPr>
          <p:nvPr>
            <p:ph idx="1"/>
          </p:nvPr>
        </p:nvSpPr>
        <p:spPr>
          <a:xfrm>
            <a:off x="1" y="980728"/>
            <a:ext cx="9018588" cy="5544615"/>
          </a:xfrm>
        </p:spPr>
        <p:txBody>
          <a:bodyPr>
            <a:normAutofit fontScale="92500" lnSpcReduction="10000"/>
          </a:bodyPr>
          <a:lstStyle/>
          <a:p>
            <a:pPr algn="just">
              <a:buNone/>
            </a:pPr>
            <a:r>
              <a:rPr lang="el-GR" sz="1600" dirty="0" smtClean="0"/>
              <a:t>Σωκράτης και οι Στωικοί διακήρυτταν ότι η σωστή ηθική συμπεριφορά προέρχεται από </a:t>
            </a:r>
            <a:r>
              <a:rPr lang="el-GR" sz="1600" b="1" dirty="0" smtClean="0"/>
              <a:t>την πλήρη γνώση του εαυτού μας </a:t>
            </a:r>
            <a:r>
              <a:rPr lang="el-GR" sz="1600" dirty="0" smtClean="0"/>
              <a:t>κατεξοχήν </a:t>
            </a:r>
            <a:r>
              <a:rPr lang="el-GR" sz="1600" b="1" dirty="0" smtClean="0"/>
              <a:t>μέσω της λογικής, της νόησης</a:t>
            </a:r>
            <a:r>
              <a:rPr lang="el-GR" sz="1600" i="1" dirty="0" smtClean="0"/>
              <a:t>. </a:t>
            </a:r>
            <a:r>
              <a:rPr lang="el-GR" sz="1600" dirty="0" smtClean="0"/>
              <a:t>Ο Παύλος, όπως αποδεικνύεται από το </a:t>
            </a:r>
            <a:r>
              <a:rPr lang="el-GR" sz="1600" dirty="0" err="1" smtClean="0"/>
              <a:t>Ρωμ</a:t>
            </a:r>
            <a:r>
              <a:rPr lang="el-GR" sz="1600" dirty="0" smtClean="0"/>
              <a:t>. 7-8, εντοπίζει το δράμα της </a:t>
            </a:r>
            <a:r>
              <a:rPr lang="el-GR" sz="1600" dirty="0" err="1" smtClean="0"/>
              <a:t>μεταπτωτικής</a:t>
            </a:r>
            <a:r>
              <a:rPr lang="el-GR" sz="1600" dirty="0" smtClean="0"/>
              <a:t> «σαρκικής» ανθρώπινης ύπαρξης όχι στο ότι αγνοεί αλλά στο ότι (παρότι αναγνωρίζει την ύπαρξη της φωνής της συνείδησης </a:t>
            </a:r>
            <a:r>
              <a:rPr lang="el-GR" sz="1600" dirty="0" err="1" smtClean="0"/>
              <a:t>Ρωμ</a:t>
            </a:r>
            <a:r>
              <a:rPr lang="el-GR" sz="1600" dirty="0" smtClean="0"/>
              <a:t>. 2, 14-15) </a:t>
            </a:r>
            <a:r>
              <a:rPr lang="el-GR" sz="1600" b="1" dirty="0" smtClean="0">
                <a:solidFill>
                  <a:srgbClr val="C00000"/>
                </a:solidFill>
              </a:rPr>
              <a:t>δεν μπορεί </a:t>
            </a:r>
            <a:r>
              <a:rPr lang="el-GR" sz="1600" dirty="0" smtClean="0"/>
              <a:t>να πράξει το αγαθό. Γι’ αυτό και το Εγώ είναι διχασμένο: </a:t>
            </a:r>
            <a:r>
              <a:rPr lang="el-GR" sz="1600" i="1" dirty="0" err="1" smtClean="0"/>
              <a:t>οὐ</a:t>
            </a:r>
            <a:r>
              <a:rPr lang="el-GR" sz="1600" i="1" dirty="0" smtClean="0"/>
              <a:t> </a:t>
            </a:r>
            <a:r>
              <a:rPr lang="el-GR" sz="1600" i="1" dirty="0" err="1" smtClean="0"/>
              <a:t>γὰρ</a:t>
            </a:r>
            <a:r>
              <a:rPr lang="el-GR" sz="1600" i="1" dirty="0" smtClean="0"/>
              <a:t> ὃ </a:t>
            </a:r>
            <a:r>
              <a:rPr lang="el-GR" sz="1600" i="1" dirty="0" err="1" smtClean="0"/>
              <a:t>θέλει</a:t>
            </a:r>
            <a:r>
              <a:rPr lang="el-GR" sz="1600" i="1" dirty="0" smtClean="0"/>
              <a:t> </a:t>
            </a:r>
            <a:r>
              <a:rPr lang="el-GR" sz="1600" i="1" dirty="0" err="1" smtClean="0"/>
              <a:t>ποιεῖ</a:t>
            </a:r>
            <a:r>
              <a:rPr lang="el-GR" sz="1600" i="1" dirty="0" smtClean="0"/>
              <a:t> </a:t>
            </a:r>
            <a:r>
              <a:rPr lang="el-GR" sz="1600" i="1" dirty="0" err="1" smtClean="0"/>
              <a:t>ἀγαθόν</a:t>
            </a:r>
            <a:r>
              <a:rPr lang="el-GR" sz="1600" i="1" dirty="0" smtClean="0"/>
              <a:t>, </a:t>
            </a:r>
            <a:r>
              <a:rPr lang="el-GR" sz="1600" i="1" dirty="0" err="1" smtClean="0"/>
              <a:t>ἀλλὰ</a:t>
            </a:r>
            <a:r>
              <a:rPr lang="el-GR" sz="1600" i="1" dirty="0" smtClean="0"/>
              <a:t> ὃ </a:t>
            </a:r>
            <a:r>
              <a:rPr lang="el-GR" sz="1600" i="1" dirty="0" err="1" smtClean="0"/>
              <a:t>οὐ</a:t>
            </a:r>
            <a:r>
              <a:rPr lang="el-GR" sz="1600" i="1" dirty="0" smtClean="0"/>
              <a:t> </a:t>
            </a:r>
            <a:r>
              <a:rPr lang="el-GR" sz="1600" i="1" dirty="0" err="1" smtClean="0"/>
              <a:t>θέλει</a:t>
            </a:r>
            <a:r>
              <a:rPr lang="el-GR" sz="1600" i="1" dirty="0" smtClean="0"/>
              <a:t> </a:t>
            </a:r>
            <a:r>
              <a:rPr lang="el-GR" sz="1600" i="1" dirty="0" err="1" smtClean="0"/>
              <a:t>κακὸν</a:t>
            </a:r>
            <a:r>
              <a:rPr lang="el-GR" sz="1600" i="1" dirty="0" smtClean="0"/>
              <a:t> </a:t>
            </a:r>
            <a:r>
              <a:rPr lang="el-GR" sz="1600" i="1" dirty="0" err="1" smtClean="0"/>
              <a:t>τοῦτο</a:t>
            </a:r>
            <a:r>
              <a:rPr lang="el-GR" sz="1600" i="1" dirty="0" smtClean="0"/>
              <a:t> </a:t>
            </a:r>
            <a:r>
              <a:rPr lang="el-GR" sz="1600" i="1" dirty="0" err="1" smtClean="0"/>
              <a:t>πράσσει</a:t>
            </a:r>
            <a:r>
              <a:rPr lang="el-GR" sz="1600" dirty="0" smtClean="0"/>
              <a:t> (</a:t>
            </a:r>
            <a:r>
              <a:rPr lang="el-GR" sz="1600" dirty="0" err="1" smtClean="0"/>
              <a:t>Ρωμ</a:t>
            </a:r>
            <a:r>
              <a:rPr lang="el-GR" sz="1600" dirty="0" smtClean="0"/>
              <a:t>. 7, 19). Η λύση σε αυτή την τραγωδία βρίσκεται στο </a:t>
            </a:r>
            <a:r>
              <a:rPr lang="el-GR" sz="1600" b="1" dirty="0" err="1" smtClean="0"/>
              <a:t>Άγ</a:t>
            </a:r>
            <a:r>
              <a:rPr lang="el-GR" sz="1600" b="1" dirty="0" smtClean="0"/>
              <a:t>. Πνεύμα</a:t>
            </a:r>
            <a:r>
              <a:rPr lang="el-GR" sz="1600" dirty="0" smtClean="0"/>
              <a:t>. </a:t>
            </a:r>
          </a:p>
          <a:p>
            <a:pPr algn="just">
              <a:buNone/>
            </a:pPr>
            <a:r>
              <a:rPr lang="el-GR" sz="1600" dirty="0" smtClean="0"/>
              <a:t>Η επανειλημμένη χρήση του πολυσήμαντου </a:t>
            </a:r>
            <a:r>
              <a:rPr lang="el-GR" sz="1600" i="1" dirty="0" err="1" smtClean="0"/>
              <a:t>ἐν</a:t>
            </a:r>
            <a:r>
              <a:rPr lang="el-GR" sz="1600" i="1" dirty="0" smtClean="0"/>
              <a:t> </a:t>
            </a:r>
            <a:r>
              <a:rPr lang="el-GR" sz="1600" i="1" dirty="0" err="1" smtClean="0"/>
              <a:t>Χριστῷ</a:t>
            </a:r>
            <a:r>
              <a:rPr lang="el-GR" sz="1600" i="1" dirty="0" smtClean="0"/>
              <a:t> </a:t>
            </a:r>
            <a:r>
              <a:rPr lang="el-GR" sz="1600" dirty="0" smtClean="0"/>
              <a:t>στις επιστολές του ίσως βρίσκεται και σε αντίθεση προς το </a:t>
            </a:r>
            <a:r>
              <a:rPr lang="el-GR" sz="1600" b="1" i="1" dirty="0" smtClean="0"/>
              <a:t>κατά </a:t>
            </a:r>
            <a:r>
              <a:rPr lang="el-GR" sz="1600" b="1" i="1" dirty="0" err="1" smtClean="0"/>
              <a:t>λόγον</a:t>
            </a:r>
            <a:r>
              <a:rPr lang="el-GR" sz="1600" b="1" i="1" dirty="0" smtClean="0"/>
              <a:t> ζην</a:t>
            </a:r>
            <a:r>
              <a:rPr lang="el-GR" sz="1600" dirty="0" smtClean="0"/>
              <a:t> των Στωικών και συνιστά </a:t>
            </a:r>
            <a:r>
              <a:rPr lang="el-GR" sz="1600" b="1" dirty="0" smtClean="0"/>
              <a:t>το νεύρο </a:t>
            </a:r>
            <a:r>
              <a:rPr lang="el-GR" sz="1600" dirty="0" smtClean="0"/>
              <a:t>της ηθικής του</a:t>
            </a:r>
            <a:r>
              <a:rPr lang="el-GR" sz="1600" b="1" dirty="0" smtClean="0"/>
              <a:t>.</a:t>
            </a:r>
            <a:r>
              <a:rPr lang="el-GR" sz="1600" dirty="0" smtClean="0"/>
              <a:t> Ο λόγος για τους </a:t>
            </a:r>
            <a:r>
              <a:rPr lang="el-GR" sz="1600" dirty="0" err="1" smtClean="0"/>
              <a:t>Στοικούς</a:t>
            </a:r>
            <a:r>
              <a:rPr lang="el-GR" sz="1600" dirty="0" smtClean="0"/>
              <a:t> ήταν ένα θείο πύρινο απρόσωπο πνεύμα που διαπνέει και συνέχει τα πάντα. Επιπλέον ο Ιησούς δεν αποτελεί ένα ιδεατό ηθικό πρότυπο προς μίμηση το οποίο βρίσκεται εκτός από μας και απέναντί μας (όπως συνέβαινε με τον </a:t>
            </a:r>
            <a:r>
              <a:rPr lang="el-GR" sz="1600" i="1" dirty="0" smtClean="0"/>
              <a:t>σοφό</a:t>
            </a:r>
            <a:r>
              <a:rPr lang="el-GR" sz="1600" dirty="0" smtClean="0"/>
              <a:t> των Στωικών που τον χαρακτηρίζει </a:t>
            </a:r>
            <a:r>
              <a:rPr lang="el-GR" sz="1600" i="1" dirty="0" smtClean="0"/>
              <a:t>η απάθεια και η αλαζονεία</a:t>
            </a:r>
            <a:r>
              <a:rPr lang="el-GR" sz="1600" dirty="0" smtClean="0"/>
              <a:t>), </a:t>
            </a:r>
            <a:r>
              <a:rPr lang="el-GR" sz="1600" i="1" dirty="0" err="1" smtClean="0"/>
              <a:t>αλλ</a:t>
            </a:r>
            <a:r>
              <a:rPr lang="el-GR" sz="1600" i="1" dirty="0" smtClean="0"/>
              <a:t>’ αποτελεί πηγή δυνάμεως και ζωής ερχόμενος «</a:t>
            </a:r>
            <a:r>
              <a:rPr lang="el-GR" sz="1600" i="1" dirty="0" err="1" smtClean="0"/>
              <a:t>ἐν</a:t>
            </a:r>
            <a:r>
              <a:rPr lang="el-GR" sz="1600" i="1" dirty="0" smtClean="0"/>
              <a:t> </a:t>
            </a:r>
            <a:r>
              <a:rPr lang="el-GR" sz="1600" i="1" dirty="0" err="1" smtClean="0"/>
              <a:t>ἡμῑν</a:t>
            </a:r>
            <a:r>
              <a:rPr lang="el-GR" sz="1600" i="1" dirty="0" smtClean="0"/>
              <a:t>» (</a:t>
            </a:r>
            <a:r>
              <a:rPr lang="el-GR" sz="1600" i="1" dirty="0" err="1" smtClean="0"/>
              <a:t>Γαλ</a:t>
            </a:r>
            <a:r>
              <a:rPr lang="el-GR" sz="1600" i="1" dirty="0" smtClean="0"/>
              <a:t>. 2, 20) όχι συμβολικώς αλλά </a:t>
            </a:r>
            <a:r>
              <a:rPr lang="el-GR" sz="1600" i="1" dirty="0" err="1" smtClean="0"/>
              <a:t>πραγματικώς</a:t>
            </a:r>
            <a:r>
              <a:rPr lang="el-GR" sz="1600" i="1" dirty="0" smtClean="0"/>
              <a:t> και </a:t>
            </a:r>
            <a:r>
              <a:rPr lang="el-GR" sz="1600" i="1" dirty="0" err="1" smtClean="0"/>
              <a:t>ανακαινίζων</a:t>
            </a:r>
            <a:r>
              <a:rPr lang="el-GR" sz="1600" i="1" dirty="0" smtClean="0"/>
              <a:t> εμάς διά θυσίας της ζωής αυτού και της μεταδόσεως σε μας του Σώματος και του Αίματος Αυτού.</a:t>
            </a:r>
          </a:p>
          <a:p>
            <a:pPr algn="just"/>
            <a:r>
              <a:rPr lang="el-GR" sz="1600" dirty="0" smtClean="0"/>
              <a:t>Σύμφωνα με τον Π. η δικαιοσύνη, ως αποκατάσταση της ορθής σχέσης μας με τον Θεό και τη Διαθήκη Του και συνεκδοχικά η ευδαιμονία-ευτυχία αλλά και η τελική δικαίωση στο Δικαστήριο, δεν επιτυγχάνεται μέσω της σχολαστικής εφαρμογής του Νόμου, αφού η φύση του παλαιού Αδάμ είναι ασθενής και επίσης αυτός είναι αδύνατον να εφαρμόσει απόλυτα </a:t>
            </a:r>
            <a:r>
              <a:rPr lang="el-GR" sz="1600" b="1" dirty="0" smtClean="0"/>
              <a:t>όλες</a:t>
            </a:r>
            <a:r>
              <a:rPr lang="el-GR" sz="1600" dirty="0" smtClean="0"/>
              <a:t> τις διατάξεις της </a:t>
            </a:r>
            <a:r>
              <a:rPr lang="el-GR" sz="1600" dirty="0" err="1" smtClean="0"/>
              <a:t>Τορά</a:t>
            </a:r>
            <a:r>
              <a:rPr lang="el-GR" sz="1600" dirty="0" smtClean="0"/>
              <a:t>, η οποία ως καλή και αγία ουσιαστικά μας οδηγεί στην επίγνωση της αμαρτίας-της αποτυχίας μας. </a:t>
            </a:r>
            <a:endParaRPr lang="el-GR" sz="1600" b="1" dirty="0" smtClean="0"/>
          </a:p>
          <a:p>
            <a:pPr algn="just"/>
            <a:r>
              <a:rPr lang="el-GR" sz="1600" dirty="0" smtClean="0"/>
              <a:t>Ταυτόχρονα το πρόσωπο δεν κοινωνεί αυτής της Χάριτος </a:t>
            </a:r>
            <a:r>
              <a:rPr lang="el-GR" sz="1600" dirty="0" err="1" smtClean="0"/>
              <a:t>ατομι</a:t>
            </a:r>
            <a:r>
              <a:rPr lang="el-GR" sz="1600" dirty="0" smtClean="0"/>
              <a:t>(</a:t>
            </a:r>
            <a:r>
              <a:rPr lang="el-GR" sz="1600" dirty="0" err="1" smtClean="0"/>
              <a:t>στι</a:t>
            </a:r>
            <a:r>
              <a:rPr lang="el-GR" sz="1600" dirty="0" smtClean="0"/>
              <a:t>)</a:t>
            </a:r>
            <a:r>
              <a:rPr lang="el-GR" sz="1600" dirty="0" err="1" smtClean="0"/>
              <a:t>κά</a:t>
            </a:r>
            <a:r>
              <a:rPr lang="el-GR" sz="1600" dirty="0" smtClean="0"/>
              <a:t> αλλά ως ζωντανό μέλος της Εκκλησίας, εντός του Σώματος της οποίας καλείται να ενεργοποιήσει το χάρισμά του προκειμένου να οικοδομήσει αυτόν που πλέον είναι </a:t>
            </a:r>
            <a:r>
              <a:rPr lang="el-GR" sz="1600" i="1" dirty="0" smtClean="0"/>
              <a:t>αδελφός. </a:t>
            </a:r>
            <a:r>
              <a:rPr lang="el-GR" sz="1600" dirty="0" smtClean="0"/>
              <a:t>Ολόκληρος συνεπώς ο Νόμος συμπυκνώνεται στην εντολή της αγάπης.</a:t>
            </a:r>
          </a:p>
          <a:p>
            <a:pPr algn="just">
              <a:buNone/>
            </a:pPr>
            <a:endParaRPr lang="el-GR" sz="1600" dirty="0" smtClean="0"/>
          </a:p>
          <a:p>
            <a:pPr algn="just" eaLnBrk="1" hangingPunct="1">
              <a:buFont typeface="Arial" charset="0"/>
              <a:buNone/>
            </a:pPr>
            <a:endParaRPr lang="el-GR" sz="1600" i="1" dirty="0" smtClean="0"/>
          </a:p>
          <a:p>
            <a:pPr algn="just" eaLnBrk="1" hangingPunct="1">
              <a:buFont typeface="Arial" charset="0"/>
              <a:buNone/>
            </a:pPr>
            <a:r>
              <a:rPr lang="el-GR" sz="1600" dirty="0" smtClean="0"/>
              <a:t> </a:t>
            </a:r>
          </a:p>
          <a:p>
            <a:pPr algn="just" eaLnBrk="1" hangingPunct="1">
              <a:buFont typeface="Georgia" pitchFamily="18" charset="0"/>
              <a:buNone/>
            </a:pPr>
            <a:endParaRPr lang="el-GR" sz="1600" dirty="0" smtClean="0"/>
          </a:p>
          <a:p>
            <a:pPr algn="just" eaLnBrk="1" hangingPunct="1">
              <a:buFont typeface="Georgia" pitchFamily="18" charset="0"/>
              <a:buNone/>
            </a:pPr>
            <a:endParaRPr lang="el-GR" sz="1600" dirty="0" smtClean="0"/>
          </a:p>
          <a:p>
            <a:pPr algn="just" eaLnBrk="1" hangingPunct="1"/>
            <a:endParaRPr lang="el-GR" sz="1600" dirty="0" smtClean="0"/>
          </a:p>
          <a:p>
            <a:pPr algn="just" eaLnBrk="1" hangingPunct="1"/>
            <a:endParaRPr lang="el-GR" sz="1600" dirty="0" smtClean="0"/>
          </a:p>
          <a:p>
            <a:pPr algn="just" eaLnBrk="1" hangingPunct="1"/>
            <a:endParaRPr lang="el-GR" sz="1800" dirty="0" smtClean="0"/>
          </a:p>
          <a:p>
            <a:pPr algn="just" eaLnBrk="1" hangingPunct="1"/>
            <a:endParaRPr lang="el-GR" sz="1800" i="1" dirty="0" smtClean="0"/>
          </a:p>
          <a:p>
            <a:pPr algn="just" eaLnBrk="1" hangingPunct="1"/>
            <a:endParaRPr lang="el-GR" sz="1800" dirty="0" smtClean="0"/>
          </a:p>
        </p:txBody>
      </p:sp>
      <p:sp>
        <p:nvSpPr>
          <p:cNvPr id="24580"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C97C72-2F19-45EC-AD44-E2DC13E30986}" type="slidenum">
              <a:rPr lang="fr-FR">
                <a:latin typeface="Arial" charset="0"/>
              </a:rPr>
              <a:pPr>
                <a:defRPr/>
              </a:pPr>
              <a:t>27</a:t>
            </a:fld>
            <a:endParaRPr lang="fr-FR">
              <a:latin typeface="Arial"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lstStyle/>
          <a:p>
            <a:pPr eaLnBrk="1" hangingPunct="1"/>
            <a:r>
              <a:rPr lang="el-GR" b="1" dirty="0" smtClean="0">
                <a:solidFill>
                  <a:srgbClr val="C00000"/>
                </a:solidFill>
              </a:rPr>
              <a:t>ΝΟΜΟΣ ΚΑΙ ΧΡΙΣΤΟΣ</a:t>
            </a:r>
          </a:p>
        </p:txBody>
      </p:sp>
      <p:sp>
        <p:nvSpPr>
          <p:cNvPr id="35843" name="2 - Θέση περιεχομένου"/>
          <p:cNvSpPr>
            <a:spLocks noGrp="1"/>
          </p:cNvSpPr>
          <p:nvPr>
            <p:ph idx="1"/>
          </p:nvPr>
        </p:nvSpPr>
        <p:spPr>
          <a:xfrm>
            <a:off x="468313" y="1125538"/>
            <a:ext cx="8351837" cy="4824412"/>
          </a:xfrm>
        </p:spPr>
        <p:txBody>
          <a:bodyPr rtlCol="0">
            <a:normAutofit fontScale="85000" lnSpcReduction="10000"/>
          </a:bodyPr>
          <a:lstStyle/>
          <a:p>
            <a:pPr algn="just" eaLnBrk="1" fontAlgn="auto" hangingPunct="1">
              <a:spcAft>
                <a:spcPts val="0"/>
              </a:spcAft>
              <a:buFont typeface="Arial" pitchFamily="34" charset="0"/>
              <a:buNone/>
              <a:defRPr/>
            </a:pPr>
            <a:r>
              <a:rPr lang="el-GR" sz="1600" i="1" dirty="0" smtClean="0"/>
              <a:t>Σύμφωνα με τον αείμνηστο </a:t>
            </a:r>
            <a:r>
              <a:rPr lang="el-GR" sz="1600" i="1" dirty="0" err="1" smtClean="0"/>
              <a:t>Στογιάννο</a:t>
            </a:r>
            <a:r>
              <a:rPr lang="el-GR" sz="1600" i="1" dirty="0" smtClean="0"/>
              <a:t>, ο οποίος σχολιάζει το </a:t>
            </a:r>
            <a:r>
              <a:rPr lang="el-GR" sz="1600" i="1" dirty="0" err="1" smtClean="0"/>
              <a:t>Γαλ</a:t>
            </a:r>
            <a:r>
              <a:rPr lang="el-GR" sz="1600" i="1" dirty="0" smtClean="0"/>
              <a:t>. 2, 15-21, το πρόβλημα Νόμος - Χριστός </a:t>
            </a:r>
            <a:r>
              <a:rPr lang="el-GR" sz="1600" i="1" dirty="0" err="1" smtClean="0"/>
              <a:t>καθοράται</a:t>
            </a:r>
            <a:r>
              <a:rPr lang="el-GR" sz="1600" i="1" dirty="0" smtClean="0"/>
              <a:t> υπό του Παύλου υπό το φως της χριστιανικής εμπειρίας, δηλ. εκ του τέλους προς την αρχήν και όχι αντιστρόφως. Επειδή δε η </a:t>
            </a:r>
            <a:r>
              <a:rPr lang="el-GR" sz="1600" i="1" dirty="0" err="1" smtClean="0"/>
              <a:t>οικείωσις</a:t>
            </a:r>
            <a:r>
              <a:rPr lang="el-GR" sz="1600" i="1" dirty="0" smtClean="0"/>
              <a:t> του </a:t>
            </a:r>
            <a:r>
              <a:rPr lang="el-GR" sz="1600" i="1" dirty="0" err="1" smtClean="0"/>
              <a:t>σωτηριώδους</a:t>
            </a:r>
            <a:r>
              <a:rPr lang="el-GR" sz="1600" i="1" dirty="0" smtClean="0"/>
              <a:t> έργου του Χριστού συντελείται δια της πίστεως, η </a:t>
            </a:r>
            <a:r>
              <a:rPr lang="el-GR" sz="1600" i="1" dirty="0" err="1" smtClean="0"/>
              <a:t>αντίθεσις</a:t>
            </a:r>
            <a:r>
              <a:rPr lang="el-GR" sz="1600" i="1" dirty="0" smtClean="0"/>
              <a:t> δύναται να </a:t>
            </a:r>
            <a:r>
              <a:rPr lang="el-GR" sz="1600" i="1" dirty="0" err="1" smtClean="0"/>
              <a:t>διατυπωθή</a:t>
            </a:r>
            <a:r>
              <a:rPr lang="el-GR" sz="1600" i="1" dirty="0" smtClean="0"/>
              <a:t> και ως «έργα νόμου» - «</a:t>
            </a:r>
            <a:r>
              <a:rPr lang="el-GR" sz="1600" i="1" dirty="0" err="1" smtClean="0"/>
              <a:t>πίστις</a:t>
            </a:r>
            <a:r>
              <a:rPr lang="el-GR" sz="1600" i="1" dirty="0" smtClean="0"/>
              <a:t> Χριστού», χωρίς τούτο να </a:t>
            </a:r>
            <a:r>
              <a:rPr lang="el-GR" sz="1600" i="1" dirty="0" err="1" smtClean="0"/>
              <a:t>σημαίνη</a:t>
            </a:r>
            <a:r>
              <a:rPr lang="el-GR" sz="1600" i="1" dirty="0" smtClean="0"/>
              <a:t> </a:t>
            </a:r>
            <a:r>
              <a:rPr lang="el-GR" sz="1600" i="1" dirty="0" err="1" smtClean="0"/>
              <a:t>ουδ</a:t>
            </a:r>
            <a:r>
              <a:rPr lang="el-GR" sz="1600" i="1" dirty="0" smtClean="0"/>
              <a:t>' επ' ελάχιστον </a:t>
            </a:r>
            <a:r>
              <a:rPr lang="el-GR" sz="1600" i="1" dirty="0" err="1" smtClean="0"/>
              <a:t>ενασχόλησιν</a:t>
            </a:r>
            <a:r>
              <a:rPr lang="el-GR" sz="1600" i="1" dirty="0" smtClean="0"/>
              <a:t> του Αποστόλου περί το </a:t>
            </a:r>
            <a:r>
              <a:rPr lang="el-GR" sz="1600" i="1" dirty="0" err="1" smtClean="0"/>
              <a:t>αναφυέν</a:t>
            </a:r>
            <a:r>
              <a:rPr lang="el-GR" sz="1600" i="1" dirty="0" smtClean="0"/>
              <a:t> το πρώτον κατά την </a:t>
            </a:r>
            <a:r>
              <a:rPr lang="el-GR" sz="1600" i="1" dirty="0" err="1" smtClean="0"/>
              <a:t>Μεταρρύθμισιν</a:t>
            </a:r>
            <a:r>
              <a:rPr lang="el-GR" sz="1600" i="1" dirty="0" smtClean="0"/>
              <a:t> </a:t>
            </a:r>
            <a:r>
              <a:rPr lang="el-GR" sz="1600" i="1" dirty="0" err="1" smtClean="0"/>
              <a:t>ανθρωπολογικόν</a:t>
            </a:r>
            <a:r>
              <a:rPr lang="el-GR" sz="1600" i="1" dirty="0" smtClean="0"/>
              <a:t> κυρίως πρόβλημα, (τη σχέση δηλ. της πίστης με τα έργα που βρισκόταν στο επίκεντρο της διαμάχης Ρωμαιοκαθολικών και Ευαγγελικών). Η </a:t>
            </a:r>
            <a:r>
              <a:rPr lang="el-GR" sz="1600" i="1" dirty="0" err="1" smtClean="0"/>
              <a:t>πίστις</a:t>
            </a:r>
            <a:r>
              <a:rPr lang="el-GR" sz="1600" i="1" dirty="0" smtClean="0"/>
              <a:t> αποτελεί ενταύθα </a:t>
            </a:r>
            <a:r>
              <a:rPr lang="el-GR" sz="1600" b="1" i="1" dirty="0" smtClean="0"/>
              <a:t>τη γνώσιν της εν Χριστώ χάριτος</a:t>
            </a:r>
            <a:r>
              <a:rPr lang="el-GR" sz="1600" i="1" dirty="0" smtClean="0"/>
              <a:t>, ως φαίνεται και εκ της παραλληλίας του «ειδότες» προς το «</a:t>
            </a:r>
            <a:r>
              <a:rPr lang="el-GR" sz="1600" i="1" dirty="0" err="1" smtClean="0"/>
              <a:t>επιστεύσαμεν</a:t>
            </a:r>
            <a:r>
              <a:rPr lang="el-GR" sz="1600" i="1" dirty="0" smtClean="0"/>
              <a:t>». Η «γνώσις» αυτή κυρίως ειπείν δεν είναι αποτέλεσμα μιας </a:t>
            </a:r>
            <a:r>
              <a:rPr lang="el-GR" sz="1600" i="1" dirty="0" err="1" smtClean="0"/>
              <a:t>ερεύνης</a:t>
            </a:r>
            <a:r>
              <a:rPr lang="el-GR" sz="1600" i="1" dirty="0" smtClean="0"/>
              <a:t> ή μιας μεταφυσικής εξάρσεως ή μιας συναισθηματικής ανατάσεως του ανθρώπου, αλλά το αποτέλεσμα της υπό του Θεού εν Χριστώ «γνώσεως» </a:t>
            </a:r>
            <a:r>
              <a:rPr lang="el-GR" sz="1600" i="1" dirty="0" err="1" smtClean="0"/>
              <a:t>τ.έ</a:t>
            </a:r>
            <a:r>
              <a:rPr lang="el-GR" sz="1600" i="1" dirty="0" smtClean="0"/>
              <a:t>. μεταπλάσεως της </a:t>
            </a:r>
            <a:r>
              <a:rPr lang="el-GR" sz="1600" i="1" dirty="0" err="1" smtClean="0"/>
              <a:t>ανθρωπίνης</a:t>
            </a:r>
            <a:r>
              <a:rPr lang="el-GR" sz="1600" i="1" dirty="0" smtClean="0"/>
              <a:t> φύσεως, την οποίαν «γνωρίζει» ο άνθρωπος δια του </a:t>
            </a:r>
            <a:r>
              <a:rPr lang="el-GR" sz="1600" i="1" dirty="0" err="1" smtClean="0"/>
              <a:t>οδηγούντος</a:t>
            </a:r>
            <a:r>
              <a:rPr lang="el-GR" sz="1600" i="1" dirty="0" smtClean="0"/>
              <a:t> αυτόν παναγίου Πνεύματος. Μετά την </a:t>
            </a:r>
            <a:r>
              <a:rPr lang="el-GR" sz="1600" i="1" dirty="0" err="1" smtClean="0"/>
              <a:t>σωτήριον</a:t>
            </a:r>
            <a:r>
              <a:rPr lang="el-GR" sz="1600" i="1" dirty="0" smtClean="0"/>
              <a:t> αυτήν «γνώσιν» αντιλαμβάνεται ο πιστός την </a:t>
            </a:r>
            <a:r>
              <a:rPr lang="el-GR" sz="1600" i="1" dirty="0" err="1" smtClean="0"/>
              <a:t>ανεπάρκειαν</a:t>
            </a:r>
            <a:r>
              <a:rPr lang="el-GR" sz="1600" i="1" dirty="0" smtClean="0"/>
              <a:t> των «έργων του νόμου» να δικαιώσουν αυτόν. Τούτο σημαίνει ότι το «ειδότες» δεν αποτελεί </a:t>
            </a:r>
            <a:r>
              <a:rPr lang="el-GR" sz="1600" i="1" dirty="0" err="1" smtClean="0"/>
              <a:t>διαπίστωσιν</a:t>
            </a:r>
            <a:r>
              <a:rPr lang="el-GR" sz="1600" i="1" dirty="0" smtClean="0"/>
              <a:t> του Παύλου προ της επιστροφής του αλλά μετά </a:t>
            </a:r>
            <a:r>
              <a:rPr lang="el-GR" sz="1600" i="1" dirty="0" err="1" smtClean="0"/>
              <a:t>ταύτην</a:t>
            </a:r>
            <a:r>
              <a:rPr lang="el-GR" sz="1600" i="1" dirty="0" smtClean="0"/>
              <a:t>. […] </a:t>
            </a:r>
            <a:r>
              <a:rPr lang="el-GR" sz="1900" b="1" dirty="0" smtClean="0"/>
              <a:t>Το όλον πρόβλημα συνίσταται όχι εις την αντίθεσιν έργων και πίστεως, αλλά Νόμου και Χριστού ή προ Χριστού </a:t>
            </a:r>
            <a:r>
              <a:rPr lang="el-GR" sz="1900" b="1" dirty="0" err="1" smtClean="0"/>
              <a:t>πεπτωκυίας</a:t>
            </a:r>
            <a:r>
              <a:rPr lang="el-GR" sz="1900" b="1" dirty="0" smtClean="0"/>
              <a:t> </a:t>
            </a:r>
            <a:r>
              <a:rPr lang="el-GR" sz="1900" b="1" dirty="0" err="1" smtClean="0"/>
              <a:t>ανθρωπότητος</a:t>
            </a:r>
            <a:r>
              <a:rPr lang="el-GR" sz="1900" b="1" dirty="0" smtClean="0"/>
              <a:t> και εν Χριστώ νέας δημιουργίας. Άνευ της θεωρήσεως του κειμένου υπό την </a:t>
            </a:r>
            <a:r>
              <a:rPr lang="el-GR" sz="1900" b="1" dirty="0" err="1" smtClean="0"/>
              <a:t>προϋπόθεσιν</a:t>
            </a:r>
            <a:r>
              <a:rPr lang="el-GR" sz="1900" b="1" dirty="0" smtClean="0"/>
              <a:t> αυτήν, δεν είναι δυνατή η </a:t>
            </a:r>
            <a:r>
              <a:rPr lang="el-GR" sz="1900" b="1" dirty="0" err="1" smtClean="0"/>
              <a:t>κατανόησις</a:t>
            </a:r>
            <a:r>
              <a:rPr lang="el-GR" sz="1900" b="1" dirty="0" smtClean="0"/>
              <a:t> των υπό του Παύλου λεγομένων, τούτο δε ισχύει ου μόνον δια την </a:t>
            </a:r>
            <a:r>
              <a:rPr lang="el-GR" sz="1900" b="1" dirty="0" err="1" smtClean="0"/>
              <a:t>εξετασθείσαν</a:t>
            </a:r>
            <a:r>
              <a:rPr lang="el-GR" sz="1900" b="1" dirty="0" smtClean="0"/>
              <a:t>, αλλά και δια τας λοιπός αναφοράς εις τον </a:t>
            </a:r>
            <a:r>
              <a:rPr lang="el-GR" sz="1900" b="1" dirty="0" err="1" smtClean="0"/>
              <a:t>Νόμον</a:t>
            </a:r>
            <a:r>
              <a:rPr lang="el-GR" sz="1900" b="1" dirty="0" smtClean="0"/>
              <a:t>.</a:t>
            </a:r>
          </a:p>
          <a:p>
            <a:pPr algn="just" eaLnBrk="1" fontAlgn="auto" hangingPunct="1">
              <a:spcAft>
                <a:spcPts val="0"/>
              </a:spcAft>
              <a:buFont typeface="Arial" pitchFamily="34" charset="0"/>
              <a:buNone/>
              <a:defRPr/>
            </a:pPr>
            <a:endParaRPr lang="el-GR" sz="1400" dirty="0" smtClean="0"/>
          </a:p>
          <a:p>
            <a:pPr algn="just" eaLnBrk="1" fontAlgn="auto" hangingPunct="1">
              <a:spcAft>
                <a:spcPts val="0"/>
              </a:spcAft>
              <a:buFont typeface="Arial" pitchFamily="34" charset="0"/>
              <a:buNone/>
              <a:defRPr/>
            </a:pPr>
            <a:r>
              <a:rPr lang="el-GR" sz="1600" dirty="0" smtClean="0"/>
              <a:t>Η δικαιοσύνη του Θεού που συμπυκνώνεται στη δωρεά Χάριτος, ελευθερίας, ελέους διά του αίματος του Υιού δημιουργεί μια καινούργια σχέση που απαιτεί την ανταπόκριση του ανθρώπου η οποία εκφράζεται κατεξοχήν με την αγάπη κατεξοχήν προς τους ασθενείς αδελφούς. Την καινούργια εμπειρία την εκφράζει ο Παύλος και με το δίπολο ΣΑΡΞ-ΠΝΕΥΜΑ.</a:t>
            </a:r>
          </a:p>
        </p:txBody>
      </p:sp>
      <p:sp>
        <p:nvSpPr>
          <p:cNvPr id="35844"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B68526B-74A3-4D14-BF06-3C9950C82A0B}" type="slidenum">
              <a:rPr lang="fr-FR">
                <a:latin typeface="Arial" charset="0"/>
              </a:rPr>
              <a:pPr>
                <a:defRPr/>
              </a:pPr>
              <a:t>28</a:t>
            </a:fld>
            <a:endParaRPr lang="fr-FR">
              <a:latin typeface="Arial"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a:xfrm>
            <a:off x="1357313" y="603250"/>
            <a:ext cx="7426325" cy="417513"/>
          </a:xfrm>
        </p:spPr>
        <p:txBody>
          <a:bodyPr rtlCol="0">
            <a:normAutofit fontScale="90000"/>
          </a:bodyPr>
          <a:lstStyle/>
          <a:p>
            <a:pPr eaLnBrk="1" fontAlgn="auto" hangingPunct="1">
              <a:spcAft>
                <a:spcPts val="0"/>
              </a:spcAft>
              <a:defRPr/>
            </a:pPr>
            <a:r>
              <a:rPr lang="el-GR" dirty="0" smtClean="0">
                <a:solidFill>
                  <a:srgbClr val="C00000"/>
                </a:solidFill>
              </a:rPr>
              <a:t>ΕΠΙΛΟΓΟΣ</a:t>
            </a:r>
            <a:br>
              <a:rPr lang="el-GR" dirty="0" smtClean="0">
                <a:solidFill>
                  <a:srgbClr val="C00000"/>
                </a:solidFill>
              </a:rPr>
            </a:br>
            <a:r>
              <a:rPr lang="el-GR" dirty="0" smtClean="0">
                <a:solidFill>
                  <a:srgbClr val="C00000"/>
                </a:solidFill>
              </a:rPr>
              <a:t>ΧΑΡΙΣ ΚΑΙ ΕΙΡΗΝΗ</a:t>
            </a:r>
          </a:p>
        </p:txBody>
      </p:sp>
      <p:sp>
        <p:nvSpPr>
          <p:cNvPr id="3" name="2 - Θέση περιεχομένου"/>
          <p:cNvSpPr>
            <a:spLocks noGrp="1"/>
          </p:cNvSpPr>
          <p:nvPr>
            <p:ph idx="1"/>
          </p:nvPr>
        </p:nvSpPr>
        <p:spPr>
          <a:xfrm>
            <a:off x="323850" y="1341438"/>
            <a:ext cx="8374063" cy="4967287"/>
          </a:xfrm>
        </p:spPr>
        <p:txBody>
          <a:bodyPr rtlCol="0">
            <a:normAutofit fontScale="92500" lnSpcReduction="10000"/>
          </a:bodyPr>
          <a:lstStyle/>
          <a:p>
            <a:pPr algn="just" eaLnBrk="1" fontAlgn="auto" hangingPunct="1">
              <a:spcAft>
                <a:spcPts val="0"/>
              </a:spcAft>
              <a:buFont typeface="Arial" pitchFamily="34" charset="0"/>
              <a:buChar char="•"/>
              <a:defRPr/>
            </a:pPr>
            <a:r>
              <a:rPr lang="el-GR" sz="1600" dirty="0" smtClean="0"/>
              <a:t>Εν Χριστώ βιώνεται η Χάρη (ως άφεση, χαρά και χάρη με την ελληνική έννοια του όρου) και η Ειρήνη. Ο Θεός εκλέγει έναν εχθρό, δίνει χάρη σε έναν κατάδικο. Η λύτρωση και η σωτηρία δεν εξαρτάται πλέον από τη φυλετική καταγωγή, την κληρονομιά και τη συγγένεια αίματος, ούτε από την εκπλήρωση ορισμένων νομικών επιταγών (Ιουδαϊσμός). Επίσης δεν αποτελούν επίτευγμα της καλλιέργειας των έμφυτων σωματικών και νοητικών ικανοτήτων του ανθρώπου (Ελληνισμός).</a:t>
            </a:r>
            <a:r>
              <a:rPr lang="el-GR" sz="1600" i="1" dirty="0" smtClean="0"/>
              <a:t> </a:t>
            </a:r>
            <a:endParaRPr lang="el-GR" sz="1600" dirty="0" smtClean="0"/>
          </a:p>
          <a:p>
            <a:pPr algn="just" eaLnBrk="1" fontAlgn="auto" hangingPunct="1">
              <a:spcAft>
                <a:spcPts val="0"/>
              </a:spcAft>
              <a:buFont typeface="Arial" pitchFamily="34" charset="0"/>
              <a:buChar char="•"/>
              <a:defRPr/>
            </a:pPr>
            <a:r>
              <a:rPr lang="el-GR" sz="1600" dirty="0" smtClean="0"/>
              <a:t>Όλες οι </a:t>
            </a:r>
            <a:r>
              <a:rPr lang="el-GR" sz="1600" dirty="0" err="1" smtClean="0"/>
              <a:t>παύλειες</a:t>
            </a:r>
            <a:r>
              <a:rPr lang="el-GR" sz="1600" dirty="0" smtClean="0"/>
              <a:t> Επιστολές δεν ξεκινούν με τον ιουδαϊκό χαιρετισμό </a:t>
            </a:r>
            <a:r>
              <a:rPr lang="el-GR" sz="1600" i="1" dirty="0" smtClean="0"/>
              <a:t>Ειρήνη και έλεος (</a:t>
            </a:r>
            <a:r>
              <a:rPr lang="el-GR" sz="1600" i="1" dirty="0" err="1" smtClean="0"/>
              <a:t>Γαλ</a:t>
            </a:r>
            <a:r>
              <a:rPr lang="el-GR" sz="1600" i="1" dirty="0" smtClean="0"/>
              <a:t>. 6, 16) ούτε με τον ελληνικό </a:t>
            </a:r>
            <a:r>
              <a:rPr lang="el-GR" sz="1600" b="1" i="1" dirty="0" err="1" smtClean="0"/>
              <a:t>χαίρειν</a:t>
            </a:r>
            <a:r>
              <a:rPr lang="el-GR" sz="1600" b="1" i="1" dirty="0" smtClean="0"/>
              <a:t> </a:t>
            </a:r>
            <a:r>
              <a:rPr lang="el-GR" sz="1600" dirty="0" smtClean="0"/>
              <a:t>(</a:t>
            </a:r>
            <a:r>
              <a:rPr lang="el-GR" sz="1600" dirty="0" err="1" smtClean="0"/>
              <a:t>Ιακ</a:t>
            </a:r>
            <a:r>
              <a:rPr lang="el-GR" sz="1600" dirty="0" smtClean="0"/>
              <a:t>. 1, 1) και </a:t>
            </a:r>
            <a:r>
              <a:rPr lang="el-GR" sz="1600" i="1" dirty="0" err="1" smtClean="0"/>
              <a:t>υγιαίνειν</a:t>
            </a:r>
            <a:r>
              <a:rPr lang="el-GR" sz="1600" i="1" dirty="0" smtClean="0"/>
              <a:t> </a:t>
            </a:r>
            <a:r>
              <a:rPr lang="el-GR" sz="1600" dirty="0" smtClean="0"/>
              <a:t>(Γ’ </a:t>
            </a:r>
            <a:r>
              <a:rPr lang="el-GR" sz="1600" dirty="0" err="1" smtClean="0"/>
              <a:t>Ιω</a:t>
            </a:r>
            <a:r>
              <a:rPr lang="el-GR" sz="1600" dirty="0" smtClean="0"/>
              <a:t>.) </a:t>
            </a:r>
            <a:r>
              <a:rPr lang="el-GR" sz="1600" i="1" dirty="0" smtClean="0"/>
              <a:t> αλλά με </a:t>
            </a:r>
            <a:r>
              <a:rPr lang="el-GR" sz="1600" dirty="0" smtClean="0"/>
              <a:t>τη λειτουργική Ευλογία </a:t>
            </a:r>
            <a:r>
              <a:rPr lang="el-GR" sz="1600" b="1" i="1" dirty="0" smtClean="0">
                <a:solidFill>
                  <a:srgbClr val="C00000"/>
                </a:solidFill>
              </a:rPr>
              <a:t>Χάρις και Ειρήνη</a:t>
            </a:r>
            <a:r>
              <a:rPr lang="el-GR" sz="1600" dirty="0" smtClean="0">
                <a:solidFill>
                  <a:srgbClr val="C00000"/>
                </a:solidFill>
              </a:rPr>
              <a:t>, </a:t>
            </a:r>
            <a:r>
              <a:rPr lang="el-GR" sz="1600" dirty="0" smtClean="0"/>
              <a:t>καθώς η </a:t>
            </a:r>
            <a:r>
              <a:rPr lang="el-GR" sz="1600" b="1" dirty="0" smtClean="0"/>
              <a:t>Ειρήνη-</a:t>
            </a:r>
            <a:r>
              <a:rPr lang="el-GR" sz="1600" b="1" dirty="0" err="1" smtClean="0"/>
              <a:t>Σαλόμ</a:t>
            </a:r>
            <a:r>
              <a:rPr lang="el-GR" sz="1600" dirty="0" err="1" smtClean="0"/>
              <a:t> </a:t>
            </a:r>
            <a:r>
              <a:rPr lang="el-GR" sz="1600" dirty="0" smtClean="0"/>
              <a:t>(= αρμονία με τον Θεό, τον κόσμο και τον εαυτό) της ανθρώπινης ύπαρξης πηγάζει </a:t>
            </a:r>
            <a:r>
              <a:rPr lang="el-GR" sz="1600" b="1" dirty="0" smtClean="0"/>
              <a:t>από τη Χάρη-τη Δωρεά προς τον αμαρτωλό </a:t>
            </a:r>
            <a:r>
              <a:rPr lang="el-GR" sz="1600" dirty="0" smtClean="0"/>
              <a:t>και αυτή εδράζεται (α) στην αγάπη του Θεού ο οποίος αποκτά τέτοια οικειότητα ώστε πλέον αποκαλείται διά του Αγ. Πνεύματος </a:t>
            </a:r>
            <a:r>
              <a:rPr lang="el-GR" sz="1600" b="1" dirty="0" smtClean="0"/>
              <a:t>Πατέρας-</a:t>
            </a:r>
            <a:r>
              <a:rPr lang="el-GR" sz="1600" b="1" dirty="0" err="1" smtClean="0"/>
              <a:t>Αββά</a:t>
            </a:r>
            <a:r>
              <a:rPr lang="el-GR" sz="1600" dirty="0" err="1" smtClean="0"/>
              <a:t> </a:t>
            </a:r>
            <a:r>
              <a:rPr lang="el-GR" sz="1600" dirty="0" smtClean="0"/>
              <a:t>και (β) σ</a:t>
            </a:r>
            <a:r>
              <a:rPr lang="el-GR" sz="1600" b="1" dirty="0" smtClean="0"/>
              <a:t>τον Ιησού </a:t>
            </a:r>
            <a:r>
              <a:rPr lang="el-GR" sz="1600" dirty="0" smtClean="0"/>
              <a:t>τον αναστημένο από τους νεκρούς που είναι ο αληθινός </a:t>
            </a:r>
            <a:r>
              <a:rPr lang="el-GR" sz="1600" b="1" dirty="0" smtClean="0"/>
              <a:t>Κύριος</a:t>
            </a:r>
            <a:r>
              <a:rPr lang="el-GR" sz="1600" dirty="0" smtClean="0"/>
              <a:t>-Πλανητάρχης του Κόσμου και της Ιστορίας που γίνεται φορέας μιας εντελώς διαφορετικής </a:t>
            </a:r>
            <a:r>
              <a:rPr lang="en-US" sz="1600" dirty="0" err="1" smtClean="0"/>
              <a:t>Pax</a:t>
            </a:r>
            <a:r>
              <a:rPr lang="el-GR" sz="1600" dirty="0" smtClean="0"/>
              <a:t> από την κοσμική κατά συνθήκη Ειρήνη. Και στον Επίλογο των Επιστολών αντί της ευχής </a:t>
            </a:r>
            <a:r>
              <a:rPr lang="el-GR" sz="1600" i="1" dirty="0" err="1" smtClean="0"/>
              <a:t>ἔρρωσο</a:t>
            </a:r>
            <a:r>
              <a:rPr lang="el-GR" sz="1600" i="1" dirty="0" smtClean="0"/>
              <a:t>/</a:t>
            </a:r>
            <a:r>
              <a:rPr lang="el-GR" sz="1600" i="1" dirty="0" err="1" smtClean="0"/>
              <a:t>ἐρρῶσθαι</a:t>
            </a:r>
            <a:r>
              <a:rPr lang="el-GR" sz="1600" i="1" dirty="0" smtClean="0"/>
              <a:t> σε </a:t>
            </a:r>
            <a:r>
              <a:rPr lang="el-GR" sz="1600" i="1" dirty="0" err="1" smtClean="0"/>
              <a:t>εὔχομαι</a:t>
            </a:r>
            <a:r>
              <a:rPr lang="el-GR" sz="1600" i="1" dirty="0" smtClean="0"/>
              <a:t>/</a:t>
            </a:r>
            <a:r>
              <a:rPr lang="el-GR" sz="1600" i="1" dirty="0" err="1" smtClean="0"/>
              <a:t>εὐτύχει</a:t>
            </a:r>
            <a:r>
              <a:rPr lang="el-GR" sz="1600" dirty="0" smtClean="0"/>
              <a:t>, πάλι ο Παύλος προσθέτει με το ίδιο το χέρι την Ευλογία </a:t>
            </a:r>
            <a:r>
              <a:rPr lang="el-GR" sz="1600" i="1" dirty="0" smtClean="0"/>
              <a:t>Ἡ </a:t>
            </a:r>
            <a:r>
              <a:rPr lang="el-GR" sz="1600" i="1" dirty="0" err="1" smtClean="0"/>
              <a:t>Χάρις</a:t>
            </a:r>
            <a:r>
              <a:rPr lang="el-GR" sz="1600" i="1" dirty="0" smtClean="0"/>
              <a:t> </a:t>
            </a:r>
            <a:r>
              <a:rPr lang="el-GR" sz="1600" i="1" dirty="0" err="1" smtClean="0"/>
              <a:t>τοῦ</a:t>
            </a:r>
            <a:r>
              <a:rPr lang="el-GR" sz="1600" i="1" dirty="0" smtClean="0"/>
              <a:t> </a:t>
            </a:r>
            <a:r>
              <a:rPr lang="el-GR" sz="1600" i="1" dirty="0" err="1" smtClean="0"/>
              <a:t>Κυρίου</a:t>
            </a:r>
            <a:r>
              <a:rPr lang="el-GR" sz="1600" i="1" dirty="0" smtClean="0"/>
              <a:t> </a:t>
            </a:r>
            <a:r>
              <a:rPr lang="el-GR" sz="1600" i="1" dirty="0" err="1" smtClean="0"/>
              <a:t>ἡμῶν</a:t>
            </a:r>
            <a:r>
              <a:rPr lang="el-GR" sz="1600" i="1" dirty="0" smtClean="0"/>
              <a:t> </a:t>
            </a:r>
            <a:r>
              <a:rPr lang="el-GR" sz="1600" i="1" dirty="0" err="1" smtClean="0"/>
              <a:t>Ἰησοῦ</a:t>
            </a:r>
            <a:r>
              <a:rPr lang="el-GR" sz="1600" i="1" dirty="0" smtClean="0"/>
              <a:t> </a:t>
            </a:r>
            <a:r>
              <a:rPr lang="el-GR" sz="1600" i="1" dirty="0" err="1" smtClean="0"/>
              <a:t>Χριστοῦ</a:t>
            </a:r>
            <a:r>
              <a:rPr lang="el-GR" sz="1600" i="1" dirty="0" smtClean="0"/>
              <a:t> </a:t>
            </a:r>
            <a:r>
              <a:rPr lang="el-GR" sz="1600" i="1" dirty="0" err="1" smtClean="0"/>
              <a:t>μετὰ</a:t>
            </a:r>
            <a:r>
              <a:rPr lang="el-GR" sz="1600" i="1" dirty="0" smtClean="0"/>
              <a:t> </a:t>
            </a:r>
            <a:r>
              <a:rPr lang="el-GR" sz="1600" i="1" dirty="0" err="1" smtClean="0"/>
              <a:t>πάντων</a:t>
            </a:r>
            <a:r>
              <a:rPr lang="el-GR" sz="1600" i="1" dirty="0" smtClean="0"/>
              <a:t> </a:t>
            </a:r>
            <a:r>
              <a:rPr lang="el-GR" sz="1600" i="1" dirty="0" err="1" smtClean="0"/>
              <a:t>ὑμῶν</a:t>
            </a:r>
            <a:r>
              <a:rPr lang="el-GR" sz="1600" dirty="0" smtClean="0"/>
              <a:t> (</a:t>
            </a:r>
            <a:r>
              <a:rPr lang="el-GR" sz="1600" i="1" dirty="0" err="1" smtClean="0"/>
              <a:t>μετὰ</a:t>
            </a:r>
            <a:r>
              <a:rPr lang="el-GR" sz="1600" i="1" dirty="0" smtClean="0"/>
              <a:t> </a:t>
            </a:r>
            <a:r>
              <a:rPr lang="el-GR" sz="1600" i="1" dirty="0" err="1" smtClean="0"/>
              <a:t>τοῦ</a:t>
            </a:r>
            <a:r>
              <a:rPr lang="el-GR" sz="1600" i="1" dirty="0" smtClean="0"/>
              <a:t> πνεύματος </a:t>
            </a:r>
            <a:r>
              <a:rPr lang="el-GR" sz="1600" i="1" dirty="0" err="1" smtClean="0"/>
              <a:t>ἡμῶν</a:t>
            </a:r>
            <a:r>
              <a:rPr lang="el-GR" sz="1600" dirty="0" smtClean="0"/>
              <a:t> </a:t>
            </a:r>
            <a:r>
              <a:rPr lang="el-GR" sz="1600" dirty="0" err="1" smtClean="0"/>
              <a:t>Γαλ</a:t>
            </a:r>
            <a:r>
              <a:rPr lang="el-GR" sz="1600" dirty="0" smtClean="0"/>
              <a:t>. 6, 18. </a:t>
            </a:r>
            <a:r>
              <a:rPr lang="el-GR" sz="1600" dirty="0" err="1" smtClean="0"/>
              <a:t>Φιλ</a:t>
            </a:r>
            <a:r>
              <a:rPr lang="el-GR" sz="1600" dirty="0" smtClean="0"/>
              <a:t>. 4, 23. </a:t>
            </a:r>
            <a:r>
              <a:rPr lang="el-GR" sz="1600" dirty="0" err="1" smtClean="0"/>
              <a:t>Φιλήμ</a:t>
            </a:r>
            <a:r>
              <a:rPr lang="el-GR" sz="1600" dirty="0" smtClean="0"/>
              <a:t>. 25 </a:t>
            </a:r>
            <a:r>
              <a:rPr lang="el-GR" sz="1600" dirty="0" err="1" smtClean="0"/>
              <a:t>πρβλ</a:t>
            </a:r>
            <a:r>
              <a:rPr lang="el-GR" sz="1600" dirty="0" smtClean="0"/>
              <a:t>. </a:t>
            </a:r>
            <a:r>
              <a:rPr lang="el-GR" sz="1600" dirty="0" err="1" smtClean="0"/>
              <a:t>Αποκ</a:t>
            </a:r>
            <a:r>
              <a:rPr lang="el-GR" sz="1600" dirty="0" smtClean="0"/>
              <a:t>. 22, 21). Στον όρο</a:t>
            </a:r>
            <a:r>
              <a:rPr lang="el-GR" sz="1600" i="1" dirty="0" smtClean="0"/>
              <a:t> Χάρις </a:t>
            </a:r>
            <a:r>
              <a:rPr lang="el-GR" sz="1600" dirty="0" smtClean="0"/>
              <a:t>συμπυκνώνονται και η Χαρά και η Αλήθεια που γεύεται κανείς εν Χριστώ, οπότε και η πρώτη του «απάντηση» είναι η Ευ-</a:t>
            </a:r>
            <a:r>
              <a:rPr lang="el-GR" sz="1600" dirty="0" err="1" smtClean="0"/>
              <a:t>Χαριστία </a:t>
            </a:r>
            <a:r>
              <a:rPr lang="el-GR" sz="1600" dirty="0" smtClean="0"/>
              <a:t>που αποτελεί κατεξοχήν χαρακτηριστικό της χριστιανικής Σύναξης.</a:t>
            </a:r>
          </a:p>
          <a:p>
            <a:pPr algn="just" eaLnBrk="1" fontAlgn="auto" hangingPunct="1">
              <a:spcAft>
                <a:spcPts val="0"/>
              </a:spcAft>
              <a:buFont typeface="Arial" pitchFamily="34" charset="0"/>
              <a:buChar char="•"/>
              <a:defRPr/>
            </a:pPr>
            <a:r>
              <a:rPr lang="el-GR" sz="1600" dirty="0" smtClean="0"/>
              <a:t>Η Αγάπη του Θεού προσφέρεται </a:t>
            </a:r>
            <a:r>
              <a:rPr lang="el-GR" sz="1600" b="1" dirty="0" smtClean="0">
                <a:solidFill>
                  <a:srgbClr val="C00000"/>
                </a:solidFill>
              </a:rPr>
              <a:t>ΔΩΡΕΑΝ</a:t>
            </a:r>
            <a:r>
              <a:rPr lang="el-GR" sz="1600" dirty="0" smtClean="0"/>
              <a:t> σε όλους αφού </a:t>
            </a:r>
            <a:r>
              <a:rPr lang="el-GR" sz="1600" b="1" dirty="0" smtClean="0"/>
              <a:t>όλοι</a:t>
            </a:r>
            <a:r>
              <a:rPr lang="el-GR" sz="1600" dirty="0" smtClean="0"/>
              <a:t> αμάρτησαν (</a:t>
            </a:r>
            <a:r>
              <a:rPr lang="el-GR" sz="1600" dirty="0" err="1" smtClean="0"/>
              <a:t>Ρωμ</a:t>
            </a:r>
            <a:r>
              <a:rPr lang="el-GR" sz="1600" dirty="0" smtClean="0"/>
              <a:t>. 3, 24). Γι’ αυτό και Ο Παύλος αγωνίστηκε με πάθος ενάντια στην υποχρεωτική «</a:t>
            </a:r>
            <a:r>
              <a:rPr lang="el-GR" sz="1600" dirty="0" err="1" smtClean="0"/>
              <a:t>ιουδαιοποίηση</a:t>
            </a:r>
            <a:r>
              <a:rPr lang="el-GR" sz="1600" dirty="0" smtClean="0"/>
              <a:t>» των Εθνών μέσω της περιτομής και της υιοθέτησης «καθαρών» τροφών. Ο ίδιος κατανόησε ότι είναι προορισμένος να ευαγγελιστεί στα έθνη το μήνυμα της ελπίδας (λειτουργός).</a:t>
            </a:r>
            <a:endParaRPr lang="el-GR" sz="1600" dirty="0"/>
          </a:p>
        </p:txBody>
      </p:sp>
      <p:sp>
        <p:nvSpPr>
          <p:cNvPr id="25604"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63C8084-AE2C-4F57-A5AD-58D9CB6672D5}" type="slidenum">
              <a:rPr lang="fr-FR">
                <a:latin typeface="Arial" charset="0"/>
              </a:rPr>
              <a:pPr>
                <a:defRPr/>
              </a:pPr>
              <a:t>29</a:t>
            </a:fld>
            <a:endParaRPr lang="fr-FR">
              <a:latin typeface="Arial"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Δημήτριος\Pictures\Dm.Alexpls-db\F2.Εν Ιερουσαλήμ\F20.InJ-db\InJ03-Εικόνες\InJ2010-03092010\InJ2010-db\hlplg03-Βηθλεέμ\hlplg24-Βηθλεέμ\F051.Ι.Ν Γεννήσεως\IMG_0499.JPG"/>
          <p:cNvPicPr>
            <a:picLocks noChangeAspect="1" noChangeArrowheads="1"/>
          </p:cNvPicPr>
          <p:nvPr/>
        </p:nvPicPr>
        <p:blipFill>
          <a:blip r:embed="rId2" cstate="print"/>
          <a:srcRect/>
          <a:stretch>
            <a:fillRect/>
          </a:stretch>
        </p:blipFill>
        <p:spPr bwMode="auto">
          <a:xfrm>
            <a:off x="827584" y="692698"/>
            <a:ext cx="7920880" cy="3842140"/>
          </a:xfrm>
          <a:prstGeom prst="rect">
            <a:avLst/>
          </a:prstGeom>
          <a:ln>
            <a:noFill/>
          </a:ln>
          <a:effectLst>
            <a:softEdge rad="112500"/>
          </a:effectLst>
        </p:spPr>
      </p:pic>
      <p:sp>
        <p:nvSpPr>
          <p:cNvPr id="3" name="2 - TextBox"/>
          <p:cNvSpPr txBox="1"/>
          <p:nvPr/>
        </p:nvSpPr>
        <p:spPr>
          <a:xfrm>
            <a:off x="1115616" y="4509120"/>
            <a:ext cx="7488831" cy="1477328"/>
          </a:xfrm>
          <a:prstGeom prst="rect">
            <a:avLst/>
          </a:prstGeom>
          <a:noFill/>
        </p:spPr>
        <p:txBody>
          <a:bodyPr wrap="square" rtlCol="0">
            <a:spAutoFit/>
          </a:bodyPr>
          <a:lstStyle/>
          <a:p>
            <a:pPr algn="just"/>
            <a:r>
              <a:rPr lang="el-GR" b="1" i="1" dirty="0" smtClean="0">
                <a:latin typeface="Franklin Gothic Book" pitchFamily="34" charset="0"/>
              </a:rPr>
              <a:t>Πού βρίσκεται η ΕΠΊ ΓΗΣ Ειρήνη που κόμισε ο γεννηθείς και </a:t>
            </a:r>
            <a:r>
              <a:rPr lang="el-GR" b="1" i="1" dirty="0" err="1" smtClean="0">
                <a:latin typeface="Franklin Gothic Book" pitchFamily="34" charset="0"/>
              </a:rPr>
              <a:t>Αναστάς</a:t>
            </a:r>
            <a:r>
              <a:rPr lang="el-GR" b="1" i="1" dirty="0" smtClean="0">
                <a:latin typeface="Franklin Gothic Book" pitchFamily="34" charset="0"/>
              </a:rPr>
              <a:t> Μεσσίας όταν στον ίδιο τον χώρο της Βηθλεέμ δεν παρατηρείται μόνον η πάλη μεταξύ Ισραηλιτών και παλαιστίνιων αλλά και μεταξύ των ίδιων των χριστιανικών ομολογιών;  Τι σημαίνει ΕΙΡΗΝΗ ΕΝ ΟΥΡΑΝΩ;;;;</a:t>
            </a:r>
          </a:p>
          <a:p>
            <a:pPr algn="r"/>
            <a:r>
              <a:rPr lang="el-GR" dirty="0" smtClean="0"/>
              <a:t>Βηθλεέμ, Βασιλική της Γεννήσεως: Εσωτερικό</a:t>
            </a:r>
            <a:endParaRPr lang="el-GR"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1116013" y="333375"/>
            <a:ext cx="7194550" cy="627063"/>
          </a:xfrm>
        </p:spPr>
        <p:txBody>
          <a:bodyPr rtlCol="0">
            <a:normAutofit fontScale="90000"/>
          </a:bodyPr>
          <a:lstStyle/>
          <a:p>
            <a:pPr eaLnBrk="1" fontAlgn="auto" hangingPunct="1">
              <a:spcAft>
                <a:spcPts val="0"/>
              </a:spcAft>
              <a:defRPr/>
            </a:pPr>
            <a:r>
              <a:rPr lang="el-GR" dirty="0" smtClean="0">
                <a:solidFill>
                  <a:srgbClr val="C00000"/>
                </a:solidFill>
              </a:rPr>
              <a:t>ΝΟΜΟΣ</a:t>
            </a:r>
          </a:p>
        </p:txBody>
      </p:sp>
      <p:sp>
        <p:nvSpPr>
          <p:cNvPr id="33795" name="2 - Θέση περιεχομένου"/>
          <p:cNvSpPr>
            <a:spLocks noGrp="1"/>
          </p:cNvSpPr>
          <p:nvPr>
            <p:ph idx="1"/>
          </p:nvPr>
        </p:nvSpPr>
        <p:spPr>
          <a:xfrm>
            <a:off x="250825" y="908050"/>
            <a:ext cx="8713788" cy="5400675"/>
          </a:xfrm>
        </p:spPr>
        <p:txBody>
          <a:bodyPr rtlCol="0">
            <a:normAutofit fontScale="62500" lnSpcReduction="20000"/>
          </a:bodyPr>
          <a:lstStyle/>
          <a:p>
            <a:pPr algn="just" eaLnBrk="1" fontAlgn="auto" hangingPunct="1">
              <a:spcAft>
                <a:spcPts val="0"/>
              </a:spcAft>
              <a:buFont typeface="Arial" pitchFamily="34" charset="0"/>
              <a:buChar char="•"/>
              <a:defRPr/>
            </a:pPr>
            <a:r>
              <a:rPr lang="el-GR" sz="2000" i="1" dirty="0" smtClean="0"/>
              <a:t>Η </a:t>
            </a:r>
            <a:r>
              <a:rPr lang="el-GR" sz="2000" i="1" dirty="0" err="1" smtClean="0"/>
              <a:t>δικαίωσις</a:t>
            </a:r>
            <a:r>
              <a:rPr lang="el-GR" sz="2000" i="1" dirty="0" smtClean="0"/>
              <a:t> αναφέρεται όχι εις την </a:t>
            </a:r>
            <a:r>
              <a:rPr lang="el-GR" sz="2000" i="1" dirty="0" err="1" smtClean="0"/>
              <a:t>δικανικήν</a:t>
            </a:r>
            <a:r>
              <a:rPr lang="el-GR" sz="2000" i="1" dirty="0" smtClean="0"/>
              <a:t> </a:t>
            </a:r>
            <a:r>
              <a:rPr lang="el-GR" sz="2000" i="1" dirty="0" err="1" smtClean="0"/>
              <a:t>πράξιν</a:t>
            </a:r>
            <a:r>
              <a:rPr lang="el-GR" sz="2000" i="1" dirty="0" smtClean="0"/>
              <a:t> του Θεού, διά της οποίας ούτος ανακηρύσσει αθώον τον εισέτι </a:t>
            </a:r>
            <a:r>
              <a:rPr lang="el-GR" sz="2000" i="1" dirty="0" err="1" smtClean="0"/>
              <a:t>αμαρτωλόν</a:t>
            </a:r>
            <a:r>
              <a:rPr lang="el-GR" sz="2000" i="1" dirty="0" smtClean="0"/>
              <a:t> </a:t>
            </a:r>
            <a:r>
              <a:rPr lang="el-GR" sz="2000" i="1" dirty="0" err="1" smtClean="0"/>
              <a:t>άνθρωπον</a:t>
            </a:r>
            <a:r>
              <a:rPr lang="el-GR" sz="2000" i="1" dirty="0" smtClean="0"/>
              <a:t>, ως φρονούν οι </a:t>
            </a:r>
            <a:r>
              <a:rPr lang="el-GR" sz="2000" i="1" dirty="0" err="1" smtClean="0"/>
              <a:t>προτεστάνται</a:t>
            </a:r>
            <a:r>
              <a:rPr lang="el-GR" sz="2000" i="1" dirty="0" smtClean="0"/>
              <a:t>, ούτε εις την </a:t>
            </a:r>
            <a:r>
              <a:rPr lang="el-GR" sz="2000" i="1" dirty="0" err="1" smtClean="0"/>
              <a:t>μεταβολήν</a:t>
            </a:r>
            <a:r>
              <a:rPr lang="el-GR" sz="2000" i="1" dirty="0" smtClean="0"/>
              <a:t> του εις δίκαιον, ως υποστηρίζεται υπό άλλων ερμηνευτών, </a:t>
            </a:r>
            <a:r>
              <a:rPr lang="el-GR" sz="2000" i="1" dirty="0" err="1" smtClean="0"/>
              <a:t>αλλ</a:t>
            </a:r>
            <a:r>
              <a:rPr lang="el-GR" sz="2000" i="1" dirty="0" smtClean="0"/>
              <a:t>' εις την </a:t>
            </a:r>
            <a:r>
              <a:rPr lang="el-GR" sz="2000" b="1" i="1" dirty="0" err="1" smtClean="0"/>
              <a:t>μετάπλασιν</a:t>
            </a:r>
            <a:r>
              <a:rPr lang="el-GR" sz="2000" b="1" i="1" dirty="0" smtClean="0"/>
              <a:t> της </a:t>
            </a:r>
            <a:r>
              <a:rPr lang="el-GR" sz="2000" b="1" i="1" dirty="0" err="1" smtClean="0"/>
              <a:t>ανθρωπίνης</a:t>
            </a:r>
            <a:r>
              <a:rPr lang="el-GR" sz="2000" b="1" i="1" dirty="0" smtClean="0"/>
              <a:t> φύσεως διά του Χριστού, ώστε ο άνθρωπος να έχει την δυνατότητα αγιασμού κατά το παρόν και να προσβλέπει μετά </a:t>
            </a:r>
            <a:r>
              <a:rPr lang="el-GR" sz="2000" b="1" i="1" dirty="0" err="1" smtClean="0"/>
              <a:t>βασίμου</a:t>
            </a:r>
            <a:r>
              <a:rPr lang="el-GR" sz="2000" b="1" i="1" dirty="0" smtClean="0"/>
              <a:t> ελπίδος εις την κατά την </a:t>
            </a:r>
            <a:r>
              <a:rPr lang="el-GR" sz="2000" b="1" i="1" dirty="0" err="1" smtClean="0"/>
              <a:t>εσχάτην</a:t>
            </a:r>
            <a:r>
              <a:rPr lang="el-GR" sz="2000" b="1" i="1" dirty="0" smtClean="0"/>
              <a:t> Κρίσιν </a:t>
            </a:r>
            <a:r>
              <a:rPr lang="el-GR" sz="2000" b="1" i="1" dirty="0" err="1" smtClean="0"/>
              <a:t>δικαίωσίν</a:t>
            </a:r>
            <a:r>
              <a:rPr lang="el-GR" sz="2000" b="1" i="1" dirty="0" smtClean="0"/>
              <a:t> του υπό του Θεού. Δεν πρόκειται περί νομικής αποφάσεως αλλά περί αναπλάσεως του ανθρώπου υπό του Θεού δια της ενανθρωπήσεως του Υιού και εν </a:t>
            </a:r>
            <a:r>
              <a:rPr lang="el-GR" sz="2000" b="1" i="1" dirty="0" err="1" smtClean="0"/>
              <a:t>Πνεύματι</a:t>
            </a:r>
            <a:r>
              <a:rPr lang="el-GR" sz="2000" b="1" i="1" dirty="0" smtClean="0"/>
              <a:t> συντελεσθείσης και συνεχιζόμενης κατά την </a:t>
            </a:r>
            <a:r>
              <a:rPr lang="el-GR" sz="2000" b="1" i="1" dirty="0" err="1" smtClean="0"/>
              <a:t>ένταξιν</a:t>
            </a:r>
            <a:r>
              <a:rPr lang="el-GR" sz="2000" b="1" i="1" dirty="0" smtClean="0"/>
              <a:t> ενός εκάστου εις την </a:t>
            </a:r>
            <a:r>
              <a:rPr lang="el-GR" sz="2000" b="1" i="1" dirty="0" err="1" smtClean="0"/>
              <a:t>Εκκλησίαν</a:t>
            </a:r>
            <a:r>
              <a:rPr lang="el-GR" sz="2000" b="1" i="1" dirty="0" smtClean="0"/>
              <a:t> . </a:t>
            </a:r>
            <a:r>
              <a:rPr lang="el-GR" sz="2000" i="1" dirty="0" smtClean="0"/>
              <a:t>Υπό την </a:t>
            </a:r>
            <a:r>
              <a:rPr lang="el-GR" sz="2000" i="1" dirty="0" err="1" smtClean="0"/>
              <a:t>έννοιαν</a:t>
            </a:r>
            <a:r>
              <a:rPr lang="el-GR" sz="2000" i="1" dirty="0" smtClean="0"/>
              <a:t> δ' αυτήν της μεταπλάσεως του ανθρωπίνου φυράματος υπό του Λόγου η </a:t>
            </a:r>
            <a:r>
              <a:rPr lang="el-GR" sz="2000" i="1" dirty="0" err="1" smtClean="0"/>
              <a:t>δι­καίωσις</a:t>
            </a:r>
            <a:r>
              <a:rPr lang="el-GR" sz="2000" i="1" dirty="0" smtClean="0"/>
              <a:t> είναι δυνατή μόνον «δια πίστεως Χριστού Ιησού», αδύνατος δε δια των έργων του Νόμου. Είναι </a:t>
            </a:r>
            <a:r>
              <a:rPr lang="el-GR" sz="2000" i="1" dirty="0" err="1" smtClean="0"/>
              <a:t>φανερόν</a:t>
            </a:r>
            <a:r>
              <a:rPr lang="el-GR" sz="2000" i="1" dirty="0" smtClean="0"/>
              <a:t> ότι η </a:t>
            </a:r>
            <a:r>
              <a:rPr lang="el-GR" sz="2000" i="1" dirty="0" err="1" smtClean="0"/>
              <a:t>εκτέλεσις</a:t>
            </a:r>
            <a:r>
              <a:rPr lang="el-GR" sz="2000" i="1" dirty="0" smtClean="0"/>
              <a:t> των θείων εντολών, όσον και αν είναι τελεία – ο Παύλος προϋποθέτει άλλωστε ενταύθα την </a:t>
            </a:r>
            <a:r>
              <a:rPr lang="el-GR" sz="2000" i="1" dirty="0" err="1" smtClean="0"/>
              <a:t>τελείαν</a:t>
            </a:r>
            <a:r>
              <a:rPr lang="el-GR" sz="2000" i="1" dirty="0" smtClean="0"/>
              <a:t> </a:t>
            </a:r>
            <a:r>
              <a:rPr lang="el-GR" sz="2000" i="1" dirty="0" err="1" smtClean="0"/>
              <a:t>εφαρμογήν</a:t>
            </a:r>
            <a:r>
              <a:rPr lang="el-GR" sz="2000" i="1" dirty="0" smtClean="0"/>
              <a:t> του Νόμου - δεν δύναται ν' αναπλάσει τον </a:t>
            </a:r>
            <a:r>
              <a:rPr lang="el-GR" sz="2000" i="1" dirty="0" err="1" smtClean="0"/>
              <a:t>άνθρωπον</a:t>
            </a:r>
            <a:r>
              <a:rPr lang="el-GR" sz="2000" i="1" dirty="0" smtClean="0"/>
              <a:t>, διότι παραμένει πάντοτε ο θάνατος </a:t>
            </a:r>
            <a:r>
              <a:rPr lang="el-GR" sz="2000" dirty="0" smtClean="0"/>
              <a:t>(</a:t>
            </a:r>
            <a:r>
              <a:rPr lang="el-GR" sz="2000" dirty="0" err="1" smtClean="0"/>
              <a:t>Στογιάννος</a:t>
            </a:r>
            <a:r>
              <a:rPr lang="el-GR" sz="2000" dirty="0" smtClean="0"/>
              <a:t>).</a:t>
            </a:r>
          </a:p>
          <a:p>
            <a:pPr algn="just" eaLnBrk="1" fontAlgn="auto" hangingPunct="1">
              <a:spcAft>
                <a:spcPts val="0"/>
              </a:spcAft>
              <a:buFont typeface="Arial" pitchFamily="34" charset="0"/>
              <a:buChar char="•"/>
              <a:defRPr/>
            </a:pPr>
            <a:endParaRPr lang="el-GR" sz="2000" dirty="0" smtClean="0"/>
          </a:p>
          <a:p>
            <a:pPr algn="just" eaLnBrk="1" fontAlgn="auto" hangingPunct="1">
              <a:spcAft>
                <a:spcPts val="0"/>
              </a:spcAft>
              <a:buFont typeface="Arial" pitchFamily="34" charset="0"/>
              <a:buChar char="•"/>
              <a:defRPr/>
            </a:pPr>
            <a:r>
              <a:rPr lang="el-GR" sz="2000" dirty="0" smtClean="0"/>
              <a:t>Σημειωτέον ότι και ο όρος </a:t>
            </a:r>
            <a:r>
              <a:rPr lang="el-GR" sz="2000" i="1" dirty="0" smtClean="0"/>
              <a:t>Νόμος</a:t>
            </a:r>
            <a:r>
              <a:rPr lang="el-GR" sz="2000" dirty="0" smtClean="0"/>
              <a:t> μπορεί να σημαίνει την Πεντάτευχο, τη διδασκαλία του Σινά, τον θεϊκό ηθικό νόμο (</a:t>
            </a:r>
            <a:r>
              <a:rPr lang="el-GR" sz="2000" dirty="0" err="1" smtClean="0"/>
              <a:t>Tora</a:t>
            </a:r>
            <a:r>
              <a:rPr lang="el-GR" sz="2000" dirty="0" smtClean="0"/>
              <a:t> Mi-</a:t>
            </a:r>
            <a:r>
              <a:rPr lang="el-GR" sz="2000" dirty="0" err="1" smtClean="0"/>
              <a:t>Snai Ρωμ</a:t>
            </a:r>
            <a:r>
              <a:rPr lang="el-GR" sz="2000" dirty="0" smtClean="0"/>
              <a:t>. 7, 12) αλλά και τη </a:t>
            </a:r>
            <a:r>
              <a:rPr lang="el-GR" sz="2000" dirty="0" err="1" smtClean="0"/>
              <a:t>Χαλαχά</a:t>
            </a:r>
            <a:r>
              <a:rPr lang="el-GR" sz="2000" dirty="0" smtClean="0"/>
              <a:t>, τη ραβινική καζουιστική ηθική που συνιστά το </a:t>
            </a:r>
            <a:r>
              <a:rPr lang="el-GR" sz="2000" i="1" dirty="0" smtClean="0"/>
              <a:t>μεσότοιχο του φραγμού </a:t>
            </a:r>
            <a:r>
              <a:rPr lang="el-GR" sz="2000" dirty="0" smtClean="0"/>
              <a:t>μεταξύ Ισραήλ και εθνών. Ο όρος </a:t>
            </a:r>
            <a:r>
              <a:rPr lang="el-GR" sz="2000" i="1" dirty="0" err="1" smtClean="0"/>
              <a:t>Τορά</a:t>
            </a:r>
            <a:r>
              <a:rPr lang="el-GR" sz="2000" dirty="0" smtClean="0"/>
              <a:t> απαντά για πρώτη φορά στο </a:t>
            </a:r>
            <a:r>
              <a:rPr lang="el-GR" sz="2000" dirty="0" err="1" smtClean="0"/>
              <a:t>Λευ</a:t>
            </a:r>
            <a:r>
              <a:rPr lang="el-GR" sz="2000" dirty="0" smtClean="0"/>
              <a:t>. 6, 7 και στο </a:t>
            </a:r>
            <a:r>
              <a:rPr lang="el-GR" sz="2000" dirty="0" err="1" smtClean="0"/>
              <a:t>Δτ</a:t>
            </a:r>
            <a:r>
              <a:rPr lang="el-GR" sz="2000" dirty="0" smtClean="0"/>
              <a:t>. 4, 40, όπου συμπυκνώνονται </a:t>
            </a:r>
            <a:r>
              <a:rPr lang="el-GR" sz="2000" i="1" dirty="0" err="1" smtClean="0"/>
              <a:t>τὰ</a:t>
            </a:r>
            <a:r>
              <a:rPr lang="el-GR" sz="2000" i="1" dirty="0" smtClean="0"/>
              <a:t> </a:t>
            </a:r>
            <a:r>
              <a:rPr lang="el-GR" sz="2000" i="1" dirty="0" err="1" smtClean="0"/>
              <a:t>μαρτύρια</a:t>
            </a:r>
            <a:r>
              <a:rPr lang="el-GR" sz="2000" i="1" dirty="0" smtClean="0"/>
              <a:t> </a:t>
            </a:r>
            <a:r>
              <a:rPr lang="el-GR" sz="2000" i="1" dirty="0" err="1" smtClean="0"/>
              <a:t>καὶ</a:t>
            </a:r>
            <a:r>
              <a:rPr lang="el-GR" sz="2000" i="1" dirty="0" smtClean="0"/>
              <a:t> </a:t>
            </a:r>
            <a:r>
              <a:rPr lang="el-GR" sz="2000" i="1" dirty="0" err="1" smtClean="0"/>
              <a:t>τὰ</a:t>
            </a:r>
            <a:r>
              <a:rPr lang="el-GR" sz="2000" i="1" dirty="0" smtClean="0"/>
              <a:t> </a:t>
            </a:r>
            <a:r>
              <a:rPr lang="el-GR" sz="2000" i="1" dirty="0" err="1" smtClean="0"/>
              <a:t>δικαιώματα</a:t>
            </a:r>
            <a:r>
              <a:rPr lang="el-GR" sz="2000" i="1" dirty="0" smtClean="0"/>
              <a:t> </a:t>
            </a:r>
            <a:r>
              <a:rPr lang="el-GR" sz="2000" i="1" dirty="0" err="1" smtClean="0"/>
              <a:t>καὶ</a:t>
            </a:r>
            <a:r>
              <a:rPr lang="el-GR" sz="2000" i="1" dirty="0" smtClean="0"/>
              <a:t> </a:t>
            </a:r>
            <a:r>
              <a:rPr lang="el-GR" sz="2000" i="1" dirty="0" err="1" smtClean="0"/>
              <a:t>τὰ</a:t>
            </a:r>
            <a:r>
              <a:rPr lang="el-GR" sz="2000" i="1" dirty="0" smtClean="0"/>
              <a:t> </a:t>
            </a:r>
            <a:r>
              <a:rPr lang="el-GR" sz="2000" i="1" dirty="0" err="1" smtClean="0"/>
              <a:t>κρίματα</a:t>
            </a:r>
            <a:r>
              <a:rPr lang="el-GR" sz="2000" i="1" dirty="0" smtClean="0"/>
              <a:t> </a:t>
            </a:r>
            <a:r>
              <a:rPr lang="el-GR" sz="2000" i="1" dirty="0" err="1" smtClean="0"/>
              <a:t>ὅσα</a:t>
            </a:r>
            <a:r>
              <a:rPr lang="el-GR" sz="2000" i="1" dirty="0" smtClean="0"/>
              <a:t> </a:t>
            </a:r>
            <a:r>
              <a:rPr lang="el-GR" sz="2000" i="1" dirty="0" err="1" smtClean="0"/>
              <a:t>ἐλάλησεν</a:t>
            </a:r>
            <a:r>
              <a:rPr lang="el-GR" sz="2000" i="1" dirty="0" smtClean="0"/>
              <a:t> </a:t>
            </a:r>
            <a:r>
              <a:rPr lang="el-GR" sz="2000" i="1" dirty="0" err="1" smtClean="0"/>
              <a:t>Μωυσῆς</a:t>
            </a:r>
            <a:r>
              <a:rPr lang="el-GR" sz="2000" i="1" dirty="0" smtClean="0"/>
              <a:t> </a:t>
            </a:r>
            <a:r>
              <a:rPr lang="el-GR" sz="2000" i="1" dirty="0" err="1" smtClean="0"/>
              <a:t>τοῖς</a:t>
            </a:r>
            <a:r>
              <a:rPr lang="el-GR" sz="2000" i="1" dirty="0" smtClean="0"/>
              <a:t> </a:t>
            </a:r>
            <a:r>
              <a:rPr lang="el-GR" sz="2000" i="1" dirty="0" err="1" smtClean="0"/>
              <a:t>υἱοῖς</a:t>
            </a:r>
            <a:r>
              <a:rPr lang="el-GR" sz="2000" i="1" dirty="0" smtClean="0"/>
              <a:t> </a:t>
            </a:r>
            <a:r>
              <a:rPr lang="el-GR" sz="2000" i="1" dirty="0" err="1" smtClean="0"/>
              <a:t>Ισραηλ</a:t>
            </a:r>
            <a:r>
              <a:rPr lang="el-GR" sz="2000" i="1" dirty="0" smtClean="0"/>
              <a:t> </a:t>
            </a:r>
            <a:r>
              <a:rPr lang="el-GR" sz="2000" i="1" dirty="0" err="1" smtClean="0"/>
              <a:t>ἐν</a:t>
            </a:r>
            <a:r>
              <a:rPr lang="el-GR" sz="2000" i="1" dirty="0" smtClean="0"/>
              <a:t> </a:t>
            </a:r>
            <a:r>
              <a:rPr lang="el-GR" sz="2000" i="1" dirty="0" err="1" smtClean="0"/>
              <a:t>τῇ</a:t>
            </a:r>
            <a:r>
              <a:rPr lang="el-GR" sz="2000" i="1" dirty="0" smtClean="0"/>
              <a:t> </a:t>
            </a:r>
            <a:r>
              <a:rPr lang="el-GR" sz="2000" i="1" dirty="0" err="1" smtClean="0"/>
              <a:t>ἐρήμῳ</a:t>
            </a:r>
            <a:r>
              <a:rPr lang="el-GR" sz="2000" i="1" dirty="0" smtClean="0"/>
              <a:t> </a:t>
            </a:r>
            <a:r>
              <a:rPr lang="el-GR" sz="2000" i="1" dirty="0" err="1" smtClean="0"/>
              <a:t>ἐξελθόντων</a:t>
            </a:r>
            <a:r>
              <a:rPr lang="el-GR" sz="2000" i="1" dirty="0" smtClean="0"/>
              <a:t> </a:t>
            </a:r>
            <a:r>
              <a:rPr lang="el-GR" sz="2000" i="1" dirty="0" err="1" smtClean="0"/>
              <a:t>αὐτῶν</a:t>
            </a:r>
            <a:r>
              <a:rPr lang="el-GR" sz="2000" i="1" dirty="0" smtClean="0"/>
              <a:t> </a:t>
            </a:r>
            <a:r>
              <a:rPr lang="el-GR" sz="2000" i="1" dirty="0" err="1" smtClean="0"/>
              <a:t>ἐκ</a:t>
            </a:r>
            <a:r>
              <a:rPr lang="el-GR" sz="2000" i="1" dirty="0" smtClean="0"/>
              <a:t> </a:t>
            </a:r>
            <a:r>
              <a:rPr lang="el-GR" sz="2000" i="1" dirty="0" err="1" smtClean="0"/>
              <a:t>γῆς</a:t>
            </a:r>
            <a:r>
              <a:rPr lang="el-GR" sz="2000" i="1" dirty="0" smtClean="0"/>
              <a:t> </a:t>
            </a:r>
            <a:r>
              <a:rPr lang="el-GR" sz="2000" i="1" dirty="0" err="1" smtClean="0"/>
              <a:t>Αἰγύπτου</a:t>
            </a:r>
            <a:r>
              <a:rPr lang="el-GR" sz="2000" i="1" dirty="0" smtClean="0"/>
              <a:t>.</a:t>
            </a:r>
            <a:r>
              <a:rPr lang="el-GR" sz="2000" dirty="0" smtClean="0"/>
              <a:t> Το ερώτημα είναι εάν τα έργα του νόμου δεν συνεισφέρουν στη δικαίωση του αμαρτωλού ή εάν η επιτέλεση των προδιαγραφών του νόμου αποτελούν προσπάθεια </a:t>
            </a:r>
            <a:r>
              <a:rPr lang="el-GR" sz="2000" dirty="0" err="1" smtClean="0"/>
              <a:t>αυτοδικαίωσης</a:t>
            </a:r>
            <a:r>
              <a:rPr lang="el-GR" sz="2000" dirty="0" smtClean="0"/>
              <a:t> συνεπώς διάπραξη αμαρτίας.</a:t>
            </a:r>
          </a:p>
          <a:p>
            <a:pPr algn="just" eaLnBrk="1" fontAlgn="auto" hangingPunct="1">
              <a:spcAft>
                <a:spcPts val="0"/>
              </a:spcAft>
              <a:buFont typeface="Arial" pitchFamily="34" charset="0"/>
              <a:buChar char="•"/>
              <a:defRPr/>
            </a:pPr>
            <a:endParaRPr lang="el-GR" sz="2000" dirty="0" smtClean="0"/>
          </a:p>
          <a:p>
            <a:pPr algn="just" eaLnBrk="1" fontAlgn="auto" hangingPunct="1">
              <a:spcAft>
                <a:spcPts val="0"/>
              </a:spcAft>
              <a:buFont typeface="Arial" pitchFamily="34" charset="0"/>
              <a:buChar char="•"/>
              <a:defRPr/>
            </a:pPr>
            <a:r>
              <a:rPr lang="el-GR" sz="2000" dirty="0" smtClean="0"/>
              <a:t>Στη σύγχρονη έρευνα δεν υπάρχει σύμπτωση ποια είναι ακριβώς τα </a:t>
            </a:r>
            <a:r>
              <a:rPr lang="el-GR" sz="2000" b="1" i="1" dirty="0" smtClean="0"/>
              <a:t>έργα του Νόμου που </a:t>
            </a:r>
            <a:r>
              <a:rPr lang="el-GR" sz="2000" dirty="0" smtClean="0"/>
              <a:t>καταδικάζει ο Παύλος. Η άποψη του </a:t>
            </a:r>
            <a:r>
              <a:rPr lang="en-GB" sz="2000" dirty="0" smtClean="0"/>
              <a:t>Dunn</a:t>
            </a:r>
            <a:r>
              <a:rPr lang="el-GR" sz="2000" dirty="0" smtClean="0"/>
              <a:t> είναι ότι ο Π. με τα </a:t>
            </a:r>
            <a:r>
              <a:rPr lang="el-GR" sz="2000" i="1" dirty="0" smtClean="0"/>
              <a:t>έργα του Νόμου</a:t>
            </a:r>
            <a:r>
              <a:rPr lang="el-GR" sz="2000" dirty="0" smtClean="0"/>
              <a:t> υπονοεί την περιτομή, το Σάββατο και τα καθαρά/ακάθαρτα φαγητά και σηματοδοτούν τα ορόσημα που διαφοροποιούν τους Ιουδαίους με τα έθνη. αυτό ίσως ισχύει για το </a:t>
            </a:r>
            <a:r>
              <a:rPr lang="el-GR" sz="2000" dirty="0" err="1" smtClean="0"/>
              <a:t>Γαλ</a:t>
            </a:r>
            <a:r>
              <a:rPr lang="el-GR" sz="2000" dirty="0" smtClean="0"/>
              <a:t>. 2, 16 κε. όχι όμως και για το </a:t>
            </a:r>
            <a:r>
              <a:rPr lang="el-GR" sz="2000" dirty="0" err="1" smtClean="0"/>
              <a:t>Ρωμ</a:t>
            </a:r>
            <a:r>
              <a:rPr lang="el-GR" sz="2000" dirty="0" smtClean="0"/>
              <a:t>. 3, 20. Ο συγκεκριμένος όρος σύμφωνα με τον M. </a:t>
            </a:r>
            <a:r>
              <a:rPr lang="en-US" sz="2000" dirty="0" smtClean="0"/>
              <a:t>Bachmann</a:t>
            </a:r>
            <a:r>
              <a:rPr lang="el-GR" sz="2000" dirty="0" smtClean="0"/>
              <a:t> δε συνδέεται με </a:t>
            </a:r>
            <a:r>
              <a:rPr lang="el-GR" sz="2000" dirty="0" err="1" smtClean="0"/>
              <a:t>συνΝομες</a:t>
            </a:r>
            <a:r>
              <a:rPr lang="el-GR" sz="2000" dirty="0" smtClean="0"/>
              <a:t> ανθρώπινες πράξεις (</a:t>
            </a:r>
            <a:r>
              <a:rPr lang="de-DE" sz="2000" dirty="0" smtClean="0"/>
              <a:t>F</a:t>
            </a:r>
            <a:r>
              <a:rPr lang="el-GR" sz="2000" dirty="0" smtClean="0"/>
              <a:t>. </a:t>
            </a:r>
            <a:r>
              <a:rPr lang="en-US" sz="2000" dirty="0" err="1" smtClean="0"/>
              <a:t>Anemarie</a:t>
            </a:r>
            <a:r>
              <a:rPr lang="el-GR" sz="2000" dirty="0" smtClean="0"/>
              <a:t>) αλλά με διατάξεις της </a:t>
            </a:r>
            <a:r>
              <a:rPr lang="el-GR" sz="2000" dirty="0" err="1" smtClean="0"/>
              <a:t>Τορά</a:t>
            </a:r>
            <a:r>
              <a:rPr lang="el-GR" sz="2000" dirty="0" smtClean="0"/>
              <a:t>, τις </a:t>
            </a:r>
            <a:r>
              <a:rPr lang="el-GR" sz="2000" dirty="0" err="1" smtClean="0"/>
              <a:t>Χαλαχότ</a:t>
            </a:r>
            <a:r>
              <a:rPr lang="el-GR" sz="2000" dirty="0" smtClean="0"/>
              <a:t>, που πρέπει να μετουσιωθούν σε πράξη για να υπάρξει δικαίωση. Ο </a:t>
            </a:r>
            <a:r>
              <a:rPr lang="en-US" sz="2000" cap="all" dirty="0" smtClean="0"/>
              <a:t>k</a:t>
            </a:r>
            <a:r>
              <a:rPr lang="el-GR" sz="2000" dirty="0" smtClean="0"/>
              <a:t>. </a:t>
            </a:r>
            <a:r>
              <a:rPr lang="en-US" sz="2000" dirty="0" err="1" smtClean="0"/>
              <a:t>Haacker</a:t>
            </a:r>
            <a:r>
              <a:rPr lang="el-GR" sz="2000" dirty="0" smtClean="0"/>
              <a:t> τα κατανοεί ως λατρευτικές διατάξεις σε αντίθεση με ηθικές ενέργειες κάτι που δε δικαιώνεται απόλυτα από το 4</a:t>
            </a:r>
            <a:r>
              <a:rPr lang="en-US" sz="2000" dirty="0" smtClean="0"/>
              <a:t>QMMT C</a:t>
            </a:r>
            <a:r>
              <a:rPr lang="el-GR" sz="2000" dirty="0" smtClean="0"/>
              <a:t> 27-31.</a:t>
            </a:r>
          </a:p>
          <a:p>
            <a:pPr algn="just" eaLnBrk="1" fontAlgn="auto" hangingPunct="1">
              <a:spcAft>
                <a:spcPts val="0"/>
              </a:spcAft>
              <a:buFont typeface="Arial" pitchFamily="34" charset="0"/>
              <a:buChar char="•"/>
              <a:defRPr/>
            </a:pPr>
            <a:endParaRPr lang="el-GR" sz="2000" dirty="0" smtClean="0"/>
          </a:p>
          <a:p>
            <a:pPr algn="just" eaLnBrk="1" fontAlgn="auto" hangingPunct="1">
              <a:spcAft>
                <a:spcPts val="0"/>
              </a:spcAft>
              <a:buFont typeface="Arial" pitchFamily="34" charset="0"/>
              <a:buChar char="•"/>
              <a:defRPr/>
            </a:pPr>
            <a:r>
              <a:rPr lang="el-GR" sz="2000" dirty="0" smtClean="0"/>
              <a:t>Στο </a:t>
            </a:r>
            <a:r>
              <a:rPr lang="el-GR" sz="2000" dirty="0" err="1" smtClean="0"/>
              <a:t>Ρωμ</a:t>
            </a:r>
            <a:r>
              <a:rPr lang="el-GR" sz="2000" dirty="0" smtClean="0"/>
              <a:t>. 10, 4  ο Π. σημειώνει αφοριστικά: </a:t>
            </a:r>
            <a:r>
              <a:rPr lang="el-GR" sz="2000" b="1" i="1" dirty="0" err="1" smtClean="0">
                <a:solidFill>
                  <a:srgbClr val="C00000"/>
                </a:solidFill>
              </a:rPr>
              <a:t>Τέλος</a:t>
            </a:r>
            <a:r>
              <a:rPr lang="el-GR" sz="2000" b="1" i="1" dirty="0" smtClean="0">
                <a:solidFill>
                  <a:srgbClr val="C00000"/>
                </a:solidFill>
              </a:rPr>
              <a:t> </a:t>
            </a:r>
            <a:r>
              <a:rPr lang="el-GR" sz="2000" b="1" i="1" dirty="0" err="1" smtClean="0">
                <a:solidFill>
                  <a:srgbClr val="C00000"/>
                </a:solidFill>
              </a:rPr>
              <a:t>γὰρ</a:t>
            </a:r>
            <a:r>
              <a:rPr lang="el-GR" sz="2000" b="1" i="1" dirty="0" smtClean="0">
                <a:solidFill>
                  <a:srgbClr val="C00000"/>
                </a:solidFill>
              </a:rPr>
              <a:t> </a:t>
            </a:r>
            <a:r>
              <a:rPr lang="el-GR" sz="2000" b="1" i="1" dirty="0" err="1" smtClean="0">
                <a:solidFill>
                  <a:srgbClr val="C00000"/>
                </a:solidFill>
              </a:rPr>
              <a:t>Νόμου</a:t>
            </a:r>
            <a:r>
              <a:rPr lang="el-GR" sz="2000" b="1" i="1" dirty="0" smtClean="0">
                <a:solidFill>
                  <a:srgbClr val="C00000"/>
                </a:solidFill>
              </a:rPr>
              <a:t> </a:t>
            </a:r>
            <a:r>
              <a:rPr lang="el-GR" sz="2000" b="1" i="1" dirty="0" err="1" smtClean="0">
                <a:solidFill>
                  <a:srgbClr val="C00000"/>
                </a:solidFill>
              </a:rPr>
              <a:t>Χριστὸς</a:t>
            </a:r>
            <a:r>
              <a:rPr lang="el-GR" sz="2000" b="1" i="1" dirty="0" smtClean="0">
                <a:solidFill>
                  <a:srgbClr val="C00000"/>
                </a:solidFill>
              </a:rPr>
              <a:t> </a:t>
            </a:r>
            <a:r>
              <a:rPr lang="el-GR" sz="2000" b="1" i="1" dirty="0" err="1" smtClean="0">
                <a:solidFill>
                  <a:srgbClr val="C00000"/>
                </a:solidFill>
              </a:rPr>
              <a:t>εἰς</a:t>
            </a:r>
            <a:r>
              <a:rPr lang="el-GR" sz="2000" b="1" i="1" dirty="0" smtClean="0">
                <a:solidFill>
                  <a:srgbClr val="C00000"/>
                </a:solidFill>
              </a:rPr>
              <a:t> </a:t>
            </a:r>
            <a:r>
              <a:rPr lang="el-GR" sz="2000" b="1" i="1" dirty="0" err="1" smtClean="0">
                <a:solidFill>
                  <a:srgbClr val="C00000"/>
                </a:solidFill>
              </a:rPr>
              <a:t>δικαιοσύνην</a:t>
            </a:r>
            <a:r>
              <a:rPr lang="el-GR" sz="2000" b="1" i="1" dirty="0" smtClean="0">
                <a:solidFill>
                  <a:srgbClr val="C00000"/>
                </a:solidFill>
              </a:rPr>
              <a:t> </a:t>
            </a:r>
            <a:r>
              <a:rPr lang="el-GR" sz="2000" b="1" i="1" dirty="0" err="1" smtClean="0">
                <a:solidFill>
                  <a:srgbClr val="C00000"/>
                </a:solidFill>
              </a:rPr>
              <a:t>παντὶ</a:t>
            </a:r>
            <a:r>
              <a:rPr lang="el-GR" sz="2000" b="1" i="1" dirty="0" smtClean="0">
                <a:solidFill>
                  <a:srgbClr val="C00000"/>
                </a:solidFill>
              </a:rPr>
              <a:t> </a:t>
            </a:r>
            <a:r>
              <a:rPr lang="el-GR" sz="2000" b="1" i="1" dirty="0" err="1" smtClean="0">
                <a:solidFill>
                  <a:srgbClr val="C00000"/>
                </a:solidFill>
              </a:rPr>
              <a:t>τῷ</a:t>
            </a:r>
            <a:r>
              <a:rPr lang="el-GR" sz="2000" b="1" i="1" dirty="0" smtClean="0">
                <a:solidFill>
                  <a:srgbClr val="C00000"/>
                </a:solidFill>
              </a:rPr>
              <a:t> </a:t>
            </a:r>
            <a:r>
              <a:rPr lang="el-GR" sz="2000" b="1" i="1" dirty="0" err="1" smtClean="0">
                <a:solidFill>
                  <a:srgbClr val="C00000"/>
                </a:solidFill>
              </a:rPr>
              <a:t>πιστεύοντι</a:t>
            </a:r>
            <a:r>
              <a:rPr lang="el-GR" sz="2000" dirty="0" smtClean="0"/>
              <a:t>. Το </a:t>
            </a:r>
            <a:r>
              <a:rPr lang="el-GR" sz="2000" i="1" dirty="0" smtClean="0"/>
              <a:t>τέλος </a:t>
            </a:r>
            <a:r>
              <a:rPr lang="el-GR" sz="2000" dirty="0" smtClean="0"/>
              <a:t>μπορεί να σημαίνει την τελείωση, τον σκοπό, την εκπλήρωση αλλά και το φινάλε.</a:t>
            </a:r>
          </a:p>
          <a:p>
            <a:pPr algn="just" eaLnBrk="1" fontAlgn="auto" hangingPunct="1">
              <a:spcAft>
                <a:spcPts val="0"/>
              </a:spcAft>
              <a:buFont typeface="Arial" pitchFamily="34" charset="0"/>
              <a:buChar char="•"/>
              <a:defRPr/>
            </a:pPr>
            <a:endParaRPr lang="el-GR" sz="1600" dirty="0" smtClean="0"/>
          </a:p>
          <a:p>
            <a:pPr algn="just" eaLnBrk="1" fontAlgn="auto" hangingPunct="1">
              <a:spcAft>
                <a:spcPts val="0"/>
              </a:spcAft>
              <a:buFont typeface="Arial" pitchFamily="34" charset="0"/>
              <a:buNone/>
              <a:defRPr/>
            </a:pPr>
            <a:endParaRPr lang="el-GR" sz="1600" dirty="0" smtClean="0"/>
          </a:p>
          <a:p>
            <a:pPr algn="just" eaLnBrk="1" fontAlgn="auto" hangingPunct="1">
              <a:spcAft>
                <a:spcPts val="0"/>
              </a:spcAft>
              <a:buFont typeface="Arial" pitchFamily="34" charset="0"/>
              <a:buChar char="•"/>
              <a:defRPr/>
            </a:pPr>
            <a:endParaRPr lang="el-GR" sz="1600" dirty="0" smtClean="0"/>
          </a:p>
          <a:p>
            <a:pPr algn="just" eaLnBrk="1" fontAlgn="auto" hangingPunct="1">
              <a:spcAft>
                <a:spcPts val="0"/>
              </a:spcAft>
              <a:buFont typeface="Arial" pitchFamily="34" charset="0"/>
              <a:buChar char="•"/>
              <a:defRPr/>
            </a:pPr>
            <a:endParaRPr lang="el-GR" sz="1400" dirty="0" smtClean="0"/>
          </a:p>
          <a:p>
            <a:pPr algn="just" eaLnBrk="1" fontAlgn="auto" hangingPunct="1">
              <a:spcAft>
                <a:spcPts val="0"/>
              </a:spcAft>
              <a:buFont typeface="Arial" pitchFamily="34" charset="0"/>
              <a:buChar char="•"/>
              <a:defRPr/>
            </a:pPr>
            <a:endParaRPr lang="el-GR" sz="1400" dirty="0" smtClean="0"/>
          </a:p>
          <a:p>
            <a:pPr algn="just" eaLnBrk="1" fontAlgn="auto" hangingPunct="1">
              <a:spcAft>
                <a:spcPts val="0"/>
              </a:spcAft>
              <a:buFont typeface="Arial" pitchFamily="34" charset="0"/>
              <a:buChar char="•"/>
              <a:defRPr/>
            </a:pPr>
            <a:endParaRPr lang="el-GR" sz="1800" dirty="0" smtClean="0"/>
          </a:p>
          <a:p>
            <a:pPr eaLnBrk="1" fontAlgn="auto" hangingPunct="1">
              <a:spcAft>
                <a:spcPts val="0"/>
              </a:spcAft>
              <a:buFont typeface="Arial" pitchFamily="34" charset="0"/>
              <a:buChar char="•"/>
              <a:defRPr/>
            </a:pPr>
            <a:endParaRPr lang="el-GR" dirty="0" smtClean="0"/>
          </a:p>
        </p:txBody>
      </p:sp>
      <p:sp>
        <p:nvSpPr>
          <p:cNvPr id="33796"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FC94F6-0A27-4631-98BF-622267DBD7AA}" type="slidenum">
              <a:rPr lang="fr-FR">
                <a:latin typeface="Arial" charset="0"/>
              </a:rPr>
              <a:pPr>
                <a:defRPr/>
              </a:pPr>
              <a:t>30</a:t>
            </a:fld>
            <a:endParaRPr lang="fr-FR">
              <a:latin typeface="Arial"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116632"/>
            <a:ext cx="8229600" cy="1069848"/>
          </a:xfrm>
        </p:spPr>
        <p:txBody>
          <a:bodyPr>
            <a:normAutofit/>
          </a:bodyPr>
          <a:lstStyle/>
          <a:p>
            <a:pPr eaLnBrk="1" hangingPunct="1"/>
            <a:r>
              <a:rPr lang="el-GR" sz="3200" b="1" dirty="0" smtClean="0">
                <a:solidFill>
                  <a:schemeClr val="accent2"/>
                </a:solidFill>
                <a:latin typeface="Palatino Linotype" pitchFamily="18" charset="0"/>
              </a:rPr>
              <a:t>ΕΙΡΗΝΗ-ΣΑΛΟΜ </a:t>
            </a:r>
            <a:endParaRPr lang="de-DE" sz="3200" b="1" dirty="0" smtClean="0">
              <a:solidFill>
                <a:schemeClr val="accent2"/>
              </a:solidFill>
              <a:latin typeface="Palatino Linotype" pitchFamily="18" charset="0"/>
            </a:endParaRPr>
          </a:p>
        </p:txBody>
      </p:sp>
      <p:sp>
        <p:nvSpPr>
          <p:cNvPr id="6147" name="Rectangle 3"/>
          <p:cNvSpPr>
            <a:spLocks noGrp="1" noChangeArrowheads="1"/>
          </p:cNvSpPr>
          <p:nvPr>
            <p:ph type="subTitle" idx="4294967295"/>
          </p:nvPr>
        </p:nvSpPr>
        <p:spPr>
          <a:xfrm>
            <a:off x="395536" y="980728"/>
            <a:ext cx="8496944" cy="5445223"/>
          </a:xfrm>
        </p:spPr>
        <p:txBody>
          <a:bodyPr>
            <a:normAutofit fontScale="92500" lnSpcReduction="20000"/>
          </a:bodyPr>
          <a:lstStyle/>
          <a:p>
            <a:pPr algn="just">
              <a:spcBef>
                <a:spcPct val="0"/>
              </a:spcBef>
            </a:pPr>
            <a:r>
              <a:rPr lang="el-GR" sz="2000" dirty="0" smtClean="0"/>
              <a:t>Στην Π.Δ. και τον Ιουδαϊσμό απαντούν τα εξής μοντέλα (πρότυπα) ειρήνης: </a:t>
            </a:r>
            <a:r>
              <a:rPr lang="el-GR" sz="2000" b="1" dirty="0" smtClean="0"/>
              <a:t>α)</a:t>
            </a:r>
            <a:r>
              <a:rPr lang="el-GR" sz="2000" dirty="0" smtClean="0"/>
              <a:t> το πολιτικό συνδέει την </a:t>
            </a:r>
            <a:r>
              <a:rPr lang="el-GR" sz="2000" dirty="0" err="1" smtClean="0"/>
              <a:t>Σαλόμ</a:t>
            </a:r>
            <a:r>
              <a:rPr lang="el-GR" sz="2000" dirty="0" smtClean="0"/>
              <a:t> με έναν χαριτωμένο από τον Θεό μονάρχη-Μεσσία (Ψ. 2. 110 </a:t>
            </a:r>
            <a:r>
              <a:rPr lang="el-GR" sz="2000" dirty="0" err="1" smtClean="0"/>
              <a:t>Μασ</a:t>
            </a:r>
            <a:r>
              <a:rPr lang="el-GR" sz="2000" dirty="0" smtClean="0"/>
              <a:t>.). Αυτό (το μοντέλο) αποτυπώνεται κατεξοχήν στον Ψ. 72 (71 Ο’) αλλά και στους ψαλμούς της Σιών που αναδεικνύουν τη σταθερότητα της πόλης στην οποία εν μέσω των δυνάμεων του χάους κατοικεί ο Θεός (Ψ. 48, 6 </a:t>
            </a:r>
            <a:r>
              <a:rPr lang="el-GR" sz="2000" dirty="0" err="1" smtClean="0"/>
              <a:t>Μασ</a:t>
            </a:r>
            <a:r>
              <a:rPr lang="el-GR" sz="2000" dirty="0" smtClean="0"/>
              <a:t>.</a:t>
            </a:r>
            <a:r>
              <a:rPr lang="el-GR" sz="2000" baseline="30000" dirty="0" smtClean="0"/>
              <a:t>. </a:t>
            </a:r>
            <a:r>
              <a:rPr lang="el-GR" sz="2000" dirty="0" smtClean="0"/>
              <a:t>76 </a:t>
            </a:r>
            <a:r>
              <a:rPr lang="el-GR" sz="2000" dirty="0" err="1" smtClean="0"/>
              <a:t>Μασ</a:t>
            </a:r>
            <a:r>
              <a:rPr lang="el-GR" sz="2000" dirty="0" smtClean="0"/>
              <a:t>.</a:t>
            </a:r>
            <a:r>
              <a:rPr lang="el-GR" sz="2000" baseline="30000" dirty="0" smtClean="0"/>
              <a:t>.</a:t>
            </a:r>
            <a:r>
              <a:rPr lang="el-GR" sz="2000" dirty="0" smtClean="0"/>
              <a:t> </a:t>
            </a:r>
            <a:r>
              <a:rPr lang="el-GR" sz="2000" dirty="0" err="1" smtClean="0"/>
              <a:t>Ησ</a:t>
            </a:r>
            <a:r>
              <a:rPr lang="el-GR" sz="2000" dirty="0" smtClean="0"/>
              <a:t>. 6-8). Αυτή η ειρήνη είναι και εσωτερική αλλά και παγκόσμια. </a:t>
            </a:r>
          </a:p>
          <a:p>
            <a:pPr algn="just">
              <a:spcBef>
                <a:spcPct val="0"/>
              </a:spcBef>
            </a:pPr>
            <a:r>
              <a:rPr lang="el-GR" sz="2000" b="1" dirty="0" smtClean="0"/>
              <a:t>β)</a:t>
            </a:r>
            <a:r>
              <a:rPr lang="el-GR" sz="2000" dirty="0" smtClean="0"/>
              <a:t> Το λατρευτικό: η αμαρτία/ενοχή απαιτεί την τιμωρία (</a:t>
            </a:r>
            <a:r>
              <a:rPr lang="el-GR" sz="2000" i="1" dirty="0" smtClean="0"/>
              <a:t>έγκλημα και τιμωρία),</a:t>
            </a:r>
            <a:r>
              <a:rPr lang="el-GR" sz="2000" dirty="0" smtClean="0"/>
              <a:t> η οποία και πρέπει να αποτραπεί μέσω των λατρευτικών τελετουργικών (</a:t>
            </a:r>
            <a:r>
              <a:rPr lang="el-GR" sz="2000" dirty="0" err="1" smtClean="0"/>
              <a:t>Λευ</a:t>
            </a:r>
            <a:r>
              <a:rPr lang="el-GR" sz="2000" dirty="0" smtClean="0"/>
              <a:t>. 16</a:t>
            </a:r>
            <a:r>
              <a:rPr lang="el-GR" sz="2000" baseline="30000" dirty="0" smtClean="0"/>
              <a:t>. </a:t>
            </a:r>
            <a:r>
              <a:rPr lang="el-GR" sz="2000" dirty="0" err="1" smtClean="0"/>
              <a:t>Ησ</a:t>
            </a:r>
            <a:r>
              <a:rPr lang="el-GR" sz="2000" dirty="0" smtClean="0"/>
              <a:t>. 53, 5).</a:t>
            </a:r>
          </a:p>
          <a:p>
            <a:pPr algn="just">
              <a:spcBef>
                <a:spcPct val="0"/>
              </a:spcBef>
            </a:pPr>
            <a:endParaRPr lang="el-GR" sz="2000" dirty="0" smtClean="0"/>
          </a:p>
          <a:p>
            <a:pPr algn="just">
              <a:spcBef>
                <a:spcPct val="0"/>
              </a:spcBef>
            </a:pPr>
            <a:r>
              <a:rPr lang="el-GR" sz="2000" dirty="0" smtClean="0"/>
              <a:t> </a:t>
            </a:r>
            <a:r>
              <a:rPr lang="el-GR" sz="2000" b="1" dirty="0" smtClean="0"/>
              <a:t>γ)</a:t>
            </a:r>
            <a:r>
              <a:rPr lang="el-GR" sz="2000" dirty="0" smtClean="0"/>
              <a:t> Το </a:t>
            </a:r>
            <a:r>
              <a:rPr lang="el-GR" sz="2000" dirty="0" err="1" smtClean="0"/>
              <a:t>σοφιολογικό</a:t>
            </a:r>
            <a:r>
              <a:rPr lang="el-GR" sz="2000" dirty="0" smtClean="0"/>
              <a:t> μοντέλο: οι άνθρωποι μέσω της παρατήρησης της παγκόσμιας τάξης υπακούουν στους νόμους και επιτυγχάνουν προσωπική-ατομική ειρήνη (Ψ. 34, 12-15 </a:t>
            </a:r>
            <a:r>
              <a:rPr lang="el-GR" sz="2000" dirty="0" err="1" smtClean="0"/>
              <a:t>Μασ</a:t>
            </a:r>
            <a:r>
              <a:rPr lang="el-GR" sz="2000" dirty="0" smtClean="0"/>
              <a:t>.</a:t>
            </a:r>
            <a:r>
              <a:rPr lang="el-GR" sz="2000" baseline="30000" dirty="0" smtClean="0"/>
              <a:t>.</a:t>
            </a:r>
            <a:r>
              <a:rPr lang="el-GR" sz="2000" dirty="0" smtClean="0"/>
              <a:t> 37, 37 </a:t>
            </a:r>
            <a:r>
              <a:rPr lang="el-GR" sz="2000" dirty="0" err="1" smtClean="0"/>
              <a:t>Μασ</a:t>
            </a:r>
            <a:r>
              <a:rPr lang="el-GR" sz="2000" dirty="0" smtClean="0"/>
              <a:t>.</a:t>
            </a:r>
            <a:r>
              <a:rPr lang="el-GR" sz="2000" baseline="30000" dirty="0" smtClean="0"/>
              <a:t>.</a:t>
            </a:r>
            <a:r>
              <a:rPr lang="el-GR" sz="2000" dirty="0" smtClean="0"/>
              <a:t> </a:t>
            </a:r>
            <a:r>
              <a:rPr lang="el-GR" sz="2000" dirty="0" err="1" smtClean="0"/>
              <a:t>Ιερ</a:t>
            </a:r>
            <a:r>
              <a:rPr lang="el-GR" sz="2000" dirty="0" smtClean="0"/>
              <a:t>. 9, 7</a:t>
            </a:r>
            <a:r>
              <a:rPr lang="el-GR" sz="2000" baseline="30000" dirty="0" smtClean="0"/>
              <a:t>.</a:t>
            </a:r>
            <a:r>
              <a:rPr lang="el-GR" sz="2000" dirty="0" smtClean="0"/>
              <a:t> Παρ. 21, 9). </a:t>
            </a:r>
          </a:p>
          <a:p>
            <a:pPr algn="just">
              <a:spcBef>
                <a:spcPct val="0"/>
              </a:spcBef>
            </a:pPr>
            <a:endParaRPr lang="el-GR" sz="2000" b="1" dirty="0" smtClean="0"/>
          </a:p>
          <a:p>
            <a:pPr algn="just">
              <a:spcBef>
                <a:spcPct val="0"/>
              </a:spcBef>
            </a:pPr>
            <a:r>
              <a:rPr lang="el-GR" sz="2000" b="1" dirty="0" smtClean="0"/>
              <a:t>δ)</a:t>
            </a:r>
            <a:r>
              <a:rPr lang="el-GR" sz="2000" dirty="0" smtClean="0"/>
              <a:t> Το εσχατολογικό μοντέλο: η σταθερά ειρήνη δεν συνιστά πλέον προϊόν ανθρώπινης παρέμβασης (εσωτερικής/ εξωτερικής πολιτικής, λατρευτικών τελετουργιών, ατομικής σοφίας) αλλά επέμβασης του Θεού (</a:t>
            </a:r>
            <a:r>
              <a:rPr lang="el-GR" sz="2000" dirty="0" err="1" smtClean="0"/>
              <a:t>Ησ</a:t>
            </a:r>
            <a:r>
              <a:rPr lang="el-GR" sz="2000" dirty="0" smtClean="0"/>
              <a:t>. 26, 12</a:t>
            </a:r>
            <a:r>
              <a:rPr lang="el-GR" sz="2000" baseline="30000" dirty="0" smtClean="0"/>
              <a:t>.</a:t>
            </a:r>
            <a:r>
              <a:rPr lang="el-GR" sz="2000" dirty="0" smtClean="0"/>
              <a:t> 32, 17</a:t>
            </a:r>
            <a:r>
              <a:rPr lang="el-GR" sz="2000" baseline="30000" dirty="0" smtClean="0"/>
              <a:t>.</a:t>
            </a:r>
            <a:r>
              <a:rPr lang="el-GR" sz="2000" dirty="0" smtClean="0"/>
              <a:t> 60, 17. 65 κε.). </a:t>
            </a:r>
            <a:r>
              <a:rPr lang="el-GR" sz="2000" cap="all" dirty="0" smtClean="0"/>
              <a:t>σ</a:t>
            </a:r>
            <a:r>
              <a:rPr lang="el-GR" sz="2000" dirty="0" smtClean="0"/>
              <a:t>ημειωτέον ότι στα αρχαιότερα στρώματα της Π.Δ. ο </a:t>
            </a:r>
            <a:r>
              <a:rPr lang="el-GR" sz="2000" dirty="0" err="1" smtClean="0"/>
              <a:t>Γιαχβέ</a:t>
            </a:r>
            <a:r>
              <a:rPr lang="el-GR" sz="2000" dirty="0" smtClean="0"/>
              <a:t> χαρακτηρίζεται </a:t>
            </a:r>
            <a:r>
              <a:rPr lang="el-GR" sz="2000" i="1" dirty="0" smtClean="0"/>
              <a:t>θεός πολέμων</a:t>
            </a:r>
            <a:r>
              <a:rPr lang="el-GR" sz="2000" dirty="0" smtClean="0"/>
              <a:t> (</a:t>
            </a:r>
            <a:r>
              <a:rPr lang="el-GR" sz="2000" dirty="0" err="1" smtClean="0"/>
              <a:t>Έξ</a:t>
            </a:r>
            <a:r>
              <a:rPr lang="el-GR" sz="2000" dirty="0" smtClean="0"/>
              <a:t>. 15, 3). Η άποψη ότι η μεταμόρφωσή Του σε Θεό της ειρήνης συντελείται από τους προφήτες (</a:t>
            </a:r>
            <a:r>
              <a:rPr lang="el-GR" sz="2000" dirty="0" err="1" smtClean="0"/>
              <a:t>Ησ</a:t>
            </a:r>
            <a:r>
              <a:rPr lang="el-GR" sz="2000" dirty="0" smtClean="0"/>
              <a:t>. 2</a:t>
            </a:r>
            <a:r>
              <a:rPr lang="el-GR" sz="2000" baseline="30000" dirty="0" smtClean="0"/>
              <a:t>.</a:t>
            </a:r>
            <a:r>
              <a:rPr lang="el-GR" sz="2000" dirty="0" smtClean="0"/>
              <a:t> </a:t>
            </a:r>
            <a:r>
              <a:rPr lang="el-GR" sz="2000" dirty="0" err="1" smtClean="0"/>
              <a:t>Μιχ</a:t>
            </a:r>
            <a:r>
              <a:rPr lang="el-GR" sz="2000" dirty="0" smtClean="0"/>
              <a:t>. 4</a:t>
            </a:r>
            <a:r>
              <a:rPr lang="el-GR" sz="2000" baseline="30000" dirty="0" smtClean="0"/>
              <a:t>.</a:t>
            </a:r>
            <a:r>
              <a:rPr lang="el-GR" sz="2000" dirty="0" smtClean="0"/>
              <a:t> </a:t>
            </a:r>
            <a:r>
              <a:rPr lang="el-GR" sz="2000" dirty="0" err="1" smtClean="0"/>
              <a:t>Ωσ</a:t>
            </a:r>
            <a:r>
              <a:rPr lang="el-GR" sz="2000" dirty="0" smtClean="0"/>
              <a:t>. 2, 20</a:t>
            </a:r>
            <a:r>
              <a:rPr lang="el-GR" sz="2000" baseline="30000" dirty="0" smtClean="0"/>
              <a:t>.</a:t>
            </a:r>
            <a:r>
              <a:rPr lang="el-GR" sz="2000" dirty="0" smtClean="0"/>
              <a:t> </a:t>
            </a:r>
            <a:r>
              <a:rPr lang="el-GR" sz="2000" dirty="0" err="1" smtClean="0"/>
              <a:t>Μιχ</a:t>
            </a:r>
            <a:r>
              <a:rPr lang="el-GR" sz="2000" dirty="0" smtClean="0"/>
              <a:t>. 5, 9 κε.) τίθεται εν </a:t>
            </a:r>
            <a:r>
              <a:rPr lang="el-GR" sz="2000" dirty="0" err="1" smtClean="0"/>
              <a:t>αμφιβόλω</a:t>
            </a:r>
            <a:r>
              <a:rPr lang="el-GR" sz="2000" dirty="0" smtClean="0"/>
              <a:t> αφού η εικόνα αναβιώνει στην εποχή των Μακκαβαίων (</a:t>
            </a:r>
            <a:r>
              <a:rPr lang="el-GR" sz="2000" dirty="0" err="1" smtClean="0"/>
              <a:t>πρβλ</a:t>
            </a:r>
            <a:r>
              <a:rPr lang="el-GR" sz="2000" dirty="0" smtClean="0"/>
              <a:t>. </a:t>
            </a:r>
            <a:r>
              <a:rPr lang="el-GR" sz="2000" dirty="0" err="1" smtClean="0"/>
              <a:t>Ζαχ</a:t>
            </a:r>
            <a:r>
              <a:rPr lang="de-DE" sz="2000" dirty="0" smtClean="0"/>
              <a:t>. 14). </a:t>
            </a:r>
            <a:endParaRPr lang="el-GR" sz="2000" dirty="0" smtClean="0"/>
          </a:p>
          <a:p>
            <a:pPr algn="just">
              <a:spcBef>
                <a:spcPct val="0"/>
              </a:spcBef>
            </a:pPr>
            <a:endParaRPr lang="el-GR" sz="2000" dirty="0" smtClean="0"/>
          </a:p>
          <a:p>
            <a:pPr algn="just" eaLnBrk="1" hangingPunct="1">
              <a:lnSpc>
                <a:spcPct val="150000"/>
              </a:lnSpc>
              <a:buFont typeface="Arial" charset="0"/>
              <a:buChar char="•"/>
            </a:pPr>
            <a:endParaRPr lang="de-DE" sz="20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179512" y="1484784"/>
            <a:ext cx="8229600" cy="5112568"/>
          </a:xfrm>
        </p:spPr>
        <p:txBody>
          <a:bodyPr>
            <a:normAutofit fontScale="62500" lnSpcReduction="20000"/>
          </a:bodyPr>
          <a:lstStyle/>
          <a:p>
            <a:pPr algn="just"/>
            <a:r>
              <a:rPr lang="el-GR" dirty="0" smtClean="0">
                <a:latin typeface="Franklin Gothic Book" pitchFamily="34" charset="0"/>
              </a:rPr>
              <a:t>Συνήθως ο Προφήτης εισπράττει </a:t>
            </a:r>
            <a:r>
              <a:rPr lang="el-GR" b="1" dirty="0" smtClean="0">
                <a:latin typeface="Franklin Gothic Book" pitchFamily="34" charset="0"/>
              </a:rPr>
              <a:t>εμπαιγμό</a:t>
            </a:r>
            <a:r>
              <a:rPr lang="el-GR" dirty="0" smtClean="0">
                <a:latin typeface="Franklin Gothic Book" pitchFamily="34" charset="0"/>
              </a:rPr>
              <a:t>: </a:t>
            </a:r>
            <a:r>
              <a:rPr lang="el-GR" i="1" dirty="0" smtClean="0"/>
              <a:t>Ο Κύριος, ο Θεός των προγόνων τους, επειδή αγαπούσε το λαό του και το Ναό, τον τόπο της κατοικίας του, τους έστελνε πάντοτε μηνύματα με τους απεσταλμένους του. Αλλά αυτοί περιγελούσαν τους απεσταλμένους του </a:t>
            </a:r>
            <a:r>
              <a:rPr lang="el-GR" i="1" cap="all" dirty="0" smtClean="0"/>
              <a:t>θ</a:t>
            </a:r>
            <a:r>
              <a:rPr lang="el-GR" i="1" dirty="0" smtClean="0"/>
              <a:t>εού, περιφρονούσαν τα λόγια τους και ειρωνεύονταν τους προφήτες του. Γι’ αυτό ο Κύριος οργίστηκε τόσο πολύ εναντίον του λαού του, ώστε δεν υπήρχε πια τρόπος σωτηρίας </a:t>
            </a:r>
            <a:r>
              <a:rPr lang="el-GR" dirty="0" smtClean="0">
                <a:latin typeface="Franklin Gothic Book" pitchFamily="34" charset="0"/>
              </a:rPr>
              <a:t>(Β’ Παρ. 36, 15 κε.).</a:t>
            </a:r>
          </a:p>
          <a:p>
            <a:pPr algn="just"/>
            <a:r>
              <a:rPr lang="el-GR" i="1" baseline="30000" dirty="0" smtClean="0"/>
              <a:t>20 </a:t>
            </a:r>
            <a:r>
              <a:rPr lang="el-GR" i="1" dirty="0" smtClean="0"/>
              <a:t> </a:t>
            </a:r>
            <a:r>
              <a:rPr lang="el-GR" i="1" dirty="0" err="1" smtClean="0"/>
              <a:t>καὶ</a:t>
            </a:r>
            <a:r>
              <a:rPr lang="el-GR" i="1" dirty="0" smtClean="0"/>
              <a:t> </a:t>
            </a:r>
            <a:r>
              <a:rPr lang="el-GR" i="1" dirty="0" err="1" smtClean="0"/>
              <a:t>ἀνατελεῖ</a:t>
            </a:r>
            <a:r>
              <a:rPr lang="el-GR" i="1" dirty="0" smtClean="0"/>
              <a:t> </a:t>
            </a:r>
            <a:r>
              <a:rPr lang="el-GR" i="1" dirty="0" err="1" smtClean="0"/>
              <a:t>ὑμῖν</a:t>
            </a:r>
            <a:r>
              <a:rPr lang="el-GR" i="1" dirty="0" smtClean="0"/>
              <a:t> </a:t>
            </a:r>
            <a:r>
              <a:rPr lang="el-GR" i="1" dirty="0" err="1" smtClean="0"/>
              <a:t>τοῖς</a:t>
            </a:r>
            <a:r>
              <a:rPr lang="el-GR" i="1" dirty="0" smtClean="0"/>
              <a:t> </a:t>
            </a:r>
            <a:r>
              <a:rPr lang="el-GR" i="1" dirty="0" err="1" smtClean="0"/>
              <a:t>φοβουμένοις</a:t>
            </a:r>
            <a:r>
              <a:rPr lang="el-GR" i="1" dirty="0" smtClean="0"/>
              <a:t> </a:t>
            </a:r>
            <a:r>
              <a:rPr lang="el-GR" i="1" dirty="0" err="1" smtClean="0"/>
              <a:t>τὸ</a:t>
            </a:r>
            <a:r>
              <a:rPr lang="el-GR" i="1" dirty="0" smtClean="0"/>
              <a:t> </a:t>
            </a:r>
            <a:r>
              <a:rPr lang="el-GR" i="1" dirty="0" err="1" smtClean="0"/>
              <a:t>ὄνομά</a:t>
            </a:r>
            <a:r>
              <a:rPr lang="el-GR" i="1" dirty="0" smtClean="0"/>
              <a:t> μου </a:t>
            </a:r>
            <a:r>
              <a:rPr lang="el-GR" b="1" i="1" dirty="0" err="1" smtClean="0"/>
              <a:t>ἥλιος</a:t>
            </a:r>
            <a:r>
              <a:rPr lang="el-GR" b="1" i="1" dirty="0" smtClean="0"/>
              <a:t> </a:t>
            </a:r>
            <a:r>
              <a:rPr lang="el-GR" b="1" i="1" dirty="0" err="1" smtClean="0"/>
              <a:t>δικαιοσύνης</a:t>
            </a:r>
            <a:r>
              <a:rPr lang="el-GR" b="1" i="1" dirty="0" smtClean="0"/>
              <a:t> </a:t>
            </a:r>
            <a:r>
              <a:rPr lang="el-GR" b="1" i="1" dirty="0" err="1" smtClean="0"/>
              <a:t>καὶ</a:t>
            </a:r>
            <a:r>
              <a:rPr lang="el-GR" b="1" i="1" dirty="0" smtClean="0"/>
              <a:t> </a:t>
            </a:r>
            <a:r>
              <a:rPr lang="el-GR" b="1" i="1" dirty="0" err="1" smtClean="0"/>
              <a:t>ἴασις</a:t>
            </a:r>
            <a:r>
              <a:rPr lang="el-GR" b="1" i="1" dirty="0" smtClean="0"/>
              <a:t> </a:t>
            </a:r>
            <a:r>
              <a:rPr lang="el-GR" b="1" i="1" dirty="0" err="1" smtClean="0"/>
              <a:t>ἐν</a:t>
            </a:r>
            <a:r>
              <a:rPr lang="el-GR" b="1" i="1" dirty="0" smtClean="0"/>
              <a:t> </a:t>
            </a:r>
            <a:r>
              <a:rPr lang="el-GR" b="1" i="1" dirty="0" err="1" smtClean="0"/>
              <a:t>ταῖς</a:t>
            </a:r>
            <a:r>
              <a:rPr lang="el-GR" b="1" i="1" dirty="0" smtClean="0"/>
              <a:t> </a:t>
            </a:r>
            <a:r>
              <a:rPr lang="el-GR" b="1" i="1" dirty="0" err="1" smtClean="0"/>
              <a:t>πτέρυξιν</a:t>
            </a:r>
            <a:r>
              <a:rPr lang="el-GR" b="1" i="1" dirty="0" smtClean="0"/>
              <a:t> </a:t>
            </a:r>
            <a:r>
              <a:rPr lang="el-GR" b="1" i="1" dirty="0" err="1" smtClean="0"/>
              <a:t>αὐτοῦ</a:t>
            </a:r>
            <a:r>
              <a:rPr lang="el-GR" b="1" i="1" dirty="0" smtClean="0"/>
              <a:t> </a:t>
            </a:r>
            <a:r>
              <a:rPr lang="el-GR" b="1" i="1" dirty="0" err="1" smtClean="0"/>
              <a:t>καὶ</a:t>
            </a:r>
            <a:r>
              <a:rPr lang="el-GR" b="1" i="1" dirty="0" smtClean="0"/>
              <a:t> </a:t>
            </a:r>
            <a:r>
              <a:rPr lang="el-GR" b="1" i="1" dirty="0" err="1" smtClean="0"/>
              <a:t>ἐξελεύσεσθε</a:t>
            </a:r>
            <a:r>
              <a:rPr lang="el-GR" b="1" i="1" dirty="0" smtClean="0"/>
              <a:t> </a:t>
            </a:r>
            <a:r>
              <a:rPr lang="el-GR" b="1" i="1" dirty="0" err="1" smtClean="0"/>
              <a:t>καὶ</a:t>
            </a:r>
            <a:r>
              <a:rPr lang="el-GR" b="1" i="1" dirty="0" smtClean="0"/>
              <a:t> </a:t>
            </a:r>
            <a:r>
              <a:rPr lang="el-GR" b="1" i="1" dirty="0" err="1" smtClean="0"/>
              <a:t>σκιρτήσετε</a:t>
            </a:r>
            <a:r>
              <a:rPr lang="el-GR" b="1" i="1" dirty="0" smtClean="0"/>
              <a:t> </a:t>
            </a:r>
            <a:r>
              <a:rPr lang="el-GR" b="1" i="1" dirty="0" err="1" smtClean="0"/>
              <a:t>ὡς</a:t>
            </a:r>
            <a:r>
              <a:rPr lang="el-GR" b="1" i="1" dirty="0" smtClean="0"/>
              <a:t> </a:t>
            </a:r>
            <a:r>
              <a:rPr lang="el-GR" b="1" i="1" dirty="0" err="1" smtClean="0"/>
              <a:t>μοσχάρια</a:t>
            </a:r>
            <a:r>
              <a:rPr lang="el-GR" b="1" i="1" dirty="0" smtClean="0"/>
              <a:t> </a:t>
            </a:r>
            <a:r>
              <a:rPr lang="el-GR" b="1" i="1" dirty="0" err="1" smtClean="0"/>
              <a:t>ἐκ</a:t>
            </a:r>
            <a:r>
              <a:rPr lang="el-GR" b="1" i="1" dirty="0" smtClean="0"/>
              <a:t> </a:t>
            </a:r>
            <a:r>
              <a:rPr lang="el-GR" b="1" i="1" dirty="0" err="1" smtClean="0"/>
              <a:t>δεσμῶν</a:t>
            </a:r>
            <a:r>
              <a:rPr lang="el-GR" b="1" i="1" dirty="0" smtClean="0"/>
              <a:t> </a:t>
            </a:r>
            <a:r>
              <a:rPr lang="el-GR" b="1" i="1" dirty="0" err="1" smtClean="0"/>
              <a:t>ἀνειμένα</a:t>
            </a:r>
            <a:r>
              <a:rPr lang="el-GR" i="1" dirty="0" smtClean="0"/>
              <a:t> </a:t>
            </a:r>
            <a:r>
              <a:rPr lang="el-GR" i="1" baseline="30000" dirty="0" smtClean="0"/>
              <a:t>21 </a:t>
            </a:r>
            <a:r>
              <a:rPr lang="el-GR" i="1" dirty="0" smtClean="0"/>
              <a:t> </a:t>
            </a:r>
            <a:r>
              <a:rPr lang="el-GR" i="1" dirty="0" err="1" smtClean="0"/>
              <a:t>καὶ</a:t>
            </a:r>
            <a:r>
              <a:rPr lang="el-GR" i="1" dirty="0" smtClean="0"/>
              <a:t> </a:t>
            </a:r>
            <a:r>
              <a:rPr lang="el-GR" i="1" dirty="0" err="1" smtClean="0"/>
              <a:t>καταπατήσετε</a:t>
            </a:r>
            <a:r>
              <a:rPr lang="el-GR" i="1" dirty="0" smtClean="0"/>
              <a:t> </a:t>
            </a:r>
            <a:r>
              <a:rPr lang="el-GR" i="1" dirty="0" err="1" smtClean="0"/>
              <a:t>ἀνόμους</a:t>
            </a:r>
            <a:r>
              <a:rPr lang="el-GR" i="1" dirty="0" smtClean="0"/>
              <a:t> </a:t>
            </a:r>
            <a:r>
              <a:rPr lang="el-GR" i="1" dirty="0" err="1" smtClean="0"/>
              <a:t>διότι</a:t>
            </a:r>
            <a:r>
              <a:rPr lang="el-GR" i="1" dirty="0" smtClean="0"/>
              <a:t> </a:t>
            </a:r>
            <a:r>
              <a:rPr lang="el-GR" i="1" dirty="0" err="1" smtClean="0"/>
              <a:t>ἔσονται</a:t>
            </a:r>
            <a:r>
              <a:rPr lang="el-GR" i="1" dirty="0" smtClean="0"/>
              <a:t> </a:t>
            </a:r>
            <a:r>
              <a:rPr lang="el-GR" i="1" dirty="0" err="1" smtClean="0"/>
              <a:t>σποδὸς</a:t>
            </a:r>
            <a:r>
              <a:rPr lang="el-GR" i="1" dirty="0" smtClean="0"/>
              <a:t> </a:t>
            </a:r>
            <a:r>
              <a:rPr lang="el-GR" i="1" dirty="0" err="1" smtClean="0"/>
              <a:t>ὑποκάτω</a:t>
            </a:r>
            <a:r>
              <a:rPr lang="el-GR" i="1" dirty="0" smtClean="0"/>
              <a:t> </a:t>
            </a:r>
            <a:r>
              <a:rPr lang="el-GR" i="1" dirty="0" err="1" smtClean="0"/>
              <a:t>τῶν</a:t>
            </a:r>
            <a:r>
              <a:rPr lang="el-GR" i="1" dirty="0" smtClean="0"/>
              <a:t> </a:t>
            </a:r>
            <a:r>
              <a:rPr lang="el-GR" i="1" dirty="0" err="1" smtClean="0"/>
              <a:t>ποδῶν</a:t>
            </a:r>
            <a:r>
              <a:rPr lang="el-GR" i="1" dirty="0" smtClean="0"/>
              <a:t> </a:t>
            </a:r>
            <a:r>
              <a:rPr lang="el-GR" i="1" dirty="0" err="1" smtClean="0"/>
              <a:t>ὑμῶν</a:t>
            </a:r>
            <a:r>
              <a:rPr lang="el-GR" i="1" dirty="0" smtClean="0"/>
              <a:t> </a:t>
            </a:r>
            <a:r>
              <a:rPr lang="el-GR" i="1" dirty="0" err="1" smtClean="0"/>
              <a:t>ἐν</a:t>
            </a:r>
            <a:r>
              <a:rPr lang="el-GR" i="1" dirty="0" smtClean="0"/>
              <a:t> </a:t>
            </a:r>
            <a:r>
              <a:rPr lang="el-GR" i="1" dirty="0" err="1" smtClean="0"/>
              <a:t>τῇ</a:t>
            </a:r>
            <a:r>
              <a:rPr lang="el-GR" i="1" dirty="0" smtClean="0"/>
              <a:t> </a:t>
            </a:r>
            <a:r>
              <a:rPr lang="el-GR" i="1" dirty="0" err="1" smtClean="0"/>
              <a:t>ἡμέρᾳ</a:t>
            </a:r>
            <a:r>
              <a:rPr lang="el-GR" i="1" dirty="0" smtClean="0"/>
              <a:t> ᾗ </a:t>
            </a:r>
            <a:r>
              <a:rPr lang="el-GR" i="1" dirty="0" err="1" smtClean="0"/>
              <a:t>ἐγὼ</a:t>
            </a:r>
            <a:r>
              <a:rPr lang="el-GR" i="1" dirty="0" smtClean="0"/>
              <a:t> </a:t>
            </a:r>
            <a:r>
              <a:rPr lang="el-GR" i="1" dirty="0" err="1" smtClean="0"/>
              <a:t>ποιῶ</a:t>
            </a:r>
            <a:r>
              <a:rPr lang="el-GR" i="1" dirty="0" smtClean="0"/>
              <a:t> </a:t>
            </a:r>
            <a:r>
              <a:rPr lang="el-GR" i="1" dirty="0" err="1" smtClean="0"/>
              <a:t>λέγει</a:t>
            </a:r>
            <a:r>
              <a:rPr lang="el-GR" i="1" dirty="0" smtClean="0"/>
              <a:t> </a:t>
            </a:r>
            <a:r>
              <a:rPr lang="el-GR" i="1" dirty="0" err="1" smtClean="0"/>
              <a:t>κύριος</a:t>
            </a:r>
            <a:r>
              <a:rPr lang="el-GR" i="1" dirty="0" smtClean="0"/>
              <a:t> παντοκράτωρ</a:t>
            </a:r>
            <a:r>
              <a:rPr lang="el-GR" i="1" baseline="30000" dirty="0" smtClean="0"/>
              <a:t>22 </a:t>
            </a:r>
            <a:r>
              <a:rPr lang="el-GR" i="1" dirty="0" smtClean="0"/>
              <a:t> </a:t>
            </a:r>
            <a:r>
              <a:rPr lang="el-GR" i="1" dirty="0" err="1" smtClean="0"/>
              <a:t>καὶ</a:t>
            </a:r>
            <a:r>
              <a:rPr lang="el-GR" i="1" dirty="0" smtClean="0"/>
              <a:t> </a:t>
            </a:r>
            <a:r>
              <a:rPr lang="el-GR" i="1" dirty="0" err="1" smtClean="0"/>
              <a:t>ἰδοὺ</a:t>
            </a:r>
            <a:r>
              <a:rPr lang="el-GR" i="1" dirty="0" smtClean="0"/>
              <a:t> </a:t>
            </a:r>
            <a:r>
              <a:rPr lang="el-GR" i="1" dirty="0" err="1" smtClean="0"/>
              <a:t>ἐγὼ</a:t>
            </a:r>
            <a:r>
              <a:rPr lang="el-GR" i="1" dirty="0" smtClean="0"/>
              <a:t> </a:t>
            </a:r>
            <a:r>
              <a:rPr lang="el-GR" i="1" dirty="0" err="1" smtClean="0"/>
              <a:t>ἀποστέλλω</a:t>
            </a:r>
            <a:r>
              <a:rPr lang="el-GR" i="1" dirty="0" smtClean="0"/>
              <a:t> </a:t>
            </a:r>
            <a:r>
              <a:rPr lang="el-GR" i="1" dirty="0" err="1" smtClean="0"/>
              <a:t>ὑμῖν</a:t>
            </a:r>
            <a:r>
              <a:rPr lang="el-GR" i="1" dirty="0" smtClean="0"/>
              <a:t> </a:t>
            </a:r>
            <a:r>
              <a:rPr lang="el-GR" i="1" dirty="0" err="1" smtClean="0"/>
              <a:t>Ηλιαν</a:t>
            </a:r>
            <a:r>
              <a:rPr lang="el-GR" i="1" dirty="0" smtClean="0"/>
              <a:t> </a:t>
            </a:r>
            <a:r>
              <a:rPr lang="el-GR" i="1" dirty="0" err="1" smtClean="0"/>
              <a:t>τὸν</a:t>
            </a:r>
            <a:r>
              <a:rPr lang="el-GR" i="1" dirty="0" smtClean="0"/>
              <a:t> </a:t>
            </a:r>
            <a:r>
              <a:rPr lang="el-GR" i="1" dirty="0" err="1" smtClean="0"/>
              <a:t>Θεσβίτην</a:t>
            </a:r>
            <a:r>
              <a:rPr lang="el-GR" i="1" dirty="0" smtClean="0"/>
              <a:t> </a:t>
            </a:r>
            <a:r>
              <a:rPr lang="el-GR" i="1" dirty="0" err="1" smtClean="0"/>
              <a:t>πρὶν</a:t>
            </a:r>
            <a:r>
              <a:rPr lang="el-GR" i="1" dirty="0" smtClean="0"/>
              <a:t> </a:t>
            </a:r>
            <a:r>
              <a:rPr lang="el-GR" i="1" dirty="0" err="1" smtClean="0"/>
              <a:t>ἐλθεῖν</a:t>
            </a:r>
            <a:r>
              <a:rPr lang="el-GR" i="1" dirty="0" smtClean="0"/>
              <a:t> </a:t>
            </a:r>
            <a:r>
              <a:rPr lang="el-GR" i="1" dirty="0" err="1" smtClean="0"/>
              <a:t>ἡμέραν</a:t>
            </a:r>
            <a:r>
              <a:rPr lang="el-GR" i="1" dirty="0" smtClean="0"/>
              <a:t> </a:t>
            </a:r>
            <a:r>
              <a:rPr lang="el-GR" i="1" dirty="0" err="1" smtClean="0"/>
              <a:t>κυρίου</a:t>
            </a:r>
            <a:r>
              <a:rPr lang="el-GR" i="1" dirty="0" smtClean="0"/>
              <a:t> </a:t>
            </a:r>
            <a:r>
              <a:rPr lang="el-GR" i="1" dirty="0" err="1" smtClean="0"/>
              <a:t>τὴν</a:t>
            </a:r>
            <a:r>
              <a:rPr lang="el-GR" i="1" dirty="0" smtClean="0"/>
              <a:t> </a:t>
            </a:r>
            <a:r>
              <a:rPr lang="el-GR" i="1" dirty="0" err="1" smtClean="0"/>
              <a:t>μεγάλην</a:t>
            </a:r>
            <a:r>
              <a:rPr lang="el-GR" i="1" dirty="0" smtClean="0"/>
              <a:t> </a:t>
            </a:r>
            <a:r>
              <a:rPr lang="el-GR" i="1" dirty="0" err="1" smtClean="0"/>
              <a:t>καὶ</a:t>
            </a:r>
            <a:r>
              <a:rPr lang="el-GR" i="1" dirty="0" smtClean="0"/>
              <a:t> </a:t>
            </a:r>
            <a:r>
              <a:rPr lang="el-GR" i="1" dirty="0" err="1" smtClean="0"/>
              <a:t>ἐπιφανῆ</a:t>
            </a:r>
            <a:r>
              <a:rPr lang="el-GR" i="1" dirty="0" smtClean="0"/>
              <a:t> </a:t>
            </a:r>
            <a:r>
              <a:rPr lang="el-GR" i="1" baseline="30000" dirty="0" smtClean="0"/>
              <a:t>23 </a:t>
            </a:r>
            <a:r>
              <a:rPr lang="el-GR" i="1" dirty="0" smtClean="0"/>
              <a:t> </a:t>
            </a:r>
            <a:r>
              <a:rPr lang="el-GR" i="1" dirty="0" err="1" smtClean="0"/>
              <a:t>ὃς</a:t>
            </a:r>
            <a:r>
              <a:rPr lang="el-GR" i="1" dirty="0" smtClean="0"/>
              <a:t> </a:t>
            </a:r>
            <a:r>
              <a:rPr lang="el-GR" i="1" dirty="0" err="1" smtClean="0"/>
              <a:t>ἀποκαταστήσει</a:t>
            </a:r>
            <a:r>
              <a:rPr lang="el-GR" i="1" dirty="0" smtClean="0"/>
              <a:t> </a:t>
            </a:r>
            <a:r>
              <a:rPr lang="el-GR" i="1" dirty="0" err="1" smtClean="0"/>
              <a:t>καρδίαν</a:t>
            </a:r>
            <a:r>
              <a:rPr lang="el-GR" i="1" dirty="0" smtClean="0"/>
              <a:t> </a:t>
            </a:r>
            <a:r>
              <a:rPr lang="el-GR" i="1" dirty="0" err="1" smtClean="0"/>
              <a:t>πατρὸς</a:t>
            </a:r>
            <a:r>
              <a:rPr lang="el-GR" i="1" dirty="0" smtClean="0"/>
              <a:t> </a:t>
            </a:r>
            <a:r>
              <a:rPr lang="el-GR" i="1" dirty="0" err="1" smtClean="0"/>
              <a:t>πρὸς</a:t>
            </a:r>
            <a:r>
              <a:rPr lang="el-GR" i="1" dirty="0" smtClean="0"/>
              <a:t> </a:t>
            </a:r>
            <a:r>
              <a:rPr lang="el-GR" i="1" dirty="0" err="1" smtClean="0"/>
              <a:t>υἱὸν</a:t>
            </a:r>
            <a:r>
              <a:rPr lang="el-GR" i="1" dirty="0" smtClean="0"/>
              <a:t> </a:t>
            </a:r>
            <a:r>
              <a:rPr lang="el-GR" i="1" dirty="0" err="1" smtClean="0"/>
              <a:t>καὶ</a:t>
            </a:r>
            <a:r>
              <a:rPr lang="el-GR" i="1" dirty="0" smtClean="0"/>
              <a:t> </a:t>
            </a:r>
            <a:r>
              <a:rPr lang="el-GR" i="1" dirty="0" err="1" smtClean="0"/>
              <a:t>καρδίαν</a:t>
            </a:r>
            <a:r>
              <a:rPr lang="el-GR" i="1" dirty="0" smtClean="0"/>
              <a:t> </a:t>
            </a:r>
            <a:r>
              <a:rPr lang="el-GR" i="1" dirty="0" err="1" smtClean="0"/>
              <a:t>ἀνθρώπου</a:t>
            </a:r>
            <a:r>
              <a:rPr lang="el-GR" i="1" dirty="0" smtClean="0"/>
              <a:t> </a:t>
            </a:r>
            <a:r>
              <a:rPr lang="el-GR" i="1" dirty="0" err="1" smtClean="0"/>
              <a:t>πρὸς</a:t>
            </a:r>
            <a:r>
              <a:rPr lang="el-GR" i="1" dirty="0" smtClean="0"/>
              <a:t> </a:t>
            </a:r>
            <a:r>
              <a:rPr lang="el-GR" i="1" dirty="0" err="1" smtClean="0"/>
              <a:t>τὸν</a:t>
            </a:r>
            <a:r>
              <a:rPr lang="el-GR" i="1" dirty="0" smtClean="0"/>
              <a:t> </a:t>
            </a:r>
            <a:r>
              <a:rPr lang="el-GR" i="1" dirty="0" err="1" smtClean="0"/>
              <a:t>πλησίον</a:t>
            </a:r>
            <a:r>
              <a:rPr lang="el-GR" i="1" dirty="0" smtClean="0"/>
              <a:t> </a:t>
            </a:r>
            <a:r>
              <a:rPr lang="el-GR" i="1" dirty="0" err="1" smtClean="0"/>
              <a:t>αὐτοῦ</a:t>
            </a:r>
            <a:r>
              <a:rPr lang="el-GR" i="1" dirty="0" smtClean="0"/>
              <a:t> </a:t>
            </a:r>
            <a:r>
              <a:rPr lang="el-GR" i="1" dirty="0" err="1" smtClean="0"/>
              <a:t>μὴ</a:t>
            </a:r>
            <a:r>
              <a:rPr lang="el-GR" i="1" dirty="0" smtClean="0"/>
              <a:t> </a:t>
            </a:r>
            <a:r>
              <a:rPr lang="el-GR" i="1" dirty="0" err="1" smtClean="0"/>
              <a:t>ἔλθω</a:t>
            </a:r>
            <a:r>
              <a:rPr lang="el-GR" i="1" dirty="0" smtClean="0"/>
              <a:t> </a:t>
            </a:r>
            <a:r>
              <a:rPr lang="el-GR" i="1" dirty="0" err="1" smtClean="0"/>
              <a:t>καὶ</a:t>
            </a:r>
            <a:r>
              <a:rPr lang="el-GR" i="1" dirty="0" smtClean="0"/>
              <a:t> </a:t>
            </a:r>
            <a:r>
              <a:rPr lang="el-GR" i="1" dirty="0" err="1" smtClean="0"/>
              <a:t>πατάξω</a:t>
            </a:r>
            <a:r>
              <a:rPr lang="el-GR" i="1" dirty="0" smtClean="0"/>
              <a:t> </a:t>
            </a:r>
            <a:r>
              <a:rPr lang="el-GR" i="1" dirty="0" err="1" smtClean="0"/>
              <a:t>τὴν</a:t>
            </a:r>
            <a:r>
              <a:rPr lang="el-GR" i="1" dirty="0" smtClean="0"/>
              <a:t> </a:t>
            </a:r>
            <a:r>
              <a:rPr lang="el-GR" i="1" dirty="0" err="1" smtClean="0"/>
              <a:t>γῆν</a:t>
            </a:r>
            <a:r>
              <a:rPr lang="el-GR" i="1" dirty="0" smtClean="0"/>
              <a:t> ἄρδην</a:t>
            </a:r>
            <a:r>
              <a:rPr lang="el-GR" i="1" baseline="30000" dirty="0" smtClean="0"/>
              <a:t>24 </a:t>
            </a:r>
            <a:r>
              <a:rPr lang="el-GR" i="1" dirty="0" smtClean="0"/>
              <a:t> </a:t>
            </a:r>
            <a:r>
              <a:rPr lang="el-GR" i="1" dirty="0" err="1" smtClean="0"/>
              <a:t>μνήσθητε</a:t>
            </a:r>
            <a:r>
              <a:rPr lang="el-GR" i="1" dirty="0" smtClean="0"/>
              <a:t> </a:t>
            </a:r>
            <a:r>
              <a:rPr lang="el-GR" i="1" dirty="0" err="1" smtClean="0"/>
              <a:t>νόμου</a:t>
            </a:r>
            <a:r>
              <a:rPr lang="el-GR" i="1" dirty="0" smtClean="0"/>
              <a:t> </a:t>
            </a:r>
            <a:r>
              <a:rPr lang="el-GR" i="1" dirty="0" err="1" smtClean="0"/>
              <a:t>Μωυσῆ</a:t>
            </a:r>
            <a:r>
              <a:rPr lang="el-GR" i="1" dirty="0" smtClean="0"/>
              <a:t> </a:t>
            </a:r>
            <a:r>
              <a:rPr lang="el-GR" i="1" dirty="0" err="1" smtClean="0"/>
              <a:t>τοῦ</a:t>
            </a:r>
            <a:r>
              <a:rPr lang="el-GR" i="1" dirty="0" smtClean="0"/>
              <a:t> </a:t>
            </a:r>
            <a:r>
              <a:rPr lang="el-GR" i="1" dirty="0" err="1" smtClean="0"/>
              <a:t>δούλου</a:t>
            </a:r>
            <a:r>
              <a:rPr lang="el-GR" i="1" dirty="0" smtClean="0"/>
              <a:t> μου </a:t>
            </a:r>
            <a:r>
              <a:rPr lang="el-GR" i="1" dirty="0" err="1" smtClean="0"/>
              <a:t>καθότι</a:t>
            </a:r>
            <a:r>
              <a:rPr lang="el-GR" i="1" dirty="0" smtClean="0"/>
              <a:t> </a:t>
            </a:r>
            <a:r>
              <a:rPr lang="el-GR" i="1" dirty="0" err="1" smtClean="0"/>
              <a:t>ἐνετειλάμην</a:t>
            </a:r>
            <a:r>
              <a:rPr lang="el-GR" i="1" dirty="0" smtClean="0"/>
              <a:t> </a:t>
            </a:r>
            <a:r>
              <a:rPr lang="el-GR" i="1" dirty="0" err="1" smtClean="0"/>
              <a:t>αὐτῷ</a:t>
            </a:r>
            <a:r>
              <a:rPr lang="el-GR" i="1" dirty="0" smtClean="0"/>
              <a:t> </a:t>
            </a:r>
            <a:r>
              <a:rPr lang="el-GR" i="1" dirty="0" err="1" smtClean="0"/>
              <a:t>ἐν</a:t>
            </a:r>
            <a:r>
              <a:rPr lang="el-GR" i="1" dirty="0" smtClean="0"/>
              <a:t> </a:t>
            </a:r>
            <a:r>
              <a:rPr lang="el-GR" i="1" dirty="0" err="1" smtClean="0"/>
              <a:t>Χωρηβ</a:t>
            </a:r>
            <a:r>
              <a:rPr lang="el-GR" i="1" dirty="0" smtClean="0"/>
              <a:t> </a:t>
            </a:r>
            <a:r>
              <a:rPr lang="el-GR" i="1" dirty="0" err="1" smtClean="0"/>
              <a:t>πρὸς</a:t>
            </a:r>
            <a:r>
              <a:rPr lang="el-GR" i="1" dirty="0" smtClean="0"/>
              <a:t> </a:t>
            </a:r>
            <a:r>
              <a:rPr lang="el-GR" i="1" dirty="0" err="1" smtClean="0"/>
              <a:t>πάντα</a:t>
            </a:r>
            <a:r>
              <a:rPr lang="el-GR" i="1" dirty="0" smtClean="0"/>
              <a:t> </a:t>
            </a:r>
            <a:r>
              <a:rPr lang="el-GR" i="1" dirty="0" err="1" smtClean="0"/>
              <a:t>τὸν</a:t>
            </a:r>
            <a:r>
              <a:rPr lang="el-GR" i="1" dirty="0" smtClean="0"/>
              <a:t> </a:t>
            </a:r>
            <a:r>
              <a:rPr lang="el-GR" i="1" dirty="0" err="1" smtClean="0"/>
              <a:t>Ισραηλ</a:t>
            </a:r>
            <a:r>
              <a:rPr lang="el-GR" i="1" dirty="0" smtClean="0"/>
              <a:t> </a:t>
            </a:r>
            <a:r>
              <a:rPr lang="el-GR" i="1" dirty="0" err="1" smtClean="0"/>
              <a:t>προστάγματα</a:t>
            </a:r>
            <a:r>
              <a:rPr lang="el-GR" i="1" dirty="0" smtClean="0"/>
              <a:t> </a:t>
            </a:r>
            <a:r>
              <a:rPr lang="el-GR" i="1" dirty="0" err="1" smtClean="0"/>
              <a:t>καὶ</a:t>
            </a:r>
            <a:r>
              <a:rPr lang="el-GR" i="1" dirty="0" smtClean="0"/>
              <a:t> </a:t>
            </a:r>
            <a:r>
              <a:rPr lang="el-GR" i="1" dirty="0" err="1" smtClean="0"/>
              <a:t>δικαιώματα</a:t>
            </a:r>
            <a:endParaRPr lang="el-GR" dirty="0" smtClean="0"/>
          </a:p>
          <a:p>
            <a:pPr algn="just"/>
            <a:endParaRPr lang="el-GR" dirty="0" smtClean="0">
              <a:latin typeface="Franklin Gothic Book" pitchFamily="34" charset="0"/>
            </a:endParaRP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rot="10800000" flipV="1">
            <a:off x="107503" y="-191144"/>
            <a:ext cx="8856984" cy="7478970"/>
          </a:xfrm>
          <a:prstGeom prst="rect">
            <a:avLst/>
          </a:prstGeom>
          <a:noFill/>
          <a:ln w="9525">
            <a:noFill/>
            <a:miter lim="800000"/>
            <a:headEnd/>
            <a:tailEnd/>
          </a:ln>
        </p:spPr>
        <p:txBody>
          <a:bodyPr wrap="square" anchor="ctr">
            <a:spAutoFit/>
          </a:bodyPr>
          <a:lstStyle/>
          <a:p>
            <a:pPr algn="ctr"/>
            <a:r>
              <a:rPr lang="el-GR" sz="1200" b="1" dirty="0" smtClean="0"/>
              <a:t>ΠΡΟΦΗΤΕΣ (Π. Κανελλόπουλος)</a:t>
            </a:r>
          </a:p>
          <a:p>
            <a:pPr algn="just"/>
            <a:r>
              <a:rPr lang="el-GR" sz="1600" dirty="0" smtClean="0"/>
              <a:t>Μόνον ο Ισραήλ γέννησε πνεύματα σαν τον Δαυίδ, τον Ησαΐα, τον Ιερεμία, τον Ιεζεκιήλ. Ο Ισραήλ ήταν λαός μεγάλων παθημάτων. Λιμοί, λοιμοί, καταποντισμοί, επιδρομές αλλοφύλων, πολιορκίες και ήττες, μετοικεσίες και εξανδραποδισμοί — και </a:t>
            </a:r>
            <a:r>
              <a:rPr lang="el-GR" sz="1600" dirty="0" err="1" smtClean="0"/>
              <a:t>όλ</a:t>
            </a:r>
            <a:r>
              <a:rPr lang="el-GR" sz="1600" dirty="0" smtClean="0"/>
              <a:t>' αυτά πλάι στην έρημο, τη νεκρή φύση, και πλάι στη νεκρή θάλασσα— χαρακτηρίζουν τη ζωή του Ισραήλ. Ίσως γι' αυτό και ο Κύριος των Δυνάμεων στάθηκε πιο πολύ κοντά του. Και μιλούσε στους προφήτες του Ισραήλ. Τους μιλούσε τάχα στ' αλήθεια; Οι ίδιοι πίστευαν ότι τον άκουγαν. Ναι, αναμφίβολο είναι ότι το πί­στευαν. Δεν είχε, ίσως, γεννηθεί ακόμα τότε η αμφιβολία. Δεν είχε πάντως γεννηθεί ως καθεστώς ψυχής ή ως μέθοδος. Δεν υπάρχουν τεχνάσματα στα λόγια ή στις κραυγές των προφητών.  </a:t>
            </a:r>
            <a:r>
              <a:rPr lang="el-GR" b="1" dirty="0" smtClean="0"/>
              <a:t>Μονάχα όποιος πιστεύει ότι του μιλάει ο Θεός μπορεί να μιλήσει ή να οργισθεί ή να θρηνήσει όπως μίλησαν, οργίσθηκαν και θρήνησαν οι προφήτες. Η γλώσσα τους είναι ταυτόχρονα σκληρή και τρυφερή. Την ώρα που οργίζονταν οι προφήτες ή που μεταφέρουν του οργισμένου θεού τους λόγους, συνδυάζουν τη σκληρή λέξη και σκέψη με τις πιο απαλές παρομοιώσεις, με την άμπελο, με τους ελαιώνες, με τους κέδρους, με τα κρίνα, με τα χελιδόνια, με τα περιστέρια, με τα πρόβατα.</a:t>
            </a:r>
            <a:r>
              <a:rPr lang="el-GR" sz="1600" dirty="0" smtClean="0"/>
              <a:t> «</a:t>
            </a:r>
            <a:r>
              <a:rPr lang="el-GR" sz="1600" b="1" i="1" dirty="0" err="1" smtClean="0"/>
              <a:t>Ευφράνθητι</a:t>
            </a:r>
            <a:r>
              <a:rPr lang="el-GR" sz="1600" b="1" i="1" dirty="0" smtClean="0"/>
              <a:t>, έρημος διψώσα</a:t>
            </a:r>
            <a:r>
              <a:rPr lang="el-GR" sz="1600" dirty="0" smtClean="0"/>
              <a:t>», λέει ο Ησαΐας, «</a:t>
            </a:r>
            <a:r>
              <a:rPr lang="el-GR" sz="1600" dirty="0" err="1" smtClean="0"/>
              <a:t>αγαλλιάσθω</a:t>
            </a:r>
            <a:r>
              <a:rPr lang="el-GR" sz="1600" dirty="0" smtClean="0"/>
              <a:t> έρημος και </a:t>
            </a:r>
            <a:r>
              <a:rPr lang="el-GR" sz="1600" dirty="0" err="1" smtClean="0"/>
              <a:t>ανθήτω</a:t>
            </a:r>
            <a:r>
              <a:rPr lang="el-GR" sz="1600" dirty="0" smtClean="0"/>
              <a:t> ως κρίνον». Και λέει ο Θεός με τα χείλη του Ησαΐα: «</a:t>
            </a:r>
            <a:r>
              <a:rPr lang="el-GR" sz="1600" dirty="0" err="1" smtClean="0"/>
              <a:t>θήσω</a:t>
            </a:r>
            <a:r>
              <a:rPr lang="el-GR" sz="1600" dirty="0" smtClean="0"/>
              <a:t> εις την </a:t>
            </a:r>
            <a:r>
              <a:rPr lang="el-GR" sz="1600" dirty="0" err="1" smtClean="0"/>
              <a:t>άνυδρον</a:t>
            </a:r>
            <a:r>
              <a:rPr lang="el-GR" sz="1600" dirty="0" smtClean="0"/>
              <a:t> </a:t>
            </a:r>
            <a:r>
              <a:rPr lang="el-GR" sz="1600" dirty="0" err="1" smtClean="0"/>
              <a:t>γην</a:t>
            </a:r>
            <a:r>
              <a:rPr lang="el-GR" sz="1600" dirty="0" smtClean="0"/>
              <a:t> </a:t>
            </a:r>
            <a:r>
              <a:rPr lang="el-GR" sz="1600" dirty="0" err="1" smtClean="0"/>
              <a:t>κέδρον</a:t>
            </a:r>
            <a:r>
              <a:rPr lang="el-GR" sz="1600" dirty="0" smtClean="0"/>
              <a:t> και </a:t>
            </a:r>
            <a:r>
              <a:rPr lang="el-GR" sz="1600" dirty="0" err="1" smtClean="0"/>
              <a:t>πύξον</a:t>
            </a:r>
            <a:r>
              <a:rPr lang="el-GR" sz="1600" dirty="0" smtClean="0"/>
              <a:t> και </a:t>
            </a:r>
            <a:r>
              <a:rPr lang="el-GR" sz="1600" dirty="0" err="1" smtClean="0"/>
              <a:t>μυρσίνην</a:t>
            </a:r>
            <a:r>
              <a:rPr lang="el-GR" sz="1600" dirty="0" smtClean="0"/>
              <a:t> και </a:t>
            </a:r>
            <a:r>
              <a:rPr lang="el-GR" sz="1600" dirty="0" err="1" smtClean="0"/>
              <a:t>κυπάρισσον</a:t>
            </a:r>
            <a:r>
              <a:rPr lang="el-GR" sz="1600" dirty="0" smtClean="0"/>
              <a:t> και </a:t>
            </a:r>
            <a:r>
              <a:rPr lang="el-GR" sz="1600" dirty="0" err="1" smtClean="0"/>
              <a:t>λεύκην</a:t>
            </a:r>
            <a:r>
              <a:rPr lang="el-GR" sz="1600" dirty="0" smtClean="0"/>
              <a:t>, ίνα </a:t>
            </a:r>
            <a:r>
              <a:rPr lang="el-GR" sz="1600" dirty="0" err="1" smtClean="0"/>
              <a:t>ίδωσι</a:t>
            </a:r>
            <a:r>
              <a:rPr lang="el-GR" sz="1600" dirty="0" smtClean="0"/>
              <a:t> και γνώσι και </a:t>
            </a:r>
            <a:r>
              <a:rPr lang="el-GR" sz="1600" dirty="0" err="1" smtClean="0"/>
              <a:t>εννοηθώσι</a:t>
            </a:r>
            <a:r>
              <a:rPr lang="el-GR" sz="1600" dirty="0" smtClean="0"/>
              <a:t> και </a:t>
            </a:r>
            <a:r>
              <a:rPr lang="el-GR" sz="1600" dirty="0" err="1" smtClean="0"/>
              <a:t>επιστώνται</a:t>
            </a:r>
            <a:r>
              <a:rPr lang="el-GR" sz="1600" dirty="0" smtClean="0"/>
              <a:t> άμα, ότι χειρ Κυρίου εποίησε ταύτα...».</a:t>
            </a:r>
          </a:p>
          <a:p>
            <a:pPr algn="just"/>
            <a:r>
              <a:rPr lang="el-GR" sz="1600" dirty="0" smtClean="0"/>
              <a:t> </a:t>
            </a:r>
          </a:p>
          <a:p>
            <a:pPr algn="just"/>
            <a:r>
              <a:rPr lang="el-GR" sz="1600" dirty="0" smtClean="0"/>
              <a:t>Και </a:t>
            </a:r>
            <a:r>
              <a:rPr lang="el-GR" sz="1600" dirty="0" err="1" smtClean="0"/>
              <a:t>μεσ</a:t>
            </a:r>
            <a:r>
              <a:rPr lang="el-GR" sz="1600" dirty="0" smtClean="0"/>
              <a:t>’ στην πιο μεγάλη οργή του λέει ο Κύριος στον Ιεζεκιήλ με μιαν άφταστη τρυφερότητα και θλίψη: «και διεσπάρη τα πρόβατα μου εν </a:t>
            </a:r>
            <a:r>
              <a:rPr lang="el-GR" sz="1600" dirty="0" err="1" smtClean="0"/>
              <a:t>παντί</a:t>
            </a:r>
            <a:r>
              <a:rPr lang="el-GR" sz="1600" dirty="0" smtClean="0"/>
              <a:t> </a:t>
            </a:r>
            <a:r>
              <a:rPr lang="el-GR" sz="1600" dirty="0" err="1" smtClean="0"/>
              <a:t>ορεί</a:t>
            </a:r>
            <a:r>
              <a:rPr lang="el-GR" sz="1600" dirty="0" smtClean="0"/>
              <a:t> και επί παν </a:t>
            </a:r>
            <a:r>
              <a:rPr lang="el-GR" sz="1600" dirty="0" err="1" smtClean="0"/>
              <a:t>βουνόν</a:t>
            </a:r>
            <a:r>
              <a:rPr lang="el-GR" sz="1600" dirty="0" smtClean="0"/>
              <a:t> </a:t>
            </a:r>
            <a:r>
              <a:rPr lang="el-GR" sz="1600" dirty="0" err="1" smtClean="0"/>
              <a:t>υψηλόν</a:t>
            </a:r>
            <a:r>
              <a:rPr lang="el-GR" sz="1600" dirty="0" smtClean="0"/>
              <a:t> και επί προσώπου πάσης της γης διεσπάρη, και ουκ ην ο </a:t>
            </a:r>
            <a:r>
              <a:rPr lang="el-GR" sz="1600" dirty="0" err="1" smtClean="0"/>
              <a:t>εκζητών</a:t>
            </a:r>
            <a:r>
              <a:rPr lang="el-GR" sz="1600" dirty="0" smtClean="0"/>
              <a:t> ουδέ ο αποστρέφω ν». Ναι, η ψυχή των προφητών είναι γε­μάτη θλίψη και τρυφερότητα, κι όταν ακόμα ο νους τους είναι γεμάτος οργή. </a:t>
            </a:r>
            <a:r>
              <a:rPr lang="el-GR" sz="1600" b="1" dirty="0" smtClean="0"/>
              <a:t>Η </a:t>
            </a:r>
            <a:r>
              <a:rPr lang="el-GR" sz="1600" b="1" dirty="0" err="1" smtClean="0"/>
              <a:t>θλίψη—η</a:t>
            </a:r>
            <a:r>
              <a:rPr lang="el-GR" sz="1600" b="1" dirty="0" smtClean="0"/>
              <a:t> μόνιμη, βαθειά και ακατάλυτη θλίψη —είναι το μεγάλο γεγονός </a:t>
            </a:r>
            <a:r>
              <a:rPr lang="el-GR" sz="1600" b="1" dirty="0" err="1" smtClean="0"/>
              <a:t>μεσ</a:t>
            </a:r>
            <a:r>
              <a:rPr lang="el-GR" sz="1600" b="1" dirty="0" smtClean="0"/>
              <a:t>' στην ψυχή των προφητών. Η θλίψη σώζει τον άνθρωπο, Η θλίψη είναι το «</a:t>
            </a:r>
            <a:r>
              <a:rPr lang="el-GR" sz="1600" b="1" dirty="0" err="1" smtClean="0"/>
              <a:t>σωτήριον</a:t>
            </a:r>
            <a:r>
              <a:rPr lang="el-GR" sz="1600" b="1" dirty="0" smtClean="0"/>
              <a:t>». Τον σώζει από καθετί που είναι </a:t>
            </a:r>
            <a:r>
              <a:rPr lang="el-GR" sz="1600" b="1" dirty="0" err="1" smtClean="0"/>
              <a:t>λιγώτερο</a:t>
            </a:r>
            <a:r>
              <a:rPr lang="el-GR" sz="1600" b="1" dirty="0" smtClean="0"/>
              <a:t> από τον εαυτό του. Ταιριασμένη με τη θλίψη, γίνεται η κάθε μας σκέψη και πράξη καλύτερη, αφθονότερη, καθαρότερη.</a:t>
            </a:r>
          </a:p>
          <a:p>
            <a:pPr algn="just"/>
            <a:r>
              <a:rPr lang="el-GR" sz="1600" dirty="0" smtClean="0"/>
              <a:t> </a:t>
            </a:r>
          </a:p>
          <a:p>
            <a:pPr algn="r"/>
            <a:r>
              <a:rPr lang="el-GR" sz="1100" b="1" dirty="0" smtClean="0"/>
              <a:t> ΧΡΟΝΙΚΑ . ΙΑΝΟΥΑΡΙΟΣ - ΦΕΒΡΟΥΑΡΙΟΣ 2010 </a:t>
            </a:r>
            <a:r>
              <a:rPr lang="de-DE" sz="1100" b="1" dirty="0" smtClean="0"/>
              <a:t>http://www.kis.gr/files/225%20XRONIKA%20teliko.pdf</a:t>
            </a:r>
            <a:endParaRPr lang="el-GR" sz="1100" b="1" dirty="0" smtClean="0"/>
          </a:p>
          <a:p>
            <a:pPr algn="ctr"/>
            <a:endParaRPr lang="el-GR" sz="1100" b="1" dirty="0">
              <a:solidFill>
                <a:srgbClr val="00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C00000"/>
                </a:solidFill>
              </a:rPr>
              <a:t>Το μυστικό της συνοχής του Ισραήλ</a:t>
            </a:r>
            <a:endParaRPr lang="el-GR" dirty="0">
              <a:solidFill>
                <a:srgbClr val="C00000"/>
              </a:solidFill>
            </a:endParaRPr>
          </a:p>
        </p:txBody>
      </p:sp>
      <p:sp>
        <p:nvSpPr>
          <p:cNvPr id="3" name="2 - Θέση περιεχομένου"/>
          <p:cNvSpPr>
            <a:spLocks noGrp="1"/>
          </p:cNvSpPr>
          <p:nvPr>
            <p:ph idx="1"/>
          </p:nvPr>
        </p:nvSpPr>
        <p:spPr>
          <a:xfrm>
            <a:off x="395536" y="1412776"/>
            <a:ext cx="8229600" cy="5112568"/>
          </a:xfrm>
        </p:spPr>
        <p:txBody>
          <a:bodyPr>
            <a:normAutofit fontScale="40000" lnSpcReduction="20000"/>
          </a:bodyPr>
          <a:lstStyle/>
          <a:p>
            <a:pPr algn="just"/>
            <a:r>
              <a:rPr lang="el-GR" dirty="0" smtClean="0"/>
              <a:t>Ο λαός του Ισραήλ, αφού τον παίδεψαν και τον προετοίμασαν οι προφήτες, άνθεξε σε </a:t>
            </a:r>
            <a:r>
              <a:rPr lang="el-GR" dirty="0" err="1" smtClean="0"/>
              <a:t>ό,τι</a:t>
            </a:r>
            <a:r>
              <a:rPr lang="el-GR" dirty="0" smtClean="0"/>
              <a:t> δε θ' άντεχε κανένας άλλος λαός. Τον πήραν οι άνεμοι και τον εσκόρπισαν. Οι βασιλείς του έγιναν ζητιάνοι και οι παρθένες του μαράζωσαν. Θρηνεί ο Ιερεμίας: «Και </a:t>
            </a:r>
            <a:r>
              <a:rPr lang="el-GR" dirty="0" err="1" smtClean="0"/>
              <a:t>εξήρθη</a:t>
            </a:r>
            <a:r>
              <a:rPr lang="el-GR" dirty="0" smtClean="0"/>
              <a:t> εκ </a:t>
            </a:r>
            <a:r>
              <a:rPr lang="el-GR" dirty="0" err="1" smtClean="0"/>
              <a:t>θυγατρός</a:t>
            </a:r>
            <a:r>
              <a:rPr lang="el-GR" dirty="0" smtClean="0"/>
              <a:t> Σιών πάσα η ευπρέπεια αυτής-</a:t>
            </a:r>
            <a:r>
              <a:rPr lang="el-GR" dirty="0" err="1" smtClean="0"/>
              <a:t>εγένοντο </a:t>
            </a:r>
            <a:r>
              <a:rPr lang="el-GR" dirty="0" smtClean="0"/>
              <a:t>οι άρχοντες αυτής ως κριοί </a:t>
            </a:r>
            <a:r>
              <a:rPr lang="el-GR" dirty="0" err="1" smtClean="0"/>
              <a:t>ουχ</a:t>
            </a:r>
            <a:r>
              <a:rPr lang="el-GR" dirty="0" smtClean="0"/>
              <a:t> ευρίσκοντες </a:t>
            </a:r>
            <a:r>
              <a:rPr lang="el-GR" dirty="0" err="1" smtClean="0"/>
              <a:t>νομήν</a:t>
            </a:r>
            <a:r>
              <a:rPr lang="el-GR" dirty="0" smtClean="0"/>
              <a:t> και </a:t>
            </a:r>
            <a:r>
              <a:rPr lang="el-GR" dirty="0" err="1" smtClean="0"/>
              <a:t>επορευοντο</a:t>
            </a:r>
            <a:r>
              <a:rPr lang="el-GR" dirty="0" smtClean="0"/>
              <a:t> εν ουκ </a:t>
            </a:r>
            <a:r>
              <a:rPr lang="el-GR" dirty="0" err="1" smtClean="0"/>
              <a:t>εσχύι</a:t>
            </a:r>
            <a:r>
              <a:rPr lang="el-GR" dirty="0" smtClean="0"/>
              <a:t> κατά πρόσωπον διώκοντος... Ακούσατε δη, πάντες οι λαοί, και ίδετε το άλγος μου παρθένοι μου και νεανίσκοι μου </a:t>
            </a:r>
            <a:r>
              <a:rPr lang="el-GR" dirty="0" err="1" smtClean="0"/>
              <a:t>επορεύθησαν</a:t>
            </a:r>
            <a:r>
              <a:rPr lang="el-GR" dirty="0" smtClean="0"/>
              <a:t> εν αιχμαλωσία». </a:t>
            </a:r>
            <a:r>
              <a:rPr lang="el-GR" sz="3800" b="1" dirty="0" smtClean="0"/>
              <a:t>Άλλοι λαοί πέθαναν ή χάθηκαν </a:t>
            </a:r>
            <a:r>
              <a:rPr lang="el-GR" sz="3800" b="1" dirty="0" err="1" smtClean="0"/>
              <a:t>μεσ</a:t>
            </a:r>
            <a:r>
              <a:rPr lang="el-GR" sz="3800" b="1" dirty="0" smtClean="0"/>
              <a:t>' στην ιστορία, όταν έλειψαν οι γεωγραφικές προϋποθέσεις και οι πολιτικές εγγυήσεις για τη λαϊκή τους ενότητα. Οι Ιουδαίοι στερεώθηκαν ακόμα περισσότερο, όταν η μοίρα και η οργή του θεού τους καταδίκασε να 'ναι ανεδαφικοί, χωρίς δικό τους έδαφος. Γη τους έγινε η κάθε ξενιτιά, κι η πιο βαρεία. Άνθεξαν στους πιο σκληρούς και βίαιους διωγμούς και σε κάτι άλλο ακόμα που είναι χειρότερο κι' από το πυρ κι' από τον </a:t>
            </a:r>
            <a:r>
              <a:rPr lang="el-GR" sz="3800" b="1" dirty="0" err="1" smtClean="0"/>
              <a:t>σίδηρον</a:t>
            </a:r>
            <a:r>
              <a:rPr lang="el-GR" sz="3800" b="1" dirty="0" smtClean="0"/>
              <a:t>: στην περιφρόνηση. </a:t>
            </a:r>
            <a:r>
              <a:rPr lang="el-GR" dirty="0" smtClean="0"/>
              <a:t>Η περιφρόνηση τους έκαμε υπερήφανους μέσα τους, όσο κι' αν φόρεσαν τη μάσκα της δουλοπρέπειας και της κολακείας. Όπου κι αν βρέθηκαν, στη Δύση ή στην Ανατο­λή, σε χώρες του Βορρά ή του ήλιου, έμειναν οι ίδιοι. </a:t>
            </a:r>
          </a:p>
          <a:p>
            <a:pPr algn="just"/>
            <a:endParaRPr lang="el-GR" dirty="0" smtClean="0"/>
          </a:p>
          <a:p>
            <a:pPr algn="just"/>
            <a:r>
              <a:rPr lang="el-GR" b="1" dirty="0" smtClean="0"/>
              <a:t>Η κάθε εβραϊκή οικογένεια ήταν κι ένας ολόκληρος λαός, μια ολόκληρη φυλή. Είκοσι αιώνες ιστορίας, και μάλιστα περισσότεροι, αγνόησαν την ύπαρξη του Ισραήλ, αλλά και ο Ισραήλ αγνόησε τους αιώνες. Οι αιώνες, αγνοώντας τον Ισραήλ, δεν τον νίκησαν. Ο Ισραήλ, αγνοώντας τους αιώνες, τους νίκησε. Κρατήθηκε όρθιος πίσω από τόσα κράτη που έπεσαν, χωρίς να πάρει μέρος σε καμιά μάχη, χωρίς να συμμερισθεί την τύχη ούτε νικητών ούτε ηττημένων, ούτε τη δόξα τους ούτε τη ντροπή τους. Αν και ήταν λαός γενναίος που είχε μια καλή πολεμική παράδοση, έπνιξε ο Ισραήλ μέσα του την παράδοση αυτή, και δε θέλησε να θεωρήσει άξιο της γενναίας καρδιάς του κανένα πόλεμο απ' όσους έχουν συνδεθεί με την πολιτική και ηθική διαμόρφωση της Ευρώπης.</a:t>
            </a:r>
          </a:p>
          <a:p>
            <a:pPr algn="just"/>
            <a:endParaRPr lang="el-GR" b="1" dirty="0" smtClean="0"/>
          </a:p>
          <a:p>
            <a:pPr algn="just"/>
            <a:r>
              <a:rPr lang="el-GR" dirty="0" smtClean="0"/>
              <a:t>Έτσι σημειώθηκε ένα μοναδικό φαινόμενο στην ιστορία του κόσμου, το φαινόμενο ενός λαού που πίσω από την ιστορική αφάνεια της διασποράς του διατήρησε έντονη, όσο κανένας άλλος λαός, τη συ­νοχή του. </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a:xfrm>
            <a:off x="741363" y="439738"/>
            <a:ext cx="8032750" cy="676275"/>
          </a:xfrm>
        </p:spPr>
        <p:txBody>
          <a:bodyPr rtlCol="0">
            <a:normAutofit fontScale="90000"/>
          </a:bodyPr>
          <a:lstStyle/>
          <a:p>
            <a:pPr eaLnBrk="1" fontAlgn="auto" hangingPunct="1">
              <a:spcAft>
                <a:spcPts val="0"/>
              </a:spcAft>
              <a:defRPr/>
            </a:pPr>
            <a:r>
              <a:rPr lang="el-GR" dirty="0" smtClean="0">
                <a:solidFill>
                  <a:srgbClr val="C00000"/>
                </a:solidFill>
              </a:rPr>
              <a:t>Λεξικό «εβραϊκών» όρων</a:t>
            </a:r>
          </a:p>
        </p:txBody>
      </p:sp>
      <p:sp>
        <p:nvSpPr>
          <p:cNvPr id="31747" name="2 - Θέση περιεχομένου"/>
          <p:cNvSpPr>
            <a:spLocks noGrp="1"/>
          </p:cNvSpPr>
          <p:nvPr>
            <p:ph idx="1"/>
          </p:nvPr>
        </p:nvSpPr>
        <p:spPr>
          <a:xfrm>
            <a:off x="179512" y="1125538"/>
            <a:ext cx="8784976" cy="5507037"/>
          </a:xfrm>
        </p:spPr>
        <p:txBody>
          <a:bodyPr>
            <a:normAutofit fontScale="92500" lnSpcReduction="10000"/>
          </a:bodyPr>
          <a:lstStyle/>
          <a:p>
            <a:pPr algn="just"/>
            <a:r>
              <a:rPr lang="el-GR" sz="1600" dirty="0" smtClean="0"/>
              <a:t>Επειδή το εβραϊκό πρωτότυπο κείμενο περιλαμβάνει μόλις 7.706 λέξεις, κάθε μία από αυτές έχει πολυδιάστατο περιεχόμενο. Οι ελληνικοί όροι, που επιλέχθηκαν από τους Ο’ για να τις αποδώσουν, είναι φορτισμένοι με το περιεχόμενο που έχουν τα αντίστοιχα εβραϊκά συνώνυμα και η κατανόησή τους προϋποθέτει είτε τη γνώση της εβραϊκής, είτε την οικείωση με το περιεχόμενο της Βίβλου. Γι’ αυτό και ο εγγονός του Ιησού </a:t>
            </a:r>
            <a:r>
              <a:rPr lang="el-GR" sz="1600" dirty="0" err="1" smtClean="0"/>
              <a:t>Σιράχ</a:t>
            </a:r>
            <a:r>
              <a:rPr lang="el-GR" sz="1600" dirty="0" smtClean="0"/>
              <a:t>, στον περίφημο </a:t>
            </a:r>
            <a:r>
              <a:rPr lang="el-GR" sz="1600" cap="all" dirty="0" smtClean="0"/>
              <a:t>π</a:t>
            </a:r>
            <a:r>
              <a:rPr lang="el-GR" sz="1600" dirty="0" smtClean="0"/>
              <a:t>ρόλογο της Μετάφρασης του έργου του, ο οποίος συντάχθηκε το 132 </a:t>
            </a:r>
            <a:r>
              <a:rPr lang="el-GR" sz="1600" dirty="0" err="1" smtClean="0"/>
              <a:t>π.Χ.</a:t>
            </a:r>
            <a:r>
              <a:rPr lang="el-GR" sz="1600" dirty="0" smtClean="0"/>
              <a:t>, παρακαλεί </a:t>
            </a:r>
            <a:r>
              <a:rPr lang="el-GR" sz="1600" i="1" dirty="0" err="1" smtClean="0"/>
              <a:t>μετ΄</a:t>
            </a:r>
            <a:r>
              <a:rPr lang="el-GR" sz="1600" i="1" dirty="0" smtClean="0"/>
              <a:t> </a:t>
            </a:r>
            <a:r>
              <a:rPr lang="el-GR" sz="1600" i="1" dirty="0" err="1" smtClean="0"/>
              <a:t>εὐνοίας</a:t>
            </a:r>
            <a:r>
              <a:rPr lang="el-GR" sz="1600" i="1" dirty="0" smtClean="0"/>
              <a:t> </a:t>
            </a:r>
            <a:r>
              <a:rPr lang="el-GR" sz="1600" i="1" dirty="0" err="1" smtClean="0"/>
              <a:t>καὶ</a:t>
            </a:r>
            <a:r>
              <a:rPr lang="el-GR" sz="1600" i="1" dirty="0" smtClean="0"/>
              <a:t> </a:t>
            </a:r>
            <a:r>
              <a:rPr lang="el-GR" sz="1600" i="1" dirty="0" err="1" smtClean="0"/>
              <a:t>προσοχῆς</a:t>
            </a:r>
            <a:r>
              <a:rPr lang="el-GR" sz="1600" i="1" dirty="0" smtClean="0"/>
              <a:t> </a:t>
            </a:r>
            <a:r>
              <a:rPr lang="el-GR" sz="1600" i="1" dirty="0" err="1" smtClean="0"/>
              <a:t>τὴν</a:t>
            </a:r>
            <a:r>
              <a:rPr lang="el-GR" sz="1600" i="1" dirty="0" smtClean="0"/>
              <a:t> </a:t>
            </a:r>
            <a:r>
              <a:rPr lang="el-GR" sz="1600" i="1" dirty="0" err="1" smtClean="0"/>
              <a:t>ἀνάγνωσιν</a:t>
            </a:r>
            <a:r>
              <a:rPr lang="el-GR" sz="1600" i="1" dirty="0" smtClean="0"/>
              <a:t> </a:t>
            </a:r>
            <a:r>
              <a:rPr lang="el-GR" sz="1600" i="1" dirty="0" err="1" smtClean="0"/>
              <a:t>ποιεῖσθαι</a:t>
            </a:r>
            <a:r>
              <a:rPr lang="el-GR" sz="1600" i="1" dirty="0" smtClean="0"/>
              <a:t> </a:t>
            </a:r>
            <a:r>
              <a:rPr lang="el-GR" sz="1600" i="1" dirty="0" err="1" smtClean="0"/>
              <a:t>καὶ</a:t>
            </a:r>
            <a:r>
              <a:rPr lang="el-GR" sz="1600" i="1" dirty="0" smtClean="0"/>
              <a:t> </a:t>
            </a:r>
            <a:r>
              <a:rPr lang="el-GR" sz="1600" i="1" dirty="0" err="1" smtClean="0"/>
              <a:t>συγγνώμην</a:t>
            </a:r>
            <a:r>
              <a:rPr lang="el-GR" sz="1600" i="1" dirty="0" smtClean="0"/>
              <a:t> </a:t>
            </a:r>
            <a:r>
              <a:rPr lang="el-GR" sz="1600" i="1" dirty="0" err="1" smtClean="0"/>
              <a:t>ἔχειν</a:t>
            </a:r>
            <a:r>
              <a:rPr lang="el-GR" sz="1600" i="1" dirty="0" smtClean="0"/>
              <a:t> </a:t>
            </a:r>
            <a:r>
              <a:rPr lang="el-GR" sz="1600" i="1" dirty="0" err="1" smtClean="0"/>
              <a:t>ἐφ΄</a:t>
            </a:r>
            <a:r>
              <a:rPr lang="el-GR" sz="1600" i="1" dirty="0" smtClean="0"/>
              <a:t> </a:t>
            </a:r>
            <a:r>
              <a:rPr lang="el-GR" sz="1600" i="1" dirty="0" err="1" smtClean="0"/>
              <a:t>οἷς</a:t>
            </a:r>
            <a:r>
              <a:rPr lang="el-GR" sz="1600" i="1" dirty="0" smtClean="0"/>
              <a:t> </a:t>
            </a:r>
            <a:r>
              <a:rPr lang="el-GR" sz="1600" i="1" dirty="0" err="1" smtClean="0"/>
              <a:t>ἂν</a:t>
            </a:r>
            <a:r>
              <a:rPr lang="el-GR" sz="1600" i="1" dirty="0" smtClean="0"/>
              <a:t> </a:t>
            </a:r>
            <a:r>
              <a:rPr lang="el-GR" sz="1600" i="1" dirty="0" err="1" smtClean="0"/>
              <a:t>δοκῶμεν</a:t>
            </a:r>
            <a:r>
              <a:rPr lang="el-GR" sz="1600" i="1" dirty="0" smtClean="0"/>
              <a:t> </a:t>
            </a:r>
            <a:r>
              <a:rPr lang="el-GR" sz="1600" i="1" dirty="0" err="1" smtClean="0"/>
              <a:t>τῶν</a:t>
            </a:r>
            <a:r>
              <a:rPr lang="el-GR" sz="1600" i="1" dirty="0" smtClean="0"/>
              <a:t> </a:t>
            </a:r>
            <a:r>
              <a:rPr lang="el-GR" sz="1600" i="1" dirty="0" err="1" smtClean="0"/>
              <a:t>κατὰ</a:t>
            </a:r>
            <a:r>
              <a:rPr lang="el-GR" sz="1600" i="1" dirty="0" smtClean="0"/>
              <a:t> </a:t>
            </a:r>
            <a:r>
              <a:rPr lang="el-GR" sz="1600" i="1" dirty="0" err="1" smtClean="0"/>
              <a:t>τὴν</a:t>
            </a:r>
            <a:r>
              <a:rPr lang="el-GR" sz="1600" i="1" dirty="0" smtClean="0"/>
              <a:t> </a:t>
            </a:r>
            <a:r>
              <a:rPr lang="el-GR" sz="1600" i="1" dirty="0" err="1" smtClean="0"/>
              <a:t>ἑρμηνείαν</a:t>
            </a:r>
            <a:r>
              <a:rPr lang="el-GR" sz="1600" i="1" dirty="0" smtClean="0"/>
              <a:t> </a:t>
            </a:r>
            <a:r>
              <a:rPr lang="el-GR" sz="1600" i="1" dirty="0" err="1" smtClean="0"/>
              <a:t>πεφιλοπονημένων</a:t>
            </a:r>
            <a:r>
              <a:rPr lang="el-GR" sz="1600" i="1" dirty="0" smtClean="0"/>
              <a:t> </a:t>
            </a:r>
            <a:r>
              <a:rPr lang="el-GR" sz="1600" i="1" dirty="0" err="1" smtClean="0"/>
              <a:t>τισὶν</a:t>
            </a:r>
            <a:r>
              <a:rPr lang="el-GR" sz="1600" i="1" dirty="0" smtClean="0"/>
              <a:t> </a:t>
            </a:r>
            <a:r>
              <a:rPr lang="el-GR" sz="1600" i="1" dirty="0" err="1" smtClean="0"/>
              <a:t>τῶν</a:t>
            </a:r>
            <a:r>
              <a:rPr lang="el-GR" sz="1600" i="1" dirty="0" smtClean="0"/>
              <a:t> </a:t>
            </a:r>
            <a:r>
              <a:rPr lang="el-GR" sz="1600" i="1" dirty="0" err="1" smtClean="0"/>
              <a:t>λέξεων</a:t>
            </a:r>
            <a:r>
              <a:rPr lang="el-GR" sz="1600" i="1" dirty="0" smtClean="0"/>
              <a:t> </a:t>
            </a:r>
            <a:r>
              <a:rPr lang="el-GR" sz="1600" i="1" dirty="0" err="1" smtClean="0"/>
              <a:t>ἀδυναμεῖν</a:t>
            </a:r>
            <a:r>
              <a:rPr lang="el-GR" sz="1600" i="1" dirty="0" smtClean="0"/>
              <a:t>· </a:t>
            </a:r>
            <a:r>
              <a:rPr lang="el-GR" sz="1600" b="1" i="1" dirty="0" err="1" smtClean="0"/>
              <a:t>οὐ</a:t>
            </a:r>
            <a:r>
              <a:rPr lang="el-GR" sz="1600" b="1" i="1" dirty="0" smtClean="0"/>
              <a:t> </a:t>
            </a:r>
            <a:r>
              <a:rPr lang="el-GR" sz="1600" b="1" i="1" dirty="0" err="1" smtClean="0"/>
              <a:t>γὰρ</a:t>
            </a:r>
            <a:r>
              <a:rPr lang="el-GR" sz="1600" b="1" i="1" dirty="0" smtClean="0"/>
              <a:t> </a:t>
            </a:r>
            <a:r>
              <a:rPr lang="el-GR" sz="1600" b="1" i="1" dirty="0" err="1" smtClean="0"/>
              <a:t>ἰσοδυναμεῖ</a:t>
            </a:r>
            <a:r>
              <a:rPr lang="el-GR" sz="1600" b="1" i="1" dirty="0" smtClean="0"/>
              <a:t> </a:t>
            </a:r>
            <a:r>
              <a:rPr lang="el-GR" sz="1600" b="1" i="1" dirty="0" err="1" smtClean="0"/>
              <a:t>αὐτὰ</a:t>
            </a:r>
            <a:r>
              <a:rPr lang="el-GR" sz="1600" b="1" i="1" dirty="0" smtClean="0"/>
              <a:t> </a:t>
            </a:r>
            <a:r>
              <a:rPr lang="el-GR" sz="1600" b="1" i="1" dirty="0" err="1" smtClean="0"/>
              <a:t>ἐν</a:t>
            </a:r>
            <a:r>
              <a:rPr lang="el-GR" sz="1600" b="1" i="1" dirty="0" smtClean="0"/>
              <a:t> </a:t>
            </a:r>
            <a:r>
              <a:rPr lang="el-GR" sz="1600" b="1" i="1" dirty="0" err="1" smtClean="0"/>
              <a:t>ἑαυτοῖς</a:t>
            </a:r>
            <a:r>
              <a:rPr lang="el-GR" sz="1600" b="1" i="1" dirty="0" smtClean="0"/>
              <a:t> </a:t>
            </a:r>
            <a:r>
              <a:rPr lang="el-GR" sz="1600" b="1" i="1" dirty="0" err="1" smtClean="0"/>
              <a:t>Εβραϊστὶ</a:t>
            </a:r>
            <a:r>
              <a:rPr lang="el-GR" sz="1600" b="1" i="1" dirty="0" smtClean="0"/>
              <a:t> </a:t>
            </a:r>
            <a:r>
              <a:rPr lang="el-GR" sz="1600" b="1" i="1" dirty="0" err="1" smtClean="0"/>
              <a:t>λεγόμενα</a:t>
            </a:r>
            <a:r>
              <a:rPr lang="el-GR" sz="1600" b="1" i="1" dirty="0" smtClean="0"/>
              <a:t> </a:t>
            </a:r>
            <a:r>
              <a:rPr lang="el-GR" sz="1600" b="1" i="1" dirty="0" err="1" smtClean="0"/>
              <a:t>καὶ</a:t>
            </a:r>
            <a:r>
              <a:rPr lang="el-GR" sz="1600" b="1" i="1" dirty="0" smtClean="0"/>
              <a:t> </a:t>
            </a:r>
            <a:r>
              <a:rPr lang="el-GR" sz="1600" b="1" i="1" dirty="0" err="1" smtClean="0"/>
              <a:t>ὅταν</a:t>
            </a:r>
            <a:r>
              <a:rPr lang="el-GR" sz="1600" b="1" i="1" dirty="0" smtClean="0"/>
              <a:t> </a:t>
            </a:r>
            <a:r>
              <a:rPr lang="el-GR" sz="1600" b="1" i="1" dirty="0" err="1" smtClean="0"/>
              <a:t>μεταχθῇ</a:t>
            </a:r>
            <a:r>
              <a:rPr lang="el-GR" sz="1600" b="1" i="1" dirty="0" smtClean="0"/>
              <a:t> </a:t>
            </a:r>
            <a:r>
              <a:rPr lang="el-GR" sz="1600" b="1" i="1" dirty="0" err="1" smtClean="0"/>
              <a:t>εἰς</a:t>
            </a:r>
            <a:r>
              <a:rPr lang="el-GR" sz="1600" b="1" i="1" dirty="0" smtClean="0"/>
              <a:t> </a:t>
            </a:r>
            <a:r>
              <a:rPr lang="el-GR" sz="1600" b="1" i="1" dirty="0" err="1" smtClean="0"/>
              <a:t>ἑτέραν</a:t>
            </a:r>
            <a:r>
              <a:rPr lang="el-GR" sz="1600" b="1" i="1" dirty="0" smtClean="0"/>
              <a:t> </a:t>
            </a:r>
            <a:r>
              <a:rPr lang="el-GR" sz="1600" b="1" i="1" dirty="0" err="1" smtClean="0"/>
              <a:t>γλῶσσαν</a:t>
            </a:r>
            <a:r>
              <a:rPr lang="el-GR" sz="1600" b="1" i="1" dirty="0" smtClean="0"/>
              <a:t>·</a:t>
            </a:r>
            <a:r>
              <a:rPr lang="el-GR" sz="1600" i="1" dirty="0" smtClean="0"/>
              <a:t> </a:t>
            </a:r>
            <a:r>
              <a:rPr lang="el-GR" sz="1600" i="1" dirty="0" err="1" smtClean="0"/>
              <a:t>οὐ</a:t>
            </a:r>
            <a:r>
              <a:rPr lang="el-GR" sz="1600" i="1" dirty="0" smtClean="0"/>
              <a:t> </a:t>
            </a:r>
            <a:r>
              <a:rPr lang="el-GR" sz="1600" i="1" dirty="0" err="1" smtClean="0"/>
              <a:t>μόνον</a:t>
            </a:r>
            <a:r>
              <a:rPr lang="el-GR" sz="1600" i="1" dirty="0" smtClean="0"/>
              <a:t> </a:t>
            </a:r>
            <a:r>
              <a:rPr lang="el-GR" sz="1600" i="1" dirty="0" err="1" smtClean="0"/>
              <a:t>δὲ</a:t>
            </a:r>
            <a:r>
              <a:rPr lang="el-GR" sz="1600" i="1" dirty="0" smtClean="0"/>
              <a:t> </a:t>
            </a:r>
            <a:r>
              <a:rPr lang="el-GR" sz="1600" i="1" dirty="0" err="1" smtClean="0"/>
              <a:t>ταῦτα͵</a:t>
            </a:r>
            <a:r>
              <a:rPr lang="el-GR" sz="1600" i="1" dirty="0" smtClean="0"/>
              <a:t> </a:t>
            </a:r>
            <a:r>
              <a:rPr lang="el-GR" sz="1600" i="1" dirty="0" err="1" smtClean="0"/>
              <a:t>ἀλλὰ</a:t>
            </a:r>
            <a:r>
              <a:rPr lang="el-GR" sz="1600" i="1" dirty="0" smtClean="0"/>
              <a:t> </a:t>
            </a:r>
            <a:r>
              <a:rPr lang="el-GR" sz="1600" i="1" dirty="0" err="1" smtClean="0"/>
              <a:t>καὶ</a:t>
            </a:r>
            <a:r>
              <a:rPr lang="el-GR" sz="1600" i="1" dirty="0" smtClean="0"/>
              <a:t> </a:t>
            </a:r>
            <a:r>
              <a:rPr lang="el-GR" sz="1600" i="1" dirty="0" err="1" smtClean="0"/>
              <a:t>αὐτὸς</a:t>
            </a:r>
            <a:r>
              <a:rPr lang="el-GR" sz="1600" i="1" dirty="0" smtClean="0"/>
              <a:t> ὁ </a:t>
            </a:r>
            <a:r>
              <a:rPr lang="el-GR" sz="1600" i="1" cap="all" dirty="0" err="1" smtClean="0"/>
              <a:t>ν</a:t>
            </a:r>
            <a:r>
              <a:rPr lang="el-GR" sz="1600" i="1" dirty="0" err="1" smtClean="0"/>
              <a:t>όμος</a:t>
            </a:r>
            <a:r>
              <a:rPr lang="el-GR" sz="1600" i="1" dirty="0" smtClean="0"/>
              <a:t> </a:t>
            </a:r>
            <a:r>
              <a:rPr lang="el-GR" sz="1600" i="1" dirty="0" err="1" smtClean="0"/>
              <a:t>καὶ</a:t>
            </a:r>
            <a:r>
              <a:rPr lang="el-GR" sz="1600" i="1" dirty="0" smtClean="0"/>
              <a:t> </a:t>
            </a:r>
            <a:r>
              <a:rPr lang="el-GR" sz="1600" i="1" dirty="0" err="1" smtClean="0"/>
              <a:t>αἱ</a:t>
            </a:r>
            <a:r>
              <a:rPr lang="el-GR" sz="1600" i="1" dirty="0" smtClean="0"/>
              <a:t> </a:t>
            </a:r>
            <a:r>
              <a:rPr lang="el-GR" sz="1600" i="1" cap="all" dirty="0" err="1" smtClean="0"/>
              <a:t>π</a:t>
            </a:r>
            <a:r>
              <a:rPr lang="el-GR" sz="1600" i="1" dirty="0" err="1" smtClean="0"/>
              <a:t>ροφητεῖαι</a:t>
            </a:r>
            <a:r>
              <a:rPr lang="el-GR" sz="1600" i="1" dirty="0" smtClean="0"/>
              <a:t> </a:t>
            </a:r>
            <a:r>
              <a:rPr lang="el-GR" sz="1600" i="1" dirty="0" err="1" smtClean="0"/>
              <a:t>καὶ</a:t>
            </a:r>
            <a:r>
              <a:rPr lang="el-GR" sz="1600" i="1" dirty="0" smtClean="0"/>
              <a:t> </a:t>
            </a:r>
            <a:r>
              <a:rPr lang="el-GR" sz="1600" i="1" dirty="0" err="1" smtClean="0"/>
              <a:t>τὰ</a:t>
            </a:r>
            <a:r>
              <a:rPr lang="el-GR" sz="1600" i="1" dirty="0" smtClean="0"/>
              <a:t> </a:t>
            </a:r>
            <a:r>
              <a:rPr lang="el-GR" sz="1600" i="1" dirty="0" err="1" smtClean="0"/>
              <a:t>λοιπὰ</a:t>
            </a:r>
            <a:r>
              <a:rPr lang="el-GR" sz="1600" i="1" dirty="0" smtClean="0"/>
              <a:t> </a:t>
            </a:r>
            <a:r>
              <a:rPr lang="el-GR" sz="1600" i="1" dirty="0" err="1" smtClean="0"/>
              <a:t>τῶν</a:t>
            </a:r>
            <a:r>
              <a:rPr lang="el-GR" sz="1600" i="1" dirty="0" smtClean="0"/>
              <a:t> </a:t>
            </a:r>
            <a:r>
              <a:rPr lang="el-GR" sz="1600" i="1" dirty="0" err="1" smtClean="0"/>
              <a:t>βιβλίων</a:t>
            </a:r>
            <a:r>
              <a:rPr lang="el-GR" sz="1600" i="1" dirty="0" smtClean="0"/>
              <a:t> </a:t>
            </a:r>
            <a:r>
              <a:rPr lang="el-GR" sz="1600" i="1" dirty="0" err="1" smtClean="0"/>
              <a:t>οὐ</a:t>
            </a:r>
            <a:r>
              <a:rPr lang="el-GR" sz="1600" i="1" dirty="0" smtClean="0"/>
              <a:t> </a:t>
            </a:r>
            <a:r>
              <a:rPr lang="el-GR" sz="1600" i="1" dirty="0" err="1" smtClean="0"/>
              <a:t>μικρὰν</a:t>
            </a:r>
            <a:r>
              <a:rPr lang="el-GR" sz="1600" i="1" dirty="0" smtClean="0"/>
              <a:t> </a:t>
            </a:r>
            <a:r>
              <a:rPr lang="el-GR" sz="1600" i="1" dirty="0" err="1" smtClean="0"/>
              <a:t>ἔχει</a:t>
            </a:r>
            <a:r>
              <a:rPr lang="el-GR" sz="1600" i="1" dirty="0" smtClean="0"/>
              <a:t> </a:t>
            </a:r>
            <a:r>
              <a:rPr lang="el-GR" sz="1600" i="1" dirty="0" err="1" smtClean="0"/>
              <a:t>τὴν</a:t>
            </a:r>
            <a:r>
              <a:rPr lang="el-GR" sz="1600" i="1" dirty="0" smtClean="0"/>
              <a:t> </a:t>
            </a:r>
            <a:r>
              <a:rPr lang="el-GR" sz="1600" i="1" dirty="0" err="1" smtClean="0"/>
              <a:t>διαφορὰν</a:t>
            </a:r>
            <a:r>
              <a:rPr lang="el-GR" sz="1600" i="1" dirty="0" smtClean="0"/>
              <a:t> </a:t>
            </a:r>
            <a:r>
              <a:rPr lang="el-GR" sz="1600" i="1" dirty="0" err="1" smtClean="0"/>
              <a:t>ἐν</a:t>
            </a:r>
            <a:r>
              <a:rPr lang="el-GR" sz="1600" i="1" dirty="0" smtClean="0"/>
              <a:t> </a:t>
            </a:r>
            <a:r>
              <a:rPr lang="el-GR" sz="1600" i="1" dirty="0" err="1" smtClean="0"/>
              <a:t>ἑαυτοῖς</a:t>
            </a:r>
            <a:r>
              <a:rPr lang="el-GR" sz="1600" i="1" dirty="0" smtClean="0"/>
              <a:t> </a:t>
            </a:r>
            <a:r>
              <a:rPr lang="el-GR" sz="1600" i="1" dirty="0" err="1" smtClean="0"/>
              <a:t>λεγόμενα</a:t>
            </a:r>
            <a:r>
              <a:rPr lang="el-GR" sz="1600" i="1" dirty="0" smtClean="0"/>
              <a:t>.</a:t>
            </a:r>
            <a:endParaRPr lang="el-GR" sz="1600" dirty="0" smtClean="0"/>
          </a:p>
          <a:p>
            <a:pPr algn="just"/>
            <a:r>
              <a:rPr lang="el-GR" sz="1600" dirty="0" smtClean="0"/>
              <a:t>Η λέξη </a:t>
            </a:r>
            <a:r>
              <a:rPr lang="el-GR" sz="1600" b="1" i="1" u="sng" dirty="0" smtClean="0"/>
              <a:t>ειρήνη,</a:t>
            </a:r>
            <a:r>
              <a:rPr lang="el-GR" sz="1600" dirty="0" smtClean="0"/>
              <a:t> για παράδειγμα, ενώ στα Ελληνικά έχει τη γνωστή σημασία της απουσίας του πολέμου, στην Α.Γ. (απαντάται 237 φορές στην Π.Δ. και 87 φορές στην Κ.Δ.), ως μετάφραση του </a:t>
            </a:r>
            <a:r>
              <a:rPr lang="en-US" sz="1600" b="1" i="1" dirty="0" err="1" smtClean="0"/>
              <a:t>Schalom</a:t>
            </a:r>
            <a:r>
              <a:rPr lang="el-GR" sz="1600" dirty="0" smtClean="0"/>
              <a:t> σημαίνει ευλογία, θεραπεία-υγεία, αφθονία-πλούτο, δύναμη, πρόοδο, χαρά, τιμή, δόξα-μεγαλείο και έχει τρισδιάστατη σημασιολογία</a:t>
            </a:r>
            <a:r>
              <a:rPr lang="el-GR" sz="1600" baseline="30000" dirty="0" smtClean="0"/>
              <a:t>. </a:t>
            </a:r>
            <a:r>
              <a:rPr lang="el-GR" sz="1600" dirty="0" smtClean="0"/>
              <a:t>σηματοδοτεί την αρμονία του ανθρώπου με τον Θεό, με τον εαυτό του και τον κόσμο. </a:t>
            </a:r>
            <a:r>
              <a:rPr lang="el-GR" sz="1600" dirty="0" err="1" smtClean="0"/>
              <a:t>Πρβλ</a:t>
            </a:r>
            <a:r>
              <a:rPr lang="el-GR" sz="1600" dirty="0" smtClean="0"/>
              <a:t>. Ψ.121 (122), 6-9: </a:t>
            </a:r>
            <a:r>
              <a:rPr lang="el-GR" sz="1600" i="1" dirty="0" err="1" smtClean="0"/>
              <a:t>ἐρωτήσατε</a:t>
            </a:r>
            <a:r>
              <a:rPr lang="el-GR" sz="1600" i="1" dirty="0" smtClean="0"/>
              <a:t> </a:t>
            </a:r>
            <a:r>
              <a:rPr lang="el-GR" sz="1600" i="1" dirty="0" err="1" smtClean="0"/>
              <a:t>δὴ</a:t>
            </a:r>
            <a:r>
              <a:rPr lang="el-GR" sz="1600" i="1" dirty="0" smtClean="0"/>
              <a:t> </a:t>
            </a:r>
            <a:r>
              <a:rPr lang="el-GR" sz="1600" i="1" dirty="0" err="1" smtClean="0"/>
              <a:t>τὰ</a:t>
            </a:r>
            <a:r>
              <a:rPr lang="el-GR" sz="1600" i="1" dirty="0" smtClean="0"/>
              <a:t> </a:t>
            </a:r>
            <a:r>
              <a:rPr lang="el-GR" sz="1600" i="1" dirty="0" err="1" smtClean="0"/>
              <a:t>εἰς</a:t>
            </a:r>
            <a:r>
              <a:rPr lang="el-GR" sz="1600" i="1" dirty="0" smtClean="0"/>
              <a:t> </a:t>
            </a:r>
            <a:r>
              <a:rPr lang="el-GR" sz="1600" i="1" dirty="0" err="1" smtClean="0"/>
              <a:t>εἰρήνην</a:t>
            </a:r>
            <a:r>
              <a:rPr lang="el-GR" sz="1600" i="1" dirty="0" smtClean="0"/>
              <a:t> </a:t>
            </a:r>
            <a:r>
              <a:rPr lang="el-GR" sz="1600" i="1" dirty="0" err="1" smtClean="0"/>
              <a:t>τὴν</a:t>
            </a:r>
            <a:r>
              <a:rPr lang="el-GR" sz="1600" i="1" dirty="0" smtClean="0"/>
              <a:t> </a:t>
            </a:r>
            <a:r>
              <a:rPr lang="el-GR" sz="1600" i="1" dirty="0" err="1" smtClean="0"/>
              <a:t>Ιερουσαλημ͵</a:t>
            </a:r>
            <a:r>
              <a:rPr lang="el-GR" sz="1600" i="1" dirty="0" smtClean="0"/>
              <a:t> </a:t>
            </a:r>
            <a:r>
              <a:rPr lang="el-GR" sz="1600" i="1" dirty="0" err="1" smtClean="0"/>
              <a:t>καὶ</a:t>
            </a:r>
            <a:r>
              <a:rPr lang="el-GR" sz="1600" i="1" dirty="0" smtClean="0"/>
              <a:t> </a:t>
            </a:r>
            <a:r>
              <a:rPr lang="el-GR" sz="1600" i="1" dirty="0" err="1" smtClean="0"/>
              <a:t>εὐθηνία</a:t>
            </a:r>
            <a:r>
              <a:rPr lang="el-GR" sz="1600" i="1" dirty="0" smtClean="0"/>
              <a:t> </a:t>
            </a:r>
            <a:r>
              <a:rPr lang="el-GR" sz="1600" i="1" dirty="0" err="1" smtClean="0"/>
              <a:t>τοῖς</a:t>
            </a:r>
            <a:r>
              <a:rPr lang="el-GR" sz="1600" i="1" dirty="0" smtClean="0"/>
              <a:t> </a:t>
            </a:r>
            <a:r>
              <a:rPr lang="el-GR" sz="1600" i="1" dirty="0" err="1" smtClean="0"/>
              <a:t>ἀγαπῶσίν</a:t>
            </a:r>
            <a:r>
              <a:rPr lang="el-GR" sz="1600" i="1" dirty="0" smtClean="0"/>
              <a:t> σε· </a:t>
            </a:r>
            <a:r>
              <a:rPr lang="el-GR" sz="1600" i="1" dirty="0" err="1" smtClean="0"/>
              <a:t>γενέσθω</a:t>
            </a:r>
            <a:r>
              <a:rPr lang="el-GR" sz="1600" i="1" dirty="0" smtClean="0"/>
              <a:t> </a:t>
            </a:r>
            <a:r>
              <a:rPr lang="el-GR" sz="1600" i="1" dirty="0" err="1" smtClean="0"/>
              <a:t>δὴ</a:t>
            </a:r>
            <a:r>
              <a:rPr lang="el-GR" sz="1600" i="1" dirty="0" smtClean="0"/>
              <a:t> </a:t>
            </a:r>
            <a:r>
              <a:rPr lang="el-GR" sz="1600" i="1" dirty="0" err="1" smtClean="0"/>
              <a:t>εἰρήνη</a:t>
            </a:r>
            <a:r>
              <a:rPr lang="el-GR" sz="1600" i="1" dirty="0" smtClean="0"/>
              <a:t> </a:t>
            </a:r>
            <a:r>
              <a:rPr lang="el-GR" sz="1600" i="1" dirty="0" err="1" smtClean="0"/>
              <a:t>ἐν</a:t>
            </a:r>
            <a:r>
              <a:rPr lang="el-GR" sz="1600" i="1" dirty="0" smtClean="0"/>
              <a:t> </a:t>
            </a:r>
            <a:r>
              <a:rPr lang="el-GR" sz="1600" i="1" dirty="0" err="1" smtClean="0"/>
              <a:t>τῇ</a:t>
            </a:r>
            <a:r>
              <a:rPr lang="el-GR" sz="1600" i="1" dirty="0" smtClean="0"/>
              <a:t> </a:t>
            </a:r>
            <a:r>
              <a:rPr lang="el-GR" sz="1600" i="1" dirty="0" err="1" smtClean="0"/>
              <a:t>δυνάμει</a:t>
            </a:r>
            <a:r>
              <a:rPr lang="el-GR" sz="1600" i="1" dirty="0" smtClean="0"/>
              <a:t> σου </a:t>
            </a:r>
            <a:r>
              <a:rPr lang="el-GR" sz="1600" i="1" dirty="0" err="1" smtClean="0"/>
              <a:t>καὶ</a:t>
            </a:r>
            <a:r>
              <a:rPr lang="el-GR" sz="1600" i="1" dirty="0" smtClean="0"/>
              <a:t> </a:t>
            </a:r>
            <a:r>
              <a:rPr lang="el-GR" sz="1600" i="1" dirty="0" err="1" smtClean="0"/>
              <a:t>εὐθηνία</a:t>
            </a:r>
            <a:r>
              <a:rPr lang="el-GR" sz="1600" i="1" dirty="0" smtClean="0"/>
              <a:t> </a:t>
            </a:r>
            <a:r>
              <a:rPr lang="el-GR" sz="1600" i="1" dirty="0" err="1" smtClean="0"/>
              <a:t>ἐν</a:t>
            </a:r>
            <a:r>
              <a:rPr lang="el-GR" sz="1600" i="1" dirty="0" smtClean="0"/>
              <a:t> </a:t>
            </a:r>
            <a:r>
              <a:rPr lang="el-GR" sz="1600" i="1" dirty="0" err="1" smtClean="0"/>
              <a:t>ταῖς</a:t>
            </a:r>
            <a:r>
              <a:rPr lang="el-GR" sz="1600" i="1" dirty="0" smtClean="0"/>
              <a:t> </a:t>
            </a:r>
            <a:r>
              <a:rPr lang="el-GR" sz="1600" i="1" dirty="0" err="1" smtClean="0"/>
              <a:t>πυργοβάρεσίν</a:t>
            </a:r>
            <a:r>
              <a:rPr lang="el-GR" sz="1600" i="1" dirty="0" smtClean="0"/>
              <a:t> σου. </a:t>
            </a:r>
            <a:r>
              <a:rPr lang="el-GR" sz="1600" i="1" dirty="0" err="1" smtClean="0"/>
              <a:t>ἕνεκα</a:t>
            </a:r>
            <a:r>
              <a:rPr lang="el-GR" sz="1600" i="1" dirty="0" smtClean="0"/>
              <a:t> </a:t>
            </a:r>
            <a:r>
              <a:rPr lang="el-GR" sz="1600" i="1" dirty="0" err="1" smtClean="0"/>
              <a:t>τῶν</a:t>
            </a:r>
            <a:r>
              <a:rPr lang="el-GR" sz="1600" i="1" dirty="0" smtClean="0"/>
              <a:t> </a:t>
            </a:r>
            <a:r>
              <a:rPr lang="el-GR" sz="1600" i="1" dirty="0" err="1" smtClean="0"/>
              <a:t>ἀδελφῶν</a:t>
            </a:r>
            <a:r>
              <a:rPr lang="el-GR" sz="1600" i="1" dirty="0" smtClean="0"/>
              <a:t> μου </a:t>
            </a:r>
            <a:r>
              <a:rPr lang="el-GR" sz="1600" i="1" dirty="0" err="1" smtClean="0"/>
              <a:t>καὶ</a:t>
            </a:r>
            <a:r>
              <a:rPr lang="el-GR" sz="1600" i="1" dirty="0" smtClean="0"/>
              <a:t> </a:t>
            </a:r>
            <a:r>
              <a:rPr lang="el-GR" sz="1600" i="1" dirty="0" err="1" smtClean="0"/>
              <a:t>τῶν</a:t>
            </a:r>
            <a:r>
              <a:rPr lang="el-GR" sz="1600" i="1" dirty="0" smtClean="0"/>
              <a:t> </a:t>
            </a:r>
            <a:r>
              <a:rPr lang="el-GR" sz="1600" i="1" dirty="0" err="1" smtClean="0"/>
              <a:t>πλησίον</a:t>
            </a:r>
            <a:r>
              <a:rPr lang="el-GR" sz="1600" i="1" dirty="0" smtClean="0"/>
              <a:t> μου </a:t>
            </a:r>
            <a:r>
              <a:rPr lang="el-GR" sz="1600" i="1" dirty="0" err="1" smtClean="0"/>
              <a:t>ἐλάλουν</a:t>
            </a:r>
            <a:r>
              <a:rPr lang="el-GR" sz="1600" i="1" dirty="0" smtClean="0"/>
              <a:t> </a:t>
            </a:r>
            <a:r>
              <a:rPr lang="el-GR" sz="1600" i="1" dirty="0" err="1" smtClean="0"/>
              <a:t>δὴ</a:t>
            </a:r>
            <a:r>
              <a:rPr lang="el-GR" sz="1600" i="1" dirty="0" smtClean="0"/>
              <a:t> </a:t>
            </a:r>
            <a:r>
              <a:rPr lang="el-GR" sz="1600" i="1" dirty="0" err="1" smtClean="0"/>
              <a:t>εἰρήνην</a:t>
            </a:r>
            <a:r>
              <a:rPr lang="el-GR" sz="1600" i="1" dirty="0" smtClean="0"/>
              <a:t> </a:t>
            </a:r>
            <a:r>
              <a:rPr lang="el-GR" sz="1600" i="1" dirty="0" err="1" smtClean="0"/>
              <a:t>περὶ</a:t>
            </a:r>
            <a:r>
              <a:rPr lang="el-GR" sz="1600" i="1" dirty="0" smtClean="0"/>
              <a:t> </a:t>
            </a:r>
            <a:r>
              <a:rPr lang="el-GR" sz="1600" i="1" dirty="0" err="1" smtClean="0"/>
              <a:t>σοῦ</a:t>
            </a:r>
            <a:r>
              <a:rPr lang="el-GR" sz="1600" i="1" dirty="0" smtClean="0"/>
              <a:t>· </a:t>
            </a:r>
            <a:r>
              <a:rPr lang="el-GR" sz="1600" i="1" dirty="0" err="1" smtClean="0"/>
              <a:t>ἕνεκα</a:t>
            </a:r>
            <a:r>
              <a:rPr lang="el-GR" sz="1600" i="1" dirty="0" smtClean="0"/>
              <a:t> </a:t>
            </a:r>
            <a:r>
              <a:rPr lang="el-GR" sz="1600" i="1" dirty="0" err="1" smtClean="0"/>
              <a:t>τοῦ</a:t>
            </a:r>
            <a:r>
              <a:rPr lang="el-GR" sz="1600" i="1" dirty="0" smtClean="0"/>
              <a:t> </a:t>
            </a:r>
            <a:r>
              <a:rPr lang="el-GR" sz="1600" i="1" dirty="0" err="1" smtClean="0"/>
              <a:t>οἴκου</a:t>
            </a:r>
            <a:r>
              <a:rPr lang="el-GR" sz="1600" i="1" dirty="0" smtClean="0"/>
              <a:t> </a:t>
            </a:r>
            <a:r>
              <a:rPr lang="el-GR" sz="1600" i="1" dirty="0" err="1" smtClean="0"/>
              <a:t>κυρίου</a:t>
            </a:r>
            <a:r>
              <a:rPr lang="el-GR" sz="1600" i="1" dirty="0" smtClean="0"/>
              <a:t> </a:t>
            </a:r>
            <a:r>
              <a:rPr lang="el-GR" sz="1600" i="1" dirty="0" err="1" smtClean="0"/>
              <a:t>τοῦ</a:t>
            </a:r>
            <a:r>
              <a:rPr lang="el-GR" sz="1600" i="1" dirty="0" smtClean="0"/>
              <a:t> </a:t>
            </a:r>
            <a:r>
              <a:rPr lang="el-GR" sz="1600" i="1" cap="all" dirty="0" err="1" smtClean="0"/>
              <a:t>θ</a:t>
            </a:r>
            <a:r>
              <a:rPr lang="el-GR" sz="1600" i="1" dirty="0" err="1" smtClean="0"/>
              <a:t>εοῦ</a:t>
            </a:r>
            <a:r>
              <a:rPr lang="el-GR" sz="1600" i="1" dirty="0" smtClean="0"/>
              <a:t> </a:t>
            </a:r>
            <a:r>
              <a:rPr lang="el-GR" sz="1600" i="1" dirty="0" err="1" smtClean="0"/>
              <a:t>ἡμῶν</a:t>
            </a:r>
            <a:r>
              <a:rPr lang="el-GR" sz="1600" i="1" dirty="0" smtClean="0"/>
              <a:t> </a:t>
            </a:r>
            <a:r>
              <a:rPr lang="el-GR" sz="1600" i="1" dirty="0" err="1" smtClean="0"/>
              <a:t>ἐξεζήτησα</a:t>
            </a:r>
            <a:r>
              <a:rPr lang="el-GR" sz="1600" i="1" dirty="0" smtClean="0"/>
              <a:t> </a:t>
            </a:r>
            <a:r>
              <a:rPr lang="el-GR" sz="1600" i="1" dirty="0" err="1" smtClean="0"/>
              <a:t>ἀγαθά</a:t>
            </a:r>
            <a:r>
              <a:rPr lang="el-GR" sz="1600" i="1" dirty="0" smtClean="0"/>
              <a:t> σοι.</a:t>
            </a:r>
            <a:r>
              <a:rPr lang="el-GR" sz="1600" dirty="0" smtClean="0"/>
              <a:t> </a:t>
            </a:r>
          </a:p>
          <a:p>
            <a:pPr algn="just"/>
            <a:r>
              <a:rPr lang="el-GR" sz="1600" dirty="0" smtClean="0"/>
              <a:t>Το </a:t>
            </a:r>
            <a:r>
              <a:rPr lang="el-GR" sz="1600" i="1" dirty="0" smtClean="0"/>
              <a:t>Δόξα </a:t>
            </a:r>
            <a:r>
              <a:rPr lang="el-GR" sz="1600" i="1" dirty="0" err="1" smtClean="0"/>
              <a:t>ἐν</a:t>
            </a:r>
            <a:r>
              <a:rPr lang="el-GR" sz="1600" i="1" dirty="0" smtClean="0"/>
              <a:t> </a:t>
            </a:r>
            <a:r>
              <a:rPr lang="el-GR" sz="1600" i="1" dirty="0" err="1" smtClean="0"/>
              <a:t>ὑψίστοις</a:t>
            </a:r>
            <a:r>
              <a:rPr lang="el-GR" sz="1600" i="1" dirty="0" smtClean="0"/>
              <a:t> </a:t>
            </a:r>
            <a:r>
              <a:rPr lang="el-GR" sz="1600" i="1" dirty="0" err="1" smtClean="0"/>
              <a:t>Θεῷ</a:t>
            </a:r>
            <a:r>
              <a:rPr lang="el-GR" sz="1600" i="1" dirty="0" smtClean="0"/>
              <a:t> </a:t>
            </a:r>
            <a:r>
              <a:rPr lang="el-GR" sz="1600" i="1" dirty="0" err="1" smtClean="0"/>
              <a:t>καὶ</a:t>
            </a:r>
            <a:r>
              <a:rPr lang="el-GR" sz="1600" i="1" dirty="0" smtClean="0"/>
              <a:t> </a:t>
            </a:r>
            <a:r>
              <a:rPr lang="el-GR" sz="1600" i="1" dirty="0" err="1" smtClean="0"/>
              <a:t>ἐπὶ</a:t>
            </a:r>
            <a:r>
              <a:rPr lang="el-GR" sz="1600" i="1" dirty="0" smtClean="0"/>
              <a:t> </a:t>
            </a:r>
            <a:r>
              <a:rPr lang="el-GR" sz="1600" i="1" dirty="0" err="1" smtClean="0"/>
              <a:t>γῆς</a:t>
            </a:r>
            <a:r>
              <a:rPr lang="el-GR" sz="1600" i="1" dirty="0" smtClean="0"/>
              <a:t> </a:t>
            </a:r>
            <a:r>
              <a:rPr lang="el-GR" sz="1600" i="1" dirty="0" err="1" smtClean="0"/>
              <a:t>εἰρήνη</a:t>
            </a:r>
            <a:r>
              <a:rPr lang="el-GR" sz="1600" i="1" dirty="0" smtClean="0"/>
              <a:t> </a:t>
            </a:r>
            <a:r>
              <a:rPr lang="el-GR" sz="1600" i="1" dirty="0" err="1" smtClean="0"/>
              <a:t>ἐν</a:t>
            </a:r>
            <a:r>
              <a:rPr lang="el-GR" sz="1600" i="1" dirty="0" smtClean="0"/>
              <a:t> </a:t>
            </a:r>
            <a:r>
              <a:rPr lang="el-GR" sz="1600" i="1" dirty="0" err="1" smtClean="0"/>
              <a:t>ἀνθρώποις</a:t>
            </a:r>
            <a:r>
              <a:rPr lang="el-GR" sz="1600" i="1" dirty="0" smtClean="0"/>
              <a:t> </a:t>
            </a:r>
            <a:r>
              <a:rPr lang="el-GR" sz="1600" i="1" dirty="0" err="1" smtClean="0"/>
              <a:t>εὐδοκία</a:t>
            </a:r>
            <a:r>
              <a:rPr lang="el-GR" sz="1600" i="1" dirty="0" smtClean="0"/>
              <a:t>(ς)</a:t>
            </a:r>
            <a:r>
              <a:rPr lang="el-GR" sz="1600" dirty="0" smtClean="0"/>
              <a:t> (</a:t>
            </a:r>
            <a:r>
              <a:rPr lang="el-GR" sz="1600" dirty="0" err="1" smtClean="0"/>
              <a:t>Λκ</a:t>
            </a:r>
            <a:r>
              <a:rPr lang="el-GR" sz="1600" dirty="0" smtClean="0"/>
              <a:t>. 2, 14</a:t>
            </a:r>
            <a:r>
              <a:rPr lang="el-GR" sz="1600" baseline="30000" dirty="0" smtClean="0"/>
              <a:t>.</a:t>
            </a:r>
            <a:r>
              <a:rPr lang="el-GR" sz="1600" i="1" baseline="30000" dirty="0" smtClean="0"/>
              <a:t> </a:t>
            </a:r>
            <a:r>
              <a:rPr lang="el-GR" sz="1600" dirty="0" err="1" smtClean="0"/>
              <a:t>πρβλ</a:t>
            </a:r>
            <a:r>
              <a:rPr lang="el-GR" sz="1600" dirty="0" smtClean="0"/>
              <a:t>. 19, 38)</a:t>
            </a:r>
            <a:r>
              <a:rPr lang="el-GR" sz="1600" i="1" dirty="0" smtClean="0"/>
              <a:t>, </a:t>
            </a:r>
            <a:r>
              <a:rPr lang="el-GR" sz="1600" dirty="0" smtClean="0"/>
              <a:t>δεν σημαίνει έτσι απλώς </a:t>
            </a:r>
            <a:r>
              <a:rPr lang="el-GR" sz="1600" i="1" dirty="0" smtClean="0"/>
              <a:t>ειρήνη στη γη</a:t>
            </a:r>
            <a:r>
              <a:rPr lang="el-GR" sz="1600" dirty="0" smtClean="0"/>
              <a:t> (αφού άλλωστε η έλευση του Ιησού προκάλεσε </a:t>
            </a:r>
            <a:r>
              <a:rPr lang="el-GR" sz="1600" i="1" dirty="0" smtClean="0"/>
              <a:t>σκάνδαλο</a:t>
            </a:r>
            <a:r>
              <a:rPr lang="el-GR" sz="1600" dirty="0" smtClean="0"/>
              <a:t>), αλλά ευημερία, ευλογία. Το ίδιο πολυσήμαντος είναι και ο όρος </a:t>
            </a:r>
            <a:r>
              <a:rPr lang="el-GR" sz="1600" b="1" i="1" dirty="0" smtClean="0"/>
              <a:t>κρίση</a:t>
            </a:r>
            <a:r>
              <a:rPr lang="el-GR" sz="1600" b="1" dirty="0" smtClean="0"/>
              <a:t>,</a:t>
            </a:r>
            <a:r>
              <a:rPr lang="el-GR" sz="1600" dirty="0" smtClean="0"/>
              <a:t> ο οποίος σημαίνει ταυτόχρονα ευσπλαχνία-ελεημοσύνη, δικαίωση, αλλά και τιμωρία-καταστροφή. </a:t>
            </a:r>
          </a:p>
          <a:p>
            <a:pPr algn="just"/>
            <a:r>
              <a:rPr lang="el-GR" sz="1600" dirty="0" smtClean="0"/>
              <a:t>Η ΕΙΡΗΝΗ – ΣΑΛΟΜ </a:t>
            </a:r>
            <a:r>
              <a:rPr lang="el-GR" sz="1600" b="1" dirty="0" smtClean="0"/>
              <a:t>Προέρχεται είτε από το εβραϊκό </a:t>
            </a:r>
            <a:r>
              <a:rPr lang="en-US" sz="1600" b="1" dirty="0" err="1" smtClean="0"/>
              <a:t>schillem</a:t>
            </a:r>
            <a:r>
              <a:rPr lang="el-GR" sz="1600" b="1" dirty="0" smtClean="0"/>
              <a:t> = ανταποδίδω, πληρώνω [γεγονός που συνεπάγεται ότι η ε. ανατέλλει όταν έχει εξιλεωθεί κάθε ενοχή και ικανοποιηθεί κάθε διεκδίκηση] ή από το </a:t>
            </a:r>
            <a:r>
              <a:rPr lang="el-GR" sz="1600" b="1" dirty="0" err="1" smtClean="0"/>
              <a:t>ακκαδικό</a:t>
            </a:r>
            <a:r>
              <a:rPr lang="el-GR" sz="1600" b="1" dirty="0" smtClean="0"/>
              <a:t> </a:t>
            </a:r>
            <a:r>
              <a:rPr lang="en-US" sz="1600" b="1" dirty="0" err="1" smtClean="0"/>
              <a:t>schalamu</a:t>
            </a:r>
            <a:r>
              <a:rPr lang="el-GR" sz="1600" b="1" dirty="0" smtClean="0"/>
              <a:t> = τέλειος, ολοκληρωμένος χωρίς τραύμα/λάθος.</a:t>
            </a:r>
            <a:endParaRPr lang="el-GR" sz="1800" b="1" dirty="0" smtClean="0"/>
          </a:p>
          <a:p>
            <a:pPr algn="just"/>
            <a:endParaRPr lang="el-GR" sz="1600" dirty="0" smtClean="0"/>
          </a:p>
          <a:p>
            <a:pPr algn="just" eaLnBrk="1" hangingPunct="1"/>
            <a:endParaRPr lang="el-GR" sz="1600" dirty="0" smtClean="0"/>
          </a:p>
        </p:txBody>
      </p:sp>
      <p:sp>
        <p:nvSpPr>
          <p:cNvPr id="34820"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A5D1FE7-2C4E-4573-A271-C0B620B86A2D}" type="slidenum">
              <a:rPr lang="fr-FR">
                <a:latin typeface="Arial" charset="0"/>
              </a:rPr>
              <a:pPr>
                <a:defRPr/>
              </a:pPr>
              <a:t>4</a:t>
            </a:fld>
            <a:endParaRPr lang="fr-FR">
              <a:latin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6228184" cy="9140964"/>
          </a:xfrm>
          <a:prstGeom prst="rect">
            <a:avLst/>
          </a:prstGeom>
          <a:noFill/>
          <a:ln w="9525">
            <a:noFill/>
            <a:miter lim="800000"/>
            <a:headEnd/>
            <a:tailEnd/>
          </a:ln>
        </p:spPr>
        <p:txBody>
          <a:bodyPr wrap="square">
            <a:spAutoFit/>
          </a:bodyPr>
          <a:lstStyle/>
          <a:p>
            <a:pPr marL="342900" indent="-342900" algn="just">
              <a:defRPr/>
            </a:pPr>
            <a:r>
              <a:rPr lang="el-GR" sz="1600" dirty="0" smtClean="0"/>
              <a:t>Δεν υπήρξε περίοδος-χρόνος, ούτε κοινωνία-χώρος στη </a:t>
            </a:r>
            <a:r>
              <a:rPr lang="el-GR" sz="1600" dirty="0" err="1" smtClean="0"/>
              <a:t>μεταπτωτική</a:t>
            </a:r>
            <a:r>
              <a:rPr lang="el-GR" sz="1600" dirty="0" smtClean="0"/>
              <a:t> παγκόσμια ανθρώπινη ιστορία, η οποία δεν γνώρισε τον πόλεμο (π.) έστω ως δυνατότητα. Όσο υπάρχουν άνθρωποι στην ιστορία, υπάρχει και </a:t>
            </a:r>
            <a:r>
              <a:rPr lang="el-GR" sz="1600" b="1" dirty="0" smtClean="0"/>
              <a:t>πόλεμος</a:t>
            </a:r>
            <a:r>
              <a:rPr lang="el-GR" sz="1600" dirty="0" smtClean="0"/>
              <a:t> στη διπλή του μορφή: τον εξωτερικό, και κυρίως τον ενδόμυχο, τον προσωπικό. Δεν υπάρχει όμως πόλεμος, όσο υπάρχει Θεός. Στην αρχή και στο τέλος του κόσμου δεν βρίσκεται η κοσμογονική χαοτική μάχη μεταξύ του Καλού και του Κακού (όπως συμβαίνει στις ανατολικές θρησκείες), αλλά ο δημιουργός Θεός. </a:t>
            </a:r>
            <a:r>
              <a:rPr lang="el-GR" sz="1600" dirty="0" err="1" smtClean="0"/>
              <a:t>Πτόλεμος</a:t>
            </a:r>
            <a:r>
              <a:rPr lang="el-GR" sz="1600" dirty="0" smtClean="0"/>
              <a:t>&lt; πάλλω το δόρυ-αγωνίζομαι, κοπιάζω</a:t>
            </a:r>
            <a:r>
              <a:rPr lang="el-GR" sz="1600" i="1" dirty="0" smtClean="0"/>
              <a:t>.</a:t>
            </a:r>
            <a:endParaRPr lang="el-GR" sz="1600" dirty="0" smtClean="0"/>
          </a:p>
          <a:p>
            <a:pPr marL="342900" indent="-342900" algn="just">
              <a:defRPr/>
            </a:pPr>
            <a:r>
              <a:rPr lang="el-GR" sz="1600" dirty="0" smtClean="0"/>
              <a:t>Τελικά ο πόλεμος δεν ανάγεται ούτε στον Θεό, ούτε στον κοινωνικό/ ταξικό τρόπο οργάνωσης του ανθρώπου (πατριαρχία), ούτε σε ένα συγκεκριμένο ιδεολογικό/ οικονομικό σύστημα (π.χ. στον καπιταλισμό). Δεν είναι τελικά το σύστημα, </a:t>
            </a:r>
            <a:r>
              <a:rPr lang="el-GR" sz="1600" b="1" dirty="0" smtClean="0"/>
              <a:t>αλλά ο ίδιος ο άνθρωπος διχασμένος. </a:t>
            </a:r>
            <a:r>
              <a:rPr lang="el-GR" sz="1600" b="1" cap="all" dirty="0" smtClean="0"/>
              <a:t>α</a:t>
            </a:r>
            <a:r>
              <a:rPr lang="el-GR" sz="1600" b="1" dirty="0" smtClean="0"/>
              <a:t>υτός </a:t>
            </a:r>
            <a:r>
              <a:rPr lang="el-GR" sz="1600" dirty="0" smtClean="0"/>
              <a:t>αποτελεί </a:t>
            </a:r>
            <a:r>
              <a:rPr lang="el-GR" sz="1600" b="1" i="1" dirty="0" smtClean="0"/>
              <a:t>το μέγα τραύμα </a:t>
            </a:r>
            <a:r>
              <a:rPr lang="el-GR" sz="1600" dirty="0" smtClean="0"/>
              <a:t>(Δοξαστικό του Εσπερινού της </a:t>
            </a:r>
            <a:r>
              <a:rPr lang="el-GR" sz="1600" b="1" dirty="0" smtClean="0"/>
              <a:t>Κυριακής του «ωραίου άπιστου» Θωμά</a:t>
            </a:r>
            <a:r>
              <a:rPr lang="el-GR" sz="1600" dirty="0" smtClean="0"/>
              <a:t>). </a:t>
            </a:r>
            <a:endParaRPr lang="el-GR" sz="1600" i="1" dirty="0" smtClean="0"/>
          </a:p>
          <a:p>
            <a:pPr marL="342900" indent="-342900" algn="just">
              <a:defRPr/>
            </a:pPr>
            <a:r>
              <a:rPr lang="el-GR" sz="1600" b="1" dirty="0" smtClean="0"/>
              <a:t>.</a:t>
            </a:r>
            <a:r>
              <a:rPr lang="el-GR" sz="1600" dirty="0" smtClean="0"/>
              <a:t> Ο όρος </a:t>
            </a:r>
            <a:r>
              <a:rPr lang="el-GR" sz="1600" b="1" i="1" dirty="0" smtClean="0"/>
              <a:t>βία</a:t>
            </a:r>
            <a:r>
              <a:rPr lang="el-GR" sz="1600" b="1" dirty="0" smtClean="0"/>
              <a:t> </a:t>
            </a:r>
            <a:r>
              <a:rPr lang="el-GR" sz="1600" dirty="0" smtClean="0"/>
              <a:t>(εβρ. </a:t>
            </a:r>
            <a:r>
              <a:rPr lang="en-US" sz="1600" dirty="0" err="1" smtClean="0"/>
              <a:t>Hms</a:t>
            </a:r>
            <a:r>
              <a:rPr lang="el-GR" sz="1600" dirty="0" smtClean="0"/>
              <a:t>) παράγεται ακριβώς όπως κι ο όρος </a:t>
            </a:r>
            <a:r>
              <a:rPr lang="el-GR" sz="1600" i="1" dirty="0" smtClean="0"/>
              <a:t>ζωτική δύναμη</a:t>
            </a:r>
            <a:r>
              <a:rPr lang="el-GR" sz="1600" dirty="0" smtClean="0"/>
              <a:t>, από ρίζα ινδοευρωπαϊκή, που σημαίνει </a:t>
            </a:r>
            <a:r>
              <a:rPr lang="el-GR" sz="1600" b="1" dirty="0" smtClean="0"/>
              <a:t>ζωή</a:t>
            </a:r>
            <a:r>
              <a:rPr lang="el-GR" sz="1600" dirty="0" smtClean="0"/>
              <a:t> (βίος-</a:t>
            </a:r>
            <a:r>
              <a:rPr lang="el-GR" sz="1600" dirty="0" err="1" smtClean="0"/>
              <a:t>βιάζομαι</a:t>
            </a:r>
            <a:r>
              <a:rPr lang="el-GR" sz="1600" b="1" dirty="0" smtClean="0"/>
              <a:t>, </a:t>
            </a:r>
            <a:r>
              <a:rPr lang="en-US" sz="1600" b="1" dirty="0" smtClean="0"/>
              <a:t>vivo</a:t>
            </a:r>
            <a:r>
              <a:rPr lang="el-GR" sz="1600" b="1" dirty="0" smtClean="0"/>
              <a:t>-</a:t>
            </a:r>
            <a:r>
              <a:rPr lang="en-US" sz="1600" b="1" dirty="0" err="1" smtClean="0"/>
              <a:t>vis</a:t>
            </a:r>
            <a:r>
              <a:rPr lang="el-GR" sz="1600" dirty="0" smtClean="0"/>
              <a:t>)! Ο πόλεμος μάλιστα κατά παράδοξο τρόπο σφυρηλατεί</a:t>
            </a:r>
            <a:r>
              <a:rPr lang="el-GR" sz="1600" b="1" dirty="0" smtClean="0"/>
              <a:t> την ενότητα και τη συνοχή, την ειρήνη δηλ. μιας κοινωνικής ομάδας</a:t>
            </a:r>
            <a:r>
              <a:rPr lang="el-GR" sz="1600" dirty="0" smtClean="0"/>
              <a:t> κι αυτό γιατί απαιτεί το συντονισμό και τη συλλογική επιστράτευση των χαρισμάτων της επικοινωνίας, της τεχνικής, του θάρρους και της </a:t>
            </a:r>
            <a:r>
              <a:rPr lang="el-GR" sz="1600" dirty="0" err="1" smtClean="0"/>
              <a:t>αλληλοκάλυψης</a:t>
            </a:r>
            <a:r>
              <a:rPr lang="el-GR" sz="1600" dirty="0" smtClean="0"/>
              <a:t> εκ μέρους όλων των μελών της. Το μοίρασμα προϋποθέτει την εφαρμογή νόμων, και όλα αυτά ευνοούν μια </a:t>
            </a:r>
            <a:r>
              <a:rPr lang="el-GR" sz="1600" b="1" dirty="0" smtClean="0"/>
              <a:t>αρτιότερη κοινωνική οργάνωση</a:t>
            </a:r>
            <a:r>
              <a:rPr lang="el-GR" sz="1600" dirty="0" smtClean="0"/>
              <a:t>. Η συνοχή λοιπόν μιας κοινωνικής ομάδας έχει ανάγκη τον κοινό εχθρό, καθώς κάθε άνθρωπος και λαός που φοβάται συσπειρώνεται, όπως ο νευρωτικός, γύρω από τον εαυτό του. Ο ίδιος ο φόνος στην πρωτόγονη εποχή δεν πηγάζει από το μίσος, αλλά από τη </a:t>
            </a:r>
            <a:r>
              <a:rPr lang="el-GR" sz="1600" b="1" dirty="0" smtClean="0"/>
              <a:t>λατρεία του θύματος</a:t>
            </a:r>
            <a:endParaRPr lang="el-GR" sz="1600" dirty="0" smtClean="0"/>
          </a:p>
          <a:p>
            <a:pPr marL="342900" indent="-342900" algn="just">
              <a:defRPr/>
            </a:pPr>
            <a:endParaRPr lang="el-GR" sz="1600" dirty="0" smtClean="0"/>
          </a:p>
          <a:p>
            <a:pPr algn="just">
              <a:defRPr/>
            </a:pPr>
            <a:endParaRPr lang="el-GR" i="1" dirty="0">
              <a:latin typeface="Franklin Gothic Book" pitchFamily="34" charset="0"/>
            </a:endParaRPr>
          </a:p>
          <a:p>
            <a:pPr algn="just">
              <a:defRPr/>
            </a:pPr>
            <a:endParaRPr lang="el-GR" sz="1000" i="1" dirty="0">
              <a:latin typeface="Franklin Gothic Book" pitchFamily="34" charset="0"/>
            </a:endParaRPr>
          </a:p>
          <a:p>
            <a:pPr algn="just">
              <a:defRPr/>
            </a:pPr>
            <a:endParaRPr lang="el-GR" sz="1200" dirty="0">
              <a:latin typeface="Franklin Gothic Book" pitchFamily="34" charset="0"/>
            </a:endParaRPr>
          </a:p>
          <a:p>
            <a:pPr algn="just">
              <a:defRPr/>
            </a:pPr>
            <a:endParaRPr lang="el-GR" b="1" dirty="0">
              <a:latin typeface="Palatino Linotype" pitchFamily="18" charset="0"/>
              <a:cs typeface="Times New Roman" pitchFamily="18" charset="0"/>
            </a:endParaRPr>
          </a:p>
          <a:p>
            <a:pPr algn="just">
              <a:defRPr/>
            </a:pPr>
            <a:endParaRPr lang="el-GR" dirty="0">
              <a:latin typeface="Franklin Gothic Book" pitchFamily="34" charset="0"/>
            </a:endParaRPr>
          </a:p>
          <a:p>
            <a:pPr algn="just">
              <a:defRPr/>
            </a:pPr>
            <a:endParaRPr lang="el-GR" sz="1400" dirty="0">
              <a:latin typeface="Arial Narrow" pitchFamily="34" charset="0"/>
            </a:endParaRPr>
          </a:p>
          <a:p>
            <a:pPr>
              <a:defRPr/>
            </a:pPr>
            <a:endParaRPr lang="el-GR" dirty="0">
              <a:latin typeface="Franklin Gothic Book" pitchFamily="34" charset="0"/>
            </a:endParaRPr>
          </a:p>
        </p:txBody>
      </p:sp>
      <p:sp>
        <p:nvSpPr>
          <p:cNvPr id="7" name="6 - Ορθογώνιο"/>
          <p:cNvSpPr/>
          <p:nvPr/>
        </p:nvSpPr>
        <p:spPr>
          <a:xfrm>
            <a:off x="6300192" y="4005064"/>
            <a:ext cx="2736304" cy="2862322"/>
          </a:xfrm>
          <a:prstGeom prst="rect">
            <a:avLst/>
          </a:prstGeom>
        </p:spPr>
        <p:txBody>
          <a:bodyPr wrap="square">
            <a:spAutoFit/>
          </a:bodyPr>
          <a:lstStyle/>
          <a:p>
            <a:pPr marL="342900" indent="-342900" algn="ctr" fontAlgn="auto">
              <a:spcBef>
                <a:spcPts val="0"/>
              </a:spcBef>
              <a:spcAft>
                <a:spcPts val="0"/>
              </a:spcAft>
              <a:defRPr/>
            </a:pPr>
            <a:r>
              <a:rPr lang="el-GR" b="1" i="1" dirty="0" err="1" smtClean="0"/>
              <a:t>Νothing</a:t>
            </a:r>
            <a:r>
              <a:rPr lang="el-GR" b="1" i="1" dirty="0" smtClean="0"/>
              <a:t> </a:t>
            </a:r>
            <a:r>
              <a:rPr lang="el-GR" b="1" i="1" dirty="0" err="1" smtClean="0"/>
              <a:t>kill</a:t>
            </a:r>
            <a:r>
              <a:rPr lang="el-GR" b="1" i="1" dirty="0" smtClean="0"/>
              <a:t> </a:t>
            </a:r>
            <a:r>
              <a:rPr lang="el-GR" b="1" i="1" dirty="0" err="1" smtClean="0"/>
              <a:t>or</a:t>
            </a:r>
            <a:r>
              <a:rPr lang="el-GR" b="1" i="1" dirty="0" smtClean="0"/>
              <a:t> </a:t>
            </a:r>
            <a:r>
              <a:rPr lang="el-GR" b="1" i="1" dirty="0" err="1" smtClean="0"/>
              <a:t>die</a:t>
            </a:r>
            <a:r>
              <a:rPr lang="el-GR" b="1" i="1" dirty="0" smtClean="0"/>
              <a:t> </a:t>
            </a:r>
            <a:r>
              <a:rPr lang="el-GR" b="1" i="1" dirty="0" err="1" smtClean="0"/>
              <a:t>for</a:t>
            </a:r>
            <a:r>
              <a:rPr lang="el-GR" b="1" dirty="0" smtClean="0"/>
              <a:t> </a:t>
            </a:r>
            <a:r>
              <a:rPr lang="el-GR" dirty="0" smtClean="0"/>
              <a:t>(</a:t>
            </a:r>
            <a:r>
              <a:rPr lang="el-GR" dirty="0" err="1" smtClean="0"/>
              <a:t>Λένον</a:t>
            </a:r>
            <a:r>
              <a:rPr lang="el-GR" dirty="0" smtClean="0"/>
              <a:t>), </a:t>
            </a:r>
          </a:p>
          <a:p>
            <a:pPr marL="342900" indent="-342900" algn="ctr" fontAlgn="auto">
              <a:spcBef>
                <a:spcPts val="0"/>
              </a:spcBef>
              <a:spcAft>
                <a:spcPts val="0"/>
              </a:spcAft>
              <a:defRPr/>
            </a:pPr>
            <a:r>
              <a:rPr lang="el-GR" b="1" dirty="0" smtClean="0"/>
              <a:t> </a:t>
            </a:r>
            <a:r>
              <a:rPr lang="el-GR" b="1" i="1" dirty="0" err="1" smtClean="0"/>
              <a:t>Χωρὶς</a:t>
            </a:r>
            <a:r>
              <a:rPr lang="el-GR" b="1" i="1" dirty="0" smtClean="0"/>
              <a:t> </a:t>
            </a:r>
            <a:r>
              <a:rPr lang="el-GR" b="1" i="1" dirty="0" err="1" smtClean="0"/>
              <a:t>αἱματεκχυσίας</a:t>
            </a:r>
            <a:r>
              <a:rPr lang="el-GR" b="1" i="1" dirty="0" smtClean="0"/>
              <a:t> </a:t>
            </a:r>
            <a:r>
              <a:rPr lang="el-GR" b="1" i="1" dirty="0" err="1" smtClean="0"/>
              <a:t>οὐ</a:t>
            </a:r>
            <a:r>
              <a:rPr lang="el-GR" b="1" i="1" dirty="0" smtClean="0"/>
              <a:t> </a:t>
            </a:r>
            <a:r>
              <a:rPr lang="el-GR" b="1" i="1" dirty="0" err="1" smtClean="0"/>
              <a:t>γίνεται</a:t>
            </a:r>
            <a:r>
              <a:rPr lang="el-GR" b="1" i="1" dirty="0" smtClean="0"/>
              <a:t> </a:t>
            </a:r>
            <a:r>
              <a:rPr lang="el-GR" b="1" i="1" dirty="0" err="1" smtClean="0"/>
              <a:t>ἄφεσις</a:t>
            </a:r>
            <a:r>
              <a:rPr lang="el-GR" b="1" i="1" dirty="0" smtClean="0"/>
              <a:t> </a:t>
            </a:r>
          </a:p>
          <a:p>
            <a:pPr marL="342900" indent="-342900" algn="ctr" fontAlgn="auto">
              <a:spcBef>
                <a:spcPts val="0"/>
              </a:spcBef>
              <a:spcAft>
                <a:spcPts val="0"/>
              </a:spcAft>
              <a:defRPr/>
            </a:pPr>
            <a:r>
              <a:rPr lang="el-GR" dirty="0" smtClean="0"/>
              <a:t>(Εβρ. 9, 22)</a:t>
            </a:r>
            <a:endParaRPr lang="el-GR" i="1" dirty="0" smtClean="0"/>
          </a:p>
          <a:p>
            <a:pPr marL="342900" indent="-342900" algn="ctr" fontAlgn="auto">
              <a:spcBef>
                <a:spcPts val="0"/>
              </a:spcBef>
              <a:spcAft>
                <a:spcPts val="0"/>
              </a:spcAft>
              <a:defRPr/>
            </a:pPr>
            <a:r>
              <a:rPr lang="el-GR" b="1" i="1" dirty="0" err="1" smtClean="0"/>
              <a:t>Συμφέρει</a:t>
            </a:r>
            <a:r>
              <a:rPr lang="el-GR" b="1" i="1" dirty="0" smtClean="0"/>
              <a:t> </a:t>
            </a:r>
            <a:r>
              <a:rPr lang="el-GR" b="1" i="1" dirty="0" err="1" smtClean="0"/>
              <a:t>ὑμῖν</a:t>
            </a:r>
            <a:r>
              <a:rPr lang="el-GR" b="1" i="1" dirty="0" smtClean="0"/>
              <a:t> </a:t>
            </a:r>
            <a:r>
              <a:rPr lang="el-GR" b="1" i="1" dirty="0" err="1" smtClean="0"/>
              <a:t>ἵνα</a:t>
            </a:r>
            <a:r>
              <a:rPr lang="el-GR" b="1" i="1" dirty="0" smtClean="0"/>
              <a:t> </a:t>
            </a:r>
            <a:r>
              <a:rPr lang="el-GR" b="1" i="1" dirty="0" err="1" smtClean="0"/>
              <a:t>εἷς</a:t>
            </a:r>
            <a:r>
              <a:rPr lang="el-GR" b="1" i="1" dirty="0" smtClean="0"/>
              <a:t> </a:t>
            </a:r>
            <a:r>
              <a:rPr lang="el-GR" i="1" dirty="0" err="1" smtClean="0"/>
              <a:t>ἄνθρωπος</a:t>
            </a:r>
            <a:r>
              <a:rPr lang="el-GR" i="1" dirty="0" smtClean="0"/>
              <a:t> </a:t>
            </a:r>
            <a:r>
              <a:rPr lang="el-GR" i="1" dirty="0" err="1" smtClean="0"/>
              <a:t>ἀποθάνῃ</a:t>
            </a:r>
            <a:r>
              <a:rPr lang="el-GR" i="1" dirty="0" smtClean="0"/>
              <a:t> </a:t>
            </a:r>
            <a:r>
              <a:rPr lang="el-GR" i="1" dirty="0" err="1" smtClean="0"/>
              <a:t>ὑπὲρ</a:t>
            </a:r>
            <a:r>
              <a:rPr lang="el-GR" i="1" dirty="0" smtClean="0"/>
              <a:t> </a:t>
            </a:r>
            <a:r>
              <a:rPr lang="el-GR" i="1" dirty="0" err="1" smtClean="0"/>
              <a:t>τοῦ</a:t>
            </a:r>
            <a:r>
              <a:rPr lang="el-GR" i="1" dirty="0" smtClean="0"/>
              <a:t> </a:t>
            </a:r>
            <a:r>
              <a:rPr lang="el-GR" i="1" dirty="0" err="1" smtClean="0"/>
              <a:t>λαοῦ</a:t>
            </a:r>
            <a:r>
              <a:rPr lang="el-GR" i="1" dirty="0" smtClean="0"/>
              <a:t> </a:t>
            </a:r>
          </a:p>
          <a:p>
            <a:pPr marL="342900" indent="-342900" algn="ctr" fontAlgn="auto">
              <a:spcBef>
                <a:spcPts val="0"/>
              </a:spcBef>
              <a:spcAft>
                <a:spcPts val="0"/>
              </a:spcAft>
              <a:defRPr/>
            </a:pPr>
            <a:r>
              <a:rPr lang="el-GR" b="1" i="1" dirty="0" smtClean="0">
                <a:latin typeface="Franklin Gothic Book" pitchFamily="34" charset="0"/>
              </a:rPr>
              <a:t>Ο ΘΑΝΑΤΟΣ ΣΟΥ Η ΖΩΗ ΜΟΥ</a:t>
            </a:r>
          </a:p>
        </p:txBody>
      </p:sp>
      <p:pic>
        <p:nvPicPr>
          <p:cNvPr id="4098" name="Picture 2" descr="http://www.pelop.gr/temp/CACHE_650X650_1_147632.JPG"/>
          <p:cNvPicPr>
            <a:picLocks noChangeAspect="1" noChangeArrowheads="1"/>
          </p:cNvPicPr>
          <p:nvPr/>
        </p:nvPicPr>
        <p:blipFill>
          <a:blip r:embed="rId3" cstate="print"/>
          <a:srcRect/>
          <a:stretch>
            <a:fillRect/>
          </a:stretch>
        </p:blipFill>
        <p:spPr bwMode="auto">
          <a:xfrm>
            <a:off x="6150635" y="836712"/>
            <a:ext cx="4207409" cy="2931419"/>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68" y="4293096"/>
            <a:ext cx="4631432" cy="1728192"/>
          </a:xfrm>
        </p:spPr>
        <p:txBody>
          <a:bodyPr>
            <a:normAutofit/>
          </a:bodyPr>
          <a:lstStyle/>
          <a:p>
            <a:pPr algn="ctr" eaLnBrk="1" fontAlgn="auto" hangingPunct="1">
              <a:spcAft>
                <a:spcPts val="0"/>
              </a:spcAft>
              <a:defRPr/>
            </a:pPr>
            <a:r>
              <a:rPr lang="el-GR" dirty="0" smtClean="0"/>
              <a:t/>
            </a:r>
            <a:br>
              <a:rPr lang="el-GR" dirty="0" smtClean="0"/>
            </a:br>
            <a:r>
              <a:rPr lang="el-GR" dirty="0" smtClean="0"/>
              <a:t/>
            </a:r>
            <a:br>
              <a:rPr lang="el-GR" dirty="0" smtClean="0"/>
            </a:br>
            <a:r>
              <a:rPr lang="el-GR" dirty="0" smtClean="0"/>
              <a:t/>
            </a:r>
            <a:br>
              <a:rPr lang="el-GR" dirty="0" smtClean="0"/>
            </a:br>
            <a:endParaRPr lang="el-GR" dirty="0"/>
          </a:p>
        </p:txBody>
      </p:sp>
      <p:sp>
        <p:nvSpPr>
          <p:cNvPr id="3" name="2 - Θέση κειμένου"/>
          <p:cNvSpPr>
            <a:spLocks noGrp="1"/>
          </p:cNvSpPr>
          <p:nvPr>
            <p:ph type="body" idx="2"/>
          </p:nvPr>
        </p:nvSpPr>
        <p:spPr>
          <a:xfrm>
            <a:off x="0" y="620688"/>
            <a:ext cx="5796136" cy="6337300"/>
          </a:xfrm>
        </p:spPr>
        <p:txBody>
          <a:bodyPr>
            <a:normAutofit fontScale="85000" lnSpcReduction="10000"/>
          </a:bodyPr>
          <a:lstStyle/>
          <a:p>
            <a:pPr algn="just" eaLnBrk="1" fontAlgn="auto" hangingPunct="1">
              <a:spcAft>
                <a:spcPts val="0"/>
              </a:spcAft>
              <a:buFont typeface="Wingdings 2"/>
              <a:buNone/>
              <a:defRPr/>
            </a:pPr>
            <a:endParaRPr lang="el-GR" dirty="0" smtClean="0"/>
          </a:p>
          <a:p>
            <a:pPr algn="just">
              <a:defRPr/>
            </a:pPr>
            <a:r>
              <a:rPr lang="el-GR" sz="1800" dirty="0" smtClean="0"/>
              <a:t>Ο πρώτος θάνατος – η πρώτη δολοφονία στο ανθρώπινο συναίσθημα στο ότι δεν υπάρχει </a:t>
            </a:r>
            <a:r>
              <a:rPr lang="el-GR" sz="1800" cap="all" dirty="0" smtClean="0"/>
              <a:t>θ</a:t>
            </a:r>
            <a:r>
              <a:rPr lang="el-GR" sz="1800" dirty="0" smtClean="0"/>
              <a:t>εός να αγαπήσει, το οποίο όμως (αίσθημα) δεν οφείλεται στον Θεό, ο οποίος με το διάλογό του προς τον Κάιν μετά το έγκλημα, αποδεικνύει ότι εξακολουθεί να ελεεί και να αγαπά ακόμη και ένα φονιά, αλλά στον άνθρωπο. Αυτός αφού έχει πριν προσπαθήσει να αυτονομηθεί από τη γεννήτρια της ζωής, επιχειρεί κατόπιν με (τη) θυσία του, με τα αξιόμισθα έργα του, </a:t>
            </a:r>
            <a:r>
              <a:rPr lang="el-GR" sz="1800" b="1" dirty="0" smtClean="0"/>
              <a:t>να ελκύσει την απόλυτη εύνοια του Θεού μοναδικά και αποκλειστικά για τον τραυματισμένο εαυτό του </a:t>
            </a:r>
            <a:r>
              <a:rPr lang="el-GR" sz="1800" dirty="0" smtClean="0"/>
              <a:t>και έτσι να ξανακερδίσει το χαμένο του παράδεισο. Τότε, όμως, είναι ακριβώς που ο άλλος, ο οποίος προσπαθεί να επιτύχει τον ίδιο σκοπό, προβάλλει </a:t>
            </a:r>
            <a:r>
              <a:rPr lang="el-GR" sz="1800" b="1" dirty="0" smtClean="0"/>
              <a:t>ως κόλαση, ως θανάσιμος εχθρός. </a:t>
            </a:r>
          </a:p>
          <a:p>
            <a:pPr algn="just">
              <a:defRPr/>
            </a:pPr>
            <a:endParaRPr lang="el-GR" sz="1800" b="1" dirty="0" smtClean="0"/>
          </a:p>
          <a:p>
            <a:pPr algn="just">
              <a:defRPr/>
            </a:pPr>
            <a:r>
              <a:rPr lang="el-GR" sz="1800" dirty="0" smtClean="0"/>
              <a:t>Ο τρόμος /η τρομοκρατία του (πνευματικού) θανάτου, που έχει το ‘προνόμιο’ να αισθάνεται μόνος ο άνθρωπος από όλα τα έμβια όντα και μάλιστα από τη στιγμή της γέννας του και κυρίως η αίσθηση ότι ο ίδιος έχει αποκόψει τον ομφάλιο λώρο από την πηγή της ζωής και ότι είναι απορριμμένος και από τον ίδιο τον Θεό και Πλάστη του, τον οδηγούν τελικά στην προβολή αυτών των συναισθημάτων στο συνάνθρωπο με ένα φονικό τρόπο που περιγράφεται από τη Γένεση μονολεκτικά, αλλά φοβερά δραματικά: </a:t>
            </a:r>
            <a:r>
              <a:rPr lang="el-GR" sz="1800" b="1" i="1" dirty="0" err="1" smtClean="0">
                <a:solidFill>
                  <a:srgbClr val="C00000"/>
                </a:solidFill>
              </a:rPr>
              <a:t>καὶ</a:t>
            </a:r>
            <a:r>
              <a:rPr lang="el-GR" sz="1800" b="1" i="1" dirty="0" smtClean="0">
                <a:solidFill>
                  <a:srgbClr val="C00000"/>
                </a:solidFill>
              </a:rPr>
              <a:t> </a:t>
            </a:r>
            <a:r>
              <a:rPr lang="el-GR" sz="1800" b="1" i="1" dirty="0" err="1" smtClean="0">
                <a:solidFill>
                  <a:srgbClr val="C00000"/>
                </a:solidFill>
              </a:rPr>
              <a:t>ἀπέκτεινεν</a:t>
            </a:r>
            <a:r>
              <a:rPr lang="el-GR" sz="1800" b="1" i="1" dirty="0" smtClean="0">
                <a:solidFill>
                  <a:srgbClr val="C00000"/>
                </a:solidFill>
              </a:rPr>
              <a:t> </a:t>
            </a:r>
            <a:r>
              <a:rPr lang="el-GR" sz="1800" b="1" i="1" dirty="0" err="1" smtClean="0">
                <a:solidFill>
                  <a:srgbClr val="C00000"/>
                </a:solidFill>
              </a:rPr>
              <a:t>αὐτόν</a:t>
            </a:r>
            <a:r>
              <a:rPr lang="el-GR" sz="1800" b="1" i="1" dirty="0" smtClean="0">
                <a:solidFill>
                  <a:srgbClr val="C00000"/>
                </a:solidFill>
              </a:rPr>
              <a:t> </a:t>
            </a:r>
            <a:r>
              <a:rPr lang="el-GR" sz="1800" dirty="0" smtClean="0"/>
              <a:t>(Γεν. 4, 8). </a:t>
            </a:r>
          </a:p>
          <a:p>
            <a:pPr algn="just">
              <a:defRPr/>
            </a:pPr>
            <a:endParaRPr lang="el-GR" sz="1800" dirty="0" smtClean="0"/>
          </a:p>
          <a:p>
            <a:pPr algn="just">
              <a:defRPr/>
            </a:pPr>
            <a:r>
              <a:rPr lang="el-GR" sz="1800" dirty="0" smtClean="0"/>
              <a:t>Το καταπληκτικό είναι ότι η Πόλη και ολόκληρος ο πολιτισμός της εφευρίσκονται από τον Κάιν ως ένα τείχος - κρυψώνας από το σκιάχτρο του θανάτου και την αληθινή απανταχού παρουσία του Θεού. Η πρώτη πόλη </a:t>
            </a:r>
            <a:r>
              <a:rPr lang="el-GR" sz="1800" i="1" dirty="0" smtClean="0"/>
              <a:t>Ενώχ</a:t>
            </a:r>
            <a:r>
              <a:rPr lang="el-GR" sz="1800" dirty="0" smtClean="0"/>
              <a:t> ευρισκόμενη κατέναντι Εδέμ (</a:t>
            </a:r>
            <a:r>
              <a:rPr lang="el-GR" sz="1800" dirty="0" err="1" smtClean="0"/>
              <a:t>Γέν</a:t>
            </a:r>
            <a:r>
              <a:rPr lang="el-GR" sz="1800" dirty="0" smtClean="0"/>
              <a:t>. 4, 16) λειτουργεί ως υποκατάστατο του </a:t>
            </a:r>
            <a:r>
              <a:rPr lang="el-GR" sz="1800" cap="all" dirty="0" smtClean="0"/>
              <a:t>π</a:t>
            </a:r>
            <a:r>
              <a:rPr lang="el-GR" sz="1800" dirty="0" smtClean="0"/>
              <a:t>αραδείσου, ουσιαστικά ως όπιο. </a:t>
            </a:r>
            <a:r>
              <a:rPr lang="el-GR" sz="1800" dirty="0" err="1" smtClean="0"/>
              <a:t>Πρβλ</a:t>
            </a:r>
            <a:r>
              <a:rPr lang="el-GR" sz="1800" dirty="0" smtClean="0"/>
              <a:t>. Βαβέλ</a:t>
            </a:r>
            <a:endParaRPr lang="el-GR" sz="1800" dirty="0"/>
          </a:p>
        </p:txBody>
      </p:sp>
      <p:sp>
        <p:nvSpPr>
          <p:cNvPr id="5" name="4 - TextBox"/>
          <p:cNvSpPr txBox="1">
            <a:spLocks noChangeArrowheads="1"/>
          </p:cNvSpPr>
          <p:nvPr/>
        </p:nvSpPr>
        <p:spPr bwMode="auto">
          <a:xfrm>
            <a:off x="250824" y="260350"/>
            <a:ext cx="5113263" cy="400110"/>
          </a:xfrm>
          <a:prstGeom prst="rect">
            <a:avLst/>
          </a:prstGeom>
          <a:noFill/>
          <a:ln w="9525">
            <a:noFill/>
            <a:miter lim="800000"/>
            <a:headEnd/>
            <a:tailEnd/>
          </a:ln>
        </p:spPr>
        <p:txBody>
          <a:bodyPr wrap="square">
            <a:spAutoFit/>
          </a:bodyPr>
          <a:lstStyle/>
          <a:p>
            <a:pPr algn="ctr"/>
            <a:r>
              <a:rPr lang="el-GR" sz="2000" b="1" dirty="0" smtClean="0">
                <a:solidFill>
                  <a:srgbClr val="C00000"/>
                </a:solidFill>
                <a:latin typeface="Franklin Gothic Book" pitchFamily="34" charset="0"/>
              </a:rPr>
              <a:t>ΚΑΙΝ ΚΑΙ ΑΒΕΛ</a:t>
            </a:r>
            <a:endParaRPr lang="el-GR" sz="2000" b="1" i="1" dirty="0">
              <a:solidFill>
                <a:srgbClr val="C00000"/>
              </a:solidFill>
              <a:latin typeface="Franklin Gothic Book" pitchFamily="34" charset="0"/>
            </a:endParaRPr>
          </a:p>
        </p:txBody>
      </p:sp>
      <p:pic>
        <p:nvPicPr>
          <p:cNvPr id="57346" name="Picture 2" descr="http://1.bp.blogspot.com/_XDPEwfZhtI4/TENhwDzHzdI/AAAAAAAAAbY/hKMRoQjkSXA/s1600/i_am_legend_movie_image_will_smith__2_.jpg"/>
          <p:cNvPicPr>
            <a:picLocks noChangeAspect="1" noChangeArrowheads="1"/>
          </p:cNvPicPr>
          <p:nvPr/>
        </p:nvPicPr>
        <p:blipFill>
          <a:blip r:embed="rId2" cstate="print"/>
          <a:srcRect/>
          <a:stretch>
            <a:fillRect/>
          </a:stretch>
        </p:blipFill>
        <p:spPr bwMode="auto">
          <a:xfrm>
            <a:off x="6212442" y="2204864"/>
            <a:ext cx="2931558" cy="27203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cstate="print"/>
          <a:srcRect/>
          <a:stretch>
            <a:fillRect/>
          </a:stretch>
        </p:blipFill>
        <p:spPr bwMode="auto">
          <a:xfrm>
            <a:off x="3070295" y="1"/>
            <a:ext cx="4003828" cy="2132856"/>
          </a:xfrm>
          <a:prstGeom prst="rect">
            <a:avLst/>
          </a:prstGeom>
          <a:noFill/>
          <a:ln w="9525">
            <a:noFill/>
            <a:miter lim="800000"/>
            <a:headEnd/>
            <a:tailEnd/>
          </a:ln>
        </p:spPr>
      </p:pic>
      <p:sp>
        <p:nvSpPr>
          <p:cNvPr id="6" name="5 - TextBox"/>
          <p:cNvSpPr txBox="1"/>
          <p:nvPr/>
        </p:nvSpPr>
        <p:spPr>
          <a:xfrm>
            <a:off x="395536" y="2420888"/>
            <a:ext cx="8640960" cy="5539978"/>
          </a:xfrm>
          <a:prstGeom prst="rect">
            <a:avLst/>
          </a:prstGeom>
          <a:noFill/>
        </p:spPr>
        <p:txBody>
          <a:bodyPr wrap="square">
            <a:spAutoFit/>
          </a:bodyPr>
          <a:lstStyle/>
          <a:p>
            <a:pPr algn="just"/>
            <a:r>
              <a:rPr lang="el-GR" sz="2000" dirty="0" smtClean="0"/>
              <a:t>Ο </a:t>
            </a:r>
            <a:r>
              <a:rPr lang="el-GR" sz="2000" dirty="0" err="1" smtClean="0"/>
              <a:t>αδελφόθεος</a:t>
            </a:r>
            <a:r>
              <a:rPr lang="el-GR" sz="2000" dirty="0" smtClean="0"/>
              <a:t> Ιάκωβος (4, 1-8), απευθύνεται με τα εξής λόγια στους κατά </a:t>
            </a:r>
            <a:r>
              <a:rPr lang="el-GR" sz="2000" dirty="0" err="1" smtClean="0"/>
              <a:t>κόσμον</a:t>
            </a:r>
            <a:r>
              <a:rPr lang="el-GR" sz="2000" dirty="0" smtClean="0"/>
              <a:t> σοφούς:  </a:t>
            </a:r>
            <a:r>
              <a:rPr lang="el-GR" sz="2000" i="1" dirty="0" smtClean="0"/>
              <a:t>Από πού προέρχονται οι πόλεμοι και οι μάχες μεταξύ σας; Δεν προέρχονται απ’ τις επιθυμίες σας για απολαύσεις, που εκστρατεύουν στα μέλη σας; </a:t>
            </a:r>
            <a:r>
              <a:rPr lang="el-GR" sz="2000" b="1" i="1" dirty="0" smtClean="0"/>
              <a:t>Επιθυμείτε διότι δεν έχετε</a:t>
            </a:r>
            <a:r>
              <a:rPr lang="el-GR" sz="2000" i="1" dirty="0" smtClean="0"/>
              <a:t>. Αντιπαθείτε και μισείτε, γιατί δεν μπορείτε να πετύχετε. </a:t>
            </a:r>
            <a:r>
              <a:rPr lang="el-GR" sz="2000" i="1" dirty="0" err="1" smtClean="0"/>
              <a:t>Μάχεσθε</a:t>
            </a:r>
            <a:r>
              <a:rPr lang="el-GR" sz="2000" i="1" dirty="0" smtClean="0"/>
              <a:t> και </a:t>
            </a:r>
            <a:r>
              <a:rPr lang="el-GR" sz="2000" i="1" dirty="0" err="1" smtClean="0"/>
              <a:t>πολεμείτε</a:t>
            </a:r>
            <a:r>
              <a:rPr lang="el-GR" sz="2000" i="1" dirty="0" smtClean="0"/>
              <a:t>. Δεν έχετε δε, γιατί δεν ζητάτε. Ζητάτε αλλά δεν λαμβάνετε, γιατί ζητάτε για κακό σκοπό, για να δαπανήστε για τις ηδονικές σας επιθυμίες. </a:t>
            </a:r>
            <a:r>
              <a:rPr lang="el-GR" sz="2000" b="1" i="1" dirty="0" smtClean="0"/>
              <a:t>Μοιχοί και μοιχαλίδες! Δεν γνωρίζετε ότι η αγάπη του κόσμου (δηλ. των παθών και της υλικής ζωής) προκαλεί την έχθρα του Θεού; </a:t>
            </a:r>
            <a:r>
              <a:rPr lang="el-GR" sz="2000" i="1" dirty="0" smtClean="0"/>
              <a:t>Οποιοσδήποτε κι αν θελήσει να γίνει φίλος προς τον κόσμο, γίνεται αντικείμενο έχθρας του Θεού. Ή νομίζετε ότι ασκόπως λέγει η Γραφή ότι το </a:t>
            </a:r>
            <a:r>
              <a:rPr lang="el-GR" sz="2000" b="1" i="1" dirty="0" smtClean="0"/>
              <a:t>Πνεύμα που κατοίκησε μεταξύ μας, υπεραγαπά και </a:t>
            </a:r>
            <a:r>
              <a:rPr lang="el-GR" sz="2000" b="1" i="1" dirty="0" err="1" smtClean="0"/>
              <a:t>υπερευνοεί</a:t>
            </a:r>
            <a:r>
              <a:rPr lang="el-GR" sz="2000" b="1" i="1" dirty="0" smtClean="0"/>
              <a:t> με ζηλοτυπία; </a:t>
            </a:r>
            <a:r>
              <a:rPr lang="el-GR" sz="2000" i="1" dirty="0" smtClean="0"/>
              <a:t>Γι’ αυτό λέγει: </a:t>
            </a:r>
            <a:r>
              <a:rPr lang="el-GR" sz="2000" b="1" i="1" dirty="0" smtClean="0"/>
              <a:t>Ο Θεός τους </a:t>
            </a:r>
            <a:r>
              <a:rPr lang="el-GR" sz="2000" b="1" i="1" dirty="0" err="1" smtClean="0"/>
              <a:t>υπερηφάνους</a:t>
            </a:r>
            <a:r>
              <a:rPr lang="el-GR" sz="2000" b="1" i="1" dirty="0" smtClean="0"/>
              <a:t> </a:t>
            </a:r>
            <a:r>
              <a:rPr lang="el-GR" sz="2000" b="1" i="1" dirty="0" err="1" smtClean="0"/>
              <a:t>πολεμεί</a:t>
            </a:r>
            <a:r>
              <a:rPr lang="el-GR" sz="2000" b="1" i="1" dirty="0" smtClean="0"/>
              <a:t>, ενώ τους ταπεινούς ευνοεί. </a:t>
            </a:r>
            <a:r>
              <a:rPr lang="el-GR" sz="2000" i="1" dirty="0" smtClean="0"/>
              <a:t>Υποταχθείτε λοιπόν στον Θεό. Αντισταθείτε στον Διάβολο, και θ’ απομακρυνθεί από σας. Πλησιάστε τον Θεό και θα σας πλησιάσει</a:t>
            </a:r>
            <a:r>
              <a:rPr lang="en-US" sz="2000" i="1" smtClean="0"/>
              <a:t>.</a:t>
            </a:r>
            <a:endParaRPr lang="el-GR" sz="2000" dirty="0" smtClean="0"/>
          </a:p>
          <a:p>
            <a:pPr algn="just" fontAlgn="auto">
              <a:spcBef>
                <a:spcPts val="0"/>
              </a:spcBef>
              <a:spcAft>
                <a:spcPts val="0"/>
              </a:spcAft>
              <a:defRPr/>
            </a:pPr>
            <a:endParaRPr lang="el-GR" sz="2000" b="1" dirty="0" smtClean="0"/>
          </a:p>
          <a:p>
            <a:pPr marL="342900" indent="-342900" algn="just" fontAlgn="auto">
              <a:spcBef>
                <a:spcPts val="0"/>
              </a:spcBef>
              <a:spcAft>
                <a:spcPts val="0"/>
              </a:spcAft>
              <a:defRPr/>
            </a:pPr>
            <a:endParaRPr lang="el-GR" dirty="0" smtClean="0"/>
          </a:p>
          <a:p>
            <a:pPr marL="342900" indent="-342900" algn="just" fontAlgn="auto">
              <a:spcBef>
                <a:spcPts val="0"/>
              </a:spcBef>
              <a:spcAft>
                <a:spcPts val="0"/>
              </a:spcAft>
              <a:defRPr/>
            </a:pPr>
            <a:endParaRPr lang="el-GR" dirty="0">
              <a:latin typeface="+mn-lt"/>
              <a:cs typeface="+mn-cs"/>
            </a:endParaRPr>
          </a:p>
          <a:p>
            <a:pPr marL="342900" indent="-342900" fontAlgn="auto">
              <a:spcBef>
                <a:spcPts val="0"/>
              </a:spcBef>
              <a:spcAft>
                <a:spcPts val="0"/>
              </a:spcAft>
              <a:defRPr/>
            </a:pPr>
            <a:endParaRPr lang="el-GR" dirty="0">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3 - Θέση κειμένου"/>
          <p:cNvSpPr>
            <a:spLocks noGrp="1"/>
          </p:cNvSpPr>
          <p:nvPr>
            <p:ph type="body" sz="half" idx="2"/>
          </p:nvPr>
        </p:nvSpPr>
        <p:spPr>
          <a:xfrm>
            <a:off x="4499992" y="188640"/>
            <a:ext cx="4644008" cy="6336704"/>
          </a:xfrm>
        </p:spPr>
        <p:txBody>
          <a:bodyPr>
            <a:normAutofit fontScale="92500"/>
          </a:bodyPr>
          <a:lstStyle/>
          <a:p>
            <a:pPr algn="just">
              <a:spcBef>
                <a:spcPct val="0"/>
              </a:spcBef>
            </a:pPr>
            <a:r>
              <a:rPr lang="el-GR" sz="1800" dirty="0" smtClean="0"/>
              <a:t>Κόρη της Θέμιδος και του Δία είναι η </a:t>
            </a:r>
            <a:r>
              <a:rPr lang="el-GR" sz="1800" i="1" dirty="0" smtClean="0"/>
              <a:t>Δίκη. </a:t>
            </a:r>
            <a:r>
              <a:rPr lang="el-GR" sz="1800" dirty="0" smtClean="0"/>
              <a:t>Η λέξη </a:t>
            </a:r>
            <a:r>
              <a:rPr lang="el-GR" sz="1800" b="1" i="1" dirty="0" smtClean="0"/>
              <a:t>δίκη </a:t>
            </a:r>
            <a:r>
              <a:rPr lang="el-GR" sz="1800" b="1" dirty="0" smtClean="0"/>
              <a:t>προέρχεται από τη ρίζα </a:t>
            </a:r>
            <a:r>
              <a:rPr lang="el-GR" sz="1800" b="1" i="1" dirty="0" err="1" smtClean="0"/>
              <a:t>δικ</a:t>
            </a:r>
            <a:r>
              <a:rPr lang="el-GR" sz="1800" b="1" i="1" dirty="0" smtClean="0"/>
              <a:t>- (</a:t>
            </a:r>
            <a:r>
              <a:rPr lang="el-GR" sz="1800" b="1" i="1" dirty="0" err="1" smtClean="0"/>
              <a:t>δεικν</a:t>
            </a:r>
            <a:r>
              <a:rPr lang="el-GR" sz="1800" b="1" i="1" dirty="0" smtClean="0"/>
              <a:t>-) </a:t>
            </a:r>
            <a:r>
              <a:rPr lang="el-GR" sz="1800" b="1" dirty="0" smtClean="0"/>
              <a:t>του ρήματος </a:t>
            </a:r>
            <a:r>
              <a:rPr lang="el-GR" sz="1800" b="1" i="1" dirty="0" err="1" smtClean="0"/>
              <a:t>δείκνυμι</a:t>
            </a:r>
            <a:r>
              <a:rPr lang="el-GR" sz="1800" i="1" dirty="0" smtClean="0"/>
              <a:t>. </a:t>
            </a:r>
            <a:r>
              <a:rPr lang="el-GR" sz="1800" dirty="0" smtClean="0"/>
              <a:t>Εμπεριέχει, έτσι, την έννοια της οδηγίας και, κατ' επέκταση, της εντολής, του κανόνα, και άρα του δικαίου. </a:t>
            </a:r>
            <a:r>
              <a:rPr lang="el-GR" sz="1800" b="1" dirty="0" smtClean="0"/>
              <a:t>Έτσι, η Δίκη είναι αυτή που δείχνει τι είναι δίκαιο,</a:t>
            </a:r>
            <a:r>
              <a:rPr lang="el-GR" sz="1800" dirty="0" smtClean="0"/>
              <a:t> είναι η προστάτιδα του δικαίου και της δικαιοσύνης. Η Δίκη συνδέεται με το δίκαιο ως κοινωνικό αγαθό των ανθρώπων, το δίκαιο που ο Δίας έχει στείλει στους ανθρώπους, ενώ η Θέμις αντιπροσωπεύει πρωτίστως το θεϊκό δίκαιο.</a:t>
            </a:r>
            <a:r>
              <a:rPr lang="el-GR" sz="1800" baseline="30000" dirty="0" smtClean="0"/>
              <a:t> </a:t>
            </a:r>
          </a:p>
          <a:p>
            <a:pPr algn="just">
              <a:spcBef>
                <a:spcPct val="0"/>
              </a:spcBef>
            </a:pPr>
            <a:endParaRPr lang="el-GR" sz="1600" baseline="30000" dirty="0" smtClean="0"/>
          </a:p>
          <a:p>
            <a:pPr algn="just">
              <a:spcBef>
                <a:spcPct val="0"/>
              </a:spcBef>
            </a:pPr>
            <a:endParaRPr lang="el-GR" sz="1600" baseline="30000" dirty="0" smtClean="0"/>
          </a:p>
          <a:p>
            <a:pPr algn="just">
              <a:spcBef>
                <a:spcPct val="0"/>
              </a:spcBef>
            </a:pPr>
            <a:r>
              <a:rPr lang="el-GR" sz="1800" dirty="0" smtClean="0"/>
              <a:t>Σύμφωνα με τα </a:t>
            </a:r>
            <a:r>
              <a:rPr lang="el-GR" sz="1800" b="1" i="1" dirty="0" smtClean="0"/>
              <a:t>Έργα και τις Ημέρες </a:t>
            </a:r>
            <a:r>
              <a:rPr lang="el-GR" sz="1800" dirty="0" smtClean="0"/>
              <a:t>του Ησίοδου, η αντίδραση της Δίκης όταν οι άνθρωποι την περιφρονούν και ενεργούν αντίθετα από το δίκαιο, εκδηλώνεται με δύο τρόπους: </a:t>
            </a:r>
            <a:r>
              <a:rPr lang="el-GR" sz="1800" b="1" dirty="0" smtClean="0"/>
              <a:t>α) έρχεται στην πόλη τυλιγμένη σε ομίχλη για να τους πλήξει</a:t>
            </a:r>
            <a:r>
              <a:rPr lang="el-GR" sz="1800" dirty="0" smtClean="0"/>
              <a:t>, και β) κάθεται πλάι στον πατέρα της, που τιμωρεί τους ανθρώπους εκ μέρους της. </a:t>
            </a:r>
          </a:p>
          <a:p>
            <a:pPr algn="just">
              <a:spcBef>
                <a:spcPct val="0"/>
              </a:spcBef>
            </a:pPr>
            <a:r>
              <a:rPr lang="el-GR" sz="1800" dirty="0" smtClean="0"/>
              <a:t>Μάλιστα, ως αντίθετη της Δίκης δεν αναφέρεται τόσο η Αδικία, </a:t>
            </a:r>
            <a:r>
              <a:rPr lang="el-GR" sz="1800" b="1" dirty="0" smtClean="0"/>
              <a:t>όσο η Ύβρη</a:t>
            </a:r>
            <a:r>
              <a:rPr lang="el-GR" sz="1800" dirty="0" smtClean="0"/>
              <a:t>, που χαρακτηρίζει αποκλειστικά τους ανθρώπους, και η οποία μεταξύ άλλων οδηγεί και σε πράξεις άδικες.</a:t>
            </a:r>
            <a:endParaRPr lang="el-GR" sz="1800" baseline="30000" dirty="0" smtClean="0"/>
          </a:p>
          <a:p>
            <a:pPr algn="just">
              <a:spcBef>
                <a:spcPct val="0"/>
              </a:spcBef>
            </a:pPr>
            <a:endParaRPr lang="el-GR" sz="1600" baseline="30000" dirty="0" smtClean="0"/>
          </a:p>
          <a:p>
            <a:pPr algn="just" eaLnBrk="1" hangingPunct="1">
              <a:spcBef>
                <a:spcPct val="0"/>
              </a:spcBef>
            </a:pPr>
            <a:endParaRPr lang="el-GR" dirty="0" smtClean="0"/>
          </a:p>
        </p:txBody>
      </p:sp>
      <p:sp>
        <p:nvSpPr>
          <p:cNvPr id="56325"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6E85160-CE26-4384-8978-F9471ED38D33}" type="slidenum">
              <a:rPr lang="fr-FR">
                <a:latin typeface="Arial" charset="0"/>
              </a:rPr>
              <a:pPr>
                <a:defRPr/>
              </a:pPr>
              <a:t>8</a:t>
            </a:fld>
            <a:endParaRPr lang="fr-FR" dirty="0">
              <a:latin typeface="Arial" charset="0"/>
            </a:endParaRPr>
          </a:p>
        </p:txBody>
      </p:sp>
      <p:pic>
        <p:nvPicPr>
          <p:cNvPr id="46082" name="Picture 2" descr="http://1.bp.blogspot.com/-BexH1AmVkwM/U0LwX3IcAYI/AAAAAAAAW2M/YDgJM0z3ckI/s1600/justice.jpg"/>
          <p:cNvPicPr>
            <a:picLocks noGrp="1" noChangeAspect="1" noChangeArrowheads="1"/>
          </p:cNvPicPr>
          <p:nvPr>
            <p:ph type="pic" idx="1"/>
          </p:nvPr>
        </p:nvPicPr>
        <p:blipFill>
          <a:blip r:embed="rId2" cstate="print"/>
          <a:srcRect l="14343" r="14343"/>
          <a:stretch>
            <a:fillRect/>
          </a:stretch>
        </p:blipFill>
        <p:spPr bwMode="auto">
          <a:xfrm>
            <a:off x="323850" y="765175"/>
            <a:ext cx="3960813" cy="3898900"/>
          </a:xfrm>
          <a:prstGeom prst="rect">
            <a:avLst/>
          </a:prstGeom>
          <a:noFill/>
        </p:spPr>
      </p:pic>
      <p:sp>
        <p:nvSpPr>
          <p:cNvPr id="5" name="4 - TextBox"/>
          <p:cNvSpPr txBox="1"/>
          <p:nvPr/>
        </p:nvSpPr>
        <p:spPr>
          <a:xfrm>
            <a:off x="611560" y="5229200"/>
            <a:ext cx="3528392" cy="646331"/>
          </a:xfrm>
          <a:prstGeom prst="rect">
            <a:avLst/>
          </a:prstGeom>
          <a:noFill/>
        </p:spPr>
        <p:txBody>
          <a:bodyPr wrap="square" rtlCol="0">
            <a:spAutoFit/>
          </a:bodyPr>
          <a:lstStyle/>
          <a:p>
            <a:pPr algn="ctr"/>
            <a:r>
              <a:rPr lang="el-GR" b="1" dirty="0" smtClean="0"/>
              <a:t>ΘΕΜΙΣ – ΔΙΚΗ ΚΑΙ ΕΙΡΗΝΗ</a:t>
            </a:r>
          </a:p>
          <a:p>
            <a:pPr algn="ctr"/>
            <a:r>
              <a:rPr lang="el-GR" b="1" dirty="0" smtClean="0"/>
              <a:t>ΣΤΗ ΣΚΙΑ ΤΗΣ «ΠΑΛΛΑΔΟΣ»! </a:t>
            </a:r>
            <a:endParaRPr lang="el-GR" b="1"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70C0"/>
                </a:solidFill>
              </a:rPr>
              <a:t>ΠΡΟΜΗΘΕΑΣ-ΑΝΤΙΓΟΝΗ-ΣΩΚΡΑΤΗΣ</a:t>
            </a:r>
            <a:r>
              <a:rPr lang="el-GR" dirty="0" smtClean="0">
                <a:solidFill>
                  <a:srgbClr val="0070C0"/>
                </a:solidFill>
              </a:rPr>
              <a:t>:</a:t>
            </a:r>
            <a:br>
              <a:rPr lang="el-GR" dirty="0" smtClean="0">
                <a:solidFill>
                  <a:srgbClr val="0070C0"/>
                </a:solidFill>
              </a:rPr>
            </a:br>
            <a:r>
              <a:rPr lang="el-GR" dirty="0" err="1" smtClean="0">
                <a:solidFill>
                  <a:srgbClr val="0070C0"/>
                </a:solidFill>
              </a:rPr>
              <a:t>΄πού</a:t>
            </a:r>
            <a:r>
              <a:rPr lang="el-GR" dirty="0" smtClean="0">
                <a:solidFill>
                  <a:srgbClr val="0070C0"/>
                </a:solidFill>
              </a:rPr>
              <a:t> είναι η δικαιοσύνη;;;;’</a:t>
            </a:r>
            <a:endParaRPr lang="el-GR" dirty="0">
              <a:solidFill>
                <a:srgbClr val="0070C0"/>
              </a:solidFill>
            </a:endParaRPr>
          </a:p>
        </p:txBody>
      </p:sp>
      <p:sp>
        <p:nvSpPr>
          <p:cNvPr id="3" name="2 - Θέση περιεχομένου"/>
          <p:cNvSpPr>
            <a:spLocks noGrp="1"/>
          </p:cNvSpPr>
          <p:nvPr>
            <p:ph idx="1"/>
          </p:nvPr>
        </p:nvSpPr>
        <p:spPr>
          <a:xfrm>
            <a:off x="179512" y="1412776"/>
            <a:ext cx="8964488" cy="5328592"/>
          </a:xfrm>
        </p:spPr>
        <p:txBody>
          <a:bodyPr>
            <a:noAutofit/>
          </a:bodyPr>
          <a:lstStyle/>
          <a:p>
            <a:pPr algn="just"/>
            <a:r>
              <a:rPr lang="el-GR" sz="1600" dirty="0" smtClean="0"/>
              <a:t>Στην αρχαία Ελλάδα η ειρήνη ως η κόρη του </a:t>
            </a:r>
            <a:r>
              <a:rPr lang="el-GR" sz="1600" b="1" dirty="0" smtClean="0"/>
              <a:t>Δία και της Θέμιδος </a:t>
            </a:r>
            <a:r>
              <a:rPr lang="el-GR" sz="1600" dirty="0" smtClean="0"/>
              <a:t>αλλά και αδελφή της Ευνομίας και της Δίκης, βρίσκεται σε </a:t>
            </a:r>
            <a:r>
              <a:rPr lang="el-GR" sz="1600" dirty="0" err="1" smtClean="0"/>
              <a:t>διαδραστική</a:t>
            </a:r>
            <a:r>
              <a:rPr lang="el-GR" sz="1600" dirty="0" smtClean="0"/>
              <a:t> σχέση προς τη δύναμη, τη </a:t>
            </a:r>
            <a:r>
              <a:rPr lang="el-GR" sz="1600" b="1" dirty="0" smtClean="0"/>
              <a:t>δικαιοσύνη και την τάξη που απορρέει εκ του νόμου </a:t>
            </a:r>
            <a:r>
              <a:rPr lang="el-GR" sz="1600" dirty="0" smtClean="0"/>
              <a:t>(</a:t>
            </a:r>
            <a:r>
              <a:rPr lang="el-GR" sz="1600" dirty="0" err="1" smtClean="0"/>
              <a:t>Πλουτ</a:t>
            </a:r>
            <a:r>
              <a:rPr lang="el-GR" sz="1600" dirty="0" smtClean="0"/>
              <a:t>. </a:t>
            </a:r>
            <a:r>
              <a:rPr lang="el-GR" sz="1600" i="1" dirty="0" smtClean="0"/>
              <a:t>Κίμων</a:t>
            </a:r>
            <a:r>
              <a:rPr lang="el-GR" sz="1600" dirty="0" smtClean="0"/>
              <a:t> 13). </a:t>
            </a:r>
          </a:p>
          <a:p>
            <a:pPr algn="just"/>
            <a:r>
              <a:rPr lang="el-GR" sz="1600" i="1" dirty="0" smtClean="0"/>
              <a:t>Ενώ στην ησιόδεια παράδοση </a:t>
            </a:r>
            <a:r>
              <a:rPr lang="el-GR" sz="1600" b="1" i="1" dirty="0" smtClean="0"/>
              <a:t>η κυριαρχία του Δία </a:t>
            </a:r>
            <a:r>
              <a:rPr lang="el-GR" sz="1600" i="1" dirty="0" smtClean="0"/>
              <a:t>είναι η τελευταία περίοδος της ιστορίας, </a:t>
            </a:r>
            <a:r>
              <a:rPr lang="el-GR" sz="1600" b="1" i="1" dirty="0" smtClean="0">
                <a:solidFill>
                  <a:srgbClr val="C00000"/>
                </a:solidFill>
              </a:rPr>
              <a:t>όπου τελικά νικούν η τάξη και η ειρήνη</a:t>
            </a:r>
            <a:r>
              <a:rPr lang="el-GR" sz="1600" i="1" dirty="0" smtClean="0"/>
              <a:t>, ο Αισχύλος έχει μια διαφορετική αντίληψη για την αέναη κυριαρχία του Δία. Στο Προμ. </a:t>
            </a:r>
            <a:r>
              <a:rPr lang="el-GR" sz="1600" i="1" dirty="0" err="1" smtClean="0"/>
              <a:t>Δεσμ</a:t>
            </a:r>
            <a:r>
              <a:rPr lang="el-GR" sz="1600" i="1" dirty="0" smtClean="0"/>
              <a:t>. 517-525 ο γιος της Θέμιδας Προμηθέας της φωτιάς, </a:t>
            </a:r>
            <a:r>
              <a:rPr lang="el-GR" sz="1600" b="1" i="1" dirty="0" smtClean="0"/>
              <a:t>ο ευεργέτης και σωτήρας του ανθρωπίνου γέν</a:t>
            </a:r>
            <a:r>
              <a:rPr lang="el-GR" sz="1600" i="1" dirty="0" smtClean="0"/>
              <a:t>ους,  παρουσιάζεται ως αδικημένος από τον αχάριστο Δία και αλυσοδεμένος στον Καύκασο. </a:t>
            </a:r>
            <a:r>
              <a:rPr lang="el-GR" sz="1600" b="1" i="1" dirty="0" smtClean="0"/>
              <a:t>Η Θέμις και η Δίκη, οι πάρεδροι του Δία απουσιάζουν. </a:t>
            </a:r>
          </a:p>
          <a:p>
            <a:pPr algn="just"/>
            <a:r>
              <a:rPr lang="el-GR" sz="1600" i="1" dirty="0" smtClean="0"/>
              <a:t>Στη συζήτησή του με το χορό εμφανίζεται να ξέρει το μυστήριο ότι η βασιλεία του Δία δεν είναι εις το διηνεκές. Χωρίς να είναι αποκαλυπτικός προς το χορό, ο Προμηθέας θεωρεί ότι δεν είναι καιρός να αποκαλυφθεί αυτό το μυστήριο και το κρατάει ως ενέχυρο της μελλοντικής του σωτηρίας από τα δεινά που του προκάλεσε ο Δίας. Σύμφωνα με τον Αισχύλο, ο Δίας ενδέχεται να έχει την ίδια μοίρα όπως και ο πατέρας του, δηλαδή να διαδεχθεί από τον απόγονό του.</a:t>
            </a:r>
          </a:p>
          <a:p>
            <a:pPr algn="just"/>
            <a:r>
              <a:rPr lang="el-GR" sz="1600" i="1" dirty="0" smtClean="0">
                <a:solidFill>
                  <a:srgbClr val="C00000"/>
                </a:solidFill>
              </a:rPr>
              <a:t>ΑΝΤΙΓΟΝΗ </a:t>
            </a:r>
            <a:r>
              <a:rPr lang="el-GR" sz="1600" i="1" dirty="0" smtClean="0"/>
              <a:t>Σοφοκλή-ερωτήματα περί του Νόμου της πολιτείας και του Νόμου της φύσεως</a:t>
            </a:r>
          </a:p>
          <a:p>
            <a:pPr algn="just"/>
            <a:r>
              <a:rPr lang="el-GR" sz="1600" b="1" i="1" dirty="0" smtClean="0"/>
              <a:t>Σωκράτης</a:t>
            </a:r>
            <a:r>
              <a:rPr lang="el-GR" sz="1600" i="1" dirty="0" smtClean="0"/>
              <a:t> (πλατωνική </a:t>
            </a:r>
            <a:r>
              <a:rPr lang="el-GR" sz="1600" b="1" i="1" dirty="0" smtClean="0"/>
              <a:t>Πολιτεία-Περί δικαίου</a:t>
            </a:r>
            <a:r>
              <a:rPr lang="el-GR" sz="1600" i="1" dirty="0" smtClean="0"/>
              <a:t>) ΕΝΑΝΤΙΟΝ ΤΩΝ ΣΟΦΙΣΤΩΝ- ΥΠΑΚΟΥΕΙ ΕΩΣ ΕΣΧΑΤΩΝ ΣΤΟ ΝΟΜΟ ΤΗΣ ΠΟΛΙΤΕΙΑΣ Η ΟΠΟΙΑ ΌΜΩΣ ΟΔΕΥΕΙ ΣΤΗΝ ΚΑΤΑΣΤΡΟΦΗ.</a:t>
            </a:r>
          </a:p>
          <a:p>
            <a:pPr algn="just"/>
            <a:r>
              <a:rPr lang="el-GR" sz="1600" i="1" dirty="0" smtClean="0"/>
              <a:t>ΤΕΛΙΚΑ ΔΙΚΑΙΟΣΥΝΗ ΕΊΝΑΙ Η </a:t>
            </a:r>
            <a:r>
              <a:rPr lang="el-GR" sz="1600" b="1" i="1" dirty="0" smtClean="0"/>
              <a:t>ΕΝΑΡΜΟΝΙΣΗ ΤΩΝ ΕΣΩΤΕΡΙΚΩΝ ΔΥΝΑΜΕΩΝ ΤΟΥ  ΗΝΙΟΧΟΥ ΛΟΓΟΥ </a:t>
            </a:r>
            <a:r>
              <a:rPr lang="el-GR" sz="1600" i="1" dirty="0" smtClean="0"/>
              <a:t>ΜΕ ΤΟ ΘΥΜΙΚΟ ΚΑΙ ΕΠΙΘΥΜΗΤΙΚΟ. ΜΠΟΡΕΙ Ο ΑΝΘΡΩΠΟΣ ΝΑ ΕΊΝΑΙ ΑΠΌ ΤΗ ΦΥΣΗ ΤΟΥ ΔΙΚΑΙΟΣ;;;; </a:t>
            </a:r>
          </a:p>
          <a:p>
            <a:pPr algn="just"/>
            <a:r>
              <a:rPr lang="el-GR" sz="1600" i="1" dirty="0" smtClean="0"/>
              <a:t>ΚΥΝΙΚΟΙ </a:t>
            </a:r>
            <a:r>
              <a:rPr lang="el-GR" sz="1600" dirty="0" smtClean="0"/>
              <a:t>με σύνθημα </a:t>
            </a:r>
            <a:r>
              <a:rPr lang="el-GR" sz="1600" i="1" dirty="0" err="1" smtClean="0"/>
              <a:t>παραχαράττειν</a:t>
            </a:r>
            <a:r>
              <a:rPr lang="el-GR" sz="1600" i="1" dirty="0" smtClean="0"/>
              <a:t> το νόμισμα</a:t>
            </a:r>
            <a:r>
              <a:rPr lang="el-GR" sz="1600" dirty="0" smtClean="0"/>
              <a:t> ΔΙΑΚΉΡΥΤΤΑΝ ανακάλυψη </a:t>
            </a:r>
            <a:r>
              <a:rPr lang="el-GR" sz="1600" b="1" dirty="0" smtClean="0"/>
              <a:t>της φύσης </a:t>
            </a:r>
            <a:r>
              <a:rPr lang="el-GR" sz="1600" dirty="0" smtClean="0"/>
              <a:t>αντί της πόλης και του νόμου ΕΝΏ Στωικοί το κατά συμπαντικό </a:t>
            </a:r>
            <a:r>
              <a:rPr lang="el-GR" sz="1600" dirty="0" err="1" smtClean="0"/>
              <a:t>λόγον</a:t>
            </a:r>
            <a:r>
              <a:rPr lang="el-GR" sz="1600" dirty="0" smtClean="0"/>
              <a:t> ζην</a:t>
            </a:r>
            <a:endParaRPr lang="el-GR" sz="16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2997</TotalTime>
  <Words>8496</Words>
  <Application>Microsoft Office PowerPoint</Application>
  <PresentationFormat>Προβολή στην οθόνη (4:3)</PresentationFormat>
  <Paragraphs>299</Paragraphs>
  <Slides>34</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Διαφάνεια 1</vt:lpstr>
      <vt:lpstr>Διαφάνεια 2</vt:lpstr>
      <vt:lpstr>Διαφάνεια 3</vt:lpstr>
      <vt:lpstr>Λεξικό «εβραϊκών» όρων</vt:lpstr>
      <vt:lpstr>Διαφάνεια 5</vt:lpstr>
      <vt:lpstr>   </vt:lpstr>
      <vt:lpstr>Διαφάνεια 7</vt:lpstr>
      <vt:lpstr>Διαφάνεια 8</vt:lpstr>
      <vt:lpstr>ΠΡΟΜΗΘΕΑΣ-ΑΝΤΙΓΟΝΗ-ΣΩΚΡΑΤΗΣ: ΄πού είναι η δικαιοσύνη;;;;’</vt:lpstr>
      <vt:lpstr>pax deorum - Romana</vt:lpstr>
      <vt:lpstr>  </vt:lpstr>
      <vt:lpstr>Gajus Ιulius Caesar Octavianus (27 π.Χ.-14 μ.Χ.) ΕΥΑΓΓΕΛΙΑ =   ΓΕΝΕΘΛΙΑ ΠΛΑΝΗΤΑΡΧΗ-ΚΟΜΙΣΤΗ ΤΗΣ ΕΙΡΗΝΗΣ . </vt:lpstr>
      <vt:lpstr>ΝΑΟΣ +ΔΙΚΑΙΟΣΥΝΗ &lt; Μελχι+σεδέκ  „Ο ΒΑΣΙΛΕΎΣ-ΘΕΟΣ ΜΟΥ ΕΊΝΑΙ ΔΙΚΑΙΟΣΥΝΗ “ Ή „ Ο ΒΑΣΙΛΕΥΣ ΜΟΥ ΕΊΝΑΙ Ο ΘΕΟΣ ΔΙΚΑΙΟΣΥΝΗ</vt:lpstr>
      <vt:lpstr>Ψ.  84 (85 Ο’) το έλεος και η πίστη συναντιούνται μεταξύ τους/ η δικαιοσύνη και η ειρήνη (σαλόμ) φιλιούνται</vt:lpstr>
      <vt:lpstr>Διαφάνεια 15</vt:lpstr>
      <vt:lpstr>Διαφάνεια 16</vt:lpstr>
      <vt:lpstr>Διαφάνεια 17</vt:lpstr>
      <vt:lpstr>ΔΙΚΑΙΟΣΥΝΗ ΣΤΟΝ ΗΣΑΪΑ-ΜΑΛΑΧΙΑ</vt:lpstr>
      <vt:lpstr>Διαφάνεια 19</vt:lpstr>
      <vt:lpstr>Δίκαιος </vt:lpstr>
      <vt:lpstr>Διαφάνεια 21</vt:lpstr>
      <vt:lpstr>ΑΝΑΣΤΑΣΗ</vt:lpstr>
      <vt:lpstr>Πιθανό προφίλ Παύλου</vt:lpstr>
      <vt:lpstr>Η ΛΥΤΡΩΤΙΚΗ ΕΜΠΕΙΡΙΑ</vt:lpstr>
      <vt:lpstr>Michel angelo Merisi da Caravaggio: Cerasi-Kapelle,  </vt:lpstr>
      <vt:lpstr>ΟΙ ΕΙΚΟΝΕΣ ΤΟΥ ΠΑΥΛΟΥ</vt:lpstr>
      <vt:lpstr>ΕΙΡΗΝΗ ΕΝ ΧΡΙΣΤΩ ΜΕ ΤΟΝ ΕΑΥΤΟ </vt:lpstr>
      <vt:lpstr>ΝΟΜΟΣ ΚΑΙ ΧΡΙΣΤΟΣ</vt:lpstr>
      <vt:lpstr>ΕΠΙΛΟΓΟΣ ΧΑΡΙΣ ΚΑΙ ΕΙΡΗΝΗ</vt:lpstr>
      <vt:lpstr>ΝΟΜΟΣ</vt:lpstr>
      <vt:lpstr>ΕΙΡΗΝΗ-ΣΑΛΟΜ </vt:lpstr>
      <vt:lpstr>Διαφάνεια 32</vt:lpstr>
      <vt:lpstr>Διαφάνεια 33</vt:lpstr>
      <vt:lpstr>Το μυστικό της συνοχής του Ισραήλ</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ΠΑΥΛΟΣ</dc:title>
  <dc:creator>ΣΩΤΗΡΗΣ</dc:creator>
  <cp:lastModifiedBy>ΣΩΤΗΡΗΣ</cp:lastModifiedBy>
  <cp:revision>133</cp:revision>
  <dcterms:created xsi:type="dcterms:W3CDTF">2011-12-14T14:43:23Z</dcterms:created>
  <dcterms:modified xsi:type="dcterms:W3CDTF">2021-10-01T14:42:04Z</dcterms:modified>
</cp:coreProperties>
</file>