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42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9E31-B2FD-CB4F-A807-9F8E31EEF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65C24-A427-7947-943F-62C93D08E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7FB83-5567-5F49-841B-4C0DDD71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26EE-950C-8241-9F71-2072A374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88FD6-558A-C54E-8014-F770B5DF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400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034-4710-924E-BF22-718342F2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DA3BD-60B2-2749-941E-C45A05540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BE2B4-5263-9A48-98F0-19141533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4E62E-7E6D-5F48-B773-F5E4CEDF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9FD5-FEB9-4B42-8E48-55E6DFB7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060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DB522-8BF2-D743-B073-E689CABF4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5A85F-2B47-764B-ADAF-A3FB95E30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996FE-B426-084F-90B0-7CE1DD15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60153-CE90-4C40-8860-F3FC1FD7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4032-6867-8345-8C77-F4977613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81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06F75-0BD5-4342-8AD5-5BA6FF8A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0A19-8392-CB49-B475-226D0FB20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C514F-4D7A-EB48-A8FF-7B297428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EC078-B670-D241-BB78-970F1593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DD86-B0A4-1142-BF9C-76601DFE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260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79138-3E73-AB40-84EC-4C4320EC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EDD21-16AC-FF40-B87D-F055D824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2B51F-46CE-B649-BFD9-87C7B087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6531F-6F1F-7046-AC3A-EB73BAD6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968FD-D881-B747-B53E-84D2BBC5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6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1FDD-F483-9C46-B5A4-772C920B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63279-320E-3047-96D3-3E65AEDF4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66072-5D7E-7A4B-AE95-08D7AB605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7F5AA-B737-D446-80DA-9FAE0B8A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9075C-AF80-5B4B-8D86-D8C297C0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09F0-ED60-FF4E-A5E6-D0838C7F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895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C951-14E4-AC48-994E-6C1ED2A0A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2C1D2-59E4-1B46-90A1-F5FA31F93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D2DEE-5945-584E-AFA0-74D1F1970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CC0BA-488E-8B49-976C-B5B5EB1B0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BC5B8-22B2-624B-95A8-408A3DA7F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F5EB0-1BA3-6D47-918E-73B53F41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149B2-80C4-FA41-89BD-96FDE23F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2C54B-B132-FE46-BDB7-C43116E3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967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64F5-7835-C046-9AA9-8CCCE535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F5ED9-1061-8146-B73D-FAE6E7DB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B1785-F794-D642-A360-B89E71D1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CE15A-EDF3-D749-B9EA-50BDD26E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491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F9FCB-00C9-904D-9FCE-F8375541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2079E-C3F7-E144-A5C9-29864B45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DB22-3E23-5A47-94E2-A3D93B37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396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DE792-C5BE-E94A-BCB2-E4017BEA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7E05-50E6-1743-A2B0-B816DB0E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BD26B-758C-684F-B917-07FE313F2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E4C3F-D181-CF42-85F2-F4B2273D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4C44B-B404-3E4B-9503-FF6E0BD0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77815-F23F-9947-805A-E948219A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3451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8E86-636A-A84B-832F-6844C93D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F4553-E3F8-154B-BD92-7F4912179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11233-D607-C145-A44B-4833B1A9C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0DCC9-7F17-084F-8A8B-76CDC56F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2F571-2A59-2140-8A68-C40EBD5B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82680-6712-0B44-98B0-AB507BFA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039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66DCE-7833-424F-8D2F-EADA9C66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DBB15-E06B-DB42-B385-083D026F3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1A9A-2693-9342-87C2-39B7A10F8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4C12-79F4-814D-B43B-B677912F56D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D5D57-4D09-744C-962B-FB0F4E8CB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4CABD-5000-A543-B83F-3BD0A16F6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525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9FC8B-96A6-EF47-9B0E-8C7C6C6DB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u="sng" dirty="0"/>
              <a:t>ΕΙΣΑΓΩΓΙΚΑ</a:t>
            </a:r>
            <a:endParaRPr lang="en-GR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2ED121-A6ED-7D4A-B0FC-66A943409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02203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5739-9E59-E440-8DED-68874FC6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15" y="58190"/>
            <a:ext cx="11278986" cy="7481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59B2F-D0B5-6847-BCBC-10B12DEA8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5" y="133004"/>
            <a:ext cx="11928763" cy="6666806"/>
          </a:xfrm>
        </p:spPr>
        <p:txBody>
          <a:bodyPr>
            <a:noAutofit/>
          </a:bodyPr>
          <a:lstStyle/>
          <a:p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συναγωγὴ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καταστεῖ</a:t>
            </a:r>
            <a:r>
              <a:rPr lang="el-GR" sz="3200" dirty="0"/>
              <a:t> θρησκευτικό, </a:t>
            </a:r>
            <a:r>
              <a:rPr lang="el-GR" sz="3200" dirty="0" err="1"/>
              <a:t>κοινωνικὸ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ἐκπαιδευτικὸ</a:t>
            </a:r>
            <a:r>
              <a:rPr lang="el-GR" sz="3200" dirty="0"/>
              <a:t> κέντρο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Ἰουδαϊσμοῦ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τύπος </a:t>
            </a:r>
            <a:r>
              <a:rPr lang="el-GR" sz="3200" dirty="0" err="1"/>
              <a:t>τῆς</a:t>
            </a:r>
            <a:r>
              <a:rPr lang="el-GR" sz="3200" dirty="0"/>
              <a:t> λατρείας της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ἀρχίσει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ἐμφάνιση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Χριστιανισμοῦ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Συναγωγῆς</a:t>
            </a:r>
            <a:r>
              <a:rPr lang="el-GR" sz="3200" dirty="0"/>
              <a:t> μόνο δύο </a:t>
            </a:r>
            <a:r>
              <a:rPr lang="el-GR" sz="3200" dirty="0" err="1"/>
              <a:t>ἀκολουθίες</a:t>
            </a:r>
            <a:r>
              <a:rPr lang="el-GR" sz="3200" dirty="0"/>
              <a:t>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πρωϊνὴ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βραδυνὴ</a:t>
            </a:r>
            <a:r>
              <a:rPr lang="el-GR" sz="3200" dirty="0"/>
              <a:t>) </a:t>
            </a:r>
            <a:r>
              <a:rPr lang="el-GR" sz="3200" dirty="0" err="1"/>
              <a:t>ἐπηρέασαν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Λατρεία.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κυρίαρχη πληροφορία </a:t>
            </a:r>
            <a:r>
              <a:rPr lang="el-GR" sz="3200" dirty="0" err="1"/>
              <a:t>στὶς</a:t>
            </a:r>
            <a:r>
              <a:rPr lang="el-GR" sz="3200" dirty="0"/>
              <a:t> μαρτυρίες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Κύριος παρευρισκόταν </a:t>
            </a:r>
            <a:r>
              <a:rPr lang="el-GR" sz="3200" dirty="0" err="1"/>
              <a:t>συχνὰ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Συναγωγὲς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Παλαιστίνης, </a:t>
            </a:r>
            <a:r>
              <a:rPr lang="el-GR" sz="3200" dirty="0" err="1"/>
              <a:t>μὲ</a:t>
            </a:r>
            <a:r>
              <a:rPr lang="el-GR" sz="3200" dirty="0"/>
              <a:t> κύριο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διδασκαλία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προσευχητικῆς</a:t>
            </a:r>
            <a:r>
              <a:rPr lang="el-GR" sz="3200" dirty="0"/>
              <a:t> συνάξεως,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ἐξένισε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ἑβραίους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Συναγωγὴ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ἰδιαίτερης</a:t>
            </a:r>
            <a:r>
              <a:rPr lang="el-GR" sz="3200" dirty="0"/>
              <a:t> πατρίδας του.</a:t>
            </a:r>
          </a:p>
          <a:p>
            <a:r>
              <a:rPr lang="el-GR" sz="3200" dirty="0"/>
              <a:t>Μία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καινοδιαθηκικῶν</a:t>
            </a:r>
            <a:r>
              <a:rPr lang="el-GR" sz="3200" dirty="0"/>
              <a:t> </a:t>
            </a:r>
            <a:r>
              <a:rPr lang="el-GR" sz="3200" dirty="0" err="1"/>
              <a:t>μαρτυριῶν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λεπτομερέστερα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ἐτελοῦντο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Σαββάτου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Συναγωγὴ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Ναζαρέτ.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152681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BE6AA-72DC-7242-84B0-E268475C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5818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319C0-FD95-8F4D-B739-BB0583B31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58189"/>
            <a:ext cx="12020203" cy="673330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Συναγωγή,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ὁ</a:t>
            </a:r>
            <a:r>
              <a:rPr lang="el-GR" sz="3200" dirty="0"/>
              <a:t> τόπος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διδαχῆς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ἐνδιαφέρει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καθολικῆς</a:t>
            </a:r>
            <a:r>
              <a:rPr lang="el-GR" sz="3200" dirty="0"/>
              <a:t> </a:t>
            </a:r>
            <a:r>
              <a:rPr lang="el-GR" sz="3200" dirty="0" err="1"/>
              <a:t>ἐπιστολῆς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Ἰακώβου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Χριστιανοί </a:t>
            </a:r>
            <a:r>
              <a:rPr lang="el-GR" sz="3200" dirty="0" err="1"/>
              <a:t>εἶχαν</a:t>
            </a:r>
            <a:r>
              <a:rPr lang="el-GR" sz="3200" dirty="0"/>
              <a:t> δημιουργήσει δικές τους Συναγωγές.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</a:t>
            </a:r>
            <a:r>
              <a:rPr lang="el-GR" sz="3200" dirty="0" err="1"/>
              <a:t>μᾶλλον</a:t>
            </a:r>
            <a:r>
              <a:rPr lang="el-GR" sz="3200" dirty="0"/>
              <a:t> δηλώνει </a:t>
            </a:r>
            <a:r>
              <a:rPr lang="el-GR" sz="3200" dirty="0" err="1"/>
              <a:t>τὴν</a:t>
            </a:r>
            <a:r>
              <a:rPr lang="el-GR" sz="3200" dirty="0"/>
              <a:t> σύναξη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προσευχή.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Συναγωγὴ</a:t>
            </a:r>
            <a:r>
              <a:rPr lang="el-GR" sz="3200" dirty="0"/>
              <a:t>»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ἀπόβλητος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χρησιμοποιεῖτο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παραλλήλου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</a:t>
            </a:r>
            <a:r>
              <a:rPr lang="el-GR" sz="3200" dirty="0" err="1"/>
              <a:t>Ἐκκλησία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προφητῶν</a:t>
            </a:r>
            <a:r>
              <a:rPr lang="el-GR" sz="3200" dirty="0"/>
              <a:t>, πάντως,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ἀναγνώσματος</a:t>
            </a:r>
            <a:r>
              <a:rPr lang="el-GR" sz="3200" dirty="0"/>
              <a:t> παρέμεινε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λατρεία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συνάξεως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Συναγωγῆς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παρέμειναν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λατρεία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Ψαλμοὶ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ὕμνοι</a:t>
            </a:r>
            <a:r>
              <a:rPr lang="el-GR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09424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CC53-F59D-1B44-A828-B441DE52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" y="290944"/>
            <a:ext cx="11270673" cy="623455"/>
          </a:xfrm>
        </p:spPr>
        <p:txBody>
          <a:bodyPr>
            <a:normAutofit fontScale="90000"/>
          </a:bodyPr>
          <a:lstStyle/>
          <a:p>
            <a:br>
              <a:rPr lang="el-GR" b="1" u="dotted" dirty="0"/>
            </a:br>
            <a:r>
              <a:rPr lang="el-GR" b="1" u="dotted" dirty="0"/>
              <a:t>(β) </a:t>
            </a:r>
            <a:r>
              <a:rPr lang="el-GR" b="1" u="dotted" dirty="0" err="1"/>
              <a:t>Ἀπὸ</a:t>
            </a:r>
            <a:r>
              <a:rPr lang="el-GR" b="1" u="dotted" dirty="0"/>
              <a:t> </a:t>
            </a:r>
            <a:r>
              <a:rPr lang="el-GR" b="1" u="dotted" dirty="0" err="1"/>
              <a:t>τὸ</a:t>
            </a:r>
            <a:r>
              <a:rPr lang="el-GR" b="1" u="dotted" dirty="0"/>
              <a:t> </a:t>
            </a:r>
            <a:r>
              <a:rPr lang="el-GR" b="1" u="dotted" dirty="0" err="1"/>
              <a:t>ἑβραϊκὸ</a:t>
            </a:r>
            <a:r>
              <a:rPr lang="el-GR" b="1" u="dotted" dirty="0"/>
              <a:t> Σάββατο </a:t>
            </a:r>
            <a:r>
              <a:rPr lang="el-GR" b="1" u="dotted" dirty="0" err="1"/>
              <a:t>στὴ</a:t>
            </a:r>
            <a:r>
              <a:rPr lang="el-GR" b="1" u="dotted" dirty="0"/>
              <a:t> </a:t>
            </a:r>
            <a:r>
              <a:rPr lang="el-GR" b="1" u="dotted" dirty="0" err="1"/>
              <a:t>χριστιανικὴ</a:t>
            </a:r>
            <a:r>
              <a:rPr lang="el-GR" b="1" u="dotted" dirty="0"/>
              <a:t> </a:t>
            </a:r>
            <a:r>
              <a:rPr lang="el-GR" b="1" u="dotted" dirty="0" err="1"/>
              <a:t>Κυριακὴ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BAC97-DF87-CF4E-B00C-32DDAD471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571" y="1147157"/>
            <a:ext cx="11737572" cy="5552901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Σάββατο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κατ᾿ἐξοχὴν</a:t>
            </a:r>
            <a:r>
              <a:rPr lang="el-GR" sz="3200" dirty="0"/>
              <a:t> </a:t>
            </a:r>
            <a:r>
              <a:rPr lang="el-GR" sz="3200" dirty="0" err="1"/>
              <a:t>ἑορταστικὴ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λατρείας,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ἕκτη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δημιουργίας</a:t>
            </a:r>
            <a:r>
              <a:rPr lang="en-US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n-US" sz="3200" dirty="0"/>
              <a:t> «</a:t>
            </a:r>
            <a:r>
              <a:rPr lang="el-GR" sz="3200" dirty="0"/>
              <a:t>κατέπαυσε</a:t>
            </a:r>
            <a:r>
              <a:rPr lang="en-US" sz="3200" dirty="0"/>
              <a:t>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δημιουργικό Του </a:t>
            </a:r>
            <a:r>
              <a:rPr lang="el-GR" sz="3200" dirty="0" err="1"/>
              <a:t>ἔργο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ὑπάρχουν</a:t>
            </a:r>
            <a:r>
              <a:rPr lang="el-GR" sz="3200" dirty="0"/>
              <a:t> </a:t>
            </a:r>
            <a:r>
              <a:rPr lang="el-GR" sz="3200" dirty="0" err="1"/>
              <a:t>καινοδιαθηκικὲς</a:t>
            </a:r>
            <a:r>
              <a:rPr lang="el-GR" sz="3200" dirty="0"/>
              <a:t> μαρτυρίες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Σαββάτου</a:t>
            </a:r>
            <a:r>
              <a:rPr lang="en-US" sz="3200" dirty="0"/>
              <a:t>. </a:t>
            </a:r>
            <a:r>
              <a:rPr lang="el-GR" sz="3200" dirty="0" err="1"/>
              <a:t>Μοναδικὴ</a:t>
            </a:r>
            <a:r>
              <a:rPr lang="en-US" sz="3200" dirty="0"/>
              <a:t>  </a:t>
            </a:r>
            <a:r>
              <a:rPr lang="el-GR" sz="3200" dirty="0"/>
              <a:t>δυνατότητα </a:t>
            </a:r>
            <a:r>
              <a:rPr lang="el-GR" sz="3200" dirty="0" err="1"/>
              <a:t>πληροφοριῶν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αὐτὸ</a:t>
            </a:r>
            <a:r>
              <a:rPr lang="el-GR" sz="3200" dirty="0"/>
              <a:t> παρέχει </a:t>
            </a:r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ὅτι</a:t>
            </a:r>
            <a:r>
              <a:rPr lang="en-US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ἑορτασμὸς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Σαββάτου </a:t>
            </a:r>
            <a:r>
              <a:rPr lang="el-GR" sz="3200" dirty="0" err="1"/>
              <a:t>ἀποτελοῦσε</a:t>
            </a:r>
            <a:r>
              <a:rPr lang="el-GR" sz="3200" dirty="0"/>
              <a:t> μία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βασικὲς</a:t>
            </a:r>
            <a:r>
              <a:rPr lang="el-GR" sz="3200" dirty="0"/>
              <a:t> </a:t>
            </a:r>
            <a:r>
              <a:rPr lang="el-GR" sz="3200" dirty="0" err="1"/>
              <a:t>ἀκολουθίες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Συναγωγῆς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Κ</a:t>
            </a:r>
            <a:r>
              <a:rPr lang="en-US" sz="3200" dirty="0"/>
              <a:t>.</a:t>
            </a:r>
            <a:r>
              <a:rPr lang="el-GR" sz="3200" dirty="0"/>
              <a:t>Δ</a:t>
            </a:r>
            <a:r>
              <a:rPr lang="en-US" sz="3200" dirty="0"/>
              <a:t>.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ἑορτασμὸ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Σαββάτου περισσότερο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κριτικῆς</a:t>
            </a:r>
            <a:r>
              <a:rPr lang="el-GR" sz="3200" dirty="0"/>
              <a:t>, </a:t>
            </a:r>
            <a:r>
              <a:rPr lang="el-GR" sz="3200" dirty="0" err="1"/>
              <a:t>παρὰ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τάσεως </a:t>
            </a:r>
            <a:r>
              <a:rPr lang="el-GR" sz="3200" dirty="0" err="1"/>
              <a:t>τελετουργικῆς</a:t>
            </a:r>
            <a:r>
              <a:rPr lang="el-GR" sz="3200" dirty="0"/>
              <a:t> </a:t>
            </a:r>
            <a:r>
              <a:rPr lang="el-GR" sz="3200" dirty="0" err="1"/>
              <a:t>περιγραφῆς</a:t>
            </a:r>
            <a:r>
              <a:rPr lang="en-US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444773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9FF1F-4AF9-A548-B8B1-CC216FA70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312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33FF9-FD32-F841-9E0F-F93EA5726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" y="174568"/>
            <a:ext cx="11953702" cy="6567054"/>
          </a:xfrm>
        </p:spPr>
        <p:txBody>
          <a:bodyPr>
            <a:normAutofit/>
          </a:bodyPr>
          <a:lstStyle/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ἐνδιαφέρει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ἱστορικολειτουργικὴ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ὑποκατάσταση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Σαββάτου,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κατ</a:t>
            </a:r>
            <a:r>
              <a:rPr lang="el-GR" sz="3200" dirty="0"/>
              <a:t>᾿ </a:t>
            </a:r>
            <a:r>
              <a:rPr lang="el-GR" sz="3200" dirty="0" err="1"/>
              <a:t>ἐξοχὴν</a:t>
            </a:r>
            <a:r>
              <a:rPr lang="el-GR" sz="3200" dirty="0"/>
              <a:t> </a:t>
            </a:r>
            <a:r>
              <a:rPr lang="el-GR" sz="3200" dirty="0" err="1"/>
              <a:t>ἡμέρας</a:t>
            </a:r>
            <a:r>
              <a:rPr lang="el-GR" sz="3200" dirty="0"/>
              <a:t> λατρείας,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Κυριακή.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ὑποκατάσταση</a:t>
            </a:r>
            <a:r>
              <a:rPr lang="el-GR" sz="3200" dirty="0"/>
              <a:t> </a:t>
            </a:r>
            <a:r>
              <a:rPr lang="el-GR" sz="3200" dirty="0" err="1"/>
              <a:t>ὑποφώσκει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ἐπιβεβαιώνει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ἀδύνατη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υἱοθέτηση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Χριστιανοὺς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Σαββάτου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ἡμέρας</a:t>
            </a:r>
            <a:r>
              <a:rPr lang="el-GR" sz="3200" dirty="0"/>
              <a:t> λατρείας: </a:t>
            </a:r>
            <a:r>
              <a:rPr lang="el-GR" sz="3200" i="1" dirty="0" err="1"/>
              <a:t>Μὴ</a:t>
            </a:r>
            <a:r>
              <a:rPr lang="el-GR" sz="3200" i="1" dirty="0"/>
              <a:t> </a:t>
            </a:r>
            <a:r>
              <a:rPr lang="el-GR" sz="3200" i="1" dirty="0" err="1"/>
              <a:t>οὖν</a:t>
            </a:r>
            <a:r>
              <a:rPr lang="el-GR" sz="3200" i="1" dirty="0"/>
              <a:t> τις </a:t>
            </a:r>
            <a:r>
              <a:rPr lang="el-GR" sz="3200" i="1" dirty="0" err="1"/>
              <a:t>ὑμᾶς</a:t>
            </a:r>
            <a:r>
              <a:rPr lang="el-GR" sz="3200" i="1" dirty="0"/>
              <a:t> </a:t>
            </a:r>
            <a:r>
              <a:rPr lang="el-GR" sz="3200" i="1" dirty="0" err="1"/>
              <a:t>κρινέτω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βρώσει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πόσει</a:t>
            </a:r>
            <a:r>
              <a:rPr lang="el-GR" sz="3200" i="1" dirty="0"/>
              <a:t> </a:t>
            </a:r>
            <a:r>
              <a:rPr lang="el-GR" sz="3200" i="1" dirty="0" err="1"/>
              <a:t>ἤ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μέρει </a:t>
            </a:r>
            <a:r>
              <a:rPr lang="el-GR" sz="3200" i="1" dirty="0" err="1"/>
              <a:t>ἑορτῆς</a:t>
            </a:r>
            <a:r>
              <a:rPr lang="el-GR" sz="3200" i="1" dirty="0"/>
              <a:t> </a:t>
            </a:r>
            <a:r>
              <a:rPr lang="el-GR" sz="3200" i="1" dirty="0" err="1"/>
              <a:t>ἤ</a:t>
            </a:r>
            <a:r>
              <a:rPr lang="el-GR" sz="3200" i="1" dirty="0"/>
              <a:t> </a:t>
            </a:r>
            <a:r>
              <a:rPr lang="el-GR" sz="3200" i="1" dirty="0" err="1"/>
              <a:t>σαββάτων</a:t>
            </a:r>
            <a:r>
              <a:rPr lang="el-GR" sz="3200" i="1" dirty="0"/>
              <a:t>, </a:t>
            </a:r>
            <a:r>
              <a:rPr lang="el-GR" sz="3200" i="1" dirty="0" err="1"/>
              <a:t>ἅ</a:t>
            </a:r>
            <a:r>
              <a:rPr lang="el-GR" sz="3200" i="1" dirty="0"/>
              <a:t> </a:t>
            </a:r>
            <a:r>
              <a:rPr lang="el-GR" sz="3200" i="1" dirty="0" err="1"/>
              <a:t>ἐστιν</a:t>
            </a:r>
            <a:r>
              <a:rPr lang="el-GR" sz="3200" i="1" dirty="0"/>
              <a:t> </a:t>
            </a:r>
            <a:r>
              <a:rPr lang="el-GR" sz="3200" i="1" dirty="0" err="1"/>
              <a:t>σκιὰ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μελλόντων,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δὲ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Χριστοῦ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Κολ</a:t>
            </a:r>
            <a:r>
              <a:rPr lang="en-US" sz="3200" dirty="0"/>
              <a:t>. 2, 16-17</a:t>
            </a:r>
            <a:r>
              <a:rPr lang="el-GR" sz="3200" dirty="0"/>
              <a:t>).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ἀποδέσμευση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Σάββατο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ἀρχή</a:t>
            </a:r>
            <a:r>
              <a:rPr lang="el-GR" sz="3200" dirty="0"/>
              <a:t> της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ἑλληνιστικὸ</a:t>
            </a:r>
            <a:r>
              <a:rPr lang="el-GR" sz="3200" dirty="0"/>
              <a:t> περιβάλλον,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Παῦλος</a:t>
            </a:r>
            <a:r>
              <a:rPr lang="el-GR" sz="3200" dirty="0"/>
              <a:t>·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ὑποδηλώνεται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ψευδομαρτυρία </a:t>
            </a:r>
            <a:r>
              <a:rPr lang="el-GR" sz="3200" dirty="0" err="1"/>
              <a:t>ἐναντίον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ἑλληνιστῆ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Πρωτομάρτυρα Στέφανου.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59449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3DF0-56F6-B544-B3A9-BA88848F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1"/>
            <a:ext cx="11295611" cy="9143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4F720-7BDA-A245-B2F3-2E50A0E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7" y="191193"/>
            <a:ext cx="11986953" cy="6567054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υἱοθετήσει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Σάββατο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κατ᾿ἐξοχὴν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λατρείας συνάγεται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ἐναντίον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Ἑβραίων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μέσα </a:t>
            </a:r>
            <a:r>
              <a:rPr lang="el-GR" sz="3200" dirty="0" err="1"/>
              <a:t>τοῦ</a:t>
            </a:r>
            <a:r>
              <a:rPr lang="el-GR" sz="3200" dirty="0"/>
              <a:t> 2</a:t>
            </a:r>
            <a:r>
              <a:rPr lang="el-GR" sz="3200" baseline="30000" dirty="0"/>
              <a:t>ου</a:t>
            </a:r>
            <a:r>
              <a:rPr lang="el-GR" sz="3200" dirty="0"/>
              <a:t> μ.Χ.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Ἰουδαῖο</a:t>
            </a:r>
            <a:r>
              <a:rPr lang="el-GR" sz="3200" dirty="0"/>
              <a:t> Τρύφωνα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ὁμώνυμο</a:t>
            </a:r>
            <a:r>
              <a:rPr lang="el-GR" sz="3200" dirty="0"/>
              <a:t> διάλογό του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φιλόσοφο </a:t>
            </a:r>
            <a:r>
              <a:rPr lang="el-GR" sz="3200" dirty="0" err="1"/>
              <a:t>καὶ</a:t>
            </a:r>
            <a:r>
              <a:rPr lang="el-GR" sz="3200" dirty="0"/>
              <a:t> μάρτυρα </a:t>
            </a:r>
            <a:r>
              <a:rPr lang="el-GR" sz="3200" dirty="0" err="1"/>
              <a:t>Ἰουστῖνο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λίαν </a:t>
            </a:r>
            <a:r>
              <a:rPr lang="el-GR" sz="3200" dirty="0" err="1"/>
              <a:t>πρωΐ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Σαββάτων,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ἔναυσμα</a:t>
            </a:r>
            <a:r>
              <a:rPr lang="el-GR" sz="3200" dirty="0"/>
              <a:t> διακρίσεως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Κυριακῆς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ἑβραϊκὸ</a:t>
            </a:r>
            <a:r>
              <a:rPr lang="el-GR" sz="3200" dirty="0"/>
              <a:t> Σάββατο.</a:t>
            </a:r>
          </a:p>
          <a:p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, </a:t>
            </a:r>
            <a:r>
              <a:rPr lang="el-GR" sz="3200" dirty="0" err="1"/>
              <a:t>τὴ</a:t>
            </a:r>
            <a:r>
              <a:rPr lang="el-GR" sz="3200" dirty="0"/>
              <a:t> «μία </a:t>
            </a:r>
            <a:r>
              <a:rPr lang="el-GR" sz="3200" dirty="0" err="1"/>
              <a:t>τῶν</a:t>
            </a:r>
            <a:r>
              <a:rPr lang="el-GR" sz="3200" dirty="0"/>
              <a:t> Σαββάτων»,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Ἀναστὰς</a:t>
            </a:r>
            <a:r>
              <a:rPr lang="el-GR" sz="3200" dirty="0"/>
              <a:t> πορεύεται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δύο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Ἐμμαούς</a:t>
            </a:r>
            <a:r>
              <a:rPr lang="el-GR" sz="3200" dirty="0"/>
              <a:t>. Μία </a:t>
            </a:r>
            <a:r>
              <a:rPr lang="el-GR" sz="3200" dirty="0" err="1"/>
              <a:t>ἑβδομάδα</a:t>
            </a:r>
            <a:r>
              <a:rPr lang="el-GR" sz="3200" dirty="0"/>
              <a:t> </a:t>
            </a:r>
            <a:r>
              <a:rPr lang="el-GR" sz="3200" dirty="0" err="1"/>
              <a:t>ἀργότερα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Ἰησοῦς</a:t>
            </a:r>
            <a:r>
              <a:rPr lang="el-GR" sz="3200" dirty="0"/>
              <a:t> </a:t>
            </a:r>
            <a:r>
              <a:rPr lang="el-GR" sz="3200" dirty="0" err="1"/>
              <a:t>ἐμφανίζεται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εὐλογεῖ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ἐμφανίζεται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ὀκτὼ</a:t>
            </a:r>
            <a:r>
              <a:rPr lang="el-GR" sz="3200" dirty="0"/>
              <a:t> </a:t>
            </a:r>
            <a:r>
              <a:rPr lang="el-GR" sz="3200" dirty="0" err="1"/>
              <a:t>ἡμέρες</a:t>
            </a:r>
            <a:r>
              <a:rPr lang="el-GR" sz="3200" dirty="0"/>
              <a:t> (πάντοτε </a:t>
            </a:r>
            <a:r>
              <a:rPr lang="el-GR" sz="3200" i="1" dirty="0" err="1"/>
              <a:t>τῇ</a:t>
            </a:r>
            <a:r>
              <a:rPr lang="el-GR" sz="3200" i="1" dirty="0"/>
              <a:t> </a:t>
            </a:r>
            <a:r>
              <a:rPr lang="el-GR" sz="3200" i="1" dirty="0" err="1"/>
              <a:t>μιᾷ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σαββάτων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Θωμᾶ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20369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4DF15-E632-8947-8F79-F26FA3365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0"/>
            <a:ext cx="11295612" cy="9144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F3BA7-FFF1-4D4D-AAC1-60309C153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" y="166255"/>
            <a:ext cx="11995266" cy="6542116"/>
          </a:xfrm>
        </p:spPr>
        <p:txBody>
          <a:bodyPr>
            <a:normAutofit/>
          </a:bodyPr>
          <a:lstStyle/>
          <a:p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Ἐκκλησία</a:t>
            </a:r>
            <a:r>
              <a:rPr lang="el-GR" sz="3200" dirty="0"/>
              <a:t> «</a:t>
            </a:r>
            <a:r>
              <a:rPr lang="el-GR" sz="3200" dirty="0" err="1"/>
              <a:t>ἀνέτειλε</a:t>
            </a:r>
            <a:r>
              <a:rPr lang="el-GR" sz="3200" dirty="0"/>
              <a:t>»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(</a:t>
            </a:r>
            <a:r>
              <a:rPr lang="el-GR" sz="3200" dirty="0" err="1"/>
              <a:t>ἡ</a:t>
            </a:r>
            <a:r>
              <a:rPr lang="el-GR" sz="3200" dirty="0"/>
              <a:t> μία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Σάββατο)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Κυρίου», </a:t>
            </a:r>
            <a:r>
              <a:rPr lang="el-GR" sz="3200" dirty="0" err="1"/>
              <a:t>ἡ</a:t>
            </a:r>
            <a:r>
              <a:rPr lang="el-GR" sz="3200" dirty="0"/>
              <a:t> Κυριακή.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λογικὸ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πρῶτοι</a:t>
            </a:r>
            <a:r>
              <a:rPr lang="el-GR" sz="3200" dirty="0"/>
              <a:t> </a:t>
            </a:r>
            <a:r>
              <a:rPr lang="el-GR" sz="3200" dirty="0" err="1"/>
              <a:t>χριστιανοὶ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υἱοθετήσουν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Κυριακὴ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κύρια </a:t>
            </a:r>
            <a:r>
              <a:rPr lang="el-GR" sz="3200" dirty="0" err="1"/>
              <a:t>ἡμέρα</a:t>
            </a:r>
            <a:r>
              <a:rPr lang="el-GR" sz="3200" dirty="0"/>
              <a:t> λατρείας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συνήθεια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προσεύχονται </a:t>
            </a:r>
            <a:r>
              <a:rPr lang="el-GR" sz="3200" dirty="0" err="1"/>
              <a:t>μαζὶ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πρώην </a:t>
            </a:r>
            <a:r>
              <a:rPr lang="el-GR" sz="3200" dirty="0" err="1"/>
              <a:t>θρησκευτικοὺς</a:t>
            </a:r>
            <a:r>
              <a:rPr lang="el-GR" sz="3200" dirty="0"/>
              <a:t> </a:t>
            </a:r>
            <a:r>
              <a:rPr lang="el-GR" sz="3200" dirty="0" err="1"/>
              <a:t>ἀδελφούς</a:t>
            </a:r>
            <a:r>
              <a:rPr lang="el-GR" sz="3200" dirty="0"/>
              <a:t> τους,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Ἑβραίους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διατήρησε </a:t>
            </a:r>
            <a:r>
              <a:rPr lang="el-GR" sz="3200" dirty="0" err="1"/>
              <a:t>τὸ</a:t>
            </a:r>
            <a:r>
              <a:rPr lang="el-GR" sz="3200" dirty="0"/>
              <a:t> Σάββατο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συγκεκριμένη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λατρείας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(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ἴσχυε</a:t>
            </a:r>
            <a:r>
              <a:rPr lang="el-GR" sz="3200" dirty="0"/>
              <a:t> περισσότερο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Ἰουδαίων</a:t>
            </a:r>
            <a:r>
              <a:rPr lang="el-GR" sz="3200" dirty="0"/>
              <a:t> </a:t>
            </a:r>
            <a:r>
              <a:rPr lang="el-GR" sz="3200" dirty="0" err="1"/>
              <a:t>Χριστιανοὺς</a:t>
            </a:r>
            <a:r>
              <a:rPr lang="el-GR" sz="3200" dirty="0"/>
              <a:t>).</a:t>
            </a:r>
          </a:p>
          <a:p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Κυριακὴ</a:t>
            </a:r>
            <a:r>
              <a:rPr lang="el-GR" sz="3200" dirty="0"/>
              <a:t> </a:t>
            </a:r>
            <a:r>
              <a:rPr lang="el-GR" sz="3200" dirty="0" err="1"/>
              <a:t>ἀποκτᾶ</a:t>
            </a:r>
            <a:r>
              <a:rPr lang="el-GR" sz="3200" dirty="0"/>
              <a:t> </a:t>
            </a:r>
            <a:r>
              <a:rPr lang="el-GR" sz="3200" dirty="0" err="1"/>
              <a:t>εὐθὺς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ἀρχῆς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αἴγλη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κατ᾿ἐξοχὴν</a:t>
            </a:r>
            <a:r>
              <a:rPr lang="el-GR" sz="3200" dirty="0"/>
              <a:t> </a:t>
            </a:r>
            <a:r>
              <a:rPr lang="el-GR" sz="3200" dirty="0" err="1"/>
              <a:t>ἡμέρας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πραγματοποιήσεως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κοινωνικοῦ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λογείας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2371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1A40-EB13-9741-A922-1069C325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15" y="0"/>
            <a:ext cx="11278986" cy="997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F8510-4E75-F549-92AC-5F9F3B93E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5" y="182880"/>
            <a:ext cx="12003577" cy="661693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Κυριακὴ</a:t>
            </a:r>
            <a:r>
              <a:rPr lang="el-GR" sz="3200" dirty="0"/>
              <a:t> </a:t>
            </a:r>
            <a:r>
              <a:rPr lang="el-GR" sz="3200" dirty="0" err="1"/>
              <a:t>ὑποκαθιστᾶ</a:t>
            </a:r>
            <a:r>
              <a:rPr lang="el-GR" sz="3200" dirty="0"/>
              <a:t>, πλέον, </a:t>
            </a:r>
            <a:r>
              <a:rPr lang="el-GR" sz="3200" dirty="0" err="1"/>
              <a:t>τὸ</a:t>
            </a:r>
            <a:r>
              <a:rPr lang="el-GR" sz="3200" dirty="0"/>
              <a:t> Σάββατο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λατρείας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Ἀναστάσεως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νέο τρόπο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σαββατισμό</a:t>
            </a:r>
            <a:r>
              <a:rPr lang="el-GR" sz="3200" dirty="0"/>
              <a:t>»,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Ἀναστάσεως</a:t>
            </a:r>
            <a:r>
              <a:rPr lang="el-GR" sz="3200" dirty="0"/>
              <a:t> διαδέχεται </a:t>
            </a:r>
            <a:r>
              <a:rPr lang="el-GR" sz="3200" dirty="0" err="1"/>
              <a:t>τὸ</a:t>
            </a:r>
            <a:r>
              <a:rPr lang="el-GR" sz="3200" dirty="0"/>
              <a:t> «λόγο </a:t>
            </a:r>
            <a:r>
              <a:rPr lang="el-GR" sz="3200" dirty="0" err="1"/>
              <a:t>τῆς</a:t>
            </a:r>
            <a:r>
              <a:rPr lang="el-GR" sz="3200" dirty="0"/>
              <a:t> δημιουργίας» </a:t>
            </a:r>
            <a:r>
              <a:rPr lang="el-GR" sz="3200" dirty="0" err="1"/>
              <a:t>ποὺ</a:t>
            </a:r>
            <a:r>
              <a:rPr lang="el-GR" sz="3200" dirty="0"/>
              <a:t> χαρακτήριζε </a:t>
            </a:r>
            <a:r>
              <a:rPr lang="el-GR" sz="3200" dirty="0" err="1"/>
              <a:t>τὸ</a:t>
            </a:r>
            <a:r>
              <a:rPr lang="el-GR" sz="3200" dirty="0"/>
              <a:t> Σάββατο, </a:t>
            </a:r>
            <a:r>
              <a:rPr lang="el-GR" sz="3200" dirty="0" err="1"/>
              <a:t>ὅπως</a:t>
            </a:r>
            <a:r>
              <a:rPr lang="el-GR" sz="3200" dirty="0"/>
              <a:t> τονίζουν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i="1" dirty="0" err="1"/>
              <a:t>Ἀποστολικὲς</a:t>
            </a:r>
            <a:r>
              <a:rPr lang="el-GR" sz="3200" i="1" dirty="0"/>
              <a:t> </a:t>
            </a:r>
            <a:r>
              <a:rPr lang="el-GR" sz="3200" i="1" dirty="0" err="1"/>
              <a:t>Διαταγὲς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τέλη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αἰώνα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Ἰουστῖνος</a:t>
            </a:r>
            <a:r>
              <a:rPr lang="el-GR" sz="3200" dirty="0"/>
              <a:t>, μάλιστα,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Ἀναστάσεως</a:t>
            </a:r>
            <a:r>
              <a:rPr lang="el-GR" sz="3200" dirty="0"/>
              <a:t> συνέβη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ἡλίου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κατ᾿ἐξοχὴν</a:t>
            </a:r>
            <a:r>
              <a:rPr lang="el-GR" sz="3200" dirty="0"/>
              <a:t> </a:t>
            </a:r>
            <a:r>
              <a:rPr lang="el-GR" sz="3200" dirty="0" err="1"/>
              <a:t>ἑόρτιο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εἰδωλολατρικοῦ</a:t>
            </a:r>
            <a:r>
              <a:rPr lang="el-GR" sz="3200" dirty="0"/>
              <a:t> κόσμου.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8811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A40-98CF-0B48-A577-AB390B41A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1"/>
            <a:ext cx="11295612" cy="14962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DE636-9149-3A44-AFC7-48118B8C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8" y="257695"/>
            <a:ext cx="12053455" cy="6500552"/>
          </a:xfrm>
        </p:spPr>
        <p:txBody>
          <a:bodyPr>
            <a:normAutofit/>
          </a:bodyPr>
          <a:lstStyle/>
          <a:p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μεγάλ</a:t>
            </a:r>
            <a:r>
              <a:rPr lang="en-US" sz="3200" dirty="0"/>
              <a:t>α </a:t>
            </a:r>
            <a:r>
              <a:rPr lang="en-US" sz="3200" dirty="0" err="1"/>
              <a:t>δένδρ</a:t>
            </a:r>
            <a:r>
              <a:rPr lang="en-US" sz="3200" dirty="0"/>
              <a:t>α </a:t>
            </a:r>
            <a:r>
              <a:rPr lang="en-US" sz="3200" dirty="0" err="1"/>
              <a:t>ἔχουν</a:t>
            </a:r>
            <a:r>
              <a:rPr lang="en-US" sz="3200" dirty="0"/>
              <a:t> βα</a:t>
            </a:r>
            <a:r>
              <a:rPr lang="en-US" sz="3200" dirty="0" err="1"/>
              <a:t>θύτ</a:t>
            </a:r>
            <a:r>
              <a:rPr lang="en-US" sz="3200" dirty="0"/>
              <a:t>α</a:t>
            </a:r>
            <a:r>
              <a:rPr lang="en-US" sz="3200" dirty="0" err="1"/>
              <a:t>τες</a:t>
            </a:r>
            <a:r>
              <a:rPr lang="en-US" sz="3200" dirty="0"/>
              <a:t> </a:t>
            </a:r>
            <a:r>
              <a:rPr lang="en-US" sz="3200" dirty="0" err="1"/>
              <a:t>ρίζες</a:t>
            </a:r>
            <a:r>
              <a:rPr lang="en-US" sz="3200" dirty="0"/>
              <a:t>, </a:t>
            </a:r>
            <a:r>
              <a:rPr lang="en-US" sz="3200" dirty="0" err="1"/>
              <a:t>ἔτσι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έροχο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οικιλόμορφο</a:t>
            </a:r>
            <a:r>
              <a:rPr lang="en-US" sz="3200" dirty="0"/>
              <a:t> «</a:t>
            </a:r>
            <a:r>
              <a:rPr lang="en-US" sz="3200" dirty="0" err="1"/>
              <a:t>δένδρο</a:t>
            </a:r>
            <a:r>
              <a:rPr lang="en-US" sz="3200" dirty="0"/>
              <a:t>»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ἁ</a:t>
            </a:r>
            <a:r>
              <a:rPr lang="en-US" sz="3200" dirty="0"/>
              <a:t>π</a:t>
            </a:r>
            <a:r>
              <a:rPr lang="en-US" sz="3200" dirty="0" err="1"/>
              <a:t>λώνει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ρίζες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ἐθνικοῦ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λίκνου</a:t>
            </a:r>
            <a:r>
              <a:rPr lang="en-US" sz="3200" dirty="0"/>
              <a:t>, </a:t>
            </a:r>
            <a:r>
              <a:rPr lang="en-US" sz="3200" dirty="0" err="1"/>
              <a:t>ἐκεῖ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γεννήθηκε</a:t>
            </a:r>
            <a:r>
              <a:rPr lang="en-US" sz="3200" dirty="0"/>
              <a:t>, </a:t>
            </a:r>
            <a:r>
              <a:rPr lang="en-US" sz="3200" dirty="0" err="1"/>
              <a:t>ἔδρ</a:t>
            </a:r>
            <a:r>
              <a:rPr lang="en-US" sz="3200" dirty="0"/>
              <a:t>α</a:t>
            </a:r>
            <a:r>
              <a:rPr lang="en-US" sz="3200" dirty="0" err="1"/>
              <a:t>σε</a:t>
            </a:r>
            <a:r>
              <a:rPr lang="en-US" sz="3200" dirty="0"/>
              <a:t>, </a:t>
            </a:r>
            <a:r>
              <a:rPr lang="en-US" sz="3200" dirty="0" err="1"/>
              <a:t>στ</a:t>
            </a:r>
            <a:r>
              <a:rPr lang="en-US" sz="3200" dirty="0"/>
              <a:t>α</a:t>
            </a:r>
            <a:r>
              <a:rPr lang="en-US" sz="3200" dirty="0" err="1"/>
              <a:t>υρώθηκε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στήθηκε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Κύριος</a:t>
            </a:r>
            <a:r>
              <a:rPr lang="en-US" sz="3200" dirty="0"/>
              <a:t>, </a:t>
            </a:r>
            <a:r>
              <a:rPr lang="en-US" sz="3200" dirty="0" err="1"/>
              <a:t>ἐκεῖ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ἀνδρώθηκε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α, π</a:t>
            </a:r>
            <a:r>
              <a:rPr lang="en-US" sz="3200" dirty="0" err="1"/>
              <a:t>ρὶν</a:t>
            </a:r>
            <a:r>
              <a:rPr lang="en-US" sz="3200" dirty="0"/>
              <a:t> </a:t>
            </a:r>
            <a:r>
              <a:rPr lang="en-US" sz="3200" dirty="0" err="1"/>
              <a:t>ἐξέλθει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ὅρι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ιστίνης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φθάσει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ἐσχ</a:t>
            </a:r>
            <a:r>
              <a:rPr lang="en-US" sz="3200" dirty="0"/>
              <a:t>α</a:t>
            </a:r>
            <a:r>
              <a:rPr lang="en-US" sz="3200" dirty="0" err="1"/>
              <a:t>τιὲς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οἰκουμένης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Στὰ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ἱστορικολειτουργικῆς</a:t>
            </a:r>
            <a:r>
              <a:rPr lang="en-US" sz="3200" dirty="0"/>
              <a:t> </a:t>
            </a:r>
            <a:r>
              <a:rPr lang="en-US" sz="3200" dirty="0" err="1"/>
              <a:t>ἔρευν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μελέτη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θίστ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ί</a:t>
            </a:r>
            <a:r>
              <a:rPr lang="en-US" sz="3200" dirty="0"/>
              <a:t>α </a:t>
            </a:r>
            <a:r>
              <a:rPr lang="en-US" sz="3200" dirty="0" err="1"/>
              <a:t>στὸ</a:t>
            </a:r>
            <a:r>
              <a:rPr lang="en-US" sz="3200" dirty="0"/>
              <a:t> βα</a:t>
            </a:r>
            <a:r>
              <a:rPr lang="en-US" sz="3200" dirty="0" err="1"/>
              <a:t>θμό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φωτίσει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τρευτικὸ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β</a:t>
            </a:r>
            <a:r>
              <a:rPr lang="en-US" sz="3200" dirty="0" err="1"/>
              <a:t>άλλον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γενέσεως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μᾶς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ίτητη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μελετήσουμε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γένεση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ἀντίστοιχης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0073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2212-360C-D54D-A391-1E4A132F9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9144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E90F0-5DB8-1640-9ECF-AA4B9A7EE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" y="182879"/>
            <a:ext cx="11962015" cy="6567056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σχέση</a:t>
            </a:r>
            <a:r>
              <a:rPr lang="en-US" sz="3200" dirty="0"/>
              <a:t>, π</a:t>
            </a:r>
            <a:r>
              <a:rPr lang="en-US" sz="3200" dirty="0" err="1"/>
              <a:t>άντως</a:t>
            </a:r>
            <a:r>
              <a:rPr lang="en-US" sz="3200" dirty="0"/>
              <a:t>,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ροφ</a:t>
            </a:r>
            <a:r>
              <a:rPr lang="en-US" sz="3200" dirty="0"/>
              <a:t>α</a:t>
            </a:r>
            <a:r>
              <a:rPr lang="en-US" sz="3200" dirty="0" err="1"/>
              <a:t>νὴς</a:t>
            </a:r>
            <a:r>
              <a:rPr lang="en-GR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ἄξι</a:t>
            </a:r>
            <a:r>
              <a:rPr lang="en-US" sz="3200" dirty="0"/>
              <a:t>α </a:t>
            </a:r>
            <a:r>
              <a:rPr lang="en-US" sz="3200" dirty="0" err="1"/>
              <a:t>ἐρευνητικῆς</a:t>
            </a:r>
            <a:r>
              <a:rPr lang="en-US" sz="3200" dirty="0"/>
              <a:t> π</a:t>
            </a:r>
            <a:r>
              <a:rPr lang="en-US" sz="3200" dirty="0" err="1"/>
              <a:t>ροσεγγίσεως</a:t>
            </a:r>
            <a:r>
              <a:rPr lang="en-US" sz="3200" dirty="0"/>
              <a:t>,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α, «</a:t>
            </a:r>
            <a:r>
              <a:rPr lang="en-US" sz="3200" dirty="0" err="1"/>
              <a:t>ὅσο</a:t>
            </a:r>
            <a:r>
              <a:rPr lang="en-US" sz="3200" dirty="0"/>
              <a:t> π</a:t>
            </a:r>
            <a:r>
              <a:rPr lang="en-US" sz="3200" dirty="0" err="1"/>
              <a:t>ρωτότυ</a:t>
            </a:r>
            <a:r>
              <a:rPr lang="en-US" sz="3200" dirty="0"/>
              <a:t>π</a:t>
            </a:r>
            <a:r>
              <a:rPr lang="en-US" sz="3200" dirty="0" err="1"/>
              <a:t>η</a:t>
            </a:r>
            <a:r>
              <a:rPr lang="en-US" sz="3200" dirty="0"/>
              <a:t> </a:t>
            </a:r>
            <a:r>
              <a:rPr lang="en-US" sz="3200" dirty="0" err="1"/>
              <a:t>κι</a:t>
            </a:r>
            <a:r>
              <a:rPr lang="en-US" sz="3200" dirty="0"/>
              <a:t>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δημιουργί</a:t>
            </a:r>
            <a:r>
              <a:rPr lang="en-US" sz="3200" dirty="0"/>
              <a:t>α </a:t>
            </a:r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μηδενὸς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</a:t>
            </a:r>
            <a:r>
              <a:rPr lang="en-US" sz="3200" dirty="0" err="1"/>
              <a:t>σχέση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π</a:t>
            </a:r>
            <a:r>
              <a:rPr lang="en-US" sz="3200" dirty="0" err="1"/>
              <a:t>ροσ</a:t>
            </a:r>
            <a:r>
              <a:rPr lang="en-US" sz="3200" dirty="0"/>
              <a:t>π</a:t>
            </a:r>
            <a:r>
              <a:rPr lang="en-US" sz="3200" dirty="0" err="1"/>
              <a:t>άθει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ογυμνώσεως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α</a:t>
            </a:r>
            <a:r>
              <a:rPr lang="en-US" sz="3200" dirty="0" err="1"/>
              <a:t>ὐθεντικότητά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π</a:t>
            </a:r>
            <a:r>
              <a:rPr lang="en-US" sz="3200" dirty="0" err="1"/>
              <a:t>ροσ</a:t>
            </a:r>
            <a:r>
              <a:rPr lang="en-US" sz="3200" dirty="0"/>
              <a:t>π</a:t>
            </a:r>
            <a:r>
              <a:rPr lang="en-US" sz="3200" dirty="0" err="1"/>
              <a:t>άθει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δείξεως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π</a:t>
            </a:r>
            <a:r>
              <a:rPr lang="en-US" sz="3200" dirty="0" err="1"/>
              <a:t>ροϊὸν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π</a:t>
            </a:r>
            <a:r>
              <a:rPr lang="en-US" sz="3200" dirty="0" err="1"/>
              <a:t>ροέκτ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Ἀντίθετ</a:t>
            </a:r>
            <a:r>
              <a:rPr lang="en-US" sz="3200" dirty="0"/>
              <a:t>α,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π</a:t>
            </a:r>
            <a:r>
              <a:rPr lang="en-US" sz="3200" dirty="0" err="1"/>
              <a:t>ροσ</a:t>
            </a:r>
            <a:r>
              <a:rPr lang="en-US" sz="3200" dirty="0"/>
              <a:t>π</a:t>
            </a:r>
            <a:r>
              <a:rPr lang="en-US" sz="3200" dirty="0" err="1"/>
              <a:t>άθει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γνωρίσουμε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φυσικὸ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β</a:t>
            </a:r>
            <a:r>
              <a:rPr lang="en-US" sz="3200" dirty="0" err="1"/>
              <a:t>άλλον</a:t>
            </a:r>
            <a:r>
              <a:rPr lang="en-US" sz="3200" dirty="0"/>
              <a:t>, </a:t>
            </a:r>
            <a:r>
              <a:rPr lang="en-US" sz="3200" dirty="0" err="1"/>
              <a:t>μέσ</a:t>
            </a:r>
            <a:r>
              <a:rPr lang="en-US" sz="3200" dirty="0"/>
              <a:t>α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γεννήθηκε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ἀνέ</a:t>
            </a:r>
            <a:r>
              <a:rPr lang="en-US" sz="3200" dirty="0"/>
              <a:t>π</a:t>
            </a:r>
            <a:r>
              <a:rPr lang="en-US" sz="3200" dirty="0" err="1"/>
              <a:t>τυξε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κριτική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στάση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ντι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0653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C2DB-64BB-DD4A-BF1A-79D67D6A5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339" y="157942"/>
            <a:ext cx="10795461" cy="2842953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                              </a:t>
            </a:r>
            <a:r>
              <a:rPr lang="el-GR" b="1" u="sng" dirty="0"/>
              <a:t>ΚΕΦΑΛΑΙΟ Α΄  </a:t>
            </a:r>
            <a:br>
              <a:rPr lang="en-GR" dirty="0"/>
            </a:br>
            <a:r>
              <a:rPr lang="el-GR" b="1" u="sng" dirty="0" err="1"/>
              <a:t>Καινὴ</a:t>
            </a:r>
            <a:r>
              <a:rPr lang="el-GR" b="1" u="sng" dirty="0"/>
              <a:t> Διαθήκη </a:t>
            </a:r>
            <a:r>
              <a:rPr lang="el-GR" b="1" u="sng" dirty="0" err="1"/>
              <a:t>καὶ</a:t>
            </a:r>
            <a:r>
              <a:rPr lang="el-GR" b="1" u="sng" dirty="0"/>
              <a:t> </a:t>
            </a:r>
            <a:r>
              <a:rPr lang="el-GR" b="1" u="sng" dirty="0" err="1"/>
              <a:t>ἑβραϊκὴ</a:t>
            </a:r>
            <a:r>
              <a:rPr lang="el-GR" b="1" u="sng" dirty="0"/>
              <a:t> λατρεία (μαρτυρίες </a:t>
            </a:r>
            <a:r>
              <a:rPr lang="el-GR" b="1" u="sng" dirty="0" err="1"/>
              <a:t>καὶ</a:t>
            </a:r>
            <a:r>
              <a:rPr lang="el-GR" b="1" u="sng" dirty="0"/>
              <a:t> διαφοροποιήσεις </a:t>
            </a:r>
            <a:r>
              <a:rPr lang="el-GR" b="1" u="sng" dirty="0" err="1"/>
              <a:t>στὸν</a:t>
            </a:r>
            <a:r>
              <a:rPr lang="el-GR" b="1" u="sng" dirty="0"/>
              <a:t> </a:t>
            </a:r>
            <a:r>
              <a:rPr lang="el-GR" b="1" u="sng" dirty="0" err="1"/>
              <a:t>πρῶτο</a:t>
            </a:r>
            <a:r>
              <a:rPr lang="el-GR" b="1" u="sng" dirty="0"/>
              <a:t> </a:t>
            </a:r>
            <a:r>
              <a:rPr lang="el-GR" b="1" u="sng" dirty="0" err="1"/>
              <a:t>Χριστιανισμὸ</a:t>
            </a:r>
            <a:r>
              <a:rPr lang="el-GR" b="1" u="sng" dirty="0"/>
              <a:t>)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DFDA-45BF-F443-BE30-E7F36B6AE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705" y="3499657"/>
            <a:ext cx="11460479" cy="3200399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58737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61B08-E34C-3C43-AD25-2FEBA7E9B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3" y="91441"/>
            <a:ext cx="11195858" cy="773084"/>
          </a:xfrm>
        </p:spPr>
        <p:txBody>
          <a:bodyPr>
            <a:normAutofit fontScale="90000"/>
          </a:bodyPr>
          <a:lstStyle/>
          <a:p>
            <a:br>
              <a:rPr lang="el-GR" b="1" u="dotted" dirty="0"/>
            </a:br>
            <a:r>
              <a:rPr lang="el-GR" b="1" dirty="0"/>
              <a:t>                   </a:t>
            </a:r>
            <a:r>
              <a:rPr lang="en-US" b="1" u="dotted" dirty="0"/>
              <a:t>(α) </a:t>
            </a:r>
            <a:r>
              <a:rPr lang="en-US" b="1" u="dotted" dirty="0" err="1"/>
              <a:t>Ὁ</a:t>
            </a:r>
            <a:r>
              <a:rPr lang="en-US" b="1" u="dotted" dirty="0"/>
              <a:t> </a:t>
            </a:r>
            <a:r>
              <a:rPr lang="en-US" b="1" u="dotted" dirty="0" err="1"/>
              <a:t>Ν</a:t>
            </a:r>
            <a:r>
              <a:rPr lang="en-US" b="1" u="dotted" dirty="0"/>
              <a:t>α</a:t>
            </a:r>
            <a:r>
              <a:rPr lang="en-US" b="1" u="dotted" dirty="0" err="1"/>
              <a:t>ὸς</a:t>
            </a:r>
            <a:r>
              <a:rPr lang="en-US" b="1" u="dotted" dirty="0"/>
              <a:t> </a:t>
            </a:r>
            <a:r>
              <a:rPr lang="en-US" b="1" u="dotted" dirty="0" err="1"/>
              <a:t>κ</a:t>
            </a:r>
            <a:r>
              <a:rPr lang="en-US" b="1" u="dotted" dirty="0"/>
              <a:t>α</a:t>
            </a:r>
            <a:r>
              <a:rPr lang="en-US" b="1" u="dotted" dirty="0" err="1"/>
              <a:t>ὶ</a:t>
            </a:r>
            <a:r>
              <a:rPr lang="en-US" b="1" u="dotted" dirty="0"/>
              <a:t> </a:t>
            </a:r>
            <a:r>
              <a:rPr lang="en-US" b="1" u="dotted" dirty="0" err="1"/>
              <a:t>ἡ</a:t>
            </a:r>
            <a:r>
              <a:rPr lang="en-US" b="1" u="dotted" dirty="0"/>
              <a:t> </a:t>
            </a:r>
            <a:r>
              <a:rPr lang="en-US" b="1" u="dotted" dirty="0" err="1"/>
              <a:t>Συν</a:t>
            </a:r>
            <a:r>
              <a:rPr lang="en-US" b="1" u="dotted" dirty="0"/>
              <a:t>α</a:t>
            </a:r>
            <a:r>
              <a:rPr lang="en-US" b="1" u="dotted" dirty="0" err="1"/>
              <a:t>γωγὴ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9C1A4-DD0F-F648-8498-F78B2C26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43" y="1014152"/>
            <a:ext cx="11920449" cy="5685905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καινοδιαθηκικὲς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δύο κέντρα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λατρείας (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Nαὸ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Συναγωγὴ</a:t>
            </a:r>
            <a:r>
              <a:rPr lang="el-GR" sz="3200" dirty="0"/>
              <a:t>)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ἀρκετὲς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ἀξιοσημείωτες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Ναὸς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 προβάλλεται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τόπος, </a:t>
            </a:r>
            <a:r>
              <a:rPr lang="el-GR" sz="3200" dirty="0" err="1"/>
              <a:t>ὅπου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Κύριος βρισκόταν </a:t>
            </a:r>
            <a:r>
              <a:rPr lang="el-GR" sz="3200" dirty="0" err="1"/>
              <a:t>καθημερινὰ</a:t>
            </a:r>
            <a:r>
              <a:rPr lang="en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ἔτρεφε</a:t>
            </a:r>
            <a:r>
              <a:rPr lang="el-GR" sz="3200" dirty="0"/>
              <a:t> μεγάλο σεβασμό, </a:t>
            </a:r>
            <a:r>
              <a:rPr lang="el-GR" sz="3200" dirty="0" err="1"/>
              <a:t>ἀποκαλώντας</a:t>
            </a:r>
            <a:r>
              <a:rPr lang="el-GR" sz="3200" dirty="0"/>
              <a:t> τον «</a:t>
            </a:r>
            <a:r>
              <a:rPr lang="el-GR" sz="3200" dirty="0" err="1"/>
              <a:t>οἶκο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Ναὸς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τόπους διδασκαλίας </a:t>
            </a:r>
            <a:r>
              <a:rPr lang="el-GR" sz="3200" dirty="0" err="1"/>
              <a:t>τοῦ</a:t>
            </a:r>
            <a:r>
              <a:rPr lang="el-GR" sz="3200" dirty="0"/>
              <a:t> Κυρίου</a:t>
            </a:r>
            <a:r>
              <a:rPr lang="en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τόπος </a:t>
            </a:r>
            <a:r>
              <a:rPr lang="el-GR" sz="3200" dirty="0" err="1"/>
              <a:t>ποὺ</a:t>
            </a:r>
            <a:r>
              <a:rPr lang="el-GR" sz="3200" dirty="0"/>
              <a:t> συνδέεται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σημαντικὰ</a:t>
            </a:r>
            <a:r>
              <a:rPr lang="el-GR" sz="3200" dirty="0"/>
              <a:t> γεγονότα </a:t>
            </a:r>
            <a:r>
              <a:rPr lang="el-GR" sz="3200" dirty="0" err="1"/>
              <a:t>στὴν</a:t>
            </a:r>
            <a:r>
              <a:rPr lang="el-GR" sz="3200" dirty="0"/>
              <a:t> Κ.Δ.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ἔχουμε</a:t>
            </a:r>
            <a:r>
              <a:rPr lang="el-GR" sz="3200" dirty="0"/>
              <a:t> </a:t>
            </a:r>
            <a:r>
              <a:rPr lang="el-GR" sz="3200" dirty="0" err="1"/>
              <a:t>τελετουργικὲς</a:t>
            </a:r>
            <a:r>
              <a:rPr lang="el-GR" sz="3200" dirty="0"/>
              <a:t> πληροφορίες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καινοδιαθηκικὰ</a:t>
            </a:r>
            <a:r>
              <a:rPr lang="el-GR" sz="3200" dirty="0"/>
              <a:t> κείμενα.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162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90677-AF04-8745-B4F9-2AC1EC0E6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2" cy="748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C1F55-5F7A-6C45-B558-29C6267E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5" y="182879"/>
            <a:ext cx="12020203" cy="6550430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παράδειγμα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ἀκολούθησε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Ἐκκλησία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</a:t>
            </a:r>
            <a:r>
              <a:rPr lang="el-GR" sz="3200" i="1" dirty="0" err="1"/>
              <a:t>καθ᾿ἡμέραν</a:t>
            </a:r>
            <a:r>
              <a:rPr lang="el-GR" sz="3200" i="1" dirty="0"/>
              <a:t> </a:t>
            </a:r>
            <a:r>
              <a:rPr lang="el-GR" sz="3200" i="1" dirty="0" err="1"/>
              <a:t>προσκαρτεροῦντες</a:t>
            </a:r>
            <a:r>
              <a:rPr lang="el-GR" sz="3200" i="1" dirty="0"/>
              <a:t> </a:t>
            </a:r>
            <a:r>
              <a:rPr lang="el-GR" sz="3200" i="1" dirty="0" err="1"/>
              <a:t>ὁμοθυμαδὸν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ἱερῷ</a:t>
            </a:r>
            <a:r>
              <a:rPr lang="el-GR" sz="3200" i="1" dirty="0"/>
              <a:t>.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καθολικὴ</a:t>
            </a:r>
            <a:r>
              <a:rPr lang="el-GR" sz="3200" dirty="0"/>
              <a:t> συγκέντρωση» (</a:t>
            </a:r>
            <a:r>
              <a:rPr lang="el-GR" sz="3200" i="1" dirty="0" err="1"/>
              <a:t>ὁμοθυμαδὸν</a:t>
            </a:r>
            <a:r>
              <a:rPr lang="el-GR" sz="3200" dirty="0"/>
              <a:t>)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καθημερινὰ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n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, βεβαίως, </a:t>
            </a:r>
            <a:r>
              <a:rPr lang="el-GR" sz="3200" dirty="0" err="1"/>
              <a:t>ὡς</a:t>
            </a:r>
            <a:r>
              <a:rPr lang="el-GR" sz="3200" dirty="0"/>
              <a:t> μοναδικό της </a:t>
            </a:r>
            <a:r>
              <a:rPr lang="el-GR" sz="3200" dirty="0" err="1"/>
              <a:t>σκοπὸ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προσευχή,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περιελάμβανε</a:t>
            </a:r>
            <a:r>
              <a:rPr lang="el-GR" sz="3200" dirty="0"/>
              <a:t> «</a:t>
            </a:r>
            <a:r>
              <a:rPr lang="el-GR" sz="3200" dirty="0" err="1"/>
              <a:t>αἶνο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δοξολογία)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εὐλογία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εὐεργεσίες</a:t>
            </a:r>
            <a:r>
              <a:rPr lang="el-GR" sz="3200" dirty="0"/>
              <a:t> του).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Ἐκκλησίας</a:t>
            </a:r>
            <a:r>
              <a:rPr lang="el-GR" sz="3200" dirty="0"/>
              <a:t> συνάζονταν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ἰδιαίτερο</a:t>
            </a:r>
            <a:r>
              <a:rPr lang="el-GR" sz="3200" dirty="0"/>
              <a:t> τόπο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, </a:t>
            </a:r>
            <a:r>
              <a:rPr lang="el-GR" sz="3200" dirty="0" err="1"/>
              <a:t>τὴ</a:t>
            </a:r>
            <a:r>
              <a:rPr lang="el-GR" sz="3200" dirty="0"/>
              <a:t> «</a:t>
            </a:r>
            <a:r>
              <a:rPr lang="el-GR" sz="3200" dirty="0" err="1"/>
              <a:t>στοὰ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Σολομῶντος</a:t>
            </a:r>
            <a:r>
              <a:rPr lang="el-GR" sz="3200" dirty="0"/>
              <a:t>», </a:t>
            </a:r>
            <a:r>
              <a:rPr lang="el-GR" sz="3200" dirty="0" err="1"/>
              <a:t>ἔχοντας</a:t>
            </a:r>
            <a:r>
              <a:rPr lang="el-GR" sz="3200" dirty="0"/>
              <a:t> μία </a:t>
            </a:r>
            <a:r>
              <a:rPr lang="el-GR" sz="3200" dirty="0" err="1"/>
              <a:t>σχετικὴ</a:t>
            </a:r>
            <a:r>
              <a:rPr lang="el-GR" sz="3200" dirty="0"/>
              <a:t> </a:t>
            </a:r>
            <a:r>
              <a:rPr lang="el-GR" sz="3200" dirty="0" err="1"/>
              <a:t>αὐτονομία</a:t>
            </a:r>
            <a:r>
              <a:rPr lang="el-GR" sz="3200" dirty="0"/>
              <a:t> </a:t>
            </a:r>
            <a:r>
              <a:rPr lang="el-GR" sz="3200" dirty="0" err="1"/>
              <a:t>ἐντὸς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τεράστιου </a:t>
            </a:r>
            <a:r>
              <a:rPr lang="el-GR" sz="3200" dirty="0" err="1"/>
              <a:t>οἰκοδομήματος</a:t>
            </a:r>
            <a:r>
              <a:rPr lang="el-GR" sz="3200" dirty="0"/>
              <a:t>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κηρύσσουν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ἀποφεύγουν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ἄμεσες</a:t>
            </a:r>
            <a:r>
              <a:rPr lang="el-GR" sz="3200" dirty="0"/>
              <a:t> </a:t>
            </a:r>
            <a:r>
              <a:rPr lang="el-GR" sz="3200" dirty="0" err="1"/>
              <a:t>προστριβὲς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Ἰουδαίους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3677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7835D-76FB-E946-83FE-9F69DF86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58189"/>
            <a:ext cx="11295611" cy="831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7CBB0-1654-E34A-BDE6-2357C83B8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216131"/>
            <a:ext cx="11962013" cy="6517177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μόνη, </a:t>
            </a:r>
            <a:r>
              <a:rPr lang="el-GR" sz="3200" dirty="0" err="1"/>
              <a:t>ἴσως</a:t>
            </a:r>
            <a:r>
              <a:rPr lang="el-GR" sz="3200" dirty="0"/>
              <a:t>, </a:t>
            </a:r>
            <a:r>
              <a:rPr lang="el-GR" sz="3200" dirty="0" err="1"/>
              <a:t>τελετουργικὴ</a:t>
            </a:r>
            <a:r>
              <a:rPr lang="el-GR" sz="3200" dirty="0"/>
              <a:t> πληροφορία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Ναό,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παρέμεινε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Ἐκκλησία</a:t>
            </a:r>
            <a:r>
              <a:rPr lang="el-GR" sz="3200" dirty="0"/>
              <a:t>,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Πραξ</a:t>
            </a:r>
            <a:r>
              <a:rPr lang="el-GR" sz="3200" dirty="0"/>
              <a:t>. 3, 1: </a:t>
            </a:r>
            <a:r>
              <a:rPr lang="el-GR" sz="3200" dirty="0" err="1"/>
              <a:t>ὁ</a:t>
            </a:r>
            <a:r>
              <a:rPr lang="el-GR" sz="3200" dirty="0"/>
              <a:t> Πέτρος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Ἰωάννης</a:t>
            </a:r>
            <a:r>
              <a:rPr lang="el-GR" sz="3200" dirty="0"/>
              <a:t> </a:t>
            </a:r>
            <a:r>
              <a:rPr lang="el-GR" sz="3200" i="1" dirty="0" err="1"/>
              <a:t>ἀνέβαινον</a:t>
            </a:r>
            <a:r>
              <a:rPr lang="el-GR" sz="3200" i="1" dirty="0"/>
              <a:t>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ἱερὸν</a:t>
            </a:r>
            <a:r>
              <a:rPr lang="el-GR" sz="3200" i="1" dirty="0"/>
              <a:t> </a:t>
            </a:r>
            <a:r>
              <a:rPr lang="el-GR" sz="3200" i="1" dirty="0" err="1"/>
              <a:t>ἐπὶ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ὥραν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προσευχῆς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ἐνάτην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Ἐκτός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καινοδιαθηκικὲς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σ᾿αὐτὴν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ἱεροσολυμιτικῆς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Ναὸς</a:t>
            </a:r>
            <a:r>
              <a:rPr lang="el-GR" sz="3200" dirty="0"/>
              <a:t> προβάλλεται </a:t>
            </a:r>
            <a:r>
              <a:rPr lang="el-GR" sz="3200" dirty="0" err="1"/>
              <a:t>ὡς</a:t>
            </a:r>
            <a:r>
              <a:rPr lang="el-GR" sz="3200" dirty="0"/>
              <a:t> τόπος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συμβολικὸ</a:t>
            </a:r>
            <a:r>
              <a:rPr lang="el-GR" sz="3200" dirty="0"/>
              <a:t> περιεχόμενο: γίνεται διάκριση </a:t>
            </a:r>
            <a:r>
              <a:rPr lang="el-GR" sz="3200" dirty="0" err="1"/>
              <a:t>μεταξὺ</a:t>
            </a:r>
            <a:r>
              <a:rPr lang="el-GR" sz="3200" dirty="0"/>
              <a:t> «χειροποίητου»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ἀχειροποίητου</a:t>
            </a:r>
            <a:r>
              <a:rPr lang="el-GR" sz="3200" dirty="0"/>
              <a:t>» </a:t>
            </a:r>
            <a:r>
              <a:rPr lang="el-GR" sz="3200" dirty="0" err="1"/>
              <a:t>Ναοῦ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συμβολισμὸς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ἀποδεσμεύσεως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στενὰ</a:t>
            </a:r>
            <a:r>
              <a:rPr lang="el-GR" sz="3200" dirty="0"/>
              <a:t> </a:t>
            </a:r>
            <a:r>
              <a:rPr lang="el-GR" sz="3200" dirty="0" err="1"/>
              <a:t>ἑβραϊκὰ</a:t>
            </a:r>
            <a:r>
              <a:rPr lang="el-GR" sz="3200" dirty="0"/>
              <a:t> πλαίσια θεωρήσεως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κατ</a:t>
            </a:r>
            <a:r>
              <a:rPr lang="el-GR" sz="3200" dirty="0"/>
              <a:t>᾿ </a:t>
            </a:r>
            <a:r>
              <a:rPr lang="el-GR" sz="3200" dirty="0" err="1"/>
              <a:t>ἐξοχὴν</a:t>
            </a:r>
            <a:r>
              <a:rPr lang="el-GR" sz="3200" dirty="0"/>
              <a:t> τόπου λατρείας.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94868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59C13-3C7C-D946-B67F-C21B8E38D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8312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304F9-525D-E94B-A8CC-B88825211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49629"/>
            <a:ext cx="11986953" cy="660030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ἀποδέσμευση</a:t>
            </a:r>
            <a:r>
              <a:rPr lang="el-GR" sz="3200" dirty="0"/>
              <a:t> περιγράφεται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Πρ</a:t>
            </a:r>
            <a:r>
              <a:rPr lang="el-GR" sz="3200" dirty="0"/>
              <a:t>. 2, 46: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μέλη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, </a:t>
            </a:r>
            <a:r>
              <a:rPr lang="el-GR" sz="3200" i="1" dirty="0" err="1"/>
              <a:t>καθ᾿ἡμέραν</a:t>
            </a:r>
            <a:r>
              <a:rPr lang="el-GR" sz="3200" i="1" dirty="0"/>
              <a:t> τε </a:t>
            </a:r>
            <a:r>
              <a:rPr lang="el-GR" sz="3200" i="1" dirty="0" err="1"/>
              <a:t>προσκαρτεροῦντες</a:t>
            </a:r>
            <a:r>
              <a:rPr lang="el-GR" sz="3200" i="1" dirty="0"/>
              <a:t> </a:t>
            </a:r>
            <a:r>
              <a:rPr lang="el-GR" sz="3200" i="1" dirty="0" err="1"/>
              <a:t>ὁμοθυμαδὸν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ἱερῷ</a:t>
            </a:r>
            <a:r>
              <a:rPr lang="el-GR" sz="3200" i="1" dirty="0"/>
              <a:t>, </a:t>
            </a:r>
            <a:r>
              <a:rPr lang="el-GR" sz="3200" i="1" dirty="0" err="1"/>
              <a:t>κλῶντες</a:t>
            </a:r>
            <a:r>
              <a:rPr lang="el-GR" sz="3200" i="1" dirty="0"/>
              <a:t> τε </a:t>
            </a:r>
            <a:r>
              <a:rPr lang="el-GR" sz="3200" i="1" dirty="0" err="1"/>
              <a:t>κατ᾿οἶκον</a:t>
            </a:r>
            <a:r>
              <a:rPr lang="el-GR" sz="3200" i="1" dirty="0"/>
              <a:t> </a:t>
            </a:r>
            <a:r>
              <a:rPr lang="el-GR" sz="3200" i="1" dirty="0" err="1"/>
              <a:t>ἄρτον</a:t>
            </a:r>
            <a:r>
              <a:rPr lang="el-GR" sz="3200" i="1" dirty="0"/>
              <a:t> </a:t>
            </a:r>
            <a:r>
              <a:rPr lang="el-GR" sz="3200" i="1" dirty="0" err="1"/>
              <a:t>μετελάμβανον</a:t>
            </a:r>
            <a:r>
              <a:rPr lang="el-GR" sz="3200" i="1" dirty="0"/>
              <a:t> </a:t>
            </a:r>
            <a:r>
              <a:rPr lang="el-GR" sz="3200" i="1" dirty="0" err="1"/>
              <a:t>τροφῆς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ἀγαλλιάσει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ἀφελότητι</a:t>
            </a:r>
            <a:r>
              <a:rPr lang="el-GR" sz="3200" i="1" dirty="0"/>
              <a:t> καρδίας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πρῶτοι</a:t>
            </a:r>
            <a:r>
              <a:rPr lang="el-GR" sz="3200" dirty="0"/>
              <a:t> </a:t>
            </a:r>
            <a:r>
              <a:rPr lang="el-GR" sz="3200" dirty="0" err="1"/>
              <a:t>Χριστιανοὶ</a:t>
            </a:r>
            <a:r>
              <a:rPr lang="el-GR" sz="3200" dirty="0"/>
              <a:t> </a:t>
            </a:r>
            <a:r>
              <a:rPr lang="el-GR" sz="3200" dirty="0" err="1"/>
              <a:t>τελοῦσαν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δική τους θυσία (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) «</a:t>
            </a:r>
            <a:r>
              <a:rPr lang="el-GR" sz="3200" dirty="0" err="1"/>
              <a:t>κατ᾿οἶκον</a:t>
            </a:r>
            <a:r>
              <a:rPr lang="el-GR" sz="3200" dirty="0"/>
              <a:t>», συμπεραίνουμε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συμμετεῖχαν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θυσιαστικὲς</a:t>
            </a:r>
            <a:r>
              <a:rPr lang="el-GR" sz="3200" dirty="0"/>
              <a:t> τελετουργίες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 (</a:t>
            </a:r>
            <a:r>
              <a:rPr lang="el-GR" sz="3200" dirty="0" err="1"/>
              <a:t>προσφορὲς</a:t>
            </a:r>
            <a:r>
              <a:rPr lang="el-GR" sz="3200" dirty="0"/>
              <a:t> θυμιάματος </a:t>
            </a:r>
            <a:r>
              <a:rPr lang="el-GR" sz="3200" dirty="0" err="1"/>
              <a:t>καὶ</a:t>
            </a:r>
            <a:r>
              <a:rPr lang="el-GR" sz="3200" dirty="0"/>
              <a:t> πρωτογεννημάτων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γῆς</a:t>
            </a:r>
            <a:r>
              <a:rPr lang="el-GR" sz="3200" dirty="0"/>
              <a:t>/ θυσίες ζώων). </a:t>
            </a:r>
          </a:p>
          <a:p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περίοδο </a:t>
            </a:r>
            <a:r>
              <a:rPr lang="el-GR" sz="3200" dirty="0" err="1"/>
              <a:t>τῆς</a:t>
            </a:r>
            <a:r>
              <a:rPr lang="el-GR" sz="3200" dirty="0"/>
              <a:t> δημόσιας δράσης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Του, </a:t>
            </a:r>
            <a:r>
              <a:rPr lang="el-GR" sz="3200" dirty="0" err="1"/>
              <a:t>ὁ</a:t>
            </a:r>
            <a:r>
              <a:rPr lang="el-GR" sz="3200" dirty="0"/>
              <a:t> Κύριος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ἀπαξίωσε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θυσίας </a:t>
            </a:r>
            <a:r>
              <a:rPr lang="el-GR" sz="3200" dirty="0" err="1"/>
              <a:t>στὸ</a:t>
            </a:r>
            <a:r>
              <a:rPr lang="el-GR" sz="3200" dirty="0"/>
              <a:t> Ναό: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ἀπαγορεύει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προσφορὰ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δώρου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θυσιαστηρίου»,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συμφιλίωση </a:t>
            </a:r>
            <a:r>
              <a:rPr lang="el-GR" sz="3200" dirty="0" err="1"/>
              <a:t>μὲ</a:t>
            </a:r>
            <a:r>
              <a:rPr lang="el-GR" sz="3200" dirty="0"/>
              <a:t> «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ἀδελφὸ</a:t>
            </a:r>
            <a:r>
              <a:rPr lang="el-GR" sz="3200" dirty="0"/>
              <a:t>»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θυσίας.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0255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03DD-1BEC-D848-9A36-14740F866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1"/>
            <a:ext cx="11295611" cy="5818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CB9E4-9636-2F41-A521-E66DB90B8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" y="390697"/>
            <a:ext cx="12020204" cy="6342612"/>
          </a:xfrm>
        </p:spPr>
        <p:txBody>
          <a:bodyPr>
            <a:normAutofit/>
          </a:bodyPr>
          <a:lstStyle/>
          <a:p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καινοδιαθηκικὲς</a:t>
            </a:r>
            <a:r>
              <a:rPr lang="el-GR" sz="3200" dirty="0"/>
              <a:t> μαρτυρίες </a:t>
            </a:r>
            <a:r>
              <a:rPr lang="el-GR" sz="3200" dirty="0" err="1"/>
              <a:t>ἀποκαλύπτεται</a:t>
            </a:r>
            <a:r>
              <a:rPr lang="el-GR" sz="3200" dirty="0"/>
              <a:t> μία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 </a:t>
            </a:r>
            <a:r>
              <a:rPr lang="el-GR" sz="3200" dirty="0" err="1"/>
              <a:t>στὶς</a:t>
            </a:r>
            <a:r>
              <a:rPr lang="el-GR" sz="3200" dirty="0"/>
              <a:t> θυσίες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λατρεία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περιορισμένη </a:t>
            </a:r>
            <a:r>
              <a:rPr lang="el-GR" sz="3200" dirty="0" err="1"/>
              <a:t>στὴν</a:t>
            </a:r>
            <a:r>
              <a:rPr lang="el-GR" sz="3200" dirty="0"/>
              <a:t> πόλη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τερματίζεται </a:t>
            </a:r>
            <a:r>
              <a:rPr lang="el-GR" sz="3200" dirty="0" err="1"/>
              <a:t>ὁριστικὰ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70μ.Χ.,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Ναὸς</a:t>
            </a:r>
            <a:r>
              <a:rPr lang="el-GR" sz="3200" dirty="0"/>
              <a:t> καταστράφηκε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Ρωμαίους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οὐδέποτε</a:t>
            </a:r>
            <a:r>
              <a:rPr lang="el-GR" sz="3200" dirty="0"/>
              <a:t> ξανακτίστηκε.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ἵδρυση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Συναγωγῶν</a:t>
            </a:r>
            <a:r>
              <a:rPr lang="el-GR" sz="3200" dirty="0"/>
              <a:t> </a:t>
            </a:r>
            <a:r>
              <a:rPr lang="el-GR" sz="3200" dirty="0" err="1"/>
              <a:t>ἐπέφερε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ἐξάπλωση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οὐδεμία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κοινότητα </a:t>
            </a:r>
            <a:r>
              <a:rPr lang="el-GR" sz="3200" dirty="0" err="1"/>
              <a:t>νὰ</a:t>
            </a:r>
            <a:r>
              <a:rPr lang="el-GR" sz="3200" dirty="0"/>
              <a:t> παραμείνει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λατρευτικὲς</a:t>
            </a:r>
            <a:r>
              <a:rPr lang="el-GR" sz="3200" dirty="0"/>
              <a:t> </a:t>
            </a:r>
            <a:r>
              <a:rPr lang="el-GR" sz="3200" dirty="0" err="1"/>
              <a:t>εὐκαιρίες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Συναγωγὴ</a:t>
            </a:r>
            <a:r>
              <a:rPr lang="el-GR" sz="3200" dirty="0"/>
              <a:t> </a:t>
            </a:r>
            <a:r>
              <a:rPr lang="el-GR" sz="3200" dirty="0" err="1"/>
              <a:t>ἔγινε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ἕτερον</a:t>
            </a:r>
            <a:r>
              <a:rPr lang="el-GR" sz="3200" dirty="0"/>
              <a:t> </a:t>
            </a:r>
            <a:r>
              <a:rPr lang="el-GR" sz="3200" dirty="0" err="1"/>
              <a:t>ἱερὸν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Ἰσραήλ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τόπος </a:t>
            </a:r>
            <a:r>
              <a:rPr lang="el-GR" sz="3200" dirty="0" err="1"/>
              <a:t>προσευχῆς</a:t>
            </a:r>
            <a:r>
              <a:rPr lang="el-GR" sz="3200" dirty="0"/>
              <a:t>, μελέτης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ἀναγνώσεως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Γραφῶν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1756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1620</Words>
  <Application>Microsoft Macintosh PowerPoint</Application>
  <PresentationFormat>Widescreen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ΕΙΣΑΓΩΓΙΚΑ</vt:lpstr>
      <vt:lpstr>PowerPoint Presentation</vt:lpstr>
      <vt:lpstr>PowerPoint Presentation</vt:lpstr>
      <vt:lpstr>                              ΚΕΦΑΛΑΙΟ Α΄   Καινὴ Διαθήκη καὶ ἑβραϊκὴ λατρεία (μαρτυρίες καὶ διαφοροποιήσεις στὸν πρῶτο Χριστιανισμὸ) </vt:lpstr>
      <vt:lpstr>                    (α) Ὁ Ναὸς καὶ ἡ Συναγωγὴ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(β) Ἀπὸ τὸ ἑβραϊκὸ Σάββατο στὴ χριστιανικὴ Κυριακὴ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282</cp:revision>
  <dcterms:created xsi:type="dcterms:W3CDTF">2021-01-21T13:31:32Z</dcterms:created>
  <dcterms:modified xsi:type="dcterms:W3CDTF">2021-03-03T14:45:15Z</dcterms:modified>
</cp:coreProperties>
</file>