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5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0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2469D-9B43-4B4C-868D-2EC8BD66F4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97DA77-584D-FC4D-A7BE-121554FBAE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7F866-97A2-554A-A04C-206FF4DF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BDD64-D8F2-AE4A-9DF6-01A0B9D5C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CB826-0537-8F4A-A224-4EDC0B00C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89877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EF1CF-3DF8-494A-9619-9646324B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FE6F3D-4049-C246-93A7-A48E303F5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63CABB-055E-1C42-B890-1861BD128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38668-86AF-AE45-93D8-9185290A3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A45C6D-2157-0042-A14E-E873AB8C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2529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76115C-53A7-5C4B-B315-0993B1C33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3A26BB-0FFB-4244-84C2-7B2F437CB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336D0-5991-C449-9C05-BFFE3321C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7457C-DFD1-FC4A-8687-3BA0525BD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D9616-7E1E-D341-A699-95DEEB0D7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4800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E7D8D-6923-9B48-8F72-83E311A0D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AEE8E3-D2B2-8042-8A0E-3ACDF2983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BCA40-D16F-FD41-B167-5F9A11752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466D6-5D91-624A-8653-127B82839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D60D3-3C4E-9A4C-9D90-6AE592A77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8949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60F84-9B54-2A43-95A9-040968E3A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04B980-9102-0647-BEA9-3DF521221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48865-4531-7F43-9014-515DB4844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1B3F8-AA47-0148-832A-9F48AC216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FB3BE-CB53-2E46-875E-A7D253C7F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942262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E8E62-E681-1E43-841E-DE5FEE45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BD35D-118B-DD48-95E8-D30A72D31E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36859-BE24-E141-A151-E2AD975DA6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2A8F53-768E-3A41-B6F8-6F1C64C7C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6BC632-B9CD-E241-8C2B-499C4206F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74AE35-655D-3643-9CA8-1709E7C1F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41204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97EDA-737D-0A40-9C38-53EF16C3A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46BEC-D985-0F4C-9C44-CD71CEF16D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70942-092F-FC40-B9C1-0820DC52C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D9D3215-182A-E44E-96C9-ED32B91127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03C9C-19C8-8C43-A94A-CAAD34ACEF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D07878-7F24-B64E-BEFD-6EADE0FF8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51369C-499F-5C42-9DB9-13D81E38A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E150A-358E-AE48-8EB9-FBCBEADDF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37112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9523E-2947-3448-B5F4-1D7AC367C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8A6E3F-008F-D549-A568-F9161A2C4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B7E44-BF80-BD4C-A506-FA4E9D6F6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149605-BCE1-AB4E-B6A3-296349ACA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248579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A27470-EFBF-7B41-B34B-5B44855E8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00B2CD-409E-6544-8F18-605061B23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4F7F08-5803-DC49-BB1A-71277382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29548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E7A90-F256-6043-A789-6918D59D7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E77AD3-3D98-6E44-A6F7-01F9E82F2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0ADD8-6513-454D-B897-D5C4C584F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E57B8-AE95-0F4A-9CAC-345B35700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5D553-D4D5-F349-A4E2-014E67943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FFE93A-B4F9-694F-926C-58B2258DC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8127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1C0B0-78F0-144F-941D-C81459A4E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04E815-CCA1-8347-9CC9-488A12B307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01DF1-2475-DB48-8818-35CE5E031A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9B7AF9-1E24-9149-82CA-2CB119502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B1416E-B16D-0349-98B7-5AB73707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C6B5A-B1A6-DA4F-AF88-F54CA3F73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27717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59D875-278E-1744-9F7A-0372931DB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649D1-ADDA-204E-BC56-55911C103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36651-2448-A647-A5A7-AF5784825F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50345-820C-4547-96F7-AD2529F76441}" type="datetimeFigureOut">
              <a:rPr lang="en-GR" smtClean="0"/>
              <a:t>14/5/21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9787D4-04CC-2947-97CF-205A1DE81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3576E-D687-F244-803C-C9FB886100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1CCA6-DFF0-D449-9948-4CFEA8495696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700659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3194F-67A9-A54D-AFF7-D77ADD79E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0385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02F0D-1EBF-854F-9D37-03B4F32D1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11" y="138022"/>
            <a:ext cx="12025223" cy="6642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R" sz="3200" b="1" u="sng" dirty="0"/>
          </a:p>
          <a:p>
            <a:endParaRPr lang="el-GR" sz="3200" dirty="0"/>
          </a:p>
          <a:p>
            <a:pPr marL="0" indent="0">
              <a:buNone/>
            </a:pPr>
            <a:r>
              <a:rPr lang="el-GR" sz="3200" b="1" u="dotted" dirty="0"/>
              <a:t>(θ) </a:t>
            </a:r>
            <a:r>
              <a:rPr lang="el-GR" sz="3200" b="1" u="dotted" dirty="0" err="1"/>
              <a:t>Προσευχητικὰ</a:t>
            </a:r>
            <a:r>
              <a:rPr lang="el-GR" sz="3200" b="1" u="dotted" dirty="0"/>
              <a:t> κείμενα </a:t>
            </a:r>
            <a:r>
              <a:rPr lang="el-GR" sz="3200" b="1" u="dotted" dirty="0" err="1"/>
              <a:t>στὸ</a:t>
            </a:r>
            <a:r>
              <a:rPr lang="el-GR" sz="3200" b="1" u="dotted" dirty="0"/>
              <a:t> </a:t>
            </a:r>
            <a:r>
              <a:rPr lang="el-GR" sz="3200" b="1" u="dotted" dirty="0" err="1"/>
              <a:t>ἔργο</a:t>
            </a:r>
            <a:r>
              <a:rPr lang="el-GR" sz="3200" b="1" u="dotted" dirty="0"/>
              <a:t> Γρηγορίου </a:t>
            </a:r>
            <a:r>
              <a:rPr lang="el-GR" sz="3200" b="1" u="dotted" dirty="0" err="1"/>
              <a:t>τοῦ</a:t>
            </a:r>
            <a:r>
              <a:rPr lang="el-GR" sz="3200" b="1" u="dotted" dirty="0"/>
              <a:t> Θεολόγου</a:t>
            </a:r>
            <a:endParaRPr lang="en-GR" sz="3200" b="1" u="sng" dirty="0"/>
          </a:p>
          <a:p>
            <a:r>
              <a:rPr lang="el-GR" sz="3200" dirty="0"/>
              <a:t> 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Μία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ἀξιοσημείωτη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καταχωρίζεται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ἔργο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Γρηγορίου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ἀφορᾶ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νεκρὸ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ἀδελφὸ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Γρηγορίου,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Καισάρειο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παρατίθεται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τέλος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σχετικοῦ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ἐπιταφίου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ὁποῖο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ἐξεφώνησε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ὁ Γρηγόριος.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προφανῶς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ἐπικήδειος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ἀπευθύνεται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Πατέρα.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257934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0C2B34-5142-4538-BD66-D03FB67F6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1"/>
            <a:ext cx="11268075" cy="9524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518F3B7-6BB3-43D6-A82F-75ABA09F0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1925"/>
            <a:ext cx="11906250" cy="6572250"/>
          </a:xfrm>
        </p:spPr>
        <p:txBody>
          <a:bodyPr>
            <a:normAutofit/>
          </a:bodyPr>
          <a:lstStyle/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συγκεκριμένη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ἑσπερινὴ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Ἀποστολικῶν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Διαταγῶν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συνιστᾶ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μία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θεολογικὴ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ἀνάπτυξη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ἀντίστοιχης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Ἀποστολικὴ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Παράδοση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Ἱππολύτου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Ρώμης.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φαίνεται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πηγὴ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κάποιων μεταγενέστερων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ἑσπερινῶν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εὐχῶν</a:t>
            </a:r>
            <a:r>
              <a:rPr lang="el-G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ἀρχαιότητα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καταδεικνύεται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γεγονὸς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ἀποδίδεται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τίτλος θεότητας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Ἅγιο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Πνεῦμα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(ὁ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φέρεται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«Κύριος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Πνεύματος»),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ὁποῖο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ἀναδεικνύεται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ἐμφάνιση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Πνευματομάχων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χρήση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Ψαλμ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73, 16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ἀποδεικνύει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προέλευση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πρῶτο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Χριστιανισμό.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Ἰδιαίτερο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ἐνδιαφέρον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παρουσιάζουν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Ἀποστολικὲς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Διαταγὲς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Ὄρθρου</a:t>
            </a:r>
            <a:r>
              <a:rPr lang="el-G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789185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FA48445-BA52-44E4-98CE-A696FF61E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" y="0"/>
            <a:ext cx="11277601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22C195D-02F5-4388-B457-59E72B3FB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33350"/>
            <a:ext cx="11925300" cy="6553200"/>
          </a:xfrm>
        </p:spPr>
        <p:txBody>
          <a:bodyPr>
            <a:normAutofit/>
          </a:bodyPr>
          <a:lstStyle/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πρώτη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ἀναπέμπεται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Ἐπίσκοπο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διακονικὲς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αἰτήσεις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Ἐντύπωση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προκαλεῖ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γεγονὸς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ἐμφανίζει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κάποια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κοινὰ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σημεῖα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δώδεκα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ἑωθινὲς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ἱερατικὲς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σημερινῆς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πράξεως.</a:t>
            </a:r>
            <a:endParaRPr lang="el-GR" sz="3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χρησιμοποίηση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Ἀριθμ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16,22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ἀρχὴ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Θεὸς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πνευμάτων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πάσης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σαρκὸς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παραπέμπει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ἐπικηδείου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ἐπιμνημοσύνων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ἀκολουθιῶν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Παρόμοιας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ἀρχαιότητας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Ἀποστολικὲς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Διαταγὲς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ἐμφανίζεται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ἑωθινὴ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ἐπισκόπου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ὁποία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χειροθετεῖ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λαὸ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σχετικὴ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διακονικὴ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προτροπὴ</a:t>
            </a:r>
            <a:r>
              <a:rPr lang="el-G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0721883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C92E5-08ED-594E-8D7A-F50C97D6D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1353801" cy="6901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F8BCC-D4F7-DD47-A9D4-CC44C6FBAF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8" y="138022"/>
            <a:ext cx="11982090" cy="6719977"/>
          </a:xfrm>
        </p:spPr>
        <p:txBody>
          <a:bodyPr>
            <a:normAutofit/>
          </a:bodyPr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ἀξιοσημείωτο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χειροθεσίας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</a:t>
            </a:r>
            <a:r>
              <a:rPr lang="el-GR" sz="3200" dirty="0" err="1"/>
              <a:t>αἰτιολογεῖται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θέση της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Ὄρθρου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διατυπώνονται </a:t>
            </a:r>
            <a:r>
              <a:rPr lang="el-GR" sz="3200" dirty="0" err="1"/>
              <a:t>ἑωθινὰ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ἀναφορὲς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ἀρχὴ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ἡμέρας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ἄν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γενικοῦ</a:t>
            </a:r>
            <a:r>
              <a:rPr lang="el-GR" sz="3200" dirty="0"/>
              <a:t> χαρακτήρα,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αἰτήματά</a:t>
            </a:r>
            <a:r>
              <a:rPr lang="el-GR" sz="3200" dirty="0"/>
              <a:t> της </a:t>
            </a:r>
            <a:r>
              <a:rPr lang="el-GR" sz="3200" dirty="0" err="1"/>
              <a:t>ἀναφέρονται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προστασία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πιστοῦ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Θεό,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ἄνθρωπος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ἀνάγκη</a:t>
            </a:r>
            <a:r>
              <a:rPr lang="el-GR" sz="3200" dirty="0"/>
              <a:t>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καθημερινή του ζωή.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i="1" dirty="0" err="1"/>
              <a:t>Ἀποστολικῶν</a:t>
            </a:r>
            <a:r>
              <a:rPr lang="el-GR" sz="3200" i="1" dirty="0"/>
              <a:t> </a:t>
            </a:r>
            <a:r>
              <a:rPr lang="el-GR" sz="3200" i="1" dirty="0" err="1"/>
              <a:t>Διαταγῶν</a:t>
            </a:r>
            <a:r>
              <a:rPr lang="el-GR" sz="3200" dirty="0"/>
              <a:t> «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προσφερομένων</a:t>
            </a:r>
            <a:r>
              <a:rPr lang="el-GR" sz="3200" dirty="0"/>
              <a:t> </a:t>
            </a:r>
            <a:r>
              <a:rPr lang="el-GR" sz="3200" dirty="0" err="1"/>
              <a:t>ἀπαρχῶν</a:t>
            </a:r>
            <a:r>
              <a:rPr lang="el-GR" sz="3200" dirty="0"/>
              <a:t>» </a:t>
            </a:r>
            <a:r>
              <a:rPr lang="el-GR" sz="3200" dirty="0" err="1"/>
              <a:t>ἀποτελεῖ</a:t>
            </a:r>
            <a:r>
              <a:rPr lang="el-GR" sz="3200" dirty="0"/>
              <a:t> μία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ἀνάπτυξη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ἀντίστοιχης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Ἀποστολικὴ</a:t>
            </a:r>
            <a:r>
              <a:rPr lang="el-GR" sz="3200" i="1" dirty="0"/>
              <a:t> Παράδοση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Ἱππολύτου</a:t>
            </a:r>
            <a:r>
              <a:rPr lang="el-GR" sz="3200" dirty="0"/>
              <a:t>,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κολύβων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σύγχρονη </a:t>
            </a:r>
            <a:r>
              <a:rPr lang="el-GR" sz="3200" dirty="0" err="1"/>
              <a:t>λειτουργικὴ</a:t>
            </a:r>
            <a:r>
              <a:rPr lang="el-GR" sz="3200" dirty="0"/>
              <a:t> πράξη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εὐχή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i="1" dirty="0" err="1"/>
              <a:t>Ἀποστολικῶν</a:t>
            </a:r>
            <a:r>
              <a:rPr lang="el-GR" sz="3200" i="1" dirty="0"/>
              <a:t> </a:t>
            </a:r>
            <a:r>
              <a:rPr lang="el-GR" sz="3200" i="1" dirty="0" err="1"/>
              <a:t>Διαταγῶν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ἐκτενέστερη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ἀντίστοιχης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i="1" dirty="0" err="1"/>
              <a:t>Ἀποστολικὴ</a:t>
            </a:r>
            <a:r>
              <a:rPr lang="el-GR" sz="3200" i="1" dirty="0"/>
              <a:t> Παράδοση</a:t>
            </a:r>
            <a:r>
              <a:rPr lang="el-GR" sz="3200" dirty="0"/>
              <a:t>, </a:t>
            </a:r>
            <a:r>
              <a:rPr lang="el-GR" sz="3200" dirty="0" err="1"/>
              <a:t>ἐφόσον</a:t>
            </a:r>
            <a:r>
              <a:rPr lang="el-GR" sz="3200" dirty="0"/>
              <a:t> </a:t>
            </a:r>
            <a:r>
              <a:rPr lang="el-GR" sz="3200" dirty="0" err="1"/>
              <a:t>ἀναφέρεται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λεπτομέρειες </a:t>
            </a:r>
            <a:r>
              <a:rPr lang="el-GR" sz="3200" dirty="0" err="1"/>
              <a:t>στὶς</a:t>
            </a:r>
            <a:r>
              <a:rPr lang="el-GR" sz="3200" dirty="0"/>
              <a:t> κατηγορίες </a:t>
            </a:r>
            <a:r>
              <a:rPr lang="el-GR" sz="3200" dirty="0" err="1"/>
              <a:t>τῶν</a:t>
            </a:r>
            <a:r>
              <a:rPr lang="el-GR" sz="3200" dirty="0"/>
              <a:t> ζώων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τρόπο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τὸν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ὁ</a:t>
            </a:r>
            <a:r>
              <a:rPr lang="el-GR" sz="3200" dirty="0"/>
              <a:t> </a:t>
            </a:r>
            <a:r>
              <a:rPr lang="el-GR" sz="3200" dirty="0" err="1"/>
              <a:t>Θεὸς</a:t>
            </a:r>
            <a:r>
              <a:rPr lang="el-GR" sz="3200" dirty="0"/>
              <a:t> θρέφει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ζῶα</a:t>
            </a:r>
            <a:r>
              <a:rPr lang="el-GR" sz="3200" dirty="0"/>
              <a:t> </a:t>
            </a:r>
            <a:r>
              <a:rPr lang="el-GR" sz="3200" dirty="0" err="1"/>
              <a:t>αὐτά</a:t>
            </a:r>
            <a:r>
              <a:rPr lang="el-GR" sz="3200" dirty="0"/>
              <a:t>.</a:t>
            </a:r>
            <a:endParaRPr lang="en-GR" sz="3200" b="1" u="sng" dirty="0"/>
          </a:p>
          <a:p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24529135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1651D-38AF-EF42-B213-C3A810699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035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2EC9D-854C-9341-8149-FC3AE6AF19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142" y="163902"/>
            <a:ext cx="11990717" cy="6694097"/>
          </a:xfrm>
        </p:spPr>
        <p:txBody>
          <a:bodyPr>
            <a:normAutofit/>
          </a:bodyPr>
          <a:lstStyle/>
          <a:p>
            <a:r>
              <a:rPr lang="el-GR" sz="3200" dirty="0" err="1"/>
              <a:t>Στὴ</a:t>
            </a:r>
            <a:r>
              <a:rPr lang="el-GR" sz="3200" dirty="0"/>
              <a:t> συγκεκριμένη,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ἀξιοσημείωτα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Ἀβραὰμ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Ἰσαὰκ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Ἰακὼβ</a:t>
            </a:r>
            <a:r>
              <a:rPr lang="el-GR" sz="3200" dirty="0"/>
              <a:t>» (</a:t>
            </a:r>
            <a:r>
              <a:rPr lang="el-GR" sz="3200" dirty="0" err="1"/>
              <a:t>Ἔξ</a:t>
            </a:r>
            <a:r>
              <a:rPr lang="el-GR" sz="3200" dirty="0"/>
              <a:t>. 3,6) παραπέμπει </a:t>
            </a:r>
            <a:r>
              <a:rPr lang="el-GR" sz="3200" dirty="0" err="1"/>
              <a:t>σ᾿ἕνα</a:t>
            </a:r>
            <a:r>
              <a:rPr lang="el-GR" sz="3200" dirty="0"/>
              <a:t> </a:t>
            </a:r>
            <a:r>
              <a:rPr lang="el-GR" sz="3200" dirty="0" err="1"/>
              <a:t>παλαιοχριστιανικὸ</a:t>
            </a:r>
            <a:r>
              <a:rPr lang="el-GR" sz="3200" dirty="0"/>
              <a:t> </a:t>
            </a:r>
            <a:r>
              <a:rPr lang="el-GR" sz="3200" dirty="0" err="1"/>
              <a:t>προσευχητικὸ</a:t>
            </a:r>
            <a:r>
              <a:rPr lang="el-GR" sz="3200" dirty="0"/>
              <a:t> περιβάλλον.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Στὴ</a:t>
            </a:r>
            <a:r>
              <a:rPr lang="el-GR" sz="3200" dirty="0"/>
              <a:t> συγκεκριμένη,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ἀξιοσημείωτα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.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ἐπίκληση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Ἀβραὰμ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Ἰσαὰκ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Ἰακὼβ</a:t>
            </a:r>
            <a:r>
              <a:rPr lang="el-GR" sz="3200" dirty="0"/>
              <a:t>» (</a:t>
            </a:r>
            <a:r>
              <a:rPr lang="el-GR" sz="3200" dirty="0" err="1"/>
              <a:t>Ἔξ</a:t>
            </a:r>
            <a:r>
              <a:rPr lang="el-GR" sz="3200" dirty="0"/>
              <a:t>. 3,6) παραπέμπει </a:t>
            </a:r>
            <a:r>
              <a:rPr lang="el-GR" sz="3200" dirty="0" err="1"/>
              <a:t>σ᾿ἕνα</a:t>
            </a:r>
            <a:r>
              <a:rPr lang="el-GR" sz="3200" dirty="0"/>
              <a:t> </a:t>
            </a:r>
            <a:r>
              <a:rPr lang="el-GR" sz="3200" dirty="0" err="1"/>
              <a:t>παλαιοχριστιανικὸ</a:t>
            </a:r>
            <a:r>
              <a:rPr lang="el-GR" sz="3200" dirty="0"/>
              <a:t> </a:t>
            </a:r>
            <a:r>
              <a:rPr lang="el-GR" sz="3200" dirty="0" err="1"/>
              <a:t>προσευχητικὸ</a:t>
            </a:r>
            <a:r>
              <a:rPr lang="el-GR" sz="3200" dirty="0"/>
              <a:t> περιβάλλον.</a:t>
            </a:r>
            <a:r>
              <a:rPr lang="en-GR" sz="3200" dirty="0"/>
              <a:t> 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χρήση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ἔννοιας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«</a:t>
            </a:r>
            <a:r>
              <a:rPr lang="el-GR" sz="3200" dirty="0" err="1"/>
              <a:t>εὐχαριστίας</a:t>
            </a:r>
            <a:r>
              <a:rPr lang="el-GR" sz="3200" dirty="0"/>
              <a:t>»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καταδεικνύει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λειτουργικὴ</a:t>
            </a:r>
            <a:r>
              <a:rPr lang="el-GR" sz="3200" dirty="0"/>
              <a:t> </a:t>
            </a:r>
            <a:r>
              <a:rPr lang="el-GR" sz="3200" dirty="0" err="1"/>
              <a:t>ἐξέλιξη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«</a:t>
            </a:r>
            <a:r>
              <a:rPr lang="el-GR" sz="3200" dirty="0" err="1"/>
              <a:t>εὐλογεῖν</a:t>
            </a:r>
            <a:r>
              <a:rPr lang="el-GR" sz="3200" dirty="0"/>
              <a:t>» (κυρίαρχο </a:t>
            </a:r>
            <a:r>
              <a:rPr lang="el-GR" sz="3200" dirty="0" err="1"/>
              <a:t>ρῆμα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ἑβραϊκῶν</a:t>
            </a:r>
            <a:r>
              <a:rPr lang="el-GR" sz="3200" dirty="0"/>
              <a:t> </a:t>
            </a:r>
            <a:r>
              <a:rPr lang="el-GR" sz="3200" dirty="0" err="1"/>
              <a:t>προσευχῶν</a:t>
            </a:r>
            <a:r>
              <a:rPr lang="el-GR" sz="3200" dirty="0"/>
              <a:t>)</a:t>
            </a:r>
            <a:r>
              <a:rPr lang="en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«</a:t>
            </a:r>
            <a:r>
              <a:rPr lang="el-GR" sz="3200" dirty="0" err="1"/>
              <a:t>εὐχαριστεῖν</a:t>
            </a:r>
            <a:r>
              <a:rPr lang="el-GR" sz="3200" dirty="0"/>
              <a:t>»,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χρησιμοποιήθηκε κυρίως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dirty="0" err="1"/>
              <a:t>πρῶτες</a:t>
            </a:r>
            <a:r>
              <a:rPr lang="el-GR" sz="3200" dirty="0"/>
              <a:t> </a:t>
            </a:r>
            <a:r>
              <a:rPr lang="el-GR" sz="3200" dirty="0" err="1"/>
              <a:t>χριστιανικὲς</a:t>
            </a:r>
            <a:r>
              <a:rPr lang="el-GR" sz="3200" dirty="0"/>
              <a:t> </a:t>
            </a:r>
            <a:r>
              <a:rPr lang="el-GR" sz="3200" dirty="0" err="1"/>
              <a:t>προσευχὲς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μία </a:t>
            </a:r>
            <a:r>
              <a:rPr lang="el-GR" sz="3200" dirty="0" err="1"/>
              <a:t>χριστιανικὴ</a:t>
            </a:r>
            <a:r>
              <a:rPr lang="el-GR" sz="3200" dirty="0"/>
              <a:t> </a:t>
            </a:r>
            <a:r>
              <a:rPr lang="el-GR" sz="3200" dirty="0" err="1"/>
              <a:t>προσευχητικὴ</a:t>
            </a:r>
            <a:r>
              <a:rPr lang="el-GR" sz="3200" dirty="0"/>
              <a:t> καινοτομία </a:t>
            </a:r>
            <a:r>
              <a:rPr lang="el-GR" sz="3200" dirty="0" err="1"/>
              <a:t>ἔναντι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ἑβραϊκοῦ</a:t>
            </a:r>
            <a:r>
              <a:rPr lang="el-GR" sz="3200" dirty="0"/>
              <a:t> </a:t>
            </a:r>
            <a:r>
              <a:rPr lang="el-GR" sz="3200" dirty="0" err="1"/>
              <a:t>προσευχητικοῦ</a:t>
            </a:r>
            <a:r>
              <a:rPr lang="el-GR" sz="3200" dirty="0"/>
              <a:t> πλαισίου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19403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C34DB-8F98-1E48-86A0-01296D6F3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8" y="1"/>
            <a:ext cx="11276163" cy="6901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95B1D-65D5-0647-A539-E35359A87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638" y="138021"/>
            <a:ext cx="12036724" cy="6625088"/>
          </a:xfrm>
        </p:spPr>
        <p:txBody>
          <a:bodyPr>
            <a:normAutofit/>
          </a:bodyPr>
          <a:lstStyle/>
          <a:p>
            <a:r>
              <a:rPr lang="el-GR" sz="3200" dirty="0"/>
              <a:t>Μία </a:t>
            </a:r>
            <a:r>
              <a:rPr lang="el-GR" sz="3200" dirty="0" err="1"/>
              <a:t>ἄλλη</a:t>
            </a:r>
            <a:r>
              <a:rPr lang="el-GR" sz="3200" dirty="0"/>
              <a:t> κατηγορία </a:t>
            </a:r>
            <a:r>
              <a:rPr lang="el-GR" sz="3200" dirty="0" err="1"/>
              <a:t>προσευχῶν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«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ἀναπαυσαμένων</a:t>
            </a:r>
            <a:r>
              <a:rPr lang="el-GR" sz="3200" dirty="0"/>
              <a:t>»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Ὅπως</a:t>
            </a:r>
            <a:r>
              <a:rPr lang="el-GR" sz="3200" dirty="0"/>
              <a:t> διαπιστώθηκε </a:t>
            </a:r>
            <a:r>
              <a:rPr lang="el-GR" sz="3200" dirty="0" err="1"/>
              <a:t>μὲ</a:t>
            </a:r>
            <a:r>
              <a:rPr lang="el-GR" sz="3200" dirty="0"/>
              <a:t> προηγούμενες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i="1" dirty="0" err="1"/>
              <a:t>Ἀποστολικῶν</a:t>
            </a:r>
            <a:r>
              <a:rPr lang="el-GR" sz="3200" i="1" dirty="0"/>
              <a:t> </a:t>
            </a:r>
            <a:r>
              <a:rPr lang="el-GR" sz="3200" i="1" dirty="0" err="1"/>
              <a:t>Διαταγῶν</a:t>
            </a:r>
            <a:r>
              <a:rPr lang="el-GR" sz="3200" dirty="0"/>
              <a:t>, </a:t>
            </a:r>
            <a:r>
              <a:rPr lang="el-GR" sz="3200" dirty="0" err="1"/>
              <a:t>ἔτσι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συγκεκριμένη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ἔχει</a:t>
            </a:r>
            <a:r>
              <a:rPr lang="el-GR" sz="3200" dirty="0"/>
              <a:t> </a:t>
            </a:r>
            <a:r>
              <a:rPr lang="el-GR" sz="3200" dirty="0" err="1"/>
              <a:t>ἀρκετὰ</a:t>
            </a:r>
            <a:r>
              <a:rPr lang="el-GR" sz="3200" dirty="0"/>
              <a:t> </a:t>
            </a:r>
            <a:r>
              <a:rPr lang="el-GR" sz="3200" dirty="0" err="1"/>
              <a:t>παλαιοδιαθηκικὰ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,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ὁποῖα</a:t>
            </a:r>
            <a:r>
              <a:rPr lang="el-GR" sz="3200" dirty="0"/>
              <a:t> </a:t>
            </a:r>
            <a:r>
              <a:rPr lang="el-GR" sz="3200" dirty="0" err="1"/>
              <a:t>ὑποδηλώνουν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ἀρχαιότητά</a:t>
            </a:r>
            <a:r>
              <a:rPr lang="el-GR" sz="3200" dirty="0"/>
              <a:t> της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ἕνα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ἀρχαιότερα</a:t>
            </a:r>
            <a:r>
              <a:rPr lang="el-GR" sz="3200" dirty="0"/>
              <a:t> κείμενα </a:t>
            </a:r>
            <a:r>
              <a:rPr lang="el-GR" sz="3200" dirty="0" err="1"/>
              <a:t>προσευχῆς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κεκοιμημένων. </a:t>
            </a:r>
            <a:r>
              <a:rPr lang="el-GR" sz="3200" dirty="0" err="1"/>
              <a:t>Ἀξιοσημείωτο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γεγονὸς</a:t>
            </a:r>
            <a:r>
              <a:rPr lang="el-GR" sz="3200" dirty="0"/>
              <a:t> </a:t>
            </a:r>
            <a:r>
              <a:rPr lang="el-GR" sz="3200" dirty="0" err="1"/>
              <a:t>ὅτι</a:t>
            </a:r>
            <a:r>
              <a:rPr lang="el-GR" sz="3200" dirty="0"/>
              <a:t>,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αὐτὴν</a:t>
            </a:r>
            <a:r>
              <a:rPr lang="el-GR" sz="3200" dirty="0"/>
              <a:t> προέρχονται κάποιες </a:t>
            </a:r>
            <a:r>
              <a:rPr lang="el-GR" sz="3200" dirty="0" err="1"/>
              <a:t>ἔννοιες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καταχωρίζονται </a:t>
            </a:r>
            <a:r>
              <a:rPr lang="el-GR" sz="3200" dirty="0" err="1"/>
              <a:t>στὴν</a:t>
            </a:r>
            <a:r>
              <a:rPr lang="el-GR" sz="3200" dirty="0"/>
              <a:t> νεκρώσιμο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σύγχρονης </a:t>
            </a:r>
            <a:r>
              <a:rPr lang="el-GR" sz="3200" dirty="0" err="1"/>
              <a:t>λειτουργικῆς</a:t>
            </a:r>
            <a:r>
              <a:rPr lang="el-GR" sz="3200" dirty="0"/>
              <a:t> πράξεως,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εὐχολογιακὸ</a:t>
            </a:r>
            <a:r>
              <a:rPr lang="el-GR" sz="3200" dirty="0"/>
              <a:t> </a:t>
            </a:r>
            <a:r>
              <a:rPr lang="el-GR" sz="3200" dirty="0" err="1"/>
              <a:t>εἴτε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ὑμνολογικό</a:t>
            </a:r>
            <a:r>
              <a:rPr lang="el-GR" sz="3200" dirty="0"/>
              <a:t> της </a:t>
            </a:r>
            <a:r>
              <a:rPr lang="el-GR" sz="3200" dirty="0" err="1"/>
              <a:t>τμῆμα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ἴδια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</a:t>
            </a:r>
            <a:r>
              <a:rPr lang="el-GR" sz="3200" dirty="0" err="1"/>
              <a:t>ἀκολουθία</a:t>
            </a:r>
            <a:r>
              <a:rPr lang="el-GR" sz="3200" dirty="0"/>
              <a:t> </a:t>
            </a:r>
            <a:r>
              <a:rPr lang="el-GR" sz="3200" dirty="0" err="1"/>
              <a:t>ἐντάσσεται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εὐχαριστίας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, </a:t>
            </a:r>
            <a:r>
              <a:rPr lang="el-GR" sz="3200" dirty="0" err="1"/>
              <a:t>μετὰ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dirty="0" err="1"/>
              <a:t>διακονικὴ</a:t>
            </a:r>
            <a:r>
              <a:rPr lang="el-GR" sz="3200" dirty="0"/>
              <a:t> </a:t>
            </a:r>
            <a:r>
              <a:rPr lang="el-GR" sz="3200" dirty="0" err="1"/>
              <a:t>προτροπὴ</a:t>
            </a:r>
            <a:r>
              <a:rPr lang="el-GR" sz="3200" dirty="0"/>
              <a:t> </a:t>
            </a:r>
            <a:r>
              <a:rPr lang="el-GR" sz="3200" i="1" dirty="0"/>
              <a:t>κλίνατε </a:t>
            </a:r>
            <a:r>
              <a:rPr lang="el-GR" sz="3200" i="1" dirty="0" err="1"/>
              <a:t>καὶ</a:t>
            </a:r>
            <a:r>
              <a:rPr lang="el-GR" sz="3200" i="1" dirty="0"/>
              <a:t> </a:t>
            </a:r>
            <a:r>
              <a:rPr lang="el-GR" sz="3200" i="1" dirty="0" err="1"/>
              <a:t>εὐλογεῖσθε</a:t>
            </a:r>
            <a:r>
              <a:rPr lang="en-GR" sz="3200" i="1" dirty="0"/>
              <a:t>.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163289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3D6C2-413E-DD43-833D-DC96979CD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86" y="0"/>
            <a:ext cx="11293416" cy="6901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E0EE6-460B-4140-94E3-E769B61C9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6" y="129396"/>
            <a:ext cx="12042474" cy="6659593"/>
          </a:xfrm>
        </p:spPr>
        <p:txBody>
          <a:bodyPr>
            <a:normAutofit/>
          </a:bodyPr>
          <a:lstStyle/>
          <a:p>
            <a:r>
              <a:rPr lang="el-GR" sz="3200" dirty="0" err="1"/>
              <a:t>Ὅπως</a:t>
            </a:r>
            <a:r>
              <a:rPr lang="el-GR" sz="3200" dirty="0"/>
              <a:t> διαπιστώσαμε παραπάνω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τὶς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κεφαλοκλισίας</a:t>
            </a:r>
            <a:r>
              <a:rPr lang="el-GR" sz="3200" dirty="0"/>
              <a:t>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ἑσπερινὴ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ἑωθινὴ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, </a:t>
            </a:r>
            <a:r>
              <a:rPr lang="el-GR" sz="3200" dirty="0" err="1"/>
              <a:t>ἔτσι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περιεχόμενο </a:t>
            </a:r>
            <a:r>
              <a:rPr lang="el-GR" sz="3200" dirty="0" err="1"/>
              <a:t>τῆς</a:t>
            </a:r>
            <a:r>
              <a:rPr lang="el-GR" sz="3200" dirty="0"/>
              <a:t> συγκεκριμένης </a:t>
            </a:r>
            <a:r>
              <a:rPr lang="el-GR" sz="3200" dirty="0" err="1"/>
              <a:t>εὐχῆς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κεφαλοκλισίας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σχετίζεται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προηγούμενη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ὑπὲρ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κεκοιμημένων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συμπέρασμα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προφανὲς</a:t>
            </a:r>
            <a:r>
              <a:rPr lang="el-GR" sz="3200" dirty="0"/>
              <a:t>: </a:t>
            </a:r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i="1" dirty="0" err="1"/>
              <a:t>Ἀποστολικὲς</a:t>
            </a:r>
            <a:r>
              <a:rPr lang="el-GR" sz="3200" i="1" dirty="0"/>
              <a:t> </a:t>
            </a:r>
            <a:r>
              <a:rPr lang="el-GR" sz="3200" i="1" dirty="0" err="1"/>
              <a:t>Διαταγὲς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ἀκολουθίες</a:t>
            </a:r>
            <a:r>
              <a:rPr lang="el-GR" sz="3200" dirty="0"/>
              <a:t>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Θείας Λειτουργίας (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ἐκτὸς</a:t>
            </a:r>
            <a:r>
              <a:rPr lang="el-GR" sz="3200" dirty="0"/>
              <a:t> Βαπτίσματος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Χειροτονιῶν</a:t>
            </a:r>
            <a:r>
              <a:rPr lang="el-GR" sz="3200" dirty="0"/>
              <a:t>) περιλαμβάνουν μία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ἐπισκόπου</a:t>
            </a:r>
            <a:r>
              <a:rPr lang="el-GR" sz="3200" dirty="0"/>
              <a:t>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στην </a:t>
            </a:r>
            <a:r>
              <a:rPr lang="el-GR" sz="3200" dirty="0" err="1"/>
              <a:t>εἰδικὴ</a:t>
            </a:r>
            <a:r>
              <a:rPr lang="el-GR" sz="3200" dirty="0"/>
              <a:t> </a:t>
            </a:r>
            <a:r>
              <a:rPr lang="el-GR" sz="3200" dirty="0" err="1"/>
              <a:t>ἀκολουθία</a:t>
            </a:r>
            <a:r>
              <a:rPr lang="el-GR" sz="3200" dirty="0"/>
              <a:t> (</a:t>
            </a:r>
            <a:r>
              <a:rPr lang="el-GR" sz="3200" dirty="0" err="1"/>
              <a:t>ἑσπερινή</a:t>
            </a:r>
            <a:r>
              <a:rPr lang="el-GR" sz="3200" dirty="0"/>
              <a:t>, </a:t>
            </a:r>
            <a:r>
              <a:rPr lang="el-GR" sz="3200" dirty="0" err="1"/>
              <a:t>ἑωθινή</a:t>
            </a:r>
            <a:r>
              <a:rPr lang="el-GR" sz="3200" dirty="0"/>
              <a:t>, νεκρώσιμος) </a:t>
            </a:r>
            <a:r>
              <a:rPr lang="el-GR" sz="3200" dirty="0" err="1"/>
              <a:t>καὶ</a:t>
            </a:r>
            <a:r>
              <a:rPr lang="el-GR" sz="3200" dirty="0"/>
              <a:t> μία </a:t>
            </a:r>
            <a:r>
              <a:rPr lang="el-GR" sz="3200" dirty="0" err="1"/>
              <a:t>εὐχὴ</a:t>
            </a:r>
            <a:r>
              <a:rPr lang="el-GR" sz="3200" dirty="0"/>
              <a:t> </a:t>
            </a:r>
            <a:r>
              <a:rPr lang="el-GR" sz="3200" dirty="0" err="1"/>
              <a:t>κεφαλοκλισίας</a:t>
            </a:r>
            <a:r>
              <a:rPr lang="el-GR" sz="3200" dirty="0"/>
              <a:t> (</a:t>
            </a:r>
            <a:r>
              <a:rPr lang="el-GR" sz="3200" dirty="0" err="1"/>
              <a:t>εὐλογίας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λαοῦ</a:t>
            </a:r>
            <a:r>
              <a:rPr lang="el-GR" sz="3200" dirty="0"/>
              <a:t>),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παρισταμένους </a:t>
            </a:r>
            <a:r>
              <a:rPr lang="el-GR" sz="3200" dirty="0" err="1"/>
              <a:t>πιστοὺς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αἰτεῖται</a:t>
            </a:r>
            <a:r>
              <a:rPr lang="el-GR" sz="3200" dirty="0"/>
              <a:t>- </a:t>
            </a:r>
            <a:r>
              <a:rPr lang="el-GR" sz="3200" dirty="0" err="1"/>
              <a:t>κατὰ</a:t>
            </a:r>
            <a:r>
              <a:rPr lang="el-GR" sz="3200" dirty="0"/>
              <a:t> τρόπο </a:t>
            </a:r>
            <a:r>
              <a:rPr lang="el-GR" sz="3200" dirty="0" err="1"/>
              <a:t>γενικὸ</a:t>
            </a:r>
            <a:r>
              <a:rPr lang="el-GR" sz="3200" dirty="0"/>
              <a:t>- </a:t>
            </a:r>
            <a:r>
              <a:rPr lang="el-GR" sz="3200" dirty="0" err="1"/>
              <a:t>τὴ</a:t>
            </a:r>
            <a:r>
              <a:rPr lang="el-GR" sz="3200" dirty="0"/>
              <a:t> βοήθεια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Θεοῦ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πνευματικὸ</a:t>
            </a:r>
            <a:r>
              <a:rPr lang="el-GR" sz="3200" dirty="0"/>
              <a:t> </a:t>
            </a:r>
            <a:r>
              <a:rPr lang="el-GR" sz="3200" dirty="0" err="1"/>
              <a:t>ἀγώνα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πιστῶν</a:t>
            </a:r>
            <a:r>
              <a:rPr lang="el-GR" sz="3200" dirty="0"/>
              <a:t>.</a:t>
            </a:r>
            <a:endParaRPr lang="en-GR" sz="3200" u="sng" dirty="0"/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πρωτογενὴς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μετέπειτα </a:t>
            </a:r>
            <a:r>
              <a:rPr lang="el-GR" sz="3200" dirty="0" err="1"/>
              <a:t>ἀκολουθιῶν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Ἑσπερινοῦ</a:t>
            </a:r>
            <a:r>
              <a:rPr lang="el-GR" sz="3200" dirty="0"/>
              <a:t>,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Ὄρθρου</a:t>
            </a:r>
            <a:r>
              <a:rPr lang="el-GR" sz="3200" dirty="0"/>
              <a:t> </a:t>
            </a:r>
            <a:r>
              <a:rPr lang="el-GR" sz="3200" dirty="0" err="1"/>
              <a:t>καθὼς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Νεκρώσιμης </a:t>
            </a:r>
            <a:r>
              <a:rPr lang="el-GR" sz="3200" dirty="0" err="1"/>
              <a:t>ἀκολουθίας</a:t>
            </a:r>
            <a:r>
              <a:rPr lang="el-GR" sz="3200" dirty="0"/>
              <a:t>.</a:t>
            </a:r>
            <a:r>
              <a:rPr lang="en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87213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BD1A4-7A0F-3045-A61B-A5E2E7CDE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" y="-45718"/>
            <a:ext cx="11353800" cy="4571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8052B-7E5A-384B-BA88-3DDB204FE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16" y="129396"/>
            <a:ext cx="11913079" cy="6530196"/>
          </a:xfrm>
        </p:spPr>
        <p:txBody>
          <a:bodyPr>
            <a:normAutofit/>
          </a:bodyPr>
          <a:lstStyle/>
          <a:p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μορφὴ</a:t>
            </a:r>
            <a:r>
              <a:rPr lang="el-GR" sz="3200" dirty="0"/>
              <a:t> </a:t>
            </a:r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, </a:t>
            </a:r>
            <a:r>
              <a:rPr lang="el-GR" sz="3200" dirty="0" err="1"/>
              <a:t>προφανῶς</a:t>
            </a:r>
            <a:r>
              <a:rPr lang="el-GR" sz="3200" dirty="0"/>
              <a:t>, </a:t>
            </a:r>
            <a:r>
              <a:rPr lang="el-GR" sz="3200" dirty="0" err="1"/>
              <a:t>παλαιοχριστιανικὴ</a:t>
            </a:r>
            <a:r>
              <a:rPr lang="el-GR" sz="3200" dirty="0"/>
              <a:t>: διακρίνεται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δοξολογικὴ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πρὸς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Θεὸ</a:t>
            </a:r>
            <a:r>
              <a:rPr lang="el-GR" sz="3200" dirty="0"/>
              <a:t> σύμφωνα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πρότυπα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ἑβραϊκῆς</a:t>
            </a:r>
            <a:r>
              <a:rPr lang="el-GR" sz="3200" dirty="0"/>
              <a:t> </a:t>
            </a:r>
            <a:r>
              <a:rPr lang="el-GR" sz="3200" dirty="0" err="1"/>
              <a:t>προσευχητικῆς</a:t>
            </a:r>
            <a:r>
              <a:rPr lang="el-GR" sz="3200" dirty="0"/>
              <a:t> παραδόσεως, </a:t>
            </a:r>
            <a:r>
              <a:rPr lang="el-GR" sz="3200" dirty="0" err="1"/>
              <a:t>χρησιμοποιοῦνται</a:t>
            </a:r>
            <a:r>
              <a:rPr lang="el-GR" sz="3200" dirty="0"/>
              <a:t> </a:t>
            </a:r>
            <a:r>
              <a:rPr lang="el-GR" sz="3200" dirty="0" err="1"/>
              <a:t>πολλὰ</a:t>
            </a:r>
            <a:r>
              <a:rPr lang="el-GR" sz="3200" dirty="0"/>
              <a:t> </a:t>
            </a:r>
            <a:r>
              <a:rPr lang="el-GR" sz="3200" dirty="0" err="1"/>
              <a:t>στοιχεῖα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Π.Δ. </a:t>
            </a:r>
            <a:r>
              <a:rPr lang="el-GR" sz="3200" dirty="0" err="1"/>
              <a:t>καὶ</a:t>
            </a:r>
            <a:r>
              <a:rPr lang="el-GR" sz="3200" dirty="0"/>
              <a:t> διακηρύσσονται (μέσα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αἰτήματα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εὐχῶν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κεφαλοκλισίας</a:t>
            </a:r>
            <a:r>
              <a:rPr lang="el-GR" sz="3200" dirty="0"/>
              <a:t>)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βασικοὶ</a:t>
            </a:r>
            <a:r>
              <a:rPr lang="el-GR" sz="3200" dirty="0"/>
              <a:t> </a:t>
            </a:r>
            <a:r>
              <a:rPr lang="el-GR" sz="3200" dirty="0" err="1"/>
              <a:t>ἄξονες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ζωῆς</a:t>
            </a:r>
            <a:r>
              <a:rPr lang="el-GR" sz="3200" dirty="0"/>
              <a:t> </a:t>
            </a:r>
            <a:r>
              <a:rPr lang="el-GR" sz="3200" dirty="0" err="1"/>
              <a:t>ἐντὸς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Σώματος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</a:t>
            </a:r>
            <a:endParaRPr lang="en-GR" sz="3200" u="sng" dirty="0"/>
          </a:p>
          <a:p>
            <a:r>
              <a:rPr lang="el-GR" sz="3200" dirty="0" err="1"/>
              <a:t>Στὶς</a:t>
            </a:r>
            <a:r>
              <a:rPr lang="el-GR" sz="3200" dirty="0"/>
              <a:t> </a:t>
            </a:r>
            <a:r>
              <a:rPr lang="el-GR" sz="3200" i="1" dirty="0" err="1"/>
              <a:t>Ἀποστολικὲς</a:t>
            </a:r>
            <a:r>
              <a:rPr lang="el-GR" sz="3200" i="1" dirty="0"/>
              <a:t> Διαταγές</a:t>
            </a:r>
            <a:r>
              <a:rPr lang="el-GR" sz="3200" dirty="0"/>
              <a:t>, </a:t>
            </a:r>
            <a:r>
              <a:rPr lang="el-GR" sz="3200" dirty="0" err="1"/>
              <a:t>ὅμως</a:t>
            </a:r>
            <a:r>
              <a:rPr lang="el-GR" sz="3200" dirty="0"/>
              <a:t>, καταχωρίζονται </a:t>
            </a:r>
            <a:r>
              <a:rPr lang="el-GR" sz="3200" dirty="0" err="1"/>
              <a:t>καὶ</a:t>
            </a:r>
            <a:r>
              <a:rPr lang="el-GR" sz="3200" dirty="0"/>
              <a:t> κάποιες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χωρὶς</a:t>
            </a:r>
            <a:r>
              <a:rPr lang="el-GR" sz="3200" dirty="0"/>
              <a:t> τίτλο</a:t>
            </a:r>
            <a:r>
              <a:rPr lang="en-GR" sz="3200" dirty="0"/>
              <a:t>.</a:t>
            </a:r>
          </a:p>
          <a:p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εὐχὲς</a:t>
            </a:r>
            <a:r>
              <a:rPr lang="el-GR" sz="3200" dirty="0"/>
              <a:t> </a:t>
            </a:r>
            <a:r>
              <a:rPr lang="el-GR" sz="3200" dirty="0" err="1"/>
              <a:t>αὐτὲς</a:t>
            </a:r>
            <a:r>
              <a:rPr lang="el-GR" sz="3200" dirty="0"/>
              <a:t> </a:t>
            </a:r>
            <a:r>
              <a:rPr lang="el-GR" sz="3200" dirty="0" err="1"/>
              <a:t>ἐκτίθενται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7</a:t>
            </a:r>
            <a:r>
              <a:rPr lang="el-GR" sz="3200" baseline="30000" dirty="0"/>
              <a:t>ο</a:t>
            </a:r>
            <a:r>
              <a:rPr lang="el-GR" sz="3200" dirty="0"/>
              <a:t> βιβλίο (κεφ. 33-38),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ὁποῖο</a:t>
            </a:r>
            <a:r>
              <a:rPr lang="el-GR" sz="3200" dirty="0"/>
              <a:t> </a:t>
            </a:r>
            <a:r>
              <a:rPr lang="el-GR" sz="3200" dirty="0" err="1"/>
              <a:t>θεωρεῖται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προερχόμενο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</a:t>
            </a:r>
            <a:r>
              <a:rPr lang="el-GR" sz="3200" i="1" dirty="0" err="1"/>
              <a:t>Διδαχὴ</a:t>
            </a:r>
            <a:r>
              <a:rPr lang="el-GR" sz="3200" i="1" dirty="0"/>
              <a:t> </a:t>
            </a:r>
            <a:r>
              <a:rPr lang="el-GR" sz="3200" i="1" dirty="0" err="1"/>
              <a:t>τῶν</a:t>
            </a:r>
            <a:r>
              <a:rPr lang="el-GR" sz="3200" i="1" dirty="0"/>
              <a:t> Δώδεκα </a:t>
            </a:r>
            <a:r>
              <a:rPr lang="el-GR" sz="3200" i="1" dirty="0" err="1"/>
              <a:t>Ἀποστόλων</a:t>
            </a:r>
            <a:r>
              <a:rPr lang="el-GR" sz="3200" dirty="0"/>
              <a:t> (2</a:t>
            </a:r>
            <a:r>
              <a:rPr lang="el-GR" sz="3200" baseline="30000" dirty="0"/>
              <a:t>ος</a:t>
            </a:r>
            <a:r>
              <a:rPr lang="el-GR" sz="3200" dirty="0"/>
              <a:t> </a:t>
            </a:r>
            <a:r>
              <a:rPr lang="el-GR" sz="3200" dirty="0" err="1"/>
              <a:t>αἰ</a:t>
            </a:r>
            <a:r>
              <a:rPr lang="el-GR" sz="3200" dirty="0"/>
              <a:t>.) </a:t>
            </a:r>
            <a:r>
              <a:rPr lang="el-GR" sz="3200" dirty="0" err="1"/>
              <a:t>καὶ</a:t>
            </a:r>
            <a:r>
              <a:rPr lang="el-GR" sz="3200" dirty="0"/>
              <a:t>, </a:t>
            </a:r>
            <a:r>
              <a:rPr lang="el-GR" sz="3200" dirty="0" err="1"/>
              <a:t>ἑπομένως</a:t>
            </a:r>
            <a:r>
              <a:rPr lang="el-GR" sz="3200" dirty="0"/>
              <a:t> </a:t>
            </a:r>
            <a:r>
              <a:rPr lang="el-GR" sz="3200" dirty="0" err="1"/>
              <a:t>ὡς</a:t>
            </a:r>
            <a:r>
              <a:rPr lang="el-GR" sz="3200" dirty="0"/>
              <a:t> </a:t>
            </a:r>
            <a:r>
              <a:rPr lang="el-GR" sz="3200" dirty="0" err="1"/>
              <a:t>παλαιοχριστιανικὴ</a:t>
            </a:r>
            <a:r>
              <a:rPr lang="el-GR" sz="3200" dirty="0"/>
              <a:t> μαρτυρία (δίκαια </a:t>
            </a:r>
            <a:r>
              <a:rPr lang="el-GR" sz="3200" dirty="0" err="1"/>
              <a:t>ἀποκαλεῖται</a:t>
            </a:r>
            <a:r>
              <a:rPr lang="el-GR" sz="3200" dirty="0"/>
              <a:t>, συνήθως, </a:t>
            </a:r>
            <a:r>
              <a:rPr lang="el-GR" sz="3200" dirty="0" err="1"/>
              <a:t>ὡς</a:t>
            </a:r>
            <a:r>
              <a:rPr lang="el-GR" sz="3200" dirty="0"/>
              <a:t> «</a:t>
            </a:r>
            <a:r>
              <a:rPr lang="el-GR" sz="3200" dirty="0" err="1"/>
              <a:t>ἰουδαιοχριστιανικὸ</a:t>
            </a:r>
            <a:r>
              <a:rPr lang="el-GR" sz="3200" dirty="0"/>
              <a:t> </a:t>
            </a:r>
            <a:r>
              <a:rPr lang="el-GR" sz="3200" dirty="0" err="1"/>
              <a:t>εὐχολόγιο</a:t>
            </a:r>
            <a:r>
              <a:rPr lang="el-GR" sz="3200" dirty="0"/>
              <a:t>)</a:t>
            </a:r>
            <a:r>
              <a:rPr lang="en-G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8468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6ADCC4-C722-2940-A5A0-606A0CD98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1"/>
            <a:ext cx="11353800" cy="6901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6E24F-134A-694F-ABF4-793C7DE7D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91" y="146648"/>
            <a:ext cx="11930332" cy="6625087"/>
          </a:xfrm>
        </p:spPr>
        <p:txBody>
          <a:bodyPr/>
          <a:lstStyle/>
          <a:p>
            <a:r>
              <a:rPr lang="el-GR" b="1" dirty="0" err="1"/>
              <a:t>Ἡ</a:t>
            </a:r>
            <a:r>
              <a:rPr lang="el-GR" b="1" dirty="0"/>
              <a:t> </a:t>
            </a:r>
            <a:r>
              <a:rPr lang="el-GR" b="1" dirty="0" err="1"/>
              <a:t>ἔρευνα</a:t>
            </a:r>
            <a:r>
              <a:rPr lang="el-GR" b="1" dirty="0"/>
              <a:t> συμπεραίνει </a:t>
            </a:r>
            <a:r>
              <a:rPr lang="el-GR" b="1" dirty="0" err="1"/>
              <a:t>ὅτι</a:t>
            </a:r>
            <a:r>
              <a:rPr lang="el-GR" b="1" dirty="0"/>
              <a:t> πρόκειται </a:t>
            </a:r>
            <a:r>
              <a:rPr lang="el-GR" b="1" dirty="0" err="1"/>
              <a:t>περὶ</a:t>
            </a:r>
            <a:r>
              <a:rPr lang="el-GR" b="1" dirty="0"/>
              <a:t> </a:t>
            </a:r>
            <a:r>
              <a:rPr lang="el-GR" b="1" dirty="0" err="1"/>
              <a:t>χριστιανικῆς</a:t>
            </a:r>
            <a:r>
              <a:rPr lang="el-GR" b="1" dirty="0"/>
              <a:t> συνθέσεως </a:t>
            </a:r>
            <a:r>
              <a:rPr lang="el-GR" b="1" dirty="0" err="1"/>
              <a:t>τῶν</a:t>
            </a:r>
            <a:r>
              <a:rPr lang="el-GR" b="1" dirty="0"/>
              <a:t> </a:t>
            </a:r>
            <a:r>
              <a:rPr lang="el-GR" b="1" dirty="0" err="1"/>
              <a:t>εὐχῶν</a:t>
            </a:r>
            <a:r>
              <a:rPr lang="el-GR" b="1" dirty="0"/>
              <a:t>, βασισμένης </a:t>
            </a:r>
            <a:r>
              <a:rPr lang="el-GR" b="1" dirty="0" err="1"/>
              <a:t>σὲ</a:t>
            </a:r>
            <a:r>
              <a:rPr lang="el-GR" b="1" dirty="0"/>
              <a:t> </a:t>
            </a:r>
            <a:r>
              <a:rPr lang="el-GR" b="1" dirty="0" err="1"/>
              <a:t>ἑβραϊκὰ</a:t>
            </a:r>
            <a:r>
              <a:rPr lang="el-GR" b="1" dirty="0"/>
              <a:t> πρότυπα, </a:t>
            </a:r>
            <a:r>
              <a:rPr lang="el-GR" b="1" dirty="0" err="1"/>
              <a:t>γεγονὸς</a:t>
            </a:r>
            <a:r>
              <a:rPr lang="el-GR" b="1" dirty="0"/>
              <a:t> </a:t>
            </a:r>
            <a:r>
              <a:rPr lang="el-GR" b="1" dirty="0" err="1"/>
              <a:t>ποὺ</a:t>
            </a:r>
            <a:r>
              <a:rPr lang="el-GR" b="1" dirty="0"/>
              <a:t> </a:t>
            </a:r>
            <a:r>
              <a:rPr lang="el-GR" b="1" dirty="0" err="1"/>
              <a:t>ἐνισχύει</a:t>
            </a:r>
            <a:r>
              <a:rPr lang="el-GR" b="1" dirty="0"/>
              <a:t> </a:t>
            </a:r>
            <a:r>
              <a:rPr lang="el-GR" b="1" dirty="0" err="1"/>
              <a:t>τὴν</a:t>
            </a:r>
            <a:r>
              <a:rPr lang="el-GR" b="1" dirty="0"/>
              <a:t> </a:t>
            </a:r>
            <a:r>
              <a:rPr lang="el-GR" b="1" dirty="0" err="1"/>
              <a:t>ἀρχαιότητά</a:t>
            </a:r>
            <a:r>
              <a:rPr lang="el-GR" b="1" dirty="0"/>
              <a:t> τους</a:t>
            </a:r>
            <a:r>
              <a:rPr lang="en-GR" b="1"/>
              <a:t>.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83492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87B7D2-6D90-415E-99B8-EBFBFB37A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75" y="-228599"/>
            <a:ext cx="11249025" cy="32385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9CF157-23FE-403F-AF32-D1D5AE6626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" y="190500"/>
            <a:ext cx="11906250" cy="6448425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αἴτημα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ἀξιοσημείωτο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παρακαλεῖ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δεχθεῖ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ἀποθανόντα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Καισάριο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πρῶτο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προσκύνημα (“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ἀποδημία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”)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ὑπολοίπων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  <a:p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Ἀλλὰ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αἴτημα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Γρηγορίου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δεχθεῖ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ὁ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Θεὸς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καιρῷ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εὐθέτῳ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”» παραπέμπει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ἀναφορὰ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μεταγενεστέρων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ἐπικηδείων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εὐχῶν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στοὺς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συνοδεύοντας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νεκρό.</a:t>
            </a:r>
            <a:endParaRPr lang="el-GR" sz="32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Καθίσταται,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σαφὲς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συγκεκριμένη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περιέχει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πολλὰ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ἀπαντῶνται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ἀντίστοιχα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μεταγενέστερα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εὐχολογικὰ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κείμενα.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δεδομένο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ἀναπέμπεται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τέλος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ἐπιταφίου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λόγου,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μποροῦμε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ὑποθέσουμε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ἀναπέμπεται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ἐξόδιο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ἀκολουθία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Καισάριο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944603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D940E3B-947E-4811-9E1E-BBD1285DA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1" y="1"/>
            <a:ext cx="11258550" cy="12382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5C45E87-67AC-4DA0-A6D2-3879EB056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1" y="209550"/>
            <a:ext cx="11868149" cy="6467475"/>
          </a:xfrm>
        </p:spPr>
        <p:txBody>
          <a:bodyPr>
            <a:normAutofit lnSpcReduction="10000"/>
          </a:bodyPr>
          <a:lstStyle/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Μέσα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ποίηση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Γρηγορίου Θεολόγου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ἐντάσσονται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προσευχές,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τίτλο 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Ποιήματα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ἑαυτοῦ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Ὁ τίτλος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ὑποδηλώνει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λόγῳ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ἀτομικὲς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ὄχι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λειτουργικές. 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Αὐτά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ὅμως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κείμενα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ἀποτελοῦν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παράδοση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Ἐκκλησίας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ἐφόσον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προέρχονται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γραφίδα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μιᾶς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τόσο μεγάλης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θεολογικῆς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μορφῆς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πνευματικὴ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παραγωγὴ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Γρηγορίου Θεολόγου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ἀδύνατον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ἐπηρρέασε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σύγχρονή του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πράξη.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Ἄλλωστε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ἐποχή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τελευταῖα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χρονικὰ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ὅρια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ἰσχύος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αὐτοσχεδιασμοῦ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Λατρείας. 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σημαίνει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κάποιες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εἶχαν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ἀναπεμφθεῖ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ἴδιο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τέλεση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ὁρισμένων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ἀκολουθιῶν</a:t>
            </a:r>
            <a:r>
              <a:rPr lang="el-G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ἤ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περιστατικὲς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λειτουργικὴ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πράξη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ἐποχῆς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του.</a:t>
            </a:r>
            <a:endParaRPr lang="el-GR" sz="32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915792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81F4C75-71A1-4E89-A3C6-972D6E767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66675"/>
            <a:ext cx="11277601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5B279E4-D9C3-49D6-96A1-3D0F30F81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025" y="236218"/>
            <a:ext cx="11791950" cy="6459857"/>
          </a:xfrm>
        </p:spPr>
        <p:txBody>
          <a:bodyPr>
            <a:noAutofit/>
          </a:bodyPr>
          <a:lstStyle/>
          <a:p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(ι) 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Προσευχητικὰ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κείμενα 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ἔργο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Γρηγορίου 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Νύσσης</a:t>
            </a:r>
            <a:endParaRPr lang="el-GR" sz="32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σημαντικότερα κείμενα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ἔργο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Γρηγορίου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Νύσσης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Εἰς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βίον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ὁσίας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Μακρίνης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ὁσίας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θάνατό της.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μορφὴ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σὺ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Κύριε»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συναντᾶται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μετατενέστερη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«Μέγας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Κύριε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θαυμαστὰ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ἔργα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σου...» (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Μ.Ἁγιασμὸς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Θεοφανείων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 Βάπτισμα),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καθὼς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«Κύριε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Ἰησοῦ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Χριστέ, ὁ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ἡμῶν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ὁ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εἰρήνην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δεδωκὼς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...» (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Ἑσπερινὸς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«Γονυκλισίας»). 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Ἄν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Μακρίνας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σχετίζεται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καθαγιαστικὴ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«Μέγας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Κύριε...»,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τούτοις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παρατηροῦμε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ἐκτὸς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τρόπο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ἐπικλήσεως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(«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σὺ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...»)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ὑπάρχει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ἕνα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ἀκόμα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κοινὸ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ἐννοιολογικὸ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(προερχόμενο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Ψαλμ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73,14).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73394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FF6AA9-C507-4F1E-ABBA-B2AC4F01E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1" y="1"/>
            <a:ext cx="11239500" cy="7619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64A479-5A3A-46FA-9F7D-DEF29C83D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1" y="76200"/>
            <a:ext cx="11963398" cy="6629400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Ἀλλὰ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κάποια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βιβλικὰ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θέματα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Μακρίνας φαίνεται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πηγάζουν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παλαιότερες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μορφὲς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ἐκδότης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κριτικοῦ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κειμένου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θεωρεῖ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σύνθεση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ἰδίου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Γρηγορίου, φαίνεται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ἐπίδραση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73</a:t>
            </a:r>
            <a:r>
              <a:rPr lang="el-GR" sz="32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Ψαλμοῦ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σημαντική</a:t>
            </a:r>
            <a:r>
              <a:rPr lang="el-G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παραπάνω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ἐπισημάνσεις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ἐνισχύουν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θεώρηση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ὡς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συλλογικῆς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ὄχι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ἀτομικῆς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Ἐπισημαίνουμε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ἰδιαιτέρως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ἐξιστορήσεως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μεγαλείων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Δημιουργοῦ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καθὼς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αἰτήσεως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ἀφέσεως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ἁμαρτιῶν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ἀποτελοῦν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ἑσπερινῆς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ἀκολουθίας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σαφὲς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ὑπάρχουν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στοιχεῖα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ἀκολουθία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ὑπὲρ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κεκοιμημένων, μάλιστα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ἀντίστοιχες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Ἀποστολικῶν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Διαταγῶν</a:t>
            </a:r>
            <a:r>
              <a:rPr lang="el-GR" sz="3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424931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32730A-9804-4D80-A73C-6873300DA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0"/>
            <a:ext cx="11277600" cy="9525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94CC9A2-8694-4DC9-8C45-65296E241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95250"/>
            <a:ext cx="11925300" cy="658177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ια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μαρτυρίες 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Ἀποστολικῶν</a:t>
            </a:r>
            <a:r>
              <a:rPr lang="el-GR" sz="3200" i="1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Διαταγῶν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(τέλος 4</a:t>
            </a:r>
            <a:r>
              <a:rPr lang="el-GR" sz="3200" u="dotted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dotted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αἰ</a:t>
            </a:r>
            <a:r>
              <a:rPr lang="el-GR" sz="3200" u="dotted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el-GR" sz="3200" u="sng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Ἀποστολικὲς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Διαταγὲς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σημαντικότερη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πληρέστερη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πηγὴ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τοὺς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τέσσερεις πρώτους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αἰῶνες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Ἡ σημασία τους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ἔγκειται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γεγονὸς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ὁ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ἄγνωστος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συμπιλητὴς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συγκέντρωσε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ὑλικὸ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ποὺ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ἀφορᾶ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ὁλόκληρη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χριστιανικὴ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λατρεία·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ὑλικὸ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κατένημε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380 μ.Χ.)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ὀκτὼ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ἐνδιαφέροντα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βιβλία,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ἐκ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ὁποίων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el-GR" sz="32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φαίνεται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ἐξαρτᾶται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στενὰ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Ἀποστολικὴ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Παράδοση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Ἱππολύτου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Ρώμης.</a:t>
            </a:r>
          </a:p>
          <a:p>
            <a:pPr algn="just">
              <a:lnSpc>
                <a:spcPct val="100000"/>
              </a:lnSpc>
            </a:pP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Εἰσαγωγικὸ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θέμα,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πρὶν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παράθεση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προσευχητικῶν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κειμένων,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ἀποτελεῖ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ἀναφορὰ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στὶς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ὧρες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u="none" strike="noStrike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u="none" strike="noStrike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sz="3200" u="sng" strike="noStrike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Εὐχὰς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ἐπιτελεῖτε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ὄρθρου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τρίτῃ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ὥρᾳ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ἕκτῃ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ἐνάτῃ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ἑσπέρας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ἀλεκτοροφωνίας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909853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9D8DF03-C54C-4E78-A427-B86972C7C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" y="0"/>
            <a:ext cx="11229975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A44CEC-1586-4AF1-896E-A37BE789C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825" y="91438"/>
            <a:ext cx="11906250" cy="6577968"/>
          </a:xfrm>
        </p:spPr>
        <p:txBody>
          <a:bodyPr>
            <a:normAutofit/>
          </a:bodyPr>
          <a:lstStyle/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προτροπὴ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Ἀποστολικῶν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Διαταγῶν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συγκεφαλαιώνει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καθημερινὴ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ἐκτὸς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Θείας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Εὐχαριστίας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μετ᾿αὐτῆς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τελουμένων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Μυστηρίων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Βαπτίσματος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Χειροτονιῶν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συνέχεια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κειμένου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αἰτιολογεῖ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παραπάνω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γενικὴ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προτροπὴ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σχετικὰ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κάθε μία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ἀναφερόμενες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ὧρες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πρωϊνὴ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ὀρθρινὴ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πρέπει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ἐπιτελεῖται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διότι «ὁ Κύριος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ἔδωσε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φῶς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ἀφοῦ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ἀπεμάκρυνε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νύκτα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ἔφερε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ἡμέρα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»·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Τρίτη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ὥρα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ἐπειδὴ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ὥρα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ἐκδόθηκε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καταδικαστικὴ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ἀπόφαση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Πιλάτου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ἐναντίον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Κυρίου·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Ἕκτη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ὥρα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ἐπειδὴ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τότε σταυρώθηκε ὁ Κύριος·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Ἐνάτη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διότι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ὥρα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ἐκείνη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«σείστηκαν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πάντα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ἐπειδὴ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τολμοῦσαν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βλέπουν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Κύριο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Σταυρὸ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μποροῦσαν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ὑποφέρουν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ὕβρεις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Ἰουδαίων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»·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717409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59E245-C5AE-4243-BAB6-7EF2DCEB8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" y="0"/>
            <a:ext cx="11268075" cy="76200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66005F-3D8E-4551-9028-702225C63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0500"/>
            <a:ext cx="11811000" cy="6534150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ἑσπέρα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γιὰ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νὰ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εὐχαριστήσουν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Κύριο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ἐπειδὴ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νύκτα παρέσχε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ἀνάπαυση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τοὺς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κόπους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ἡμέρας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ὥρα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κραυγῆς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ἀλεκτρυόνων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 διότι τότε «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εὐαγγελίζεται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ἀναγγέλλεται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) «ἡ παρουσία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ἡμέρας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εἰς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ἐργασίαν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φωτὸς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ἔργων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Ὑπάρχουν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δύο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σημαντικὰ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ἐρωτήματα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ὁποῖα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ἐξάγονται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τὴν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παραπάνω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ἀνάλυση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ὡρῶν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(α) Πρόκειται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ἀτομικῆς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πιστῶν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ἤ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συλλογικῆς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;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ἀπάντηση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κλίνει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ὑπὲρ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πρώτης περιπτώσεως,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ἐὰν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ληφθεῖ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ὑπόψη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Ἀποστολικὲς</a:t>
            </a:r>
            <a:r>
              <a:rPr lang="el-GR" sz="3200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Διαταγὲς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παραθέτουν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ἄλλο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σημεῖο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ἀκολουθίες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Ὄρθρου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Ἑσπερινοῦ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συγκεκριμένες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προσευχὲς</a:t>
            </a:r>
            <a:r>
              <a:rPr lang="el-GR" sz="3200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56036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3194708-65D1-42FB-ACF7-6DF3FBD1A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" y="57150"/>
            <a:ext cx="11315701" cy="74295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8208BC-A922-468A-A1A2-99548E831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775" y="219075"/>
            <a:ext cx="11925300" cy="6457950"/>
          </a:xfrm>
        </p:spPr>
        <p:txBody>
          <a:bodyPr>
            <a:normAutofit/>
          </a:bodyPr>
          <a:lstStyle/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Ὅμως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παραθέτουν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λειτουργικὲς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Ὡρῶν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γεγονὸς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ὁποῖο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ὑποδηλώνει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συγκεκριμένες μαρτυρίες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ἀφοροῦν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συλλογικὴ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προσευχή. Φαίνεται,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ἑπομένως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προτεινόμενες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ὧρες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ἀφοροῦν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τόσο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ἀτομικό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ὅσο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σὲ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συλλογικὸ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πλαίσιο.</a:t>
            </a:r>
          </a:p>
          <a:p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(β) Μήπως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οἱ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αἰτιολογήσεις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κάθε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προσευχῆς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ὑποδηλώνουν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καὶ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περιεχόμενό τους, δεδομένου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ὅτι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αὐτὸ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δὲν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καταγράφεται; Ἡ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ἀπάντηση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εἶναι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προφανῶς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καταφατική.</a:t>
            </a:r>
          </a:p>
          <a:p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Στὴ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μαρτυρία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r>
              <a:rPr lang="el-GR" sz="3200" baseline="300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ου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βιβλίου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περὶ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Ἑσπερινοῦ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καταχωρίζονται δύο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εὐχὲς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τοῦ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Ἐπισκόπου</a:t>
            </a:r>
            <a:r>
              <a:rPr lang="el-GR" sz="32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Ἡ πρώτη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ἀναπέμπεται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ἀμέσως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μετὰ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ἀπὸ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τὶς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διακονικὲς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3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αἰτήσεις</a:t>
            </a:r>
            <a:r>
              <a:rPr lang="el-GR" sz="3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55143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</TotalTime>
  <Words>1822</Words>
  <Application>Microsoft Macintosh PowerPoint</Application>
  <PresentationFormat>Widescreen</PresentationFormat>
  <Paragraphs>56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313</cp:revision>
  <dcterms:created xsi:type="dcterms:W3CDTF">2021-03-24T13:47:07Z</dcterms:created>
  <dcterms:modified xsi:type="dcterms:W3CDTF">2021-05-14T15:37:42Z</dcterms:modified>
</cp:coreProperties>
</file>