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18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94589-BF6F-7C4B-9F8C-A222E0D58E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94263E-1F04-6A42-AAAF-F3BB7778AC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1B005-A04D-B94D-B03B-E68C5EEFF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709C-C7C3-2B47-A4E4-447211D73217}" type="datetimeFigureOut">
              <a:rPr lang="en-GR" smtClean="0"/>
              <a:t>14/5/21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D4B01-181A-AB49-978C-8A6F1EE1B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AF753-A50C-3745-A222-7DBB6668B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5D2B-3970-0341-8B2D-01F7ED3A8AE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95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69FD6-4938-5443-93B1-63469C826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FF4B3B-A3A4-1147-9143-98CE70315E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41F78-FB3F-864B-B8F8-4433D2A70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709C-C7C3-2B47-A4E4-447211D73217}" type="datetimeFigureOut">
              <a:rPr lang="en-GR" smtClean="0"/>
              <a:t>14/5/21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BB0D4-DB9D-4548-9663-566D76015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26926-BF30-0741-908A-F1A4505BC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5D2B-3970-0341-8B2D-01F7ED3A8AE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42377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1107AE-4028-7742-A738-678E737D98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2047F3-81F8-2B46-8853-48D0ADFEF4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E974-FFD4-BA45-925F-DADC8EE5C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709C-C7C3-2B47-A4E4-447211D73217}" type="datetimeFigureOut">
              <a:rPr lang="en-GR" smtClean="0"/>
              <a:t>14/5/21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6BE5D-E6D9-7D44-B8C3-BB8E0AEAC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B06F70-EF91-0949-9F0A-F15D5165A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5D2B-3970-0341-8B2D-01F7ED3A8AE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133792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72281-C531-244D-B344-0D17B75E1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2AF7D-37A6-6C4D-BF48-BAFB4E922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C0643-6DB1-3444-B705-9D7A23434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709C-C7C3-2B47-A4E4-447211D73217}" type="datetimeFigureOut">
              <a:rPr lang="en-GR" smtClean="0"/>
              <a:t>14/5/21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D8AD5-1468-E344-9A41-D43DFFDFF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D0B84-7C0F-7B41-BEEA-428930C9A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5D2B-3970-0341-8B2D-01F7ED3A8AE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470907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CA75F-A9C6-8049-9CF0-3DF583F74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EDF96F-EFC7-4447-91D1-FC26108F9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1CFBC-607A-694B-A780-00B0A62CB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709C-C7C3-2B47-A4E4-447211D73217}" type="datetimeFigureOut">
              <a:rPr lang="en-GR" smtClean="0"/>
              <a:t>14/5/21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512C0-4F86-E34F-9F7E-FD8C34139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6C2CE-F21F-544F-8E30-AA0ED4AA0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5D2B-3970-0341-8B2D-01F7ED3A8AE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126442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3B17B-5D4F-2E47-9178-DA031491C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CF1EB-3FA2-3C4F-B53A-3AE7EF1A4F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631491-DCEC-1F49-A026-55AEE8956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ABDD7E-69F6-3A46-A731-B7A124750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709C-C7C3-2B47-A4E4-447211D73217}" type="datetimeFigureOut">
              <a:rPr lang="en-GR" smtClean="0"/>
              <a:t>14/5/21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3EFAA-94B1-4A4D-A719-E115532C8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D58E4A-2873-714D-A4BB-371D7B8B0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5D2B-3970-0341-8B2D-01F7ED3A8AE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21326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BF1EF-21CA-7E4F-8062-9E46A8D0A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8BF216-B2AE-6D40-9A58-E4685F9C8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4A9061-9EAA-914F-92F8-DF3B56634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4FB45D-33F0-704E-9500-5237A6367E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B5D125-581A-6446-862E-FE58251D2D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315771-8536-8244-BBE8-257EAABDC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709C-C7C3-2B47-A4E4-447211D73217}" type="datetimeFigureOut">
              <a:rPr lang="en-GR" smtClean="0"/>
              <a:t>14/5/21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A05F9C-44AD-134A-B61B-BE70834DC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E1B0A1-23DB-D846-9B74-E00ED4DE8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5D2B-3970-0341-8B2D-01F7ED3A8AE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099468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33E5A-B17E-034E-B825-7F2232A85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E5A4B2-6446-124B-AADE-0CB7DEB2F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709C-C7C3-2B47-A4E4-447211D73217}" type="datetimeFigureOut">
              <a:rPr lang="en-GR" smtClean="0"/>
              <a:t>14/5/21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C91B42-8E4E-E344-8F78-9D7171AC3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F7CAA5-4845-9447-85F6-44281C5E9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5D2B-3970-0341-8B2D-01F7ED3A8AE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72172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3DC70A-6D3F-CE42-A300-9A52700E7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709C-C7C3-2B47-A4E4-447211D73217}" type="datetimeFigureOut">
              <a:rPr lang="en-GR" smtClean="0"/>
              <a:t>14/5/21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5CF4CB-B1CE-2241-A7E0-1A7FF5571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BB5A2C-59FC-C04C-A1ED-59D64979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5D2B-3970-0341-8B2D-01F7ED3A8AE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77323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EE3E4-753B-3D40-8F17-404FD35DB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8ED60-B526-C142-86BA-AC9BE51E3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CE1E99-5ABA-D64E-A7E1-5734ECD07A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5BD110-8E4E-2240-B22F-3B5707D54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709C-C7C3-2B47-A4E4-447211D73217}" type="datetimeFigureOut">
              <a:rPr lang="en-GR" smtClean="0"/>
              <a:t>14/5/21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CF7E0C-4402-514C-8145-64C9F4AB3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41FD09-0355-1B40-BC78-109618D3A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5D2B-3970-0341-8B2D-01F7ED3A8AE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691891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B5407-0941-F242-AA98-058166C92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53874A-3A7A-874F-BF85-38CA1C1CD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A12FFB-0AA8-0548-994D-1DC166283A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E4F95-9E78-FC43-A671-BB7B6CDC8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709C-C7C3-2B47-A4E4-447211D73217}" type="datetimeFigureOut">
              <a:rPr lang="en-GR" smtClean="0"/>
              <a:t>14/5/21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5291CD-235D-B142-99E0-156624587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90166F-9645-4147-8D49-9F2761F05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5D2B-3970-0341-8B2D-01F7ED3A8AE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45384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62E6D6-C49F-9E49-A265-1DA3D8741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B5F669-765E-A247-B2D6-1739559F0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3BE69-D0DD-DA42-A4DE-AF9155D945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F709C-C7C3-2B47-A4E4-447211D73217}" type="datetimeFigureOut">
              <a:rPr lang="en-GR" smtClean="0"/>
              <a:t>14/5/21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50316-D26F-A04A-9479-55FBD2556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FF295-DB4C-C04E-B008-34F36DFE75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95D2B-3970-0341-8B2D-01F7ED3A8AE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21222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A02DF-7D0A-A94E-8F64-59CD18BEE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777" y="-1"/>
            <a:ext cx="10579224" cy="4660777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en-US" b="1" dirty="0"/>
              <a:t>ΜΕΡΟΣ  </a:t>
            </a:r>
            <a:r>
              <a:rPr lang="en-US" b="1" dirty="0" err="1"/>
              <a:t>Γ</a:t>
            </a:r>
            <a:r>
              <a:rPr lang="en-US" b="1" dirty="0"/>
              <a:t>:</a:t>
            </a:r>
            <a:br>
              <a:rPr lang="en-GR" dirty="0"/>
            </a:br>
            <a:r>
              <a:rPr lang="en-US" b="1" u="sng" dirty="0" err="1"/>
              <a:t>Η</a:t>
            </a:r>
            <a:r>
              <a:rPr lang="en-US" b="1" u="sng" dirty="0"/>
              <a:t> «ΧΡΙΣΤΙΑΝΙΚΗ ΜΥΗΣΗ»  ΣΤΙΣ ΜΕΤΑΓΕΝΕΣΤΕΡΕΣ ΤΗΣ Κ.Δ. ΠΗΓΕΣ, ΕΩΣ ΤΟΝ Δ΄ΑΙΩΝΑ</a:t>
            </a:r>
            <a:br>
              <a:rPr lang="en-GR" b="1" u="sng" dirty="0"/>
            </a:b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469B3E-A00D-5944-830A-DC79181CE6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328474" y="5257799"/>
            <a:ext cx="10339526" cy="308499"/>
          </a:xfrm>
        </p:spPr>
        <p:txBody>
          <a:bodyPr>
            <a:normAutofit fontScale="77500" lnSpcReduction="20000"/>
          </a:bodyPr>
          <a:lstStyle/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937366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63AFD-AB3F-1748-8489-218EBD15D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77" y="0"/>
            <a:ext cx="11265023" cy="8877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8FFCF-DC99-434D-9553-F2DCABFB0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7" y="195308"/>
            <a:ext cx="11887200" cy="6516209"/>
          </a:xfrm>
        </p:spPr>
        <p:txBody>
          <a:bodyPr>
            <a:normAutofit/>
          </a:bodyPr>
          <a:lstStyle/>
          <a:p>
            <a:r>
              <a:rPr lang="en-US" sz="3200" dirty="0" err="1"/>
              <a:t>Ἡ</a:t>
            </a:r>
            <a:r>
              <a:rPr lang="en-US" sz="3200" dirty="0"/>
              <a:t> πα</a:t>
            </a:r>
            <a:r>
              <a:rPr lang="en-US" sz="3200" dirty="0" err="1"/>
              <a:t>ροῦσ</a:t>
            </a:r>
            <a:r>
              <a:rPr lang="en-US" sz="3200" dirty="0"/>
              <a:t>α </a:t>
            </a:r>
            <a:r>
              <a:rPr lang="en-US" sz="3200" dirty="0" err="1"/>
              <a:t>ἑνότητ</a:t>
            </a:r>
            <a:r>
              <a:rPr lang="en-US" sz="3200" dirty="0"/>
              <a:t>α </a:t>
            </a:r>
            <a:r>
              <a:rPr lang="en-US" sz="3200" dirty="0" err="1"/>
              <a:t>στοχεύει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ἔρευν</a:t>
            </a:r>
            <a:r>
              <a:rPr lang="en-US" sz="3200" dirty="0"/>
              <a:t>α </a:t>
            </a:r>
            <a:r>
              <a:rPr lang="en-US" sz="3200" dirty="0" err="1"/>
              <a:t>ἑνὸς</a:t>
            </a:r>
            <a:r>
              <a:rPr lang="en-US" sz="3200" dirty="0"/>
              <a:t> βα</a:t>
            </a:r>
            <a:r>
              <a:rPr lang="en-US" sz="3200" dirty="0" err="1"/>
              <a:t>σικότ</a:t>
            </a:r>
            <a:r>
              <a:rPr lang="en-US" sz="3200" dirty="0"/>
              <a:t>α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τμήμ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οκ</a:t>
            </a:r>
            <a:r>
              <a:rPr lang="en-US" sz="3200" dirty="0"/>
              <a:t>α</a:t>
            </a:r>
            <a:r>
              <a:rPr lang="en-US" sz="3200" dirty="0" err="1"/>
              <a:t>λεῖτ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«</a:t>
            </a:r>
            <a:r>
              <a:rPr lang="el-GR" sz="3200" dirty="0" err="1"/>
              <a:t>χριστιανικὴ</a:t>
            </a:r>
            <a:r>
              <a:rPr lang="en-US" sz="3200" dirty="0"/>
              <a:t> </a:t>
            </a:r>
            <a:r>
              <a:rPr lang="en-US" sz="3200" dirty="0" err="1"/>
              <a:t>μύηση</a:t>
            </a:r>
            <a:r>
              <a:rPr lang="en-US" sz="3200" dirty="0"/>
              <a:t>».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συγκεκριμένος</a:t>
            </a:r>
            <a:r>
              <a:rPr lang="en-US" sz="3200" dirty="0"/>
              <a:t> </a:t>
            </a:r>
            <a:r>
              <a:rPr lang="en-US" sz="3200" dirty="0" err="1"/>
              <a:t>ὅρος</a:t>
            </a:r>
            <a:r>
              <a:rPr lang="en-US" sz="3200" dirty="0"/>
              <a:t> </a:t>
            </a:r>
            <a:r>
              <a:rPr lang="en-US" sz="3200" dirty="0" err="1"/>
              <a:t>δηλώνει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λειτουργικὴ</a:t>
            </a:r>
            <a:r>
              <a:rPr lang="en-US" sz="3200" dirty="0"/>
              <a:t> </a:t>
            </a:r>
            <a:r>
              <a:rPr lang="el-GR" sz="3200" dirty="0" err="1"/>
              <a:t>ἐκείνη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δικ</a:t>
            </a:r>
            <a:r>
              <a:rPr lang="en-US" sz="3200" dirty="0"/>
              <a:t>α</a:t>
            </a:r>
            <a:r>
              <a:rPr lang="en-US" sz="3200" dirty="0" err="1"/>
              <a:t>σί</a:t>
            </a:r>
            <a:r>
              <a:rPr lang="en-US" sz="3200" dirty="0"/>
              <a:t>α,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</a:t>
            </a:r>
            <a:r>
              <a:rPr lang="en-US" sz="3200" dirty="0"/>
              <a:t>α </a:t>
            </a:r>
            <a:r>
              <a:rPr lang="en-US" sz="3200" dirty="0" err="1"/>
              <a:t>ἐντάσσοντ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 </a:t>
            </a:r>
            <a:r>
              <a:rPr lang="en-US" sz="3200" dirty="0" err="1"/>
              <a:t>ὅσοι</a:t>
            </a:r>
            <a:r>
              <a:rPr lang="en-US" sz="3200" dirty="0"/>
              <a:t> </a:t>
            </a:r>
            <a:r>
              <a:rPr lang="en-US" sz="3200" dirty="0" err="1"/>
              <a:t>δέχοντ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ἀλήθει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εὐ</a:t>
            </a:r>
            <a:r>
              <a:rPr lang="en-US" sz="3200" dirty="0"/>
              <a:t>α</a:t>
            </a:r>
            <a:r>
              <a:rPr lang="en-US" sz="3200" dirty="0" err="1"/>
              <a:t>γγελικοῦ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.</a:t>
            </a:r>
            <a:r>
              <a:rPr lang="en-GR" sz="3200" dirty="0"/>
              <a:t> </a:t>
            </a:r>
          </a:p>
          <a:p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α,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Χρῖσμ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 </a:t>
            </a:r>
            <a:r>
              <a:rPr lang="en-US" sz="3200" dirty="0" err="1"/>
              <a:t>Εὐχ</a:t>
            </a:r>
            <a:r>
              <a:rPr lang="en-US" sz="3200" dirty="0"/>
              <a:t>α</a:t>
            </a:r>
            <a:r>
              <a:rPr lang="en-US" sz="3200" dirty="0" err="1"/>
              <a:t>ριστί</a:t>
            </a:r>
            <a:r>
              <a:rPr lang="en-US" sz="3200" dirty="0"/>
              <a:t>α, </a:t>
            </a:r>
            <a:r>
              <a:rPr lang="en-US" sz="3200" dirty="0" err="1"/>
              <a:t>τελούμεν</a:t>
            </a:r>
            <a:r>
              <a:rPr lang="en-US" sz="3200" dirty="0"/>
              <a:t>α </a:t>
            </a:r>
            <a:r>
              <a:rPr lang="en-US" sz="3200" dirty="0" err="1"/>
              <a:t>ἀλληλοδι</a:t>
            </a:r>
            <a:r>
              <a:rPr lang="en-US" sz="3200" dirty="0"/>
              <a:t>α</a:t>
            </a:r>
            <a:r>
              <a:rPr lang="en-US" sz="3200" dirty="0" err="1"/>
              <a:t>δόχως</a:t>
            </a:r>
            <a:r>
              <a:rPr lang="en-US" sz="3200" dirty="0"/>
              <a:t>,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οτελοῦσ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τρί</a:t>
            </a:r>
            <a:r>
              <a:rPr lang="en-US" sz="3200" dirty="0"/>
              <a:t>α </a:t>
            </a:r>
            <a:r>
              <a:rPr lang="en-US" sz="3200" dirty="0" err="1"/>
              <a:t>στάδι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στικῆς</a:t>
            </a:r>
            <a:r>
              <a:rPr lang="en-US" sz="3200" dirty="0"/>
              <a:t> </a:t>
            </a:r>
            <a:r>
              <a:rPr lang="en-US" sz="3200" dirty="0" err="1"/>
              <a:t>εἰσδοχῆς</a:t>
            </a:r>
            <a:r>
              <a:rPr lang="en-GR" sz="3200" dirty="0"/>
              <a:t>.</a:t>
            </a:r>
          </a:p>
          <a:p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ὅρος</a:t>
            </a:r>
            <a:r>
              <a:rPr lang="en-US" sz="3200" dirty="0"/>
              <a:t> «</a:t>
            </a:r>
            <a:r>
              <a:rPr lang="en-US" sz="3200" dirty="0" err="1"/>
              <a:t>μύηση</a:t>
            </a:r>
            <a:r>
              <a:rPr lang="en-US" sz="3200" dirty="0"/>
              <a:t>»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φέρετ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ἕν</a:t>
            </a:r>
            <a:r>
              <a:rPr lang="en-US" sz="3200" dirty="0"/>
              <a:t>α </a:t>
            </a:r>
            <a:r>
              <a:rPr lang="en-US" sz="3200" dirty="0" err="1"/>
              <a:t>ξεκίνημ</a:t>
            </a:r>
            <a:r>
              <a:rPr lang="en-US" sz="3200" dirty="0"/>
              <a:t>α</a:t>
            </a:r>
            <a:r>
              <a:rPr lang="en-GR" sz="3200" dirty="0"/>
              <a:t>. 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υτόχρον</a:t>
            </a:r>
            <a:r>
              <a:rPr lang="en-US" sz="3200" dirty="0"/>
              <a:t>α, </a:t>
            </a:r>
            <a:r>
              <a:rPr lang="en-US" sz="3200" dirty="0" err="1"/>
              <a:t>ὅμως</a:t>
            </a:r>
            <a:r>
              <a:rPr lang="en-US" sz="3200" dirty="0"/>
              <a:t>, </a:t>
            </a:r>
            <a:r>
              <a:rPr lang="en-US" sz="3200" dirty="0" err="1"/>
              <a:t>δηλώνει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εἴσοδο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κά</a:t>
            </a:r>
            <a:r>
              <a:rPr lang="en-US" sz="3200" dirty="0"/>
              <a:t>π</a:t>
            </a:r>
            <a:r>
              <a:rPr lang="en-US" sz="3200" dirty="0" err="1"/>
              <a:t>οιο</a:t>
            </a:r>
            <a:r>
              <a:rPr lang="en-US" sz="3200" dirty="0"/>
              <a:t> </a:t>
            </a:r>
            <a:r>
              <a:rPr lang="en-US" sz="3200" dirty="0" err="1"/>
              <a:t>ἱερὸ</a:t>
            </a:r>
            <a:r>
              <a:rPr lang="en-US" sz="3200" dirty="0"/>
              <a:t> </a:t>
            </a:r>
            <a:r>
              <a:rPr lang="en-US" sz="3200" dirty="0" err="1"/>
              <a:t>χῶρο</a:t>
            </a:r>
            <a:r>
              <a:rPr lang="en-US" sz="3200" dirty="0"/>
              <a:t>.</a:t>
            </a:r>
            <a:endParaRPr lang="en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50405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D575A-A01A-C14F-8F81-1950C3F7E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639" y="365125"/>
            <a:ext cx="10892161" cy="3825135"/>
          </a:xfrm>
        </p:spPr>
        <p:txBody>
          <a:bodyPr/>
          <a:lstStyle/>
          <a:p>
            <a:r>
              <a:rPr lang="en-US" b="1" dirty="0"/>
              <a:t>				ΚΕΦΑΛΑΙΟ </a:t>
            </a:r>
            <a:r>
              <a:rPr lang="en-US" b="1" dirty="0" err="1"/>
              <a:t>Α</a:t>
            </a:r>
            <a:r>
              <a:rPr lang="en-US" b="1" dirty="0"/>
              <a:t>΄</a:t>
            </a:r>
            <a:br>
              <a:rPr lang="en-GR" b="1" u="sng" dirty="0"/>
            </a:br>
            <a:r>
              <a:rPr lang="en-GR" b="1" dirty="0"/>
              <a:t>       </a:t>
            </a:r>
            <a:r>
              <a:rPr lang="en-US" b="1" u="sng" dirty="0"/>
              <a:t>ΤΟ ΒΑΠΤΙΣΜΑ ΚΑΤΑ ΤΗΝ ΜΕΤΑ ΤΗΝ Κ.Δ. </a:t>
            </a:r>
            <a:r>
              <a:rPr lang="en-US" b="1" dirty="0"/>
              <a:t>       	           </a:t>
            </a:r>
            <a:r>
              <a:rPr lang="en-US" b="1" u="sng" dirty="0"/>
              <a:t>ΕΠΟΧΗ ΕΩΣ ΤΟΥ Δ΄ΑΙΩΝΑ</a:t>
            </a:r>
            <a:br>
              <a:rPr lang="en-GR" b="1" u="sng" dirty="0"/>
            </a:br>
            <a:endParaRPr lang="en-GR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FE39E-F781-D54D-875E-7EDB883F4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639" y="4851399"/>
            <a:ext cx="10892161" cy="1325563"/>
          </a:xfrm>
        </p:spPr>
        <p:txBody>
          <a:bodyPr/>
          <a:lstStyle/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200011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9D657-E121-8846-AC0B-671092445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62144" y="-45718"/>
            <a:ext cx="11291656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5D71A-BBCA-C142-B353-5EA82C456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4" y="161128"/>
            <a:ext cx="11922710" cy="65490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dotted" dirty="0"/>
              <a:t>(α) </a:t>
            </a:r>
            <a:r>
              <a:rPr lang="en-US" sz="3200" b="1" u="dotted" dirty="0" err="1"/>
              <a:t>Εἰσ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γωγικὰ</a:t>
            </a:r>
            <a:endParaRPr lang="en-GR" sz="3200" dirty="0"/>
          </a:p>
          <a:p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 </a:t>
            </a:r>
            <a:r>
              <a:rPr lang="en-US" sz="3200" dirty="0" err="1"/>
              <a:t>ἐμφ</a:t>
            </a:r>
            <a:r>
              <a:rPr lang="en-US" sz="3200" dirty="0"/>
              <a:t>α</a:t>
            </a:r>
            <a:r>
              <a:rPr lang="en-US" sz="3200" dirty="0" err="1"/>
              <a:t>νίζετ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ἱστορί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υτόχρον</a:t>
            </a:r>
            <a:r>
              <a:rPr lang="en-US" sz="3200" dirty="0"/>
              <a:t>α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 π</a:t>
            </a:r>
            <a:r>
              <a:rPr lang="en-US" sz="3200" dirty="0" err="1"/>
              <a:t>ρώτη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νικὴ</a:t>
            </a:r>
            <a:r>
              <a:rPr lang="en-US" sz="3200" dirty="0"/>
              <a:t> </a:t>
            </a:r>
            <a:r>
              <a:rPr lang="en-US" sz="3200" dirty="0" err="1"/>
              <a:t>κοινότητ</a:t>
            </a:r>
            <a:r>
              <a:rPr lang="en-US" sz="3200" dirty="0"/>
              <a:t>α.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π. </a:t>
            </a:r>
            <a:r>
              <a:rPr lang="en-US" sz="3200" dirty="0" err="1"/>
              <a:t>Π</a:t>
            </a:r>
            <a:r>
              <a:rPr lang="en-US" sz="3200" dirty="0"/>
              <a:t>α</a:t>
            </a:r>
            <a:r>
              <a:rPr lang="en-US" sz="3200" dirty="0" err="1"/>
              <a:t>ῦλος</a:t>
            </a:r>
            <a:r>
              <a:rPr lang="en-US" sz="3200" dirty="0"/>
              <a:t> </a:t>
            </a:r>
            <a:r>
              <a:rPr lang="en-US" sz="3200" dirty="0" err="1"/>
              <a:t>τονίζει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, </a:t>
            </a:r>
            <a:r>
              <a:rPr lang="en-US" sz="3200" dirty="0" err="1"/>
              <a:t>ὅλ</a:t>
            </a:r>
            <a:r>
              <a:rPr lang="en-US" sz="3200" dirty="0"/>
              <a:t>α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μέλη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συμ</a:t>
            </a:r>
            <a:r>
              <a:rPr lang="en-US" sz="3200" dirty="0"/>
              <a:t>π</a:t>
            </a:r>
            <a:r>
              <a:rPr lang="en-US" sz="3200" dirty="0" err="1"/>
              <a:t>εριλ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βα</a:t>
            </a:r>
            <a:r>
              <a:rPr lang="en-US" sz="3200" dirty="0" err="1"/>
              <a:t>νομένου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ἰδίου</a:t>
            </a:r>
            <a:r>
              <a:rPr lang="en-US" sz="3200" dirty="0"/>
              <a:t>, </a:t>
            </a:r>
            <a:r>
              <a:rPr lang="en-US" sz="3200" dirty="0" err="1"/>
              <a:t>ἦσ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βαπ</a:t>
            </a:r>
            <a:r>
              <a:rPr lang="en-US" sz="3200" dirty="0" err="1"/>
              <a:t>τισμέν</a:t>
            </a:r>
            <a:r>
              <a:rPr lang="en-US" sz="3200" dirty="0"/>
              <a:t>α</a:t>
            </a:r>
            <a:r>
              <a:rPr lang="en-GR" sz="3200" dirty="0"/>
              <a:t>.</a:t>
            </a:r>
          </a:p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ἐντολή</a:t>
            </a:r>
            <a:r>
              <a:rPr lang="en-US" sz="3200" dirty="0"/>
              <a:t>, </a:t>
            </a:r>
            <a:r>
              <a:rPr lang="en-US" sz="3200" dirty="0" err="1"/>
              <a:t>ἄλλωστε</a:t>
            </a:r>
            <a:r>
              <a:rPr lang="en-US" sz="3200" dirty="0"/>
              <a:t>,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στημένου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 </a:t>
            </a:r>
            <a:r>
              <a:rPr lang="en-US" sz="3200" dirty="0" err="1"/>
              <a:t>ἦτ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σ</a:t>
            </a:r>
            <a:r>
              <a:rPr lang="en-US" sz="3200" dirty="0"/>
              <a:t>α</a:t>
            </a:r>
            <a:r>
              <a:rPr lang="en-US" sz="3200" dirty="0" err="1"/>
              <a:t>φὴς</a:t>
            </a:r>
            <a:r>
              <a:rPr lang="en-US" sz="3200" dirty="0"/>
              <a:t>: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οτελεῖ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τρό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 </a:t>
            </a:r>
            <a:r>
              <a:rPr lang="en-US" sz="3200" dirty="0" err="1"/>
              <a:t>εἰσόδου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α, </a:t>
            </a:r>
            <a:r>
              <a:rPr lang="en-US" sz="3200" dirty="0" err="1"/>
              <a:t>ἀφοῦ</a:t>
            </a:r>
            <a:r>
              <a:rPr lang="en-US" sz="3200" dirty="0"/>
              <a:t> </a:t>
            </a:r>
            <a:r>
              <a:rPr lang="en-US" sz="3200" dirty="0" err="1"/>
              <a:t>ἔχει</a:t>
            </a:r>
            <a:r>
              <a:rPr lang="en-US" sz="3200" dirty="0"/>
              <a:t> π</a:t>
            </a:r>
            <a:r>
              <a:rPr lang="en-US" sz="3200" dirty="0" err="1"/>
              <a:t>ροηγηθεῖ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σχετικὴ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σκ</a:t>
            </a:r>
            <a:r>
              <a:rPr lang="en-US" sz="3200" dirty="0"/>
              <a:t>α</a:t>
            </a:r>
            <a:r>
              <a:rPr lang="en-US" sz="3200" dirty="0" err="1"/>
              <a:t>λί</a:t>
            </a:r>
            <a:r>
              <a:rPr lang="en-US" sz="3200" dirty="0"/>
              <a:t>α</a:t>
            </a:r>
            <a:r>
              <a:rPr lang="en-GR" sz="3200" dirty="0"/>
              <a:t>.</a:t>
            </a:r>
          </a:p>
          <a:p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ἴδιος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Κύριος</a:t>
            </a:r>
            <a:r>
              <a:rPr lang="en-US" sz="3200" dirty="0"/>
              <a:t> βαπ</a:t>
            </a:r>
            <a:r>
              <a:rPr lang="en-US" sz="3200" dirty="0" err="1"/>
              <a:t>τίστηκε</a:t>
            </a:r>
            <a:r>
              <a:rPr lang="en-US" sz="3200" dirty="0"/>
              <a:t> </a:t>
            </a:r>
            <a:r>
              <a:rPr lang="en-US" sz="3200" dirty="0" err="1"/>
              <a:t>ἐγκ</a:t>
            </a:r>
            <a:r>
              <a:rPr lang="en-US" sz="3200" dirty="0"/>
              <a:t>α</a:t>
            </a:r>
            <a:r>
              <a:rPr lang="en-US" sz="3200" dirty="0" err="1"/>
              <a:t>ινιάζοντ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ἔτσι</a:t>
            </a:r>
            <a:r>
              <a:rPr lang="en-US" sz="3200" dirty="0"/>
              <a:t>,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οστολή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στὸν</a:t>
            </a:r>
            <a:r>
              <a:rPr lang="en-US" sz="3200" dirty="0"/>
              <a:t> </a:t>
            </a:r>
            <a:r>
              <a:rPr lang="en-US" sz="3200" dirty="0" err="1"/>
              <a:t>κόσμο</a:t>
            </a:r>
            <a:r>
              <a:rPr lang="en-US" sz="3200" dirty="0"/>
              <a:t>·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Ἰωάννην</a:t>
            </a:r>
            <a:r>
              <a:rPr lang="en-US" sz="3200" dirty="0"/>
              <a:t>, </a:t>
            </a:r>
            <a:r>
              <a:rPr lang="en-US" sz="3200" dirty="0" err="1"/>
              <a:t>μάλιστ</a:t>
            </a:r>
            <a:r>
              <a:rPr lang="en-US" sz="3200" dirty="0"/>
              <a:t>α, </a:t>
            </a:r>
            <a:r>
              <a:rPr lang="en-US" sz="3200" dirty="0" err="1"/>
              <a:t>Εὐ</a:t>
            </a:r>
            <a:r>
              <a:rPr lang="en-US" sz="3200" dirty="0"/>
              <a:t>α</a:t>
            </a:r>
            <a:r>
              <a:rPr lang="en-US" sz="3200" dirty="0" err="1"/>
              <a:t>γγέλιο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ιμένει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γεγονὸς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Χριστὸς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μόνο</a:t>
            </a:r>
            <a:r>
              <a:rPr lang="en-US" sz="3200" dirty="0"/>
              <a:t> </a:t>
            </a:r>
            <a:r>
              <a:rPr lang="en-US" sz="3200" dirty="0" err="1"/>
              <a:t>Ἐκεῖνος</a:t>
            </a:r>
            <a:r>
              <a:rPr lang="en-US" sz="3200" dirty="0"/>
              <a:t> «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οίου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τέ</a:t>
            </a:r>
            <a:r>
              <a:rPr lang="en-US" sz="3200" dirty="0"/>
              <a:t>β</a:t>
            </a:r>
            <a:r>
              <a:rPr lang="en-US" sz="3200" dirty="0" err="1"/>
              <a:t>ηκε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ἔμεινε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Ἅγιο</a:t>
            </a:r>
            <a:r>
              <a:rPr lang="en-US" sz="3200" dirty="0"/>
              <a:t> </a:t>
            </a:r>
            <a:r>
              <a:rPr lang="en-US" sz="3200" dirty="0" err="1"/>
              <a:t>Πνεῦμ</a:t>
            </a:r>
            <a:r>
              <a:rPr lang="en-US" sz="3200" dirty="0"/>
              <a:t>α» (</a:t>
            </a:r>
            <a:r>
              <a:rPr lang="en-US" sz="3200" dirty="0" err="1"/>
              <a:t>δηλ</a:t>
            </a:r>
            <a:r>
              <a:rPr lang="en-US" sz="3200" dirty="0"/>
              <a:t>α</a:t>
            </a:r>
            <a:r>
              <a:rPr lang="en-US" sz="3200" dirty="0" err="1"/>
              <a:t>δὴ</a:t>
            </a:r>
            <a:r>
              <a:rPr lang="en-US" sz="3200" dirty="0"/>
              <a:t> βαπ</a:t>
            </a:r>
            <a:r>
              <a:rPr lang="en-US" sz="3200" dirty="0" err="1"/>
              <a:t>τίστηκε</a:t>
            </a:r>
            <a:r>
              <a:rPr lang="en-US" sz="3200" dirty="0"/>
              <a:t>),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Ἐκεῖνος</a:t>
            </a:r>
            <a:r>
              <a:rPr lang="en-US" sz="3200" dirty="0"/>
              <a:t> «π</a:t>
            </a:r>
            <a:r>
              <a:rPr lang="en-US" sz="3200" dirty="0" err="1"/>
              <a:t>οὺ</a:t>
            </a:r>
            <a:r>
              <a:rPr lang="en-US" sz="3200" dirty="0"/>
              <a:t> βαπ</a:t>
            </a:r>
            <a:r>
              <a:rPr lang="en-US" sz="3200" dirty="0" err="1"/>
              <a:t>τίζει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Ἅγιο</a:t>
            </a:r>
            <a:r>
              <a:rPr lang="en-US" sz="3200" dirty="0"/>
              <a:t> </a:t>
            </a:r>
            <a:r>
              <a:rPr lang="en-US" sz="3200" dirty="0" err="1"/>
              <a:t>Πνεῦμ</a:t>
            </a:r>
            <a:r>
              <a:rPr lang="en-US" sz="3200" dirty="0"/>
              <a:t>α»</a:t>
            </a:r>
            <a:r>
              <a:rPr lang="en-G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1806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A3EBA-AF70-0D47-8785-7FCD10676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7989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D1E53-67DC-D44A-8685-C43D53C4C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7" y="186430"/>
            <a:ext cx="11958221" cy="6542843"/>
          </a:xfrm>
        </p:spPr>
        <p:txBody>
          <a:bodyPr>
            <a:normAutofit/>
          </a:bodyPr>
          <a:lstStyle/>
          <a:p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ρτυρίες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ινῆς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θήκης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π</a:t>
            </a:r>
            <a:r>
              <a:rPr lang="en-US" sz="3200" dirty="0" err="1"/>
              <a:t>ολλὲς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κρίνοντ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π</a:t>
            </a:r>
            <a:r>
              <a:rPr lang="en-US" sz="3200" dirty="0" err="1"/>
              <a:t>οικίλες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τηγορίες</a:t>
            </a:r>
            <a:r>
              <a:rPr lang="en-US" sz="3200" dirty="0"/>
              <a:t> π</a:t>
            </a:r>
            <a:r>
              <a:rPr lang="en-US" sz="3200" dirty="0" err="1"/>
              <a:t>ερι</a:t>
            </a:r>
            <a:r>
              <a:rPr lang="en-US" sz="3200" dirty="0"/>
              <a:t>π</a:t>
            </a:r>
            <a:r>
              <a:rPr lang="en-US" sz="3200" dirty="0" err="1"/>
              <a:t>τώσεων</a:t>
            </a:r>
            <a:r>
              <a:rPr lang="en-US" sz="3200" dirty="0"/>
              <a:t>, </a:t>
            </a:r>
            <a:r>
              <a:rPr lang="en-US" sz="3200" dirty="0" err="1"/>
              <a:t>ἀ</a:t>
            </a:r>
            <a:r>
              <a:rPr lang="en-US" sz="3200" dirty="0"/>
              <a:t>πα</a:t>
            </a:r>
            <a:r>
              <a:rPr lang="en-US" sz="3200" dirty="0" err="1"/>
              <a:t>ρτιζόμενες</a:t>
            </a:r>
            <a:r>
              <a:rPr lang="en-US" sz="3200" dirty="0"/>
              <a:t> </a:t>
            </a:r>
            <a:r>
              <a:rPr lang="en-US" sz="3200" dirty="0" err="1"/>
              <a:t>ἀφενὸς</a:t>
            </a:r>
            <a:r>
              <a:rPr lang="en-US" sz="3200" dirty="0"/>
              <a:t> </a:t>
            </a:r>
            <a:r>
              <a:rPr lang="en-US" sz="3200" dirty="0" err="1"/>
              <a:t>μὲν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ἱστορικὲς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ρτυρίες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Συνο</a:t>
            </a:r>
            <a:r>
              <a:rPr lang="en-US" sz="3200" dirty="0"/>
              <a:t>π</a:t>
            </a:r>
            <a:r>
              <a:rPr lang="en-US" sz="3200" dirty="0" err="1"/>
              <a:t>τικῶν</a:t>
            </a:r>
            <a:r>
              <a:rPr lang="en-US" sz="3200" dirty="0"/>
              <a:t> </a:t>
            </a:r>
            <a:r>
              <a:rPr lang="en-US" sz="3200" dirty="0" err="1"/>
              <a:t>Εὐ</a:t>
            </a:r>
            <a:r>
              <a:rPr lang="en-US" sz="3200" dirty="0"/>
              <a:t>α</a:t>
            </a:r>
            <a:r>
              <a:rPr lang="en-US" sz="3200" dirty="0" err="1"/>
              <a:t>γγελίων</a:t>
            </a:r>
            <a:r>
              <a:rPr lang="en-US" sz="3200" dirty="0"/>
              <a:t>, </a:t>
            </a:r>
            <a:r>
              <a:rPr lang="en-US" sz="3200" dirty="0" err="1"/>
              <a:t>ἀφετέρου</a:t>
            </a:r>
            <a:r>
              <a:rPr lang="en-US" sz="3200" dirty="0"/>
              <a:t> </a:t>
            </a:r>
            <a:r>
              <a:rPr lang="en-US" sz="3200" dirty="0" err="1"/>
              <a:t>δὲ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τικὴ</a:t>
            </a:r>
            <a:r>
              <a:rPr lang="en-US" sz="3200" dirty="0"/>
              <a:t> </a:t>
            </a:r>
            <a:r>
              <a:rPr lang="en-US" sz="3200" dirty="0" err="1"/>
              <a:t>θεολογί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π. </a:t>
            </a:r>
            <a:r>
              <a:rPr lang="en-US" sz="3200" dirty="0" err="1"/>
              <a:t>Π</a:t>
            </a:r>
            <a:r>
              <a:rPr lang="en-US" sz="3200" dirty="0"/>
              <a:t>α</a:t>
            </a:r>
            <a:r>
              <a:rPr lang="en-US" sz="3200" dirty="0" err="1"/>
              <a:t>ύλου</a:t>
            </a:r>
            <a:r>
              <a:rPr lang="en-GR" sz="3200" dirty="0"/>
              <a:t>.</a:t>
            </a:r>
          </a:p>
          <a:p>
            <a:r>
              <a:rPr lang="en-US" sz="3200" dirty="0" err="1"/>
              <a:t>Π</a:t>
            </a:r>
            <a:r>
              <a:rPr lang="en-US" sz="3200" dirty="0"/>
              <a:t>α</a:t>
            </a:r>
            <a:r>
              <a:rPr lang="en-US" sz="3200" dirty="0" err="1"/>
              <a:t>ρομοίως</a:t>
            </a:r>
            <a:r>
              <a:rPr lang="en-US" sz="3200" dirty="0"/>
              <a:t> π</a:t>
            </a:r>
            <a:r>
              <a:rPr lang="en-US" sz="3200" dirty="0" err="1"/>
              <a:t>ολλὲς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σχετικὲς</a:t>
            </a:r>
            <a:r>
              <a:rPr lang="en-US" sz="3200" dirty="0"/>
              <a:t> </a:t>
            </a:r>
            <a:r>
              <a:rPr lang="en-US" sz="3200" dirty="0" err="1"/>
              <a:t>μελέτες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Bαπ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ινὴ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θήκη</a:t>
            </a:r>
            <a:r>
              <a:rPr lang="en-GR" sz="3200" dirty="0"/>
              <a:t>.</a:t>
            </a:r>
          </a:p>
          <a:p>
            <a:endParaRPr lang="en-GR" sz="3200" dirty="0"/>
          </a:p>
          <a:p>
            <a:pPr marL="0" indent="0">
              <a:buNone/>
            </a:pPr>
            <a:r>
              <a:rPr lang="en-US" sz="3200" b="1" u="dotted" dirty="0"/>
              <a:t>(β) </a:t>
            </a:r>
            <a:r>
              <a:rPr lang="en-US" sz="3200" b="1" u="dotted" dirty="0" err="1"/>
              <a:t>Οἱ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μ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ρτυρίες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τῆς</a:t>
            </a:r>
            <a:r>
              <a:rPr lang="en-US" sz="3200" b="1" u="dotted" dirty="0"/>
              <a:t> </a:t>
            </a:r>
            <a:r>
              <a:rPr lang="en-US" sz="3200" b="1" i="1" u="dotted" dirty="0" err="1"/>
              <a:t>Διδ</a:t>
            </a:r>
            <a:r>
              <a:rPr lang="en-US" sz="3200" b="1" i="1" u="dotted" dirty="0"/>
              <a:t>α</a:t>
            </a:r>
            <a:r>
              <a:rPr lang="en-US" sz="3200" b="1" i="1" u="dotted" dirty="0" err="1"/>
              <a:t>χῆς</a:t>
            </a:r>
            <a:r>
              <a:rPr lang="en-US" sz="3200" b="1" i="1" u="dotted" dirty="0"/>
              <a:t> </a:t>
            </a:r>
            <a:r>
              <a:rPr lang="en-US" sz="3200" b="1" i="1" u="dotted" dirty="0" err="1"/>
              <a:t>τῶν</a:t>
            </a:r>
            <a:r>
              <a:rPr lang="en-US" sz="3200" b="1" i="1" u="dotted" dirty="0"/>
              <a:t> </a:t>
            </a:r>
            <a:r>
              <a:rPr lang="en-US" sz="3200" b="1" i="1" u="dotted" dirty="0" err="1"/>
              <a:t>Δώδεκ</a:t>
            </a:r>
            <a:r>
              <a:rPr lang="en-US" sz="3200" b="1" i="1" u="dotted" dirty="0"/>
              <a:t>α </a:t>
            </a:r>
            <a:r>
              <a:rPr lang="en-US" sz="3200" b="1" i="1" u="dotted" dirty="0" err="1"/>
              <a:t>Ἀ</a:t>
            </a:r>
            <a:r>
              <a:rPr lang="en-US" sz="3200" b="1" i="1" u="dotted" dirty="0"/>
              <a:t>π</a:t>
            </a:r>
            <a:r>
              <a:rPr lang="en-US" sz="3200" b="1" i="1" u="dotted" dirty="0" err="1"/>
              <a:t>οστόλων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κ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ὶ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τοῦ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Ἰουστίνου</a:t>
            </a:r>
            <a:r>
              <a:rPr lang="en-US" sz="3200" b="1" u="dotted" dirty="0"/>
              <a:t>.</a:t>
            </a:r>
            <a:endParaRPr lang="en-GR" sz="3200" dirty="0"/>
          </a:p>
          <a:p>
            <a:pPr marL="0" indent="0">
              <a:buNone/>
            </a:pPr>
            <a:r>
              <a:rPr lang="en-US" sz="3200" dirty="0"/>
              <a:t>(I)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i="1" dirty="0" err="1"/>
              <a:t>Διδ</a:t>
            </a:r>
            <a:r>
              <a:rPr lang="en-US" sz="3200" i="1" dirty="0"/>
              <a:t>α</a:t>
            </a:r>
            <a:r>
              <a:rPr lang="en-US" sz="3200" i="1" dirty="0" err="1"/>
              <a:t>χῆς</a:t>
            </a:r>
            <a:r>
              <a:rPr lang="en-US" sz="3200" i="1" dirty="0"/>
              <a:t> </a:t>
            </a:r>
            <a:r>
              <a:rPr lang="en-US" sz="3200" i="1" dirty="0" err="1"/>
              <a:t>τῶν</a:t>
            </a:r>
            <a:r>
              <a:rPr lang="en-US" sz="3200" i="1" dirty="0"/>
              <a:t> </a:t>
            </a:r>
            <a:r>
              <a:rPr lang="en-US" sz="3200" i="1" dirty="0" err="1"/>
              <a:t>Δώδεκ</a:t>
            </a:r>
            <a:r>
              <a:rPr lang="en-US" sz="3200" i="1" dirty="0"/>
              <a:t>α </a:t>
            </a:r>
            <a:r>
              <a:rPr lang="en-US" sz="3200" i="1" dirty="0" err="1"/>
              <a:t>Ἀ</a:t>
            </a:r>
            <a:r>
              <a:rPr lang="en-US" sz="3200" i="1" dirty="0"/>
              <a:t>π</a:t>
            </a:r>
            <a:r>
              <a:rPr lang="en-US" sz="3200" i="1" dirty="0" err="1"/>
              <a:t>οστόλων</a:t>
            </a:r>
            <a:r>
              <a:rPr lang="en-US" sz="3200" dirty="0"/>
              <a:t> (</a:t>
            </a:r>
            <a:r>
              <a:rPr lang="en-US" sz="3200" dirty="0" err="1"/>
              <a:t>ἀρχὲς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2ου α</a:t>
            </a:r>
            <a:r>
              <a:rPr lang="en-US" sz="3200" dirty="0" err="1"/>
              <a:t>ἰ</a:t>
            </a:r>
            <a:r>
              <a:rPr lang="en-US" sz="3200" dirty="0"/>
              <a:t>.)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οτελεῖ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ἀρχ</a:t>
            </a:r>
            <a:r>
              <a:rPr lang="en-US" sz="3200" dirty="0"/>
              <a:t>α</a:t>
            </a:r>
            <a:r>
              <a:rPr lang="en-US" sz="3200" dirty="0" err="1"/>
              <a:t>ιότερη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, </a:t>
            </a:r>
            <a:r>
              <a:rPr lang="en-US" sz="3200" dirty="0" err="1"/>
              <a:t>μετὰ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ἀντίστοιχες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ινοδι</a:t>
            </a:r>
            <a:r>
              <a:rPr lang="en-US" sz="3200" dirty="0"/>
              <a:t>α</a:t>
            </a:r>
            <a:r>
              <a:rPr lang="en-US" sz="3200" dirty="0" err="1"/>
              <a:t>θηκικές</a:t>
            </a:r>
            <a:r>
              <a:rPr lang="en-G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9086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FCD7E-ED7C-054A-A8CB-B3C9B9966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5718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4CDB4-86F5-284B-B175-EE01D15D6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7653"/>
            <a:ext cx="12192000" cy="6649375"/>
          </a:xfrm>
        </p:spPr>
        <p:txBody>
          <a:bodyPr>
            <a:noAutofit/>
          </a:bodyPr>
          <a:lstStyle/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ἀρχ</a:t>
            </a:r>
            <a:r>
              <a:rPr lang="en-US" sz="3200" dirty="0"/>
              <a:t>α</a:t>
            </a:r>
            <a:r>
              <a:rPr lang="en-US" sz="3200" dirty="0" err="1"/>
              <a:t>ιότ</a:t>
            </a:r>
            <a:r>
              <a:rPr lang="en-US" sz="3200" dirty="0"/>
              <a:t>α</a:t>
            </a:r>
            <a:r>
              <a:rPr lang="en-US" sz="3200" dirty="0" err="1"/>
              <a:t>τη</a:t>
            </a:r>
            <a:r>
              <a:rPr lang="en-US" sz="3200" dirty="0"/>
              <a:t> α</a:t>
            </a:r>
            <a:r>
              <a:rPr lang="en-US" sz="3200" dirty="0" err="1"/>
              <a:t>ὐτὴ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</a:t>
            </a:r>
            <a:r>
              <a:rPr lang="en-US" sz="3200" dirty="0"/>
              <a:t>α πα</a:t>
            </a:r>
            <a:r>
              <a:rPr lang="en-US" sz="3200" dirty="0" err="1"/>
              <a:t>ρέχει</a:t>
            </a:r>
            <a:r>
              <a:rPr lang="en-US" sz="3200" dirty="0"/>
              <a:t> </a:t>
            </a:r>
            <a:r>
              <a:rPr lang="en-US" sz="3200" dirty="0" err="1"/>
              <a:t>τελετουργικὲς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θεολογικὲς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ρτυρίες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,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θὼς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π</a:t>
            </a:r>
            <a:r>
              <a:rPr lang="en-US" sz="3200" dirty="0" err="1"/>
              <a:t>ληροφορίες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ὕδ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.</a:t>
            </a:r>
            <a:endParaRPr lang="en-GR" sz="3200" dirty="0"/>
          </a:p>
          <a:p>
            <a:r>
              <a:rPr lang="en-US" sz="3200" dirty="0"/>
              <a:t>(</a:t>
            </a:r>
            <a:r>
              <a:rPr lang="en-US" sz="3200" dirty="0" err="1"/>
              <a:t>i</a:t>
            </a:r>
            <a:r>
              <a:rPr lang="en-US" sz="3200" dirty="0"/>
              <a:t>)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 </a:t>
            </a:r>
            <a:r>
              <a:rPr lang="en-US" sz="3200" dirty="0" err="1"/>
              <a:t>τελεῖτ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ίκληση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Τριάδος</a:t>
            </a:r>
            <a:r>
              <a:rPr lang="en-US" sz="3200" dirty="0"/>
              <a:t> (</a:t>
            </a:r>
            <a:r>
              <a:rPr lang="en-US" sz="3200" i="1" dirty="0" err="1"/>
              <a:t>εἰς</a:t>
            </a:r>
            <a:r>
              <a:rPr lang="en-US" sz="3200" i="1" dirty="0"/>
              <a:t> </a:t>
            </a:r>
            <a:r>
              <a:rPr lang="en-US" sz="3200" i="1" dirty="0" err="1"/>
              <a:t>τὸ</a:t>
            </a:r>
            <a:r>
              <a:rPr lang="en-US" sz="3200" i="1" dirty="0"/>
              <a:t> </a:t>
            </a:r>
            <a:r>
              <a:rPr lang="en-US" sz="3200" i="1" dirty="0" err="1"/>
              <a:t>ὄνομ</a:t>
            </a:r>
            <a:r>
              <a:rPr lang="en-US" sz="3200" i="1" dirty="0"/>
              <a:t>α </a:t>
            </a:r>
            <a:r>
              <a:rPr lang="en-US" sz="3200" i="1" dirty="0" err="1"/>
              <a:t>τοῦ</a:t>
            </a:r>
            <a:r>
              <a:rPr lang="en-US" sz="3200" i="1" dirty="0"/>
              <a:t> </a:t>
            </a:r>
            <a:r>
              <a:rPr lang="en-US" sz="3200" i="1" dirty="0" err="1"/>
              <a:t>Π</a:t>
            </a:r>
            <a:r>
              <a:rPr lang="en-US" sz="3200" i="1" dirty="0"/>
              <a:t>α</a:t>
            </a:r>
            <a:r>
              <a:rPr lang="en-US" sz="3200" i="1" dirty="0" err="1"/>
              <a:t>τρὸς</a:t>
            </a:r>
            <a:r>
              <a:rPr lang="en-US" sz="3200" i="1" dirty="0"/>
              <a:t> </a:t>
            </a:r>
            <a:r>
              <a:rPr lang="en-US" sz="3200" i="1" dirty="0" err="1"/>
              <a:t>κ</a:t>
            </a:r>
            <a:r>
              <a:rPr lang="en-US" sz="3200" i="1" dirty="0"/>
              <a:t>α</a:t>
            </a:r>
            <a:r>
              <a:rPr lang="en-US" sz="3200" i="1" dirty="0" err="1"/>
              <a:t>ὶ</a:t>
            </a:r>
            <a:r>
              <a:rPr lang="en-US" sz="3200" i="1" dirty="0"/>
              <a:t> </a:t>
            </a:r>
            <a:r>
              <a:rPr lang="en-US" sz="3200" i="1" dirty="0" err="1"/>
              <a:t>τοῦ</a:t>
            </a:r>
            <a:r>
              <a:rPr lang="en-US" sz="3200" i="1" dirty="0"/>
              <a:t> </a:t>
            </a:r>
            <a:r>
              <a:rPr lang="en-US" sz="3200" i="1" dirty="0" err="1"/>
              <a:t>Υἱοῦ</a:t>
            </a:r>
            <a:r>
              <a:rPr lang="en-US" sz="3200" i="1" dirty="0"/>
              <a:t> </a:t>
            </a:r>
            <a:r>
              <a:rPr lang="en-US" sz="3200" i="1" dirty="0" err="1"/>
              <a:t>κ</a:t>
            </a:r>
            <a:r>
              <a:rPr lang="en-US" sz="3200" i="1" dirty="0"/>
              <a:t>α</a:t>
            </a:r>
            <a:r>
              <a:rPr lang="en-US" sz="3200" i="1" dirty="0" err="1"/>
              <a:t>ὶ</a:t>
            </a:r>
            <a:r>
              <a:rPr lang="en-US" sz="3200" i="1" dirty="0"/>
              <a:t> </a:t>
            </a:r>
            <a:r>
              <a:rPr lang="en-US" sz="3200" i="1" dirty="0" err="1"/>
              <a:t>τοῦ</a:t>
            </a:r>
            <a:r>
              <a:rPr lang="en-US" sz="3200" i="1" dirty="0"/>
              <a:t> </a:t>
            </a:r>
            <a:r>
              <a:rPr lang="en-US" sz="3200" i="1" dirty="0" err="1"/>
              <a:t>Ἁγίου</a:t>
            </a:r>
            <a:r>
              <a:rPr lang="en-US" sz="3200" i="1" dirty="0"/>
              <a:t> </a:t>
            </a:r>
            <a:r>
              <a:rPr lang="en-US" sz="3200" i="1" dirty="0" err="1"/>
              <a:t>Πνεύμ</a:t>
            </a:r>
            <a:r>
              <a:rPr lang="en-US" sz="3200" i="1" dirty="0"/>
              <a:t>α</a:t>
            </a:r>
            <a:r>
              <a:rPr lang="en-US" sz="3200" i="1" dirty="0" err="1"/>
              <a:t>τος</a:t>
            </a:r>
            <a:r>
              <a:rPr lang="en-US" sz="3200" dirty="0"/>
              <a:t>), </a:t>
            </a:r>
            <a:r>
              <a:rPr lang="en-US" sz="3200" dirty="0" err="1"/>
              <a:t>στοιχεῖο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</a:t>
            </a:r>
            <a:r>
              <a:rPr lang="en-US" sz="3200" dirty="0"/>
              <a:t> π</a:t>
            </a:r>
            <a:r>
              <a:rPr lang="en-US" sz="3200" dirty="0" err="1"/>
              <a:t>ηγάζει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ροτρο</a:t>
            </a:r>
            <a:r>
              <a:rPr lang="en-US" sz="3200" dirty="0"/>
              <a:t>π</a:t>
            </a:r>
            <a:r>
              <a:rPr lang="en-US" sz="3200" dirty="0" err="1"/>
              <a:t>ὴ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,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ρτυρεῖτ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ὅλες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λειτουργικὲς</a:t>
            </a:r>
            <a:r>
              <a:rPr lang="en-US" sz="3200" dirty="0"/>
              <a:t> π</a:t>
            </a:r>
            <a:r>
              <a:rPr lang="en-US" sz="3200" dirty="0" err="1"/>
              <a:t>ηγὲς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οτελεῖ</a:t>
            </a:r>
            <a:r>
              <a:rPr lang="en-US" sz="3200" dirty="0"/>
              <a:t> </a:t>
            </a:r>
            <a:r>
              <a:rPr lang="en-US" sz="3200" dirty="0" err="1"/>
              <a:t>κεντρικὸ</a:t>
            </a:r>
            <a:r>
              <a:rPr lang="en-US" sz="3200" dirty="0"/>
              <a:t> </a:t>
            </a:r>
            <a:r>
              <a:rPr lang="en-US" sz="3200" dirty="0" err="1"/>
              <a:t>σημεῖο</a:t>
            </a:r>
            <a:r>
              <a:rPr lang="en-US" sz="3200" dirty="0"/>
              <a:t> </a:t>
            </a:r>
            <a:r>
              <a:rPr lang="en-US" sz="3200" dirty="0" err="1"/>
              <a:t>ἕως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σημερινὴ</a:t>
            </a:r>
            <a:r>
              <a:rPr lang="en-US" sz="3200" dirty="0"/>
              <a:t> </a:t>
            </a:r>
            <a:r>
              <a:rPr lang="en-US" sz="3200" dirty="0" err="1"/>
              <a:t>λειτουργικὴ</a:t>
            </a:r>
            <a:r>
              <a:rPr lang="en-US" sz="3200" dirty="0"/>
              <a:t> π</a:t>
            </a:r>
            <a:r>
              <a:rPr lang="en-US" sz="3200" dirty="0" err="1"/>
              <a:t>ράξη</a:t>
            </a:r>
            <a:r>
              <a:rPr lang="en-GR" sz="3200" dirty="0"/>
              <a:t> </a:t>
            </a:r>
          </a:p>
          <a:p>
            <a:pPr marL="0" indent="0">
              <a:buNone/>
            </a:pPr>
            <a:r>
              <a:rPr lang="en-GR" sz="3200" dirty="0"/>
              <a:t>     *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μνεί</a:t>
            </a:r>
            <a:r>
              <a:rPr lang="en-US" sz="3200" dirty="0"/>
              <a:t>α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«</a:t>
            </a:r>
            <a:r>
              <a:rPr lang="en-US" sz="3200" dirty="0" err="1"/>
              <a:t>ζωντ</a:t>
            </a:r>
            <a:r>
              <a:rPr lang="en-US" sz="3200" dirty="0"/>
              <a:t>α</a:t>
            </a:r>
            <a:r>
              <a:rPr lang="en-US" sz="3200" dirty="0" err="1"/>
              <a:t>νὸ</a:t>
            </a:r>
            <a:r>
              <a:rPr lang="en-US" sz="3200" dirty="0"/>
              <a:t> </a:t>
            </a:r>
            <a:r>
              <a:rPr lang="en-US" sz="3200" dirty="0" err="1"/>
              <a:t>νερὸ</a:t>
            </a:r>
            <a:r>
              <a:rPr lang="en-US" sz="3200" dirty="0"/>
              <a:t>» </a:t>
            </a:r>
            <a:r>
              <a:rPr lang="en-US" sz="3200" dirty="0" err="1"/>
              <a:t>ἤ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«</a:t>
            </a:r>
            <a:r>
              <a:rPr lang="en-US" sz="3200" dirty="0" err="1"/>
              <a:t>ἄλλο</a:t>
            </a:r>
            <a:r>
              <a:rPr lang="en-US" sz="3200" dirty="0"/>
              <a:t> </a:t>
            </a:r>
            <a:r>
              <a:rPr lang="en-US" sz="3200" dirty="0" err="1"/>
              <a:t>ὕδωρ</a:t>
            </a:r>
            <a:r>
              <a:rPr lang="en-US" sz="3200" dirty="0"/>
              <a:t>» (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</a:t>
            </a:r>
            <a:r>
              <a:rPr lang="en-US" sz="3200" dirty="0"/>
              <a:t>, π</a:t>
            </a:r>
            <a:r>
              <a:rPr lang="en-US" sz="3200" dirty="0" err="1"/>
              <a:t>ροφ</a:t>
            </a:r>
            <a:r>
              <a:rPr lang="en-US" sz="3200" dirty="0"/>
              <a:t>α</a:t>
            </a:r>
            <a:r>
              <a:rPr lang="en-US" sz="3200" dirty="0" err="1"/>
              <a:t>νῶς</a:t>
            </a:r>
            <a:r>
              <a:rPr lang="en-US" sz="3200" dirty="0"/>
              <a:t>,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ἦτ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«</a:t>
            </a:r>
            <a:r>
              <a:rPr lang="en-US" sz="3200" dirty="0" err="1"/>
              <a:t>ζωντ</a:t>
            </a:r>
            <a:r>
              <a:rPr lang="en-US" sz="3200" dirty="0"/>
              <a:t>α</a:t>
            </a:r>
            <a:r>
              <a:rPr lang="en-US" sz="3200" dirty="0" err="1"/>
              <a:t>νὸ</a:t>
            </a:r>
            <a:r>
              <a:rPr lang="en-US" sz="3200" dirty="0"/>
              <a:t>», </a:t>
            </a:r>
            <a:r>
              <a:rPr lang="en-US" sz="3200" dirty="0" err="1"/>
              <a:t>ἑ</a:t>
            </a:r>
            <a:r>
              <a:rPr lang="en-US" sz="3200" dirty="0"/>
              <a:t>π</a:t>
            </a:r>
            <a:r>
              <a:rPr lang="en-US" sz="3200" dirty="0" err="1"/>
              <a:t>ομένως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ἦτ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«</a:t>
            </a:r>
            <a:r>
              <a:rPr lang="en-US" sz="3200" dirty="0" err="1"/>
              <a:t>τρεχούμενο</a:t>
            </a:r>
            <a:r>
              <a:rPr lang="en-US" sz="3200" dirty="0"/>
              <a:t>»), πα</a:t>
            </a:r>
            <a:r>
              <a:rPr lang="en-US" sz="3200" dirty="0" err="1"/>
              <a:t>ρ</a:t>
            </a:r>
            <a:r>
              <a:rPr lang="en-US" sz="3200" dirty="0"/>
              <a:t>απ</a:t>
            </a:r>
            <a:r>
              <a:rPr lang="en-US" sz="3200" dirty="0" err="1"/>
              <a:t>έμ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νερό</a:t>
            </a:r>
            <a:r>
              <a:rPr lang="en-US" sz="3200" dirty="0"/>
              <a:t>, </a:t>
            </a:r>
            <a:r>
              <a:rPr lang="en-US" sz="3200" dirty="0" err="1"/>
              <a:t>ἐντὸς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οίου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π</a:t>
            </a:r>
            <a:r>
              <a:rPr lang="en-US" sz="3200" dirty="0" err="1"/>
              <a:t>οροῦσε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εἰσέλθει</a:t>
            </a:r>
            <a:r>
              <a:rPr lang="en-US" sz="3200" dirty="0"/>
              <a:t> </a:t>
            </a:r>
            <a:r>
              <a:rPr lang="en-US" sz="3200" dirty="0" err="1"/>
              <a:t>ὁλόκληρος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βαπ</a:t>
            </a:r>
            <a:r>
              <a:rPr lang="en-US" sz="3200" dirty="0" err="1"/>
              <a:t>τιζόμενος</a:t>
            </a:r>
            <a:r>
              <a:rPr lang="en-US" sz="3200" dirty="0"/>
              <a:t>.</a:t>
            </a:r>
            <a:r>
              <a:rPr lang="en-GR" sz="3200" dirty="0"/>
              <a:t> </a:t>
            </a:r>
          </a:p>
          <a:p>
            <a:pPr marL="0" indent="0">
              <a:buNone/>
            </a:pPr>
            <a:r>
              <a:rPr lang="en-GR" sz="3200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548673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D3B58-CC2A-0944-BDC5-CCB658513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464D2-6344-E246-B67C-D7E2EE625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8" y="182876"/>
            <a:ext cx="12112101" cy="6527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R" sz="3200" dirty="0"/>
              <a:t>     *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τ᾿ἐξ</a:t>
            </a:r>
            <a:r>
              <a:rPr lang="en-US" sz="3200" dirty="0"/>
              <a:t>α</a:t>
            </a:r>
            <a:r>
              <a:rPr lang="en-US" sz="3200" dirty="0" err="1"/>
              <a:t>ίρεση</a:t>
            </a:r>
            <a:r>
              <a:rPr lang="en-US" sz="3200" dirty="0"/>
              <a:t> 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ντισμὸς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κεφ</a:t>
            </a:r>
            <a:r>
              <a:rPr lang="en-US" sz="3200" dirty="0"/>
              <a:t>α</a:t>
            </a:r>
            <a:r>
              <a:rPr lang="en-US" sz="3200" dirty="0" err="1"/>
              <a:t>λῆς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οδηλώνει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π</a:t>
            </a:r>
            <a:r>
              <a:rPr lang="en-US" sz="3200" dirty="0" err="1"/>
              <a:t>ροηγούμενη</a:t>
            </a:r>
            <a:r>
              <a:rPr lang="en-US" sz="3200" dirty="0"/>
              <a:t> π</a:t>
            </a:r>
            <a:r>
              <a:rPr lang="en-US" sz="3200" dirty="0" err="1"/>
              <a:t>ερί</a:t>
            </a:r>
            <a:r>
              <a:rPr lang="en-US" sz="3200" dirty="0"/>
              <a:t>π</a:t>
            </a:r>
            <a:r>
              <a:rPr lang="en-US" sz="3200" dirty="0" err="1"/>
              <a:t>τωση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ρόκειτο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ὕδ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ἐντὸς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οίου</a:t>
            </a:r>
            <a:r>
              <a:rPr lang="en-US" sz="3200" dirty="0"/>
              <a:t> </a:t>
            </a:r>
            <a:r>
              <a:rPr lang="en-US" sz="3200" dirty="0" err="1"/>
              <a:t>εἰσερχότ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βαπ</a:t>
            </a:r>
            <a:r>
              <a:rPr lang="en-US" sz="3200" dirty="0" err="1"/>
              <a:t>τιζόμενος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/>
              <a:t>     * </a:t>
            </a:r>
            <a:r>
              <a:rPr lang="en-US" sz="3200" dirty="0" err="1"/>
              <a:t>Ἀξιοσημείωτη</a:t>
            </a:r>
            <a:r>
              <a:rPr lang="en-US" sz="3200" dirty="0"/>
              <a:t>, </a:t>
            </a:r>
            <a:r>
              <a:rPr lang="en-US" sz="3200" dirty="0" err="1"/>
              <a:t>τέλος</a:t>
            </a:r>
            <a:r>
              <a:rPr lang="en-US" sz="3200" dirty="0"/>
              <a:t>,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φορὰ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i="1" dirty="0" err="1"/>
              <a:t>Διδ</a:t>
            </a:r>
            <a:r>
              <a:rPr lang="en-US" sz="3200" i="1" dirty="0"/>
              <a:t>α</a:t>
            </a:r>
            <a:r>
              <a:rPr lang="en-US" sz="3200" i="1" dirty="0" err="1"/>
              <a:t>χῆς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π</a:t>
            </a:r>
            <a:r>
              <a:rPr lang="en-US" sz="3200" dirty="0" err="1"/>
              <a:t>ρο</a:t>
            </a:r>
            <a:r>
              <a:rPr lang="en-US" sz="3200" dirty="0"/>
              <a:t>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τικὴ</a:t>
            </a:r>
            <a:r>
              <a:rPr lang="en-US" sz="3200" dirty="0"/>
              <a:t> </a:t>
            </a:r>
            <a:r>
              <a:rPr lang="en-US" sz="3200" dirty="0" err="1"/>
              <a:t>νηστεί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μιᾶς</a:t>
            </a:r>
            <a:r>
              <a:rPr lang="en-US" sz="3200" dirty="0"/>
              <a:t> </a:t>
            </a:r>
            <a:r>
              <a:rPr lang="en-US" sz="3200" dirty="0" err="1"/>
              <a:t>ἤ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δύο</a:t>
            </a:r>
            <a:r>
              <a:rPr lang="en-US" sz="3200" dirty="0"/>
              <a:t> </a:t>
            </a:r>
            <a:r>
              <a:rPr lang="en-US" sz="3200" dirty="0" err="1"/>
              <a:t>ἡμερῶν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βαπ</a:t>
            </a:r>
            <a:r>
              <a:rPr lang="en-US" sz="3200" dirty="0" err="1"/>
              <a:t>τίζοντ</a:t>
            </a:r>
            <a:r>
              <a:rPr lang="en-US" sz="3200" dirty="0"/>
              <a:t>α, </a:t>
            </a:r>
            <a:r>
              <a:rPr lang="en-US" sz="3200" dirty="0" err="1"/>
              <a:t>τὸν</a:t>
            </a:r>
            <a:r>
              <a:rPr lang="en-US" sz="3200" dirty="0"/>
              <a:t> βαπ</a:t>
            </a:r>
            <a:r>
              <a:rPr lang="en-US" sz="3200" dirty="0" err="1"/>
              <a:t>τιζόμενο</a:t>
            </a:r>
            <a:r>
              <a:rPr lang="en-US" sz="3200" dirty="0"/>
              <a:t>,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ὅσους</a:t>
            </a:r>
            <a:r>
              <a:rPr lang="en-US" sz="3200" dirty="0"/>
              <a:t> </a:t>
            </a:r>
            <a:r>
              <a:rPr lang="en-US" sz="3200" dirty="0" err="1"/>
              <a:t>ἄλλους</a:t>
            </a:r>
            <a:r>
              <a:rPr lang="en-US" sz="3200" dirty="0"/>
              <a:t> </a:t>
            </a:r>
            <a:r>
              <a:rPr lang="en-US" sz="3200" dirty="0" err="1"/>
              <a:t>ἤθελ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π</a:t>
            </a:r>
            <a:r>
              <a:rPr lang="en-US" sz="3200" dirty="0" err="1"/>
              <a:t>οροῦσ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νηστέψουν</a:t>
            </a:r>
            <a:r>
              <a:rPr lang="en-GR" sz="3200" dirty="0"/>
              <a:t>.</a:t>
            </a:r>
          </a:p>
          <a:p>
            <a:pPr marL="0" indent="0">
              <a:buNone/>
            </a:pPr>
            <a:r>
              <a:rPr lang="en-GR" sz="3200" dirty="0"/>
              <a:t>• </a:t>
            </a:r>
            <a:r>
              <a:rPr lang="en-US" sz="3200" dirty="0"/>
              <a:t>(ii)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θεολογικὲς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ρτυρίες</a:t>
            </a:r>
            <a:r>
              <a:rPr lang="en-US" sz="3200" dirty="0"/>
              <a:t> π</a:t>
            </a:r>
            <a:r>
              <a:rPr lang="en-US" sz="3200" dirty="0" err="1"/>
              <a:t>ροέρχοντ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φορὰ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θέμ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νηστεί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στίχο</a:t>
            </a:r>
            <a:r>
              <a:rPr lang="en-US" sz="3200" dirty="0"/>
              <a:t> 4 </a:t>
            </a:r>
            <a:r>
              <a:rPr lang="en-US" sz="3200" dirty="0" err="1"/>
              <a:t>σ</a:t>
            </a:r>
            <a:r>
              <a:rPr lang="en-US" sz="3200" dirty="0"/>
              <a:t>α</a:t>
            </a:r>
            <a:r>
              <a:rPr lang="en-US" sz="3200" dirty="0" err="1"/>
              <a:t>φῶς</a:t>
            </a:r>
            <a:r>
              <a:rPr lang="en-US" sz="3200" dirty="0"/>
              <a:t> </a:t>
            </a:r>
            <a:r>
              <a:rPr lang="en-US" sz="3200" dirty="0" err="1"/>
              <a:t>ὁρίζετ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, π</a:t>
            </a:r>
            <a:r>
              <a:rPr lang="en-US" sz="3200" dirty="0" err="1"/>
              <a:t>ρὶν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 </a:t>
            </a:r>
            <a:r>
              <a:rPr lang="en-US" sz="3200" dirty="0" err="1"/>
              <a:t>ὀφείλουν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νηστεύσουν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μί</a:t>
            </a:r>
            <a:r>
              <a:rPr lang="en-US" sz="3200" dirty="0"/>
              <a:t>α </a:t>
            </a:r>
            <a:r>
              <a:rPr lang="en-US" sz="3200" dirty="0" err="1"/>
              <a:t>ἤ</a:t>
            </a:r>
            <a:r>
              <a:rPr lang="en-US" sz="3200" dirty="0"/>
              <a:t> </a:t>
            </a:r>
            <a:r>
              <a:rPr lang="en-US" sz="3200" dirty="0" err="1"/>
              <a:t>δύο</a:t>
            </a:r>
            <a:r>
              <a:rPr lang="en-US" sz="3200" dirty="0"/>
              <a:t> </a:t>
            </a:r>
            <a:r>
              <a:rPr lang="en-US" sz="3200" dirty="0" err="1"/>
              <a:t>ἡμέρες</a:t>
            </a:r>
            <a:r>
              <a:rPr lang="en-US" sz="3200" dirty="0"/>
              <a:t> α</a:t>
            </a:r>
            <a:r>
              <a:rPr lang="en-US" sz="3200" dirty="0" err="1"/>
              <a:t>ὐτὸς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βαπ</a:t>
            </a:r>
            <a:r>
              <a:rPr lang="en-US" sz="3200" dirty="0" err="1"/>
              <a:t>τίζετ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, α</a:t>
            </a:r>
            <a:r>
              <a:rPr lang="en-US" sz="3200" dirty="0" err="1"/>
              <a:t>ὐτὸς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βαπ</a:t>
            </a:r>
            <a:r>
              <a:rPr lang="en-US" sz="3200" dirty="0" err="1"/>
              <a:t>τίζει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«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οιος</a:t>
            </a:r>
            <a:r>
              <a:rPr lang="en-US" sz="3200" dirty="0"/>
              <a:t> </a:t>
            </a:r>
            <a:r>
              <a:rPr lang="en-US" sz="3200" dirty="0" err="1"/>
              <a:t>ἄλλος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π</a:t>
            </a:r>
            <a:r>
              <a:rPr lang="en-US" sz="3200" dirty="0" err="1"/>
              <a:t>ορεῖ</a:t>
            </a:r>
            <a:r>
              <a:rPr lang="en-US" sz="3200" dirty="0"/>
              <a:t>». </a:t>
            </a:r>
          </a:p>
          <a:p>
            <a:pPr marL="0" indent="0">
              <a:buNone/>
            </a:pPr>
            <a:r>
              <a:rPr lang="en-US" sz="3200" dirty="0"/>
              <a:t>     </a:t>
            </a:r>
            <a:endParaRPr lang="en-GR" sz="3200" dirty="0"/>
          </a:p>
          <a:p>
            <a:pPr marL="0" indent="0">
              <a:buNone/>
            </a:pP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330635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9B4D2-B5A2-6147-BB1E-94DA34529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5718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225A4-91B3-CF47-A7E9-1E157D03E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16740"/>
            <a:ext cx="11273901" cy="6060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     *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ἐν</a:t>
            </a:r>
            <a:r>
              <a:rPr lang="en-US" sz="3200" dirty="0"/>
              <a:t> </a:t>
            </a:r>
            <a:r>
              <a:rPr lang="en-US" sz="3200" dirty="0" err="1"/>
              <a:t>λόγῳ</a:t>
            </a:r>
            <a:r>
              <a:rPr lang="en-US" sz="3200" dirty="0"/>
              <a:t> π</a:t>
            </a:r>
            <a:r>
              <a:rPr lang="en-US" sz="3200" dirty="0" err="1"/>
              <a:t>ροτρο</a:t>
            </a:r>
            <a:r>
              <a:rPr lang="en-US" sz="3200" dirty="0"/>
              <a:t>π</a:t>
            </a:r>
            <a:r>
              <a:rPr lang="en-US" sz="3200" dirty="0" err="1"/>
              <a:t>ὴ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νηστεί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οκ</a:t>
            </a:r>
            <a:r>
              <a:rPr lang="en-US" sz="3200" dirty="0"/>
              <a:t>α</a:t>
            </a:r>
            <a:r>
              <a:rPr lang="en-US" sz="3200" dirty="0" err="1"/>
              <a:t>λύ</a:t>
            </a:r>
            <a:r>
              <a:rPr lang="en-US" sz="3200" dirty="0"/>
              <a:t>π</a:t>
            </a:r>
            <a:r>
              <a:rPr lang="en-US" sz="3200" dirty="0" err="1"/>
              <a:t>τει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ἐκκλησιολογικὸ</a:t>
            </a:r>
            <a:r>
              <a:rPr lang="en-US" sz="3200" dirty="0"/>
              <a:t> </a:t>
            </a:r>
            <a:r>
              <a:rPr lang="en-US" sz="3200" dirty="0" err="1"/>
              <a:t>χ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κτήρ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, </a:t>
            </a:r>
            <a:r>
              <a:rPr lang="en-US" sz="3200" dirty="0" err="1"/>
              <a:t>ἐφόσον</a:t>
            </a:r>
            <a:r>
              <a:rPr lang="en-US" sz="3200" dirty="0"/>
              <a:t> </a:t>
            </a:r>
            <a:r>
              <a:rPr lang="en-US" sz="3200" dirty="0" err="1"/>
              <a:t>τονίζει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ευθυνότ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μόνο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τιζόμενο</a:t>
            </a:r>
            <a:r>
              <a:rPr lang="en-US" sz="3200" dirty="0"/>
              <a:t>,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οτελοῦσε</a:t>
            </a:r>
            <a:r>
              <a:rPr lang="en-US" sz="3200" dirty="0"/>
              <a:t> </a:t>
            </a:r>
            <a:r>
              <a:rPr lang="en-US" sz="3200" dirty="0" err="1"/>
              <a:t>λειτουργικὴ</a:t>
            </a:r>
            <a:r>
              <a:rPr lang="en-US" sz="3200" dirty="0"/>
              <a:t> π</a:t>
            </a:r>
            <a:r>
              <a:rPr lang="en-US" sz="3200" dirty="0" err="1"/>
              <a:t>ράξη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ἀφοροῦσε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ὁλόκληρη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νικὴ</a:t>
            </a:r>
            <a:r>
              <a:rPr lang="en-US" sz="3200" dirty="0"/>
              <a:t> </a:t>
            </a:r>
            <a:r>
              <a:rPr lang="en-US" sz="3200" dirty="0" err="1"/>
              <a:t>κοινότητ</a:t>
            </a:r>
            <a:r>
              <a:rPr lang="en-US" sz="3200" dirty="0"/>
              <a:t>α.</a:t>
            </a:r>
          </a:p>
          <a:p>
            <a:pPr marL="0" indent="0">
              <a:buNone/>
            </a:pPr>
            <a:r>
              <a:rPr lang="en-US" sz="3200" dirty="0"/>
              <a:t>     * </a:t>
            </a:r>
            <a:r>
              <a:rPr lang="en-US" sz="3200" dirty="0" err="1"/>
              <a:t>Οἱ</a:t>
            </a:r>
            <a:r>
              <a:rPr lang="en-US" sz="3200" dirty="0"/>
              <a:t> πα</a:t>
            </a:r>
            <a:r>
              <a:rPr lang="en-US" sz="3200" dirty="0" err="1"/>
              <a:t>ρ</a:t>
            </a:r>
            <a:r>
              <a:rPr lang="en-US" sz="3200" dirty="0"/>
              <a:t>απ</a:t>
            </a:r>
            <a:r>
              <a:rPr lang="en-US" sz="3200" dirty="0" err="1"/>
              <a:t>άνω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απ</a:t>
            </a:r>
            <a:r>
              <a:rPr lang="en-US" sz="3200" dirty="0" err="1"/>
              <a:t>ιστώσεις</a:t>
            </a:r>
            <a:r>
              <a:rPr lang="en-US" sz="3200" dirty="0"/>
              <a:t> </a:t>
            </a:r>
            <a:r>
              <a:rPr lang="en-US" sz="3200" dirty="0" err="1"/>
              <a:t>ἰσχύουν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ειδὴ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οχὴ</a:t>
            </a:r>
            <a:r>
              <a:rPr lang="en-US" sz="3200" dirty="0"/>
              <a:t> </a:t>
            </a:r>
            <a:r>
              <a:rPr lang="en-US" sz="3200" dirty="0" err="1"/>
              <a:t>συγγρ</a:t>
            </a:r>
            <a:r>
              <a:rPr lang="en-US" sz="3200" dirty="0"/>
              <a:t>α</a:t>
            </a:r>
            <a:r>
              <a:rPr lang="en-US" sz="3200" dirty="0" err="1"/>
              <a:t>φῆς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i="1" dirty="0" err="1"/>
              <a:t>Διδ</a:t>
            </a:r>
            <a:r>
              <a:rPr lang="en-US" sz="3200" i="1" dirty="0"/>
              <a:t>α</a:t>
            </a:r>
            <a:r>
              <a:rPr lang="en-US" sz="3200" i="1" dirty="0" err="1"/>
              <a:t>χῆς</a:t>
            </a:r>
            <a:r>
              <a:rPr lang="en-US" sz="3200" dirty="0"/>
              <a:t> (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θὼς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ἕως</a:t>
            </a:r>
            <a:r>
              <a:rPr lang="en-US" sz="3200" dirty="0"/>
              <a:t> </a:t>
            </a:r>
            <a:r>
              <a:rPr lang="en-US" sz="3200" dirty="0" err="1"/>
              <a:t>κά</a:t>
            </a:r>
            <a:r>
              <a:rPr lang="en-US" sz="3200" dirty="0"/>
              <a:t>π</a:t>
            </a:r>
            <a:r>
              <a:rPr lang="en-US" sz="3200" dirty="0" err="1"/>
              <a:t>οι</a:t>
            </a:r>
            <a:r>
              <a:rPr lang="en-US" sz="3200" dirty="0"/>
              <a:t>α </a:t>
            </a:r>
            <a:r>
              <a:rPr lang="en-US" sz="3200" dirty="0" err="1"/>
              <a:t>μετ</a:t>
            </a:r>
            <a:r>
              <a:rPr lang="en-US" sz="3200" dirty="0"/>
              <a:t>α</a:t>
            </a:r>
            <a:r>
              <a:rPr lang="en-US" sz="3200" dirty="0" err="1"/>
              <a:t>γενέστερη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οχὴ</a:t>
            </a:r>
            <a:r>
              <a:rPr lang="en-US" sz="3200" dirty="0"/>
              <a:t>)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 </a:t>
            </a:r>
            <a:r>
              <a:rPr lang="en-US" sz="3200" dirty="0" err="1"/>
              <a:t>ἐτελεῖτο</a:t>
            </a:r>
            <a:r>
              <a:rPr lang="en-US" sz="3200" dirty="0"/>
              <a:t> </a:t>
            </a:r>
            <a:r>
              <a:rPr lang="en-US" sz="3200" dirty="0" err="1"/>
              <a:t>ἐντὸς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Λειτουργί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GR" sz="3200" dirty="0"/>
              <a:t>.</a:t>
            </a:r>
          </a:p>
          <a:p>
            <a:pPr marL="0" indent="0">
              <a:buNone/>
            </a:pPr>
            <a:r>
              <a:rPr lang="en-GR" sz="3200" dirty="0"/>
              <a:t>     *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γεγονὸς</a:t>
            </a:r>
            <a:r>
              <a:rPr lang="en-US" sz="3200" dirty="0"/>
              <a:t> α</a:t>
            </a:r>
            <a:r>
              <a:rPr lang="en-US" sz="3200" dirty="0" err="1"/>
              <a:t>ὐτὸ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οτελοῦσε</a:t>
            </a:r>
            <a:r>
              <a:rPr lang="en-US" sz="3200" dirty="0"/>
              <a:t> </a:t>
            </a:r>
            <a:r>
              <a:rPr lang="en-US" sz="3200" dirty="0" err="1"/>
              <a:t>ἐγγύηση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φυλάξεως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ἐκκλησιολογικοῦ</a:t>
            </a:r>
            <a:r>
              <a:rPr lang="en-US" sz="3200" dirty="0"/>
              <a:t> </a:t>
            </a:r>
            <a:r>
              <a:rPr lang="en-US" sz="3200" dirty="0" err="1"/>
              <a:t>χ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κτῆρ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έτρε</a:t>
            </a:r>
            <a:r>
              <a:rPr lang="en-US" sz="3200" dirty="0"/>
              <a:t>π</a:t>
            </a:r>
            <a:r>
              <a:rPr lang="en-US" sz="3200" dirty="0" err="1"/>
              <a:t>ε</a:t>
            </a:r>
            <a:r>
              <a:rPr lang="en-US" sz="3200" dirty="0"/>
              <a:t> </a:t>
            </a:r>
            <a:r>
              <a:rPr lang="en-US" sz="3200" dirty="0" err="1"/>
              <a:t>κάθε</a:t>
            </a:r>
            <a:r>
              <a:rPr lang="en-US" sz="3200" dirty="0"/>
              <a:t> </a:t>
            </a:r>
            <a:r>
              <a:rPr lang="en-US" sz="3200" dirty="0" err="1"/>
              <a:t>ἐκτρο</a:t>
            </a:r>
            <a:r>
              <a:rPr lang="en-US" sz="3200" dirty="0"/>
              <a:t>π</a:t>
            </a:r>
            <a:r>
              <a:rPr lang="en-US" sz="3200" dirty="0" err="1"/>
              <a:t>ή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ἀτομικὴ</a:t>
            </a:r>
            <a:r>
              <a:rPr lang="en-US" sz="3200" dirty="0"/>
              <a:t> </a:t>
            </a:r>
            <a:r>
              <a:rPr lang="en-US" sz="3200" dirty="0" err="1"/>
              <a:t>λειτουργικὴ</a:t>
            </a:r>
            <a:r>
              <a:rPr lang="en-US" sz="3200" dirty="0"/>
              <a:t> π</a:t>
            </a:r>
            <a:r>
              <a:rPr lang="en-US" sz="3200" dirty="0" err="1"/>
              <a:t>ράξη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τιζομένου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endParaRPr lang="en-GR" sz="3200" dirty="0"/>
          </a:p>
          <a:p>
            <a:pPr marL="0" indent="0">
              <a:buNone/>
            </a:pP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285410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688</Words>
  <Application>Microsoft Macintosh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      ΜΕΡΟΣ  Γ: Η «ΧΡΙΣΤΙΑΝΙΚΗ ΜΥΗΣΗ»  ΣΤΙΣ ΜΕΤΑΓΕΝΕΣΤΕΡΕΣ ΤΗΣ Κ.Δ. ΠΗΓΕΣ, ΕΩΣ ΤΟΝ Δ΄ΑΙΩΝΑ </vt:lpstr>
      <vt:lpstr>PowerPoint Presentation</vt:lpstr>
      <vt:lpstr>    ΚΕΦΑΛΑΙΟ Α΄        ΤΟ ΒΑΠΤΙΣΜΑ ΚΑΤΑ ΤΗΝ ΜΕΤΑ ΤΗΝ Κ.Δ.                    ΕΠΟΧΗ ΕΩΣ ΤΟΥ Δ΄ΑΙΩΝΑ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75</cp:revision>
  <dcterms:created xsi:type="dcterms:W3CDTF">2021-04-22T06:18:00Z</dcterms:created>
  <dcterms:modified xsi:type="dcterms:W3CDTF">2021-05-14T15:40:42Z</dcterms:modified>
</cp:coreProperties>
</file>