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69D-9B43-4B4C-868D-2EC8BD66F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7DA77-584D-FC4D-A7BE-121554FBA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7F866-97A2-554A-A04C-206FF4DF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BDD64-D8F2-AE4A-9DF6-01A0B9D5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B826-0537-8F4A-A224-4EDC0B00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8987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EF1CF-3DF8-494A-9619-9646324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FE6F3D-4049-C246-93A7-A48E303F5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3CABB-055E-1C42-B890-1861BD12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38668-86AF-AE45-93D8-9185290A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45C6D-2157-0042-A14E-E873AB8C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2529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6115C-53A7-5C4B-B315-0993B1C33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A26BB-0FFB-4244-84C2-7B2F437CB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336D0-5991-C449-9C05-BFFE3321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7457C-DFD1-FC4A-8687-3BA0525B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D9616-7E1E-D341-A699-95DEEB0D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4800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E7D8D-6923-9B48-8F72-83E311A0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EE8E3-D2B2-8042-8A0E-3ACDF298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BCA40-D16F-FD41-B167-5F9A11752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466D6-5D91-624A-8653-127B8283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D60D3-3C4E-9A4C-9D90-6AE592A7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8949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0F84-9B54-2A43-95A9-040968E3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B980-9102-0647-BEA9-3DF521221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48865-4531-7F43-9014-515DB484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1B3F8-AA47-0148-832A-9F48AC21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B3BE-CB53-2E46-875E-A7D253C7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226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E8E62-E681-1E43-841E-DE5FEE45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BD35D-118B-DD48-95E8-D30A72D31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36859-BE24-E141-A151-E2AD975DA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A8F53-768E-3A41-B6F8-6F1C64C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BC632-B9CD-E241-8C2B-499C4206F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4AE35-655D-3643-9CA8-1709E7C1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1204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97EDA-737D-0A40-9C38-53EF16C3A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46BEC-D985-0F4C-9C44-CD71CEF16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70942-092F-FC40-B9C1-0820DC52C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D3215-182A-E44E-96C9-ED32B9112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03C9C-19C8-8C43-A94A-CAAD34ACE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07878-7F24-B64E-BEFD-6EADE0FF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51369C-499F-5C42-9DB9-13D81E38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E150A-358E-AE48-8EB9-FBCBEADD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711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523E-2947-3448-B5F4-1D7AC367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A6E3F-008F-D549-A568-F9161A2C4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B7E44-BF80-BD4C-A506-FA4E9D6F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49605-BCE1-AB4E-B6A3-296349AC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857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27470-EFBF-7B41-B34B-5B44855E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0B2CD-409E-6544-8F18-605061B2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7F08-5803-DC49-BB1A-71277382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954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E7A90-F256-6043-A789-6918D59D7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77AD3-3D98-6E44-A6F7-01F9E82F2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0ADD8-6513-454D-B897-D5C4C584F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E57B8-AE95-0F4A-9CAC-345B3570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5D553-D4D5-F349-A4E2-014E6794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FE93A-B4F9-694F-926C-58B2258D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8127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C0B0-78F0-144F-941D-C81459A4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04E815-CCA1-8347-9CC9-488A12B30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01DF1-2475-DB48-8818-35CE5E031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B7AF9-1E24-9149-82CA-2CB11950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416E-B16D-0349-98B7-5AB73707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C6B5A-B1A6-DA4F-AF88-F54CA3F7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771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59D875-278E-1744-9F7A-0372931DB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649D1-ADDA-204E-BC56-55911C103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36651-2448-A647-A5A7-AF5784825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0345-820C-4547-96F7-AD2529F76441}" type="datetimeFigureOut">
              <a:rPr lang="en-GR" smtClean="0"/>
              <a:t>14/4/21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787D4-04CC-2947-97CF-205A1DE81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3576E-D687-F244-803C-C9FB88610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0065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36DBD-1A93-244A-9C37-A3EAE1635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" y="-647700"/>
            <a:ext cx="11715750" cy="53149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ΜΕΡΟΣ  B:</a:t>
            </a:r>
            <a:br>
              <a:rPr lang="el-GR" sz="31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1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ΠΡΟΣΕΥΧΗ ΕΚΤΟΣ ΤΗΣ ΘΕΙΑΣ ΕΥΧΑΡΙΣΤΙΑΣ ΚΑΙ ΤΟΥ ΒΑΠΤΙΣΜΑΤΟΣ ΣΤΗ ΛΑΤΡΕΙΑ ΤΗΣ  ΕΚΚΛΗΣΙΑΣ:  ΚΑΙΝH ΔΙΑΘΗΚΗ KAI ΜΑΡΤΥΡΙΕΣ ΕΩΣ ΤΟΥ 4</a:t>
            </a:r>
            <a:r>
              <a:rPr lang="el-GR" sz="3100" b="1" u="sng" baseline="300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31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ΑΙΩΝΟΣ</a:t>
            </a:r>
            <a:br>
              <a:rPr lang="el-GR" sz="18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18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sz="18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77F30-B311-C047-9647-0B516C543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772024"/>
            <a:ext cx="9906000" cy="485775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764940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63C82D-2D31-4E46-8E2E-1C9D20DEA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"/>
            <a:ext cx="11287126" cy="7619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E93A5D-7AB6-4686-997B-E31CD3C63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71450"/>
            <a:ext cx="1179195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θεωρηθεῖ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ἐπιστέγασμα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(κείμενο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ἔκφραση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βεβαιότητας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παροχῆς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αἰτημάτων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Ἐνδιαφέρον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προκαλεῖ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παραλλαγὴ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κειμένου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Λουκᾶν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ὅπου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μαρτυρεῖται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οὐράνιος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πατέρας»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δώσει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ἅγιο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Πνεῦμα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ὄχι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ἀγαθὰ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ὅσους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ζητήσουν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(11, 13). Ἡ προσευχή,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παρέχει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στοὺς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προσευχόμενους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ἅγιο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Πνεῦμα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μία μεταγενέστερη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Καινῆς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Διαθήκης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ὁρολογία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ἡ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4472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4E0A0E-F62B-4380-B6D8-B69DE892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" y="104775"/>
            <a:ext cx="11134725" cy="22574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l-GR" sz="18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ΚΕΦΑΛΑΙΟ Β΄</a:t>
            </a:r>
            <a:b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Καινῆς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Διαθήκης</a:t>
            </a:r>
            <a:br>
              <a:rPr lang="el-GR" sz="1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1D662D-3E53-4318-8C08-B56B73AA9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2771775"/>
            <a:ext cx="11753850" cy="3981450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ἀποτελοῦσε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βασικὰ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ἐκκλησιαστικῆς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ζωῆς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πρώτων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Παῦλος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γράφει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στοὺς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Κολοσσαεῖς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ἦταν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μέσο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διδασκαλίας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νουθεσίας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(3,16).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ἴδια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μαρτυρία τονίζει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ἦσαν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ἄσματα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ἐμπνέει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Ἅγιο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Πνεῦμα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ἀπηύθυναν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πιστοὶ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Θεὸ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καρδιά τους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60804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C923D9-E723-4914-809A-487E1E5C1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1"/>
            <a:ext cx="11249026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717F26-2BFA-4231-8E4B-6F4030D8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179070"/>
            <a:ext cx="11896725" cy="6526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(α) Ὁ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Φιλιππησίους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(2, 6-11)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τίθεται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ἀμέσως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εἰσαγωγὴ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 (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τοῦτο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φρονεῖτε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ὑμῖν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ὅ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Χριστῷ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προβάλλει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«κένωση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ὑπόδειγμα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ταπεινώσεως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παραλῆπτες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ἐπιστολῆς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ὑποθέσεις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προελεύσεως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ποικίλες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ὑπάρχουν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ὑποστηρικτὲς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συνθέσεώς του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ἴδιο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Παῦλο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ἔλλειψαν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πάντως,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ὑποστηρικτὲς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ἀπόψεως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Παῦλος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ἐπεξεργάστηκε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κάποιο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προϋπάρχον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πρόσφατο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παρελθὸν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ὑλικό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προερχόταν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πράξη, ἤ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ὁμολογίες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700966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87D987-AA28-4096-89BE-F1A2F829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1" y="0"/>
            <a:ext cx="11258550" cy="123825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234372-C2CE-43F5-9320-1BF83D6A4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266700"/>
            <a:ext cx="11772900" cy="641985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ἐμφανὴς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διδακτικὸς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χαρακτήρας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ἔννοια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ἀνακεφαλαιώσεως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παύλειας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διδασκαλίας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θεμάτων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συνυφαίνονται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σωτηρία.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ἐνδιαφέρον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ἱστορία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ἑστιάζεται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ἀντιστοιχία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ἔχει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κάποιο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τμῆμα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(μεταγενέστερης)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κεντρικῆς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πρῶτο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τμῆμα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περιλαμβάνει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διήγηση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δημιουργία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ἀνθρώπου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κατ᾿εἰκόνα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ὁμοίωση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δεύτερο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ἐπικεντρώνεται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σωτηριῶδες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ἔργο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του, καταλήγοντας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σύσταση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Μυστηρίου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Μυστικὸ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Δεῖπνο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0360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721924-5728-4414-A1BE-5F436DA14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66675"/>
            <a:ext cx="11191875" cy="123825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89B0EB-A478-4120-9D95-47602D35E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323850"/>
            <a:ext cx="11753850" cy="6334125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Φιλιππησίους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ἔχει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δεύτερο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τμῆμα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Φαίνεται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συγγραφέας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κειμένου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Μ. Βασιλείου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ἐγνώριζε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παύλειο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παραθέτει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αὐτούσιο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τουλάχιστον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τμῆμα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 διδακτικός του χαρακτήρας (ἡ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ἀνακεφαλαίωση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χριστολογίας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ἀποκλείει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περίπτωση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ἦταν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ἐντεταγμένος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πρωτοχριστιανικῆς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611538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831DDD-629F-486E-A185-3825D0E2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"/>
            <a:ext cx="11287125" cy="9524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1C74F7-6474-4DB1-9258-45EA22BD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1926"/>
            <a:ext cx="11782425" cy="6505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(β) Ὁ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Κολοσσαεῖς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(1, 12-20)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 συγκεκριμένος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ἀρχίζει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εὐχαριστία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Θεοῦ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Πατέρα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12-13),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ἀκολουθήσει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Υἱὸ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θέση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Υἱοῦ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συνδημιουργοῦ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κόσμου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μαζὶ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Πατέρα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ἀξιοσημείωτο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ἀξιολογήσιμο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ἐνόψη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παρακάτω συγκρίσεως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μεταγενέστερη παράδοση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Κάποιοι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ἑρμηνευτὲς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ἐξαίρουν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ρυθμικὸ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χαρακτήρα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ὕφος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τονίζοντας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πρόκειται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πρωτοχριστιανικῆς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περιγράφεται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κοσμολογικὴ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σωτηριολογικὴ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575087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65C557-F27A-46DB-A81B-52942918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-304800"/>
            <a:ext cx="11229975" cy="485776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286CBA-AA50-4AC6-8C5F-F0491139D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314324"/>
            <a:ext cx="11839575" cy="6219825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παρόντα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φαίνεται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ὑπάρχουν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συναντῶνται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μεταγενέστερες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l-GR" sz="32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fr-F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χριστολογικοὶ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Α΄πρὸς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Τιμόθεον</a:t>
            </a:r>
            <a:r>
              <a:rPr lang="fr-F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(3,16)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Α΄Πέτρου</a:t>
            </a:r>
            <a:r>
              <a:rPr lang="fr-F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(3, 18-19)</a:t>
            </a:r>
            <a:endParaRPr lang="el-GR" sz="3200" b="1" u="dotted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Ἀναφερόμαστε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δύο κείμενα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ὕμνων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ἔχουν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ἄμεση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ἀντιστοίχηση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κάποιες μεταγενέστερες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ἐπίπεδο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φραστικῆς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ταυτίσεως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ἔχουν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ἀντιστοίχηση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ἐπίπεδο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ἐννοιῶν</a:t>
            </a:r>
            <a:r>
              <a:rPr lang="fr-F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συγκεκριμένοι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χριστολογικοὶ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φαίνεται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παραπέμπουν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παλαιοχριστιανικὰ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εὐχαριστιακὰ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κείμενα.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481457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DB3C1A-0B36-42F3-8308-0181E93F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0"/>
            <a:ext cx="11249025" cy="22860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562393-A208-4E8D-8476-9D7DB298B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228600"/>
            <a:ext cx="11982450" cy="6457950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Α΄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Τιμόθεον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3,16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προφανῶς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παλαιοχριστιανικὴ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ὁμολογία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πίστεως,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κυριαρχεῖ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«θριάμβου»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σωτηριῶδες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ἔργο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κόσμο.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Α΄Πέτρου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 18-19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περιεχόμενο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ἐπανέρχεται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θέμα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σωτηρίας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ἀνθρώπων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σταυρικῆς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θυσίας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Φαίνεται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Α΄Πέτρου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 18-19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κείμενο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ὁμολογίας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πίστεως,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ἴσως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χρήση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Βάπτισμα.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948440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02972E-DCDC-4692-BC75-02D5B4E63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0"/>
            <a:ext cx="11229975" cy="9525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051377-AC56-47B2-A547-41DB59B48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238125"/>
            <a:ext cx="11830050" cy="651510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δύο συγκεκριμένοι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χριστολογικοὶ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ἀποτελοῦν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κείμενα,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ἀποκαλύπτουν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κεντρικὸ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σημεῖο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βαπτισματικῆς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κατηχήσεως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Ἀνάσταση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Ἀνάληψη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δόξῃ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ἐπάνοδο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δεξιῶν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καθέδρα»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-Πατέρα.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τούτου, παραπέμπουν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σχετικὰ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προετοιμασία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Βαπτίσματος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Βάπτισμα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ὁμολογία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πίστεως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l-GR" sz="3200" b="1" u="dotted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(δ)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Ἀρχαῖοι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βαπτισματικοὶ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Ἐφεσ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4, 4-6/ 5,14//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Β΄Τιμ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2, 11-13//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Α΄Πέτρου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 21-25/ 3, 18-22)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Πρόκειται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ὕμνους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ὁποῖοι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ἔχουν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χριστολογικὸ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χαρακτήρα,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ὑποδηλώνουν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σχέση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Βάπτισμα.</a:t>
            </a:r>
            <a:endParaRPr lang="el-GR" sz="3200" u="dotted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200" b="1" u="dotted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94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96D9EE-6AA6-497B-A00B-8850E3AE3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9CA7BE-CDAB-4EF9-9892-4784696D0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69545"/>
            <a:ext cx="11849100" cy="6566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(ε)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Δοξολογικοὶ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Θεὸ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-Πατέρα (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Ρωμ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11, 33-36/ 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Α΄Τιμ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6, 15-16)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πρὸς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Τριαδικὸ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Θεὸ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Ἐφεσ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1, 3-14).</a:t>
            </a:r>
          </a:p>
          <a:p>
            <a:endParaRPr lang="el-GR" sz="3200" dirty="0"/>
          </a:p>
          <a:p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Ἀποκαλύψεως</a:t>
            </a:r>
            <a:endParaRPr lang="el-GR" sz="3200" b="1" u="dotted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τελευταίου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βιβλίου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Κ.Δ. ἡ βιβλιογραφία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τεράστια,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καθὼς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εἰδικὴ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βιβλιογραφία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ὕμνων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Ἀποκαλύψεως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μελέτες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ἐπιχειρεῖται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διερεύνηση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ἐὰν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ὕμνοι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Ἀποκαλύψεως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προϋπῆρχαν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νεοσύστατης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ἤ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ἐὰν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ἀποτελοῦν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ποίημα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ἰδίου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Εὐαγγελιστῆ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ἐπέδρασαν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πρωτοχριστιανικῆς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Λατρείας. </a:t>
            </a:r>
            <a:r>
              <a:rPr lang="el-GR" sz="32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08753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79715A-5F3C-447E-967E-1160E6A4A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1" y="3228975"/>
            <a:ext cx="11087100" cy="2947988"/>
          </a:xfrm>
        </p:spPr>
        <p:txBody>
          <a:bodyPr>
            <a:normAutofit lnSpcReduction="10000"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προηγούμενη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ἑνότητα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ἐμβαθύναμε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ἑβραϊκὲς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ρίζες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Λατρείας.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ἀφορμὴ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θέματα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αὐτά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ἀναφερθήκαμε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Συναγωγή,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μικρὲς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Berakoth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ὁποῖες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προσευχήθηκε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διάφορες περιστάσεις,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καθὼς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προσευχή Του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διάρκεια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Μυστικοῦ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Δείπνου. </a:t>
            </a:r>
            <a:endParaRPr lang="el-GR" sz="3200" dirty="0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4F3FB222-C306-433D-A74B-9859B66C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1" y="190500"/>
            <a:ext cx="11087099" cy="27146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sz="3600" b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      ΚΕΦΑΛΑΙΟ Α΄</a:t>
            </a:r>
            <a:br>
              <a:rPr lang="el-GR" sz="36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600" b="1" u="sng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br>
              <a:rPr lang="el-GR" sz="3600" b="1" u="sng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035596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02EC-D227-2740-8C7E-7FF813BB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104504"/>
            <a:ext cx="11266714" cy="6096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5FA68-E9EF-6E4D-8D17-9E53EC28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339634"/>
            <a:ext cx="11266714" cy="583732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Ἀποκάλυψη</a:t>
            </a:r>
            <a:r>
              <a:rPr lang="el-GR" sz="3200" dirty="0"/>
              <a:t>, πάντως, </a:t>
            </a:r>
            <a:r>
              <a:rPr lang="el-GR" sz="3200" dirty="0" err="1"/>
              <a:t>ὡς</a:t>
            </a:r>
            <a:r>
              <a:rPr lang="el-GR" sz="3200" dirty="0"/>
              <a:t> «προφητεία» </a:t>
            </a:r>
            <a:r>
              <a:rPr lang="el-GR" sz="3200" dirty="0" err="1"/>
              <a:t>ἦταν</a:t>
            </a:r>
            <a:r>
              <a:rPr lang="el-GR" sz="3200" dirty="0"/>
              <a:t> προορισμένη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ἀναγινώσκεται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λατρευτικὴ</a:t>
            </a:r>
            <a:r>
              <a:rPr lang="el-GR" sz="3200" dirty="0"/>
              <a:t> σύναξη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Χριστιανῶν</a:t>
            </a:r>
            <a:r>
              <a:rPr lang="el-GR" sz="3200" dirty="0"/>
              <a:t>·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ἀναλάβει</a:t>
            </a:r>
            <a:r>
              <a:rPr lang="el-GR" sz="3200" dirty="0"/>
              <a:t> </a:t>
            </a:r>
            <a:r>
              <a:rPr lang="el-GR" sz="3200" dirty="0" err="1"/>
              <a:t>εἰδικὸς</a:t>
            </a:r>
            <a:r>
              <a:rPr lang="el-GR" sz="3200" dirty="0"/>
              <a:t> </a:t>
            </a:r>
            <a:r>
              <a:rPr lang="el-GR" sz="3200" dirty="0" err="1"/>
              <a:t>ἀναγνώστης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</a:t>
            </a:r>
            <a:r>
              <a:rPr lang="el-GR" sz="3200" dirty="0" err="1"/>
              <a:t>πληροφορεῖ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Ἀποκάλυψη</a:t>
            </a:r>
            <a:r>
              <a:rPr lang="el-GR" sz="3200" dirty="0"/>
              <a:t> (1,3).</a:t>
            </a:r>
          </a:p>
          <a:p>
            <a:r>
              <a:rPr lang="el-GR" sz="3200" dirty="0" err="1"/>
              <a:t>Πολλοὶ</a:t>
            </a:r>
            <a:r>
              <a:rPr lang="el-GR" sz="3200" dirty="0"/>
              <a:t> </a:t>
            </a:r>
            <a:r>
              <a:rPr lang="el-GR" sz="3200" dirty="0" err="1"/>
              <a:t>ἑρμηνευτὲς</a:t>
            </a:r>
            <a:r>
              <a:rPr lang="el-GR" sz="3200" dirty="0"/>
              <a:t> </a:t>
            </a:r>
            <a:r>
              <a:rPr lang="el-GR" sz="3200" dirty="0" err="1"/>
              <a:t>θεωροῦν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ἀναλογία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ὁμοιότητα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τῆς</a:t>
            </a:r>
            <a:r>
              <a:rPr lang="el-GR" sz="3200" dirty="0"/>
              <a:t> νεοσύστατης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ὁλόκληρη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Ἀποκάλυψη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ἑνότητες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ἀναλογία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βασίζεται </a:t>
            </a:r>
            <a:r>
              <a:rPr lang="el-GR" sz="3200" dirty="0" err="1"/>
              <a:t>ἀφενὸς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χρήση </a:t>
            </a:r>
            <a:r>
              <a:rPr lang="el-GR" sz="3200" dirty="0" err="1"/>
              <a:t>τοῦ</a:t>
            </a:r>
            <a:r>
              <a:rPr lang="el-GR" sz="3200" dirty="0"/>
              <a:t> τρισάγιου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ὑπολοίπων</a:t>
            </a:r>
            <a:r>
              <a:rPr lang="el-GR" sz="3200" dirty="0"/>
              <a:t> </a:t>
            </a:r>
            <a:r>
              <a:rPr lang="el-GR" sz="3200" dirty="0" err="1"/>
              <a:t>ὑμνητικῶν</a:t>
            </a:r>
            <a:r>
              <a:rPr lang="el-GR" sz="3200" dirty="0"/>
              <a:t> κειμένων, </a:t>
            </a:r>
            <a:r>
              <a:rPr lang="el-GR" sz="3200" dirty="0" err="1"/>
              <a:t>ἀφετέρου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ἄνοιγμα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σφραγίδων </a:t>
            </a:r>
            <a:r>
              <a:rPr lang="el-GR" sz="3200" dirty="0" err="1"/>
              <a:t>τοῦ</a:t>
            </a:r>
            <a:r>
              <a:rPr lang="el-GR" sz="3200" dirty="0"/>
              <a:t> βιβλίου,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ὑπαινιγμὸς</a:t>
            </a:r>
            <a:r>
              <a:rPr lang="el-GR" sz="3200" dirty="0"/>
              <a:t> </a:t>
            </a:r>
            <a:r>
              <a:rPr lang="el-GR" sz="3200" dirty="0" err="1"/>
              <a:t>ἀναγνώσεως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Π.Δ. </a:t>
            </a:r>
            <a:r>
              <a:rPr lang="el-GR" sz="3200" dirty="0" err="1"/>
              <a:t>στὴ</a:t>
            </a:r>
            <a:r>
              <a:rPr lang="el-GR" sz="3200" dirty="0"/>
              <a:t> Λατρεία.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84047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47AD-DE31-6141-98AE-579E2342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" y="1"/>
            <a:ext cx="11292841" cy="870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2977A-CA1E-AF40-979C-92FE5A110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" y="156754"/>
            <a:ext cx="12026537" cy="6566263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πρῶτος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Ἀποκ</a:t>
            </a:r>
            <a:r>
              <a:rPr lang="el-GR" sz="3200" dirty="0"/>
              <a:t>. 4, 8β-11, </a:t>
            </a:r>
            <a:r>
              <a:rPr lang="el-GR" sz="3200" dirty="0" err="1"/>
              <a:t>εἶναι</a:t>
            </a:r>
            <a:r>
              <a:rPr lang="el-GR" sz="3200" dirty="0"/>
              <a:t> «τρισάγιος»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τέσσερα </a:t>
            </a:r>
            <a:r>
              <a:rPr lang="el-GR" sz="3200" dirty="0" err="1"/>
              <a:t>ζῶα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ὅραμα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) </a:t>
            </a:r>
            <a:r>
              <a:rPr lang="el-GR" sz="3200" dirty="0" err="1"/>
              <a:t>εὑρίσκονται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ἐσώτατο</a:t>
            </a:r>
            <a:r>
              <a:rPr lang="el-GR" sz="3200" dirty="0"/>
              <a:t> κύκλο.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δεύτερος </a:t>
            </a:r>
            <a:r>
              <a:rPr lang="el-GR" sz="3200" dirty="0" err="1"/>
              <a:t>ὕμνος</a:t>
            </a:r>
            <a:r>
              <a:rPr lang="el-GR" sz="3200" dirty="0"/>
              <a:t> (5,9β-10)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εἴκοσι</a:t>
            </a:r>
            <a:r>
              <a:rPr lang="el-GR" sz="3200" dirty="0"/>
              <a:t> τέσσερεις πρεσβυτέρους,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συγκροτοῦν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ἀμέσως</a:t>
            </a:r>
            <a:r>
              <a:rPr lang="el-GR" sz="3200" dirty="0"/>
              <a:t> </a:t>
            </a:r>
            <a:r>
              <a:rPr lang="el-GR" sz="3200" dirty="0" err="1"/>
              <a:t>ἑπόμενο</a:t>
            </a:r>
            <a:r>
              <a:rPr lang="el-GR" sz="3200" dirty="0"/>
              <a:t> κύκλο.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βιβλικοὶ</a:t>
            </a:r>
            <a:r>
              <a:rPr lang="el-GR" sz="3200" dirty="0"/>
              <a:t> </a:t>
            </a:r>
            <a:r>
              <a:rPr lang="el-GR" sz="3200" dirty="0" err="1"/>
              <a:t>μελετητὲς</a:t>
            </a:r>
            <a:r>
              <a:rPr lang="el-GR" sz="3200" dirty="0"/>
              <a:t> </a:t>
            </a:r>
            <a:r>
              <a:rPr lang="el-GR" sz="3200" dirty="0" err="1"/>
              <a:t>συμφωνοῦν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μποροῦμε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θεωρήσουμε </a:t>
            </a:r>
            <a:r>
              <a:rPr lang="el-GR" sz="3200" dirty="0" err="1"/>
              <a:t>τὴ</a:t>
            </a:r>
            <a:r>
              <a:rPr lang="el-GR" sz="3200" dirty="0"/>
              <a:t> συγκεκριμένη </a:t>
            </a:r>
            <a:r>
              <a:rPr lang="el-GR" sz="3200" dirty="0" err="1"/>
              <a:t>ὑμνικὴ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Πάθος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κυρίως,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θυσίας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ὁρολογία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παραπέμπει </a:t>
            </a:r>
            <a:r>
              <a:rPr lang="el-GR" sz="3200" dirty="0" err="1"/>
              <a:t>στὴ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προβολὴ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βασιλείας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ἱερωσύνης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συνιστοῦν</a:t>
            </a:r>
            <a:r>
              <a:rPr lang="el-GR" sz="3200" dirty="0"/>
              <a:t>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συνδέονται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1913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FBA1-17F6-D442-802E-BA6CD82BF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0"/>
            <a:ext cx="11284131" cy="6966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C8D26-1736-0D45-A32F-627E62F82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9" y="148046"/>
            <a:ext cx="12009120" cy="6644640"/>
          </a:xfrm>
        </p:spPr>
        <p:txBody>
          <a:bodyPr>
            <a:normAutofit/>
          </a:bodyPr>
          <a:lstStyle/>
          <a:p>
            <a:r>
              <a:rPr lang="el-GR" sz="3200" dirty="0"/>
              <a:t>Κάποια </a:t>
            </a:r>
            <a:r>
              <a:rPr lang="el-GR" sz="3200" dirty="0" err="1"/>
              <a:t>σημεῖα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παραπέμπουν </a:t>
            </a:r>
            <a:r>
              <a:rPr lang="el-GR" sz="3200" dirty="0" err="1"/>
              <a:t>στὶς</a:t>
            </a:r>
            <a:r>
              <a:rPr lang="el-GR" sz="3200" dirty="0"/>
              <a:t> μεταγενέστερες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Λειτουργίας. Πρόκειται, κυρίως,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προβολῆς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θυσίας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σωτηριώδους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δοξολογικὸς</a:t>
            </a:r>
            <a:r>
              <a:rPr lang="el-GR" sz="3200" dirty="0"/>
              <a:t> χαρακτήρας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συσχετιστεῖ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δεύτερο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ἐσχατολογικὸς</a:t>
            </a:r>
            <a:r>
              <a:rPr lang="el-GR" sz="3200" dirty="0"/>
              <a:t> χαρακτήρας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Ἀποκαλύψεως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της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ξενίζει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πιθανὴ</a:t>
            </a:r>
            <a:r>
              <a:rPr lang="el-GR" sz="3200" dirty="0"/>
              <a:t> χρησιμοποίηση </a:t>
            </a:r>
            <a:r>
              <a:rPr lang="el-GR" sz="3200" dirty="0" err="1"/>
              <a:t>τοῦ</a:t>
            </a:r>
            <a:r>
              <a:rPr lang="el-GR" sz="3200" dirty="0"/>
              <a:t> συγκεκριμένου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διαμόρφωση </a:t>
            </a:r>
            <a:r>
              <a:rPr lang="el-GR" sz="3200" dirty="0" err="1"/>
              <a:t>τῶν</a:t>
            </a:r>
            <a:r>
              <a:rPr lang="el-GR" sz="3200" dirty="0"/>
              <a:t> μεταγενέστερων </a:t>
            </a:r>
            <a:r>
              <a:rPr lang="el-GR" sz="3200" dirty="0" err="1"/>
              <a:t>εὐχαριστιακῶν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κι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καταστεῖ</a:t>
            </a:r>
            <a:r>
              <a:rPr lang="el-GR" sz="3200" dirty="0"/>
              <a:t> </a:t>
            </a:r>
            <a:r>
              <a:rPr lang="el-GR" sz="3200" dirty="0" err="1"/>
              <a:t>ποτὲ</a:t>
            </a:r>
            <a:r>
              <a:rPr lang="el-GR" sz="3200" dirty="0"/>
              <a:t> </a:t>
            </a:r>
            <a:r>
              <a:rPr lang="el-GR" sz="3200" dirty="0" err="1"/>
              <a:t>δυνατὸν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καταδειχθεῖ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προέλευση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εὐχαριστιακῶν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παρόμοια </a:t>
            </a:r>
            <a:r>
              <a:rPr lang="el-GR" sz="3200" dirty="0" err="1"/>
              <a:t>βιβλικὰ</a:t>
            </a:r>
            <a:r>
              <a:rPr lang="el-GR" sz="3200" dirty="0"/>
              <a:t> κείμενα.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636551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1BD59-7F54-C74B-914E-7108B73D0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0"/>
            <a:ext cx="11284132" cy="783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DF2E1-663F-A645-9C73-7471D6F8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9" y="156754"/>
            <a:ext cx="12009119" cy="6618515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ἑπόμενος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ἐνδιαφέρει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σπουδὴ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 </a:t>
            </a:r>
            <a:r>
              <a:rPr lang="el-GR" sz="3200" dirty="0" err="1"/>
              <a:t>εὑρίσκεται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15</a:t>
            </a:r>
            <a:r>
              <a:rPr lang="el-GR" sz="3200" baseline="30000" dirty="0"/>
              <a:t>ο</a:t>
            </a:r>
            <a:r>
              <a:rPr lang="el-GR" sz="3200" dirty="0"/>
              <a:t> κεφάλαιο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Ἀποκαλύψεως</a:t>
            </a:r>
            <a:r>
              <a:rPr lang="el-GR" sz="3200" dirty="0"/>
              <a:t>:</a:t>
            </a:r>
            <a:endParaRPr lang="en-GR" sz="3200" dirty="0"/>
          </a:p>
          <a:p>
            <a:r>
              <a:rPr lang="el-GR" sz="3200" i="1" baseline="30000" dirty="0"/>
              <a:t>3β</a:t>
            </a:r>
            <a:r>
              <a:rPr lang="el-GR" sz="3200" i="1" dirty="0"/>
              <a:t>Μεγάλα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θαυμαστὰ</a:t>
            </a:r>
            <a:r>
              <a:rPr lang="el-GR" sz="3200" i="1" dirty="0"/>
              <a:t> </a:t>
            </a:r>
            <a:r>
              <a:rPr lang="el-GR" sz="3200" i="1" dirty="0" err="1"/>
              <a:t>τὰ</a:t>
            </a:r>
            <a:r>
              <a:rPr lang="el-GR" sz="3200" i="1" dirty="0"/>
              <a:t> </a:t>
            </a:r>
            <a:r>
              <a:rPr lang="el-GR" sz="3200" i="1" dirty="0" err="1"/>
              <a:t>ἔργα</a:t>
            </a:r>
            <a:r>
              <a:rPr lang="el-GR" sz="3200" i="1" dirty="0"/>
              <a:t> σου/ Κύριε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Θεὸς</a:t>
            </a:r>
            <a:r>
              <a:rPr lang="el-GR" sz="3200" i="1" dirty="0"/>
              <a:t> </a:t>
            </a:r>
            <a:r>
              <a:rPr lang="el-GR" sz="3200" i="1" dirty="0" err="1"/>
              <a:t>ὁ</a:t>
            </a:r>
            <a:r>
              <a:rPr lang="el-GR" sz="3200" i="1" dirty="0"/>
              <a:t> Παντοκράτωρ·/ </a:t>
            </a:r>
            <a:r>
              <a:rPr lang="el-GR" sz="3200" i="1" dirty="0" err="1"/>
              <a:t>δίκαιαι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ἀληθινοὶ</a:t>
            </a:r>
            <a:r>
              <a:rPr lang="el-GR" sz="3200" i="1" dirty="0"/>
              <a:t> </a:t>
            </a:r>
            <a:r>
              <a:rPr lang="el-GR" sz="3200" i="1" dirty="0" err="1"/>
              <a:t>αἱ</a:t>
            </a:r>
            <a:r>
              <a:rPr lang="el-GR" sz="3200" i="1" dirty="0"/>
              <a:t> </a:t>
            </a:r>
            <a:r>
              <a:rPr lang="el-GR" sz="3200" i="1" dirty="0" err="1"/>
              <a:t>ὁδοί</a:t>
            </a:r>
            <a:r>
              <a:rPr lang="el-GR" sz="3200" i="1" dirty="0"/>
              <a:t> σου,/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βασιλεὺς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ἐθνῶν</a:t>
            </a:r>
            <a:r>
              <a:rPr lang="el-GR" sz="3200" i="1" dirty="0"/>
              <a:t>·/ </a:t>
            </a:r>
            <a:r>
              <a:rPr lang="el-GR" sz="3200" i="1" baseline="30000" dirty="0"/>
              <a:t>4</a:t>
            </a:r>
            <a:r>
              <a:rPr lang="el-GR" sz="3200" i="1" dirty="0"/>
              <a:t>τὶς </a:t>
            </a:r>
            <a:r>
              <a:rPr lang="el-GR" sz="3200" i="1" dirty="0" err="1"/>
              <a:t>οὐ</a:t>
            </a:r>
            <a:r>
              <a:rPr lang="el-GR" sz="3200" i="1" dirty="0"/>
              <a:t> </a:t>
            </a:r>
            <a:r>
              <a:rPr lang="el-GR" sz="3200" i="1" dirty="0" err="1"/>
              <a:t>μὴ</a:t>
            </a:r>
            <a:r>
              <a:rPr lang="el-GR" sz="3200" i="1" dirty="0"/>
              <a:t> </a:t>
            </a:r>
            <a:r>
              <a:rPr lang="el-GR" sz="3200" i="1" dirty="0" err="1"/>
              <a:t>φοβηθῇ</a:t>
            </a:r>
            <a:r>
              <a:rPr lang="el-GR" sz="3200" i="1" dirty="0"/>
              <a:t>, Κύριε,/ </a:t>
            </a:r>
            <a:r>
              <a:rPr lang="el-GR" sz="3200" i="1" dirty="0" err="1"/>
              <a:t>καὶ</a:t>
            </a:r>
            <a:r>
              <a:rPr lang="el-GR" sz="3200" i="1" dirty="0"/>
              <a:t> δοξάσει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ὄνομά</a:t>
            </a:r>
            <a:r>
              <a:rPr lang="el-GR" sz="3200" i="1" dirty="0"/>
              <a:t> σου;/ </a:t>
            </a:r>
            <a:r>
              <a:rPr lang="el-GR" sz="3200" i="1" dirty="0" err="1"/>
              <a:t>Ὅτι</a:t>
            </a:r>
            <a:r>
              <a:rPr lang="el-GR" sz="3200" i="1" dirty="0"/>
              <a:t> μόνος </a:t>
            </a:r>
            <a:r>
              <a:rPr lang="el-GR" sz="3200" i="1" dirty="0" err="1"/>
              <a:t>ὅσιος</a:t>
            </a:r>
            <a:r>
              <a:rPr lang="el-GR" sz="3200" i="1" dirty="0"/>
              <a:t>./ </a:t>
            </a:r>
            <a:r>
              <a:rPr lang="el-GR" sz="3200" i="1" dirty="0" err="1"/>
              <a:t>ὅτι</a:t>
            </a:r>
            <a:r>
              <a:rPr lang="el-GR" sz="3200" i="1" dirty="0"/>
              <a:t> πάντα </a:t>
            </a:r>
            <a:r>
              <a:rPr lang="el-GR" sz="3200" i="1" dirty="0" err="1"/>
              <a:t>τὰ</a:t>
            </a:r>
            <a:r>
              <a:rPr lang="el-GR" sz="3200" i="1" dirty="0"/>
              <a:t> </a:t>
            </a:r>
            <a:r>
              <a:rPr lang="el-GR" sz="3200" i="1" dirty="0" err="1"/>
              <a:t>ἔθνη</a:t>
            </a:r>
            <a:r>
              <a:rPr lang="el-GR" sz="3200" i="1" dirty="0"/>
              <a:t> </a:t>
            </a:r>
            <a:r>
              <a:rPr lang="el-GR" sz="3200" i="1" dirty="0" err="1"/>
              <a:t>ἥξουσιν</a:t>
            </a:r>
            <a:r>
              <a:rPr lang="el-GR" sz="3200" i="1" dirty="0"/>
              <a:t>/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προσκυνήσουσιν</a:t>
            </a:r>
            <a:r>
              <a:rPr lang="el-GR" sz="3200" i="1" dirty="0"/>
              <a:t> </a:t>
            </a:r>
            <a:r>
              <a:rPr lang="el-GR" sz="3200" i="1" dirty="0" err="1"/>
              <a:t>ἐνώπιόν</a:t>
            </a:r>
            <a:r>
              <a:rPr lang="el-GR" sz="3200" i="1" dirty="0"/>
              <a:t> σου,/ </a:t>
            </a:r>
            <a:r>
              <a:rPr lang="el-GR" sz="3200" i="1" dirty="0" err="1"/>
              <a:t>ὅτι</a:t>
            </a:r>
            <a:r>
              <a:rPr lang="el-GR" sz="3200" i="1" dirty="0"/>
              <a:t> </a:t>
            </a:r>
            <a:r>
              <a:rPr lang="el-GR" sz="3200" i="1" dirty="0" err="1"/>
              <a:t>τὰ</a:t>
            </a:r>
            <a:r>
              <a:rPr lang="el-GR" sz="3200" i="1" dirty="0"/>
              <a:t> δικαιώματά σου </a:t>
            </a:r>
            <a:r>
              <a:rPr lang="el-GR" sz="3200" i="1" dirty="0" err="1"/>
              <a:t>ἐφανερώθησαν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συγκεκριμένος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«</a:t>
            </a:r>
            <a:r>
              <a:rPr lang="el-GR" sz="3200" dirty="0" err="1"/>
              <a:t>νικητὲς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«θηρίου»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ὠδὴ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Μωϋσῆ</a:t>
            </a:r>
            <a:r>
              <a:rPr lang="el-GR" sz="3200" dirty="0"/>
              <a:t>»,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προφανῶς</a:t>
            </a:r>
            <a:r>
              <a:rPr lang="el-GR" sz="3200" dirty="0"/>
              <a:t> συνδυάζεται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διάβαση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Ἐρυθρᾶς</a:t>
            </a:r>
            <a:r>
              <a:rPr lang="el-GR" sz="3200" dirty="0"/>
              <a:t> θάλασσας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Ἑβραίους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Ἐπισημάνθηκε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κοινὰ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μορφῆς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περιεχομένου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δοξολογικὸ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Ρωμ</a:t>
            </a:r>
            <a:r>
              <a:rPr lang="el-GR" sz="3200" dirty="0"/>
              <a:t>. 11, 33-36.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522097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C4CAB-95B3-B04F-A678-34DDB6E49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3D5C8-BD66-3B4C-9379-83A693CE6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185056"/>
            <a:ext cx="12017828" cy="6492241"/>
          </a:xfrm>
        </p:spPr>
        <p:txBody>
          <a:bodyPr>
            <a:normAutofit/>
          </a:bodyPr>
          <a:lstStyle/>
          <a:p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δύο </a:t>
            </a:r>
            <a:r>
              <a:rPr lang="el-GR" sz="3200" dirty="0" err="1"/>
              <a:t>ὕμνους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δοξάζεται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του. Φαίνεται,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Ρωμ</a:t>
            </a:r>
            <a:r>
              <a:rPr lang="el-GR" sz="3200" dirty="0"/>
              <a:t>. 11, 33-36 προσεγγίζει περισσότερο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ἀντίστοιχα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δεδομένα,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Ἀποκ</a:t>
            </a:r>
            <a:r>
              <a:rPr lang="el-GR" sz="3200" dirty="0"/>
              <a:t>. 15, 3β-4 </a:t>
            </a:r>
            <a:r>
              <a:rPr lang="el-GR" sz="3200" dirty="0" err="1"/>
              <a:t>ὑπάρχει</a:t>
            </a:r>
            <a:r>
              <a:rPr lang="el-GR" sz="3200" dirty="0"/>
              <a:t> τόσο </a:t>
            </a:r>
            <a:r>
              <a:rPr lang="el-GR" sz="3200" dirty="0" err="1"/>
              <a:t>ἡ</a:t>
            </a:r>
            <a:r>
              <a:rPr lang="el-GR" sz="3200" dirty="0"/>
              <a:t> χριστολογία,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ἐσχατολογία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χριστολογία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Ἀποκ</a:t>
            </a:r>
            <a:r>
              <a:rPr lang="el-GR" sz="3200" dirty="0"/>
              <a:t>. 15, 3β-4 καταδεικνύεται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συγγραφέας προεκτείνει </a:t>
            </a:r>
            <a:r>
              <a:rPr lang="el-GR" sz="3200" dirty="0" err="1"/>
              <a:t>στὸ</a:t>
            </a:r>
            <a:r>
              <a:rPr lang="el-GR" sz="3200" dirty="0"/>
              <a:t> πρόσωπο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δοξολογία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Πατέρα.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συγκεκριμένος </a:t>
            </a:r>
            <a:r>
              <a:rPr lang="el-GR" sz="3200" dirty="0" err="1"/>
              <a:t>ὕμνος</a:t>
            </a:r>
            <a:r>
              <a:rPr lang="el-GR" sz="3200" dirty="0"/>
              <a:t> συνδυάζει </a:t>
            </a:r>
            <a:r>
              <a:rPr lang="el-GR" sz="3200" dirty="0" err="1"/>
              <a:t>τὴ</a:t>
            </a:r>
            <a:r>
              <a:rPr lang="el-GR" sz="3200" dirty="0"/>
              <a:t> δοξολογία </a:t>
            </a:r>
            <a:r>
              <a:rPr lang="el-GR" sz="3200" dirty="0" err="1"/>
              <a:t>τοῦ</a:t>
            </a:r>
            <a:r>
              <a:rPr lang="el-GR" sz="3200" dirty="0"/>
              <a:t> Πατέρα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,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πολὺ</a:t>
            </a:r>
            <a:r>
              <a:rPr lang="el-GR" sz="3200" dirty="0"/>
              <a:t> </a:t>
            </a:r>
            <a:r>
              <a:rPr lang="el-GR" sz="3200" dirty="0" err="1"/>
              <a:t>σημαντικὸ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διαμόρφωση </a:t>
            </a:r>
            <a:r>
              <a:rPr lang="el-GR" sz="3200" dirty="0" err="1"/>
              <a:t>τῶν</a:t>
            </a:r>
            <a:r>
              <a:rPr lang="el-GR" sz="3200" dirty="0"/>
              <a:t> μεταγενέστερων </a:t>
            </a:r>
            <a:r>
              <a:rPr lang="el-GR" sz="3200" dirty="0" err="1"/>
              <a:t>προσευχῶν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πορεία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ξεκίνησε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ἰουδαϊκὰ</a:t>
            </a:r>
            <a:r>
              <a:rPr lang="el-GR" sz="3200" dirty="0"/>
              <a:t> πρότυπα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μόνο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Πατέρα </a:t>
            </a:r>
            <a:r>
              <a:rPr lang="el-GR" sz="3200" dirty="0" err="1"/>
              <a:t>καὶ</a:t>
            </a:r>
            <a:r>
              <a:rPr lang="el-GR" sz="3200" dirty="0"/>
              <a:t> κατέληξε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προσευχὲς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Τριαδικὸ</a:t>
            </a:r>
            <a:r>
              <a:rPr lang="el-GR" sz="3200" dirty="0"/>
              <a:t> Θεό.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73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D14D1-5394-AB46-B9FD-0FC8359CA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" y="0"/>
            <a:ext cx="11292841" cy="6966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85A45-1854-2C42-875A-F18C66E96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45" y="148046"/>
            <a:ext cx="11913325" cy="6592388"/>
          </a:xfrm>
        </p:spPr>
        <p:txBody>
          <a:bodyPr>
            <a:normAutofit/>
          </a:bodyPr>
          <a:lstStyle/>
          <a:p>
            <a:r>
              <a:rPr lang="el-GR" sz="3200" dirty="0" err="1"/>
              <a:t>Ὡς</a:t>
            </a:r>
            <a:r>
              <a:rPr lang="el-GR" sz="3200" dirty="0"/>
              <a:t> δοξολογία </a:t>
            </a:r>
            <a:r>
              <a:rPr lang="el-GR" sz="3200" dirty="0" err="1"/>
              <a:t>ἀγγέλου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καταχωρίζεται </a:t>
            </a:r>
            <a:r>
              <a:rPr lang="el-GR" sz="3200" dirty="0" err="1"/>
              <a:t>στὸ</a:t>
            </a:r>
            <a:r>
              <a:rPr lang="el-GR" sz="3200" dirty="0"/>
              <a:t> 16</a:t>
            </a:r>
            <a:r>
              <a:rPr lang="el-GR" sz="3200" baseline="30000" dirty="0"/>
              <a:t>ο</a:t>
            </a:r>
            <a:r>
              <a:rPr lang="el-GR" sz="3200" dirty="0"/>
              <a:t> κεφάλαιο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Ἀποκαλύψεως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ἀκόλουθος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:</a:t>
            </a:r>
            <a:endParaRPr lang="en-GR" sz="3200" dirty="0"/>
          </a:p>
          <a:p>
            <a:r>
              <a:rPr lang="el-GR" sz="3200" i="1" baseline="30000" dirty="0"/>
              <a:t>5β</a:t>
            </a:r>
            <a:r>
              <a:rPr lang="el-GR" sz="3200" i="1" dirty="0"/>
              <a:t>Δίκαιος </a:t>
            </a:r>
            <a:r>
              <a:rPr lang="el-GR" sz="3200" i="1" dirty="0" err="1"/>
              <a:t>εἶ</a:t>
            </a:r>
            <a:r>
              <a:rPr lang="el-GR" sz="3200" i="1" dirty="0"/>
              <a:t>,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ὤν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ἦν</a:t>
            </a:r>
            <a:r>
              <a:rPr lang="el-GR" sz="3200" i="1" dirty="0"/>
              <a:t>,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ὅσιος</a:t>
            </a:r>
            <a:r>
              <a:rPr lang="el-GR" sz="3200" i="1" dirty="0"/>
              <a:t>/ </a:t>
            </a:r>
            <a:r>
              <a:rPr lang="el-GR" sz="3200" i="1" dirty="0" err="1"/>
              <a:t>ὅτι</a:t>
            </a:r>
            <a:r>
              <a:rPr lang="el-GR" sz="3200" i="1" dirty="0"/>
              <a:t> </a:t>
            </a:r>
            <a:r>
              <a:rPr lang="el-GR" sz="3200" i="1" dirty="0" err="1"/>
              <a:t>ταῦτα</a:t>
            </a:r>
            <a:r>
              <a:rPr lang="el-GR" sz="3200" i="1" dirty="0"/>
              <a:t> </a:t>
            </a:r>
            <a:r>
              <a:rPr lang="el-GR" sz="3200" i="1" dirty="0" err="1"/>
              <a:t>ἔκρινας</a:t>
            </a:r>
            <a:r>
              <a:rPr lang="el-GR" sz="3200" i="1" dirty="0"/>
              <a:t>,/ </a:t>
            </a:r>
            <a:r>
              <a:rPr lang="el-GR" sz="3200" i="1" baseline="30000" dirty="0"/>
              <a:t>6</a:t>
            </a:r>
            <a:r>
              <a:rPr lang="el-GR" sz="3200" i="1" dirty="0"/>
              <a:t>ὅτι </a:t>
            </a:r>
            <a:r>
              <a:rPr lang="el-GR" sz="3200" i="1" dirty="0" err="1"/>
              <a:t>αἳμα</a:t>
            </a:r>
            <a:r>
              <a:rPr lang="el-GR" sz="3200" i="1" dirty="0"/>
              <a:t> </a:t>
            </a:r>
            <a:r>
              <a:rPr lang="el-GR" sz="3200" i="1" dirty="0" err="1"/>
              <a:t>ἁγίων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προφητῶν</a:t>
            </a:r>
            <a:r>
              <a:rPr lang="el-GR" sz="3200" i="1" dirty="0"/>
              <a:t> </a:t>
            </a:r>
            <a:r>
              <a:rPr lang="el-GR" sz="3200" i="1" dirty="0" err="1"/>
              <a:t>ἐξέχεαν</a:t>
            </a:r>
            <a:r>
              <a:rPr lang="el-GR" sz="3200" i="1" dirty="0"/>
              <a:t>/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αἷμα</a:t>
            </a:r>
            <a:r>
              <a:rPr lang="el-GR" sz="3200" i="1" dirty="0"/>
              <a:t> </a:t>
            </a:r>
            <a:r>
              <a:rPr lang="el-GR" sz="3200" i="1" dirty="0" err="1"/>
              <a:t>αὐτοῖς</a:t>
            </a:r>
            <a:r>
              <a:rPr lang="el-GR" sz="3200" i="1" dirty="0"/>
              <a:t> (δ)</a:t>
            </a:r>
            <a:r>
              <a:rPr lang="el-GR" sz="3200" i="1" dirty="0" err="1"/>
              <a:t>έδωκας</a:t>
            </a:r>
            <a:r>
              <a:rPr lang="el-GR" sz="3200" i="1" dirty="0"/>
              <a:t> </a:t>
            </a:r>
            <a:r>
              <a:rPr lang="el-GR" sz="3200" i="1" dirty="0" err="1"/>
              <a:t>πιεῖν</a:t>
            </a:r>
            <a:r>
              <a:rPr lang="el-GR" sz="3200" i="1" dirty="0"/>
              <a:t>,/ </a:t>
            </a:r>
            <a:r>
              <a:rPr lang="el-GR" sz="3200" i="1" dirty="0" err="1"/>
              <a:t>ἄξιοι</a:t>
            </a:r>
            <a:r>
              <a:rPr lang="el-GR" sz="3200" i="1" dirty="0"/>
              <a:t> </a:t>
            </a:r>
            <a:r>
              <a:rPr lang="el-GR" sz="3200" i="1" dirty="0" err="1"/>
              <a:t>εἰσιν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κεντρικὸς</a:t>
            </a:r>
            <a:r>
              <a:rPr lang="el-GR" sz="3200" dirty="0"/>
              <a:t> </a:t>
            </a:r>
            <a:r>
              <a:rPr lang="el-GR" sz="3200" dirty="0" err="1"/>
              <a:t>ἄξονας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μαρτύριο, θέμα </a:t>
            </a:r>
            <a:r>
              <a:rPr lang="el-GR" sz="3200" dirty="0" err="1"/>
              <a:t>προσφιλὲς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Ἀποκάλυψη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μάρτυρες, </a:t>
            </a:r>
            <a:r>
              <a:rPr lang="el-GR" sz="3200" dirty="0" err="1"/>
              <a:t>ὁ</a:t>
            </a:r>
            <a:r>
              <a:rPr lang="el-GR" sz="3200" dirty="0"/>
              <a:t> συγκεκριμένος </a:t>
            </a:r>
            <a:r>
              <a:rPr lang="el-GR" sz="3200" dirty="0" err="1"/>
              <a:t>δὲν</a:t>
            </a:r>
            <a:r>
              <a:rPr lang="el-GR" sz="3200" dirty="0"/>
              <a:t>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ἐπηρέασε</a:t>
            </a:r>
            <a:r>
              <a:rPr lang="el-GR" sz="3200" dirty="0"/>
              <a:t> </a:t>
            </a:r>
            <a:r>
              <a:rPr lang="el-GR" sz="3200" dirty="0" err="1"/>
              <a:t>ἀντίστοιχους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ἐμφανίζονται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περίοδο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Ἀποκαλύψεως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ζοῦσε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μαρτυρίου. </a:t>
            </a:r>
          </a:p>
          <a:p>
            <a:r>
              <a:rPr lang="el-GR" sz="3200" dirty="0" err="1"/>
              <a:t>Στὸ</a:t>
            </a:r>
            <a:r>
              <a:rPr lang="el-GR" sz="3200" dirty="0"/>
              <a:t> συγκεκριμένο </a:t>
            </a:r>
            <a:r>
              <a:rPr lang="el-GR" sz="3200" dirty="0" err="1"/>
              <a:t>ὕμνο</a:t>
            </a:r>
            <a:r>
              <a:rPr lang="el-GR" sz="3200" dirty="0"/>
              <a:t> δοξάζεται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ἐπιβράβευσε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μάρτυρες.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77140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37CD7-143A-E846-9329-62F8ADA1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38" y="78376"/>
            <a:ext cx="11214461" cy="2281647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		                </a:t>
            </a:r>
            <a:r>
              <a:rPr lang="el-GR" sz="4000" b="1" dirty="0"/>
              <a:t>ΚΕΦΑΛΑΙΟ Γ΄</a:t>
            </a:r>
            <a:br>
              <a:rPr lang="en-GR" sz="4000" b="1" u="sng" dirty="0"/>
            </a:br>
            <a:r>
              <a:rPr lang="el-GR" sz="4000" b="1" u="sng" dirty="0" err="1"/>
              <a:t>Ἡ</a:t>
            </a:r>
            <a:r>
              <a:rPr lang="el-GR" sz="4000" b="1" u="sng" dirty="0"/>
              <a:t> </a:t>
            </a:r>
            <a:r>
              <a:rPr lang="el-GR" sz="4000" b="1" u="sng" dirty="0" err="1"/>
              <a:t>προσευχὴ</a:t>
            </a:r>
            <a:r>
              <a:rPr lang="el-GR" sz="4000" b="1" u="sng" dirty="0"/>
              <a:t> </a:t>
            </a:r>
            <a:r>
              <a:rPr lang="el-GR" sz="4000" b="1" u="sng" dirty="0" err="1"/>
              <a:t>ἐκτὸς</a:t>
            </a:r>
            <a:r>
              <a:rPr lang="el-GR" sz="4000" b="1" u="sng" dirty="0"/>
              <a:t> </a:t>
            </a:r>
            <a:r>
              <a:rPr lang="el-GR" sz="4000" b="1" u="sng" dirty="0" err="1"/>
              <a:t>τῆς</a:t>
            </a:r>
            <a:r>
              <a:rPr lang="el-GR" sz="4000" b="1" u="sng" dirty="0"/>
              <a:t> Θείας </a:t>
            </a:r>
            <a:r>
              <a:rPr lang="el-GR" sz="4000" b="1" u="sng" dirty="0" err="1"/>
              <a:t>Εὐχαριστίας</a:t>
            </a:r>
            <a:r>
              <a:rPr lang="el-GR" sz="4000" b="1" u="sng" dirty="0"/>
              <a:t> </a:t>
            </a:r>
            <a:r>
              <a:rPr lang="el-GR" sz="4000" b="1" u="sng" dirty="0" err="1"/>
              <a:t>καὶ</a:t>
            </a:r>
            <a:r>
              <a:rPr lang="el-GR" sz="4000" b="1" u="sng" dirty="0"/>
              <a:t> </a:t>
            </a:r>
            <a:r>
              <a:rPr lang="el-GR" sz="4000" b="1" u="sng" dirty="0" err="1"/>
              <a:t>τοῦ</a:t>
            </a:r>
            <a:r>
              <a:rPr lang="el-GR" sz="4000" b="1" u="sng" dirty="0"/>
              <a:t> Βαπτίσματος </a:t>
            </a:r>
            <a:r>
              <a:rPr lang="el-GR" sz="4000" b="1" u="sng" dirty="0" err="1"/>
              <a:t>στὶς</a:t>
            </a:r>
            <a:r>
              <a:rPr lang="el-GR" sz="4000" b="1" u="sng" dirty="0"/>
              <a:t> </a:t>
            </a:r>
            <a:r>
              <a:rPr lang="el-GR" sz="4000" b="1" u="sng" dirty="0" err="1"/>
              <a:t>λειτουργικὲς</a:t>
            </a:r>
            <a:r>
              <a:rPr lang="el-GR" sz="4000" b="1" u="sng" dirty="0"/>
              <a:t> </a:t>
            </a:r>
            <a:r>
              <a:rPr lang="el-GR" sz="4000" b="1" u="sng" dirty="0" err="1"/>
              <a:t>πηγὲς</a:t>
            </a:r>
            <a:r>
              <a:rPr lang="el-GR" sz="4000" b="1" u="sng" dirty="0"/>
              <a:t> </a:t>
            </a:r>
            <a:r>
              <a:rPr lang="el-GR" sz="4000" b="1" u="sng" dirty="0" err="1"/>
              <a:t>τῶν</a:t>
            </a:r>
            <a:r>
              <a:rPr lang="el-GR" sz="4000" b="1" u="sng" dirty="0"/>
              <a:t> τεσσάρων πρώτων </a:t>
            </a:r>
            <a:r>
              <a:rPr lang="el-GR" sz="4000" b="1" u="sng" dirty="0" err="1"/>
              <a:t>αἰώνων</a:t>
            </a:r>
            <a:br>
              <a:rPr lang="en-GR" sz="4000" b="1" u="sng" dirty="0"/>
            </a:br>
            <a:endParaRPr lang="en-GR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A63E6-CAB2-5348-AB93-7655A5A9E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8" y="2429691"/>
            <a:ext cx="11930742" cy="4349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dotted" dirty="0"/>
              <a:t>(α) </a:t>
            </a:r>
            <a:r>
              <a:rPr lang="el-GR" sz="3200" b="1" u="dotted" dirty="0" err="1"/>
              <a:t>Ἡ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προσευχὴ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τῆς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Α΄Κλήμεντος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πρὸς</a:t>
            </a:r>
            <a:r>
              <a:rPr lang="el-GR" sz="3200" b="1" u="dotted" dirty="0"/>
              <a:t> Κορινθίους (59,2-61,3)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Κλήμης, </a:t>
            </a:r>
            <a:r>
              <a:rPr lang="el-GR" sz="3200" dirty="0" err="1"/>
              <a:t>Ἐπίσκοπος</a:t>
            </a:r>
            <a:r>
              <a:rPr lang="el-GR" sz="3200" dirty="0"/>
              <a:t> Ρώμης (†101 μ.Χ.)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ἐπιστολὴ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Κορίνθου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95-96 μ.Χ. (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χρόνους </a:t>
            </a:r>
            <a:r>
              <a:rPr lang="el-GR" sz="3200" dirty="0" err="1"/>
              <a:t>αὐτοκρατορίας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Δομιτιανοῦ</a:t>
            </a:r>
            <a:r>
              <a:rPr lang="el-GR" sz="3200" dirty="0"/>
              <a:t>), </a:t>
            </a:r>
            <a:r>
              <a:rPr lang="el-GR" sz="3200" dirty="0" err="1"/>
              <a:t>ἐκφράζοντας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θέσεις του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προβλήματος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δημιουργηθεῖ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συγκεκριμένη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ἀπομάκρυνση</a:t>
            </a:r>
            <a:r>
              <a:rPr lang="el-GR" sz="3200" dirty="0"/>
              <a:t> κάποιων πρεσβυτέρων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ἱερατικὸ</a:t>
            </a:r>
            <a:r>
              <a:rPr lang="el-GR" sz="3200" dirty="0"/>
              <a:t> λειτούργημα </a:t>
            </a:r>
            <a:r>
              <a:rPr lang="el-GR" sz="3200" dirty="0" err="1"/>
              <a:t>χωρὶς</a:t>
            </a:r>
            <a:r>
              <a:rPr lang="el-GR" sz="3200" dirty="0"/>
              <a:t> συγκεκριμένη κατηγορία.</a:t>
            </a:r>
            <a:endParaRPr lang="en-GR" sz="3200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99088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91E53-CD4A-F746-9FFE-AB570EC3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0"/>
            <a:ext cx="11284131" cy="10450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6269F-BFA6-7646-9E69-F6939A2A1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463" y="182880"/>
            <a:ext cx="11922034" cy="659238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ἐκτενὴς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59,2-61,3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Ἐπιστολῆς</a:t>
            </a:r>
            <a:r>
              <a:rPr lang="el-GR" sz="3200" dirty="0"/>
              <a:t> χαρακτηρίζεται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γενικοῦ</a:t>
            </a:r>
            <a:r>
              <a:rPr lang="el-GR" sz="3200" dirty="0"/>
              <a:t> περιεχομένου. </a:t>
            </a:r>
          </a:p>
          <a:p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ἐπιχειρήσουμε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διακρίνουμε κάποιες </a:t>
            </a:r>
            <a:r>
              <a:rPr lang="el-GR" sz="3200" dirty="0" err="1"/>
              <a:t>θεματικὲς</a:t>
            </a:r>
            <a:r>
              <a:rPr lang="el-GR" sz="3200" dirty="0"/>
              <a:t> </a:t>
            </a:r>
            <a:r>
              <a:rPr lang="el-GR" sz="3200" dirty="0" err="1"/>
              <a:t>ἑνότητες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ἐκτενὴ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Κλήμεντος</a:t>
            </a:r>
            <a:r>
              <a:rPr lang="el-GR" sz="3200" dirty="0"/>
              <a:t>, διαμορφώνεται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ἀκόλουθο</a:t>
            </a:r>
            <a:r>
              <a:rPr lang="el-GR" sz="3200" dirty="0"/>
              <a:t> σχεδιάγραμμα: 59,2: διατύπωση </a:t>
            </a:r>
            <a:r>
              <a:rPr lang="el-GR" sz="3200" dirty="0" err="1"/>
              <a:t>αἰτήματος</a:t>
            </a:r>
            <a:r>
              <a:rPr lang="el-GR" sz="3200" dirty="0"/>
              <a:t>/ 59,3: δοξολογία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χριστολογικοῦ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)/ 59,4: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ἔχοντες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/ 60, 1-4: δοξολογία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- </a:t>
            </a:r>
            <a:r>
              <a:rPr lang="el-GR" sz="3200" dirty="0" err="1"/>
              <a:t>Προσευχὴ</a:t>
            </a:r>
            <a:r>
              <a:rPr lang="el-GR" sz="3200" dirty="0"/>
              <a:t>/ 61, 1-3: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βασιλέων.</a:t>
            </a:r>
            <a:endParaRPr lang="en-GR" sz="3200" u="sng" dirty="0"/>
          </a:p>
          <a:p>
            <a:r>
              <a:rPr lang="el-GR" sz="3200" dirty="0" err="1"/>
              <a:t>Τὸ</a:t>
            </a:r>
            <a:r>
              <a:rPr lang="el-GR" sz="3200" dirty="0"/>
              <a:t> μεγαλύτερο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60,1 </a:t>
            </a:r>
            <a:r>
              <a:rPr lang="el-GR" sz="3200" dirty="0" err="1"/>
              <a:t>συνιστᾶ</a:t>
            </a:r>
            <a:r>
              <a:rPr lang="el-GR" sz="3200" dirty="0"/>
              <a:t> δοξολογία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δημιουργοῦ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κόσμου. </a:t>
            </a:r>
            <a:r>
              <a:rPr lang="el-GR" sz="3200" dirty="0" err="1"/>
              <a:t>Ἡ</a:t>
            </a:r>
            <a:r>
              <a:rPr lang="el-GR" sz="3200" dirty="0"/>
              <a:t> δοξολογία </a:t>
            </a:r>
            <a:r>
              <a:rPr lang="el-GR" sz="3200" dirty="0" err="1"/>
              <a:t>αὐτὴ</a:t>
            </a:r>
            <a:r>
              <a:rPr lang="el-GR" sz="3200" dirty="0"/>
              <a:t> περιέχει </a:t>
            </a:r>
            <a:r>
              <a:rPr lang="el-GR" sz="3200" dirty="0" err="1"/>
              <a:t>πολλὰ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ὁμοιάζει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πολὺ</a:t>
            </a:r>
            <a:r>
              <a:rPr lang="el-GR" sz="3200" dirty="0"/>
              <a:t> μεταγενέστερης </a:t>
            </a:r>
            <a:r>
              <a:rPr lang="el-GR" sz="3200" dirty="0" err="1"/>
              <a:t>εὐχὴς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Μ.Ἁγιασμοῦ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Θεοφανείων</a:t>
            </a:r>
            <a:r>
              <a:rPr lang="el-GR" sz="3200" dirty="0"/>
              <a:t> (ποίημα </a:t>
            </a:r>
            <a:r>
              <a:rPr lang="el-GR" sz="3200" dirty="0" err="1"/>
              <a:t>Σοφρονίου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) </a:t>
            </a:r>
            <a:r>
              <a:rPr lang="el-GR" sz="3200" i="1" dirty="0"/>
              <a:t>Μέγας </a:t>
            </a:r>
            <a:r>
              <a:rPr lang="el-GR" sz="3200" i="1" dirty="0" err="1"/>
              <a:t>εἶ</a:t>
            </a:r>
            <a:r>
              <a:rPr lang="el-GR" sz="3200" i="1" dirty="0"/>
              <a:t> Κύριε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θαυμαστὰ</a:t>
            </a:r>
            <a:r>
              <a:rPr lang="el-GR" sz="3200" i="1" dirty="0"/>
              <a:t> </a:t>
            </a:r>
            <a:r>
              <a:rPr lang="el-GR" sz="3200" i="1" dirty="0" err="1"/>
              <a:t>τὰ</a:t>
            </a:r>
            <a:r>
              <a:rPr lang="el-GR" sz="3200" i="1" dirty="0"/>
              <a:t> </a:t>
            </a:r>
            <a:r>
              <a:rPr lang="el-GR" sz="3200" i="1" dirty="0" err="1"/>
              <a:t>ἔργα</a:t>
            </a:r>
            <a:r>
              <a:rPr lang="el-GR" sz="3200" i="1" dirty="0"/>
              <a:t> σου...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362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C53E3-6171-AB48-B3CF-D64DE9F0F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" y="78377"/>
            <a:ext cx="11258007" cy="783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2CCF6-433A-7E42-84C3-A3502E29C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" y="235131"/>
            <a:ext cx="11974286" cy="6461759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παραπάνω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ἀφέσεως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ἁμαρτιῶν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προφανῶς</a:t>
            </a:r>
            <a:r>
              <a:rPr lang="el-GR" sz="3200" dirty="0"/>
              <a:t>, μία </a:t>
            </a:r>
            <a:r>
              <a:rPr lang="el-GR" sz="3200" dirty="0" err="1"/>
              <a:t>συλλογικὴ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λατρεύουσας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κοινότητας.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κατ᾿ὀλίγα</a:t>
            </a:r>
            <a:r>
              <a:rPr lang="el-GR" sz="3200" dirty="0"/>
              <a:t> </a:t>
            </a:r>
            <a:r>
              <a:rPr lang="el-GR" sz="3200" dirty="0" err="1"/>
              <a:t>ἔτη</a:t>
            </a:r>
            <a:r>
              <a:rPr lang="el-GR" sz="3200" dirty="0"/>
              <a:t> μεταγενέστερο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Διδαχῆς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Δώδεκα </a:t>
            </a:r>
            <a:r>
              <a:rPr lang="el-GR" sz="3200" i="1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ἀναφέρει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«</a:t>
            </a:r>
            <a:r>
              <a:rPr lang="el-GR" sz="3200" dirty="0" err="1"/>
              <a:t>προεξομολογοῦντο</a:t>
            </a:r>
            <a:r>
              <a:rPr lang="el-GR" sz="3200" dirty="0"/>
              <a:t>» </a:t>
            </a:r>
            <a:r>
              <a:rPr lang="el-GR" sz="3200" dirty="0" err="1"/>
              <a:t>τὰ</a:t>
            </a:r>
            <a:r>
              <a:rPr lang="el-GR" sz="3200" dirty="0"/>
              <a:t> παραπτώματά τους.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πιθανό,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προβλεπόταν κάποια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μετανοούντων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καταγράφεται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Α΄πρὸς</a:t>
            </a:r>
            <a:r>
              <a:rPr lang="el-GR" sz="3200" dirty="0"/>
              <a:t> Κορινθίους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Κλήμεντος</a:t>
            </a:r>
            <a:r>
              <a:rPr lang="el-GR" sz="3200" dirty="0"/>
              <a:t> Ρώμης, 60, 1-2.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τελευταῖο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δοξολογικῆς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60</a:t>
            </a:r>
            <a:r>
              <a:rPr lang="el-GR" sz="3200" baseline="30000" dirty="0"/>
              <a:t>ου</a:t>
            </a:r>
            <a:r>
              <a:rPr lang="el-GR" sz="3200" dirty="0"/>
              <a:t> κεφαλαίου χαρακτηρίζεται περισσότερο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καινοδιαθηκικὰ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ὀλιγότερο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(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προηγούμενα τμήματα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).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168477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42F0-DA53-3140-9446-5006A719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60960"/>
            <a:ext cx="11266714" cy="6096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7C1DA-2939-ED40-BC48-B9EBC8124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226423"/>
            <a:ext cx="11895907" cy="6470468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αἴτημα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διατυπώνεται γύρω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«</a:t>
            </a:r>
            <a:r>
              <a:rPr lang="el-GR" sz="3200" dirty="0" err="1"/>
              <a:t>βασιλεῖς</a:t>
            </a:r>
            <a:r>
              <a:rPr lang="el-GR" sz="3200" dirty="0"/>
              <a:t>». </a:t>
            </a:r>
            <a:r>
              <a:rPr lang="el-GR" sz="3200" dirty="0" err="1"/>
              <a:t>Στὸ</a:t>
            </a:r>
            <a:r>
              <a:rPr lang="el-GR" sz="3200" dirty="0"/>
              <a:t> 60,4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γίνεται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«</a:t>
            </a:r>
            <a:r>
              <a:rPr lang="el-GR" sz="3200" dirty="0" err="1"/>
              <a:t>ἄρχοντες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ἡγουμένους</a:t>
            </a:r>
            <a:r>
              <a:rPr lang="el-GR" sz="3200" dirty="0"/>
              <a:t>»,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ἐπεξηγεῖ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«βασιλέων» </a:t>
            </a:r>
            <a:r>
              <a:rPr lang="el-GR" sz="3200" dirty="0" err="1"/>
              <a:t>τοῦ</a:t>
            </a:r>
            <a:r>
              <a:rPr lang="el-GR" sz="3200" dirty="0"/>
              <a:t> 61,1. </a:t>
            </a:r>
          </a:p>
          <a:p>
            <a:r>
              <a:rPr lang="el-GR" sz="3200" dirty="0"/>
              <a:t>Παρόμοιο </a:t>
            </a:r>
            <a:r>
              <a:rPr lang="el-GR" sz="3200" dirty="0" err="1"/>
              <a:t>αἴτημα</a:t>
            </a:r>
            <a:r>
              <a:rPr lang="el-GR" sz="3200" dirty="0"/>
              <a:t> διατυπώνεται </a:t>
            </a:r>
            <a:r>
              <a:rPr lang="el-GR" sz="3200" dirty="0" err="1"/>
              <a:t>στὴ</a:t>
            </a:r>
            <a:r>
              <a:rPr lang="el-GR" sz="3200" dirty="0"/>
              <a:t> μεταγενέστερη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Διπτύχων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Λειτουργίας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Μ.Βασιλείου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ἄρχοντες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ἡγεμόνες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συγκεκριμένης </a:t>
            </a:r>
            <a:r>
              <a:rPr lang="el-GR" sz="3200" dirty="0" err="1"/>
              <a:t>ἐποχῆς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κρατοῦντες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Ρωμαϊκῆς</a:t>
            </a:r>
            <a:r>
              <a:rPr lang="el-GR" sz="3200" dirty="0"/>
              <a:t> </a:t>
            </a:r>
            <a:r>
              <a:rPr lang="el-GR" sz="3200" dirty="0" err="1"/>
              <a:t>αὐτοκρατορίας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διῶκτες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Χριστιανῶν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220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B0762B-5506-4E37-A759-1050E25B5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0"/>
            <a:ext cx="11268075" cy="161925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6347D7-C872-4B2F-9592-FFF1736E8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61925"/>
            <a:ext cx="11849100" cy="649605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Εὑρισκόμαστε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εὐαίσθητη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χρονικὴ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συγκυρία: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ἀρχίζει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ὁδοδείκτης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πλευρᾶς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μεθοδολογίας θεωρήσαμε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ἀπαιτεῖται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διμερὴς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προσέγγιση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θέματος: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ἀφενὸς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δημόσια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πιθανὸν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ἀφετέρου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διδασκαλία Του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σαφὲς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δύο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παράμετροι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ἀποτελοῦν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ἀπαραίτητη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βάση,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ὥστε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κατανοήσουμε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μετέπειτα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ἐξέλιξη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l-GR" sz="32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9067556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114F-0BBA-6A47-8B66-709530BF3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0"/>
            <a:ext cx="11284132" cy="6966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A5C80-028B-AA46-8737-E85694090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9" y="130629"/>
            <a:ext cx="11982993" cy="6592388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προσευχὴ</a:t>
            </a:r>
            <a:r>
              <a:rPr lang="el-GR" sz="3200" dirty="0"/>
              <a:t> </a:t>
            </a:r>
            <a:r>
              <a:rPr lang="el-GR" sz="3200" dirty="0" err="1"/>
              <a:t>ἀποτυπώνει</a:t>
            </a:r>
            <a:r>
              <a:rPr lang="el-GR" sz="3200" dirty="0"/>
              <a:t> </a:t>
            </a:r>
            <a:r>
              <a:rPr lang="el-GR" sz="3200" dirty="0" err="1"/>
              <a:t>σχεδὸν</a:t>
            </a:r>
            <a:r>
              <a:rPr lang="el-GR" sz="3200" dirty="0"/>
              <a:t> </a:t>
            </a:r>
            <a:r>
              <a:rPr lang="el-GR" sz="3200" dirty="0" err="1"/>
              <a:t>ὁλοκληρωμένη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διδασκαλία </a:t>
            </a:r>
            <a:r>
              <a:rPr lang="el-GR" sz="3200" dirty="0" err="1"/>
              <a:t>τῆς</a:t>
            </a:r>
            <a:r>
              <a:rPr lang="el-GR" sz="3200" dirty="0"/>
              <a:t> πρώτης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σχέσεων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κρατικὴ</a:t>
            </a:r>
            <a:r>
              <a:rPr lang="el-GR" sz="3200" dirty="0"/>
              <a:t> </a:t>
            </a:r>
            <a:r>
              <a:rPr lang="el-GR" sz="3200" dirty="0" err="1"/>
              <a:t>ἐξουσία</a:t>
            </a:r>
            <a:r>
              <a:rPr lang="el-GR" sz="3200" dirty="0"/>
              <a:t>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Χριστιανοὶ</a:t>
            </a:r>
            <a:r>
              <a:rPr lang="el-GR" sz="3200" dirty="0"/>
              <a:t> «</a:t>
            </a:r>
            <a:r>
              <a:rPr lang="el-GR" sz="3200" dirty="0" err="1"/>
              <a:t>ὑποτάσσονται</a:t>
            </a:r>
            <a:r>
              <a:rPr lang="el-GR" sz="3200" dirty="0"/>
              <a:t>»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ἐξουσία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«</a:t>
            </a:r>
            <a:r>
              <a:rPr lang="el-GR" sz="3200" dirty="0" err="1"/>
              <a:t>ἐναντιωθοῦν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θέλημα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παραχωρήσει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ἐξουσία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ἄρχοντες</a:t>
            </a:r>
            <a:r>
              <a:rPr lang="el-GR" sz="3200" dirty="0"/>
              <a:t>,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μεγαλοπρεπὲς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ἀνεκδιήγητο</a:t>
            </a:r>
            <a:r>
              <a:rPr lang="el-GR" sz="3200" dirty="0"/>
              <a:t> κράτος </a:t>
            </a:r>
            <a:r>
              <a:rPr lang="el-GR" sz="3200" dirty="0" err="1"/>
              <a:t>τῆς</a:t>
            </a:r>
            <a:r>
              <a:rPr lang="el-GR" sz="3200" dirty="0"/>
              <a:t> δυνάμεώς Του».</a:t>
            </a:r>
            <a:r>
              <a:rPr lang="en-GR" sz="3200" dirty="0"/>
              <a:t> </a:t>
            </a:r>
            <a:endParaRPr lang="el-GR" sz="3200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200" cap="small" dirty="0"/>
              <a:t>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54044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67ED48-B442-4950-9A62-85868AAC2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85726"/>
            <a:ext cx="11268075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D55CE6-6CFF-4D5A-9E66-DA973BFB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99" y="323850"/>
            <a:ext cx="11649075" cy="6334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(α)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Προσευχητικὰ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κείμενα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ἑβδομήκοντα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μαθητὲς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ἐπέστρεψαν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κάποια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ἀνεκοίνωσαν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δαιμόνια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ὑποτάσσονταν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ὄνομά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Του» (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αὐτῇ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ὥρᾳ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ἠγαλλιάσατο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τῷ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πνεύματι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τῷ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ἁγίῳ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εἶπεν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Ἐξομολογοῦμαί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σοι, πάτερ, Κύριε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οὐρανοῦ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γῆς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ἀπέκρυψας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ταῦτα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σοφῶν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συνετῶν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ἀπεκάλυψας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αὐτὰ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νηπίοις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Πατήρ,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οὕτως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εὐδοκία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ἐγένετο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ἔμπροσθέν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σου</a:t>
            </a:r>
            <a:r>
              <a:rPr lang="el-GR" sz="3200" i="1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Μτ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11, 25-26/ </a:t>
            </a:r>
            <a:r>
              <a:rPr lang="en-US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Λκ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10, 21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95647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5B1F52-5ACB-4AA4-B6CB-A21E4DC5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85726"/>
            <a:ext cx="11277601" cy="7620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42A462-54DE-4382-9FB9-E5F97A467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285750"/>
            <a:ext cx="11906249" cy="62103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θέματα,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προβάλλονται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μικρὴ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σύνδεσμός Του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Πατέρα,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ἔμμεση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ἀνθρώπινη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φύση Του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καθὼς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μεσσιανικὴ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ἀποστολή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Του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εὐδοκίας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Πατρός Του. </a:t>
            </a:r>
            <a:endParaRPr lang="el-GR" sz="3200" dirty="0"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Πρόκειται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θεμάτων,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χαρακτηρίζουν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ἔκτοτε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προσευχή.</a:t>
            </a:r>
          </a:p>
          <a:p>
            <a:pPr algn="just">
              <a:lnSpc>
                <a:spcPct val="100000"/>
              </a:lnSpc>
            </a:pP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Ἄν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συγκεκριμένη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ἐντάχθηκε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αὐτούσια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περιόδου, πρέπει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θεωρηθεῖ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μῆτρες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ἐντὸς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ὁποίων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κυοφορήθηκε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59880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62F4AC-C922-42E9-8055-70AA41A56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"/>
            <a:ext cx="11239500" cy="16954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6F7F79-5B5C-4D5D-981A-940A22679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4" y="266700"/>
            <a:ext cx="11763375" cy="643890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βασικότερο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γνωστότερο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κείμενο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διασώθηκε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ὄνομά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Του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Κυριακὴ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νέα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παράδοση,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ἐγκαινιάζει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Κύριος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συγκεκριμένο θέμα, φαίνεται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ἐνσωματώθηκε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συνείδηση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πρώτης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Ἱεροσολύμων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εὐρεία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χρησιμοποίησή 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κατ᾿ἀρχὰς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ἰδιωτικὴ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ἀκολούθως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μεταγενέστερη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πράξη καταδεικνύει,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χαρακτηριστικότερο τρόπο,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διαδικασία γενέσεως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85690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85A6F1-5319-4079-B2C3-1659D0FF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6EF44A-B4E4-47DC-B5D8-97DA7E823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96213"/>
            <a:ext cx="11944350" cy="6195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(β) Ἡ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u="dotted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b="1" u="dotted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διδασκαλία</a:t>
            </a:r>
            <a:endParaRPr lang="el-GR" sz="3200" dirty="0"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πρῶτο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σημεῖο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θεωροῦμε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ἐπέδρασε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μετέπειτα διαμόρφωση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περιεχομένου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Μτ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5, 44ἑξ: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Ἐγὼ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λέγω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ὑμῖν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ἀγαπᾶτε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ἐχθροὺς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ὑμῶν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προσεύχεσθε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ὑπὲρ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διωκόντων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ὑμᾶς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ὅπως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γένησθε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υἱοὶ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πατρὸς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ὑμῶν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οὐρανοῖς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ἥλιον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αὐτοῦ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ἀνατέλλει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πονηροὺς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ἀγαθοὺς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βρέχει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δικαίους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ἀδίκους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ἔσεσθε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οὖν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ὑμεῖς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τέλειοι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πατὴρ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ὑμῶν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οὐράνιος</a:t>
            </a:r>
            <a:r>
              <a:rPr lang="el-GR" sz="3200" i="1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τέλειός </a:t>
            </a:r>
            <a:r>
              <a:rPr lang="el-GR" sz="3200" i="1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ἐστιν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Π.Δ. </a:t>
            </a:r>
            <a:r>
              <a:rPr lang="el-GR" sz="320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ὐδεμία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μαρτυρία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ὑπάρχει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συλλογικῆς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ὑπὲρ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ἐχθρῶν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83982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781852-17D6-4A83-B9A9-5CDC152E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0"/>
            <a:ext cx="11229975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ACE819-1023-4847-A684-5226877AE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137156"/>
            <a:ext cx="11896725" cy="6720843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μεταγενέστερη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ἐξέλιξη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παραδόσεως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νέο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στοιχεῖο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ὑπὲρ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ἐχθρῶν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ἔμελλε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ἐνσωματωθεῖ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πολλὲς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μορφὲς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ἀναφορά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μας,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συγκεκριμένη διδασκαλία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καταδεικνύει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ρίζες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θέματα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καταχωρίστηκαν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προσευχή.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Δύο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ἀναδεικνύονται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ἀποφυγὴ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ἀφενὸς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ὑποκρισίας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ἀφετέρου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«βαττολογίας»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371A70-CD07-4D66-B693-DDAA03A04A62}"/>
              </a:ext>
            </a:extLst>
          </p:cNvPr>
          <p:cNvSpPr txBox="1"/>
          <p:nvPr/>
        </p:nvSpPr>
        <p:spPr>
          <a:xfrm>
            <a:off x="533401" y="1330015"/>
            <a:ext cx="6143624" cy="465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9026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151256-C812-4AF7-885A-64907FEC2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0"/>
            <a:ext cx="11268075" cy="66675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DED685-1FE7-42E9-AF34-5987FD1A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42874"/>
            <a:ext cx="11953875" cy="6562725"/>
          </a:xfrm>
        </p:spPr>
        <p:txBody>
          <a:bodyPr>
            <a:noAutofit/>
          </a:bodyPr>
          <a:lstStyle/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συγκεκριμένη διδασκαλία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πρέπει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ἀπετέλεσε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παράγοντα διαμορφώσεως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ἑνὸς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λιτοῦ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λογικοῦ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περιεχομένου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ἐπισήμανση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ἄλλωστε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γνωρίζει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αἰτήματα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αὐτὰ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διατυπωθοῦν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βασικὸ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κριτήριο συνθέσεως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εὐχῶν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της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δημιουργία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λαμπρῆς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της παραδόσεως.</a:t>
            </a:r>
          </a:p>
          <a:p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Ἡ βεβαιότητα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παρέχει ἡ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προσευχόμενο διαδηλώνεται,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ἐπίσης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μέσα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Κυρίου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Λουκᾶν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ἡ συγκεκριμένη διδασκαλία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ἀκολουθεῖ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Κυριακὴ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Προσευχή,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ὁποίας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θὰ</a:t>
            </a:r>
            <a:r>
              <a:rPr lang="el-GR" sz="32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μποροῦσε</a:t>
            </a:r>
            <a:endParaRPr lang="el-GR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5D9FC-5BC6-4F73-BA1B-A502242D7527}"/>
              </a:ext>
            </a:extLst>
          </p:cNvPr>
          <p:cNvSpPr txBox="1"/>
          <p:nvPr/>
        </p:nvSpPr>
        <p:spPr>
          <a:xfrm flipV="1">
            <a:off x="2286000" y="2765167"/>
            <a:ext cx="51482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461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2900</Words>
  <Application>Microsoft Macintosh PowerPoint</Application>
  <PresentationFormat>Widescreen</PresentationFormat>
  <Paragraphs>101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Palatino Linotype</vt:lpstr>
      <vt:lpstr>Office Theme</vt:lpstr>
      <vt:lpstr>                               ΜΕΡΟΣ  B: Η ΠΡΟΣΕΥΧΗ ΕΚΤΟΣ ΤΗΣ ΘΕΙΑΣ ΕΥΧΑΡΙΣΤΙΑΣ ΚΑΙ ΤΟΥ ΒΑΠΤΙΣΜΑΤΟΣ ΣΤΗ ΛΑΤΡΕΙΑ ΤΗΣ  ΕΚΚΛΗΣΙΑΣ:  ΚΑΙΝH ΔΙΑΘΗΚΗ KAI ΜΑΡΤΥΡΙΕΣ ΕΩΣ ΤΟΥ 4ου ΑΙΩΝΟΣ   </vt:lpstr>
      <vt:lpstr>         ΚΕΦΑΛΑΙΟ Α΄  Ἡ προσευχὴ τοῦ Ἰησοῦ- Προσευχὴ τῆς πρώτης Ἐκκλησίας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                           ΚΕΦΑΛΑΙΟ Β΄                   Οἱ ὕμνοι τῆς Καινῆς Διαθήκης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ΚΕΦΑΛΑΙΟ Γ΄ Ἡ προσευχὴ ἐκτὸς τῆς Θείας Εὐχαριστίας καὶ τοῦ Βαπτίσματος στὶς λειτουργικὲς πηγὲς τῶν τεσσάρων πρώτων αἰώνων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257</cp:revision>
  <dcterms:created xsi:type="dcterms:W3CDTF">2021-03-24T13:47:07Z</dcterms:created>
  <dcterms:modified xsi:type="dcterms:W3CDTF">2021-04-14T10:48:53Z</dcterms:modified>
</cp:coreProperties>
</file>