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85" r:id="rId2"/>
    <p:sldId id="286" r:id="rId3"/>
    <p:sldId id="287" r:id="rId4"/>
    <p:sldId id="288" r:id="rId5"/>
    <p:sldId id="289" r:id="rId6"/>
    <p:sldId id="290" r:id="rId7"/>
    <p:sldId id="291" r:id="rId8"/>
    <p:sldId id="292" r:id="rId9"/>
    <p:sldId id="293" r:id="rId10"/>
    <p:sldId id="294" r:id="rId11"/>
    <p:sldId id="295" r:id="rId12"/>
    <p:sldId id="296" r:id="rId13"/>
    <p:sldId id="297" r:id="rId14"/>
    <p:sldId id="298" r:id="rId15"/>
    <p:sldId id="299" r:id="rId16"/>
    <p:sldId id="300" r:id="rId17"/>
    <p:sldId id="301" r:id="rId18"/>
    <p:sldId id="302" r:id="rId19"/>
    <p:sldId id="303" r:id="rId20"/>
    <p:sldId id="304" r:id="rId21"/>
    <p:sldId id="305" r:id="rId22"/>
    <p:sldId id="306" r:id="rId23"/>
    <p:sldId id="307" r:id="rId24"/>
    <p:sldId id="308" r:id="rId25"/>
    <p:sldId id="309" r:id="rId26"/>
    <p:sldId id="310" r:id="rId27"/>
    <p:sldId id="311" r:id="rId28"/>
    <p:sldId id="312" r:id="rId29"/>
    <p:sldId id="313" r:id="rId30"/>
    <p:sldId id="314" r:id="rId31"/>
    <p:sldId id="315" r:id="rId32"/>
    <p:sldId id="316" r:id="rId33"/>
    <p:sldId id="317" r:id="rId34"/>
    <p:sldId id="318" r:id="rId35"/>
    <p:sldId id="319" r:id="rId36"/>
  </p:sldIdLst>
  <p:sldSz cx="12192000" cy="6858000"/>
  <p:notesSz cx="6858000" cy="9144000"/>
  <p:defaultTextStyle>
    <a:defPPr>
      <a:defRPr lang="en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45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70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A2469D-9B43-4B4C-868D-2EC8BD66F4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97DA77-584D-FC4D-A7BE-121554FBAE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27F866-97A2-554A-A04C-206FF4DF23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50345-820C-4547-96F7-AD2529F76441}" type="datetimeFigureOut">
              <a:rPr lang="en-GR" smtClean="0"/>
              <a:t>29/4/21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0BDD64-D8F2-AE4A-9DF6-01A0B9D5C0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CCB826-0537-8F4A-A224-4EDC0B00C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1CCA6-DFF0-D449-9948-4CFEA8495696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0898774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EEF1CF-3DF8-494A-9619-9646324B4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FE6F3D-4049-C246-93A7-A48E303F5A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63CABB-055E-1C42-B890-1861BD128E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50345-820C-4547-96F7-AD2529F76441}" type="datetimeFigureOut">
              <a:rPr lang="en-GR" smtClean="0"/>
              <a:t>29/4/21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938668-86AF-AE45-93D8-9185290A3C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A45C6D-2157-0042-A14E-E873AB8CD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1CCA6-DFF0-D449-9948-4CFEA8495696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925294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176115C-53A7-5C4B-B315-0993B1C332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3A26BB-0FFB-4244-84C2-7B2F437CB0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6336D0-5991-C449-9C05-BFFE3321C7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50345-820C-4547-96F7-AD2529F76441}" type="datetimeFigureOut">
              <a:rPr lang="en-GR" smtClean="0"/>
              <a:t>29/4/21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37457C-DFD1-FC4A-8687-3BA0525BD0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3D9616-7E1E-D341-A699-95DEEB0D7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1CCA6-DFF0-D449-9948-4CFEA8495696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048004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6E7D8D-6923-9B48-8F72-83E311A0D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AEE8E3-D2B2-8042-8A0E-3ACDF29834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7BCA40-D16F-FD41-B167-5F9A11752B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50345-820C-4547-96F7-AD2529F76441}" type="datetimeFigureOut">
              <a:rPr lang="en-GR" smtClean="0"/>
              <a:t>29/4/21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466D6-5D91-624A-8653-127B828397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ED60D3-3C4E-9A4C-9D90-6AE592A77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1CCA6-DFF0-D449-9948-4CFEA8495696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889495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360F84-9B54-2A43-95A9-040968E3A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04B980-9102-0647-BEA9-3DF5212211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348865-4531-7F43-9014-515DB4844B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50345-820C-4547-96F7-AD2529F76441}" type="datetimeFigureOut">
              <a:rPr lang="en-GR" smtClean="0"/>
              <a:t>29/4/21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B1B3F8-AA47-0148-832A-9F48AC216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DFB3BE-CB53-2E46-875E-A7D253C7F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1CCA6-DFF0-D449-9948-4CFEA8495696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942262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DE8E62-E681-1E43-841E-DE5FEE457D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6BD35D-118B-DD48-95E8-D30A72D31E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C36859-BE24-E141-A151-E2AD975DA6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2A8F53-768E-3A41-B6F8-6F1C64C7C9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50345-820C-4547-96F7-AD2529F76441}" type="datetimeFigureOut">
              <a:rPr lang="en-GR" smtClean="0"/>
              <a:t>29/4/21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6BC632-B9CD-E241-8C2B-499C4206F8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74AE35-655D-3643-9CA8-1709E7C1FA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1CCA6-DFF0-D449-9948-4CFEA8495696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412043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A97EDA-737D-0A40-9C38-53EF16C3A9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546BEC-D985-0F4C-9C44-CD71CEF16D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C70942-092F-FC40-B9C1-0820DC52C1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D9D3215-182A-E44E-96C9-ED32B91127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1303C9C-19C8-8C43-A94A-CAAD34ACEF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6D07878-7F24-B64E-BEFD-6EADE0FF8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50345-820C-4547-96F7-AD2529F76441}" type="datetimeFigureOut">
              <a:rPr lang="en-GR" smtClean="0"/>
              <a:t>29/4/21</a:t>
            </a:fld>
            <a:endParaRPr lang="en-G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351369C-499F-5C42-9DB9-13D81E38A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F8E150A-358E-AE48-8EB9-FBCBEADDF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1CCA6-DFF0-D449-9948-4CFEA8495696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37112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9523E-2947-3448-B5F4-1D7AC367C1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C8A6E3F-008F-D549-A568-F9161A2C4C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50345-820C-4547-96F7-AD2529F76441}" type="datetimeFigureOut">
              <a:rPr lang="en-GR" smtClean="0"/>
              <a:t>29/4/21</a:t>
            </a:fld>
            <a:endParaRPr lang="en-G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8B7E44-BF80-BD4C-A506-FA4E9D6F61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149605-BCE1-AB4E-B6A3-296349ACA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1CCA6-DFF0-D449-9948-4CFEA8495696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248579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0A27470-EFBF-7B41-B34B-5B44855E8E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50345-820C-4547-96F7-AD2529F76441}" type="datetimeFigureOut">
              <a:rPr lang="en-GR" smtClean="0"/>
              <a:t>29/4/21</a:t>
            </a:fld>
            <a:endParaRPr lang="en-G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B00B2CD-409E-6544-8F18-605061B231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4F7F08-5803-DC49-BB1A-71277382E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1CCA6-DFF0-D449-9948-4CFEA8495696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029548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BE7A90-F256-6043-A789-6918D59D7E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E77AD3-3D98-6E44-A6F7-01F9E82F2F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40ADD8-6513-454D-B897-D5C4C584FD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9E57B8-AE95-0F4A-9CAC-345B357001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50345-820C-4547-96F7-AD2529F76441}" type="datetimeFigureOut">
              <a:rPr lang="en-GR" smtClean="0"/>
              <a:t>29/4/21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05D553-D4D5-F349-A4E2-014E679434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FFE93A-B4F9-694F-926C-58B2258DC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1CCA6-DFF0-D449-9948-4CFEA8495696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781275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91C0B0-78F0-144F-941D-C81459A4E1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204E815-CCA1-8347-9CC9-488A12B307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201DF1-2475-DB48-8818-35CE5E031A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9B7AF9-1E24-9149-82CA-2CB119502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50345-820C-4547-96F7-AD2529F76441}" type="datetimeFigureOut">
              <a:rPr lang="en-GR" smtClean="0"/>
              <a:t>29/4/21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B1416E-B16D-0349-98B7-5AB73707C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AC6B5A-B1A6-DA4F-AF88-F54CA3F735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1CCA6-DFF0-D449-9948-4CFEA8495696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27717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59D875-278E-1744-9F7A-0372931DB8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8649D1-ADDA-204E-BC56-55911C103E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E36651-2448-A647-A5A7-AF5784825F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A50345-820C-4547-96F7-AD2529F76441}" type="datetimeFigureOut">
              <a:rPr lang="en-GR" smtClean="0"/>
              <a:t>29/4/21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9787D4-04CC-2947-97CF-205A1DE817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C3576E-D687-F244-803C-C9FB886100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41CCA6-DFF0-D449-9948-4CFEA8495696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700659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F0114F-0BBA-6A47-8B66-709530BF3D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69" y="0"/>
            <a:ext cx="11284132" cy="69669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3A5C80-028B-AA46-8737-E856940908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69" y="130629"/>
            <a:ext cx="11982993" cy="659238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l-GR" sz="3200" dirty="0"/>
          </a:p>
          <a:p>
            <a:endParaRPr lang="el-GR" sz="3200" dirty="0"/>
          </a:p>
          <a:p>
            <a:pPr marL="0" indent="0">
              <a:buNone/>
            </a:pPr>
            <a:r>
              <a:rPr lang="el-GR" sz="3200" cap="small" dirty="0"/>
              <a:t>(</a:t>
            </a:r>
            <a:r>
              <a:rPr lang="el-GR" sz="3200" u="dotted" dirty="0"/>
              <a:t>β) Κείμενα </a:t>
            </a:r>
            <a:r>
              <a:rPr lang="el-GR" sz="3200" u="dotted" dirty="0" err="1"/>
              <a:t>προσευχῶν</a:t>
            </a:r>
            <a:r>
              <a:rPr lang="el-GR" sz="3200" u="dotted" dirty="0"/>
              <a:t> μέσα </a:t>
            </a:r>
            <a:r>
              <a:rPr lang="el-GR" sz="3200" u="dotted" dirty="0" err="1"/>
              <a:t>ἀπὸ</a:t>
            </a:r>
            <a:r>
              <a:rPr lang="el-GR" sz="3200" u="dotted" dirty="0"/>
              <a:t> </a:t>
            </a:r>
            <a:r>
              <a:rPr lang="el-GR" sz="3200" u="dotted" dirty="0" err="1"/>
              <a:t>τὰ</a:t>
            </a:r>
            <a:r>
              <a:rPr lang="el-GR" sz="3200" u="dotted" dirty="0"/>
              <a:t> </a:t>
            </a:r>
            <a:r>
              <a:rPr lang="el-GR" sz="3200" u="dotted" dirty="0" err="1"/>
              <a:t>ἔργα</a:t>
            </a:r>
            <a:r>
              <a:rPr lang="el-GR" sz="3200" u="dotted" dirty="0"/>
              <a:t> </a:t>
            </a:r>
            <a:r>
              <a:rPr lang="el-GR" sz="3200" u="dotted" dirty="0" err="1"/>
              <a:t>τῶν</a:t>
            </a:r>
            <a:r>
              <a:rPr lang="el-GR" sz="3200" u="dotted" dirty="0"/>
              <a:t> </a:t>
            </a:r>
            <a:r>
              <a:rPr lang="el-GR" sz="3200" u="dotted" dirty="0" err="1"/>
              <a:t>Ἀποστολικῶν</a:t>
            </a:r>
            <a:r>
              <a:rPr lang="el-GR" sz="3200" u="dotted" dirty="0"/>
              <a:t> Πατέρων</a:t>
            </a:r>
            <a:endParaRPr lang="en-GR" sz="3200" u="sng" dirty="0"/>
          </a:p>
          <a:p>
            <a:r>
              <a:rPr lang="en-US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ἱστορία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χριστιανικῆς</a:t>
            </a:r>
            <a:r>
              <a:rPr lang="el-GR" sz="3200" dirty="0"/>
              <a:t> Λατρείας </a:t>
            </a:r>
            <a:r>
              <a:rPr lang="el-GR" sz="3200" dirty="0" err="1"/>
              <a:t>ἀναγκάζεται</a:t>
            </a:r>
            <a:r>
              <a:rPr lang="el-GR" sz="3200" dirty="0"/>
              <a:t>, </a:t>
            </a:r>
            <a:r>
              <a:rPr lang="el-GR" sz="3200" dirty="0" err="1"/>
              <a:t>σὲ</a:t>
            </a:r>
            <a:r>
              <a:rPr lang="el-GR" sz="3200" dirty="0"/>
              <a:t> </a:t>
            </a:r>
            <a:r>
              <a:rPr lang="el-GR" sz="3200" dirty="0" err="1"/>
              <a:t>ὁρισμένες</a:t>
            </a:r>
            <a:r>
              <a:rPr lang="el-GR" sz="3200" dirty="0"/>
              <a:t> περιπτώσεις,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ἀνασυνθέτει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κείμενα </a:t>
            </a:r>
            <a:r>
              <a:rPr lang="el-GR" sz="3200" dirty="0" err="1"/>
              <a:t>προσευχῆς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Ἐκκλησίας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πρώτων </a:t>
            </a:r>
            <a:r>
              <a:rPr lang="el-GR" sz="3200" dirty="0" err="1"/>
              <a:t>αἰώνων</a:t>
            </a:r>
            <a:r>
              <a:rPr lang="el-GR" sz="3200" dirty="0"/>
              <a:t> μέσα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ἔμεσσες</a:t>
            </a:r>
            <a:r>
              <a:rPr lang="el-GR" sz="3200" dirty="0"/>
              <a:t> μαρτυρίες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Ἀποστολικῶν</a:t>
            </a:r>
            <a:r>
              <a:rPr lang="el-GR" sz="3200" dirty="0"/>
              <a:t> Πατέρων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Ἀπολογητῶν</a:t>
            </a:r>
            <a:r>
              <a:rPr lang="el-GR" sz="3200" dirty="0"/>
              <a:t>.</a:t>
            </a:r>
            <a:r>
              <a:rPr lang="en-GR" sz="3200" dirty="0"/>
              <a:t> </a:t>
            </a:r>
            <a:endParaRPr lang="el-GR" sz="3200" dirty="0"/>
          </a:p>
        </p:txBody>
      </p:sp>
    </p:spTree>
    <p:extLst>
      <p:ext uri="{BB962C8B-B14F-4D97-AF65-F5344CB8AC3E}">
        <p14:creationId xmlns:p14="http://schemas.microsoft.com/office/powerpoint/2010/main" val="35404423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87F325-0B42-3E4F-BC29-0C8FC61C82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0" y="-45718"/>
            <a:ext cx="11353800" cy="45719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2BF860-03C9-FC4C-9271-7FF571EFA8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263" y="138022"/>
            <a:ext cx="11982091" cy="6607835"/>
          </a:xfrm>
        </p:spPr>
        <p:txBody>
          <a:bodyPr>
            <a:normAutofit/>
          </a:bodyPr>
          <a:lstStyle/>
          <a:p>
            <a:r>
              <a:rPr lang="el-GR" sz="3200" dirty="0" err="1"/>
              <a:t>Περὶ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τέλος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ἔργου</a:t>
            </a:r>
            <a:r>
              <a:rPr lang="el-GR" sz="3200" dirty="0"/>
              <a:t> του </a:t>
            </a:r>
            <a:r>
              <a:rPr lang="el-GR" sz="3200" dirty="0" err="1"/>
              <a:t>ὑπὸ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τίτλο «</a:t>
            </a:r>
            <a:r>
              <a:rPr lang="el-GR" sz="3200" dirty="0" err="1"/>
              <a:t>Παιδαγωγὸς</a:t>
            </a:r>
            <a:r>
              <a:rPr lang="el-GR" sz="3200" dirty="0"/>
              <a:t>», Κλήμης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Ἀλεξανδρεὺς</a:t>
            </a:r>
            <a:r>
              <a:rPr lang="el-GR" sz="3200" dirty="0"/>
              <a:t> προτρέπει </a:t>
            </a:r>
            <a:r>
              <a:rPr lang="el-GR" sz="3200" dirty="0" err="1"/>
              <a:t>τοὺς</a:t>
            </a:r>
            <a:r>
              <a:rPr lang="el-GR" sz="3200" dirty="0"/>
              <a:t> </a:t>
            </a:r>
            <a:r>
              <a:rPr lang="el-GR" sz="3200" dirty="0" err="1"/>
              <a:t>ἀναγνῶστες</a:t>
            </a:r>
            <a:r>
              <a:rPr lang="el-GR" sz="3200" dirty="0"/>
              <a:t> τους </a:t>
            </a:r>
            <a:r>
              <a:rPr lang="el-GR" sz="3200" dirty="0" err="1"/>
              <a:t>νὰ</a:t>
            </a:r>
            <a:r>
              <a:rPr lang="el-GR" sz="3200" dirty="0"/>
              <a:t> «</a:t>
            </a:r>
            <a:r>
              <a:rPr lang="el-GR" sz="3200" dirty="0" err="1"/>
              <a:t>προσευχηθοῦν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λόγια».</a:t>
            </a:r>
          </a:p>
          <a:p>
            <a:r>
              <a:rPr lang="el-GR" sz="3200" dirty="0" err="1"/>
              <a:t>Ὅπως</a:t>
            </a:r>
            <a:r>
              <a:rPr lang="el-GR" sz="3200" dirty="0"/>
              <a:t> </a:t>
            </a:r>
            <a:r>
              <a:rPr lang="el-GR" sz="3200" dirty="0" err="1"/>
              <a:t>ἔχει</a:t>
            </a:r>
            <a:r>
              <a:rPr lang="el-GR" sz="3200" dirty="0"/>
              <a:t> </a:t>
            </a:r>
            <a:r>
              <a:rPr lang="el-GR" sz="3200" dirty="0" err="1"/>
              <a:t>ἐπισημανθεῖ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ἔρευνα</a:t>
            </a:r>
            <a:r>
              <a:rPr lang="el-GR" sz="3200" dirty="0"/>
              <a:t> </a:t>
            </a:r>
            <a:r>
              <a:rPr lang="el-GR" sz="3200" dirty="0" err="1"/>
              <a:t>περὶ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χριστιανικὴ</a:t>
            </a:r>
            <a:r>
              <a:rPr lang="el-GR" sz="3200" dirty="0"/>
              <a:t> γραμματεία, </a:t>
            </a:r>
            <a:r>
              <a:rPr lang="el-GR" sz="3200" dirty="0" err="1"/>
              <a:t>περὶ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τέλος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i="1" dirty="0" err="1"/>
              <a:t>Παιδαγωγοῦ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λόγος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Κλήμεντος</a:t>
            </a:r>
            <a:r>
              <a:rPr lang="el-GR" sz="3200" dirty="0"/>
              <a:t> καθίσταται λυρικός,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δὲ</a:t>
            </a:r>
            <a:r>
              <a:rPr lang="el-GR" sz="3200" dirty="0"/>
              <a:t> συγγραφέας στοχεύει </a:t>
            </a:r>
            <a:r>
              <a:rPr lang="el-GR" sz="3200" dirty="0" err="1"/>
              <a:t>νὰ</a:t>
            </a:r>
            <a:r>
              <a:rPr lang="el-GR" sz="3200" dirty="0"/>
              <a:t> τονίσει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γεγονὸς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προσελεύσεως </a:t>
            </a:r>
            <a:r>
              <a:rPr lang="el-GR" sz="3200" dirty="0" err="1"/>
              <a:t>στὸν</a:t>
            </a:r>
            <a:r>
              <a:rPr lang="el-GR" sz="3200" dirty="0"/>
              <a:t> «</a:t>
            </a:r>
            <a:r>
              <a:rPr lang="el-GR" sz="3200" dirty="0" err="1"/>
              <a:t>παιδαγωγὸ</a:t>
            </a:r>
            <a:r>
              <a:rPr lang="el-GR" sz="3200" dirty="0"/>
              <a:t> Λόγο»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μαθητῶν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θεολογικῆς</a:t>
            </a:r>
            <a:r>
              <a:rPr lang="el-GR" sz="3200" dirty="0"/>
              <a:t> </a:t>
            </a:r>
            <a:r>
              <a:rPr lang="el-GR" sz="3200" dirty="0" err="1"/>
              <a:t>σχολῆς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Ἀλεξάνδρειας</a:t>
            </a:r>
            <a:r>
              <a:rPr lang="el-GR" sz="3200" dirty="0"/>
              <a:t>.</a:t>
            </a:r>
          </a:p>
          <a:p>
            <a:r>
              <a:rPr lang="el-GR" sz="3200" dirty="0" err="1"/>
              <a:t>Ἡ</a:t>
            </a:r>
            <a:r>
              <a:rPr lang="el-GR" sz="3200" dirty="0"/>
              <a:t> συγκεκριμένη, </a:t>
            </a:r>
            <a:r>
              <a:rPr lang="el-GR" sz="3200" dirty="0" err="1"/>
              <a:t>ἑπομένως</a:t>
            </a:r>
            <a:r>
              <a:rPr lang="el-GR" sz="3200" dirty="0"/>
              <a:t>, </a:t>
            </a:r>
            <a:r>
              <a:rPr lang="el-GR" sz="3200" dirty="0" err="1"/>
              <a:t>προσευχὴ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Κλήμεντος</a:t>
            </a:r>
            <a:r>
              <a:rPr lang="el-GR" sz="3200" dirty="0"/>
              <a:t> </a:t>
            </a:r>
            <a:r>
              <a:rPr lang="el-GR" sz="3200" dirty="0" err="1"/>
              <a:t>ἐντάσσεται</a:t>
            </a:r>
            <a:r>
              <a:rPr lang="el-GR" sz="3200" dirty="0"/>
              <a:t> </a:t>
            </a:r>
            <a:r>
              <a:rPr lang="el-GR" sz="3200" dirty="0" err="1"/>
              <a:t>στὴ</a:t>
            </a:r>
            <a:r>
              <a:rPr lang="el-GR" sz="3200" dirty="0"/>
              <a:t> γενικότερη </a:t>
            </a:r>
            <a:r>
              <a:rPr lang="el-GR" sz="3200" dirty="0" err="1"/>
              <a:t>αὐτὴ</a:t>
            </a:r>
            <a:r>
              <a:rPr lang="el-GR" sz="3200" dirty="0"/>
              <a:t> τάση </a:t>
            </a:r>
            <a:r>
              <a:rPr lang="el-GR" sz="3200" dirty="0" err="1"/>
              <a:t>τοῦ</a:t>
            </a:r>
            <a:r>
              <a:rPr lang="el-GR" sz="3200" dirty="0"/>
              <a:t> συγγράμματος,  </a:t>
            </a:r>
            <a:r>
              <a:rPr lang="el-GR" sz="3200" dirty="0" err="1"/>
              <a:t>τοῦτο</a:t>
            </a:r>
            <a:r>
              <a:rPr lang="el-GR" sz="3200" dirty="0"/>
              <a:t> </a:t>
            </a:r>
            <a:r>
              <a:rPr lang="el-GR" sz="3200" dirty="0" err="1"/>
              <a:t>δὲ</a:t>
            </a:r>
            <a:r>
              <a:rPr lang="el-GR" sz="3200" dirty="0"/>
              <a:t> </a:t>
            </a:r>
            <a:r>
              <a:rPr lang="el-GR" sz="3200" dirty="0" err="1"/>
              <a:t>ἐμφαίνεται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ἔναρξη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προσευχῆς</a:t>
            </a:r>
            <a:r>
              <a:rPr lang="el-GR" sz="3200" dirty="0"/>
              <a:t>, </a:t>
            </a:r>
            <a:r>
              <a:rPr lang="el-GR" sz="3200" dirty="0" err="1"/>
              <a:t>ὅπου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«Λόγος» </a:t>
            </a:r>
            <a:r>
              <a:rPr lang="el-GR" sz="3200" dirty="0" err="1"/>
              <a:t>ἀποκαλεῖται</a:t>
            </a:r>
            <a:r>
              <a:rPr lang="el-GR" sz="3200" dirty="0"/>
              <a:t> «</a:t>
            </a:r>
            <a:r>
              <a:rPr lang="el-GR" sz="3200" dirty="0" err="1"/>
              <a:t>ἡνίοχος</a:t>
            </a:r>
            <a:r>
              <a:rPr lang="el-GR" sz="3200" dirty="0"/>
              <a:t> </a:t>
            </a:r>
            <a:r>
              <a:rPr lang="el-GR" sz="3200" dirty="0" err="1"/>
              <a:t>Ἰσραὴλ</a:t>
            </a:r>
            <a:r>
              <a:rPr lang="el-GR" sz="3200" dirty="0"/>
              <a:t>», </a:t>
            </a:r>
            <a:r>
              <a:rPr lang="el-GR" sz="3200" dirty="0" err="1"/>
              <a:t>δηλαδὴ</a:t>
            </a:r>
            <a:r>
              <a:rPr lang="el-GR" sz="3200" dirty="0"/>
              <a:t> </a:t>
            </a:r>
            <a:r>
              <a:rPr lang="el-GR" sz="3200" dirty="0" err="1"/>
              <a:t>Ἐκεῖνος</a:t>
            </a:r>
            <a:r>
              <a:rPr lang="el-GR" sz="3200" dirty="0"/>
              <a:t> </a:t>
            </a:r>
            <a:r>
              <a:rPr lang="el-GR" sz="3200" dirty="0" err="1"/>
              <a:t>ποὺ</a:t>
            </a:r>
            <a:r>
              <a:rPr lang="el-GR" sz="3200" dirty="0"/>
              <a:t> </a:t>
            </a:r>
            <a:r>
              <a:rPr lang="el-GR" sz="3200" dirty="0" err="1"/>
              <a:t>ὁδηγεῖ</a:t>
            </a:r>
            <a:r>
              <a:rPr lang="el-GR" sz="3200" dirty="0"/>
              <a:t> </a:t>
            </a:r>
            <a:r>
              <a:rPr lang="el-GR" sz="3200" dirty="0" err="1"/>
              <a:t>τοὺς</a:t>
            </a:r>
            <a:r>
              <a:rPr lang="el-GR" sz="3200" dirty="0"/>
              <a:t> </a:t>
            </a:r>
            <a:r>
              <a:rPr lang="el-GR" sz="3200" dirty="0" err="1"/>
              <a:t>ἐκλεκτούς</a:t>
            </a:r>
            <a:r>
              <a:rPr lang="el-GR" sz="3200" dirty="0"/>
              <a:t> του (</a:t>
            </a:r>
            <a:r>
              <a:rPr lang="el-GR" sz="3200" dirty="0" err="1"/>
              <a:t>τὰ</a:t>
            </a:r>
            <a:r>
              <a:rPr lang="el-GR" sz="3200" dirty="0"/>
              <a:t> «παιδιά» του, </a:t>
            </a:r>
            <a:r>
              <a:rPr lang="el-GR" sz="3200" dirty="0" err="1"/>
              <a:t>ὅπως</a:t>
            </a:r>
            <a:r>
              <a:rPr lang="el-GR" sz="3200" dirty="0"/>
              <a:t> </a:t>
            </a:r>
            <a:r>
              <a:rPr lang="el-GR" sz="3200" dirty="0" err="1"/>
              <a:t>ἐπισημαίνει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προσευχὴ</a:t>
            </a:r>
            <a:r>
              <a:rPr lang="el-GR" sz="3200" dirty="0"/>
              <a:t>) </a:t>
            </a:r>
            <a:r>
              <a:rPr lang="el-GR" sz="3200" dirty="0" err="1"/>
              <a:t>στὴ</a:t>
            </a:r>
            <a:r>
              <a:rPr lang="el-GR" sz="3200" dirty="0"/>
              <a:t> σωτηρία.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29105419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C1E1E4-E710-7E4A-9353-00449754C9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264" y="69012"/>
            <a:ext cx="11267536" cy="77638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764510-1F46-0444-9185-8F3DAA2599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264" y="241540"/>
            <a:ext cx="11999344" cy="6469810"/>
          </a:xfrm>
        </p:spPr>
        <p:txBody>
          <a:bodyPr>
            <a:normAutofit/>
          </a:bodyPr>
          <a:lstStyle/>
          <a:p>
            <a:r>
              <a:rPr lang="el-GR" sz="3200" dirty="0" err="1"/>
              <a:t>Στὴν</a:t>
            </a:r>
            <a:r>
              <a:rPr lang="el-GR" sz="3200" dirty="0"/>
              <a:t> προσευχή, </a:t>
            </a:r>
            <a:r>
              <a:rPr lang="el-GR" sz="3200" dirty="0" err="1"/>
              <a:t>ὅμως</a:t>
            </a:r>
            <a:r>
              <a:rPr lang="el-GR" sz="3200" dirty="0"/>
              <a:t>, </a:t>
            </a:r>
            <a:r>
              <a:rPr lang="el-GR" sz="3200" dirty="0" err="1"/>
              <a:t>αὐτὴ</a:t>
            </a:r>
            <a:r>
              <a:rPr lang="el-GR" sz="3200" dirty="0"/>
              <a:t> </a:t>
            </a:r>
            <a:r>
              <a:rPr lang="el-GR" sz="3200" dirty="0" err="1"/>
              <a:t>δὲν</a:t>
            </a:r>
            <a:r>
              <a:rPr lang="el-GR" sz="3200" dirty="0"/>
              <a:t> </a:t>
            </a:r>
            <a:r>
              <a:rPr lang="el-GR" sz="3200" dirty="0" err="1"/>
              <a:t>παραθεωρεῖται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τριαδολογικὸς</a:t>
            </a:r>
            <a:r>
              <a:rPr lang="el-GR" sz="3200" dirty="0"/>
              <a:t> χαρακτήρας, </a:t>
            </a:r>
            <a:r>
              <a:rPr lang="el-GR" sz="3200" dirty="0" err="1"/>
              <a:t>στοιχεῖο</a:t>
            </a:r>
            <a:r>
              <a:rPr lang="el-GR" sz="3200" dirty="0"/>
              <a:t> </a:t>
            </a:r>
            <a:r>
              <a:rPr lang="el-GR" sz="3200" dirty="0" err="1"/>
              <a:t>πολὺ</a:t>
            </a:r>
            <a:r>
              <a:rPr lang="el-GR" sz="3200" dirty="0"/>
              <a:t> </a:t>
            </a:r>
            <a:r>
              <a:rPr lang="el-GR" sz="3200" dirty="0" err="1"/>
              <a:t>ἐνδιαφέρον</a:t>
            </a:r>
            <a:r>
              <a:rPr lang="el-GR" sz="3200" dirty="0"/>
              <a:t>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ἀντιαιρετικὸ</a:t>
            </a:r>
            <a:r>
              <a:rPr lang="el-GR" sz="3200" dirty="0"/>
              <a:t> </a:t>
            </a:r>
            <a:r>
              <a:rPr lang="el-GR" sz="3200" dirty="0" err="1"/>
              <a:t>ἀγώνα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Ἐκκλησίας</a:t>
            </a:r>
            <a:r>
              <a:rPr lang="el-GR" sz="3200" dirty="0"/>
              <a:t> </a:t>
            </a:r>
            <a:r>
              <a:rPr lang="el-GR" sz="3200" dirty="0" err="1"/>
              <a:t>κατὰ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ἐποχὴ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Κλήμεντος</a:t>
            </a:r>
            <a:r>
              <a:rPr lang="el-GR" sz="3200" dirty="0"/>
              <a:t>.</a:t>
            </a:r>
          </a:p>
          <a:p>
            <a:endParaRPr lang="el-GR" sz="3200" dirty="0"/>
          </a:p>
          <a:p>
            <a:pPr marL="0" indent="0">
              <a:buNone/>
            </a:pPr>
            <a:r>
              <a:rPr lang="el-GR" sz="3200" u="dotted" dirty="0"/>
              <a:t>(ε) </a:t>
            </a:r>
            <a:r>
              <a:rPr lang="el-GR" sz="3200" u="dotted" dirty="0" err="1"/>
              <a:t>Οἱ</a:t>
            </a:r>
            <a:r>
              <a:rPr lang="el-GR" sz="3200" u="dotted" dirty="0"/>
              <a:t> μαρτυρίες </a:t>
            </a:r>
            <a:r>
              <a:rPr lang="el-GR" sz="3200" u="dotted" dirty="0" err="1"/>
              <a:t>τῆς</a:t>
            </a:r>
            <a:r>
              <a:rPr lang="el-GR" sz="3200" u="dotted" dirty="0"/>
              <a:t> </a:t>
            </a:r>
            <a:r>
              <a:rPr lang="el-GR" sz="3200" i="1" u="dotted" dirty="0" err="1"/>
              <a:t>Ἀποστολικῆς</a:t>
            </a:r>
            <a:r>
              <a:rPr lang="el-GR" sz="3200" i="1" u="dotted" dirty="0"/>
              <a:t> Παραδόσεως</a:t>
            </a:r>
            <a:r>
              <a:rPr lang="el-GR" sz="3200" u="dotted" dirty="0"/>
              <a:t> </a:t>
            </a:r>
            <a:r>
              <a:rPr lang="el-GR" sz="3200" u="dotted" dirty="0" err="1"/>
              <a:t>τοῦ</a:t>
            </a:r>
            <a:r>
              <a:rPr lang="el-GR" sz="3200" u="dotted" dirty="0"/>
              <a:t> </a:t>
            </a:r>
            <a:r>
              <a:rPr lang="el-GR" sz="3200" u="dotted" dirty="0" err="1"/>
              <a:t>Ἱππολύτου</a:t>
            </a:r>
            <a:r>
              <a:rPr lang="el-GR" sz="3200" u="dotted" dirty="0"/>
              <a:t> Ρώμης (†235)</a:t>
            </a:r>
            <a:endParaRPr lang="en-GR" sz="3200" u="sng" dirty="0"/>
          </a:p>
          <a:p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i="1" dirty="0" err="1"/>
              <a:t>Ἀποστολικὴ</a:t>
            </a:r>
            <a:r>
              <a:rPr lang="el-GR" sz="3200" i="1" dirty="0"/>
              <a:t> Παράδοση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Ἱππολύτου</a:t>
            </a:r>
            <a:r>
              <a:rPr lang="el-GR" sz="3200" dirty="0"/>
              <a:t> Ρώμης,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λειτουργικὴ</a:t>
            </a:r>
            <a:r>
              <a:rPr lang="el-GR" sz="3200" dirty="0"/>
              <a:t> παράδοση </a:t>
            </a:r>
            <a:r>
              <a:rPr lang="el-GR" sz="3200" dirty="0" err="1"/>
              <a:t>ἀρχίζει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ἐκπροσωπεῖται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πληρέστερες </a:t>
            </a:r>
            <a:r>
              <a:rPr lang="el-GR" sz="3200" dirty="0" err="1"/>
              <a:t>πηγὲς</a:t>
            </a:r>
            <a:r>
              <a:rPr lang="el-GR" sz="3200" dirty="0"/>
              <a:t> </a:t>
            </a:r>
            <a:r>
              <a:rPr lang="el-GR" sz="3200" dirty="0" err="1"/>
              <a:t>σχετικὰ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Λατρεία. </a:t>
            </a:r>
          </a:p>
          <a:p>
            <a:r>
              <a:rPr lang="el-GR" sz="3200" dirty="0" err="1"/>
              <a:t>Αὐτὸ</a:t>
            </a:r>
            <a:r>
              <a:rPr lang="el-GR" sz="3200" dirty="0"/>
              <a:t> σημαίνει </a:t>
            </a:r>
            <a:r>
              <a:rPr lang="el-GR" sz="3200" dirty="0" err="1"/>
              <a:t>ὅτι</a:t>
            </a:r>
            <a:r>
              <a:rPr lang="el-GR" sz="3200" dirty="0"/>
              <a:t>, </a:t>
            </a:r>
            <a:r>
              <a:rPr lang="el-GR" sz="3200" dirty="0" err="1"/>
              <a:t>ἐκτὸς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τὶς</a:t>
            </a:r>
            <a:r>
              <a:rPr lang="el-GR" sz="3200" dirty="0"/>
              <a:t> πλούσιες μαρτυρίες </a:t>
            </a:r>
            <a:r>
              <a:rPr lang="el-GR" sz="3200" dirty="0" err="1"/>
              <a:t>περὶ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Θείας </a:t>
            </a:r>
            <a:r>
              <a:rPr lang="el-GR" sz="3200" dirty="0" err="1"/>
              <a:t>Εὐχαριστίας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Βαπτίσματος, </a:t>
            </a:r>
            <a:r>
              <a:rPr lang="el-GR" sz="3200" dirty="0" err="1"/>
              <a:t>μαρτυροῦνται</a:t>
            </a:r>
            <a:r>
              <a:rPr lang="el-GR" sz="3200" dirty="0"/>
              <a:t> </a:t>
            </a:r>
            <a:r>
              <a:rPr lang="el-GR" sz="3200" dirty="0" err="1"/>
              <a:t>ἐνδιαφέροντα</a:t>
            </a:r>
            <a:r>
              <a:rPr lang="el-GR" sz="3200" dirty="0"/>
              <a:t> θέματα </a:t>
            </a:r>
            <a:r>
              <a:rPr lang="el-GR" sz="3200" dirty="0" err="1"/>
              <a:t>περὶ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ἐκτὸς</a:t>
            </a:r>
            <a:r>
              <a:rPr lang="el-GR" sz="3200" dirty="0"/>
              <a:t> </a:t>
            </a:r>
            <a:r>
              <a:rPr lang="el-GR" sz="3200" dirty="0" err="1"/>
              <a:t>Εὐχαριστίας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Βαπτίσματος </a:t>
            </a:r>
            <a:r>
              <a:rPr lang="el-GR" sz="3200" dirty="0" err="1"/>
              <a:t>λειτουργικῆς</a:t>
            </a:r>
            <a:r>
              <a:rPr lang="el-GR" sz="3200" dirty="0"/>
              <a:t> </a:t>
            </a:r>
            <a:r>
              <a:rPr lang="el-GR" sz="3200" dirty="0" err="1"/>
              <a:t>προσευχῆς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χριστιανικῆς</a:t>
            </a:r>
            <a:r>
              <a:rPr lang="el-GR" sz="3200" dirty="0"/>
              <a:t> κοινότητας </a:t>
            </a:r>
            <a:r>
              <a:rPr lang="el-GR" sz="3200" dirty="0" err="1"/>
              <a:t>τῶν</a:t>
            </a:r>
            <a:r>
              <a:rPr lang="el-GR" sz="3200" dirty="0"/>
              <a:t> πρώτων </a:t>
            </a:r>
            <a:r>
              <a:rPr lang="el-GR" sz="3200" dirty="0" err="1"/>
              <a:t>αἰώνων</a:t>
            </a:r>
            <a:r>
              <a:rPr lang="el-GR" sz="3200" dirty="0"/>
              <a:t>.</a:t>
            </a:r>
            <a:r>
              <a:rPr lang="en-GR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993758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75EC5C-BC9A-3C42-9766-95DA4AEDE4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60384" y="-45718"/>
            <a:ext cx="11293415" cy="45719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746959-DB93-224A-A046-7FD54C15CA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384" y="86264"/>
            <a:ext cx="11973464" cy="6622500"/>
          </a:xfrm>
        </p:spPr>
        <p:txBody>
          <a:bodyPr>
            <a:normAutofit/>
          </a:bodyPr>
          <a:lstStyle/>
          <a:p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πρῶτο</a:t>
            </a:r>
            <a:r>
              <a:rPr lang="el-GR" sz="3200" dirty="0"/>
              <a:t> θέμα,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ὁποῖο</a:t>
            </a:r>
            <a:r>
              <a:rPr lang="el-GR" sz="3200" dirty="0"/>
              <a:t> θίγεται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i="1" dirty="0" err="1"/>
              <a:t>Ἀποστολικὴ</a:t>
            </a:r>
            <a:r>
              <a:rPr lang="el-GR" sz="3200" i="1" dirty="0"/>
              <a:t> Παράδοση</a:t>
            </a:r>
            <a:r>
              <a:rPr lang="el-GR" sz="3200" dirty="0"/>
              <a:t> </a:t>
            </a:r>
            <a:r>
              <a:rPr lang="el-GR" sz="3200" dirty="0" err="1"/>
              <a:t>σχετικὰ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προσευχὴ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περὶ</a:t>
            </a:r>
            <a:r>
              <a:rPr lang="el-GR" sz="3200" dirty="0"/>
              <a:t> χρόνου.</a:t>
            </a:r>
            <a:endParaRPr lang="en-GR" sz="3200" u="sng" dirty="0"/>
          </a:p>
          <a:p>
            <a:r>
              <a:rPr lang="el-GR" sz="3200" dirty="0" err="1"/>
              <a:t>Στὸ</a:t>
            </a:r>
            <a:r>
              <a:rPr lang="el-GR" sz="3200" dirty="0"/>
              <a:t> 35</a:t>
            </a:r>
            <a:r>
              <a:rPr lang="el-GR" sz="3200" baseline="30000" dirty="0"/>
              <a:t>ο</a:t>
            </a:r>
            <a:r>
              <a:rPr lang="el-GR" sz="3200" dirty="0"/>
              <a:t> κεφάλαιο </a:t>
            </a:r>
            <a:r>
              <a:rPr lang="el-GR" sz="3200" dirty="0" err="1"/>
              <a:t>σαφῶς</a:t>
            </a:r>
            <a:r>
              <a:rPr lang="el-GR" sz="3200" dirty="0"/>
              <a:t> </a:t>
            </a:r>
            <a:r>
              <a:rPr lang="el-GR" sz="3200" dirty="0" err="1"/>
              <a:t>ἀναφέρεται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, </a:t>
            </a:r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πιστοὶ</a:t>
            </a:r>
            <a:r>
              <a:rPr lang="el-GR" sz="3200" dirty="0"/>
              <a:t> </a:t>
            </a:r>
            <a:r>
              <a:rPr lang="el-GR" sz="3200" dirty="0" err="1"/>
              <a:t>ὑποχρεώνονται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προσευχηθοῦν</a:t>
            </a:r>
            <a:r>
              <a:rPr lang="el-GR" sz="3200" dirty="0"/>
              <a:t> κάθε </a:t>
            </a:r>
            <a:r>
              <a:rPr lang="el-GR" sz="3200" dirty="0" err="1"/>
              <a:t>πρωΐ</a:t>
            </a:r>
            <a:r>
              <a:rPr lang="el-GR" sz="3200" dirty="0"/>
              <a:t>, </a:t>
            </a:r>
            <a:r>
              <a:rPr lang="el-GR" sz="3200" dirty="0" err="1"/>
              <a:t>πρὶν</a:t>
            </a:r>
            <a:r>
              <a:rPr lang="el-GR" sz="3200" dirty="0"/>
              <a:t> ξεκινήσουν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ἐργασία</a:t>
            </a:r>
            <a:r>
              <a:rPr lang="el-GR" sz="3200" dirty="0"/>
              <a:t> τους. </a:t>
            </a:r>
            <a:r>
              <a:rPr lang="el-GR" sz="3200" dirty="0" err="1"/>
              <a:t>Ὅμως</a:t>
            </a:r>
            <a:r>
              <a:rPr lang="el-GR" sz="3200" dirty="0"/>
              <a:t>, προστίθεται </a:t>
            </a:r>
            <a:r>
              <a:rPr lang="el-GR" sz="3200" dirty="0" err="1"/>
              <a:t>ὅτι</a:t>
            </a:r>
            <a:r>
              <a:rPr lang="el-GR" sz="3200" dirty="0"/>
              <a:t> «</a:t>
            </a:r>
            <a:r>
              <a:rPr lang="el-GR" sz="3200" dirty="0" err="1"/>
              <a:t>ἐὰν</a:t>
            </a:r>
            <a:r>
              <a:rPr lang="el-GR" sz="3200" dirty="0"/>
              <a:t> κάποια </a:t>
            </a:r>
            <a:r>
              <a:rPr lang="el-GR" sz="3200" dirty="0" err="1"/>
              <a:t>ἡμέρα</a:t>
            </a:r>
            <a:r>
              <a:rPr lang="el-GR" sz="3200" dirty="0"/>
              <a:t> </a:t>
            </a:r>
            <a:r>
              <a:rPr lang="el-GR" sz="3200" dirty="0" err="1"/>
              <a:t>ἐπιτελεῖται</a:t>
            </a:r>
            <a:r>
              <a:rPr lang="el-GR" sz="3200" dirty="0"/>
              <a:t> κατήχηση, </a:t>
            </a:r>
            <a:r>
              <a:rPr lang="el-GR" sz="3200" dirty="0" err="1"/>
              <a:t>νὰ</a:t>
            </a:r>
            <a:r>
              <a:rPr lang="el-GR" sz="3200" dirty="0"/>
              <a:t> προτιμήσουν </a:t>
            </a:r>
            <a:r>
              <a:rPr lang="el-GR" sz="3200" dirty="0" err="1"/>
              <a:t>ἀντὶ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ἐπιτελέσεως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πρωϊνῆς</a:t>
            </a:r>
            <a:r>
              <a:rPr lang="el-GR" sz="3200" dirty="0"/>
              <a:t> </a:t>
            </a:r>
            <a:r>
              <a:rPr lang="el-GR" sz="3200" dirty="0" err="1"/>
              <a:t>προσευχῆς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προσέλθουν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Ναὸ</a:t>
            </a:r>
            <a:r>
              <a:rPr lang="el-GR" sz="3200" dirty="0"/>
              <a:t>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ἀνάπαυση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ψυχῆς</a:t>
            </a:r>
            <a:r>
              <a:rPr lang="el-GR" sz="3200" dirty="0"/>
              <a:t> τους, </a:t>
            </a:r>
            <a:r>
              <a:rPr lang="el-GR" sz="3200" dirty="0" err="1"/>
              <a:t>ἐκεῖ</a:t>
            </a:r>
            <a:r>
              <a:rPr lang="el-GR" sz="3200" dirty="0"/>
              <a:t> </a:t>
            </a:r>
            <a:r>
              <a:rPr lang="el-GR" sz="3200" dirty="0" err="1"/>
              <a:t>ὅπου</a:t>
            </a:r>
            <a:r>
              <a:rPr lang="el-GR" sz="3200" dirty="0"/>
              <a:t> </a:t>
            </a:r>
            <a:r>
              <a:rPr lang="el-GR" sz="3200" dirty="0" err="1"/>
              <a:t>ἀνθεῖ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Πνεῦμα</a:t>
            </a:r>
            <a:r>
              <a:rPr lang="el-GR" sz="3200" dirty="0"/>
              <a:t>».</a:t>
            </a:r>
          </a:p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ἴδια</a:t>
            </a:r>
            <a:r>
              <a:rPr lang="el-GR" sz="3200" dirty="0"/>
              <a:t> «</a:t>
            </a:r>
            <a:r>
              <a:rPr lang="el-GR" sz="3200" dirty="0" err="1"/>
              <a:t>ὁδηγία</a:t>
            </a:r>
            <a:r>
              <a:rPr lang="el-GR" sz="3200" dirty="0"/>
              <a:t>» </a:t>
            </a:r>
            <a:r>
              <a:rPr lang="el-GR" sz="3200" dirty="0" err="1"/>
              <a:t>περὶ</a:t>
            </a:r>
            <a:r>
              <a:rPr lang="el-GR" sz="3200" dirty="0"/>
              <a:t> </a:t>
            </a:r>
            <a:r>
              <a:rPr lang="el-GR" sz="3200" dirty="0" err="1"/>
              <a:t>προσευχῆς</a:t>
            </a:r>
            <a:r>
              <a:rPr lang="el-GR" sz="3200" dirty="0"/>
              <a:t> παρέχεται </a:t>
            </a:r>
            <a:r>
              <a:rPr lang="el-GR" sz="3200" dirty="0" err="1"/>
              <a:t>στὸ</a:t>
            </a:r>
            <a:r>
              <a:rPr lang="el-GR" sz="3200" dirty="0"/>
              <a:t> 41</a:t>
            </a:r>
            <a:r>
              <a:rPr lang="el-GR" sz="3200" baseline="30000" dirty="0"/>
              <a:t>ο</a:t>
            </a:r>
            <a:r>
              <a:rPr lang="el-GR" sz="3200" dirty="0"/>
              <a:t> κεφάλαιο. </a:t>
            </a:r>
          </a:p>
          <a:p>
            <a:r>
              <a:rPr lang="el-GR" sz="3200" dirty="0" err="1"/>
              <a:t>Στὶς</a:t>
            </a:r>
            <a:r>
              <a:rPr lang="el-GR" sz="3200" dirty="0"/>
              <a:t>  μαρτυρίες </a:t>
            </a:r>
            <a:r>
              <a:rPr lang="el-GR" sz="3200" dirty="0" err="1"/>
              <a:t>τῶν</a:t>
            </a:r>
            <a:r>
              <a:rPr lang="el-GR" sz="3200" dirty="0"/>
              <a:t> κεφαλαίων 35 </a:t>
            </a:r>
            <a:r>
              <a:rPr lang="el-GR" sz="3200" dirty="0" err="1"/>
              <a:t>καὶ</a:t>
            </a:r>
            <a:r>
              <a:rPr lang="el-GR" sz="3200" dirty="0"/>
              <a:t> 41 </a:t>
            </a:r>
            <a:r>
              <a:rPr lang="el-GR" sz="3200" dirty="0" err="1"/>
              <a:t>ὁριοθετεῖται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θέμα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πρωϊνῆς</a:t>
            </a:r>
            <a:r>
              <a:rPr lang="el-GR" sz="3200" dirty="0"/>
              <a:t> </a:t>
            </a:r>
            <a:r>
              <a:rPr lang="el-GR" sz="3200" dirty="0" err="1"/>
              <a:t>προσευχῆς</a:t>
            </a:r>
            <a:r>
              <a:rPr lang="el-GR" sz="3200" dirty="0"/>
              <a:t>: </a:t>
            </a:r>
            <a:r>
              <a:rPr lang="el-GR" sz="3200" dirty="0" err="1"/>
              <a:t>ἐπιτελεῖται</a:t>
            </a:r>
            <a:r>
              <a:rPr lang="el-GR" sz="3200" dirty="0"/>
              <a:t> </a:t>
            </a:r>
            <a:r>
              <a:rPr lang="el-GR" sz="3200" dirty="0" err="1"/>
              <a:t>κατ᾿οἶκον</a:t>
            </a:r>
            <a:r>
              <a:rPr lang="el-GR" sz="3200" dirty="0"/>
              <a:t>, </a:t>
            </a:r>
            <a:r>
              <a:rPr lang="el-GR" sz="3200" dirty="0" err="1"/>
              <a:t>ἀλλὰ</a:t>
            </a:r>
            <a:r>
              <a:rPr lang="el-GR" sz="3200" dirty="0"/>
              <a:t> </a:t>
            </a:r>
            <a:r>
              <a:rPr lang="el-GR" sz="3200" dirty="0" err="1"/>
              <a:t>ὑποκαθίσταται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</a:t>
            </a:r>
            <a:r>
              <a:rPr lang="el-GR" sz="3200" dirty="0" err="1"/>
              <a:t>συμμετοχὴ</a:t>
            </a:r>
            <a:r>
              <a:rPr lang="el-GR" sz="3200" dirty="0"/>
              <a:t>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κατηχητικὴ</a:t>
            </a:r>
            <a:r>
              <a:rPr lang="el-GR" sz="3200" dirty="0"/>
              <a:t> διδασκαλία, </a:t>
            </a:r>
            <a:r>
              <a:rPr lang="el-GR" sz="3200" dirty="0" err="1"/>
              <a:t>ὅπου</a:t>
            </a:r>
            <a:r>
              <a:rPr lang="el-GR" sz="3200" dirty="0"/>
              <a:t> </a:t>
            </a:r>
            <a:r>
              <a:rPr lang="el-GR" sz="3200" dirty="0" err="1"/>
              <a:t>ἐκτὸς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</a:t>
            </a:r>
            <a:r>
              <a:rPr lang="el-GR" sz="3200" dirty="0" err="1"/>
              <a:t>διδαχὴ</a:t>
            </a:r>
            <a:r>
              <a:rPr lang="el-GR" sz="3200" dirty="0"/>
              <a:t> προβλεπόταν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κοινὴ</a:t>
            </a:r>
            <a:r>
              <a:rPr lang="el-GR" sz="3200" dirty="0"/>
              <a:t> προσευχή.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5824743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2A20A8-3011-AC41-A11F-CD366C119A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353801" cy="60385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924059-127B-2647-B79D-FF6B2FFF17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011" y="146649"/>
            <a:ext cx="11999344" cy="6642340"/>
          </a:xfrm>
        </p:spPr>
        <p:txBody>
          <a:bodyPr>
            <a:normAutofit/>
          </a:bodyPr>
          <a:lstStyle/>
          <a:p>
            <a:r>
              <a:rPr lang="el-GR" sz="3200" dirty="0" err="1"/>
              <a:t>Ἀλλὰ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στὶς</a:t>
            </a:r>
            <a:r>
              <a:rPr lang="el-GR" sz="3200" dirty="0"/>
              <a:t> περιπτώσεις </a:t>
            </a:r>
            <a:r>
              <a:rPr lang="el-GR" sz="3200" dirty="0" err="1"/>
              <a:t>μὴ</a:t>
            </a:r>
            <a:r>
              <a:rPr lang="el-GR" sz="3200" dirty="0"/>
              <a:t> </a:t>
            </a:r>
            <a:r>
              <a:rPr lang="el-GR" sz="3200" dirty="0" err="1"/>
              <a:t>ὑπάρξεως</a:t>
            </a:r>
            <a:r>
              <a:rPr lang="el-GR" sz="3200" dirty="0"/>
              <a:t> </a:t>
            </a:r>
            <a:r>
              <a:rPr lang="el-GR" sz="3200" dirty="0" err="1"/>
              <a:t>διδαχῆς</a:t>
            </a:r>
            <a:r>
              <a:rPr lang="el-GR" sz="3200" dirty="0"/>
              <a:t> </a:t>
            </a:r>
            <a:r>
              <a:rPr lang="el-GR" sz="3200" dirty="0" err="1"/>
              <a:t>στὸ</a:t>
            </a:r>
            <a:r>
              <a:rPr lang="el-GR" sz="3200" dirty="0"/>
              <a:t> Ναό,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πρωϊνὴ</a:t>
            </a:r>
            <a:r>
              <a:rPr lang="el-GR" sz="3200" dirty="0"/>
              <a:t> </a:t>
            </a:r>
            <a:r>
              <a:rPr lang="el-GR" sz="3200" dirty="0" err="1"/>
              <a:t>κατ᾿οἶκον</a:t>
            </a:r>
            <a:r>
              <a:rPr lang="el-GR" sz="3200" dirty="0"/>
              <a:t> </a:t>
            </a:r>
            <a:r>
              <a:rPr lang="el-GR" sz="3200" dirty="0" err="1"/>
              <a:t>προσευχὴ</a:t>
            </a:r>
            <a:r>
              <a:rPr lang="el-GR" sz="3200" dirty="0"/>
              <a:t> συνοδεύεται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ἀνάγνωση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Γραφῶν</a:t>
            </a:r>
            <a:r>
              <a:rPr lang="el-GR" sz="3200" dirty="0"/>
              <a:t>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Αὐτὸ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λειτουργικὸ</a:t>
            </a:r>
            <a:r>
              <a:rPr lang="el-GR" sz="3200" dirty="0"/>
              <a:t> πλαίσιο, </a:t>
            </a:r>
            <a:r>
              <a:rPr lang="el-GR" sz="3200" dirty="0" err="1"/>
              <a:t>ἐντὸς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ὁποίου</a:t>
            </a:r>
            <a:r>
              <a:rPr lang="el-GR" sz="3200" dirty="0"/>
              <a:t> διαμορφώνεται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πρωϊνὴ</a:t>
            </a:r>
            <a:r>
              <a:rPr lang="el-GR" sz="3200" dirty="0"/>
              <a:t> </a:t>
            </a:r>
            <a:r>
              <a:rPr lang="el-GR" sz="3200" dirty="0" err="1"/>
              <a:t>προσευχὴ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πιστῶν</a:t>
            </a:r>
            <a:r>
              <a:rPr lang="el-GR" sz="3200" dirty="0"/>
              <a:t>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Στὸ</a:t>
            </a:r>
            <a:r>
              <a:rPr lang="el-GR" sz="3200" dirty="0"/>
              <a:t> 25</a:t>
            </a:r>
            <a:r>
              <a:rPr lang="el-GR" sz="3200" baseline="30000" dirty="0"/>
              <a:t>ο</a:t>
            </a:r>
            <a:r>
              <a:rPr lang="el-GR" sz="3200" dirty="0"/>
              <a:t> κεφάλαιο, </a:t>
            </a:r>
            <a:r>
              <a:rPr lang="el-GR" sz="3200" dirty="0" err="1"/>
              <a:t>ὅμως</a:t>
            </a:r>
            <a:r>
              <a:rPr lang="el-GR" sz="3200" dirty="0"/>
              <a:t>, </a:t>
            </a:r>
            <a:r>
              <a:rPr lang="el-GR" sz="3200" dirty="0" err="1"/>
              <a:t>μαρτυροῦνται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περὶ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ἑσπερινῆς</a:t>
            </a:r>
            <a:r>
              <a:rPr lang="el-GR" sz="3200" dirty="0"/>
              <a:t> </a:t>
            </a:r>
            <a:r>
              <a:rPr lang="el-GR" sz="3200" dirty="0" err="1"/>
              <a:t>προσευχῆς</a:t>
            </a:r>
            <a:r>
              <a:rPr lang="el-GR" sz="3200" dirty="0"/>
              <a:t>, </a:t>
            </a:r>
            <a:r>
              <a:rPr lang="el-GR" sz="3200" dirty="0" err="1"/>
              <a:t>κατὰ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διάρκεια </a:t>
            </a:r>
            <a:r>
              <a:rPr lang="el-GR" sz="3200" dirty="0" err="1"/>
              <a:t>μιᾶς</a:t>
            </a:r>
            <a:r>
              <a:rPr lang="el-GR" sz="3200" dirty="0"/>
              <a:t> </a:t>
            </a:r>
            <a:r>
              <a:rPr lang="el-GR" sz="3200" dirty="0" err="1"/>
              <a:t>τελετῆς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</a:t>
            </a:r>
            <a:r>
              <a:rPr lang="el-GR" sz="3200" dirty="0" err="1"/>
              <a:t>ἐπιγράφεται</a:t>
            </a:r>
            <a:r>
              <a:rPr lang="el-GR" sz="3200" dirty="0"/>
              <a:t> </a:t>
            </a:r>
            <a:r>
              <a:rPr lang="el-GR" sz="3200" i="1" dirty="0"/>
              <a:t>De </a:t>
            </a:r>
            <a:r>
              <a:rPr lang="el-GR" sz="3200" i="1" dirty="0" err="1"/>
              <a:t>introductione</a:t>
            </a:r>
            <a:r>
              <a:rPr lang="el-GR" sz="3200" i="1" dirty="0"/>
              <a:t> </a:t>
            </a:r>
            <a:r>
              <a:rPr lang="el-GR" sz="3200" i="1" dirty="0" err="1"/>
              <a:t>lucernae</a:t>
            </a:r>
            <a:r>
              <a:rPr lang="el-GR" sz="3200" i="1" dirty="0"/>
              <a:t> in </a:t>
            </a:r>
            <a:r>
              <a:rPr lang="el-GR" sz="3200" i="1" dirty="0" err="1"/>
              <a:t>cena</a:t>
            </a:r>
            <a:r>
              <a:rPr lang="el-GR" sz="3200" i="1" dirty="0"/>
              <a:t> </a:t>
            </a:r>
            <a:r>
              <a:rPr lang="el-GR" sz="3200" i="1" dirty="0" err="1"/>
              <a:t>communitatis</a:t>
            </a:r>
            <a:r>
              <a:rPr lang="el-GR" sz="3200" dirty="0"/>
              <a:t> («</a:t>
            </a:r>
            <a:r>
              <a:rPr lang="el-GR" sz="3200" dirty="0" err="1"/>
              <a:t>περὶ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εἰσαγωγῆς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λυχνίας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δεῖπνο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κοινότητας»).</a:t>
            </a:r>
          </a:p>
          <a:p>
            <a:r>
              <a:rPr lang="el-GR" sz="3200" dirty="0"/>
              <a:t>Πρόκειται </a:t>
            </a:r>
            <a:r>
              <a:rPr lang="el-GR" sz="3200" dirty="0" err="1"/>
              <a:t>γιὰ</a:t>
            </a:r>
            <a:r>
              <a:rPr lang="el-GR" sz="3200" dirty="0"/>
              <a:t> τελετή,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</a:t>
            </a:r>
            <a:r>
              <a:rPr lang="el-GR" sz="3200" dirty="0" err="1"/>
              <a:t>προφανῶς</a:t>
            </a:r>
            <a:r>
              <a:rPr lang="el-GR" sz="3200" dirty="0"/>
              <a:t> </a:t>
            </a:r>
            <a:r>
              <a:rPr lang="el-GR" sz="3200" dirty="0" err="1"/>
              <a:t>προηγεῖτο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δείπνου </a:t>
            </a:r>
            <a:r>
              <a:rPr lang="el-GR" sz="3200" dirty="0" err="1"/>
              <a:t>τῆς</a:t>
            </a:r>
            <a:r>
              <a:rPr lang="el-GR" sz="3200" dirty="0"/>
              <a:t> «</a:t>
            </a:r>
            <a:r>
              <a:rPr lang="el-GR" sz="3200" dirty="0" err="1"/>
              <a:t>ἀγάπης</a:t>
            </a:r>
            <a:r>
              <a:rPr lang="el-GR" sz="3200" dirty="0"/>
              <a:t>»,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ὁποῖο</a:t>
            </a:r>
            <a:r>
              <a:rPr lang="el-GR" sz="3200" dirty="0"/>
              <a:t> συνδεόταν </a:t>
            </a:r>
            <a:r>
              <a:rPr lang="el-GR" sz="3200" dirty="0" err="1"/>
              <a:t>ἡ</a:t>
            </a:r>
            <a:r>
              <a:rPr lang="el-GR" sz="3200" dirty="0"/>
              <a:t> τέλεση </a:t>
            </a:r>
            <a:r>
              <a:rPr lang="el-GR" sz="3200" dirty="0" err="1"/>
              <a:t>τῆς</a:t>
            </a:r>
            <a:r>
              <a:rPr lang="el-GR" sz="3200" dirty="0"/>
              <a:t> Θείας </a:t>
            </a:r>
            <a:r>
              <a:rPr lang="el-GR" sz="3200" dirty="0" err="1"/>
              <a:t>Εὐχαριστίας</a:t>
            </a:r>
            <a:r>
              <a:rPr lang="el-GR" sz="3200" dirty="0"/>
              <a:t>.</a:t>
            </a:r>
            <a:r>
              <a:rPr lang="en-GR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572534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6C5259-0074-7A43-91E2-FC9B6AB6A2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638" y="0"/>
            <a:ext cx="11276162" cy="69011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E201B8-0FC3-2F48-AC86-792618073E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638" y="146649"/>
            <a:ext cx="11973464" cy="6599207"/>
          </a:xfrm>
        </p:spPr>
        <p:txBody>
          <a:bodyPr>
            <a:noAutofit/>
          </a:bodyPr>
          <a:lstStyle/>
          <a:p>
            <a:r>
              <a:rPr lang="el-GR" sz="3200" dirty="0" err="1"/>
              <a:t>Κατὰ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διάρκεια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τελετῆς</a:t>
            </a:r>
            <a:r>
              <a:rPr lang="el-GR" sz="3200" dirty="0"/>
              <a:t> </a:t>
            </a:r>
            <a:r>
              <a:rPr lang="el-GR" sz="3200" dirty="0" err="1"/>
              <a:t>αὐτῆς</a:t>
            </a:r>
            <a:r>
              <a:rPr lang="el-GR" sz="3200" dirty="0"/>
              <a:t>, </a:t>
            </a:r>
            <a:r>
              <a:rPr lang="el-GR" sz="3200" dirty="0" err="1"/>
              <a:t>ὁ</a:t>
            </a:r>
            <a:r>
              <a:rPr lang="el-GR" sz="3200" dirty="0"/>
              <a:t> διάκονος «προσκομίζει </a:t>
            </a:r>
            <a:r>
              <a:rPr lang="el-GR" sz="3200" dirty="0" err="1"/>
              <a:t>τὴ</a:t>
            </a:r>
            <a:r>
              <a:rPr lang="el-GR" sz="3200" dirty="0"/>
              <a:t> λυχνία» </a:t>
            </a:r>
            <a:r>
              <a:rPr lang="el-GR" sz="3200" dirty="0" err="1"/>
              <a:t>στὴν</a:t>
            </a:r>
            <a:r>
              <a:rPr lang="el-GR" sz="3200" dirty="0"/>
              <a:t> κοινότητα, παρόντος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ἐπισκόπου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μετὰ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λειτουργικὸ</a:t>
            </a:r>
            <a:r>
              <a:rPr lang="el-GR" sz="3200" dirty="0"/>
              <a:t> </a:t>
            </a:r>
            <a:r>
              <a:rPr lang="el-GR" sz="3200" dirty="0" err="1"/>
              <a:t>χαιρετισμὸ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συνάξεως,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ἐπίσκοπος</a:t>
            </a:r>
            <a:r>
              <a:rPr lang="el-GR" sz="3200" dirty="0"/>
              <a:t> </a:t>
            </a:r>
            <a:r>
              <a:rPr lang="el-GR" sz="3200" dirty="0" err="1"/>
              <a:t>ἀναπέμπει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προσευχὴ</a:t>
            </a:r>
            <a:r>
              <a:rPr lang="el-GR" sz="3200" dirty="0"/>
              <a:t>.</a:t>
            </a:r>
          </a:p>
          <a:p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προσευχὴ</a:t>
            </a:r>
            <a:r>
              <a:rPr lang="el-GR" sz="3200" dirty="0"/>
              <a:t> </a:t>
            </a:r>
            <a:r>
              <a:rPr lang="el-GR" sz="3200" dirty="0" err="1"/>
              <a:t>αὐτὴ</a:t>
            </a:r>
            <a:r>
              <a:rPr lang="el-GR" sz="3200" dirty="0"/>
              <a:t> </a:t>
            </a:r>
            <a:r>
              <a:rPr lang="el-GR" sz="3200" dirty="0" err="1"/>
              <a:t>ἐντοπίζουμε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πρώτη </a:t>
            </a:r>
            <a:r>
              <a:rPr lang="el-GR" sz="3200" dirty="0" err="1"/>
              <a:t>μορφὴ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μεταγενέστερης </a:t>
            </a:r>
            <a:r>
              <a:rPr lang="el-GR" sz="3200" dirty="0" err="1"/>
              <a:t>ἀκολουθίας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Ἑσπερινοῦ</a:t>
            </a:r>
            <a:r>
              <a:rPr lang="el-GR" sz="3200" dirty="0"/>
              <a:t>.</a:t>
            </a:r>
          </a:p>
          <a:p>
            <a:r>
              <a:rPr lang="el-GR" sz="3200" dirty="0" err="1"/>
              <a:t>Στὸ</a:t>
            </a:r>
            <a:r>
              <a:rPr lang="el-GR" sz="3200" dirty="0"/>
              <a:t> περιεχόμενο </a:t>
            </a:r>
            <a:r>
              <a:rPr lang="el-GR" sz="3200" dirty="0" err="1"/>
              <a:t>τῆς</a:t>
            </a:r>
            <a:r>
              <a:rPr lang="el-GR" sz="3200" dirty="0"/>
              <a:t> συγκεκριμένης </a:t>
            </a:r>
            <a:r>
              <a:rPr lang="el-GR" sz="3200" dirty="0" err="1"/>
              <a:t>προσευχῆς</a:t>
            </a:r>
            <a:r>
              <a:rPr lang="el-GR" sz="3200" dirty="0"/>
              <a:t>, </a:t>
            </a:r>
            <a:r>
              <a:rPr lang="el-GR" sz="3200" dirty="0" err="1"/>
              <a:t>ἑπομένως</a:t>
            </a:r>
            <a:r>
              <a:rPr lang="el-GR" sz="3200" dirty="0"/>
              <a:t>, </a:t>
            </a:r>
            <a:r>
              <a:rPr lang="el-GR" sz="3200" dirty="0" err="1"/>
              <a:t>μποροῦμε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παρατηρήσουμε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ἐξέλιξη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χριστιανικῆς</a:t>
            </a:r>
            <a:r>
              <a:rPr lang="el-GR" sz="3200" dirty="0"/>
              <a:t> Λατρείας, </a:t>
            </a:r>
            <a:r>
              <a:rPr lang="el-GR" sz="3200" dirty="0" err="1"/>
              <a:t>δηλαδὴ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</a:t>
            </a:r>
            <a:r>
              <a:rPr lang="el-GR" sz="3200" dirty="0" err="1"/>
              <a:t>σταδιακὴ</a:t>
            </a:r>
            <a:r>
              <a:rPr lang="el-GR" sz="3200" dirty="0"/>
              <a:t> </a:t>
            </a:r>
            <a:r>
              <a:rPr lang="el-GR" sz="3200" dirty="0" err="1"/>
              <a:t>ἀποδέσμευσή</a:t>
            </a:r>
            <a:r>
              <a:rPr lang="el-GR" sz="3200" dirty="0"/>
              <a:t> της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λίκνο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ἑβραϊκῆς</a:t>
            </a:r>
            <a:r>
              <a:rPr lang="el-GR" sz="3200" dirty="0"/>
              <a:t> </a:t>
            </a:r>
            <a:r>
              <a:rPr lang="el-GR" sz="3200" dirty="0" err="1"/>
              <a:t>λειτουργικῆς</a:t>
            </a:r>
            <a:r>
              <a:rPr lang="el-GR" sz="3200" dirty="0"/>
              <a:t> πράξεως.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εὐχὴ</a:t>
            </a:r>
            <a:r>
              <a:rPr lang="el-GR" sz="3200" dirty="0"/>
              <a:t> </a:t>
            </a:r>
            <a:r>
              <a:rPr lang="el-GR" sz="3200" dirty="0" err="1"/>
              <a:t>αὐτή</a:t>
            </a:r>
            <a:r>
              <a:rPr lang="el-GR" sz="3200" dirty="0"/>
              <a:t>, </a:t>
            </a:r>
            <a:r>
              <a:rPr lang="el-GR" sz="3200" dirty="0" err="1"/>
              <a:t>ἄλλωστε</a:t>
            </a:r>
            <a:r>
              <a:rPr lang="el-GR" sz="3200" dirty="0"/>
              <a:t>, </a:t>
            </a:r>
            <a:r>
              <a:rPr lang="el-GR" sz="3200" dirty="0" err="1"/>
              <a:t>ἀπετέλεσε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προοίμιο δημιουργίας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γνωστοῦ</a:t>
            </a:r>
            <a:r>
              <a:rPr lang="el-GR" sz="3200" dirty="0"/>
              <a:t> </a:t>
            </a:r>
            <a:r>
              <a:rPr lang="el-GR" sz="3200" dirty="0" err="1"/>
              <a:t>ἐπιλύχιου</a:t>
            </a:r>
            <a:r>
              <a:rPr lang="el-GR" sz="3200" dirty="0"/>
              <a:t> </a:t>
            </a:r>
            <a:r>
              <a:rPr lang="el-GR" sz="3200" dirty="0" err="1"/>
              <a:t>ὕμνου</a:t>
            </a:r>
            <a:r>
              <a:rPr lang="el-GR" sz="3200" dirty="0"/>
              <a:t> «</a:t>
            </a:r>
            <a:r>
              <a:rPr lang="el-GR" sz="3200" dirty="0" err="1"/>
              <a:t>Φῶς</a:t>
            </a:r>
            <a:r>
              <a:rPr lang="el-GR" sz="3200" dirty="0"/>
              <a:t> </a:t>
            </a:r>
            <a:r>
              <a:rPr lang="el-GR" sz="3200" dirty="0" err="1"/>
              <a:t>ἱλαρὸν</a:t>
            </a:r>
            <a:r>
              <a:rPr lang="el-GR" sz="3200" dirty="0"/>
              <a:t>...», </a:t>
            </a:r>
            <a:r>
              <a:rPr lang="el-GR" sz="3200" dirty="0" err="1"/>
              <a:t>ἑπομένως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βάση </a:t>
            </a:r>
            <a:r>
              <a:rPr lang="el-GR" sz="3200" dirty="0" err="1"/>
              <a:t>ὄχι</a:t>
            </a:r>
            <a:r>
              <a:rPr lang="el-GR" sz="3200" dirty="0"/>
              <a:t> μόνο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εὐχολογιακοῦ</a:t>
            </a:r>
            <a:r>
              <a:rPr lang="el-GR" sz="3200" dirty="0"/>
              <a:t>, </a:t>
            </a:r>
            <a:r>
              <a:rPr lang="el-GR" sz="3200" dirty="0" err="1"/>
              <a:t>ἀλλὰ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ὑμνολογικοῦ</a:t>
            </a:r>
            <a:r>
              <a:rPr lang="el-GR" sz="3200" dirty="0"/>
              <a:t> τμήματος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ἀκολουθίας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Ἑσπερινοῦ</a:t>
            </a:r>
            <a:r>
              <a:rPr lang="el-GR" sz="3200" dirty="0"/>
              <a:t>.</a:t>
            </a:r>
            <a:endParaRPr lang="en-GR" sz="3200" u="sng" dirty="0"/>
          </a:p>
          <a:p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20512242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522634-962A-5B4B-BC0D-84E4915DBA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85" y="1"/>
            <a:ext cx="11293416" cy="60384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26AFCD-1A18-E342-AF80-C02DC58945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384" y="120770"/>
            <a:ext cx="11999343" cy="6633713"/>
          </a:xfrm>
        </p:spPr>
        <p:txBody>
          <a:bodyPr>
            <a:normAutofit/>
          </a:bodyPr>
          <a:lstStyle/>
          <a:p>
            <a:r>
              <a:rPr lang="el-GR" sz="3200" dirty="0" err="1"/>
              <a:t>Ἡ</a:t>
            </a:r>
            <a:r>
              <a:rPr lang="el-GR" sz="3200" dirty="0"/>
              <a:t> τελευταία </a:t>
            </a:r>
            <a:r>
              <a:rPr lang="el-GR" sz="3200" dirty="0" err="1"/>
              <a:t>εὐχὴ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i="1" dirty="0" err="1"/>
              <a:t>Ἀποστολικῆς</a:t>
            </a:r>
            <a:r>
              <a:rPr lang="el-GR" sz="3200" i="1" dirty="0"/>
              <a:t> Παραδόσεως</a:t>
            </a:r>
            <a:r>
              <a:rPr lang="el-GR" sz="3200" dirty="0"/>
              <a:t> </a:t>
            </a:r>
            <a:r>
              <a:rPr lang="el-GR" sz="3200" dirty="0" err="1"/>
              <a:t>ποὺ</a:t>
            </a:r>
            <a:r>
              <a:rPr lang="el-GR" sz="3200" dirty="0"/>
              <a:t> πρέπει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μᾶς</a:t>
            </a:r>
            <a:r>
              <a:rPr lang="el-GR" sz="3200" dirty="0"/>
              <a:t> </a:t>
            </a:r>
            <a:r>
              <a:rPr lang="el-GR" sz="3200" dirty="0" err="1"/>
              <a:t>ἀπασχολήσει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εὑρισκόμενη</a:t>
            </a:r>
            <a:r>
              <a:rPr lang="el-GR" sz="3200" dirty="0"/>
              <a:t> </a:t>
            </a:r>
            <a:r>
              <a:rPr lang="el-GR" sz="3200" dirty="0" err="1"/>
              <a:t>ἐκτὸς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Θείας Λειτουργίας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Βαπτίσματος,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εὐχὴ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ἐπισκόπου</a:t>
            </a:r>
            <a:r>
              <a:rPr lang="el-GR" sz="3200" dirty="0"/>
              <a:t>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τὶς</a:t>
            </a:r>
            <a:r>
              <a:rPr lang="el-GR" sz="3200" dirty="0"/>
              <a:t> προσφερόμενες </a:t>
            </a:r>
            <a:r>
              <a:rPr lang="el-GR" sz="3200" dirty="0" err="1"/>
              <a:t>ἀπαρχὲς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καρπῶν</a:t>
            </a:r>
            <a:r>
              <a:rPr lang="el-GR" sz="3200" dirty="0"/>
              <a:t>.</a:t>
            </a:r>
          </a:p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εὐχὴ</a:t>
            </a:r>
            <a:r>
              <a:rPr lang="el-GR" sz="3200" dirty="0"/>
              <a:t> </a:t>
            </a:r>
            <a:r>
              <a:rPr lang="el-GR" sz="3200" dirty="0" err="1"/>
              <a:t>αὐτὴ</a:t>
            </a:r>
            <a:r>
              <a:rPr lang="el-GR" sz="3200" dirty="0"/>
              <a:t> </a:t>
            </a:r>
            <a:r>
              <a:rPr lang="el-GR" sz="3200" dirty="0" err="1"/>
              <a:t>ἀποτελεῖ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πρώτη (</a:t>
            </a:r>
            <a:r>
              <a:rPr lang="el-GR" sz="3200" dirty="0" err="1"/>
              <a:t>χρονολογικῶς</a:t>
            </a:r>
            <a:r>
              <a:rPr lang="el-GR" sz="3200" dirty="0"/>
              <a:t>),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διαπιστώνουμε </a:t>
            </a:r>
            <a:r>
              <a:rPr lang="el-GR" sz="3200" dirty="0" err="1"/>
              <a:t>μορφὴ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περιεχόμενο </a:t>
            </a:r>
            <a:r>
              <a:rPr lang="el-GR" sz="3200" dirty="0" err="1"/>
              <a:t>τῶν</a:t>
            </a:r>
            <a:r>
              <a:rPr lang="el-GR" sz="3200" dirty="0"/>
              <a:t> μεταγενέστερων </a:t>
            </a:r>
            <a:r>
              <a:rPr lang="el-GR" sz="3200" dirty="0" err="1"/>
              <a:t>εὐχῶν</a:t>
            </a:r>
            <a:r>
              <a:rPr lang="el-GR" sz="3200" dirty="0"/>
              <a:t> </a:t>
            </a:r>
            <a:r>
              <a:rPr lang="el-GR" sz="3200" dirty="0" err="1"/>
              <a:t>ποὺ</a:t>
            </a:r>
            <a:r>
              <a:rPr lang="el-GR" sz="3200" dirty="0"/>
              <a:t> </a:t>
            </a:r>
            <a:r>
              <a:rPr lang="el-GR" sz="3200" dirty="0" err="1"/>
              <a:t>ἔφθασαν</a:t>
            </a:r>
            <a:r>
              <a:rPr lang="el-GR" sz="3200" dirty="0"/>
              <a:t> </a:t>
            </a:r>
            <a:r>
              <a:rPr lang="el-GR" sz="3200" dirty="0" err="1"/>
              <a:t>ἕως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σύγχρονη </a:t>
            </a:r>
            <a:r>
              <a:rPr lang="el-GR" sz="3200" dirty="0" err="1"/>
              <a:t>λειτουργικὴ</a:t>
            </a:r>
            <a:r>
              <a:rPr lang="el-GR" sz="3200" dirty="0"/>
              <a:t> πράξη. </a:t>
            </a:r>
            <a:r>
              <a:rPr lang="el-GR" sz="3200" dirty="0" err="1"/>
              <a:t>Αὐτὸ</a:t>
            </a:r>
            <a:r>
              <a:rPr lang="el-GR" sz="3200" dirty="0"/>
              <a:t> </a:t>
            </a:r>
            <a:r>
              <a:rPr lang="el-GR" sz="3200" dirty="0" err="1"/>
              <a:t>ἀποδεικνύει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παραλληλισμὸς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κειμένου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i="1" dirty="0" err="1"/>
              <a:t>Εὐχὴ</a:t>
            </a:r>
            <a:r>
              <a:rPr lang="el-GR" sz="3200" i="1" dirty="0"/>
              <a:t> </a:t>
            </a:r>
            <a:r>
              <a:rPr lang="el-GR" sz="3200" i="1" dirty="0" err="1"/>
              <a:t>τῶν</a:t>
            </a:r>
            <a:r>
              <a:rPr lang="el-GR" sz="3200" i="1" dirty="0"/>
              <a:t> </a:t>
            </a:r>
            <a:r>
              <a:rPr lang="el-GR" sz="3200" i="1" dirty="0" err="1"/>
              <a:t>Κολύβων</a:t>
            </a:r>
            <a:r>
              <a:rPr lang="el-GR" sz="3200" dirty="0"/>
              <a:t>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</a:t>
            </a:r>
            <a:r>
              <a:rPr lang="el-GR" sz="3200" dirty="0" err="1"/>
              <a:t>εὑρίσκεται</a:t>
            </a:r>
            <a:r>
              <a:rPr lang="el-GR" sz="3200" dirty="0"/>
              <a:t> </a:t>
            </a:r>
            <a:r>
              <a:rPr lang="el-GR" sz="3200" dirty="0" err="1"/>
              <a:t>ἕως</a:t>
            </a:r>
            <a:r>
              <a:rPr lang="el-GR" sz="3200" dirty="0"/>
              <a:t> σήμερα </a:t>
            </a:r>
            <a:r>
              <a:rPr lang="el-GR" sz="3200" dirty="0" err="1"/>
              <a:t>σὲ</a:t>
            </a:r>
            <a:r>
              <a:rPr lang="el-GR" sz="3200" dirty="0"/>
              <a:t> </a:t>
            </a:r>
            <a:r>
              <a:rPr lang="el-GR" sz="3200" dirty="0" err="1"/>
              <a:t>λειτουργικὴ</a:t>
            </a:r>
            <a:r>
              <a:rPr lang="el-GR" sz="3200" dirty="0"/>
              <a:t> </a:t>
            </a:r>
            <a:r>
              <a:rPr lang="el-GR" sz="3200" dirty="0" err="1"/>
              <a:t>ἰσχύ</a:t>
            </a:r>
            <a:r>
              <a:rPr lang="el-GR" sz="3200" dirty="0"/>
              <a:t>.</a:t>
            </a:r>
          </a:p>
          <a:p>
            <a:endParaRPr lang="el-GR" sz="3200" dirty="0"/>
          </a:p>
          <a:p>
            <a:pPr marL="0" indent="0">
              <a:buNone/>
            </a:pPr>
            <a:r>
              <a:rPr lang="el-GR" sz="3200" u="dotted" dirty="0"/>
              <a:t>(</a:t>
            </a:r>
            <a:r>
              <a:rPr lang="el-GR" sz="3200" u="dotted" dirty="0" err="1"/>
              <a:t>στ</a:t>
            </a:r>
            <a:r>
              <a:rPr lang="el-GR" sz="3200" u="dotted" dirty="0"/>
              <a:t>) Μαρτυρίες </a:t>
            </a:r>
            <a:r>
              <a:rPr lang="el-GR" sz="3200" u="dotted" dirty="0" err="1"/>
              <a:t>προσευχῶν</a:t>
            </a:r>
            <a:r>
              <a:rPr lang="el-GR" sz="3200" u="dotted" dirty="0"/>
              <a:t> </a:t>
            </a:r>
            <a:r>
              <a:rPr lang="el-GR" sz="3200" u="dotted" dirty="0" err="1"/>
              <a:t>τοῦ</a:t>
            </a:r>
            <a:r>
              <a:rPr lang="el-GR" sz="3200" u="dotted" dirty="0"/>
              <a:t> </a:t>
            </a:r>
            <a:r>
              <a:rPr lang="el-GR" sz="3200" u="dotted" dirty="0" err="1"/>
              <a:t>Ὠριγένη</a:t>
            </a:r>
            <a:r>
              <a:rPr lang="el-GR" sz="3200" u="dotted" dirty="0"/>
              <a:t> (†253)</a:t>
            </a:r>
          </a:p>
          <a:p>
            <a:pPr marL="0" indent="0">
              <a:buNone/>
            </a:pPr>
            <a:r>
              <a:rPr lang="el-GR" sz="3200" dirty="0"/>
              <a:t>• </a:t>
            </a:r>
            <a:r>
              <a:rPr lang="el-GR" sz="3200" dirty="0" err="1"/>
              <a:t>Ἡ</a:t>
            </a:r>
            <a:r>
              <a:rPr lang="el-GR" sz="3200" dirty="0"/>
              <a:t> πρώτη </a:t>
            </a:r>
            <a:r>
              <a:rPr lang="el-GR" sz="3200" dirty="0" err="1"/>
              <a:t>εὐχὴ</a:t>
            </a:r>
            <a:r>
              <a:rPr lang="el-GR" sz="3200" dirty="0"/>
              <a:t> προέρχεται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τὶς</a:t>
            </a:r>
            <a:r>
              <a:rPr lang="el-GR" sz="3200" dirty="0"/>
              <a:t> </a:t>
            </a:r>
            <a:r>
              <a:rPr lang="el-GR" sz="3200" i="1" dirty="0" err="1"/>
              <a:t>Ὁμιλίες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Ὠριγένη</a:t>
            </a:r>
            <a:r>
              <a:rPr lang="el-GR" sz="3200" dirty="0"/>
              <a:t> </a:t>
            </a:r>
            <a:r>
              <a:rPr lang="el-GR" sz="3200" dirty="0" err="1"/>
              <a:t>σὴ</a:t>
            </a:r>
            <a:r>
              <a:rPr lang="el-GR" sz="3200" dirty="0"/>
              <a:t> Γένεση</a:t>
            </a:r>
            <a:r>
              <a:rPr lang="el-GR" b="1" dirty="0"/>
              <a:t>.  </a:t>
            </a:r>
            <a:endParaRPr lang="en-GR" sz="3200" u="sng" dirty="0"/>
          </a:p>
          <a:p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24856409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355D2A-0E8B-C64D-A39B-CE442E783C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0" y="-1"/>
            <a:ext cx="11353801" cy="60386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23AD9C-23F3-CC4F-B850-3180700032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638" y="146649"/>
            <a:ext cx="11930332" cy="6599208"/>
          </a:xfrm>
        </p:spPr>
        <p:txBody>
          <a:bodyPr>
            <a:normAutofit/>
          </a:bodyPr>
          <a:lstStyle/>
          <a:p>
            <a:r>
              <a:rPr lang="el-GR" sz="3200" dirty="0" err="1"/>
              <a:t>Τὸ</a:t>
            </a:r>
            <a:r>
              <a:rPr lang="el-GR" sz="3200" dirty="0"/>
              <a:t> περιεχόμενο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εὐχῆς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στενὰ</a:t>
            </a:r>
            <a:r>
              <a:rPr lang="el-GR" sz="3200" dirty="0"/>
              <a:t> συνδεδεμένο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θεολογικὸ</a:t>
            </a:r>
            <a:r>
              <a:rPr lang="el-GR" sz="3200" dirty="0"/>
              <a:t> πλαίσιο </a:t>
            </a:r>
            <a:r>
              <a:rPr lang="el-GR" sz="3200" dirty="0" err="1"/>
              <a:t>ἑρμηνείας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γεγονότων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κατακλυσμοῦ</a:t>
            </a:r>
            <a:r>
              <a:rPr lang="el-GR" sz="3200" dirty="0"/>
              <a:t>, </a:t>
            </a:r>
            <a:r>
              <a:rPr lang="el-GR" sz="3200" dirty="0" err="1"/>
              <a:t>στὰ</a:t>
            </a:r>
            <a:r>
              <a:rPr lang="el-GR" sz="3200" dirty="0"/>
              <a:t> </a:t>
            </a:r>
            <a:r>
              <a:rPr lang="el-GR" sz="3200" dirty="0" err="1"/>
              <a:t>ὁποῖα</a:t>
            </a:r>
            <a:r>
              <a:rPr lang="el-GR" sz="3200" dirty="0"/>
              <a:t> </a:t>
            </a:r>
            <a:r>
              <a:rPr lang="el-GR" sz="3200" dirty="0" err="1"/>
              <a:t>ἀναφέρεται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συγκεκριμένη παράγραφος.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γεγονὸς</a:t>
            </a:r>
            <a:r>
              <a:rPr lang="el-GR" sz="3200" dirty="0"/>
              <a:t> </a:t>
            </a:r>
            <a:r>
              <a:rPr lang="el-GR" sz="3200" dirty="0" err="1"/>
              <a:t>αὐτὸ</a:t>
            </a:r>
            <a:r>
              <a:rPr lang="el-GR" sz="3200" dirty="0"/>
              <a:t> </a:t>
            </a:r>
            <a:r>
              <a:rPr lang="el-GR" sz="3200" dirty="0" err="1"/>
              <a:t>ἀποδεικνύει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προσευχὴ</a:t>
            </a:r>
            <a:r>
              <a:rPr lang="el-GR" sz="3200" dirty="0"/>
              <a:t> </a:t>
            </a:r>
            <a:r>
              <a:rPr lang="el-GR" sz="3200" dirty="0" err="1"/>
              <a:t>δὲν</a:t>
            </a:r>
            <a:r>
              <a:rPr lang="el-GR" sz="3200" dirty="0"/>
              <a:t> </a:t>
            </a:r>
            <a:r>
              <a:rPr lang="el-GR" sz="3200" dirty="0" err="1"/>
              <a:t>ὑφίστατο</a:t>
            </a:r>
            <a:r>
              <a:rPr lang="el-GR" sz="3200" dirty="0"/>
              <a:t> </a:t>
            </a:r>
            <a:r>
              <a:rPr lang="el-GR" sz="3200" dirty="0" err="1"/>
              <a:t>στὴν</a:t>
            </a:r>
            <a:r>
              <a:rPr lang="el-GR" sz="3200" dirty="0"/>
              <a:t> προγενέστερη </a:t>
            </a:r>
            <a:r>
              <a:rPr lang="el-GR" sz="3200" dirty="0" err="1"/>
              <a:t>λειτουργικὴ</a:t>
            </a:r>
            <a:r>
              <a:rPr lang="el-GR" sz="3200" dirty="0"/>
              <a:t> παράδοση, </a:t>
            </a:r>
            <a:r>
              <a:rPr lang="el-GR" sz="3200" dirty="0" err="1"/>
              <a:t>ἐφόσον</a:t>
            </a:r>
            <a:r>
              <a:rPr lang="el-GR" sz="3200" dirty="0"/>
              <a:t> λαμβάνει </a:t>
            </a:r>
            <a:r>
              <a:rPr lang="el-GR" sz="3200" dirty="0" err="1"/>
              <a:t>τὸ</a:t>
            </a:r>
            <a:r>
              <a:rPr lang="el-GR" sz="3200" dirty="0"/>
              <a:t> περιεχόμενό της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συγκεκριμένο </a:t>
            </a:r>
            <a:r>
              <a:rPr lang="el-GR" sz="3200" dirty="0" err="1"/>
              <a:t>Ὑπόμνημα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Ὠριγένη</a:t>
            </a:r>
            <a:r>
              <a:rPr lang="el-GR" sz="3200" dirty="0"/>
              <a:t> </a:t>
            </a:r>
            <a:r>
              <a:rPr lang="el-GR" sz="3200" dirty="0" err="1"/>
              <a:t>στὴ</a:t>
            </a:r>
            <a:r>
              <a:rPr lang="el-GR" sz="3200" dirty="0"/>
              <a:t> </a:t>
            </a:r>
            <a:r>
              <a:rPr lang="el-GR" sz="3200" i="1" dirty="0"/>
              <a:t>Γένεση</a:t>
            </a:r>
            <a:r>
              <a:rPr lang="el-GR" sz="3200" dirty="0"/>
              <a:t>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Σὲ</a:t>
            </a:r>
            <a:r>
              <a:rPr lang="el-GR" sz="3200" dirty="0"/>
              <a:t> </a:t>
            </a:r>
            <a:r>
              <a:rPr lang="el-GR" sz="3200" dirty="0" err="1"/>
              <a:t>ἄλλη</a:t>
            </a:r>
            <a:r>
              <a:rPr lang="el-GR" sz="3200" dirty="0"/>
              <a:t> </a:t>
            </a:r>
            <a:r>
              <a:rPr lang="el-GR" sz="3200" i="1" dirty="0" err="1"/>
              <a:t>Ὁμιλία</a:t>
            </a:r>
            <a:r>
              <a:rPr lang="el-GR" sz="3200" i="1" dirty="0"/>
              <a:t> </a:t>
            </a:r>
            <a:r>
              <a:rPr lang="el-GR" sz="3200" i="1" dirty="0" err="1"/>
              <a:t>στὴ</a:t>
            </a:r>
            <a:r>
              <a:rPr lang="el-GR" sz="3200" i="1" dirty="0"/>
              <a:t> Γένεση</a:t>
            </a:r>
            <a:r>
              <a:rPr lang="el-GR" sz="3200" dirty="0"/>
              <a:t>,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Ὠριγένης</a:t>
            </a:r>
            <a:r>
              <a:rPr lang="el-GR" sz="3200" dirty="0"/>
              <a:t> περιγράφει </a:t>
            </a:r>
            <a:r>
              <a:rPr lang="el-GR" sz="3200" dirty="0" err="1"/>
              <a:t>τὸ</a:t>
            </a:r>
            <a:r>
              <a:rPr lang="el-GR" sz="3200" dirty="0"/>
              <a:t> περιεχόμενο </a:t>
            </a:r>
            <a:r>
              <a:rPr lang="el-GR" sz="3200" dirty="0" err="1"/>
              <a:t>μιᾶς</a:t>
            </a:r>
            <a:r>
              <a:rPr lang="el-GR" sz="3200" dirty="0"/>
              <a:t> </a:t>
            </a:r>
            <a:r>
              <a:rPr lang="el-GR" sz="3200" dirty="0" err="1"/>
              <a:t>δοξολογικῆς</a:t>
            </a:r>
            <a:r>
              <a:rPr lang="el-GR" sz="3200" dirty="0"/>
              <a:t> </a:t>
            </a:r>
            <a:r>
              <a:rPr lang="el-GR" sz="3200" dirty="0" err="1"/>
              <a:t>εὐχῆς</a:t>
            </a:r>
            <a:r>
              <a:rPr lang="el-GR" sz="3200" dirty="0"/>
              <a:t>.</a:t>
            </a:r>
          </a:p>
          <a:p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τὶς</a:t>
            </a:r>
            <a:r>
              <a:rPr lang="el-GR" sz="3200" dirty="0"/>
              <a:t> δύο μαρτυρίες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Ὠριγένη</a:t>
            </a:r>
            <a:r>
              <a:rPr lang="el-GR" sz="3200" dirty="0"/>
              <a:t> </a:t>
            </a:r>
            <a:r>
              <a:rPr lang="el-GR" sz="3200" dirty="0" err="1"/>
              <a:t>ἀποκαλύπτεται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περιεχόμενο κάποιας </a:t>
            </a:r>
            <a:r>
              <a:rPr lang="el-GR" sz="3200" dirty="0" err="1"/>
              <a:t>ἤ</a:t>
            </a:r>
            <a:r>
              <a:rPr lang="el-GR" sz="3200" dirty="0"/>
              <a:t> κάποιων </a:t>
            </a:r>
            <a:r>
              <a:rPr lang="el-GR" sz="3200" dirty="0" err="1"/>
              <a:t>προσευχῶν</a:t>
            </a:r>
            <a:r>
              <a:rPr lang="el-GR" sz="3200" dirty="0"/>
              <a:t>. </a:t>
            </a:r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προσευχὲς</a:t>
            </a:r>
            <a:r>
              <a:rPr lang="el-GR" sz="3200" dirty="0"/>
              <a:t> </a:t>
            </a:r>
            <a:r>
              <a:rPr lang="el-GR" sz="3200" dirty="0" err="1"/>
              <a:t>αὐτὲς</a:t>
            </a:r>
            <a:r>
              <a:rPr lang="el-GR" sz="3200" dirty="0"/>
              <a:t> </a:t>
            </a:r>
            <a:r>
              <a:rPr lang="el-GR" sz="3200" dirty="0" err="1"/>
              <a:t>ἀφοροῦν</a:t>
            </a:r>
            <a:r>
              <a:rPr lang="el-GR" sz="3200" dirty="0"/>
              <a:t> </a:t>
            </a:r>
            <a:r>
              <a:rPr lang="el-GR" sz="3200" dirty="0" err="1"/>
              <a:t>σὲ</a:t>
            </a:r>
            <a:r>
              <a:rPr lang="el-GR" sz="3200" dirty="0"/>
              <a:t> βαπτισμένους, 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δὲ</a:t>
            </a:r>
            <a:r>
              <a:rPr lang="el-GR" sz="3200" dirty="0"/>
              <a:t> </a:t>
            </a:r>
            <a:r>
              <a:rPr lang="el-GR" sz="3200" dirty="0" err="1"/>
              <a:t>αἰτήματά</a:t>
            </a:r>
            <a:r>
              <a:rPr lang="el-GR" sz="3200" dirty="0"/>
              <a:t> τους </a:t>
            </a:r>
            <a:r>
              <a:rPr lang="el-GR" sz="3200" dirty="0" err="1"/>
              <a:t>ὑποδηλώνουν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 πρόκειται </a:t>
            </a:r>
            <a:r>
              <a:rPr lang="el-GR" sz="3200" dirty="0" err="1"/>
              <a:t>περὶ</a:t>
            </a:r>
            <a:r>
              <a:rPr lang="el-GR" sz="3200" dirty="0"/>
              <a:t> </a:t>
            </a:r>
            <a:r>
              <a:rPr lang="el-GR" sz="3200" dirty="0" err="1"/>
              <a:t>νεοφωτίστων</a:t>
            </a:r>
            <a:r>
              <a:rPr lang="el-GR" sz="3200" dirty="0"/>
              <a:t>.</a:t>
            </a:r>
            <a:r>
              <a:rPr lang="en-GR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674253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F4C576-2CAF-8446-96F8-A9774A1F19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011" y="1"/>
            <a:ext cx="11284790" cy="94890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1FC1E4-3BB0-1A4D-BD39-2BDF03326E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011" y="163902"/>
            <a:ext cx="11964837" cy="6547449"/>
          </a:xfrm>
        </p:spPr>
        <p:txBody>
          <a:bodyPr>
            <a:normAutofit/>
          </a:bodyPr>
          <a:lstStyle/>
          <a:p>
            <a:r>
              <a:rPr lang="el-GR" sz="3200" dirty="0" err="1"/>
              <a:t>Τὸ</a:t>
            </a:r>
            <a:r>
              <a:rPr lang="el-GR" sz="3200" dirty="0"/>
              <a:t> κείμενό τους </a:t>
            </a:r>
            <a:r>
              <a:rPr lang="el-GR" sz="3200" dirty="0" err="1"/>
              <a:t>δὲν</a:t>
            </a:r>
            <a:r>
              <a:rPr lang="el-GR" sz="3200" dirty="0"/>
              <a:t> καταγράφεται διότι </a:t>
            </a:r>
            <a:r>
              <a:rPr lang="el-GR" sz="3200" dirty="0" err="1"/>
              <a:t>κατὰ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ἐποχὴ</a:t>
            </a:r>
            <a:r>
              <a:rPr lang="el-GR" sz="3200" dirty="0"/>
              <a:t> </a:t>
            </a:r>
            <a:r>
              <a:rPr lang="el-GR" sz="3200" dirty="0" err="1"/>
              <a:t>ἐκείνη</a:t>
            </a:r>
            <a:r>
              <a:rPr lang="el-GR" sz="3200" dirty="0"/>
              <a:t> συνέχιζε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ἰσχύει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δυνατότητα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ἐλεύθερης</a:t>
            </a:r>
            <a:r>
              <a:rPr lang="el-GR" sz="3200" dirty="0"/>
              <a:t> </a:t>
            </a:r>
            <a:r>
              <a:rPr lang="el-GR" sz="3200" dirty="0" err="1"/>
              <a:t>ἐμπνεύσεως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λειτουργῶν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πρὸς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κείμενο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προσευχῶν</a:t>
            </a:r>
            <a:r>
              <a:rPr lang="el-GR" sz="3200" dirty="0"/>
              <a:t>. </a:t>
            </a:r>
          </a:p>
          <a:p>
            <a:r>
              <a:rPr lang="el-GR" sz="3200" dirty="0" err="1"/>
              <a:t>Εἶναι</a:t>
            </a:r>
            <a:r>
              <a:rPr lang="el-GR" sz="3200" dirty="0"/>
              <a:t> σίγουρο </a:t>
            </a:r>
            <a:r>
              <a:rPr lang="el-GR" sz="3200" dirty="0" err="1"/>
              <a:t>ὅτι</a:t>
            </a:r>
            <a:r>
              <a:rPr lang="el-GR" sz="3200" dirty="0"/>
              <a:t>, κάποια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αἰτήματα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ἐν</a:t>
            </a:r>
            <a:r>
              <a:rPr lang="el-GR" sz="3200" dirty="0"/>
              <a:t> </a:t>
            </a:r>
            <a:r>
              <a:rPr lang="el-GR" sz="3200" dirty="0" err="1"/>
              <a:t>λόγῳ</a:t>
            </a:r>
            <a:r>
              <a:rPr lang="el-GR" sz="3200" dirty="0"/>
              <a:t> </a:t>
            </a:r>
            <a:r>
              <a:rPr lang="el-GR" sz="3200" dirty="0" err="1"/>
              <a:t>προσευχῶν</a:t>
            </a:r>
            <a:r>
              <a:rPr lang="el-GR" sz="3200" dirty="0"/>
              <a:t> </a:t>
            </a:r>
            <a:r>
              <a:rPr lang="el-GR" sz="3200" dirty="0" err="1"/>
              <a:t>ἀποτελοῦν</a:t>
            </a:r>
            <a:r>
              <a:rPr lang="el-GR" sz="3200" dirty="0"/>
              <a:t> προτάσεις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ἴδιου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Ὠριγένη</a:t>
            </a:r>
            <a:r>
              <a:rPr lang="el-GR" sz="3200" dirty="0"/>
              <a:t>, </a:t>
            </a:r>
            <a:r>
              <a:rPr lang="el-GR" sz="3200" dirty="0" err="1"/>
              <a:t>δηλαδὴ</a:t>
            </a:r>
            <a:r>
              <a:rPr lang="el-GR" sz="3200" dirty="0"/>
              <a:t> </a:t>
            </a:r>
            <a:r>
              <a:rPr lang="el-GR" sz="3200" dirty="0" err="1"/>
              <a:t>δὲν</a:t>
            </a:r>
            <a:r>
              <a:rPr lang="el-GR" sz="3200" dirty="0"/>
              <a:t> </a:t>
            </a:r>
            <a:r>
              <a:rPr lang="el-GR" sz="3200" dirty="0" err="1"/>
              <a:t>ὑφίσταντο</a:t>
            </a:r>
            <a:r>
              <a:rPr lang="el-GR" sz="3200" dirty="0"/>
              <a:t> </a:t>
            </a:r>
            <a:r>
              <a:rPr lang="el-GR" sz="3200" dirty="0" err="1"/>
              <a:t>σὲ</a:t>
            </a:r>
            <a:r>
              <a:rPr lang="el-GR" sz="3200" dirty="0"/>
              <a:t> προγενέστερη </a:t>
            </a:r>
            <a:r>
              <a:rPr lang="el-GR" sz="3200" dirty="0" err="1"/>
              <a:t>προσευχητικὴ</a:t>
            </a:r>
            <a:r>
              <a:rPr lang="el-GR" sz="3200" dirty="0"/>
              <a:t> παράδοση. </a:t>
            </a:r>
          </a:p>
          <a:p>
            <a:r>
              <a:rPr lang="el-GR" sz="3200" dirty="0" err="1"/>
              <a:t>Ἀλλὰ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στὴν</a:t>
            </a:r>
            <a:r>
              <a:rPr lang="el-GR" sz="3200" dirty="0"/>
              <a:t> περίπτωση </a:t>
            </a:r>
            <a:r>
              <a:rPr lang="el-GR" sz="3200" dirty="0" err="1"/>
              <a:t>ποὺ</a:t>
            </a:r>
            <a:r>
              <a:rPr lang="el-GR" sz="3200" dirty="0"/>
              <a:t> πρόκειται </a:t>
            </a:r>
            <a:r>
              <a:rPr lang="el-GR" sz="3200" dirty="0" err="1"/>
              <a:t>περὶ</a:t>
            </a:r>
            <a:r>
              <a:rPr lang="el-GR" sz="3200" dirty="0"/>
              <a:t> διδασκαλίας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Ὠριγένη</a:t>
            </a:r>
            <a:r>
              <a:rPr lang="el-GR" sz="3200" dirty="0"/>
              <a:t>, </a:t>
            </a:r>
            <a:r>
              <a:rPr lang="el-GR" sz="3200" dirty="0" err="1"/>
              <a:t>εἶναι</a:t>
            </a:r>
            <a:r>
              <a:rPr lang="el-GR" sz="3200" dirty="0"/>
              <a:t> σίγουρο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εὐχὲς</a:t>
            </a:r>
            <a:r>
              <a:rPr lang="el-GR" sz="3200" dirty="0"/>
              <a:t> </a:t>
            </a:r>
            <a:r>
              <a:rPr lang="el-GR" sz="3200" dirty="0" err="1"/>
              <a:t>αὐτὲς</a:t>
            </a:r>
            <a:r>
              <a:rPr lang="el-GR" sz="3200" dirty="0"/>
              <a:t> </a:t>
            </a:r>
            <a:r>
              <a:rPr lang="el-GR" sz="3200" dirty="0" err="1"/>
              <a:t>δὲν</a:t>
            </a:r>
            <a:r>
              <a:rPr lang="el-GR" sz="3200" dirty="0"/>
              <a:t> </a:t>
            </a:r>
            <a:r>
              <a:rPr lang="el-GR" sz="3200" dirty="0" err="1"/>
              <a:t>ἦσαν</a:t>
            </a:r>
            <a:r>
              <a:rPr lang="el-GR" sz="3200" dirty="0"/>
              <a:t> </a:t>
            </a:r>
            <a:r>
              <a:rPr lang="el-GR" sz="3200" dirty="0" err="1"/>
              <a:t>ἀτομικές</a:t>
            </a:r>
            <a:r>
              <a:rPr lang="el-GR" sz="3200" dirty="0"/>
              <a:t>.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Ὠριγένης</a:t>
            </a:r>
            <a:r>
              <a:rPr lang="el-GR" sz="3200" dirty="0"/>
              <a:t> </a:t>
            </a:r>
            <a:r>
              <a:rPr lang="el-GR" sz="3200" dirty="0" err="1"/>
              <a:t>μαρτυρεῖ</a:t>
            </a:r>
            <a:r>
              <a:rPr lang="el-GR" sz="3200" dirty="0"/>
              <a:t> </a:t>
            </a:r>
            <a:r>
              <a:rPr lang="el-GR" sz="3200" dirty="0" err="1"/>
              <a:t>περὶ</a:t>
            </a:r>
            <a:r>
              <a:rPr lang="el-GR" sz="3200" dirty="0"/>
              <a:t> </a:t>
            </a:r>
            <a:r>
              <a:rPr lang="el-GR" sz="3200" dirty="0" err="1"/>
              <a:t>ἑνὸς</a:t>
            </a:r>
            <a:r>
              <a:rPr lang="el-GR" sz="3200" dirty="0"/>
              <a:t> τύπου </a:t>
            </a:r>
            <a:r>
              <a:rPr lang="el-GR" sz="3200" dirty="0" err="1"/>
              <a:t>προσευχῆς</a:t>
            </a:r>
            <a:r>
              <a:rPr lang="el-GR" sz="3200" dirty="0"/>
              <a:t>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</a:t>
            </a:r>
            <a:r>
              <a:rPr lang="el-GR" sz="3200" dirty="0" err="1"/>
              <a:t>δὲν</a:t>
            </a:r>
            <a:r>
              <a:rPr lang="el-GR" sz="3200" dirty="0"/>
              <a:t> διαφέρει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εὐχὲς</a:t>
            </a:r>
            <a:r>
              <a:rPr lang="el-GR" sz="3200" dirty="0"/>
              <a:t> </a:t>
            </a:r>
            <a:r>
              <a:rPr lang="el-GR" sz="3200" dirty="0" err="1"/>
              <a:t>ὑπὲρ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πιστῶν</a:t>
            </a:r>
            <a:r>
              <a:rPr lang="el-GR" sz="3200" dirty="0"/>
              <a:t>, </a:t>
            </a:r>
            <a:r>
              <a:rPr lang="el-GR" sz="3200" dirty="0" err="1"/>
              <a:t>ὅπως</a:t>
            </a:r>
            <a:r>
              <a:rPr lang="el-GR" sz="3200" dirty="0"/>
              <a:t> </a:t>
            </a:r>
            <a:r>
              <a:rPr lang="el-GR" sz="3200" dirty="0" err="1"/>
              <a:t>μαρτυροῦνται</a:t>
            </a:r>
            <a:r>
              <a:rPr lang="el-GR" sz="3200" dirty="0"/>
              <a:t> </a:t>
            </a:r>
            <a:r>
              <a:rPr lang="el-GR" sz="3200" dirty="0" err="1"/>
              <a:t>σὲ</a:t>
            </a:r>
            <a:r>
              <a:rPr lang="el-GR" sz="3200" dirty="0"/>
              <a:t> </a:t>
            </a:r>
            <a:r>
              <a:rPr lang="el-GR" sz="3200" dirty="0" err="1"/>
              <a:t>ἀρχαῖες</a:t>
            </a:r>
            <a:r>
              <a:rPr lang="el-GR" sz="3200" dirty="0"/>
              <a:t> Λειτουργίες.</a:t>
            </a:r>
          </a:p>
          <a:p>
            <a:r>
              <a:rPr lang="el-GR" sz="3200" dirty="0" err="1"/>
              <a:t>Ἀξιοσημείωτες</a:t>
            </a:r>
            <a:r>
              <a:rPr lang="el-GR" sz="3200" dirty="0"/>
              <a:t> </a:t>
            </a:r>
            <a:r>
              <a:rPr lang="el-GR" sz="3200" dirty="0" err="1"/>
              <a:t>περιγραφὲς</a:t>
            </a:r>
            <a:r>
              <a:rPr lang="el-GR" sz="3200" dirty="0"/>
              <a:t> περιεχομένου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εὐχῶν</a:t>
            </a:r>
            <a:r>
              <a:rPr lang="el-GR" sz="3200" dirty="0"/>
              <a:t> </a:t>
            </a:r>
            <a:r>
              <a:rPr lang="el-GR" sz="3200" dirty="0" err="1"/>
              <a:t>μαρτυροῦνται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στὶς</a:t>
            </a:r>
            <a:r>
              <a:rPr lang="el-GR" sz="3200" dirty="0"/>
              <a:t> </a:t>
            </a:r>
            <a:r>
              <a:rPr lang="el-GR" sz="3200" i="1" dirty="0" err="1"/>
              <a:t>Ὁμιλίες</a:t>
            </a:r>
            <a:r>
              <a:rPr lang="el-GR" sz="3200" i="1" dirty="0"/>
              <a:t> </a:t>
            </a:r>
            <a:r>
              <a:rPr lang="el-GR" sz="3200" i="1" dirty="0" err="1"/>
              <a:t>στὸ</a:t>
            </a:r>
            <a:r>
              <a:rPr lang="el-GR" sz="3200" i="1" dirty="0"/>
              <a:t> </a:t>
            </a:r>
            <a:r>
              <a:rPr lang="el-GR" sz="3200" i="1" dirty="0" err="1"/>
              <a:t>Λευϊτικό</a:t>
            </a:r>
            <a:r>
              <a:rPr lang="el-GR" sz="3200" dirty="0"/>
              <a:t>. </a:t>
            </a:r>
            <a:endParaRPr lang="en-GR" sz="3200" u="sng" dirty="0"/>
          </a:p>
          <a:p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6825239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793267-70AA-8C4C-8218-02FBFEFE9F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1353801" cy="77637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6E8F9B-9438-374E-B3AA-55BACE8D9B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516" y="172528"/>
            <a:ext cx="11250283" cy="6556076"/>
          </a:xfrm>
        </p:spPr>
        <p:txBody>
          <a:bodyPr>
            <a:normAutofit/>
          </a:bodyPr>
          <a:lstStyle/>
          <a:p>
            <a:r>
              <a:rPr lang="el-GR" sz="3200" dirty="0" err="1"/>
              <a:t>Τὸ</a:t>
            </a:r>
            <a:r>
              <a:rPr lang="el-GR" sz="3200" dirty="0"/>
              <a:t> μαρτυρούμενο περιεχόμενο </a:t>
            </a:r>
            <a:r>
              <a:rPr lang="el-GR" sz="3200" dirty="0" err="1"/>
              <a:t>ὑποδηλώνει</a:t>
            </a:r>
            <a:r>
              <a:rPr lang="el-GR" sz="3200" dirty="0"/>
              <a:t> </a:t>
            </a:r>
            <a:r>
              <a:rPr lang="el-GR" sz="3200" dirty="0" err="1"/>
              <a:t>εὐχὴ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κυρίαρχο </a:t>
            </a:r>
            <a:r>
              <a:rPr lang="el-GR" sz="3200" dirty="0" err="1"/>
              <a:t>στοιχεῖο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ἔκφραση</a:t>
            </a:r>
            <a:r>
              <a:rPr lang="el-GR" sz="3200" dirty="0"/>
              <a:t> </a:t>
            </a:r>
            <a:r>
              <a:rPr lang="el-GR" sz="3200" dirty="0" err="1"/>
              <a:t>μετανοίας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ἐκζήτηση</a:t>
            </a:r>
            <a:r>
              <a:rPr lang="el-GR" sz="3200" dirty="0"/>
              <a:t> συγχωρήσεως.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Εἶναι</a:t>
            </a:r>
            <a:r>
              <a:rPr lang="el-GR" sz="3200" dirty="0"/>
              <a:t>, </a:t>
            </a:r>
            <a:r>
              <a:rPr lang="el-GR" sz="3200" dirty="0" err="1"/>
              <a:t>δηλαδὴ</a:t>
            </a:r>
            <a:r>
              <a:rPr lang="el-GR" sz="3200" dirty="0"/>
              <a:t> </a:t>
            </a:r>
            <a:r>
              <a:rPr lang="el-GR" sz="3200" dirty="0" err="1"/>
              <a:t>σαφὴς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ὁμολογία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ἁμαρτωλότητας</a:t>
            </a:r>
            <a:r>
              <a:rPr lang="el-GR" sz="3200" dirty="0"/>
              <a:t>, </a:t>
            </a:r>
            <a:r>
              <a:rPr lang="el-GR" sz="3200" dirty="0" err="1"/>
              <a:t>ἡ</a:t>
            </a:r>
            <a:r>
              <a:rPr lang="el-GR" sz="3200" dirty="0"/>
              <a:t> διάθεση </a:t>
            </a:r>
            <a:r>
              <a:rPr lang="el-GR" sz="3200" dirty="0" err="1"/>
              <a:t>ἀπαλλαγῆς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αὐτήν</a:t>
            </a:r>
            <a:r>
              <a:rPr lang="el-GR" sz="3200" dirty="0"/>
              <a:t>, </a:t>
            </a:r>
            <a:r>
              <a:rPr lang="el-GR" sz="3200" dirty="0" err="1"/>
              <a:t>ἀλλὰ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πεποίθηση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Κύριος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Ἅγιο</a:t>
            </a:r>
            <a:r>
              <a:rPr lang="el-GR" sz="3200" dirty="0"/>
              <a:t> </a:t>
            </a:r>
            <a:r>
              <a:rPr lang="el-GR" sz="3200" dirty="0" err="1"/>
              <a:t>Πνεῦμα</a:t>
            </a:r>
            <a:r>
              <a:rPr lang="el-GR" sz="3200" dirty="0"/>
              <a:t> </a:t>
            </a:r>
            <a:r>
              <a:rPr lang="el-GR" sz="3200" dirty="0" err="1"/>
              <a:t>θὰ</a:t>
            </a:r>
            <a:r>
              <a:rPr lang="el-GR" sz="3200" dirty="0"/>
              <a:t> «</a:t>
            </a:r>
            <a:r>
              <a:rPr lang="el-GR" sz="3200" dirty="0" err="1"/>
              <a:t>ἐξαφανίσουν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</a:t>
            </a:r>
            <a:r>
              <a:rPr lang="el-GR" sz="3200" dirty="0" err="1"/>
              <a:t>σκιὰ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ἁμαρτίας</a:t>
            </a:r>
            <a:r>
              <a:rPr lang="el-GR" sz="3200" dirty="0"/>
              <a:t>».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λειτουργικὸ</a:t>
            </a:r>
            <a:r>
              <a:rPr lang="el-GR" sz="3200" dirty="0"/>
              <a:t> πλαίσιο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συγκεκρμένης</a:t>
            </a:r>
            <a:r>
              <a:rPr lang="el-GR" sz="3200" dirty="0"/>
              <a:t> </a:t>
            </a:r>
            <a:r>
              <a:rPr lang="el-GR" sz="3200" dirty="0" err="1"/>
              <a:t>προσευχῆς</a:t>
            </a:r>
            <a:r>
              <a:rPr lang="el-GR" sz="3200" dirty="0"/>
              <a:t>, </a:t>
            </a:r>
            <a:r>
              <a:rPr lang="el-GR" sz="3200" dirty="0" err="1"/>
              <a:t>ἑπομένως</a:t>
            </a:r>
            <a:r>
              <a:rPr lang="el-GR" sz="3200" dirty="0"/>
              <a:t>,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σαφὲς</a:t>
            </a:r>
            <a:r>
              <a:rPr lang="el-GR" sz="3200" dirty="0"/>
              <a:t>: πρόκειται </a:t>
            </a:r>
            <a:r>
              <a:rPr lang="el-GR" sz="3200" dirty="0" err="1"/>
              <a:t>περὶ</a:t>
            </a:r>
            <a:r>
              <a:rPr lang="el-GR" sz="3200" dirty="0"/>
              <a:t> </a:t>
            </a:r>
            <a:r>
              <a:rPr lang="el-GR" sz="3200" dirty="0" err="1"/>
              <a:t>εὐχῆς</a:t>
            </a:r>
            <a:r>
              <a:rPr lang="el-GR" sz="3200" dirty="0"/>
              <a:t> </a:t>
            </a:r>
            <a:r>
              <a:rPr lang="el-GR" sz="3200" dirty="0" err="1"/>
              <a:t>μετανοούντων</a:t>
            </a:r>
            <a:r>
              <a:rPr lang="el-GR" sz="3200" dirty="0"/>
              <a:t> </a:t>
            </a:r>
            <a:r>
              <a:rPr lang="el-GR" sz="3200" dirty="0" err="1"/>
              <a:t>ἤ</a:t>
            </a:r>
            <a:r>
              <a:rPr lang="el-GR" sz="3200" dirty="0"/>
              <a:t>, </a:t>
            </a:r>
            <a:r>
              <a:rPr lang="el-GR" sz="3200" dirty="0" err="1"/>
              <a:t>ὀρθότερα</a:t>
            </a:r>
            <a:r>
              <a:rPr lang="el-GR" sz="3200" dirty="0"/>
              <a:t>, </a:t>
            </a:r>
            <a:r>
              <a:rPr lang="el-GR" sz="3200" dirty="0" err="1"/>
              <a:t>περὶ</a:t>
            </a:r>
            <a:r>
              <a:rPr lang="el-GR" sz="3200" dirty="0"/>
              <a:t> </a:t>
            </a:r>
            <a:r>
              <a:rPr lang="el-GR" sz="3200" dirty="0" err="1"/>
              <a:t>εὐχῆς</a:t>
            </a:r>
            <a:r>
              <a:rPr lang="el-GR" sz="3200" dirty="0"/>
              <a:t> </a:t>
            </a:r>
            <a:r>
              <a:rPr lang="el-GR" sz="3200" dirty="0" err="1"/>
              <a:t>ἐκζητήσεως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θεϊκῆς</a:t>
            </a:r>
            <a:r>
              <a:rPr lang="el-GR" sz="3200" dirty="0"/>
              <a:t> συγχωρήσεως.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Δὲν</a:t>
            </a:r>
            <a:r>
              <a:rPr lang="el-GR" sz="3200" dirty="0"/>
              <a:t> </a:t>
            </a:r>
            <a:r>
              <a:rPr lang="el-GR" sz="3200" dirty="0" err="1"/>
              <a:t>ὑπάρχει</a:t>
            </a:r>
            <a:r>
              <a:rPr lang="el-GR" sz="3200" dirty="0"/>
              <a:t>, </a:t>
            </a:r>
            <a:r>
              <a:rPr lang="el-GR" sz="3200" dirty="0" err="1"/>
              <a:t>ἑπομένως</a:t>
            </a:r>
            <a:r>
              <a:rPr lang="el-GR" sz="3200" dirty="0"/>
              <a:t>, </a:t>
            </a:r>
            <a:r>
              <a:rPr lang="el-GR" sz="3200" dirty="0" err="1"/>
              <a:t>ἀμφιβολία</a:t>
            </a:r>
            <a:r>
              <a:rPr lang="el-GR" sz="3200" dirty="0"/>
              <a:t> </a:t>
            </a:r>
            <a:r>
              <a:rPr lang="el-GR" sz="3200" dirty="0" err="1"/>
              <a:t>περὶ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λειτουργικοῦ</a:t>
            </a:r>
            <a:r>
              <a:rPr lang="el-GR" sz="3200" dirty="0"/>
              <a:t> πλαισίου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εὐχῆς</a:t>
            </a:r>
            <a:r>
              <a:rPr lang="el-GR" sz="3200" dirty="0"/>
              <a:t> </a:t>
            </a:r>
            <a:r>
              <a:rPr lang="el-GR" sz="3200" dirty="0" err="1"/>
              <a:t>αὐτῆς</a:t>
            </a:r>
            <a:r>
              <a:rPr lang="el-GR" sz="3200" dirty="0"/>
              <a:t>. </a:t>
            </a:r>
            <a:r>
              <a:rPr lang="el-GR" sz="3200" dirty="0" err="1"/>
              <a:t>Ἡ</a:t>
            </a:r>
            <a:r>
              <a:rPr lang="el-GR" sz="3200" dirty="0"/>
              <a:t> σημασία </a:t>
            </a:r>
            <a:r>
              <a:rPr lang="el-GR" sz="3200" dirty="0" err="1"/>
              <a:t>τῆς</a:t>
            </a:r>
            <a:r>
              <a:rPr lang="el-GR" sz="3200" dirty="0"/>
              <a:t> μαρτυρίας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Ὠριγένη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μεγάλη, </a:t>
            </a:r>
            <a:r>
              <a:rPr lang="el-GR" sz="3200" dirty="0" err="1"/>
              <a:t>ἐὰν</a:t>
            </a:r>
            <a:r>
              <a:rPr lang="el-GR" sz="3200" dirty="0"/>
              <a:t> </a:t>
            </a:r>
            <a:r>
              <a:rPr lang="el-GR" sz="3200" dirty="0" err="1"/>
              <a:t>ληφθεῖ</a:t>
            </a:r>
            <a:r>
              <a:rPr lang="el-GR" sz="3200" dirty="0"/>
              <a:t> </a:t>
            </a:r>
            <a:r>
              <a:rPr lang="el-GR" sz="3200" dirty="0" err="1"/>
              <a:t>ὑπόψη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ἔλλειψη</a:t>
            </a:r>
            <a:r>
              <a:rPr lang="el-GR" sz="3200" dirty="0"/>
              <a:t> </a:t>
            </a:r>
            <a:r>
              <a:rPr lang="el-GR" sz="3200" dirty="0" err="1"/>
              <a:t>εὐχολογιακῶν</a:t>
            </a:r>
            <a:r>
              <a:rPr lang="el-GR" sz="3200" dirty="0"/>
              <a:t> </a:t>
            </a:r>
            <a:r>
              <a:rPr lang="el-GR" sz="3200" dirty="0" err="1"/>
              <a:t>μαρτυριῶν</a:t>
            </a:r>
            <a:r>
              <a:rPr lang="el-GR" sz="3200" dirty="0"/>
              <a:t> </a:t>
            </a:r>
            <a:r>
              <a:rPr lang="el-GR" sz="3200" dirty="0" err="1"/>
              <a:t>περὶ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λειτουργικῆς</a:t>
            </a:r>
            <a:r>
              <a:rPr lang="el-GR" sz="3200" dirty="0"/>
              <a:t> διαδικασίας </a:t>
            </a:r>
            <a:r>
              <a:rPr lang="el-GR" sz="3200" dirty="0" err="1"/>
              <a:t>μετανοίας</a:t>
            </a:r>
            <a:r>
              <a:rPr lang="el-GR" sz="3200" dirty="0"/>
              <a:t> </a:t>
            </a:r>
            <a:r>
              <a:rPr lang="el-GR" sz="3200" dirty="0" err="1"/>
              <a:t>κατὰ</a:t>
            </a:r>
            <a:r>
              <a:rPr lang="el-GR" sz="3200" dirty="0"/>
              <a:t> </a:t>
            </a:r>
            <a:r>
              <a:rPr lang="el-GR" sz="3200" dirty="0" err="1"/>
              <a:t>τοὺς</a:t>
            </a:r>
            <a:r>
              <a:rPr lang="el-GR" sz="3200" dirty="0"/>
              <a:t> πρώτους </a:t>
            </a:r>
            <a:r>
              <a:rPr lang="el-GR" sz="3200" dirty="0" err="1"/>
              <a:t>αἰῶνες</a:t>
            </a:r>
            <a:r>
              <a:rPr lang="el-GR" sz="3200" dirty="0"/>
              <a:t>.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13759262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202EC-D18B-3843-8007-75DE975031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265" y="0"/>
            <a:ext cx="11267536" cy="86264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804FCD-2029-C54E-AE4E-D1DFC6C846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265" y="172528"/>
            <a:ext cx="11982089" cy="6573329"/>
          </a:xfrm>
        </p:spPr>
        <p:txBody>
          <a:bodyPr>
            <a:normAutofit/>
          </a:bodyPr>
          <a:lstStyle/>
          <a:p>
            <a:r>
              <a:rPr lang="el-GR" sz="3200" dirty="0" err="1"/>
              <a:t>Σὲ</a:t>
            </a:r>
            <a:r>
              <a:rPr lang="el-GR" sz="3200" dirty="0"/>
              <a:t> </a:t>
            </a:r>
            <a:r>
              <a:rPr lang="el-GR" sz="3200" dirty="0" err="1"/>
              <a:t>ἄλλη</a:t>
            </a:r>
            <a:r>
              <a:rPr lang="el-GR" sz="3200" dirty="0"/>
              <a:t> </a:t>
            </a:r>
            <a:r>
              <a:rPr lang="el-GR" sz="3200" i="1" dirty="0" err="1"/>
              <a:t>Ὁμιλία</a:t>
            </a:r>
            <a:r>
              <a:rPr lang="el-GR" sz="3200" dirty="0"/>
              <a:t> του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Λευϊτικό</a:t>
            </a:r>
            <a:r>
              <a:rPr lang="el-GR" sz="3200" dirty="0"/>
              <a:t>,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Ὠριγένης</a:t>
            </a:r>
            <a:r>
              <a:rPr lang="el-GR" sz="3200" dirty="0"/>
              <a:t> περιγράφει </a:t>
            </a:r>
            <a:r>
              <a:rPr lang="el-GR" sz="3200" dirty="0" err="1"/>
              <a:t>τὸ</a:t>
            </a:r>
            <a:r>
              <a:rPr lang="el-GR" sz="3200" dirty="0"/>
              <a:t> περιεχόμενο </a:t>
            </a:r>
            <a:r>
              <a:rPr lang="el-GR" sz="3200" dirty="0" err="1"/>
              <a:t>μιᾶς</a:t>
            </a:r>
            <a:r>
              <a:rPr lang="el-GR" sz="3200" dirty="0"/>
              <a:t> </a:t>
            </a:r>
            <a:r>
              <a:rPr lang="el-GR" sz="3200" dirty="0" err="1"/>
              <a:t>ἀκόμα</a:t>
            </a:r>
            <a:r>
              <a:rPr lang="el-GR" sz="3200" dirty="0"/>
              <a:t> </a:t>
            </a:r>
            <a:r>
              <a:rPr lang="el-GR" sz="3200" dirty="0" err="1"/>
              <a:t>εὐχῆς</a:t>
            </a:r>
            <a:r>
              <a:rPr lang="el-GR" sz="3200" dirty="0"/>
              <a:t>.</a:t>
            </a:r>
          </a:p>
          <a:p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κεντρικὸ</a:t>
            </a:r>
            <a:r>
              <a:rPr lang="el-GR" sz="3200" dirty="0"/>
              <a:t> </a:t>
            </a:r>
            <a:r>
              <a:rPr lang="el-GR" sz="3200" dirty="0" err="1"/>
              <a:t>αἴτημα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εὐχῆς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κατανόηση </a:t>
            </a:r>
            <a:r>
              <a:rPr lang="el-GR" sz="3200" dirty="0" err="1"/>
              <a:t>αὐτοῦ</a:t>
            </a:r>
            <a:r>
              <a:rPr lang="el-GR" sz="3200" dirty="0"/>
              <a:t> </a:t>
            </a:r>
            <a:r>
              <a:rPr lang="el-GR" sz="3200" dirty="0" err="1"/>
              <a:t>ποὺ</a:t>
            </a:r>
            <a:r>
              <a:rPr lang="el-GR" sz="3200" dirty="0"/>
              <a:t> διαβάζουν </a:t>
            </a:r>
            <a:r>
              <a:rPr lang="el-GR" sz="3200" dirty="0" err="1"/>
              <a:t>οἱ</a:t>
            </a:r>
            <a:r>
              <a:rPr lang="el-GR" sz="3200" dirty="0"/>
              <a:t> πιστοί, </a:t>
            </a:r>
            <a:r>
              <a:rPr lang="el-GR" sz="3200" dirty="0" err="1"/>
              <a:t>δηλαδὴ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Ἁγίας</a:t>
            </a:r>
            <a:r>
              <a:rPr lang="el-GR" sz="3200" dirty="0"/>
              <a:t> </a:t>
            </a:r>
            <a:r>
              <a:rPr lang="el-GR" sz="3200" dirty="0" err="1"/>
              <a:t>Γραφῆς</a:t>
            </a:r>
            <a:r>
              <a:rPr lang="el-GR" sz="3200" dirty="0"/>
              <a:t>. </a:t>
            </a:r>
          </a:p>
          <a:p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συλλογικὸς</a:t>
            </a:r>
            <a:r>
              <a:rPr lang="el-GR" sz="3200" dirty="0"/>
              <a:t> χαρακτήρας («</a:t>
            </a:r>
            <a:r>
              <a:rPr lang="el-GR" sz="3200" dirty="0" err="1"/>
              <a:t>νὰ</a:t>
            </a:r>
            <a:r>
              <a:rPr lang="el-GR" sz="3200" dirty="0"/>
              <a:t> παρακαλέσουμε </a:t>
            </a:r>
            <a:r>
              <a:rPr lang="el-GR" sz="3200" dirty="0" err="1"/>
              <a:t>τὸν</a:t>
            </a:r>
            <a:r>
              <a:rPr lang="el-GR" sz="3200" dirty="0"/>
              <a:t> Κύριο») </a:t>
            </a:r>
            <a:r>
              <a:rPr lang="el-GR" sz="3200" dirty="0" err="1"/>
              <a:t>ὑποδηλώνει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εὐχὴ</a:t>
            </a:r>
            <a:r>
              <a:rPr lang="el-GR" sz="3200" dirty="0"/>
              <a:t> </a:t>
            </a:r>
            <a:r>
              <a:rPr lang="el-GR" sz="3200" dirty="0" err="1"/>
              <a:t>δὲν</a:t>
            </a:r>
            <a:r>
              <a:rPr lang="el-GR" sz="3200" dirty="0"/>
              <a:t> </a:t>
            </a:r>
            <a:r>
              <a:rPr lang="el-GR" sz="3200" dirty="0" err="1"/>
              <a:t>ἀναφέρεται</a:t>
            </a:r>
            <a:r>
              <a:rPr lang="el-GR" sz="3200" dirty="0"/>
              <a:t> </a:t>
            </a:r>
            <a:r>
              <a:rPr lang="el-GR" sz="3200" dirty="0" err="1"/>
              <a:t>σὲ</a:t>
            </a:r>
            <a:r>
              <a:rPr lang="el-GR" sz="3200" dirty="0"/>
              <a:t> </a:t>
            </a:r>
            <a:r>
              <a:rPr lang="el-GR" sz="3200" dirty="0" err="1"/>
              <a:t>ἀτομικὴ</a:t>
            </a:r>
            <a:r>
              <a:rPr lang="el-GR" sz="3200" dirty="0"/>
              <a:t> </a:t>
            </a:r>
            <a:r>
              <a:rPr lang="el-GR" sz="3200" dirty="0" err="1"/>
              <a:t>ἀνάγνωση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Γραφῆς</a:t>
            </a:r>
            <a:r>
              <a:rPr lang="el-GR" sz="3200" dirty="0"/>
              <a:t>, </a:t>
            </a:r>
            <a:r>
              <a:rPr lang="el-GR" sz="3200" dirty="0" err="1"/>
              <a:t>ἀλλὰ</a:t>
            </a:r>
            <a:r>
              <a:rPr lang="el-GR" sz="3200" dirty="0"/>
              <a:t> </a:t>
            </a:r>
            <a:r>
              <a:rPr lang="el-GR" sz="3200" dirty="0" err="1"/>
              <a:t>σὲ</a:t>
            </a:r>
            <a:r>
              <a:rPr lang="el-GR" sz="3200" dirty="0"/>
              <a:t> συλλογική, </a:t>
            </a:r>
            <a:r>
              <a:rPr lang="el-GR" sz="3200" dirty="0" err="1"/>
              <a:t>δηλαδὴ</a:t>
            </a:r>
            <a:r>
              <a:rPr lang="el-GR" sz="3200" dirty="0"/>
              <a:t> </a:t>
            </a:r>
            <a:r>
              <a:rPr lang="el-GR" sz="3200" dirty="0" err="1"/>
              <a:t>στὰ</a:t>
            </a:r>
            <a:r>
              <a:rPr lang="el-GR" sz="3200" dirty="0"/>
              <a:t> </a:t>
            </a:r>
            <a:r>
              <a:rPr lang="el-GR" sz="3200" dirty="0" err="1"/>
              <a:t>βιβλικὰ</a:t>
            </a:r>
            <a:r>
              <a:rPr lang="el-GR" sz="3200" dirty="0"/>
              <a:t> </a:t>
            </a:r>
            <a:r>
              <a:rPr lang="el-GR" sz="3200" dirty="0" err="1"/>
              <a:t>ἀναγνώσματα</a:t>
            </a:r>
            <a:r>
              <a:rPr lang="el-GR" sz="3200" dirty="0"/>
              <a:t>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Δὲν</a:t>
            </a:r>
            <a:r>
              <a:rPr lang="el-GR" sz="3200" dirty="0"/>
              <a:t> </a:t>
            </a:r>
            <a:r>
              <a:rPr lang="el-GR" sz="3200" dirty="0" err="1"/>
              <a:t>ἀποτελεῖ</a:t>
            </a:r>
            <a:r>
              <a:rPr lang="el-GR" sz="3200" dirty="0"/>
              <a:t>, </a:t>
            </a:r>
            <a:r>
              <a:rPr lang="el-GR" sz="3200" dirty="0" err="1"/>
              <a:t>ἑπομένως</a:t>
            </a:r>
            <a:r>
              <a:rPr lang="el-GR" sz="3200" dirty="0"/>
              <a:t>, </a:t>
            </a:r>
            <a:r>
              <a:rPr lang="el-GR" sz="3200" dirty="0" err="1"/>
              <a:t>αὐθαιρεσία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ὑποθέσουμε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ἐπρόκειτο</a:t>
            </a:r>
            <a:r>
              <a:rPr lang="el-GR" sz="3200" dirty="0"/>
              <a:t> </a:t>
            </a:r>
            <a:r>
              <a:rPr lang="el-GR" sz="3200" dirty="0" err="1"/>
              <a:t>περὶ</a:t>
            </a:r>
            <a:r>
              <a:rPr lang="el-GR" sz="3200" dirty="0"/>
              <a:t> </a:t>
            </a:r>
            <a:r>
              <a:rPr lang="el-GR" sz="3200" dirty="0" err="1"/>
              <a:t>εὐχῆς</a:t>
            </a:r>
            <a:r>
              <a:rPr lang="el-GR" sz="3200" dirty="0"/>
              <a:t> </a:t>
            </a:r>
            <a:r>
              <a:rPr lang="el-GR" sz="3200" dirty="0" err="1"/>
              <a:t>ὑπὲρ</a:t>
            </a:r>
            <a:r>
              <a:rPr lang="el-GR" sz="3200" dirty="0"/>
              <a:t> κατανοήσεως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ἀναγνωσμάτων</a:t>
            </a:r>
            <a:r>
              <a:rPr lang="el-GR" sz="3200" dirty="0"/>
              <a:t> </a:t>
            </a:r>
            <a:r>
              <a:rPr lang="el-GR" sz="3200" dirty="0" err="1"/>
              <a:t>κατὰ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Λειτουργία </a:t>
            </a:r>
            <a:r>
              <a:rPr lang="el-GR" sz="3200" dirty="0" err="1"/>
              <a:t>σὲ</a:t>
            </a:r>
            <a:r>
              <a:rPr lang="el-GR" sz="3200" dirty="0"/>
              <a:t> </a:t>
            </a:r>
            <a:r>
              <a:rPr lang="el-GR" sz="3200" dirty="0" err="1"/>
              <a:t>ἐποχὴ</a:t>
            </a:r>
            <a:r>
              <a:rPr lang="el-GR" sz="3200" dirty="0"/>
              <a:t> (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ἐπαναλαμβάνουμε</a:t>
            </a:r>
            <a:r>
              <a:rPr lang="el-GR" sz="3200" dirty="0"/>
              <a:t>) </a:t>
            </a:r>
            <a:r>
              <a:rPr lang="el-GR" sz="3200" dirty="0" err="1"/>
              <a:t>κατὰ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περιεχόμενο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εὐχῶν</a:t>
            </a:r>
            <a:r>
              <a:rPr lang="el-GR" sz="3200" dirty="0"/>
              <a:t> </a:t>
            </a:r>
            <a:r>
              <a:rPr lang="el-GR" sz="3200" dirty="0" err="1"/>
              <a:t>δὲν</a:t>
            </a:r>
            <a:r>
              <a:rPr lang="el-GR" sz="3200" dirty="0"/>
              <a:t> </a:t>
            </a:r>
            <a:r>
              <a:rPr lang="el-GR" sz="3200" dirty="0" err="1"/>
              <a:t>ἦταν</a:t>
            </a:r>
            <a:r>
              <a:rPr lang="el-GR" sz="3200" dirty="0"/>
              <a:t> </a:t>
            </a:r>
            <a:r>
              <a:rPr lang="el-GR" sz="3200" dirty="0" err="1"/>
              <a:t>αὐστηρὰ</a:t>
            </a:r>
            <a:r>
              <a:rPr lang="el-GR" sz="3200" dirty="0"/>
              <a:t> καθορισμένο.</a:t>
            </a:r>
            <a:endParaRPr lang="en-GR" sz="3200" u="sng" dirty="0"/>
          </a:p>
          <a:p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406872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1FF63B-A53C-C844-9764-245EEAB1C4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85" y="1"/>
            <a:ext cx="11293415" cy="77637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5FFB48-70C0-BB47-B740-66EE2F9F2B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385" y="155275"/>
            <a:ext cx="11982090" cy="65992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3200" dirty="0"/>
              <a:t>(Ι) </a:t>
            </a:r>
            <a:r>
              <a:rPr lang="el-GR" sz="3200" dirty="0" err="1"/>
              <a:t>Ἀρχίζουμε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Ἰγνάτιο</a:t>
            </a:r>
            <a:r>
              <a:rPr lang="el-GR" sz="3200" dirty="0"/>
              <a:t> </a:t>
            </a:r>
            <a:r>
              <a:rPr lang="el-GR" sz="3200" dirty="0" err="1"/>
              <a:t>Ἀντιοχείας</a:t>
            </a:r>
            <a:r>
              <a:rPr lang="el-GR" sz="3200" dirty="0"/>
              <a:t>.</a:t>
            </a:r>
            <a:endParaRPr lang="en-GR" sz="3200" u="sng" dirty="0"/>
          </a:p>
          <a:p>
            <a:r>
              <a:rPr lang="el-GR" sz="3200" dirty="0" err="1"/>
              <a:t>Ἀπευθυνόμενος</a:t>
            </a:r>
            <a:r>
              <a:rPr lang="el-GR" sz="3200" dirty="0"/>
              <a:t> </a:t>
            </a:r>
            <a:r>
              <a:rPr lang="el-GR" sz="3200" dirty="0" err="1"/>
              <a:t>πρὸς</a:t>
            </a:r>
            <a:r>
              <a:rPr lang="el-GR" sz="3200" dirty="0"/>
              <a:t> </a:t>
            </a:r>
            <a:r>
              <a:rPr lang="el-GR" sz="3200" dirty="0" err="1"/>
              <a:t>τοὺς</a:t>
            </a:r>
            <a:r>
              <a:rPr lang="el-GR" sz="3200" dirty="0"/>
              <a:t> Ρωμαίους </a:t>
            </a:r>
            <a:r>
              <a:rPr lang="el-GR" sz="3200" dirty="0" err="1"/>
              <a:t>ἀναφέρεται</a:t>
            </a:r>
            <a:r>
              <a:rPr lang="el-GR" sz="3200" dirty="0"/>
              <a:t>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ἀνάγκη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«δημιουργήσουν </a:t>
            </a:r>
            <a:r>
              <a:rPr lang="el-GR" sz="3200" dirty="0" err="1"/>
              <a:t>χορὸ</a:t>
            </a:r>
            <a:r>
              <a:rPr lang="el-GR" sz="3200" dirty="0"/>
              <a:t> </a:t>
            </a:r>
            <a:r>
              <a:rPr lang="el-GR" sz="3200" dirty="0" err="1"/>
              <a:t>ἐν</a:t>
            </a:r>
            <a:r>
              <a:rPr lang="el-GR" sz="3200" dirty="0"/>
              <a:t> </a:t>
            </a:r>
            <a:r>
              <a:rPr lang="el-GR" sz="3200" dirty="0" err="1"/>
              <a:t>ἀγάπῃ</a:t>
            </a:r>
            <a:r>
              <a:rPr lang="el-GR" sz="3200" dirty="0"/>
              <a:t>»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«</a:t>
            </a:r>
            <a:r>
              <a:rPr lang="el-GR" sz="3200" dirty="0" err="1"/>
              <a:t>ἀπευθύνουν</a:t>
            </a:r>
            <a:r>
              <a:rPr lang="el-GR" sz="3200" dirty="0"/>
              <a:t> </a:t>
            </a:r>
            <a:r>
              <a:rPr lang="el-GR" sz="3200" dirty="0" err="1"/>
              <a:t>ἄσματα</a:t>
            </a:r>
            <a:r>
              <a:rPr lang="el-GR" sz="3200" dirty="0"/>
              <a:t>» </a:t>
            </a:r>
            <a:r>
              <a:rPr lang="el-GR" sz="3200" i="1" dirty="0" err="1"/>
              <a:t>τῷ</a:t>
            </a:r>
            <a:r>
              <a:rPr lang="el-GR" sz="3200" i="1" dirty="0"/>
              <a:t> </a:t>
            </a:r>
            <a:r>
              <a:rPr lang="el-GR" sz="3200" i="1" dirty="0" err="1"/>
              <a:t>Πατρὶ</a:t>
            </a:r>
            <a:r>
              <a:rPr lang="el-GR" sz="3200" i="1" dirty="0"/>
              <a:t> </a:t>
            </a:r>
            <a:r>
              <a:rPr lang="el-GR" sz="3200" i="1" dirty="0" err="1"/>
              <a:t>ἐν</a:t>
            </a:r>
            <a:r>
              <a:rPr lang="el-GR" sz="3200" i="1" dirty="0"/>
              <a:t> </a:t>
            </a:r>
            <a:r>
              <a:rPr lang="el-GR" sz="3200" i="1" dirty="0" err="1"/>
              <a:t>Χριστῷ</a:t>
            </a:r>
            <a:r>
              <a:rPr lang="el-GR" sz="3200" i="1" dirty="0"/>
              <a:t> </a:t>
            </a:r>
            <a:r>
              <a:rPr lang="el-GR" sz="3200" i="1" dirty="0" err="1"/>
              <a:t>Ἰησοῦ</a:t>
            </a:r>
            <a:r>
              <a:rPr lang="en-GR" sz="3200" i="1" dirty="0"/>
              <a:t>.</a:t>
            </a:r>
          </a:p>
          <a:p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ὕμνος</a:t>
            </a:r>
            <a:r>
              <a:rPr lang="el-GR" sz="3200" dirty="0"/>
              <a:t> (</a:t>
            </a:r>
            <a:r>
              <a:rPr lang="el-GR" sz="3200" dirty="0" err="1"/>
              <a:t>πιθανὸν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προσευχὴ</a:t>
            </a:r>
            <a:r>
              <a:rPr lang="el-GR" sz="3200" dirty="0"/>
              <a:t>), </a:t>
            </a:r>
            <a:r>
              <a:rPr lang="el-GR" sz="3200" dirty="0" err="1"/>
              <a:t>στὸν</a:t>
            </a:r>
            <a:r>
              <a:rPr lang="el-GR" sz="3200" dirty="0"/>
              <a:t> </a:t>
            </a:r>
            <a:r>
              <a:rPr lang="el-GR" sz="3200" dirty="0" err="1"/>
              <a:t>ὁποῖο</a:t>
            </a:r>
            <a:r>
              <a:rPr lang="el-GR" sz="3200" dirty="0"/>
              <a:t> </a:t>
            </a:r>
            <a:r>
              <a:rPr lang="el-GR" sz="3200" dirty="0" err="1"/>
              <a:t>ἀναφέρεται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Ἰγνάτιος</a:t>
            </a:r>
            <a:r>
              <a:rPr lang="el-GR" sz="3200" dirty="0"/>
              <a:t>, φαίνεται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ἐντασσόταν</a:t>
            </a:r>
            <a:r>
              <a:rPr lang="el-GR" sz="3200" dirty="0"/>
              <a:t> </a:t>
            </a:r>
            <a:r>
              <a:rPr lang="el-GR" sz="3200" dirty="0" err="1"/>
              <a:t>στὴν</a:t>
            </a:r>
            <a:r>
              <a:rPr lang="el-GR" sz="3200" dirty="0"/>
              <a:t> τέλεση </a:t>
            </a:r>
            <a:r>
              <a:rPr lang="el-GR" sz="3200" dirty="0" err="1"/>
              <a:t>τῆς</a:t>
            </a:r>
            <a:r>
              <a:rPr lang="el-GR" sz="3200" dirty="0"/>
              <a:t> Θείας </a:t>
            </a:r>
            <a:r>
              <a:rPr lang="el-GR" sz="3200" dirty="0" err="1"/>
              <a:t>Εὐχαριστίας</a:t>
            </a:r>
            <a:r>
              <a:rPr lang="el-GR" sz="3200" dirty="0"/>
              <a:t>, </a:t>
            </a:r>
            <a:r>
              <a:rPr lang="el-GR" sz="3200" dirty="0" err="1"/>
              <a:t>ἐπειδὴ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Ἰγνάτιος</a:t>
            </a:r>
            <a:r>
              <a:rPr lang="el-GR" sz="3200" dirty="0"/>
              <a:t> </a:t>
            </a:r>
            <a:r>
              <a:rPr lang="el-GR" sz="3200" dirty="0" err="1"/>
              <a:t>ἀναφέρεται</a:t>
            </a:r>
            <a:r>
              <a:rPr lang="el-GR" sz="3200" dirty="0"/>
              <a:t> </a:t>
            </a:r>
            <a:r>
              <a:rPr lang="el-GR" sz="3200" dirty="0" err="1"/>
              <a:t>σὲ</a:t>
            </a:r>
            <a:r>
              <a:rPr lang="el-GR" sz="3200" dirty="0"/>
              <a:t> «</a:t>
            </a:r>
            <a:r>
              <a:rPr lang="el-GR" sz="3200" dirty="0" err="1"/>
              <a:t>σπονδὴ</a:t>
            </a:r>
            <a:r>
              <a:rPr lang="el-GR" sz="3200" dirty="0"/>
              <a:t>» (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Χριστιανῶν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Ρώμης) </a:t>
            </a:r>
            <a:r>
              <a:rPr lang="el-GR" sz="3200" dirty="0" err="1"/>
              <a:t>ὑπὲρ</a:t>
            </a:r>
            <a:r>
              <a:rPr lang="el-GR" sz="3200" dirty="0"/>
              <a:t> </a:t>
            </a:r>
            <a:r>
              <a:rPr lang="el-GR" sz="3200" dirty="0" err="1"/>
              <a:t>αὐτοῦ</a:t>
            </a:r>
            <a:r>
              <a:rPr lang="el-GR" sz="3200" dirty="0"/>
              <a:t> </a:t>
            </a:r>
            <a:r>
              <a:rPr lang="el-GR" sz="3200" dirty="0" err="1"/>
              <a:t>πρὸς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Θεό, </a:t>
            </a:r>
            <a:r>
              <a:rPr lang="el-GR" sz="3200" dirty="0" err="1"/>
              <a:t>ἀλλὰ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σὲ</a:t>
            </a:r>
            <a:r>
              <a:rPr lang="el-GR" sz="3200" dirty="0"/>
              <a:t> </a:t>
            </a:r>
            <a:r>
              <a:rPr lang="el-GR" sz="3200" dirty="0" err="1"/>
              <a:t>ὕπαρξη</a:t>
            </a:r>
            <a:r>
              <a:rPr lang="el-GR" sz="3200" dirty="0"/>
              <a:t> «</a:t>
            </a:r>
            <a:r>
              <a:rPr lang="el-GR" sz="3200" dirty="0" err="1"/>
              <a:t>ἕτοιμου</a:t>
            </a:r>
            <a:r>
              <a:rPr lang="el-GR" sz="3200" dirty="0"/>
              <a:t> θυσιαστηρίου»</a:t>
            </a:r>
            <a:r>
              <a:rPr lang="en-GR" sz="3200" dirty="0"/>
              <a:t>.</a:t>
            </a:r>
          </a:p>
          <a:p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προφανὲς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ὕμνος</a:t>
            </a:r>
            <a:r>
              <a:rPr lang="el-GR" sz="3200" dirty="0"/>
              <a:t> </a:t>
            </a:r>
            <a:r>
              <a:rPr lang="el-GR" sz="3200" dirty="0" err="1"/>
              <a:t>αὐτὸς</a:t>
            </a:r>
            <a:r>
              <a:rPr lang="el-GR" sz="3200" dirty="0"/>
              <a:t> </a:t>
            </a:r>
            <a:r>
              <a:rPr lang="el-GR" sz="3200" dirty="0" err="1"/>
              <a:t>θὰ</a:t>
            </a:r>
            <a:r>
              <a:rPr lang="el-GR" sz="3200" dirty="0"/>
              <a:t> στηριζόταν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ἐλεύθερη</a:t>
            </a:r>
            <a:r>
              <a:rPr lang="el-GR" sz="3200" dirty="0"/>
              <a:t> </a:t>
            </a:r>
            <a:r>
              <a:rPr lang="el-GR" sz="3200" dirty="0" err="1"/>
              <a:t>ἔμπνευση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Χριστιανῶν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Ρώμης, </a:t>
            </a:r>
            <a:r>
              <a:rPr lang="el-GR" sz="3200" dirty="0" err="1"/>
              <a:t>ἀλλὰ</a:t>
            </a:r>
            <a:r>
              <a:rPr lang="el-GR" sz="3200" dirty="0"/>
              <a:t> </a:t>
            </a:r>
            <a:r>
              <a:rPr lang="el-GR" sz="3200" dirty="0" err="1"/>
              <a:t>θὰ</a:t>
            </a:r>
            <a:r>
              <a:rPr lang="el-GR" sz="3200" dirty="0"/>
              <a:t> </a:t>
            </a:r>
            <a:r>
              <a:rPr lang="el-GR" sz="3200" dirty="0" err="1"/>
              <a:t>εἶχε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σταθερὸ</a:t>
            </a:r>
            <a:r>
              <a:rPr lang="el-GR" sz="3200" dirty="0"/>
              <a:t> </a:t>
            </a:r>
            <a:r>
              <a:rPr lang="el-GR" sz="3200" dirty="0" err="1"/>
              <a:t>τμῆμα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</a:t>
            </a:r>
            <a:r>
              <a:rPr lang="el-GR" sz="3200" dirty="0" err="1"/>
              <a:t>μεσιτικὴ</a:t>
            </a:r>
            <a:r>
              <a:rPr lang="el-GR" sz="3200" dirty="0"/>
              <a:t> παρουσία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Χριστοῦ</a:t>
            </a:r>
            <a:r>
              <a:rPr lang="el-GR" sz="3200" dirty="0"/>
              <a:t>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ἐνίσχυση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δοξολογικοῦ</a:t>
            </a:r>
            <a:r>
              <a:rPr lang="el-GR" sz="3200" dirty="0"/>
              <a:t> χαρακτήρα του (</a:t>
            </a:r>
            <a:r>
              <a:rPr lang="el-GR" sz="3200" i="1" dirty="0" err="1"/>
              <a:t>τῷ</a:t>
            </a:r>
            <a:r>
              <a:rPr lang="el-GR" sz="3200" i="1" dirty="0"/>
              <a:t> </a:t>
            </a:r>
            <a:r>
              <a:rPr lang="el-GR" sz="3200" i="1" dirty="0" err="1"/>
              <a:t>Πατρὶ</a:t>
            </a:r>
            <a:r>
              <a:rPr lang="el-GR" sz="3200" i="1" dirty="0"/>
              <a:t> </a:t>
            </a:r>
            <a:r>
              <a:rPr lang="el-GR" sz="3200" i="1" dirty="0" err="1"/>
              <a:t>ἐν</a:t>
            </a:r>
            <a:r>
              <a:rPr lang="el-GR" sz="3200" i="1" dirty="0"/>
              <a:t> </a:t>
            </a:r>
            <a:r>
              <a:rPr lang="el-GR" sz="3200" i="1" dirty="0" err="1"/>
              <a:t>Χριστῷ</a:t>
            </a:r>
            <a:r>
              <a:rPr lang="el-GR" sz="3200" dirty="0"/>
              <a:t>).</a:t>
            </a:r>
            <a:endParaRPr lang="en-GR" sz="3200" u="sng" dirty="0"/>
          </a:p>
          <a:p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33677136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26390E-50BD-5C49-BD05-C7EC65589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012" y="0"/>
            <a:ext cx="11284790" cy="112143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1B467A-9AA1-FD45-BF77-8BAF99ECF4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012" y="232913"/>
            <a:ext cx="11938958" cy="6443932"/>
          </a:xfrm>
        </p:spPr>
        <p:txBody>
          <a:bodyPr>
            <a:normAutofit/>
          </a:bodyPr>
          <a:lstStyle/>
          <a:p>
            <a:r>
              <a:rPr lang="el-GR" sz="3200" dirty="0" err="1"/>
              <a:t>Ἡ</a:t>
            </a:r>
            <a:r>
              <a:rPr lang="el-GR" sz="3200" dirty="0"/>
              <a:t> περιγραφόμενη </a:t>
            </a:r>
            <a:r>
              <a:rPr lang="el-GR" sz="3200" dirty="0" err="1"/>
              <a:t>προσευχὴ</a:t>
            </a:r>
            <a:r>
              <a:rPr lang="el-GR" sz="3200" dirty="0"/>
              <a:t> </a:t>
            </a:r>
            <a:r>
              <a:rPr lang="el-GR" sz="3200" dirty="0" err="1"/>
              <a:t>ἀφορᾶ</a:t>
            </a:r>
            <a:r>
              <a:rPr lang="el-GR" sz="3200" dirty="0"/>
              <a:t> </a:t>
            </a:r>
            <a:r>
              <a:rPr lang="el-GR" sz="3200" dirty="0" err="1"/>
              <a:t>στὴν</a:t>
            </a:r>
            <a:r>
              <a:rPr lang="el-GR" sz="3200" dirty="0"/>
              <a:t> κατανόηση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προφητικοῦ</a:t>
            </a:r>
            <a:r>
              <a:rPr lang="el-GR" sz="3200" dirty="0"/>
              <a:t> </a:t>
            </a:r>
            <a:r>
              <a:rPr lang="el-GR" sz="3200" dirty="0" err="1"/>
              <a:t>ἀναγνώσματος</a:t>
            </a:r>
            <a:r>
              <a:rPr lang="el-GR" sz="3200" dirty="0"/>
              <a:t>,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ὁποῖο</a:t>
            </a:r>
            <a:r>
              <a:rPr lang="el-GR" sz="3200" dirty="0"/>
              <a:t> </a:t>
            </a:r>
            <a:r>
              <a:rPr lang="el-GR" sz="3200" dirty="0" err="1"/>
              <a:t>ἴσχυε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ἐποχὴ</a:t>
            </a:r>
            <a:r>
              <a:rPr lang="el-GR" sz="3200" dirty="0"/>
              <a:t> </a:t>
            </a:r>
            <a:r>
              <a:rPr lang="el-GR" sz="3200" dirty="0" err="1"/>
              <a:t>ἐκείνη</a:t>
            </a:r>
            <a:r>
              <a:rPr lang="el-GR" sz="3200" dirty="0"/>
              <a:t> </a:t>
            </a:r>
            <a:r>
              <a:rPr lang="el-GR" sz="3200" dirty="0" err="1"/>
              <a:t>στὴ</a:t>
            </a:r>
            <a:r>
              <a:rPr lang="el-GR" sz="3200" dirty="0"/>
              <a:t> Λειτουργία. </a:t>
            </a:r>
          </a:p>
          <a:p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κεντρικὸ</a:t>
            </a:r>
            <a:r>
              <a:rPr lang="el-GR" sz="3200" dirty="0"/>
              <a:t> θέμα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εὐχῆς</a:t>
            </a:r>
            <a:r>
              <a:rPr lang="el-GR" sz="3200" dirty="0"/>
              <a:t>,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ὁποῖο</a:t>
            </a:r>
            <a:r>
              <a:rPr lang="el-GR" sz="3200" dirty="0"/>
              <a:t> </a:t>
            </a:r>
            <a:r>
              <a:rPr lang="el-GR" sz="3200" dirty="0" err="1"/>
              <a:t>ἀποτελεῖ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αἴτημά</a:t>
            </a:r>
            <a:r>
              <a:rPr lang="el-GR" sz="3200" dirty="0"/>
              <a:t> της,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πνευματικὴ</a:t>
            </a:r>
            <a:r>
              <a:rPr lang="el-GR" sz="3200" dirty="0"/>
              <a:t> κατανόηση </a:t>
            </a:r>
            <a:r>
              <a:rPr lang="el-GR" sz="3200" dirty="0" err="1"/>
              <a:t>τῆς</a:t>
            </a:r>
            <a:r>
              <a:rPr lang="el-GR" sz="3200" dirty="0"/>
              <a:t> προφητείας.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Ἡ</a:t>
            </a:r>
            <a:r>
              <a:rPr lang="el-GR" sz="3200" dirty="0"/>
              <a:t> κατανόηση </a:t>
            </a:r>
            <a:r>
              <a:rPr lang="el-GR" sz="3200" dirty="0" err="1"/>
              <a:t>αὐτὴ</a:t>
            </a:r>
            <a:r>
              <a:rPr lang="el-GR" sz="3200" dirty="0"/>
              <a:t> στηρίζεται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ἔννοιολογικὴ</a:t>
            </a:r>
            <a:r>
              <a:rPr lang="el-GR" sz="3200" dirty="0"/>
              <a:t> συσχέτιση </a:t>
            </a:r>
            <a:r>
              <a:rPr lang="el-GR" sz="3200" dirty="0" err="1"/>
              <a:t>τοῦ</a:t>
            </a:r>
            <a:r>
              <a:rPr lang="el-GR" sz="3200" dirty="0"/>
              <a:t> πνεύματος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ἀνθρώπου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Ἅγιο</a:t>
            </a:r>
            <a:r>
              <a:rPr lang="el-GR" sz="3200" dirty="0"/>
              <a:t> </a:t>
            </a:r>
            <a:r>
              <a:rPr lang="el-GR" sz="3200" dirty="0" err="1"/>
              <a:t>Πνεῦμα</a:t>
            </a:r>
            <a:r>
              <a:rPr lang="el-GR" sz="3200" dirty="0"/>
              <a:t>, </a:t>
            </a:r>
            <a:r>
              <a:rPr lang="el-GR" sz="3200" dirty="0" err="1"/>
              <a:t>δηλαδὴ</a:t>
            </a:r>
            <a:r>
              <a:rPr lang="el-GR" sz="3200" dirty="0"/>
              <a:t> προβάλλει </a:t>
            </a:r>
            <a:r>
              <a:rPr lang="el-GR" sz="3200" dirty="0" err="1"/>
              <a:t>τὴ</a:t>
            </a:r>
            <a:r>
              <a:rPr lang="el-GR" sz="3200" dirty="0"/>
              <a:t> θεοπνευστία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προφητειῶν</a:t>
            </a:r>
            <a:r>
              <a:rPr lang="el-GR" sz="3200" dirty="0"/>
              <a:t> (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ἔμπνευση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Προφητῶν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Ἅγιο</a:t>
            </a:r>
            <a:r>
              <a:rPr lang="el-GR" sz="3200" dirty="0"/>
              <a:t> </a:t>
            </a:r>
            <a:r>
              <a:rPr lang="el-GR" sz="3200" dirty="0" err="1"/>
              <a:t>Πνεῦμα</a:t>
            </a:r>
            <a:r>
              <a:rPr lang="el-GR" sz="3200" dirty="0"/>
              <a:t>) </a:t>
            </a:r>
            <a:r>
              <a:rPr lang="el-GR" sz="3200" dirty="0" err="1"/>
              <a:t>σὲ</a:t>
            </a:r>
            <a:r>
              <a:rPr lang="el-GR" sz="3200" dirty="0"/>
              <a:t> σχέση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ἀνάγκη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ἀνθρώπου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κατανοήσει </a:t>
            </a:r>
            <a:r>
              <a:rPr lang="el-GR" sz="3200" dirty="0" err="1"/>
              <a:t>τὶς</a:t>
            </a:r>
            <a:r>
              <a:rPr lang="el-GR" sz="3200" dirty="0"/>
              <a:t> </a:t>
            </a:r>
            <a:r>
              <a:rPr lang="el-GR" sz="3200" dirty="0" err="1"/>
              <a:t>προφητεῖες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πνευματικὸ</a:t>
            </a:r>
            <a:r>
              <a:rPr lang="el-GR" sz="3200" dirty="0"/>
              <a:t> τρόπο.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Ἐνδιαφέροντα</a:t>
            </a:r>
            <a:r>
              <a:rPr lang="el-GR" sz="3200" dirty="0"/>
              <a:t>, </a:t>
            </a:r>
            <a:r>
              <a:rPr lang="el-GR" sz="3200" dirty="0" err="1"/>
              <a:t>ὅμως</a:t>
            </a:r>
            <a:r>
              <a:rPr lang="el-GR" sz="3200" dirty="0"/>
              <a:t>,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ἄλλα</a:t>
            </a:r>
            <a:r>
              <a:rPr lang="el-GR" sz="3200" dirty="0"/>
              <a:t> </a:t>
            </a:r>
            <a:r>
              <a:rPr lang="el-GR" sz="3200" dirty="0" err="1"/>
              <a:t>αἰτήματα</a:t>
            </a:r>
            <a:r>
              <a:rPr lang="el-GR" sz="3200" dirty="0"/>
              <a:t>, 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ὁποῖα</a:t>
            </a:r>
            <a:r>
              <a:rPr lang="el-GR" sz="3200" dirty="0"/>
              <a:t> καταχωρίζονται </a:t>
            </a:r>
            <a:r>
              <a:rPr lang="el-GR" sz="3200" dirty="0" err="1"/>
              <a:t>σὲ</a:t>
            </a:r>
            <a:r>
              <a:rPr lang="el-GR" sz="3200" dirty="0"/>
              <a:t> </a:t>
            </a:r>
            <a:r>
              <a:rPr lang="el-GR" sz="3200" dirty="0" err="1"/>
              <a:t>περιγραφὲς</a:t>
            </a:r>
            <a:r>
              <a:rPr lang="el-GR" sz="3200" dirty="0"/>
              <a:t> περιεχομένου </a:t>
            </a:r>
            <a:r>
              <a:rPr lang="el-GR" sz="3200" dirty="0" err="1"/>
              <a:t>εὐχῶν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Ὠριγένη</a:t>
            </a:r>
            <a:r>
              <a:rPr lang="el-GR" sz="3200" dirty="0"/>
              <a:t>.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37062762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286AFE-5F3F-6545-AE14-4D19E02B85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85" y="1"/>
            <a:ext cx="11293416" cy="60384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437D3D-39A7-A448-A0DA-7E690EFDBD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770" y="215658"/>
            <a:ext cx="11938957" cy="6495693"/>
          </a:xfrm>
        </p:spPr>
        <p:txBody>
          <a:bodyPr>
            <a:normAutofit/>
          </a:bodyPr>
          <a:lstStyle/>
          <a:p>
            <a:r>
              <a:rPr lang="el-GR" sz="3200" dirty="0"/>
              <a:t>Κυρίαρχο θέμα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ἐν</a:t>
            </a:r>
            <a:r>
              <a:rPr lang="el-GR" sz="3200" dirty="0"/>
              <a:t> </a:t>
            </a:r>
            <a:r>
              <a:rPr lang="el-GR" sz="3200" dirty="0" err="1"/>
              <a:t>λόγῳ</a:t>
            </a:r>
            <a:r>
              <a:rPr lang="el-GR" sz="3200" dirty="0"/>
              <a:t> </a:t>
            </a:r>
            <a:r>
              <a:rPr lang="el-GR" sz="3200" dirty="0" err="1"/>
              <a:t>προσευχὴ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αἴτημα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εἰρήνης</a:t>
            </a:r>
            <a:r>
              <a:rPr lang="el-GR" sz="3200" dirty="0"/>
              <a:t>, τόσο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ἐξωτερικῆς</a:t>
            </a:r>
            <a:r>
              <a:rPr lang="el-GR" sz="3200" dirty="0"/>
              <a:t> (</a:t>
            </a:r>
            <a:r>
              <a:rPr lang="el-GR" sz="3200" dirty="0" err="1"/>
              <a:t>εἰρήνη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χώρας) </a:t>
            </a:r>
            <a:r>
              <a:rPr lang="el-GR" sz="3200" dirty="0" err="1"/>
              <a:t>ὅσο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ἐσωτερικῆς</a:t>
            </a:r>
            <a:r>
              <a:rPr lang="el-GR" sz="3200" dirty="0"/>
              <a:t> (</a:t>
            </a:r>
            <a:r>
              <a:rPr lang="el-GR" sz="3200" dirty="0" err="1"/>
              <a:t>εἰρήνη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ἀνθρώπου</a:t>
            </a:r>
            <a:r>
              <a:rPr lang="el-GR" sz="3200" dirty="0"/>
              <a:t>).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/>
              <a:t>Παρόμοια </a:t>
            </a:r>
            <a:r>
              <a:rPr lang="el-GR" sz="3200" dirty="0" err="1"/>
              <a:t>εὐχὴ</a:t>
            </a:r>
            <a:r>
              <a:rPr lang="el-GR" sz="3200" dirty="0"/>
              <a:t> </a:t>
            </a:r>
            <a:r>
              <a:rPr lang="el-GR" sz="3200" dirty="0" err="1"/>
              <a:t>εὐλογίας</a:t>
            </a:r>
            <a:r>
              <a:rPr lang="el-GR" sz="3200" dirty="0"/>
              <a:t> καταχωρίζεται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Ὑπόμνημα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Ὠριγένους</a:t>
            </a:r>
            <a:r>
              <a:rPr lang="el-GR" sz="3200" dirty="0"/>
              <a:t> </a:t>
            </a:r>
            <a:r>
              <a:rPr lang="el-GR" sz="3200" dirty="0" err="1"/>
              <a:t>στὸν</a:t>
            </a:r>
            <a:r>
              <a:rPr lang="el-GR" sz="3200" dirty="0"/>
              <a:t> </a:t>
            </a:r>
            <a:r>
              <a:rPr lang="el-GR" sz="3200" dirty="0" err="1"/>
              <a:t>Ἰησοῦ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Ναυῆ</a:t>
            </a:r>
            <a:r>
              <a:rPr lang="el-GR" sz="3200" dirty="0"/>
              <a:t>.</a:t>
            </a:r>
          </a:p>
          <a:p>
            <a:endParaRPr lang="el-GR" sz="3200" dirty="0"/>
          </a:p>
          <a:p>
            <a:pPr marL="0" indent="0">
              <a:buNone/>
            </a:pPr>
            <a:r>
              <a:rPr lang="el-GR" sz="3200" u="dotted" dirty="0"/>
              <a:t>(ζ) </a:t>
            </a:r>
            <a:r>
              <a:rPr lang="el-GR" sz="3200" u="dotted" dirty="0" err="1"/>
              <a:t>Προσευχὴ</a:t>
            </a:r>
            <a:r>
              <a:rPr lang="el-GR" sz="3200" u="dotted" dirty="0"/>
              <a:t> </a:t>
            </a:r>
            <a:r>
              <a:rPr lang="el-GR" sz="3200" u="dotted" dirty="0" err="1"/>
              <a:t>πρὸς</a:t>
            </a:r>
            <a:r>
              <a:rPr lang="el-GR" sz="3200" u="dotted" dirty="0"/>
              <a:t> </a:t>
            </a:r>
            <a:r>
              <a:rPr lang="el-GR" sz="3200" u="dotted" dirty="0" err="1"/>
              <a:t>τὸν</a:t>
            </a:r>
            <a:r>
              <a:rPr lang="el-GR" sz="3200" u="dotted" dirty="0"/>
              <a:t> </a:t>
            </a:r>
            <a:r>
              <a:rPr lang="el-GR" sz="3200" u="dotted" dirty="0" err="1"/>
              <a:t>Ἰησοῦ</a:t>
            </a:r>
            <a:r>
              <a:rPr lang="el-GR" sz="3200" u="dotted" dirty="0"/>
              <a:t> (</a:t>
            </a:r>
            <a:r>
              <a:rPr lang="el-GR" sz="3200" i="1" u="dotted" dirty="0" err="1"/>
              <a:t>Ἀπόκρυφες</a:t>
            </a:r>
            <a:r>
              <a:rPr lang="el-GR" sz="3200" i="1" u="dotted" dirty="0"/>
              <a:t> Πράξεις Πέτρου</a:t>
            </a:r>
            <a:r>
              <a:rPr lang="el-GR" sz="3200" u="dotted" dirty="0"/>
              <a:t>, </a:t>
            </a:r>
            <a:r>
              <a:rPr lang="el-GR" sz="3200" u="dotted" dirty="0" err="1"/>
              <a:t>ἀρχὲς</a:t>
            </a:r>
            <a:r>
              <a:rPr lang="el-GR" sz="3200" u="dotted" dirty="0"/>
              <a:t> 3</a:t>
            </a:r>
            <a:r>
              <a:rPr lang="el-GR" sz="3200" u="dotted" baseline="30000" dirty="0"/>
              <a:t>ου</a:t>
            </a:r>
            <a:r>
              <a:rPr lang="el-GR" sz="3200" u="dotted" dirty="0"/>
              <a:t> </a:t>
            </a:r>
            <a:r>
              <a:rPr lang="el-GR" sz="3200" u="dotted" dirty="0" err="1"/>
              <a:t>αἰ</a:t>
            </a:r>
            <a:r>
              <a:rPr lang="el-GR" sz="3200" u="dotted" dirty="0"/>
              <a:t>.)</a:t>
            </a:r>
            <a:endParaRPr lang="en-GR" sz="3200" u="sng" dirty="0"/>
          </a:p>
          <a:p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προσευχὴ</a:t>
            </a:r>
            <a:r>
              <a:rPr lang="el-GR" sz="3200" dirty="0"/>
              <a:t> </a:t>
            </a:r>
            <a:r>
              <a:rPr lang="el-GR" sz="3200" dirty="0" err="1"/>
              <a:t>ἀπευθύνεται</a:t>
            </a:r>
            <a:r>
              <a:rPr lang="el-GR" sz="3200" dirty="0"/>
              <a:t> </a:t>
            </a:r>
            <a:r>
              <a:rPr lang="el-GR" sz="3200" dirty="0" err="1"/>
              <a:t>πρὸς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 Χριστό,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ὁποῖος</a:t>
            </a:r>
            <a:r>
              <a:rPr lang="el-GR" sz="3200" dirty="0"/>
              <a:t> </a:t>
            </a:r>
            <a:r>
              <a:rPr lang="el-GR" sz="3200" dirty="0" err="1"/>
              <a:t>ἀποκαλεῖται</a:t>
            </a:r>
            <a:r>
              <a:rPr lang="el-GR" sz="3200" dirty="0"/>
              <a:t> «λόγος </a:t>
            </a:r>
            <a:r>
              <a:rPr lang="el-GR" sz="3200" dirty="0" err="1"/>
              <a:t>ζωῆς</a:t>
            </a:r>
            <a:r>
              <a:rPr lang="el-GR" sz="3200" dirty="0"/>
              <a:t>». </a:t>
            </a:r>
          </a:p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ἔκφραση</a:t>
            </a:r>
            <a:r>
              <a:rPr lang="el-GR" sz="3200" dirty="0"/>
              <a:t> παραπέμπει </a:t>
            </a:r>
            <a:r>
              <a:rPr lang="el-GR" sz="3200" dirty="0" err="1"/>
              <a:t>στὶς</a:t>
            </a:r>
            <a:r>
              <a:rPr lang="el-GR" sz="3200" dirty="0"/>
              <a:t> </a:t>
            </a:r>
            <a:r>
              <a:rPr lang="el-GR" sz="3200" dirty="0" err="1"/>
              <a:t>ἰωάννειες</a:t>
            </a:r>
            <a:r>
              <a:rPr lang="el-GR" sz="3200" dirty="0"/>
              <a:t> γραφές, </a:t>
            </a:r>
            <a:r>
              <a:rPr lang="el-GR" sz="3200" dirty="0" err="1"/>
              <a:t>γεγονὸς</a:t>
            </a:r>
            <a:r>
              <a:rPr lang="el-GR" sz="3200" dirty="0"/>
              <a:t> </a:t>
            </a:r>
            <a:r>
              <a:rPr lang="el-GR" sz="3200" dirty="0" err="1"/>
              <a:t>ποὺ</a:t>
            </a:r>
            <a:r>
              <a:rPr lang="el-GR" sz="3200" dirty="0"/>
              <a:t> </a:t>
            </a:r>
            <a:r>
              <a:rPr lang="el-GR" sz="3200" dirty="0" err="1"/>
              <a:t>ὑποδηλώνει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ἀρχαιότητα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εὐχῆς</a:t>
            </a:r>
            <a:r>
              <a:rPr lang="el-GR" sz="3200" dirty="0"/>
              <a:t>.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26541984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DB181D-6979-B04C-8370-2FE732897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85" y="1"/>
            <a:ext cx="11293415" cy="69010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243B60-EB85-0847-9F9D-8956C48A82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385" y="146649"/>
            <a:ext cx="11990717" cy="6616460"/>
          </a:xfrm>
        </p:spPr>
        <p:txBody>
          <a:bodyPr>
            <a:normAutofit/>
          </a:bodyPr>
          <a:lstStyle/>
          <a:p>
            <a:r>
              <a:rPr lang="el-GR" sz="3200" dirty="0" err="1"/>
              <a:t>Ὁ</a:t>
            </a:r>
            <a:r>
              <a:rPr lang="el-GR" sz="3200" dirty="0"/>
              <a:t> Πέτρος, </a:t>
            </a:r>
            <a:r>
              <a:rPr lang="el-GR" sz="3200" dirty="0" err="1"/>
              <a:t>ἄλλωστε</a:t>
            </a:r>
            <a:r>
              <a:rPr lang="el-GR" sz="3200" dirty="0"/>
              <a:t>, προσεύχεται λίγο </a:t>
            </a:r>
            <a:r>
              <a:rPr lang="el-GR" sz="3200" dirty="0" err="1"/>
              <a:t>πρὶν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σταύρωσή του, </a:t>
            </a:r>
            <a:r>
              <a:rPr lang="el-GR" sz="3200" dirty="0" err="1"/>
              <a:t>ὅπως</a:t>
            </a:r>
            <a:r>
              <a:rPr lang="el-GR" sz="3200" dirty="0"/>
              <a:t> συνέβη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στὴν</a:t>
            </a:r>
            <a:r>
              <a:rPr lang="el-GR" sz="3200" dirty="0"/>
              <a:t> περίπτωση </a:t>
            </a:r>
            <a:r>
              <a:rPr lang="el-GR" sz="3200" dirty="0" err="1"/>
              <a:t>τοῦ</a:t>
            </a:r>
            <a:r>
              <a:rPr lang="el-GR" sz="3200" dirty="0"/>
              <a:t> Πολυκάρπου.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/>
              <a:t>Πρόκειται </a:t>
            </a:r>
            <a:r>
              <a:rPr lang="el-GR" sz="3200" dirty="0" err="1"/>
              <a:t>περὶ</a:t>
            </a:r>
            <a:r>
              <a:rPr lang="el-GR" sz="3200" dirty="0"/>
              <a:t> </a:t>
            </a:r>
            <a:r>
              <a:rPr lang="el-GR" sz="3200" dirty="0" err="1"/>
              <a:t>μικρῶν</a:t>
            </a:r>
            <a:r>
              <a:rPr lang="el-GR" sz="3200" dirty="0"/>
              <a:t> </a:t>
            </a:r>
            <a:r>
              <a:rPr lang="el-GR" sz="3200" dirty="0" err="1"/>
              <a:t>μορφῶν</a:t>
            </a:r>
            <a:r>
              <a:rPr lang="el-GR" sz="3200" dirty="0"/>
              <a:t> </a:t>
            </a:r>
            <a:r>
              <a:rPr lang="el-GR" sz="3200" dirty="0" err="1"/>
              <a:t>προσευχῆς</a:t>
            </a:r>
            <a:r>
              <a:rPr lang="el-GR" sz="3200" dirty="0"/>
              <a:t>, </a:t>
            </a:r>
            <a:r>
              <a:rPr lang="el-GR" sz="3200" dirty="0" err="1"/>
              <a:t>τὶς</a:t>
            </a:r>
            <a:r>
              <a:rPr lang="el-GR" sz="3200" dirty="0"/>
              <a:t> </a:t>
            </a:r>
            <a:r>
              <a:rPr lang="el-GR" sz="3200" dirty="0" err="1"/>
              <a:t>ὁποῖες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συντάκτης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ἀποκρύφου</a:t>
            </a:r>
            <a:r>
              <a:rPr lang="el-GR" sz="3200" dirty="0"/>
              <a:t> κειμένου </a:t>
            </a:r>
            <a:r>
              <a:rPr lang="el-GR" sz="3200" dirty="0" err="1"/>
              <a:t>διεμόρφωσε</a:t>
            </a:r>
            <a:r>
              <a:rPr lang="el-GR" sz="3200" dirty="0"/>
              <a:t> </a:t>
            </a:r>
            <a:r>
              <a:rPr lang="el-GR" sz="3200" dirty="0" err="1"/>
              <a:t>σὲ</a:t>
            </a:r>
            <a:r>
              <a:rPr lang="el-GR" sz="3200" dirty="0"/>
              <a:t> μία </a:t>
            </a:r>
            <a:r>
              <a:rPr lang="el-GR" sz="3200" dirty="0" err="1"/>
              <a:t>ἑνιαία</a:t>
            </a:r>
            <a:r>
              <a:rPr lang="el-GR" sz="3200" dirty="0"/>
              <a:t> προσευχή.</a:t>
            </a:r>
          </a:p>
          <a:p>
            <a:r>
              <a:rPr lang="el-GR" sz="3200" dirty="0" err="1"/>
              <a:t>Ἐὰν</a:t>
            </a:r>
            <a:r>
              <a:rPr lang="el-GR" sz="3200" dirty="0"/>
              <a:t> </a:t>
            </a:r>
            <a:r>
              <a:rPr lang="el-GR" sz="3200" dirty="0" err="1"/>
              <a:t>ἐξαιρέσουμε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αἴτημα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εὐχῆς</a:t>
            </a:r>
            <a:r>
              <a:rPr lang="el-GR" sz="3200" dirty="0"/>
              <a:t>, </a:t>
            </a:r>
            <a:r>
              <a:rPr lang="el-GR" sz="3200" dirty="0" err="1"/>
              <a:t>ὁλόκληρο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ὑπόλοιπο</a:t>
            </a:r>
            <a:r>
              <a:rPr lang="el-GR" sz="3200" dirty="0"/>
              <a:t> </a:t>
            </a:r>
            <a:r>
              <a:rPr lang="el-GR" sz="3200" dirty="0" err="1"/>
              <a:t>τμῆμα</a:t>
            </a:r>
            <a:r>
              <a:rPr lang="el-GR" sz="3200" dirty="0"/>
              <a:t> </a:t>
            </a:r>
            <a:r>
              <a:rPr lang="el-GR" sz="3200" dirty="0" err="1"/>
              <a:t>ἀποτελεῖ</a:t>
            </a:r>
            <a:r>
              <a:rPr lang="el-GR" sz="3200" dirty="0"/>
              <a:t> δοξολογία </a:t>
            </a:r>
            <a:r>
              <a:rPr lang="el-GR" sz="3200" dirty="0" err="1"/>
              <a:t>πρὸς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Ἰησοῦ</a:t>
            </a:r>
            <a:r>
              <a:rPr lang="el-GR" sz="3200" dirty="0"/>
              <a:t>. </a:t>
            </a:r>
          </a:p>
          <a:p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αἴτημα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εὐχῆς</a:t>
            </a:r>
            <a:r>
              <a:rPr lang="el-GR" sz="3200" dirty="0"/>
              <a:t> </a:t>
            </a:r>
            <a:r>
              <a:rPr lang="el-GR" sz="3200" dirty="0" err="1"/>
              <a:t>οὐσιαστικὰ</a:t>
            </a:r>
            <a:r>
              <a:rPr lang="el-GR" sz="3200" dirty="0"/>
              <a:t> </a:t>
            </a:r>
            <a:r>
              <a:rPr lang="el-GR" sz="3200" dirty="0" err="1"/>
              <a:t>δὲν</a:t>
            </a:r>
            <a:r>
              <a:rPr lang="el-GR" sz="3200" dirty="0"/>
              <a:t> </a:t>
            </a:r>
            <a:r>
              <a:rPr lang="el-GR" sz="3200" dirty="0" err="1"/>
              <a:t>ἐπεξηγεῖται</a:t>
            </a:r>
            <a:r>
              <a:rPr lang="el-GR" sz="3200" dirty="0"/>
              <a:t>: </a:t>
            </a:r>
            <a:r>
              <a:rPr lang="el-GR" sz="3200" dirty="0" err="1"/>
              <a:t>οἱ</a:t>
            </a:r>
            <a:r>
              <a:rPr lang="el-GR" sz="3200" dirty="0"/>
              <a:t> προσευχόμενοι </a:t>
            </a:r>
            <a:r>
              <a:rPr lang="el-GR" sz="3200" dirty="0" err="1"/>
              <a:t>ζητοῦν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Θεὸ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τοὺς</a:t>
            </a:r>
            <a:r>
              <a:rPr lang="el-GR" sz="3200" dirty="0"/>
              <a:t> δώσει «</a:t>
            </a:r>
            <a:r>
              <a:rPr lang="el-GR" sz="3200" dirty="0" err="1"/>
              <a:t>αὐτὸ</a:t>
            </a:r>
            <a:r>
              <a:rPr lang="el-GR" sz="3200" dirty="0"/>
              <a:t> </a:t>
            </a:r>
            <a:r>
              <a:rPr lang="el-GR" sz="3200" dirty="0" err="1"/>
              <a:t>ποὺ</a:t>
            </a:r>
            <a:r>
              <a:rPr lang="el-GR" sz="3200" dirty="0"/>
              <a:t> </a:t>
            </a:r>
            <a:r>
              <a:rPr lang="el-GR" sz="3200" dirty="0" err="1"/>
              <a:t>τοὺς</a:t>
            </a:r>
            <a:r>
              <a:rPr lang="el-GR" sz="3200" dirty="0"/>
              <a:t> </a:t>
            </a:r>
            <a:r>
              <a:rPr lang="el-GR" sz="3200" dirty="0" err="1"/>
              <a:t>ὑποσχέθηκε</a:t>
            </a:r>
            <a:r>
              <a:rPr lang="el-GR" sz="3200" dirty="0"/>
              <a:t>», </a:t>
            </a:r>
            <a:r>
              <a:rPr lang="el-GR" sz="3200" dirty="0" err="1"/>
              <a:t>χωρὶς</a:t>
            </a:r>
            <a:r>
              <a:rPr lang="el-GR" sz="3200" dirty="0"/>
              <a:t> μνεία </a:t>
            </a:r>
            <a:r>
              <a:rPr lang="el-GR" sz="3200" dirty="0" err="1"/>
              <a:t>τοῦ</a:t>
            </a:r>
            <a:r>
              <a:rPr lang="el-GR" sz="3200" dirty="0"/>
              <a:t> περιεχομένου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θεϊκῆς</a:t>
            </a:r>
            <a:r>
              <a:rPr lang="el-GR" sz="3200" dirty="0"/>
              <a:t> </a:t>
            </a:r>
            <a:r>
              <a:rPr lang="el-GR" sz="3200" dirty="0" err="1"/>
              <a:t>ὑποσχέσεως</a:t>
            </a:r>
            <a:r>
              <a:rPr lang="el-GR" sz="3200" dirty="0"/>
              <a:t>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γεγονὸς</a:t>
            </a:r>
            <a:r>
              <a:rPr lang="el-GR" sz="3200" dirty="0"/>
              <a:t> </a:t>
            </a:r>
            <a:r>
              <a:rPr lang="el-GR" sz="3200" dirty="0" err="1"/>
              <a:t>αὐτὸ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παρασιωπήσεως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αἰτήματος</a:t>
            </a:r>
            <a:r>
              <a:rPr lang="el-GR" sz="3200" dirty="0"/>
              <a:t> </a:t>
            </a:r>
            <a:r>
              <a:rPr lang="el-GR" sz="3200" dirty="0" err="1"/>
              <a:t>δημιουργεῖ</a:t>
            </a:r>
            <a:r>
              <a:rPr lang="el-GR" sz="3200" dirty="0"/>
              <a:t> πρόβλημα </a:t>
            </a:r>
            <a:r>
              <a:rPr lang="el-GR" sz="3200" dirty="0" err="1"/>
              <a:t>στὴν</a:t>
            </a:r>
            <a:r>
              <a:rPr lang="el-GR" sz="3200" dirty="0"/>
              <a:t> προσπάθεια </a:t>
            </a:r>
            <a:r>
              <a:rPr lang="el-GR" sz="3200" dirty="0" err="1"/>
              <a:t>καθορισμοῦ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λειτουργικῆς</a:t>
            </a:r>
            <a:r>
              <a:rPr lang="el-GR" sz="3200" dirty="0"/>
              <a:t> χρήσεως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εὐχῆς</a:t>
            </a:r>
            <a:r>
              <a:rPr lang="el-GR" sz="3200" dirty="0"/>
              <a:t>.</a:t>
            </a:r>
            <a:r>
              <a:rPr lang="en-GR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309798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33C3A3-3FD0-4C42-B671-09865D8113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0" y="-45718"/>
            <a:ext cx="11353800" cy="45719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CC3FA3-6463-3F4E-B277-246F194D4E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517" y="175115"/>
            <a:ext cx="11904453" cy="6544862"/>
          </a:xfrm>
        </p:spPr>
        <p:txBody>
          <a:bodyPr>
            <a:normAutofit/>
          </a:bodyPr>
          <a:lstStyle/>
          <a:p>
            <a:r>
              <a:rPr lang="el-GR" sz="3200" dirty="0" err="1"/>
              <a:t>Ἐπειδὴ</a:t>
            </a:r>
            <a:r>
              <a:rPr lang="el-GR" sz="3200" dirty="0"/>
              <a:t> </a:t>
            </a:r>
            <a:r>
              <a:rPr lang="el-GR" sz="3200" dirty="0" err="1"/>
              <a:t>ἐπέκειτο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μαρτύριο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ἀπ.Πέτρου</a:t>
            </a:r>
            <a:r>
              <a:rPr lang="el-GR" sz="3200" dirty="0"/>
              <a:t>, </a:t>
            </a:r>
            <a:r>
              <a:rPr lang="el-GR" sz="3200" dirty="0" err="1"/>
              <a:t>ἡ</a:t>
            </a:r>
            <a:r>
              <a:rPr lang="el-GR" sz="3200" dirty="0"/>
              <a:t> προσευχή του </a:t>
            </a:r>
            <a:r>
              <a:rPr lang="el-GR" sz="3200" dirty="0" err="1"/>
              <a:t>θὰ</a:t>
            </a:r>
            <a:r>
              <a:rPr lang="el-GR" sz="3200" dirty="0"/>
              <a:t> πρέπει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εἶχε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ἀντικείμενο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διαφύλαξη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Ἐκκλησίας</a:t>
            </a:r>
            <a:r>
              <a:rPr lang="el-GR" sz="3200" dirty="0"/>
              <a:t> </a:t>
            </a:r>
            <a:r>
              <a:rPr lang="el-GR" sz="3200" dirty="0" err="1"/>
              <a:t>ποὺ</a:t>
            </a:r>
            <a:r>
              <a:rPr lang="el-GR" sz="3200" dirty="0"/>
              <a:t> </a:t>
            </a:r>
            <a:r>
              <a:rPr lang="el-GR" sz="3200" dirty="0" err="1"/>
              <a:t>ἄφηνε</a:t>
            </a:r>
            <a:r>
              <a:rPr lang="el-GR" sz="3200" dirty="0"/>
              <a:t> πίσω του. </a:t>
            </a:r>
            <a:r>
              <a:rPr lang="el-GR" sz="3200" dirty="0" err="1"/>
              <a:t>Πρὸς</a:t>
            </a:r>
            <a:r>
              <a:rPr lang="el-GR" sz="3200" dirty="0"/>
              <a:t> </a:t>
            </a:r>
            <a:r>
              <a:rPr lang="el-GR" sz="3200" dirty="0" err="1"/>
              <a:t>αὐτὴ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κατεύθυνση </a:t>
            </a:r>
            <a:r>
              <a:rPr lang="el-GR" sz="3200" dirty="0" err="1"/>
              <a:t>θὰ</a:t>
            </a:r>
            <a:r>
              <a:rPr lang="el-GR" sz="3200" dirty="0"/>
              <a:t> πρέπει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ἀναζητηθεῖ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αἴτημα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εὐχῆς</a:t>
            </a:r>
            <a:r>
              <a:rPr lang="el-GR" sz="3200" dirty="0"/>
              <a:t>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</a:t>
            </a:r>
            <a:r>
              <a:rPr lang="el-GR" sz="3200" dirty="0" err="1"/>
              <a:t>ἐμφανίζεται</a:t>
            </a:r>
            <a:r>
              <a:rPr lang="el-GR" sz="3200" dirty="0"/>
              <a:t> </a:t>
            </a:r>
            <a:r>
              <a:rPr lang="el-GR" sz="3200" dirty="0" err="1"/>
              <a:t>ἑπομένως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προσωπικὴ</a:t>
            </a:r>
            <a:r>
              <a:rPr lang="el-GR" sz="3200" dirty="0"/>
              <a:t> </a:t>
            </a:r>
            <a:r>
              <a:rPr lang="el-GR" sz="3200" dirty="0" err="1"/>
              <a:t>εὐχὴ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Πέτρου.</a:t>
            </a:r>
            <a:endParaRPr lang="en-GR" sz="3200" u="sng" dirty="0"/>
          </a:p>
          <a:p>
            <a:r>
              <a:rPr lang="el-GR" sz="3200" dirty="0" err="1"/>
              <a:t>Ὅμως</a:t>
            </a:r>
            <a:r>
              <a:rPr lang="el-GR" sz="3200" dirty="0"/>
              <a:t>, </a:t>
            </a:r>
            <a:r>
              <a:rPr lang="el-GR" sz="3200" dirty="0" err="1"/>
              <a:t>ἄν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αἴτημα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προσευχῆς</a:t>
            </a:r>
            <a:r>
              <a:rPr lang="el-GR" sz="3200" dirty="0"/>
              <a:t> </a:t>
            </a:r>
            <a:r>
              <a:rPr lang="el-GR" sz="3200" dirty="0" err="1"/>
              <a:t>ἦταν</a:t>
            </a:r>
            <a:r>
              <a:rPr lang="el-GR" sz="3200" dirty="0"/>
              <a:t> </a:t>
            </a:r>
            <a:r>
              <a:rPr lang="el-GR" sz="3200" dirty="0" err="1"/>
              <a:t>προφανῶς</a:t>
            </a:r>
            <a:r>
              <a:rPr lang="el-GR" sz="3200" dirty="0"/>
              <a:t> προσωπικό, </a:t>
            </a:r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ὅροι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τοὺς</a:t>
            </a:r>
            <a:r>
              <a:rPr lang="el-GR" sz="3200" dirty="0"/>
              <a:t> </a:t>
            </a:r>
            <a:r>
              <a:rPr lang="el-GR" sz="3200" dirty="0" err="1"/>
              <a:t>ὁποίους</a:t>
            </a:r>
            <a:r>
              <a:rPr lang="el-GR" sz="3200" dirty="0"/>
              <a:t> </a:t>
            </a:r>
            <a:r>
              <a:rPr lang="el-GR" sz="3200" dirty="0" err="1"/>
              <a:t>ἀπευθύνεται</a:t>
            </a:r>
            <a:r>
              <a:rPr lang="el-GR" sz="3200" dirty="0"/>
              <a:t> </a:t>
            </a:r>
            <a:r>
              <a:rPr lang="el-GR" sz="3200" dirty="0" err="1"/>
              <a:t>πρὸς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Χριστὸ</a:t>
            </a:r>
            <a:r>
              <a:rPr lang="el-GR" sz="3200" dirty="0"/>
              <a:t> </a:t>
            </a:r>
            <a:r>
              <a:rPr lang="el-GR" sz="3200" dirty="0" err="1"/>
              <a:t>ὑποδηλώνουν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σχέση της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</a:t>
            </a:r>
            <a:r>
              <a:rPr lang="el-GR" sz="3200" dirty="0" err="1"/>
              <a:t>λειτουργικὴ</a:t>
            </a:r>
            <a:r>
              <a:rPr lang="el-GR" sz="3200" dirty="0"/>
              <a:t> προσευχή.</a:t>
            </a:r>
          </a:p>
          <a:p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ἐν</a:t>
            </a:r>
            <a:r>
              <a:rPr lang="el-GR" sz="3200" dirty="0"/>
              <a:t> </a:t>
            </a:r>
            <a:r>
              <a:rPr lang="el-GR" sz="3200" dirty="0" err="1"/>
              <a:t>λόγῳ</a:t>
            </a:r>
            <a:r>
              <a:rPr lang="el-GR" sz="3200" dirty="0"/>
              <a:t> </a:t>
            </a:r>
            <a:r>
              <a:rPr lang="el-GR" sz="3200" dirty="0" err="1"/>
              <a:t>ὅροι</a:t>
            </a:r>
            <a:r>
              <a:rPr lang="el-GR" sz="3200" dirty="0"/>
              <a:t> </a:t>
            </a:r>
            <a:r>
              <a:rPr lang="el-GR" sz="3200" dirty="0" err="1"/>
              <a:t>ἀποτελοῦν</a:t>
            </a:r>
            <a:r>
              <a:rPr lang="el-GR" sz="3200" dirty="0"/>
              <a:t> </a:t>
            </a:r>
            <a:r>
              <a:rPr lang="el-GR" sz="3200" dirty="0" err="1"/>
              <a:t>κοινὸ</a:t>
            </a:r>
            <a:r>
              <a:rPr lang="el-GR" sz="3200" dirty="0"/>
              <a:t> </a:t>
            </a:r>
            <a:r>
              <a:rPr lang="el-GR" sz="3200" dirty="0" err="1"/>
              <a:t>στοιχεῖο</a:t>
            </a:r>
            <a:r>
              <a:rPr lang="el-GR" sz="3200" dirty="0"/>
              <a:t>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προσευχὴ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μαρτύρων </a:t>
            </a:r>
            <a:r>
              <a:rPr lang="el-GR" sz="3200" dirty="0" err="1"/>
              <a:t>πρὸς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Κύριο· </a:t>
            </a:r>
            <a:r>
              <a:rPr lang="el-GR" sz="3200" dirty="0" err="1"/>
              <a:t>γι᾿αὐτό</a:t>
            </a:r>
            <a:r>
              <a:rPr lang="el-GR" sz="3200" dirty="0"/>
              <a:t>, </a:t>
            </a:r>
            <a:r>
              <a:rPr lang="el-GR" sz="3200" dirty="0" err="1"/>
              <a:t>ἄλλωστε</a:t>
            </a:r>
            <a:r>
              <a:rPr lang="el-GR" sz="3200" dirty="0"/>
              <a:t>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προσευχὴ</a:t>
            </a:r>
            <a:r>
              <a:rPr lang="el-GR" sz="3200" dirty="0"/>
              <a:t> </a:t>
            </a:r>
            <a:r>
              <a:rPr lang="el-GR" sz="3200" dirty="0" err="1"/>
              <a:t>ἀπευθύνεται</a:t>
            </a:r>
            <a:r>
              <a:rPr lang="el-GR" sz="3200" dirty="0"/>
              <a:t> μόνο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Χριστὸ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ὄχι</a:t>
            </a:r>
            <a:r>
              <a:rPr lang="el-GR" sz="3200" dirty="0"/>
              <a:t>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Θεὸ</a:t>
            </a:r>
            <a:r>
              <a:rPr lang="el-GR" sz="3200" dirty="0"/>
              <a:t>-Πατέρα.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297910414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102940-B4CA-0B49-BBBB-B9B6488203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263" y="60385"/>
            <a:ext cx="11267537" cy="45719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4BC4B2-F45C-8443-B96B-13C6FAD214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263" y="106104"/>
            <a:ext cx="12019474" cy="67518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3200" u="dotted" dirty="0"/>
              <a:t>(η) </a:t>
            </a:r>
            <a:r>
              <a:rPr lang="el-GR" sz="3200" u="dotted" dirty="0" err="1"/>
              <a:t>Προσευχὲς</a:t>
            </a:r>
            <a:r>
              <a:rPr lang="el-GR" sz="3200" u="dotted" dirty="0"/>
              <a:t> </a:t>
            </a:r>
            <a:r>
              <a:rPr lang="el-GR" sz="3200" u="dotted" dirty="0" err="1"/>
              <a:t>σὲ</a:t>
            </a:r>
            <a:r>
              <a:rPr lang="el-GR" sz="3200" u="dotted" dirty="0"/>
              <a:t> παπύρους </a:t>
            </a:r>
            <a:r>
              <a:rPr lang="el-GR" sz="3200" u="dotted" dirty="0" err="1"/>
              <a:t>τοῦ</a:t>
            </a:r>
            <a:r>
              <a:rPr lang="el-GR" sz="3200" u="dotted" dirty="0"/>
              <a:t> 3</a:t>
            </a:r>
            <a:r>
              <a:rPr lang="el-GR" sz="3200" u="dotted" baseline="30000" dirty="0"/>
              <a:t>ου</a:t>
            </a:r>
            <a:r>
              <a:rPr lang="el-GR" sz="3200" u="dotted" dirty="0"/>
              <a:t>-4</a:t>
            </a:r>
            <a:r>
              <a:rPr lang="el-GR" sz="3200" u="dotted" baseline="30000" dirty="0"/>
              <a:t>ου</a:t>
            </a:r>
            <a:r>
              <a:rPr lang="el-GR" sz="3200" u="dotted" dirty="0"/>
              <a:t> </a:t>
            </a:r>
            <a:r>
              <a:rPr lang="el-GR" sz="3200" u="dotted" dirty="0" err="1"/>
              <a:t>αἰ</a:t>
            </a:r>
            <a:r>
              <a:rPr lang="el-GR" sz="3200" u="dotted" dirty="0"/>
              <a:t>.</a:t>
            </a:r>
            <a:endParaRPr lang="en-GR" sz="3200" u="sng" dirty="0"/>
          </a:p>
          <a:p>
            <a:r>
              <a:rPr lang="el-GR" sz="3200" dirty="0" err="1"/>
              <a:t>Ἐπιλέγουμε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παπύρους </a:t>
            </a:r>
            <a:r>
              <a:rPr lang="el-GR" sz="3200" dirty="0" err="1"/>
              <a:t>τοῦ</a:t>
            </a:r>
            <a:r>
              <a:rPr lang="el-GR" sz="3200" dirty="0"/>
              <a:t> 3</a:t>
            </a:r>
            <a:r>
              <a:rPr lang="el-GR" sz="3200" baseline="30000" dirty="0"/>
              <a:t>ου</a:t>
            </a:r>
            <a:r>
              <a:rPr lang="el-GR" sz="3200" dirty="0"/>
              <a:t> </a:t>
            </a:r>
            <a:r>
              <a:rPr lang="el-GR" sz="3200" dirty="0" err="1"/>
              <a:t>ἤ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ἀρχῶν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4</a:t>
            </a:r>
            <a:r>
              <a:rPr lang="el-GR" sz="3200" baseline="30000" dirty="0"/>
              <a:t>ου</a:t>
            </a:r>
            <a:r>
              <a:rPr lang="el-GR" sz="3200" dirty="0"/>
              <a:t> </a:t>
            </a:r>
            <a:r>
              <a:rPr lang="el-GR" sz="3200" dirty="0" err="1"/>
              <a:t>αἰ</a:t>
            </a:r>
            <a:r>
              <a:rPr lang="el-GR" sz="3200" dirty="0"/>
              <a:t>. κάποιες προσευχές, </a:t>
            </a:r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ὁποῖες</a:t>
            </a:r>
            <a:r>
              <a:rPr lang="el-GR" sz="3200" dirty="0"/>
              <a:t> </a:t>
            </a:r>
            <a:r>
              <a:rPr lang="el-GR" sz="3200" dirty="0" err="1"/>
              <a:t>ἔχουν</a:t>
            </a:r>
            <a:r>
              <a:rPr lang="el-GR" sz="3200" dirty="0"/>
              <a:t> χαρακτήρα </a:t>
            </a:r>
            <a:r>
              <a:rPr lang="el-GR" sz="3200" dirty="0" err="1"/>
              <a:t>εὐχῶν</a:t>
            </a:r>
            <a:r>
              <a:rPr lang="el-GR" sz="3200" dirty="0"/>
              <a:t> </a:t>
            </a:r>
            <a:r>
              <a:rPr lang="el-GR" sz="3200" dirty="0" err="1"/>
              <a:t>μετανοίας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δοξολογίας.</a:t>
            </a:r>
            <a:r>
              <a:rPr lang="en-GR" sz="3200" dirty="0"/>
              <a:t> </a:t>
            </a:r>
            <a:endParaRPr lang="el-GR" sz="3200" dirty="0"/>
          </a:p>
          <a:p>
            <a:pPr marL="0" indent="0">
              <a:buNone/>
            </a:pPr>
            <a:r>
              <a:rPr lang="el-GR" sz="3200" dirty="0"/>
              <a:t>(Α) Μία πρώτη </a:t>
            </a:r>
            <a:r>
              <a:rPr lang="el-GR" sz="3200" dirty="0" err="1"/>
              <a:t>εὐχὴ</a:t>
            </a:r>
            <a:r>
              <a:rPr lang="el-GR" sz="3200" dirty="0"/>
              <a:t> προέρχεται </a:t>
            </a:r>
            <a:r>
              <a:rPr lang="el-GR" sz="3200" dirty="0" err="1"/>
              <a:t>ἀπὸ</a:t>
            </a:r>
            <a:r>
              <a:rPr lang="el-GR" sz="3200" dirty="0"/>
              <a:t> πάπυρο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Ὀξυρύγχου</a:t>
            </a:r>
            <a:r>
              <a:rPr lang="el-GR" sz="3200" dirty="0"/>
              <a:t> (3</a:t>
            </a:r>
            <a:r>
              <a:rPr lang="el-GR" sz="3200" baseline="30000" dirty="0"/>
              <a:t>ος</a:t>
            </a:r>
            <a:r>
              <a:rPr lang="el-GR" sz="3200" dirty="0"/>
              <a:t>-4</a:t>
            </a:r>
            <a:r>
              <a:rPr lang="el-GR" sz="3200" baseline="30000" dirty="0"/>
              <a:t>ος</a:t>
            </a:r>
            <a:r>
              <a:rPr lang="el-GR" sz="3200" dirty="0"/>
              <a:t> </a:t>
            </a:r>
            <a:r>
              <a:rPr lang="el-GR" sz="3200" dirty="0" err="1"/>
              <a:t>αἰ</a:t>
            </a:r>
            <a:r>
              <a:rPr lang="el-GR" sz="3200" dirty="0"/>
              <a:t>.):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εἰσαγωγικὴ</a:t>
            </a:r>
            <a:r>
              <a:rPr lang="el-GR" sz="3200" dirty="0"/>
              <a:t> </a:t>
            </a:r>
            <a:r>
              <a:rPr lang="el-GR" sz="3200" dirty="0" err="1"/>
              <a:t>ἀναφορὰ</a:t>
            </a:r>
            <a:r>
              <a:rPr lang="el-GR" sz="3200" dirty="0"/>
              <a:t>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Θεὸ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βιβλικῆς</a:t>
            </a:r>
            <a:r>
              <a:rPr lang="el-GR" sz="3200" dirty="0"/>
              <a:t> προελεύσεως.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γεγονὸς</a:t>
            </a:r>
            <a:r>
              <a:rPr lang="el-GR" sz="3200" dirty="0"/>
              <a:t> </a:t>
            </a:r>
            <a:r>
              <a:rPr lang="el-GR" sz="3200" dirty="0" err="1"/>
              <a:t>αὐτὸ</a:t>
            </a:r>
            <a:r>
              <a:rPr lang="el-GR" sz="3200" dirty="0"/>
              <a:t> </a:t>
            </a:r>
            <a:r>
              <a:rPr lang="el-GR" sz="3200" dirty="0" err="1"/>
              <a:t>ὑποδηλώνει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ἀρχαιότητα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εὐχῆς</a:t>
            </a:r>
            <a:r>
              <a:rPr lang="el-GR" sz="3200" dirty="0"/>
              <a:t>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αἴτημα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εὐχῆς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σαφὲς</a:t>
            </a:r>
            <a:r>
              <a:rPr lang="el-GR" sz="3200" dirty="0"/>
              <a:t>: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ἐξάλειψη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ἁμαρτιῶν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προσευχόμενου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Θεὸ</a:t>
            </a:r>
            <a:r>
              <a:rPr lang="el-GR" sz="3200" dirty="0"/>
              <a:t> </a:t>
            </a:r>
            <a:r>
              <a:rPr lang="el-GR" sz="3200" dirty="0" err="1"/>
              <a:t>ἀποτελεῖ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προϋπόθεση </a:t>
            </a:r>
            <a:r>
              <a:rPr lang="el-GR" sz="3200" dirty="0" err="1"/>
              <a:t>τῆς</a:t>
            </a:r>
            <a:r>
              <a:rPr lang="el-GR" sz="3200" dirty="0"/>
              <a:t> σωτηρίας, τόσο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παροῦσα</a:t>
            </a:r>
            <a:r>
              <a:rPr lang="el-GR" sz="3200" dirty="0"/>
              <a:t>, </a:t>
            </a:r>
            <a:r>
              <a:rPr lang="el-GR" sz="3200" dirty="0" err="1"/>
              <a:t>ὅσο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στὴ</a:t>
            </a:r>
            <a:r>
              <a:rPr lang="el-GR" sz="3200" dirty="0"/>
              <a:t> μέλλουσα ζωή.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εὐχὴ</a:t>
            </a:r>
            <a:r>
              <a:rPr lang="el-GR" sz="3200" dirty="0"/>
              <a:t> </a:t>
            </a:r>
            <a:r>
              <a:rPr lang="el-GR" sz="3200" dirty="0" err="1"/>
              <a:t>ἔχει</a:t>
            </a:r>
            <a:r>
              <a:rPr lang="el-GR" sz="3200" dirty="0"/>
              <a:t> χαρακτήρα </a:t>
            </a:r>
            <a:r>
              <a:rPr lang="el-GR" sz="3200" dirty="0" err="1"/>
              <a:t>ἀτομικὸ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πρὸς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διατύπωση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αἰτήματος</a:t>
            </a:r>
            <a:r>
              <a:rPr lang="el-GR" sz="3200" dirty="0"/>
              <a:t>, </a:t>
            </a:r>
            <a:r>
              <a:rPr lang="el-GR" sz="3200" dirty="0" err="1"/>
              <a:t>ἀλλὰ</a:t>
            </a:r>
            <a:r>
              <a:rPr lang="el-GR" sz="3200" dirty="0"/>
              <a:t> χαρακτήρα </a:t>
            </a:r>
            <a:r>
              <a:rPr lang="el-GR" sz="3200" dirty="0" err="1"/>
              <a:t>λειτουργικὸ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πρὸς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δομή της (</a:t>
            </a:r>
            <a:r>
              <a:rPr lang="el-GR" sz="3200" dirty="0" err="1"/>
              <a:t>εἰσαγωγικὸ</a:t>
            </a:r>
            <a:r>
              <a:rPr lang="el-GR" sz="3200" dirty="0"/>
              <a:t> </a:t>
            </a:r>
            <a:r>
              <a:rPr lang="el-GR" sz="3200" dirty="0" err="1"/>
              <a:t>τμῆμα</a:t>
            </a:r>
            <a:r>
              <a:rPr lang="el-GR" sz="3200" dirty="0"/>
              <a:t> </a:t>
            </a:r>
            <a:r>
              <a:rPr lang="el-GR" sz="3200" dirty="0" err="1"/>
              <a:t>βιβλικῆς</a:t>
            </a:r>
            <a:r>
              <a:rPr lang="el-GR" sz="3200" dirty="0"/>
              <a:t> προελεύσεως/ </a:t>
            </a:r>
            <a:r>
              <a:rPr lang="el-GR" sz="3200" dirty="0" err="1"/>
              <a:t>ἐπίλογος</a:t>
            </a:r>
            <a:r>
              <a:rPr lang="el-GR" sz="3200" dirty="0"/>
              <a:t> </a:t>
            </a:r>
            <a:r>
              <a:rPr lang="el-GR" sz="3200" dirty="0" err="1"/>
              <a:t>συλλογικῶν</a:t>
            </a:r>
            <a:r>
              <a:rPr lang="el-GR" sz="3200" dirty="0"/>
              <a:t> </a:t>
            </a:r>
            <a:r>
              <a:rPr lang="el-GR" sz="3200" dirty="0" err="1"/>
              <a:t>προσευχῶν</a:t>
            </a:r>
            <a:r>
              <a:rPr lang="el-GR" sz="3200" dirty="0"/>
              <a:t>).</a:t>
            </a:r>
            <a:r>
              <a:rPr lang="en-GR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0452166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EF3D4A-2691-C04A-AC6A-619DA32F83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0"/>
            <a:ext cx="11353800" cy="45719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03EF7A-4412-A445-9006-22B10C3F23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517" y="166488"/>
            <a:ext cx="11973463" cy="6542275"/>
          </a:xfrm>
        </p:spPr>
        <p:txBody>
          <a:bodyPr>
            <a:normAutofit/>
          </a:bodyPr>
          <a:lstStyle/>
          <a:p>
            <a:r>
              <a:rPr lang="el-GR" sz="3200" dirty="0" err="1"/>
              <a:t>Προφανῶς</a:t>
            </a:r>
            <a:r>
              <a:rPr lang="el-GR" sz="3200" dirty="0"/>
              <a:t> </a:t>
            </a:r>
            <a:r>
              <a:rPr lang="el-GR" sz="3200" dirty="0" err="1"/>
              <a:t>δὲν</a:t>
            </a:r>
            <a:r>
              <a:rPr lang="el-GR" sz="3200" dirty="0"/>
              <a:t> </a:t>
            </a:r>
            <a:r>
              <a:rPr lang="el-GR" sz="3200" dirty="0" err="1"/>
              <a:t>ἐντάσσεται</a:t>
            </a:r>
            <a:r>
              <a:rPr lang="el-GR" sz="3200" dirty="0"/>
              <a:t> </a:t>
            </a:r>
            <a:r>
              <a:rPr lang="el-GR" sz="3200" dirty="0" err="1"/>
              <a:t>σὲ</a:t>
            </a:r>
            <a:r>
              <a:rPr lang="el-GR" sz="3200" dirty="0"/>
              <a:t> κάποια </a:t>
            </a:r>
            <a:r>
              <a:rPr lang="el-GR" sz="3200" dirty="0" err="1"/>
              <a:t>λειτουργικὴ</a:t>
            </a:r>
            <a:r>
              <a:rPr lang="el-GR" sz="3200" dirty="0"/>
              <a:t> διαδικασία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μετανοίας</a:t>
            </a:r>
            <a:r>
              <a:rPr lang="el-GR" sz="3200" dirty="0"/>
              <a:t>, </a:t>
            </a:r>
            <a:r>
              <a:rPr lang="el-GR" sz="3200" dirty="0" err="1"/>
              <a:t>ἐφόσον</a:t>
            </a:r>
            <a:r>
              <a:rPr lang="el-GR" sz="3200" dirty="0"/>
              <a:t> </a:t>
            </a:r>
            <a:r>
              <a:rPr lang="el-GR" sz="3200" dirty="0" err="1"/>
              <a:t>δὲν</a:t>
            </a:r>
            <a:r>
              <a:rPr lang="el-GR" sz="3200" dirty="0"/>
              <a:t> </a:t>
            </a:r>
            <a:r>
              <a:rPr lang="el-GR" sz="3200" dirty="0" err="1"/>
              <a:t>ἀποτελεῖ</a:t>
            </a:r>
            <a:r>
              <a:rPr lang="el-GR" sz="3200" dirty="0"/>
              <a:t> </a:t>
            </a:r>
            <a:r>
              <a:rPr lang="el-GR" sz="3200" dirty="0" err="1"/>
              <a:t>οὔτε</a:t>
            </a:r>
            <a:r>
              <a:rPr lang="el-GR" sz="3200" dirty="0"/>
              <a:t> </a:t>
            </a:r>
            <a:r>
              <a:rPr lang="el-GR" sz="3200" dirty="0" err="1"/>
              <a:t>ἱερατικὴ</a:t>
            </a:r>
            <a:r>
              <a:rPr lang="el-GR" sz="3200" dirty="0"/>
              <a:t> </a:t>
            </a:r>
            <a:r>
              <a:rPr lang="el-GR" sz="3200" dirty="0" err="1"/>
              <a:t>εὐχὴ</a:t>
            </a:r>
            <a:r>
              <a:rPr lang="el-GR" sz="3200" dirty="0"/>
              <a:t> </a:t>
            </a:r>
            <a:r>
              <a:rPr lang="el-GR" sz="3200" dirty="0" err="1"/>
              <a:t>ἀφέσεως</a:t>
            </a:r>
            <a:r>
              <a:rPr lang="el-GR" sz="3200" dirty="0"/>
              <a:t>, </a:t>
            </a:r>
            <a:r>
              <a:rPr lang="el-GR" sz="3200" dirty="0" err="1"/>
              <a:t>οὔτε</a:t>
            </a:r>
            <a:r>
              <a:rPr lang="el-GR" sz="3200" dirty="0"/>
              <a:t> </a:t>
            </a:r>
            <a:r>
              <a:rPr lang="el-GR" sz="3200" dirty="0" err="1"/>
              <a:t>ἐξομολογητικὴ</a:t>
            </a:r>
            <a:r>
              <a:rPr lang="el-GR" sz="3200" dirty="0"/>
              <a:t> </a:t>
            </a:r>
            <a:r>
              <a:rPr lang="el-GR" sz="3200" dirty="0" err="1"/>
              <a:t>εὐχὴ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πλευρᾶς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προσευχόμενου, </a:t>
            </a:r>
            <a:r>
              <a:rPr lang="el-GR" sz="3200" dirty="0" err="1"/>
              <a:t>ἀλλὰ</a:t>
            </a:r>
            <a:r>
              <a:rPr lang="el-GR" sz="3200" dirty="0"/>
              <a:t> περικλείει </a:t>
            </a:r>
            <a:r>
              <a:rPr lang="el-GR" sz="3200" dirty="0" err="1"/>
              <a:t>ἁπλὰ</a:t>
            </a:r>
            <a:r>
              <a:rPr lang="el-GR" sz="3200" dirty="0"/>
              <a:t> </a:t>
            </a:r>
            <a:r>
              <a:rPr lang="el-GR" sz="3200" dirty="0" err="1"/>
              <a:t>ἕνα</a:t>
            </a:r>
            <a:r>
              <a:rPr lang="el-GR" sz="3200" dirty="0"/>
              <a:t> </a:t>
            </a:r>
            <a:r>
              <a:rPr lang="el-GR" sz="3200" dirty="0" err="1"/>
              <a:t>αἴτημα</a:t>
            </a:r>
            <a:r>
              <a:rPr lang="el-GR" sz="3200" dirty="0"/>
              <a:t> </a:t>
            </a:r>
            <a:r>
              <a:rPr lang="el-GR" sz="3200" dirty="0" err="1"/>
              <a:t>ἀφέσεως</a:t>
            </a:r>
            <a:r>
              <a:rPr lang="el-GR" sz="3200" dirty="0"/>
              <a:t>. </a:t>
            </a:r>
          </a:p>
          <a:p>
            <a:endParaRPr lang="el-GR" sz="3200" dirty="0"/>
          </a:p>
          <a:p>
            <a:pPr marL="0" indent="0">
              <a:buNone/>
            </a:pPr>
            <a:r>
              <a:rPr lang="el-GR" sz="3200" dirty="0"/>
              <a:t>(Β)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ἑπόμενη</a:t>
            </a:r>
            <a:r>
              <a:rPr lang="el-GR" sz="3200" dirty="0"/>
              <a:t> </a:t>
            </a:r>
            <a:r>
              <a:rPr lang="el-GR" sz="3200" dirty="0" err="1"/>
              <a:t>ἀναγνώσιμη</a:t>
            </a:r>
            <a:r>
              <a:rPr lang="el-GR" sz="3200" dirty="0"/>
              <a:t> </a:t>
            </a:r>
            <a:r>
              <a:rPr lang="el-GR" sz="3200" dirty="0" err="1"/>
              <a:t>εὐχὴ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δοξολογικοῦ</a:t>
            </a:r>
            <a:r>
              <a:rPr lang="el-GR" sz="3200" dirty="0"/>
              <a:t> περιεχομένου </a:t>
            </a:r>
            <a:r>
              <a:rPr lang="el-GR" sz="3200" dirty="0" err="1"/>
              <a:t>καὶ</a:t>
            </a:r>
            <a:r>
              <a:rPr lang="el-GR" sz="3200" dirty="0"/>
              <a:t> προέρχεται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πάπυρο </a:t>
            </a:r>
            <a:r>
              <a:rPr lang="el-GR" sz="3200" dirty="0" err="1"/>
              <a:t>τῆς</a:t>
            </a:r>
            <a:r>
              <a:rPr lang="el-GR" sz="3200" dirty="0"/>
              <a:t> βιβλιοθήκης </a:t>
            </a:r>
            <a:r>
              <a:rPr lang="el-GR" sz="3200" dirty="0" err="1"/>
              <a:t>τοῦ</a:t>
            </a:r>
            <a:r>
              <a:rPr lang="el-GR" sz="3200" dirty="0"/>
              <a:t> Βερολίνου, </a:t>
            </a:r>
            <a:r>
              <a:rPr lang="el-GR" sz="3200" dirty="0" err="1"/>
              <a:t>ἀριθμ</a:t>
            </a:r>
            <a:r>
              <a:rPr lang="el-GR" sz="3200" dirty="0"/>
              <a:t>. 9794, </a:t>
            </a:r>
            <a:r>
              <a:rPr lang="el-GR" sz="3200" dirty="0" err="1"/>
              <a:t>τοῦ</a:t>
            </a:r>
            <a:r>
              <a:rPr lang="el-GR" sz="3200" dirty="0"/>
              <a:t> 3</a:t>
            </a:r>
            <a:r>
              <a:rPr lang="el-GR" sz="3200" baseline="30000" dirty="0"/>
              <a:t>ου</a:t>
            </a:r>
            <a:r>
              <a:rPr lang="el-GR" sz="3200" dirty="0"/>
              <a:t> </a:t>
            </a:r>
            <a:r>
              <a:rPr lang="el-GR" sz="3200" dirty="0" err="1"/>
              <a:t>αἰ</a:t>
            </a:r>
            <a:r>
              <a:rPr lang="el-GR" sz="3200" dirty="0"/>
              <a:t>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δοξολογικὸς</a:t>
            </a:r>
            <a:r>
              <a:rPr lang="el-GR" sz="3200" dirty="0"/>
              <a:t> χαρακτήρας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εὐχῆς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ἐμφανῶς</a:t>
            </a:r>
            <a:r>
              <a:rPr lang="el-GR" sz="3200" dirty="0"/>
              <a:t> </a:t>
            </a:r>
            <a:r>
              <a:rPr lang="el-GR" sz="3200" dirty="0" err="1"/>
              <a:t>παλαιοδιαθηκικός</a:t>
            </a:r>
            <a:r>
              <a:rPr lang="el-GR" sz="3200" dirty="0"/>
              <a:t>, βασιζόμενος </a:t>
            </a:r>
            <a:r>
              <a:rPr lang="el-GR" sz="3200" dirty="0" err="1"/>
              <a:t>προφανῶς</a:t>
            </a:r>
            <a:r>
              <a:rPr lang="el-GR" sz="3200" dirty="0"/>
              <a:t> </a:t>
            </a:r>
            <a:r>
              <a:rPr lang="el-GR" sz="3200" dirty="0" err="1"/>
              <a:t>στὸν</a:t>
            </a:r>
            <a:r>
              <a:rPr lang="el-GR" sz="3200" dirty="0"/>
              <a:t> </a:t>
            </a:r>
            <a:r>
              <a:rPr lang="el-GR" sz="3200" dirty="0" err="1"/>
              <a:t>Ἐπινίκιο</a:t>
            </a:r>
            <a:r>
              <a:rPr lang="el-GR" sz="3200" dirty="0"/>
              <a:t> </a:t>
            </a:r>
            <a:r>
              <a:rPr lang="el-GR" sz="3200" dirty="0" err="1"/>
              <a:t>ὕμνο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ὁράματος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Ἠσαΐα</a:t>
            </a:r>
            <a:r>
              <a:rPr lang="el-GR" sz="3200" dirty="0"/>
              <a:t>. 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410504834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1E22DB-961A-1844-A29F-A9C64DD35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0" y="-45718"/>
            <a:ext cx="11353800" cy="45719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547D91-E25C-FC41-BCD7-B8ADA30F5E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264" y="183740"/>
            <a:ext cx="11947584" cy="6544864"/>
          </a:xfrm>
        </p:spPr>
        <p:txBody>
          <a:bodyPr>
            <a:normAutofit/>
          </a:bodyPr>
          <a:lstStyle/>
          <a:p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ἔννοιες</a:t>
            </a:r>
            <a:r>
              <a:rPr lang="el-GR" sz="3200" dirty="0"/>
              <a:t> </a:t>
            </a:r>
            <a:r>
              <a:rPr lang="el-GR" sz="3200" dirty="0" err="1"/>
              <a:t>ποὺ</a:t>
            </a:r>
            <a:r>
              <a:rPr lang="el-GR" sz="3200" dirty="0"/>
              <a:t> </a:t>
            </a:r>
            <a:r>
              <a:rPr lang="el-GR" sz="3200" dirty="0" err="1"/>
              <a:t>ἀποδίδονται</a:t>
            </a:r>
            <a:r>
              <a:rPr lang="el-GR" sz="3200" dirty="0"/>
              <a:t>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Θεὸ</a:t>
            </a:r>
            <a:r>
              <a:rPr lang="el-GR" sz="3200" dirty="0"/>
              <a:t> </a:t>
            </a:r>
            <a:r>
              <a:rPr lang="el-GR" sz="3200" dirty="0" err="1"/>
              <a:t>ἀποτελοῦν</a:t>
            </a:r>
            <a:r>
              <a:rPr lang="el-GR" sz="3200" dirty="0"/>
              <a:t> μία </a:t>
            </a:r>
            <a:r>
              <a:rPr lang="el-GR" sz="3200" dirty="0" err="1"/>
              <a:t>ἐπεξεργασία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ἀντίστοιχων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Π.Δ., </a:t>
            </a:r>
            <a:r>
              <a:rPr lang="el-GR" sz="3200" dirty="0" err="1"/>
              <a:t>σὲ</a:t>
            </a:r>
            <a:r>
              <a:rPr lang="el-GR" sz="3200" dirty="0"/>
              <a:t> </a:t>
            </a:r>
            <a:r>
              <a:rPr lang="el-GR" sz="3200" dirty="0" err="1"/>
              <a:t>σημεῖο</a:t>
            </a:r>
            <a:r>
              <a:rPr lang="el-GR" sz="3200" dirty="0"/>
              <a:t> </a:t>
            </a:r>
            <a:r>
              <a:rPr lang="el-GR" sz="3200" dirty="0" err="1"/>
              <a:t>ὥστε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ὑποθέσουμε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 παρόμοιες διατυπώσεις μόνο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ἕνα</a:t>
            </a:r>
            <a:r>
              <a:rPr lang="el-GR" sz="3200" dirty="0"/>
              <a:t> </a:t>
            </a:r>
            <a:r>
              <a:rPr lang="el-GR" sz="3200" dirty="0" err="1"/>
              <a:t>ἰουδαιοχριστιανικὸ</a:t>
            </a:r>
            <a:r>
              <a:rPr lang="el-GR" sz="3200" dirty="0"/>
              <a:t> </a:t>
            </a:r>
            <a:r>
              <a:rPr lang="el-GR" sz="3200" dirty="0" err="1"/>
              <a:t>λειτουργικὸ</a:t>
            </a:r>
            <a:r>
              <a:rPr lang="el-GR" sz="3200" dirty="0"/>
              <a:t> περιβάλλον </a:t>
            </a:r>
            <a:r>
              <a:rPr lang="el-GR" sz="3200" dirty="0" err="1"/>
              <a:t>μπορεῖ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προέρχονται. </a:t>
            </a:r>
          </a:p>
          <a:p>
            <a:r>
              <a:rPr lang="el-GR" sz="3200" dirty="0" err="1"/>
              <a:t>Ἄλλωστε</a:t>
            </a:r>
            <a:r>
              <a:rPr lang="el-GR" sz="3200" dirty="0"/>
              <a:t>,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δοξολογικὴ</a:t>
            </a:r>
            <a:r>
              <a:rPr lang="el-GR" sz="3200" dirty="0"/>
              <a:t> </a:t>
            </a:r>
            <a:r>
              <a:rPr lang="el-GR" sz="3200" dirty="0" err="1"/>
              <a:t>αὐτὴ</a:t>
            </a:r>
            <a:r>
              <a:rPr lang="el-GR" sz="3200" dirty="0"/>
              <a:t> </a:t>
            </a:r>
            <a:r>
              <a:rPr lang="el-GR" sz="3200" dirty="0" err="1"/>
              <a:t>προσευχὴ</a:t>
            </a:r>
            <a:r>
              <a:rPr lang="el-GR" sz="3200" dirty="0"/>
              <a:t> </a:t>
            </a:r>
            <a:r>
              <a:rPr lang="el-GR" sz="3200" dirty="0" err="1"/>
              <a:t>ἐλλείπει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παραμικρὴ</a:t>
            </a:r>
            <a:r>
              <a:rPr lang="el-GR" sz="3200" dirty="0"/>
              <a:t> </a:t>
            </a:r>
            <a:r>
              <a:rPr lang="el-GR" sz="3200" dirty="0" err="1"/>
              <a:t>ἀναφορὰ</a:t>
            </a:r>
            <a:r>
              <a:rPr lang="el-GR" sz="3200" dirty="0"/>
              <a:t> </a:t>
            </a:r>
            <a:r>
              <a:rPr lang="el-GR" sz="3200" dirty="0" err="1"/>
              <a:t>στὸ</a:t>
            </a:r>
            <a:r>
              <a:rPr lang="el-GR" sz="3200" dirty="0"/>
              <a:t> Χριστό, </a:t>
            </a:r>
            <a:r>
              <a:rPr lang="el-GR" sz="3200" dirty="0" err="1"/>
              <a:t>ἐνῶ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ἀναφορὰ</a:t>
            </a:r>
            <a:r>
              <a:rPr lang="el-GR" sz="3200" dirty="0"/>
              <a:t> </a:t>
            </a:r>
            <a:r>
              <a:rPr lang="el-GR" sz="3200" dirty="0" err="1"/>
              <a:t>σὲ</a:t>
            </a:r>
            <a:r>
              <a:rPr lang="el-GR" sz="3200" dirty="0"/>
              <a:t> «</a:t>
            </a:r>
            <a:r>
              <a:rPr lang="el-GR" sz="3200" dirty="0" err="1"/>
              <a:t>θεῖο</a:t>
            </a:r>
            <a:r>
              <a:rPr lang="el-GR" sz="3200" dirty="0"/>
              <a:t> </a:t>
            </a:r>
            <a:r>
              <a:rPr lang="el-GR" sz="3200" dirty="0" err="1"/>
              <a:t>πνεῦμα</a:t>
            </a:r>
            <a:r>
              <a:rPr lang="el-GR" sz="3200" dirty="0"/>
              <a:t>» φαίνεται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ὑποδηλώνει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πνεῦμα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Θεοῦ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ὄχι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ἅγιο</a:t>
            </a:r>
            <a:r>
              <a:rPr lang="el-GR" sz="3200" dirty="0"/>
              <a:t> </a:t>
            </a:r>
            <a:r>
              <a:rPr lang="el-GR" sz="3200" dirty="0" err="1"/>
              <a:t>Πνεῦμα</a:t>
            </a:r>
            <a:r>
              <a:rPr lang="el-GR" sz="3200" dirty="0"/>
              <a:t>.</a:t>
            </a:r>
            <a:endParaRPr lang="en-GR" sz="3200" u="sng" dirty="0"/>
          </a:p>
          <a:p>
            <a:r>
              <a:rPr lang="el-GR" sz="3200" dirty="0" err="1"/>
              <a:t>Ἡ</a:t>
            </a:r>
            <a:r>
              <a:rPr lang="el-GR" sz="3200" dirty="0"/>
              <a:t> θέση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δοξολογικῆς</a:t>
            </a:r>
            <a:r>
              <a:rPr lang="el-GR" sz="3200" dirty="0"/>
              <a:t> </a:t>
            </a:r>
            <a:r>
              <a:rPr lang="el-GR" sz="3200" dirty="0" err="1"/>
              <a:t>αὐτῆς</a:t>
            </a:r>
            <a:r>
              <a:rPr lang="el-GR" sz="3200" dirty="0"/>
              <a:t> </a:t>
            </a:r>
            <a:r>
              <a:rPr lang="el-GR" sz="3200" dirty="0" err="1"/>
              <a:t>προσευχῆς</a:t>
            </a:r>
            <a:r>
              <a:rPr lang="el-GR" sz="3200" dirty="0"/>
              <a:t> </a:t>
            </a:r>
            <a:r>
              <a:rPr lang="el-GR" sz="3200" dirty="0" err="1"/>
              <a:t>στὴ</a:t>
            </a:r>
            <a:r>
              <a:rPr lang="el-GR" sz="3200" dirty="0"/>
              <a:t> Λατρεία </a:t>
            </a:r>
            <a:r>
              <a:rPr lang="el-GR" sz="3200" dirty="0" err="1"/>
              <a:t>δὲν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δυνατὸν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ἐντοπιστεῖ</a:t>
            </a:r>
            <a:r>
              <a:rPr lang="el-GR" sz="3200" dirty="0"/>
              <a:t>. </a:t>
            </a:r>
            <a:r>
              <a:rPr lang="el-GR" sz="3200" dirty="0" err="1"/>
              <a:t>Οὐδεμία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τὶς</a:t>
            </a:r>
            <a:r>
              <a:rPr lang="el-GR" sz="3200" dirty="0"/>
              <a:t> </a:t>
            </a:r>
            <a:r>
              <a:rPr lang="el-GR" sz="3200" dirty="0" err="1"/>
              <a:t>ἱερατικὲς</a:t>
            </a:r>
            <a:r>
              <a:rPr lang="el-GR" sz="3200" dirty="0"/>
              <a:t> </a:t>
            </a:r>
            <a:r>
              <a:rPr lang="el-GR" sz="3200" dirty="0" err="1"/>
              <a:t>εὐχὲς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σύγχρονης </a:t>
            </a:r>
            <a:r>
              <a:rPr lang="el-GR" sz="3200" dirty="0" err="1"/>
              <a:t>λειτουργικῆς</a:t>
            </a:r>
            <a:r>
              <a:rPr lang="el-GR" sz="3200" dirty="0"/>
              <a:t> πράξεως προσομοιάζει </a:t>
            </a:r>
            <a:r>
              <a:rPr lang="el-GR" sz="3200" dirty="0" err="1"/>
              <a:t>στὴ</a:t>
            </a:r>
            <a:r>
              <a:rPr lang="el-GR" sz="3200" dirty="0"/>
              <a:t> συγκεκριμένη προσευχή,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ὁποίας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κείμενο </a:t>
            </a:r>
            <a:r>
              <a:rPr lang="el-GR" sz="3200" dirty="0" err="1"/>
              <a:t>δὲν</a:t>
            </a:r>
            <a:r>
              <a:rPr lang="el-GR" sz="3200" dirty="0"/>
              <a:t> παρουσιάζει </a:t>
            </a:r>
            <a:r>
              <a:rPr lang="el-GR" sz="3200" dirty="0" err="1"/>
              <a:t>ἄρτια</a:t>
            </a:r>
            <a:r>
              <a:rPr lang="el-GR" sz="3200" dirty="0"/>
              <a:t> </a:t>
            </a:r>
            <a:r>
              <a:rPr lang="el-GR" sz="3200" dirty="0" err="1"/>
              <a:t>φιλολογικὴ</a:t>
            </a:r>
            <a:r>
              <a:rPr lang="el-GR" sz="3200" dirty="0"/>
              <a:t> συνοχή.</a:t>
            </a:r>
            <a:r>
              <a:rPr lang="en-GR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5596585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C268E0-20C1-1741-B70A-A892D66FCA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84" y="0"/>
            <a:ext cx="11293415" cy="60385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B1E203-E5C0-CE47-AB70-B145CF8D81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384" y="146649"/>
            <a:ext cx="11990718" cy="6616460"/>
          </a:xfrm>
        </p:spPr>
        <p:txBody>
          <a:bodyPr>
            <a:normAutofit/>
          </a:bodyPr>
          <a:lstStyle/>
          <a:p>
            <a:r>
              <a:rPr lang="el-GR" sz="3200" dirty="0" err="1"/>
              <a:t>Ἐὰν</a:t>
            </a:r>
            <a:r>
              <a:rPr lang="el-GR" sz="3200" dirty="0"/>
              <a:t> </a:t>
            </a:r>
            <a:r>
              <a:rPr lang="el-GR" sz="3200" dirty="0" err="1"/>
              <a:t>ἀποκλείσουμε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θέση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εὐχῆς</a:t>
            </a:r>
            <a:r>
              <a:rPr lang="el-GR" sz="3200" dirty="0"/>
              <a:t> </a:t>
            </a:r>
            <a:r>
              <a:rPr lang="el-GR" sz="3200" dirty="0" err="1"/>
              <a:t>σὲ</a:t>
            </a:r>
            <a:r>
              <a:rPr lang="el-GR" sz="3200" dirty="0"/>
              <a:t> συνάφεια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Θεία </a:t>
            </a:r>
            <a:r>
              <a:rPr lang="el-GR" sz="3200" dirty="0" err="1"/>
              <a:t>Εὐχαριστία</a:t>
            </a:r>
            <a:r>
              <a:rPr lang="el-GR" sz="3200" dirty="0"/>
              <a:t>, </a:t>
            </a:r>
            <a:r>
              <a:rPr lang="el-GR" sz="3200" dirty="0" err="1"/>
              <a:t>ἰσχύουν</a:t>
            </a:r>
            <a:r>
              <a:rPr lang="el-GR" sz="3200" dirty="0"/>
              <a:t> </a:t>
            </a:r>
            <a:r>
              <a:rPr lang="el-GR" sz="3200" dirty="0" err="1"/>
              <a:t>ὅλες</a:t>
            </a:r>
            <a:r>
              <a:rPr lang="el-GR" sz="3200" dirty="0"/>
              <a:t> </a:t>
            </a:r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ὑπόλοιπες</a:t>
            </a:r>
            <a:r>
              <a:rPr lang="el-GR" sz="3200" dirty="0"/>
              <a:t> </a:t>
            </a:r>
            <a:r>
              <a:rPr lang="el-GR" sz="3200" dirty="0" err="1"/>
              <a:t>ὑποθέσεις</a:t>
            </a:r>
            <a:r>
              <a:rPr lang="el-GR" sz="3200" dirty="0"/>
              <a:t> </a:t>
            </a:r>
            <a:r>
              <a:rPr lang="el-GR" sz="3200" dirty="0" err="1"/>
              <a:t>λειτουργικῆς</a:t>
            </a:r>
            <a:r>
              <a:rPr lang="el-GR" sz="3200" dirty="0"/>
              <a:t> χρήσεως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εὐχῆς</a:t>
            </a:r>
            <a:r>
              <a:rPr lang="el-GR" sz="3200" dirty="0"/>
              <a:t>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Ἄς</a:t>
            </a:r>
            <a:r>
              <a:rPr lang="el-GR" sz="3200" dirty="0"/>
              <a:t> </a:t>
            </a:r>
            <a:r>
              <a:rPr lang="el-GR" sz="3200" dirty="0" err="1"/>
              <a:t>σημειωθεῖ</a:t>
            </a:r>
            <a:r>
              <a:rPr lang="el-GR" sz="3200" dirty="0"/>
              <a:t>, τέλος,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εὐχὴ</a:t>
            </a:r>
            <a:r>
              <a:rPr lang="el-GR" sz="3200" dirty="0"/>
              <a:t> </a:t>
            </a:r>
            <a:r>
              <a:rPr lang="el-GR" sz="3200" dirty="0" err="1"/>
              <a:t>δὲν</a:t>
            </a:r>
            <a:r>
              <a:rPr lang="el-GR" sz="3200" dirty="0"/>
              <a:t> περιέχει </a:t>
            </a:r>
            <a:r>
              <a:rPr lang="el-GR" sz="3200" dirty="0" err="1"/>
              <a:t>αἰτήματα</a:t>
            </a:r>
            <a:r>
              <a:rPr lang="el-GR" sz="3200" dirty="0"/>
              <a:t> </a:t>
            </a:r>
            <a:r>
              <a:rPr lang="el-GR" sz="3200" dirty="0" err="1"/>
              <a:t>ἀφέσεως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ἁμαρτιῶν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προσευχόμενου, </a:t>
            </a:r>
            <a:r>
              <a:rPr lang="el-GR" sz="3200" dirty="0" err="1"/>
              <a:t>ἑπομένως</a:t>
            </a:r>
            <a:r>
              <a:rPr lang="el-GR" sz="3200" dirty="0"/>
              <a:t> </a:t>
            </a:r>
            <a:r>
              <a:rPr lang="el-GR" sz="3200" dirty="0" err="1"/>
              <a:t>δὲν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προσωπικὴ</a:t>
            </a:r>
            <a:r>
              <a:rPr lang="el-GR" sz="3200" dirty="0"/>
              <a:t> </a:t>
            </a:r>
            <a:r>
              <a:rPr lang="el-GR" sz="3200" dirty="0" err="1"/>
              <a:t>εὐχὴ</a:t>
            </a:r>
            <a:r>
              <a:rPr lang="el-GR" sz="3200" dirty="0"/>
              <a:t> </a:t>
            </a:r>
            <a:r>
              <a:rPr lang="el-GR" sz="3200" dirty="0" err="1"/>
              <a:t>μετανοίας</a:t>
            </a:r>
            <a:r>
              <a:rPr lang="el-GR" sz="3200" dirty="0"/>
              <a:t>, </a:t>
            </a:r>
            <a:r>
              <a:rPr lang="el-GR" sz="3200" dirty="0" err="1"/>
              <a:t>ἀλλὰ</a:t>
            </a:r>
            <a:r>
              <a:rPr lang="el-GR" sz="3200" dirty="0"/>
              <a:t> </a:t>
            </a:r>
            <a:r>
              <a:rPr lang="el-GR" sz="3200" dirty="0" err="1"/>
              <a:t>εὐχὴ</a:t>
            </a:r>
            <a:r>
              <a:rPr lang="el-GR" sz="3200" dirty="0"/>
              <a:t> προετοιμασίας </a:t>
            </a:r>
            <a:r>
              <a:rPr lang="el-GR" sz="3200" dirty="0" err="1"/>
              <a:t>γιὰ</a:t>
            </a:r>
            <a:r>
              <a:rPr lang="el-GR" sz="3200" dirty="0"/>
              <a:t> κάποια </a:t>
            </a:r>
            <a:r>
              <a:rPr lang="el-GR" sz="3200" dirty="0" err="1"/>
              <a:t>ἱερουργία</a:t>
            </a:r>
            <a:r>
              <a:rPr lang="el-GR" sz="3200" dirty="0"/>
              <a:t>.</a:t>
            </a:r>
            <a:r>
              <a:rPr lang="en-GR" sz="3200" dirty="0"/>
              <a:t> </a:t>
            </a:r>
            <a:endParaRPr lang="el-GR" sz="3200" dirty="0"/>
          </a:p>
          <a:p>
            <a:endParaRPr lang="el-GR" sz="3200" dirty="0"/>
          </a:p>
          <a:p>
            <a:pPr marL="0" indent="0">
              <a:buNone/>
            </a:pPr>
            <a:r>
              <a:rPr lang="el-GR" sz="3200" dirty="0"/>
              <a:t>(Γ) Μία </a:t>
            </a:r>
            <a:r>
              <a:rPr lang="el-GR" sz="3200" dirty="0" err="1"/>
              <a:t>μικρὴ</a:t>
            </a:r>
            <a:r>
              <a:rPr lang="el-GR" sz="3200" dirty="0"/>
              <a:t> </a:t>
            </a:r>
            <a:r>
              <a:rPr lang="el-GR" sz="3200" dirty="0" err="1"/>
              <a:t>ἱκετήριο</a:t>
            </a:r>
            <a:r>
              <a:rPr lang="el-GR" sz="3200" dirty="0"/>
              <a:t> </a:t>
            </a:r>
            <a:r>
              <a:rPr lang="el-GR" sz="3200" dirty="0" err="1"/>
              <a:t>εὐχὴ</a:t>
            </a:r>
            <a:r>
              <a:rPr lang="el-GR" sz="3200" dirty="0"/>
              <a:t> παρατίθεται </a:t>
            </a:r>
            <a:r>
              <a:rPr lang="el-GR" sz="3200" dirty="0" err="1"/>
              <a:t>στὸν</a:t>
            </a:r>
            <a:r>
              <a:rPr lang="el-GR" sz="3200" dirty="0"/>
              <a:t> πάπυρο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αἰγυπτιακοῦ</a:t>
            </a:r>
            <a:r>
              <a:rPr lang="el-GR" sz="3200" dirty="0"/>
              <a:t> Μουσείου </a:t>
            </a:r>
            <a:r>
              <a:rPr lang="el-GR" sz="3200" dirty="0" err="1"/>
              <a:t>τοῦ</a:t>
            </a:r>
            <a:r>
              <a:rPr lang="el-GR" sz="3200" dirty="0"/>
              <a:t> Βερολίνου, ἀριθμ.13415, </a:t>
            </a:r>
            <a:r>
              <a:rPr lang="el-GR" sz="3200" dirty="0" err="1"/>
              <a:t>τοῦ</a:t>
            </a:r>
            <a:r>
              <a:rPr lang="el-GR" sz="3200" dirty="0"/>
              <a:t> 4</a:t>
            </a:r>
            <a:r>
              <a:rPr lang="el-GR" sz="3200" baseline="30000" dirty="0"/>
              <a:t>ου</a:t>
            </a:r>
            <a:r>
              <a:rPr lang="el-GR" sz="3200" dirty="0"/>
              <a:t> </a:t>
            </a:r>
            <a:r>
              <a:rPr lang="el-GR" sz="3200" dirty="0" err="1"/>
              <a:t>αἰ</a:t>
            </a:r>
            <a:r>
              <a:rPr lang="el-GR" sz="3200" dirty="0"/>
              <a:t>. </a:t>
            </a:r>
          </a:p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εὐχὴ</a:t>
            </a:r>
            <a:r>
              <a:rPr lang="el-GR" sz="3200" dirty="0"/>
              <a:t> </a:t>
            </a:r>
            <a:r>
              <a:rPr lang="el-GR" sz="3200" dirty="0" err="1"/>
              <a:t>αὐτὴ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συλλογική, τουλάχιστον </a:t>
            </a:r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πρὸς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αἴτημά</a:t>
            </a:r>
            <a:r>
              <a:rPr lang="el-GR" sz="3200" dirty="0"/>
              <a:t> της, </a:t>
            </a:r>
            <a:r>
              <a:rPr lang="el-GR" sz="3200" dirty="0" err="1"/>
              <a:t>ἐφόσον</a:t>
            </a:r>
            <a:r>
              <a:rPr lang="el-GR" sz="3200" dirty="0"/>
              <a:t> </a:t>
            </a:r>
            <a:r>
              <a:rPr lang="el-GR" sz="3200" dirty="0" err="1"/>
              <a:t>ἀναφέρεται</a:t>
            </a:r>
            <a:r>
              <a:rPr lang="el-GR" sz="3200" dirty="0"/>
              <a:t> </a:t>
            </a:r>
            <a:r>
              <a:rPr lang="el-GR" sz="3200" dirty="0" err="1"/>
              <a:t>σὲ</a:t>
            </a:r>
            <a:r>
              <a:rPr lang="el-GR" sz="3200" dirty="0"/>
              <a:t> «</a:t>
            </a:r>
            <a:r>
              <a:rPr lang="el-GR" sz="3200" dirty="0" err="1"/>
              <a:t>μικροὺς</a:t>
            </a:r>
            <a:r>
              <a:rPr lang="el-GR" sz="3200" dirty="0"/>
              <a:t>»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σὲ</a:t>
            </a:r>
            <a:r>
              <a:rPr lang="el-GR" sz="3200" dirty="0"/>
              <a:t> «μεγάλους» δούλους.</a:t>
            </a:r>
            <a:r>
              <a:rPr lang="en-GR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3351736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293E6A-E171-F045-9E7C-4CBB9AF232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1" y="-45718"/>
            <a:ext cx="11353800" cy="45719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5B035A-4A19-5940-B2D7-BCDED8A72A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264" y="103517"/>
            <a:ext cx="11990716" cy="6596619"/>
          </a:xfrm>
        </p:spPr>
        <p:txBody>
          <a:bodyPr>
            <a:normAutofit/>
          </a:bodyPr>
          <a:lstStyle/>
          <a:p>
            <a:r>
              <a:rPr lang="el-GR" sz="3200" dirty="0" err="1"/>
              <a:t>Ἡ</a:t>
            </a:r>
            <a:r>
              <a:rPr lang="el-GR" sz="3200" dirty="0"/>
              <a:t> διάκριση </a:t>
            </a:r>
            <a:r>
              <a:rPr lang="el-GR" sz="3200" dirty="0" err="1"/>
              <a:t>μεταξὺ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«δούλων» (</a:t>
            </a:r>
            <a:r>
              <a:rPr lang="el-GR" sz="3200" dirty="0" err="1"/>
              <a:t>δηλαδὴ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πιστῶν</a:t>
            </a:r>
            <a:r>
              <a:rPr lang="el-GR" sz="3200" dirty="0"/>
              <a:t>) </a:t>
            </a:r>
            <a:r>
              <a:rPr lang="el-GR" sz="3200" dirty="0" err="1"/>
              <a:t>μπορεῖ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ἑρμηνευθεῖ</a:t>
            </a:r>
            <a:r>
              <a:rPr lang="el-GR" sz="3200" dirty="0"/>
              <a:t> </a:t>
            </a:r>
            <a:r>
              <a:rPr lang="el-GR" sz="3200" dirty="0" err="1"/>
              <a:t>εἴτε</a:t>
            </a:r>
            <a:r>
              <a:rPr lang="el-GR" sz="3200" dirty="0"/>
              <a:t> </a:t>
            </a:r>
            <a:r>
              <a:rPr lang="el-GR" sz="3200" dirty="0" err="1"/>
              <a:t>σὲ</a:t>
            </a:r>
            <a:r>
              <a:rPr lang="el-GR" sz="3200" dirty="0"/>
              <a:t> σχέση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ἡλικία</a:t>
            </a:r>
            <a:r>
              <a:rPr lang="el-GR" sz="3200" dirty="0"/>
              <a:t>, </a:t>
            </a:r>
            <a:r>
              <a:rPr lang="el-GR" sz="3200" dirty="0" err="1"/>
              <a:t>εἴτε</a:t>
            </a:r>
            <a:r>
              <a:rPr lang="el-GR" sz="3200" dirty="0"/>
              <a:t> </a:t>
            </a:r>
            <a:r>
              <a:rPr lang="el-GR" sz="3200" dirty="0" err="1"/>
              <a:t>σὲ</a:t>
            </a:r>
            <a:r>
              <a:rPr lang="el-GR" sz="3200" dirty="0"/>
              <a:t> σχέση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ἐκκλησιαστικὰ</a:t>
            </a:r>
            <a:r>
              <a:rPr lang="el-GR" sz="3200" dirty="0"/>
              <a:t> </a:t>
            </a:r>
            <a:r>
              <a:rPr lang="el-GR" sz="3200" dirty="0" err="1"/>
              <a:t>ἀξιώματα</a:t>
            </a:r>
            <a:r>
              <a:rPr lang="el-GR" sz="3200" dirty="0"/>
              <a:t> </a:t>
            </a:r>
            <a:r>
              <a:rPr lang="el-GR" sz="3200" dirty="0" err="1"/>
              <a:t>ἤ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πνευματικὴ</a:t>
            </a:r>
            <a:r>
              <a:rPr lang="el-GR" sz="3200" dirty="0"/>
              <a:t> </a:t>
            </a:r>
            <a:r>
              <a:rPr lang="el-GR" sz="3200" dirty="0" err="1"/>
              <a:t>ὡριμότητα</a:t>
            </a:r>
            <a:r>
              <a:rPr lang="el-GR" sz="3200" dirty="0"/>
              <a:t>. </a:t>
            </a:r>
          </a:p>
          <a:p>
            <a:r>
              <a:rPr lang="el-GR" sz="3200" dirty="0"/>
              <a:t>Κάποια περίοδος νηστείας φαίνεται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ἀποτελεῖ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χρονικὸ</a:t>
            </a:r>
            <a:r>
              <a:rPr lang="el-GR" sz="3200" dirty="0"/>
              <a:t> περιβάλλον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εὐχῆς</a:t>
            </a:r>
            <a:r>
              <a:rPr lang="el-GR" sz="3200" dirty="0"/>
              <a:t>. 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αἰτήματα</a:t>
            </a:r>
            <a:r>
              <a:rPr lang="el-GR" sz="3200" dirty="0"/>
              <a:t> </a:t>
            </a:r>
            <a:r>
              <a:rPr lang="el-GR" sz="3200" dirty="0" err="1"/>
              <a:t>ποὺ</a:t>
            </a:r>
            <a:r>
              <a:rPr lang="el-GR" sz="3200" dirty="0"/>
              <a:t> διατυπώνονται </a:t>
            </a:r>
            <a:r>
              <a:rPr lang="el-GR" sz="3200" dirty="0" err="1"/>
              <a:t>σὲ</a:t>
            </a:r>
            <a:r>
              <a:rPr lang="el-GR" sz="3200" dirty="0"/>
              <a:t> σχέση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νηστεία </a:t>
            </a:r>
            <a:r>
              <a:rPr lang="el-GR" sz="3200" dirty="0" err="1"/>
              <a:t>εἶναι</a:t>
            </a:r>
            <a:r>
              <a:rPr lang="el-GR" sz="3200" dirty="0"/>
              <a:t> παρόμοια </a:t>
            </a:r>
            <a:r>
              <a:rPr lang="el-GR" sz="3200" dirty="0" err="1"/>
              <a:t>ἀντίστοιχων</a:t>
            </a:r>
            <a:r>
              <a:rPr lang="el-GR" sz="3200" dirty="0"/>
              <a:t> </a:t>
            </a:r>
            <a:r>
              <a:rPr lang="el-GR" sz="3200" dirty="0" err="1"/>
              <a:t>αἰτημάτων</a:t>
            </a:r>
            <a:r>
              <a:rPr lang="el-GR" sz="3200" dirty="0"/>
              <a:t> </a:t>
            </a:r>
            <a:r>
              <a:rPr lang="el-GR" sz="3200" dirty="0" err="1"/>
              <a:t>σὲ</a:t>
            </a:r>
            <a:r>
              <a:rPr lang="el-GR" sz="3200" dirty="0"/>
              <a:t> </a:t>
            </a:r>
            <a:r>
              <a:rPr lang="el-GR" sz="3200" dirty="0" err="1"/>
              <a:t>εὐχὲς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σύγχρονης </a:t>
            </a:r>
            <a:r>
              <a:rPr lang="el-GR" sz="3200" dirty="0" err="1"/>
              <a:t>λειτουργικῆς</a:t>
            </a:r>
            <a:r>
              <a:rPr lang="el-GR" sz="3200" dirty="0"/>
              <a:t> πράξεως.</a:t>
            </a:r>
          </a:p>
          <a:p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ἔννοια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«τελειώσεως </a:t>
            </a:r>
            <a:r>
              <a:rPr lang="el-GR" sz="3200" dirty="0" err="1"/>
              <a:t>ἐν</a:t>
            </a:r>
            <a:r>
              <a:rPr lang="el-GR" sz="3200" dirty="0"/>
              <a:t> </a:t>
            </a:r>
            <a:r>
              <a:rPr lang="el-GR" sz="3200" dirty="0" err="1"/>
              <a:t>Χριστιανισμῷ</a:t>
            </a:r>
            <a:r>
              <a:rPr lang="el-GR" sz="3200" dirty="0"/>
              <a:t>» </a:t>
            </a:r>
            <a:r>
              <a:rPr lang="el-GR" sz="3200" dirty="0" err="1"/>
              <a:t>δὲν</a:t>
            </a:r>
            <a:r>
              <a:rPr lang="el-GR" sz="3200" dirty="0"/>
              <a:t> καταγράφεται </a:t>
            </a:r>
            <a:r>
              <a:rPr lang="el-GR" sz="3200" dirty="0" err="1"/>
              <a:t>σὲ</a:t>
            </a:r>
            <a:r>
              <a:rPr lang="el-GR" sz="3200" dirty="0"/>
              <a:t> μεταγενέστερα </a:t>
            </a:r>
            <a:r>
              <a:rPr lang="el-GR" sz="3200" dirty="0" err="1"/>
              <a:t>λειτουργικὰ</a:t>
            </a:r>
            <a:r>
              <a:rPr lang="el-GR" sz="3200" dirty="0"/>
              <a:t> κείμενα. </a:t>
            </a:r>
            <a:r>
              <a:rPr lang="el-GR" sz="3200" dirty="0" err="1"/>
              <a:t>Ἡ</a:t>
            </a:r>
            <a:r>
              <a:rPr lang="el-GR" sz="3200" dirty="0"/>
              <a:t> «</a:t>
            </a:r>
            <a:r>
              <a:rPr lang="el-GR" sz="3200" dirty="0" err="1"/>
              <a:t>ὑπομονὴ</a:t>
            </a:r>
            <a:r>
              <a:rPr lang="el-GR" sz="3200" dirty="0"/>
              <a:t> </a:t>
            </a:r>
            <a:r>
              <a:rPr lang="el-GR" sz="3200" dirty="0" err="1"/>
              <a:t>ἕως</a:t>
            </a:r>
            <a:r>
              <a:rPr lang="el-GR" sz="3200" dirty="0"/>
              <a:t> </a:t>
            </a:r>
            <a:r>
              <a:rPr lang="el-GR" sz="3200" dirty="0" err="1"/>
              <a:t>ἐσχάτης</a:t>
            </a:r>
            <a:r>
              <a:rPr lang="el-GR" sz="3200" dirty="0"/>
              <a:t> </a:t>
            </a:r>
            <a:r>
              <a:rPr lang="el-GR" sz="3200" dirty="0" err="1"/>
              <a:t>ἀναπνοῆς</a:t>
            </a:r>
            <a:r>
              <a:rPr lang="el-GR" sz="3200" dirty="0"/>
              <a:t>» </a:t>
            </a:r>
            <a:r>
              <a:rPr lang="el-GR" sz="3200" dirty="0" err="1"/>
              <a:t>ἀποτελεῖ</a:t>
            </a:r>
            <a:r>
              <a:rPr lang="el-GR" sz="3200" dirty="0"/>
              <a:t> </a:t>
            </a:r>
            <a:r>
              <a:rPr lang="el-GR" sz="3200" dirty="0" err="1"/>
              <a:t>ἔννοια</a:t>
            </a:r>
            <a:r>
              <a:rPr lang="el-GR" sz="3200" dirty="0"/>
              <a:t> διαδεδομένη </a:t>
            </a:r>
            <a:r>
              <a:rPr lang="el-GR" sz="3200" dirty="0" err="1"/>
              <a:t>σὲ</a:t>
            </a:r>
            <a:r>
              <a:rPr lang="el-GR" sz="3200" dirty="0"/>
              <a:t> </a:t>
            </a:r>
            <a:r>
              <a:rPr lang="el-GR" sz="3200" dirty="0" err="1"/>
              <a:t>εὐχὲς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Λατρείας, </a:t>
            </a:r>
            <a:r>
              <a:rPr lang="el-GR" sz="3200" dirty="0" err="1"/>
              <a:t>ἐφόσον</a:t>
            </a:r>
            <a:r>
              <a:rPr lang="el-GR" sz="3200" dirty="0"/>
              <a:t> </a:t>
            </a:r>
            <a:r>
              <a:rPr lang="el-GR" sz="3200" dirty="0" err="1"/>
              <a:t>ἀναφέρεται</a:t>
            </a:r>
            <a:r>
              <a:rPr lang="el-GR" sz="3200" dirty="0"/>
              <a:t> </a:t>
            </a:r>
            <a:r>
              <a:rPr lang="el-GR" sz="3200" dirty="0" err="1"/>
              <a:t>στὶς</a:t>
            </a:r>
            <a:r>
              <a:rPr lang="el-GR" sz="3200" dirty="0"/>
              <a:t> δοκιμασίες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πιστοῦ</a:t>
            </a:r>
            <a:r>
              <a:rPr lang="el-GR" sz="3200" dirty="0"/>
              <a:t>.</a:t>
            </a:r>
            <a:r>
              <a:rPr lang="en-GR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2035795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0F44EC-4DE1-F343-8E8F-883680A5F7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1"/>
            <a:ext cx="11353800" cy="86263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DEA923-7CB1-114E-A424-FBF0EEC82E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891" y="163902"/>
            <a:ext cx="12016596" cy="6573328"/>
          </a:xfrm>
        </p:spPr>
        <p:txBody>
          <a:bodyPr>
            <a:normAutofit/>
          </a:bodyPr>
          <a:lstStyle/>
          <a:p>
            <a:r>
              <a:rPr lang="el-GR" sz="3200" dirty="0" err="1"/>
              <a:t>Ἡ</a:t>
            </a:r>
            <a:r>
              <a:rPr lang="el-GR" sz="3200" dirty="0"/>
              <a:t> «</a:t>
            </a:r>
            <a:r>
              <a:rPr lang="el-GR" sz="3200" dirty="0" err="1"/>
              <a:t>ὑπομονὴ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Κυρίου»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ἔννοια</a:t>
            </a:r>
            <a:r>
              <a:rPr lang="el-GR" sz="3200" dirty="0"/>
              <a:t> </a:t>
            </a:r>
            <a:r>
              <a:rPr lang="el-GR" sz="3200" dirty="0" err="1"/>
              <a:t>παλαιοδιαθηκική</a:t>
            </a:r>
            <a:r>
              <a:rPr lang="el-GR" sz="3200" dirty="0"/>
              <a:t>, </a:t>
            </a:r>
            <a:r>
              <a:rPr lang="el-GR" sz="3200" dirty="0" err="1"/>
              <a:t>ἐνῶ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ἀναφορὰ</a:t>
            </a:r>
            <a:r>
              <a:rPr lang="el-GR" sz="3200" dirty="0"/>
              <a:t>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Χριστὸ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ἀρχιερέα</a:t>
            </a:r>
            <a:r>
              <a:rPr lang="el-GR" sz="3200" dirty="0"/>
              <a:t> παραπέμπει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παύλεια</a:t>
            </a:r>
            <a:r>
              <a:rPr lang="el-GR" sz="3200" dirty="0"/>
              <a:t> θεολογία.</a:t>
            </a:r>
          </a:p>
          <a:p>
            <a:r>
              <a:rPr lang="el-GR" sz="3200" dirty="0" err="1"/>
              <a:t>Τὸ</a:t>
            </a:r>
            <a:r>
              <a:rPr lang="el-GR" sz="3200" dirty="0"/>
              <a:t> πλούσιο </a:t>
            </a:r>
            <a:r>
              <a:rPr lang="el-GR" sz="3200" dirty="0" err="1"/>
              <a:t>αὐτὸ</a:t>
            </a:r>
            <a:r>
              <a:rPr lang="el-GR" sz="3200" dirty="0"/>
              <a:t> </a:t>
            </a:r>
            <a:r>
              <a:rPr lang="el-GR" sz="3200" dirty="0" err="1"/>
              <a:t>βιβλικὸ</a:t>
            </a:r>
            <a:r>
              <a:rPr lang="el-GR" sz="3200" dirty="0"/>
              <a:t> περιεχόμενο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εὐχῆς</a:t>
            </a:r>
            <a:r>
              <a:rPr lang="el-GR" sz="3200" dirty="0"/>
              <a:t> </a:t>
            </a:r>
            <a:r>
              <a:rPr lang="el-GR" sz="3200" dirty="0" err="1"/>
              <a:t>συνηγορεῖ</a:t>
            </a:r>
            <a:r>
              <a:rPr lang="el-GR" sz="3200" dirty="0"/>
              <a:t> </a:t>
            </a:r>
            <a:r>
              <a:rPr lang="el-GR" sz="3200" dirty="0" err="1"/>
              <a:t>ὑπέρ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ἀρχαιότητάς</a:t>
            </a:r>
            <a:r>
              <a:rPr lang="el-GR" sz="3200" dirty="0"/>
              <a:t> της.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εὐχὴ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προφανῶς</a:t>
            </a:r>
            <a:r>
              <a:rPr lang="el-GR" sz="3200" dirty="0"/>
              <a:t> </a:t>
            </a:r>
            <a:r>
              <a:rPr lang="el-GR" sz="3200" dirty="0" err="1"/>
              <a:t>ἱερατική</a:t>
            </a:r>
            <a:r>
              <a:rPr lang="el-GR" sz="3200" dirty="0"/>
              <a:t>, </a:t>
            </a:r>
            <a:r>
              <a:rPr lang="el-GR" sz="3200" dirty="0" err="1"/>
              <a:t>ἐφόσον</a:t>
            </a:r>
            <a:r>
              <a:rPr lang="el-GR" sz="3200" dirty="0"/>
              <a:t> περιέχει </a:t>
            </a:r>
            <a:r>
              <a:rPr lang="el-GR" sz="3200" dirty="0" err="1"/>
              <a:t>αἰτήματα</a:t>
            </a:r>
            <a:r>
              <a:rPr lang="el-GR" sz="3200" dirty="0"/>
              <a:t> </a:t>
            </a:r>
            <a:r>
              <a:rPr lang="el-GR" sz="3200" dirty="0" err="1"/>
              <a:t>ὑπέρ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λαοῦ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καταλήγει </a:t>
            </a:r>
            <a:r>
              <a:rPr lang="el-GR" sz="3200" dirty="0" err="1"/>
              <a:t>σὲ</a:t>
            </a:r>
            <a:r>
              <a:rPr lang="el-GR" sz="3200" dirty="0"/>
              <a:t> </a:t>
            </a:r>
            <a:r>
              <a:rPr lang="el-GR" sz="3200" dirty="0" err="1"/>
              <a:t>δοξολογικὸ</a:t>
            </a:r>
            <a:r>
              <a:rPr lang="el-GR" sz="3200" dirty="0"/>
              <a:t> </a:t>
            </a:r>
            <a:r>
              <a:rPr lang="el-GR" sz="3200" dirty="0" err="1"/>
              <a:t>ἐπίλογο</a:t>
            </a:r>
            <a:r>
              <a:rPr lang="el-GR" sz="3200" dirty="0"/>
              <a:t> </a:t>
            </a:r>
            <a:r>
              <a:rPr lang="el-GR" sz="3200" dirty="0" err="1"/>
              <a:t>ποὺ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συνήθης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τὶς</a:t>
            </a:r>
            <a:r>
              <a:rPr lang="el-GR" sz="3200" dirty="0"/>
              <a:t> </a:t>
            </a:r>
            <a:r>
              <a:rPr lang="el-GR" sz="3200" dirty="0" err="1"/>
              <a:t>λειτουργικὲς</a:t>
            </a:r>
            <a:r>
              <a:rPr lang="el-GR" sz="3200" dirty="0"/>
              <a:t> </a:t>
            </a:r>
            <a:r>
              <a:rPr lang="el-GR" sz="3200" dirty="0" err="1"/>
              <a:t>ἱερατικὲς</a:t>
            </a:r>
            <a:r>
              <a:rPr lang="el-GR" sz="3200" dirty="0"/>
              <a:t> </a:t>
            </a:r>
            <a:r>
              <a:rPr lang="el-GR" sz="3200" dirty="0" err="1"/>
              <a:t>εὐχές</a:t>
            </a:r>
            <a:r>
              <a:rPr lang="el-GR" sz="3200" dirty="0"/>
              <a:t>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δοξολογικός</a:t>
            </a:r>
            <a:r>
              <a:rPr lang="el-GR" sz="3200" dirty="0"/>
              <a:t>, </a:t>
            </a:r>
            <a:r>
              <a:rPr lang="el-GR" sz="3200" dirty="0" err="1"/>
              <a:t>ὅμως</a:t>
            </a:r>
            <a:r>
              <a:rPr lang="el-GR" sz="3200" dirty="0"/>
              <a:t>, </a:t>
            </a:r>
            <a:r>
              <a:rPr lang="el-GR" sz="3200" dirty="0" err="1"/>
              <a:t>ἐπίλογος</a:t>
            </a:r>
            <a:r>
              <a:rPr lang="el-GR" sz="3200" dirty="0"/>
              <a:t> </a:t>
            </a:r>
            <a:r>
              <a:rPr lang="el-GR" sz="3200" dirty="0" err="1"/>
              <a:t>δὲν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τριαδικός, </a:t>
            </a:r>
            <a:r>
              <a:rPr lang="el-GR" sz="3200" dirty="0" err="1"/>
              <a:t>γεγονὸς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ὁποῖο</a:t>
            </a:r>
            <a:r>
              <a:rPr lang="el-GR" sz="3200" dirty="0"/>
              <a:t> </a:t>
            </a:r>
            <a:r>
              <a:rPr lang="el-GR" sz="3200" dirty="0" err="1"/>
              <a:t>ὑποδηλώνει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εὐχὴ</a:t>
            </a:r>
            <a:r>
              <a:rPr lang="el-GR" sz="3200" dirty="0"/>
              <a:t> </a:t>
            </a:r>
            <a:r>
              <a:rPr lang="el-GR" sz="3200" dirty="0" err="1"/>
              <a:t>ὑπῆρχε</a:t>
            </a:r>
            <a:r>
              <a:rPr lang="el-GR" sz="3200" dirty="0"/>
              <a:t> </a:t>
            </a:r>
            <a:r>
              <a:rPr lang="el-GR" sz="3200" dirty="0" err="1"/>
              <a:t>σὲ</a:t>
            </a:r>
            <a:r>
              <a:rPr lang="el-GR" sz="3200" dirty="0"/>
              <a:t> </a:t>
            </a:r>
            <a:r>
              <a:rPr lang="el-GR" sz="3200" dirty="0" err="1"/>
              <a:t>λειτουργικὴ</a:t>
            </a:r>
            <a:r>
              <a:rPr lang="el-GR" sz="3200" dirty="0"/>
              <a:t> χρήση </a:t>
            </a:r>
            <a:r>
              <a:rPr lang="el-GR" sz="3200" dirty="0" err="1"/>
              <a:t>πρὶν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4</a:t>
            </a:r>
            <a:r>
              <a:rPr lang="el-GR" sz="3200" baseline="30000" dirty="0"/>
              <a:t>ο</a:t>
            </a:r>
            <a:r>
              <a:rPr lang="el-GR" sz="3200" dirty="0"/>
              <a:t> </a:t>
            </a:r>
            <a:r>
              <a:rPr lang="el-GR" sz="3200" dirty="0" err="1"/>
              <a:t>αἰ</a:t>
            </a:r>
            <a:r>
              <a:rPr lang="el-GR" sz="3200" dirty="0"/>
              <a:t>.</a:t>
            </a:r>
            <a:endParaRPr lang="en-GR" sz="3200" u="sng" dirty="0"/>
          </a:p>
          <a:p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3096859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BD329F-7EA3-8543-8E7A-3A4CAFEA7A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353801" cy="60385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FC2069-A3B1-C542-AFE1-6D89793AB5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638" y="146649"/>
            <a:ext cx="11990717" cy="6599208"/>
          </a:xfrm>
        </p:spPr>
        <p:txBody>
          <a:bodyPr>
            <a:normAutofit/>
          </a:bodyPr>
          <a:lstStyle/>
          <a:p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ἴδια</a:t>
            </a:r>
            <a:r>
              <a:rPr lang="el-GR" sz="3200" dirty="0"/>
              <a:t> περίπτωση </a:t>
            </a:r>
            <a:r>
              <a:rPr lang="el-GR" sz="3200" dirty="0" err="1"/>
              <a:t>ἐντάσσεται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προτροπὴ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Ἰγνατίου</a:t>
            </a:r>
            <a:r>
              <a:rPr lang="el-GR" sz="3200" dirty="0"/>
              <a:t> </a:t>
            </a:r>
            <a:r>
              <a:rPr lang="el-GR" sz="3200" dirty="0" err="1"/>
              <a:t>πρὸς</a:t>
            </a:r>
            <a:r>
              <a:rPr lang="el-GR" sz="3200" dirty="0"/>
              <a:t> </a:t>
            </a:r>
            <a:r>
              <a:rPr lang="el-GR" sz="3200" dirty="0" err="1"/>
              <a:t>τοὺς</a:t>
            </a:r>
            <a:r>
              <a:rPr lang="el-GR" sz="3200" dirty="0"/>
              <a:t> </a:t>
            </a:r>
            <a:r>
              <a:rPr lang="el-GR" sz="3200" dirty="0" err="1"/>
              <a:t>Χριστιανοὺς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Ρώμης </a:t>
            </a:r>
            <a:r>
              <a:rPr lang="el-GR" sz="3200" dirty="0" err="1"/>
              <a:t>νὰ</a:t>
            </a:r>
            <a:r>
              <a:rPr lang="el-GR" sz="3200" dirty="0"/>
              <a:t> «</a:t>
            </a:r>
            <a:r>
              <a:rPr lang="el-GR" sz="3200" dirty="0" err="1"/>
              <a:t>λιτανεύσουν</a:t>
            </a:r>
            <a:r>
              <a:rPr lang="el-GR" sz="3200" dirty="0"/>
              <a:t>»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Χριστὸ</a:t>
            </a:r>
            <a:r>
              <a:rPr lang="el-GR" sz="3200" dirty="0"/>
              <a:t> </a:t>
            </a:r>
            <a:r>
              <a:rPr lang="el-GR" sz="3200" dirty="0" err="1"/>
              <a:t>ὑπέρ</a:t>
            </a:r>
            <a:r>
              <a:rPr lang="el-GR" sz="3200" dirty="0"/>
              <a:t> του, </a:t>
            </a:r>
            <a:r>
              <a:rPr lang="el-GR" sz="3200" dirty="0" err="1"/>
              <a:t>ὥστε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μαρτύριό του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ἀποβεῖ</a:t>
            </a:r>
            <a:r>
              <a:rPr lang="el-GR" sz="3200" dirty="0"/>
              <a:t> «θυσία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Θεὸ</a:t>
            </a:r>
            <a:r>
              <a:rPr lang="el-GR" sz="3200" dirty="0"/>
              <a:t>».</a:t>
            </a:r>
          </a:p>
          <a:p>
            <a:r>
              <a:rPr lang="el-GR" sz="3200" dirty="0" err="1"/>
              <a:t>Στὴ</a:t>
            </a:r>
            <a:r>
              <a:rPr lang="el-GR" sz="3200" dirty="0"/>
              <a:t> συγκεκριμένη μαρτυρία </a:t>
            </a:r>
            <a:r>
              <a:rPr lang="el-GR" sz="3200" dirty="0" err="1"/>
              <a:t>ἐνδιαφέρον</a:t>
            </a:r>
            <a:r>
              <a:rPr lang="el-GR" sz="3200" dirty="0"/>
              <a:t> παρουσιάζει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ὅρος</a:t>
            </a:r>
            <a:r>
              <a:rPr lang="el-GR" sz="3200" dirty="0"/>
              <a:t> «λιτανεία»,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ὁποῖος</a:t>
            </a:r>
            <a:r>
              <a:rPr lang="el-GR" sz="3200" dirty="0"/>
              <a:t> προέρχεται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ρῆμα</a:t>
            </a:r>
            <a:r>
              <a:rPr lang="el-GR" sz="3200" dirty="0"/>
              <a:t> «λιτανεύω» (=</a:t>
            </a:r>
            <a:r>
              <a:rPr lang="el-GR" sz="3200" dirty="0" err="1"/>
              <a:t>παρακαλῶ</a:t>
            </a:r>
            <a:r>
              <a:rPr lang="el-GR" sz="3200" dirty="0"/>
              <a:t>), </a:t>
            </a:r>
            <a:r>
              <a:rPr lang="el-GR" sz="3200" dirty="0" err="1"/>
              <a:t>στὴ</a:t>
            </a:r>
            <a:r>
              <a:rPr lang="el-GR" sz="3200" dirty="0"/>
              <a:t> </a:t>
            </a:r>
            <a:r>
              <a:rPr lang="el-GR" sz="3200" dirty="0" err="1"/>
              <a:t>δὲ</a:t>
            </a:r>
            <a:r>
              <a:rPr lang="el-GR" sz="3200" dirty="0"/>
              <a:t> μεταγενέστερη </a:t>
            </a:r>
            <a:r>
              <a:rPr lang="el-GR" sz="3200" dirty="0" err="1"/>
              <a:t>λειτουργικὴ</a:t>
            </a:r>
            <a:r>
              <a:rPr lang="el-GR" sz="3200" dirty="0"/>
              <a:t> </a:t>
            </a:r>
            <a:r>
              <a:rPr lang="el-GR" sz="3200" dirty="0" err="1"/>
              <a:t>ὁρολογία</a:t>
            </a:r>
            <a:r>
              <a:rPr lang="el-GR" sz="3200" dirty="0"/>
              <a:t> σημαίνει «</a:t>
            </a:r>
            <a:r>
              <a:rPr lang="el-GR" sz="3200" dirty="0" err="1"/>
              <a:t>τὴν</a:t>
            </a:r>
            <a:r>
              <a:rPr lang="el-GR" sz="3200" dirty="0"/>
              <a:t> πάνδημη παράκληση </a:t>
            </a:r>
            <a:r>
              <a:rPr lang="el-GR" sz="3200" dirty="0" err="1"/>
              <a:t>ἤ</a:t>
            </a:r>
            <a:r>
              <a:rPr lang="el-GR" sz="3200" dirty="0"/>
              <a:t> </a:t>
            </a:r>
            <a:r>
              <a:rPr lang="el-GR" sz="3200" dirty="0" err="1"/>
              <a:t>τελετὴ</a:t>
            </a:r>
            <a:r>
              <a:rPr lang="el-GR" sz="3200" dirty="0"/>
              <a:t>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ἄμεση</a:t>
            </a:r>
            <a:r>
              <a:rPr lang="el-GR" sz="3200" dirty="0"/>
              <a:t> παρέμβαση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Θεοῦ</a:t>
            </a:r>
            <a:r>
              <a:rPr lang="el-GR" sz="3200" dirty="0"/>
              <a:t>».</a:t>
            </a:r>
          </a:p>
          <a:p>
            <a:endParaRPr lang="el-GR" sz="3200" dirty="0"/>
          </a:p>
          <a:p>
            <a:pPr marL="0" indent="0">
              <a:buNone/>
            </a:pPr>
            <a:r>
              <a:rPr lang="el-GR" sz="3200" dirty="0"/>
              <a:t>(ΙΙ) Μία </a:t>
            </a:r>
            <a:r>
              <a:rPr lang="el-GR" sz="3200" dirty="0" err="1"/>
              <a:t>προτροπὴ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Πολυκάρπου Σμύρνης </a:t>
            </a:r>
            <a:r>
              <a:rPr lang="el-GR" sz="3200" dirty="0" err="1"/>
              <a:t>πρὸς</a:t>
            </a:r>
            <a:r>
              <a:rPr lang="el-GR" sz="3200" dirty="0"/>
              <a:t> </a:t>
            </a:r>
            <a:r>
              <a:rPr lang="el-GR" sz="3200" dirty="0" err="1"/>
              <a:t>τοὺς</a:t>
            </a:r>
            <a:r>
              <a:rPr lang="el-GR" sz="3200" dirty="0"/>
              <a:t> </a:t>
            </a:r>
            <a:r>
              <a:rPr lang="el-GR" sz="3200" dirty="0" err="1"/>
              <a:t>Φιλιππησίους</a:t>
            </a:r>
            <a:r>
              <a:rPr lang="el-GR" sz="3200" dirty="0"/>
              <a:t> </a:t>
            </a:r>
            <a:r>
              <a:rPr lang="el-GR" sz="3200" dirty="0" err="1"/>
              <a:t>προφανῶς</a:t>
            </a:r>
            <a:r>
              <a:rPr lang="el-GR" sz="3200" dirty="0"/>
              <a:t> παραπέμπει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ὕπαρξη</a:t>
            </a:r>
            <a:r>
              <a:rPr lang="el-GR" sz="3200" dirty="0"/>
              <a:t> κάποιας </a:t>
            </a:r>
            <a:r>
              <a:rPr lang="el-GR" sz="3200" dirty="0" err="1"/>
              <a:t>λειτουργικῆς</a:t>
            </a:r>
            <a:r>
              <a:rPr lang="el-GR" sz="3200" dirty="0"/>
              <a:t> </a:t>
            </a:r>
            <a:r>
              <a:rPr lang="el-GR" sz="3200" dirty="0" err="1"/>
              <a:t>προσευχῆς</a:t>
            </a:r>
            <a:r>
              <a:rPr lang="el-GR" sz="3200" dirty="0"/>
              <a:t>: </a:t>
            </a:r>
            <a:endParaRPr lang="en-GR" sz="3200" u="sng" dirty="0"/>
          </a:p>
          <a:p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253358313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43C85-AB25-1C4C-81C8-53E62F2C9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1353801" cy="60384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5E521F-0887-5A49-9610-B1EE5C1EA1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011" y="189779"/>
            <a:ext cx="11938959" cy="655607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3200" dirty="0"/>
              <a:t>Δ)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ἴδιο</a:t>
            </a:r>
            <a:r>
              <a:rPr lang="el-GR" sz="3200" dirty="0"/>
              <a:t> πάπυρο </a:t>
            </a:r>
            <a:r>
              <a:rPr lang="el-GR" sz="3200" dirty="0" err="1"/>
              <a:t>τῆς</a:t>
            </a:r>
            <a:r>
              <a:rPr lang="el-GR" sz="3200" dirty="0"/>
              <a:t> προηγούμενης </a:t>
            </a:r>
            <a:r>
              <a:rPr lang="el-GR" sz="3200" dirty="0" err="1"/>
              <a:t>εὐχῆς</a:t>
            </a:r>
            <a:r>
              <a:rPr lang="el-GR" sz="3200" dirty="0"/>
              <a:t> προέρχεται </a:t>
            </a:r>
            <a:r>
              <a:rPr lang="el-GR" sz="3200" dirty="0" err="1"/>
              <a:t>ἕνα</a:t>
            </a:r>
            <a:r>
              <a:rPr lang="el-GR" sz="3200" dirty="0"/>
              <a:t> </a:t>
            </a:r>
            <a:r>
              <a:rPr lang="el-GR" sz="3200" dirty="0" err="1"/>
              <a:t>ἀκόμα</a:t>
            </a:r>
            <a:r>
              <a:rPr lang="el-GR" sz="3200" dirty="0"/>
              <a:t> </a:t>
            </a:r>
            <a:r>
              <a:rPr lang="el-GR" sz="3200" dirty="0" err="1"/>
              <a:t>προσευχητικὸ</a:t>
            </a:r>
            <a:r>
              <a:rPr lang="el-GR" sz="3200" dirty="0"/>
              <a:t> κείμενο.</a:t>
            </a:r>
          </a:p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εὐχὴ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κολοβωμένη· </a:t>
            </a:r>
            <a:r>
              <a:rPr lang="el-GR" sz="3200" dirty="0" err="1"/>
              <a:t>ἑπομένως</a:t>
            </a:r>
            <a:r>
              <a:rPr lang="el-GR" sz="3200" dirty="0"/>
              <a:t> </a:t>
            </a:r>
            <a:r>
              <a:rPr lang="el-GR" sz="3200" dirty="0" err="1"/>
              <a:t>ἐλλείπει</a:t>
            </a:r>
            <a:r>
              <a:rPr lang="el-GR" sz="3200" dirty="0"/>
              <a:t> </a:t>
            </a:r>
            <a:r>
              <a:rPr lang="el-GR" sz="3200" dirty="0" err="1"/>
              <a:t>εἴτε</a:t>
            </a:r>
            <a:r>
              <a:rPr lang="el-GR" sz="3200" dirty="0"/>
              <a:t> κάποιο </a:t>
            </a:r>
            <a:r>
              <a:rPr lang="el-GR" sz="3200" dirty="0" err="1"/>
              <a:t>τμῆμα</a:t>
            </a:r>
            <a:r>
              <a:rPr lang="el-GR" sz="3200" dirty="0"/>
              <a:t> </a:t>
            </a:r>
            <a:r>
              <a:rPr lang="el-GR" sz="3200" dirty="0" err="1"/>
              <a:t>αἰτημάτων</a:t>
            </a:r>
            <a:r>
              <a:rPr lang="el-GR" sz="3200" dirty="0"/>
              <a:t> </a:t>
            </a:r>
            <a:r>
              <a:rPr lang="el-GR" sz="3200" dirty="0" err="1"/>
              <a:t>μαζὶ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δοξολογικὸ</a:t>
            </a:r>
            <a:r>
              <a:rPr lang="el-GR" sz="3200" dirty="0"/>
              <a:t> </a:t>
            </a:r>
            <a:r>
              <a:rPr lang="el-GR" sz="3200" dirty="0" err="1"/>
              <a:t>ἐπίλογο</a:t>
            </a:r>
            <a:r>
              <a:rPr lang="el-GR" sz="3200" dirty="0"/>
              <a:t>, </a:t>
            </a:r>
            <a:r>
              <a:rPr lang="el-GR" sz="3200" dirty="0" err="1"/>
              <a:t>εἴτε</a:t>
            </a:r>
            <a:r>
              <a:rPr lang="el-GR" sz="3200" dirty="0"/>
              <a:t> μόνο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δοξολογικὸς</a:t>
            </a:r>
            <a:r>
              <a:rPr lang="el-GR" sz="3200" dirty="0"/>
              <a:t> </a:t>
            </a:r>
            <a:r>
              <a:rPr lang="el-GR" sz="3200" dirty="0" err="1"/>
              <a:t>ἐπίλογος</a:t>
            </a:r>
            <a:r>
              <a:rPr lang="el-GR" sz="3200" dirty="0"/>
              <a:t> (</a:t>
            </a:r>
            <a:r>
              <a:rPr lang="el-GR" sz="3200" dirty="0" err="1"/>
              <a:t>ἐὰν</a:t>
            </a:r>
            <a:r>
              <a:rPr lang="el-GR" sz="3200" dirty="0"/>
              <a:t> </a:t>
            </a:r>
            <a:r>
              <a:rPr lang="el-GR" sz="3200" dirty="0" err="1"/>
              <a:t>δεχθοῦμε</a:t>
            </a:r>
            <a:r>
              <a:rPr lang="el-GR" sz="3200" dirty="0"/>
              <a:t>, δηλαδή,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σημεῖο</a:t>
            </a:r>
            <a:r>
              <a:rPr lang="el-GR" sz="3200" dirty="0"/>
              <a:t> </a:t>
            </a:r>
            <a:r>
              <a:rPr lang="el-GR" sz="3200" dirty="0" err="1"/>
              <a:t>ποὺ</a:t>
            </a:r>
            <a:r>
              <a:rPr lang="el-GR" sz="3200" dirty="0"/>
              <a:t> </a:t>
            </a:r>
            <a:r>
              <a:rPr lang="el-GR" sz="3200" dirty="0" err="1"/>
              <a:t>σταματᾶ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κείμενο </a:t>
            </a:r>
            <a:r>
              <a:rPr lang="el-GR" sz="3200" dirty="0" err="1"/>
              <a:t>ἔχουν</a:t>
            </a:r>
            <a:r>
              <a:rPr lang="el-GR" sz="3200" dirty="0"/>
              <a:t> </a:t>
            </a:r>
            <a:r>
              <a:rPr lang="el-GR" sz="3200" dirty="0" err="1"/>
              <a:t>ἤδη</a:t>
            </a:r>
            <a:r>
              <a:rPr lang="el-GR" sz="3200" dirty="0"/>
              <a:t> </a:t>
            </a:r>
            <a:r>
              <a:rPr lang="el-GR" sz="3200" dirty="0" err="1"/>
              <a:t>ὁλοκληρωθεῖ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αἰτήματα</a:t>
            </a:r>
            <a:r>
              <a:rPr lang="el-GR" sz="3200" dirty="0"/>
              <a:t>).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Σὲ</a:t>
            </a:r>
            <a:r>
              <a:rPr lang="el-GR" sz="3200" dirty="0"/>
              <a:t> </a:t>
            </a:r>
            <a:r>
              <a:rPr lang="el-GR" sz="3200" dirty="0" err="1"/>
              <a:t>ἀντίθεση</a:t>
            </a:r>
            <a:r>
              <a:rPr lang="el-GR" sz="3200" dirty="0"/>
              <a:t>, </a:t>
            </a:r>
            <a:r>
              <a:rPr lang="el-GR" sz="3200" dirty="0" err="1"/>
              <a:t>ὅμως</a:t>
            </a:r>
            <a:r>
              <a:rPr lang="el-GR" sz="3200" dirty="0"/>
              <a:t>,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τὶς</a:t>
            </a:r>
            <a:r>
              <a:rPr lang="el-GR" sz="3200" dirty="0"/>
              <a:t> </a:t>
            </a:r>
            <a:r>
              <a:rPr lang="el-GR" sz="3200" dirty="0" err="1"/>
              <a:t>ὑπόλοιπες</a:t>
            </a:r>
            <a:r>
              <a:rPr lang="el-GR" sz="3200" dirty="0"/>
              <a:t> </a:t>
            </a:r>
            <a:r>
              <a:rPr lang="el-GR" sz="3200" dirty="0" err="1"/>
              <a:t>προσευχὲς</a:t>
            </a:r>
            <a:r>
              <a:rPr lang="el-GR" sz="3200" dirty="0"/>
              <a:t> </a:t>
            </a:r>
            <a:r>
              <a:rPr lang="el-GR" sz="3200" dirty="0" err="1"/>
              <a:t>ποὺ</a:t>
            </a:r>
            <a:r>
              <a:rPr lang="el-GR" sz="3200" dirty="0"/>
              <a:t> καταγράφονται </a:t>
            </a:r>
            <a:r>
              <a:rPr lang="el-GR" sz="3200" dirty="0" err="1"/>
              <a:t>στοὺς</a:t>
            </a:r>
            <a:r>
              <a:rPr lang="el-GR" sz="3200" dirty="0"/>
              <a:t> συγκεκριμένους παπύρους,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εὐχὴ</a:t>
            </a:r>
            <a:r>
              <a:rPr lang="el-GR" sz="3200" dirty="0"/>
              <a:t> </a:t>
            </a:r>
            <a:r>
              <a:rPr lang="el-GR" sz="3200" dirty="0" err="1"/>
              <a:t>αὐτὴ</a:t>
            </a:r>
            <a:r>
              <a:rPr lang="el-GR" sz="3200" dirty="0"/>
              <a:t> φέρει τίτλο (</a:t>
            </a:r>
            <a:r>
              <a:rPr lang="el-GR" sz="3200" i="1" dirty="0" err="1"/>
              <a:t>Σαββατικὴ</a:t>
            </a:r>
            <a:r>
              <a:rPr lang="el-GR" sz="3200" i="1" dirty="0"/>
              <a:t> </a:t>
            </a:r>
            <a:r>
              <a:rPr lang="el-GR" sz="3200" i="1" dirty="0" err="1"/>
              <a:t>εὐχὴ</a:t>
            </a:r>
            <a:r>
              <a:rPr lang="el-GR" sz="3200" dirty="0"/>
              <a:t>).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Ὁ</a:t>
            </a:r>
            <a:r>
              <a:rPr lang="el-GR" sz="3200" dirty="0"/>
              <a:t> συγκεκριμένος τίτλος παραπέμπει </a:t>
            </a:r>
            <a:r>
              <a:rPr lang="el-GR" sz="3200" dirty="0" err="1"/>
              <a:t>προφανῶς</a:t>
            </a:r>
            <a:r>
              <a:rPr lang="el-GR" sz="3200" dirty="0"/>
              <a:t> </a:t>
            </a:r>
            <a:r>
              <a:rPr lang="el-GR" sz="3200" dirty="0" err="1"/>
              <a:t>σὲ</a:t>
            </a:r>
            <a:r>
              <a:rPr lang="el-GR" sz="3200" dirty="0"/>
              <a:t> </a:t>
            </a:r>
            <a:r>
              <a:rPr lang="el-GR" sz="3200" dirty="0" err="1"/>
              <a:t>ἰουδαιοχριστιανικὸ</a:t>
            </a:r>
            <a:r>
              <a:rPr lang="el-GR" sz="3200" dirty="0"/>
              <a:t> περιβάλλον, </a:t>
            </a:r>
            <a:r>
              <a:rPr lang="el-GR" sz="3200" dirty="0" err="1"/>
              <a:t>ἐφόσον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ἐπίθετο</a:t>
            </a:r>
            <a:r>
              <a:rPr lang="el-GR" sz="3200" dirty="0"/>
              <a:t> «</a:t>
            </a:r>
            <a:r>
              <a:rPr lang="el-GR" sz="3200" dirty="0" err="1"/>
              <a:t>σαββατικὸς</a:t>
            </a:r>
            <a:r>
              <a:rPr lang="el-GR" sz="3200" dirty="0"/>
              <a:t>» </a:t>
            </a:r>
            <a:r>
              <a:rPr lang="el-GR" sz="3200" dirty="0" err="1"/>
              <a:t>δὲν</a:t>
            </a:r>
            <a:r>
              <a:rPr lang="el-GR" sz="3200" dirty="0"/>
              <a:t> </a:t>
            </a:r>
            <a:r>
              <a:rPr lang="el-GR" sz="3200" dirty="0" err="1"/>
              <a:t>χρησιμοποιεῖται</a:t>
            </a:r>
            <a:r>
              <a:rPr lang="el-GR" sz="3200" dirty="0"/>
              <a:t> συνήθως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δηλώσει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ἡμέρα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Σαββάτου, </a:t>
            </a:r>
            <a:r>
              <a:rPr lang="el-GR" sz="3200" dirty="0" err="1"/>
              <a:t>ἀλλὰ</a:t>
            </a:r>
            <a:r>
              <a:rPr lang="el-GR" sz="3200" dirty="0"/>
              <a:t> παραπέμπει πάντοτε </a:t>
            </a:r>
            <a:r>
              <a:rPr lang="el-GR" sz="3200" dirty="0" err="1"/>
              <a:t>στὸ</a:t>
            </a:r>
            <a:r>
              <a:rPr lang="el-GR" sz="3200" dirty="0"/>
              <a:t> «</a:t>
            </a:r>
            <a:r>
              <a:rPr lang="el-GR" sz="3200" dirty="0" err="1"/>
              <a:t>σαββατικὸ</a:t>
            </a:r>
            <a:r>
              <a:rPr lang="el-GR" sz="3200" dirty="0"/>
              <a:t> </a:t>
            </a:r>
            <a:r>
              <a:rPr lang="el-GR" sz="3200" dirty="0" err="1"/>
              <a:t>ἔτος</a:t>
            </a:r>
            <a:r>
              <a:rPr lang="el-GR" sz="3200" dirty="0"/>
              <a:t>», </a:t>
            </a:r>
            <a:r>
              <a:rPr lang="el-GR" sz="3200" dirty="0" err="1"/>
              <a:t>δηλαδὴ</a:t>
            </a:r>
            <a:r>
              <a:rPr lang="el-GR" sz="3200" dirty="0"/>
              <a:t>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ἑβραϊκὴ</a:t>
            </a:r>
            <a:r>
              <a:rPr lang="el-GR" sz="3200" dirty="0"/>
              <a:t> </a:t>
            </a:r>
            <a:r>
              <a:rPr lang="el-GR" sz="3200" dirty="0" err="1"/>
              <a:t>ἑορτὴ</a:t>
            </a:r>
            <a:r>
              <a:rPr lang="el-GR" sz="3200" dirty="0"/>
              <a:t> </a:t>
            </a:r>
            <a:r>
              <a:rPr lang="el-GR" sz="3200" dirty="0" err="1"/>
              <a:t>ποὺ</a:t>
            </a:r>
            <a:r>
              <a:rPr lang="el-GR" sz="3200" dirty="0"/>
              <a:t> </a:t>
            </a:r>
            <a:r>
              <a:rPr lang="el-GR" sz="3200" dirty="0" err="1"/>
              <a:t>ἐτελεῖτο</a:t>
            </a:r>
            <a:r>
              <a:rPr lang="el-GR" sz="3200" dirty="0"/>
              <a:t> </a:t>
            </a:r>
            <a:r>
              <a:rPr lang="el-GR" sz="3200" dirty="0" err="1"/>
              <a:t>ἀνὰ</a:t>
            </a:r>
            <a:r>
              <a:rPr lang="el-GR" sz="3200" dirty="0"/>
              <a:t> </a:t>
            </a:r>
            <a:r>
              <a:rPr lang="el-GR" sz="3200" dirty="0" err="1"/>
              <a:t>ἑπτὰ</a:t>
            </a:r>
            <a:r>
              <a:rPr lang="el-GR" sz="3200" dirty="0"/>
              <a:t> </a:t>
            </a:r>
            <a:r>
              <a:rPr lang="el-GR" sz="3200" dirty="0" err="1"/>
              <a:t>ἔτη</a:t>
            </a:r>
            <a:r>
              <a:rPr lang="el-GR" sz="3200" dirty="0"/>
              <a:t>.</a:t>
            </a:r>
            <a:endParaRPr lang="en-GR" sz="3200" u="sng" dirty="0"/>
          </a:p>
          <a:p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361811450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DADCC4-5ABD-B140-8A3A-373CA0A071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0" y="-45718"/>
            <a:ext cx="11353801" cy="45719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A6D55D-FA63-0E46-81BA-EA0E022A5B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770" y="166489"/>
            <a:ext cx="11938958" cy="6587994"/>
          </a:xfrm>
        </p:spPr>
        <p:txBody>
          <a:bodyPr>
            <a:noAutofit/>
          </a:bodyPr>
          <a:lstStyle/>
          <a:p>
            <a:r>
              <a:rPr lang="el-GR" sz="3200" dirty="0" err="1"/>
              <a:t>Εἶναι</a:t>
            </a:r>
            <a:r>
              <a:rPr lang="el-GR" sz="3200" dirty="0"/>
              <a:t>, </a:t>
            </a:r>
            <a:r>
              <a:rPr lang="el-GR" sz="3200" dirty="0" err="1"/>
              <a:t>ὅμως</a:t>
            </a:r>
            <a:r>
              <a:rPr lang="el-GR" sz="3200" dirty="0"/>
              <a:t>, </a:t>
            </a:r>
            <a:r>
              <a:rPr lang="el-GR" sz="3200" dirty="0" err="1"/>
              <a:t>ἀδύνατο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δεχθοῦμε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 μία </a:t>
            </a:r>
            <a:r>
              <a:rPr lang="el-GR" sz="3200" dirty="0" err="1"/>
              <a:t>εὐχὴ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χριστιανικῆς</a:t>
            </a:r>
            <a:r>
              <a:rPr lang="el-GR" sz="3200" dirty="0"/>
              <a:t> Λατρείας </a:t>
            </a:r>
            <a:r>
              <a:rPr lang="el-GR" sz="3200" dirty="0" err="1"/>
              <a:t>ἀναπεμπόταν</a:t>
            </a:r>
            <a:r>
              <a:rPr lang="el-GR" sz="3200" dirty="0"/>
              <a:t> κάθε </a:t>
            </a:r>
            <a:r>
              <a:rPr lang="el-GR" sz="3200" dirty="0" err="1"/>
              <a:t>ἑπτὰ</a:t>
            </a:r>
            <a:r>
              <a:rPr lang="el-GR" sz="3200" dirty="0"/>
              <a:t> </a:t>
            </a:r>
            <a:r>
              <a:rPr lang="el-GR" sz="3200" dirty="0" err="1"/>
              <a:t>ἔτη</a:t>
            </a:r>
            <a:r>
              <a:rPr lang="el-GR" sz="3200" dirty="0"/>
              <a:t>. </a:t>
            </a:r>
            <a:r>
              <a:rPr lang="el-GR" sz="3200" dirty="0" err="1"/>
              <a:t>Ἡ</a:t>
            </a:r>
            <a:r>
              <a:rPr lang="el-GR" sz="3200" dirty="0"/>
              <a:t> περιοδικότητα </a:t>
            </a:r>
            <a:r>
              <a:rPr lang="el-GR" sz="3200" dirty="0" err="1"/>
              <a:t>στὴ</a:t>
            </a:r>
            <a:r>
              <a:rPr lang="el-GR" sz="3200" dirty="0"/>
              <a:t> Λατρείας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Ἐκκλησίας</a:t>
            </a:r>
            <a:r>
              <a:rPr lang="el-GR" sz="3200" dirty="0"/>
              <a:t> </a:t>
            </a:r>
            <a:r>
              <a:rPr lang="el-GR" sz="3200" dirty="0" err="1"/>
              <a:t>οὐδέποτε</a:t>
            </a:r>
            <a:r>
              <a:rPr lang="el-GR" sz="3200" dirty="0"/>
              <a:t> </a:t>
            </a:r>
            <a:r>
              <a:rPr lang="el-GR" sz="3200" dirty="0" err="1"/>
              <a:t>ὑπερέβαινε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</a:t>
            </a:r>
            <a:r>
              <a:rPr lang="el-GR" sz="3200" dirty="0" err="1"/>
              <a:t>χρονικὴ</a:t>
            </a:r>
            <a:r>
              <a:rPr lang="el-GR" sz="3200" dirty="0"/>
              <a:t> </a:t>
            </a:r>
            <a:r>
              <a:rPr lang="el-GR" sz="3200" dirty="0" err="1"/>
              <a:t>ἐμβέλεια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ἑνὸς</a:t>
            </a:r>
            <a:r>
              <a:rPr lang="el-GR" sz="3200" dirty="0"/>
              <a:t> </a:t>
            </a:r>
            <a:r>
              <a:rPr lang="el-GR" sz="3200" dirty="0" err="1"/>
              <a:t>ἔτους</a:t>
            </a:r>
            <a:r>
              <a:rPr lang="el-GR" sz="3200" dirty="0"/>
              <a:t>.</a:t>
            </a:r>
          </a:p>
          <a:p>
            <a:r>
              <a:rPr lang="el-GR" sz="3200" dirty="0" err="1"/>
              <a:t>Ἑπομένως</a:t>
            </a:r>
            <a:r>
              <a:rPr lang="el-GR" sz="3200" dirty="0"/>
              <a:t>, </a:t>
            </a:r>
            <a:r>
              <a:rPr lang="el-GR" sz="3200" dirty="0" err="1"/>
              <a:t>δὲν</a:t>
            </a:r>
            <a:r>
              <a:rPr lang="el-GR" sz="3200" dirty="0"/>
              <a:t> </a:t>
            </a:r>
            <a:r>
              <a:rPr lang="el-GR" sz="3200" dirty="0" err="1"/>
              <a:t>μπορεῖ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ἰσχύει</a:t>
            </a:r>
            <a:r>
              <a:rPr lang="el-GR" sz="3200" dirty="0"/>
              <a:t> </a:t>
            </a:r>
            <a:r>
              <a:rPr lang="el-GR" sz="3200" dirty="0" err="1"/>
              <a:t>περὶ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εὐχῆς</a:t>
            </a:r>
            <a:r>
              <a:rPr lang="el-GR" sz="3200" dirty="0"/>
              <a:t> </a:t>
            </a:r>
            <a:r>
              <a:rPr lang="el-GR" sz="3200" dirty="0" err="1"/>
              <a:t>αὐτῆς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ἔννοια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«</a:t>
            </a:r>
            <a:r>
              <a:rPr lang="el-GR" sz="3200" dirty="0" err="1"/>
              <a:t>σαββατικοῦ</a:t>
            </a:r>
            <a:r>
              <a:rPr lang="el-GR" sz="3200" dirty="0"/>
              <a:t>» </a:t>
            </a:r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περιοδικῆς</a:t>
            </a:r>
            <a:r>
              <a:rPr lang="el-GR" sz="3200" dirty="0"/>
              <a:t> </a:t>
            </a:r>
            <a:r>
              <a:rPr lang="el-GR" sz="3200" dirty="0" err="1"/>
              <a:t>ἰσχύος</a:t>
            </a:r>
            <a:r>
              <a:rPr lang="el-GR" sz="3200" dirty="0"/>
              <a:t> </a:t>
            </a:r>
            <a:r>
              <a:rPr lang="el-GR" sz="3200" dirty="0" err="1"/>
              <a:t>ἀνὰ</a:t>
            </a:r>
            <a:r>
              <a:rPr lang="el-GR" sz="3200" dirty="0"/>
              <a:t> </a:t>
            </a:r>
            <a:r>
              <a:rPr lang="el-GR" sz="3200" dirty="0" err="1"/>
              <a:t>ἑπταετία</a:t>
            </a:r>
            <a:r>
              <a:rPr lang="el-GR" sz="3200" dirty="0"/>
              <a:t>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/>
              <a:t>Καταλήγουμε, </a:t>
            </a:r>
            <a:r>
              <a:rPr lang="el-GR" sz="3200" dirty="0" err="1"/>
              <a:t>ἔτσι</a:t>
            </a:r>
            <a:r>
              <a:rPr lang="el-GR" sz="3200" dirty="0"/>
              <a:t>,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ἀπόδοση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τίτλου </a:t>
            </a:r>
            <a:r>
              <a:rPr lang="el-GR" sz="3200" dirty="0" err="1"/>
              <a:t>ὡς</a:t>
            </a:r>
            <a:r>
              <a:rPr lang="el-GR" sz="3200" dirty="0"/>
              <a:t> «</a:t>
            </a:r>
            <a:r>
              <a:rPr lang="el-GR" sz="3200" dirty="0" err="1"/>
              <a:t>εὐχὴ</a:t>
            </a:r>
            <a:r>
              <a:rPr lang="el-GR" sz="3200" dirty="0"/>
              <a:t> </a:t>
            </a:r>
            <a:r>
              <a:rPr lang="el-GR" sz="3200" dirty="0" err="1"/>
              <a:t>ποὺ</a:t>
            </a:r>
            <a:r>
              <a:rPr lang="el-GR" sz="3200" dirty="0"/>
              <a:t> </a:t>
            </a:r>
            <a:r>
              <a:rPr lang="el-GR" sz="3200" dirty="0" err="1"/>
              <a:t>ἀναπέμπεται</a:t>
            </a:r>
            <a:r>
              <a:rPr lang="el-GR" sz="3200" dirty="0"/>
              <a:t> </a:t>
            </a:r>
            <a:r>
              <a:rPr lang="el-GR" sz="3200" dirty="0" err="1"/>
              <a:t>ἀνὰ</a:t>
            </a:r>
            <a:r>
              <a:rPr lang="el-GR" sz="3200" dirty="0"/>
              <a:t> </a:t>
            </a:r>
            <a:r>
              <a:rPr lang="el-GR" sz="3200" dirty="0" err="1"/>
              <a:t>ἑπτὰ</a:t>
            </a:r>
            <a:r>
              <a:rPr lang="el-GR" sz="3200" dirty="0"/>
              <a:t> </a:t>
            </a:r>
            <a:r>
              <a:rPr lang="el-GR" sz="3200" dirty="0" err="1"/>
              <a:t>ἡμέρες</a:t>
            </a:r>
            <a:r>
              <a:rPr lang="el-GR" sz="3200" dirty="0"/>
              <a:t>», </a:t>
            </a:r>
            <a:r>
              <a:rPr lang="el-GR" sz="3200" dirty="0" err="1"/>
              <a:t>δηλαδὴ</a:t>
            </a:r>
            <a:r>
              <a:rPr lang="el-GR" sz="3200" dirty="0"/>
              <a:t> κάθε Σάββατο. </a:t>
            </a:r>
            <a:r>
              <a:rPr lang="el-GR" sz="3200" dirty="0" err="1"/>
              <a:t>Τὸ</a:t>
            </a:r>
            <a:r>
              <a:rPr lang="el-GR" sz="3200" dirty="0"/>
              <a:t> συμπέρασμα, λοιπόν, κατέληξε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ἑρμηνεία</a:t>
            </a:r>
            <a:r>
              <a:rPr lang="el-GR" sz="3200" dirty="0"/>
              <a:t> </a:t>
            </a:r>
            <a:r>
              <a:rPr lang="el-GR" sz="3200" dirty="0" err="1"/>
              <a:t>ποὺ</a:t>
            </a:r>
            <a:r>
              <a:rPr lang="el-GR" sz="3200" dirty="0"/>
              <a:t> </a:t>
            </a:r>
            <a:r>
              <a:rPr lang="el-GR" sz="3200" dirty="0" err="1"/>
              <a:t>εἶχε</a:t>
            </a:r>
            <a:r>
              <a:rPr lang="el-GR" sz="3200" dirty="0"/>
              <a:t> </a:t>
            </a:r>
            <a:r>
              <a:rPr lang="el-GR" sz="3200" dirty="0" err="1"/>
              <a:t>ἀποκλειστεῖ</a:t>
            </a:r>
            <a:r>
              <a:rPr lang="el-GR" sz="3200" dirty="0"/>
              <a:t>, </a:t>
            </a:r>
            <a:r>
              <a:rPr lang="el-GR" sz="3200" dirty="0" err="1"/>
              <a:t>ἐκ</a:t>
            </a:r>
            <a:r>
              <a:rPr lang="el-GR" sz="3200" dirty="0"/>
              <a:t> πρώτης </a:t>
            </a:r>
            <a:r>
              <a:rPr lang="el-GR" sz="3200" dirty="0" err="1"/>
              <a:t>ἐκτιμήσεως</a:t>
            </a:r>
            <a:r>
              <a:rPr lang="el-GR" sz="3200" dirty="0"/>
              <a:t>. </a:t>
            </a:r>
            <a:r>
              <a:rPr lang="el-GR" sz="3200" dirty="0" err="1"/>
              <a:t>Ἡ</a:t>
            </a:r>
            <a:r>
              <a:rPr lang="el-GR" sz="3200" dirty="0"/>
              <a:t> «</a:t>
            </a:r>
            <a:r>
              <a:rPr lang="el-GR" sz="3200" dirty="0" err="1"/>
              <a:t>σαββατικὴ</a:t>
            </a:r>
            <a:r>
              <a:rPr lang="el-GR" sz="3200" dirty="0"/>
              <a:t> </a:t>
            </a:r>
            <a:r>
              <a:rPr lang="el-GR" sz="3200" dirty="0" err="1"/>
              <a:t>εὐχὴ</a:t>
            </a:r>
            <a:r>
              <a:rPr lang="el-GR" sz="3200" dirty="0"/>
              <a:t>»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εὐχὴ</a:t>
            </a:r>
            <a:r>
              <a:rPr lang="el-GR" sz="3200" dirty="0"/>
              <a:t> </a:t>
            </a:r>
            <a:r>
              <a:rPr lang="el-GR" sz="3200" dirty="0" err="1"/>
              <a:t>ποὺ</a:t>
            </a:r>
            <a:r>
              <a:rPr lang="el-GR" sz="3200" dirty="0"/>
              <a:t> </a:t>
            </a:r>
            <a:r>
              <a:rPr lang="el-GR" sz="3200" dirty="0" err="1"/>
              <a:t>ἀνεπέμπετο</a:t>
            </a:r>
            <a:r>
              <a:rPr lang="el-GR" sz="3200" dirty="0"/>
              <a:t> κάθε Σάββατο.</a:t>
            </a:r>
            <a:endParaRPr lang="en-GR" sz="3200" u="sng" dirty="0"/>
          </a:p>
          <a:p>
            <a:r>
              <a:rPr lang="el-GR" sz="3200" dirty="0" err="1"/>
              <a:t>Τὸ</a:t>
            </a:r>
            <a:r>
              <a:rPr lang="el-GR" sz="3200" dirty="0"/>
              <a:t> συμπέρασμα </a:t>
            </a:r>
            <a:r>
              <a:rPr lang="el-GR" sz="3200" dirty="0" err="1"/>
              <a:t>αὐτὸ</a:t>
            </a:r>
            <a:r>
              <a:rPr lang="el-GR" sz="3200" dirty="0"/>
              <a:t> τονίζει </a:t>
            </a:r>
            <a:r>
              <a:rPr lang="el-GR" sz="3200" dirty="0" err="1"/>
              <a:t>ἀκόμα</a:t>
            </a:r>
            <a:r>
              <a:rPr lang="el-GR" sz="3200" dirty="0"/>
              <a:t> περισσότερο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ἰουδαιοχριστιανικὸ</a:t>
            </a:r>
            <a:r>
              <a:rPr lang="el-GR" sz="3200" dirty="0"/>
              <a:t> χαρακτήρα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εὐχῆς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, </a:t>
            </a:r>
            <a:r>
              <a:rPr lang="el-GR" sz="3200" dirty="0" err="1"/>
              <a:t>ἑπομένως</a:t>
            </a:r>
            <a:r>
              <a:rPr lang="el-GR" sz="3200" dirty="0"/>
              <a:t>,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ἀρχαιότητά</a:t>
            </a:r>
            <a:r>
              <a:rPr lang="el-GR" sz="3200" dirty="0"/>
              <a:t> της.</a:t>
            </a:r>
            <a:r>
              <a:rPr lang="en-GR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211454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8CA15B-A48A-354F-B0C3-93F7068158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0" y="-45718"/>
            <a:ext cx="11353799" cy="45719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E09BB8-A7D7-DE43-85DA-A6CA1BB62F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265" y="94890"/>
            <a:ext cx="12007970" cy="6622499"/>
          </a:xfrm>
        </p:spPr>
        <p:txBody>
          <a:bodyPr>
            <a:normAutofit/>
          </a:bodyPr>
          <a:lstStyle/>
          <a:p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ἐπιθετικοὶ</a:t>
            </a:r>
            <a:r>
              <a:rPr lang="el-GR" sz="3200" dirty="0"/>
              <a:t> </a:t>
            </a:r>
            <a:r>
              <a:rPr lang="el-GR" sz="3200" dirty="0" err="1"/>
              <a:t>προσδιορισμοὶ</a:t>
            </a:r>
            <a:r>
              <a:rPr lang="el-GR" sz="3200" dirty="0"/>
              <a:t> </a:t>
            </a:r>
            <a:r>
              <a:rPr lang="el-GR" sz="3200" dirty="0" err="1"/>
              <a:t>περὶ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Θεοῦ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παλαιοδιαθηκικοί</a:t>
            </a:r>
            <a:r>
              <a:rPr lang="el-GR" sz="3200" dirty="0"/>
              <a:t>, </a:t>
            </a:r>
            <a:r>
              <a:rPr lang="el-GR" sz="3200" dirty="0" err="1"/>
              <a:t>ὅπως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ἀναφορὰ</a:t>
            </a:r>
            <a:r>
              <a:rPr lang="el-GR" sz="3200" dirty="0"/>
              <a:t> </a:t>
            </a:r>
            <a:r>
              <a:rPr lang="el-GR" sz="3200" dirty="0" err="1"/>
              <a:t>στοὺς</a:t>
            </a:r>
            <a:r>
              <a:rPr lang="el-GR" sz="3200" dirty="0"/>
              <a:t> «</a:t>
            </a:r>
            <a:r>
              <a:rPr lang="el-GR" sz="3200" dirty="0" err="1"/>
              <a:t>ἐν</a:t>
            </a:r>
            <a:r>
              <a:rPr lang="el-GR" sz="3200" dirty="0"/>
              <a:t> </a:t>
            </a:r>
            <a:r>
              <a:rPr lang="el-GR" sz="3200" dirty="0" err="1"/>
              <a:t>σκότει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σκιᾷ</a:t>
            </a:r>
            <a:r>
              <a:rPr lang="el-GR" sz="3200" dirty="0"/>
              <a:t> θανάτου καθημένους».</a:t>
            </a:r>
          </a:p>
          <a:p>
            <a:r>
              <a:rPr lang="el-GR" sz="3200" dirty="0" err="1"/>
              <a:t>Τὸ</a:t>
            </a:r>
            <a:r>
              <a:rPr lang="el-GR" sz="3200" dirty="0"/>
              <a:t> κείμενο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προσευχῆς</a:t>
            </a:r>
            <a:r>
              <a:rPr lang="el-GR" sz="3200" dirty="0"/>
              <a:t> </a:t>
            </a:r>
            <a:r>
              <a:rPr lang="el-GR" sz="3200" dirty="0" err="1"/>
              <a:t>ἀποπνέει</a:t>
            </a:r>
            <a:r>
              <a:rPr lang="el-GR" sz="3200" dirty="0"/>
              <a:t> περιεχόμενο </a:t>
            </a:r>
            <a:r>
              <a:rPr lang="el-GR" sz="3200" dirty="0" err="1"/>
              <a:t>ἀντίστοιχο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τὶς</a:t>
            </a:r>
            <a:r>
              <a:rPr lang="el-GR" sz="3200" dirty="0"/>
              <a:t> </a:t>
            </a:r>
            <a:r>
              <a:rPr lang="el-GR" sz="3200" dirty="0" err="1"/>
              <a:t>εὐχὲς</a:t>
            </a:r>
            <a:r>
              <a:rPr lang="el-GR" sz="3200" dirty="0"/>
              <a:t> </a:t>
            </a:r>
            <a:r>
              <a:rPr lang="el-GR" sz="3200" dirty="0" err="1"/>
              <a:t>ὑπὲρ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πιστῶν</a:t>
            </a:r>
            <a:r>
              <a:rPr lang="el-GR" sz="3200" dirty="0"/>
              <a:t> </a:t>
            </a:r>
            <a:r>
              <a:rPr lang="el-GR" sz="3200" dirty="0" err="1"/>
              <a:t>κατὰ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Θεία Λειτουργία, διότι </a:t>
            </a:r>
            <a:r>
              <a:rPr lang="el-GR" sz="3200" dirty="0" err="1"/>
              <a:t>ἐξαίρονται</a:t>
            </a:r>
            <a:r>
              <a:rPr lang="el-GR" sz="3200" dirty="0"/>
              <a:t> τόσο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πνευματικὴ</a:t>
            </a:r>
            <a:r>
              <a:rPr lang="el-GR" sz="3200" dirty="0"/>
              <a:t> σημασία </a:t>
            </a:r>
            <a:r>
              <a:rPr lang="el-GR" sz="3200" dirty="0" err="1"/>
              <a:t>τῆς</a:t>
            </a:r>
            <a:r>
              <a:rPr lang="el-GR" sz="3200" dirty="0"/>
              <a:t> προσελεύσεως </a:t>
            </a:r>
            <a:r>
              <a:rPr lang="el-GR" sz="3200" dirty="0" err="1"/>
              <a:t>στὴν</a:t>
            </a:r>
            <a:r>
              <a:rPr lang="el-GR" sz="3200" dirty="0"/>
              <a:t> πίστη, </a:t>
            </a:r>
            <a:r>
              <a:rPr lang="el-GR" sz="3200" dirty="0" err="1"/>
              <a:t>ὅσο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σωτηριῶδες</a:t>
            </a:r>
            <a:r>
              <a:rPr lang="el-GR" sz="3200" dirty="0"/>
              <a:t> </a:t>
            </a:r>
            <a:r>
              <a:rPr lang="el-GR" sz="3200" dirty="0" err="1"/>
              <a:t>ἔργο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Κυρίου </a:t>
            </a:r>
            <a:r>
              <a:rPr lang="el-GR" sz="3200" dirty="0" err="1"/>
              <a:t>ὑπὲρ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ἀνθρώπου</a:t>
            </a:r>
            <a:r>
              <a:rPr lang="el-GR" sz="3200" dirty="0"/>
              <a:t>. </a:t>
            </a:r>
            <a:endParaRPr lang="en-GR" sz="3200" u="sng" dirty="0"/>
          </a:p>
          <a:p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τελευταῖες</a:t>
            </a:r>
            <a:r>
              <a:rPr lang="el-GR" sz="3200" dirty="0"/>
              <a:t> σωζόμενες φράσεις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εὐχῆς</a:t>
            </a:r>
            <a:r>
              <a:rPr lang="el-GR" sz="3200" dirty="0"/>
              <a:t> </a:t>
            </a:r>
            <a:r>
              <a:rPr lang="el-GR" sz="3200" dirty="0" err="1"/>
              <a:t>σχετικὰ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«</a:t>
            </a:r>
            <a:r>
              <a:rPr lang="el-GR" sz="3200" dirty="0" err="1"/>
              <a:t>ἀναγέννηση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σώματος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ψυχῆς</a:t>
            </a:r>
            <a:r>
              <a:rPr lang="el-GR" sz="3200" dirty="0"/>
              <a:t>», </a:t>
            </a:r>
            <a:r>
              <a:rPr lang="el-GR" sz="3200" dirty="0" err="1"/>
              <a:t>καθὼς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«</a:t>
            </a:r>
            <a:r>
              <a:rPr lang="el-GR" sz="3200" dirty="0" err="1"/>
              <a:t>ἀναστροφὴ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φθορᾶς</a:t>
            </a:r>
            <a:r>
              <a:rPr lang="el-GR" sz="3200" dirty="0"/>
              <a:t>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ἀφθαρσία</a:t>
            </a:r>
            <a:r>
              <a:rPr lang="el-GR" sz="3200" dirty="0"/>
              <a:t>» παραπέμπουν </a:t>
            </a:r>
            <a:r>
              <a:rPr lang="el-GR" sz="3200" dirty="0" err="1"/>
              <a:t>στὴ</a:t>
            </a:r>
            <a:r>
              <a:rPr lang="el-GR" sz="3200" dirty="0"/>
              <a:t> θεολογία </a:t>
            </a:r>
            <a:r>
              <a:rPr lang="el-GR" sz="3200" dirty="0" err="1"/>
              <a:t>τοῦ</a:t>
            </a:r>
            <a:r>
              <a:rPr lang="el-GR" sz="3200" dirty="0"/>
              <a:t> Βαπτίσματος. </a:t>
            </a:r>
            <a:r>
              <a:rPr lang="el-GR" sz="3200" dirty="0" err="1"/>
              <a:t>Εἶναι</a:t>
            </a:r>
            <a:r>
              <a:rPr lang="el-GR" sz="3200" dirty="0"/>
              <a:t>, </a:t>
            </a:r>
            <a:r>
              <a:rPr lang="el-GR" sz="3200" dirty="0" err="1"/>
              <a:t>ἑπομένως</a:t>
            </a:r>
            <a:r>
              <a:rPr lang="el-GR" sz="3200" dirty="0"/>
              <a:t>, </a:t>
            </a:r>
            <a:r>
              <a:rPr lang="el-GR" sz="3200" dirty="0" err="1"/>
              <a:t>πιθανὸ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εὐχὴ</a:t>
            </a:r>
            <a:r>
              <a:rPr lang="el-GR" sz="3200" dirty="0"/>
              <a:t> </a:t>
            </a:r>
            <a:r>
              <a:rPr lang="el-GR" sz="3200" dirty="0" err="1"/>
              <a:t>αὐτὴ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ἀποτελεῖ</a:t>
            </a:r>
            <a:r>
              <a:rPr lang="el-GR" sz="3200" dirty="0"/>
              <a:t> </a:t>
            </a:r>
            <a:r>
              <a:rPr lang="el-GR" sz="3200" dirty="0" err="1"/>
              <a:t>τμῆμα</a:t>
            </a:r>
            <a:r>
              <a:rPr lang="el-GR" sz="3200" dirty="0"/>
              <a:t> </a:t>
            </a:r>
            <a:r>
              <a:rPr lang="el-GR" sz="3200" dirty="0" err="1"/>
              <a:t>μιᾶς</a:t>
            </a:r>
            <a:r>
              <a:rPr lang="el-GR" sz="3200" dirty="0"/>
              <a:t> </a:t>
            </a:r>
            <a:r>
              <a:rPr lang="el-GR" sz="3200" dirty="0" err="1"/>
              <a:t>μεταβαπτισματικῆς</a:t>
            </a:r>
            <a:r>
              <a:rPr lang="el-GR" sz="3200" dirty="0"/>
              <a:t> </a:t>
            </a:r>
            <a:r>
              <a:rPr lang="el-GR" sz="3200" dirty="0" err="1"/>
              <a:t>Θ.Λειτουργίας</a:t>
            </a:r>
            <a:r>
              <a:rPr lang="el-GR" sz="3200" dirty="0"/>
              <a:t> </a:t>
            </a:r>
            <a:r>
              <a:rPr lang="el-GR" sz="3200" dirty="0" err="1"/>
              <a:t>ὑπὲρ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νεοφωτίστων</a:t>
            </a:r>
            <a:r>
              <a:rPr lang="el-GR" sz="3200" dirty="0"/>
              <a:t> </a:t>
            </a:r>
            <a:r>
              <a:rPr lang="el-GR" sz="3200" dirty="0" err="1"/>
              <a:t>πιστῶν</a:t>
            </a:r>
            <a:r>
              <a:rPr lang="el-GR" sz="3200" dirty="0"/>
              <a:t>.</a:t>
            </a:r>
            <a:endParaRPr lang="en-GR" sz="3200" u="sng" dirty="0"/>
          </a:p>
          <a:p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52020886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43522E-6D69-1240-9AE5-41611A1A6E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84" y="0"/>
            <a:ext cx="11293415" cy="86264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2F28E5-A368-E645-B1B3-67D277AA96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384" y="163902"/>
            <a:ext cx="11999344" cy="65647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3200" dirty="0"/>
              <a:t>Ε) </a:t>
            </a:r>
            <a:r>
              <a:rPr lang="el-GR" sz="3200" dirty="0" err="1"/>
              <a:t>Ἡ</a:t>
            </a:r>
            <a:r>
              <a:rPr lang="el-GR" sz="3200" dirty="0"/>
              <a:t> τελευταία </a:t>
            </a:r>
            <a:r>
              <a:rPr lang="el-GR" sz="3200" dirty="0" err="1"/>
              <a:t>εὐχὴ</a:t>
            </a:r>
            <a:r>
              <a:rPr lang="el-GR" sz="3200" dirty="0"/>
              <a:t> προέρχεται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ἴδιο</a:t>
            </a:r>
            <a:r>
              <a:rPr lang="el-GR" sz="3200" dirty="0"/>
              <a:t> πάπυρο.</a:t>
            </a:r>
          </a:p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προσευχὴ</a:t>
            </a:r>
            <a:r>
              <a:rPr lang="el-GR" sz="3200" dirty="0"/>
              <a:t> </a:t>
            </a:r>
            <a:r>
              <a:rPr lang="el-GR" sz="3200" dirty="0" err="1"/>
              <a:t>ἀπευθύνεται</a:t>
            </a:r>
            <a:r>
              <a:rPr lang="el-GR" sz="3200" dirty="0"/>
              <a:t>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Θεὸ</a:t>
            </a:r>
            <a:r>
              <a:rPr lang="el-GR" sz="3200" dirty="0"/>
              <a:t> Πατέρα </a:t>
            </a:r>
            <a:r>
              <a:rPr lang="el-GR" sz="3200" dirty="0" err="1"/>
              <a:t>κατὰ</a:t>
            </a:r>
            <a:r>
              <a:rPr lang="el-GR" sz="3200" dirty="0"/>
              <a:t> τρόπο </a:t>
            </a:r>
            <a:r>
              <a:rPr lang="el-GR" sz="3200" dirty="0" err="1"/>
              <a:t>γνωστὸ</a:t>
            </a:r>
            <a:r>
              <a:rPr lang="el-GR" sz="3200" dirty="0"/>
              <a:t> </a:t>
            </a:r>
            <a:r>
              <a:rPr lang="el-GR" sz="3200" dirty="0" err="1"/>
              <a:t>στὴν</a:t>
            </a:r>
            <a:r>
              <a:rPr lang="el-GR" sz="3200" dirty="0"/>
              <a:t> Κ.Δ.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ἔννοια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«παρακλήσεως», </a:t>
            </a:r>
            <a:r>
              <a:rPr lang="el-GR" sz="3200" dirty="0" err="1"/>
              <a:t>ἄλλωστε</a:t>
            </a:r>
            <a:r>
              <a:rPr lang="el-GR" sz="3200" dirty="0"/>
              <a:t>, </a:t>
            </a:r>
            <a:r>
              <a:rPr lang="el-GR" sz="3200" dirty="0" err="1"/>
              <a:t>ἀποτελεῖ</a:t>
            </a:r>
            <a:r>
              <a:rPr lang="el-GR" sz="3200" dirty="0"/>
              <a:t> </a:t>
            </a:r>
            <a:r>
              <a:rPr lang="el-GR" sz="3200" dirty="0" err="1"/>
              <a:t>ἕνα</a:t>
            </a:r>
            <a:r>
              <a:rPr lang="el-GR" sz="3200" dirty="0"/>
              <a:t> «πυλώνα»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ζωῆς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Ἐκκλησίας</a:t>
            </a:r>
            <a:r>
              <a:rPr lang="el-GR" sz="3200" dirty="0"/>
              <a:t>, </a:t>
            </a:r>
            <a:r>
              <a:rPr lang="el-GR" sz="3200" dirty="0" err="1"/>
              <a:t>ἐφόσον</a:t>
            </a:r>
            <a:r>
              <a:rPr lang="el-GR" sz="3200" dirty="0"/>
              <a:t> </a:t>
            </a:r>
            <a:r>
              <a:rPr lang="el-GR" sz="3200" dirty="0" err="1"/>
              <a:t>συνιστᾶ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ἔργο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Παρακλήτου Πνεύματος </a:t>
            </a:r>
            <a:r>
              <a:rPr lang="el-GR" sz="3200" dirty="0" err="1"/>
              <a:t>μετὰ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Ἀνάληψη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Κυρίου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Πεντηκοστή.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/>
              <a:t>Πάνω </a:t>
            </a:r>
            <a:r>
              <a:rPr lang="el-GR" sz="3200" dirty="0" err="1"/>
              <a:t>στὴ</a:t>
            </a:r>
            <a:r>
              <a:rPr lang="el-GR" sz="3200" dirty="0"/>
              <a:t> βάση </a:t>
            </a:r>
            <a:r>
              <a:rPr lang="el-GR" sz="3200" dirty="0" err="1"/>
              <a:t>αὐτὴ</a:t>
            </a:r>
            <a:r>
              <a:rPr lang="el-GR" sz="3200" dirty="0"/>
              <a:t> διαμορφώνονται 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αἰτήματα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εὐχῆς</a:t>
            </a:r>
            <a:r>
              <a:rPr lang="el-GR" sz="3200" dirty="0"/>
              <a:t>,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πρῶτο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«βεβαίωση»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Θεὸ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πίστεως </a:t>
            </a:r>
            <a:r>
              <a:rPr lang="el-GR" sz="3200" dirty="0" err="1"/>
              <a:t>τῶν</a:t>
            </a:r>
            <a:r>
              <a:rPr lang="el-GR" sz="3200" dirty="0"/>
              <a:t> προσευχομένων.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αἴτημα</a:t>
            </a:r>
            <a:r>
              <a:rPr lang="el-GR" sz="3200" dirty="0"/>
              <a:t> </a:t>
            </a:r>
            <a:r>
              <a:rPr lang="el-GR" sz="3200" dirty="0" err="1"/>
              <a:t>αὐτὸ</a:t>
            </a:r>
            <a:r>
              <a:rPr lang="el-GR" sz="3200" dirty="0"/>
              <a:t> </a:t>
            </a:r>
            <a:r>
              <a:rPr lang="el-GR" sz="3200" dirty="0" err="1"/>
              <a:t>ἐκφράζεται</a:t>
            </a:r>
            <a:r>
              <a:rPr lang="el-GR" sz="3200" dirty="0"/>
              <a:t> </a:t>
            </a:r>
            <a:r>
              <a:rPr lang="el-GR" sz="3200" dirty="0" err="1"/>
              <a:t>ἤδη</a:t>
            </a:r>
            <a:r>
              <a:rPr lang="el-GR" sz="3200" dirty="0"/>
              <a:t>, </a:t>
            </a:r>
            <a:r>
              <a:rPr lang="el-GR" sz="3200" dirty="0" err="1"/>
              <a:t>στὴν</a:t>
            </a:r>
            <a:r>
              <a:rPr lang="el-GR" sz="3200" dirty="0"/>
              <a:t> Κ.Δ., </a:t>
            </a:r>
            <a:r>
              <a:rPr lang="el-GR" sz="3200" dirty="0" err="1"/>
              <a:t>ὅταν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Β΄Πετρ</a:t>
            </a:r>
            <a:r>
              <a:rPr lang="el-GR" sz="3200" dirty="0"/>
              <a:t>. 1, 10 προτρέπει </a:t>
            </a:r>
            <a:r>
              <a:rPr lang="el-GR" sz="3200" dirty="0" err="1"/>
              <a:t>τοὺς</a:t>
            </a:r>
            <a:r>
              <a:rPr lang="el-GR" sz="3200" dirty="0"/>
              <a:t> </a:t>
            </a:r>
            <a:r>
              <a:rPr lang="el-GR" sz="3200" dirty="0" err="1"/>
              <a:t>Χριστιανοὺς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φροντίσουν, </a:t>
            </a:r>
            <a:r>
              <a:rPr lang="el-GR" sz="3200" dirty="0" err="1"/>
              <a:t>ὥστε</a:t>
            </a:r>
            <a:r>
              <a:rPr lang="el-GR" sz="3200" dirty="0"/>
              <a:t> «</a:t>
            </a:r>
            <a:r>
              <a:rPr lang="el-GR" sz="3200" dirty="0" err="1"/>
              <a:t>ἡ</a:t>
            </a:r>
            <a:r>
              <a:rPr lang="el-GR" sz="3200" dirty="0"/>
              <a:t> κλήση τους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βεβαία».</a:t>
            </a:r>
            <a:endParaRPr lang="en-GR" sz="3200" u="sng" dirty="0"/>
          </a:p>
          <a:p>
            <a:r>
              <a:rPr lang="el-GR" sz="3200" dirty="0" err="1"/>
              <a:t>Ἡ</a:t>
            </a:r>
            <a:r>
              <a:rPr lang="el-GR" sz="3200" dirty="0"/>
              <a:t> περαιτέρω, </a:t>
            </a:r>
            <a:r>
              <a:rPr lang="el-GR" sz="3200" dirty="0" err="1"/>
              <a:t>ὅμως</a:t>
            </a:r>
            <a:r>
              <a:rPr lang="el-GR" sz="3200" dirty="0"/>
              <a:t>, διατύπωση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αἰτημάτων</a:t>
            </a:r>
            <a:r>
              <a:rPr lang="el-GR" sz="3200" dirty="0"/>
              <a:t> </a:t>
            </a:r>
            <a:r>
              <a:rPr lang="el-GR" sz="3200" dirty="0" err="1"/>
              <a:t>ἐμφανίζει</a:t>
            </a:r>
            <a:r>
              <a:rPr lang="el-GR" sz="3200" dirty="0"/>
              <a:t> </a:t>
            </a:r>
            <a:r>
              <a:rPr lang="el-GR" sz="3200" dirty="0" err="1"/>
              <a:t>ἐκφράσεις</a:t>
            </a:r>
            <a:r>
              <a:rPr lang="el-GR" sz="3200" dirty="0"/>
              <a:t> </a:t>
            </a:r>
            <a:r>
              <a:rPr lang="el-GR" sz="3200" dirty="0" err="1"/>
              <a:t>ποὺ</a:t>
            </a:r>
            <a:r>
              <a:rPr lang="el-GR" sz="3200" dirty="0"/>
              <a:t> </a:t>
            </a:r>
            <a:r>
              <a:rPr lang="el-GR" sz="3200" dirty="0" err="1"/>
              <a:t>δὲν</a:t>
            </a:r>
            <a:r>
              <a:rPr lang="el-GR" sz="3200" dirty="0"/>
              <a:t> </a:t>
            </a:r>
            <a:r>
              <a:rPr lang="el-GR" sz="3200" dirty="0" err="1"/>
              <a:t>συναντῶνται</a:t>
            </a:r>
            <a:r>
              <a:rPr lang="el-GR" sz="3200" dirty="0"/>
              <a:t> συνήθως </a:t>
            </a:r>
            <a:r>
              <a:rPr lang="el-GR" sz="3200" dirty="0" err="1"/>
              <a:t>σὲ</a:t>
            </a:r>
            <a:r>
              <a:rPr lang="el-GR" sz="3200" dirty="0"/>
              <a:t> </a:t>
            </a:r>
            <a:r>
              <a:rPr lang="el-GR" sz="3200" dirty="0" err="1"/>
              <a:t>λειτουργικὰ</a:t>
            </a:r>
            <a:r>
              <a:rPr lang="el-GR" sz="3200" dirty="0"/>
              <a:t> κείμενα. 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302652897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082AC0-5D31-8148-9E88-056123676A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0" y="-45718"/>
            <a:ext cx="11353801" cy="45719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FBD01F-1162-DD4A-B4B8-12E52F5D6B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517" y="103516"/>
            <a:ext cx="11964838" cy="6590581"/>
          </a:xfrm>
        </p:spPr>
        <p:txBody>
          <a:bodyPr>
            <a:normAutofit/>
          </a:bodyPr>
          <a:lstStyle/>
          <a:p>
            <a:r>
              <a:rPr lang="el-GR" sz="3200" dirty="0" err="1"/>
              <a:t>Ἐννοοῦμε</a:t>
            </a:r>
            <a:r>
              <a:rPr lang="el-GR" sz="3200" dirty="0"/>
              <a:t>, κυρίως,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αἴτημα</a:t>
            </a:r>
            <a:r>
              <a:rPr lang="el-GR" sz="3200" dirty="0"/>
              <a:t> </a:t>
            </a:r>
            <a:r>
              <a:rPr lang="el-GR" sz="3200" dirty="0" err="1"/>
              <a:t>πρὸς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Θεὸ</a:t>
            </a:r>
            <a:r>
              <a:rPr lang="el-GR" sz="3200" dirty="0"/>
              <a:t> «</a:t>
            </a:r>
            <a:r>
              <a:rPr lang="el-GR" sz="3200" dirty="0" err="1"/>
              <a:t>νὰ</a:t>
            </a:r>
            <a:r>
              <a:rPr lang="el-GR" sz="3200" dirty="0"/>
              <a:t> βεβαιώσει» </a:t>
            </a:r>
            <a:r>
              <a:rPr lang="el-GR" sz="3200" dirty="0" err="1"/>
              <a:t>τοὺς</a:t>
            </a:r>
            <a:r>
              <a:rPr lang="el-GR" sz="3200" dirty="0"/>
              <a:t> </a:t>
            </a:r>
            <a:r>
              <a:rPr lang="el-GR" sz="3200" dirty="0" err="1"/>
              <a:t>πιστοὺς</a:t>
            </a:r>
            <a:r>
              <a:rPr lang="el-GR" sz="3200" dirty="0"/>
              <a:t> «</a:t>
            </a:r>
            <a:r>
              <a:rPr lang="el-GR" sz="3200" dirty="0" err="1"/>
              <a:t>σ᾿αὐτὴ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θρησκεία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ἀνάνηψη</a:t>
            </a:r>
            <a:r>
              <a:rPr lang="el-GR" sz="3200" dirty="0"/>
              <a:t>».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αἴτημα</a:t>
            </a:r>
            <a:r>
              <a:rPr lang="el-GR" sz="3200" dirty="0"/>
              <a:t> </a:t>
            </a:r>
            <a:r>
              <a:rPr lang="el-GR" sz="3200" dirty="0" err="1"/>
              <a:t>αὐτό</a:t>
            </a:r>
            <a:r>
              <a:rPr lang="el-GR" sz="3200" dirty="0"/>
              <a:t> </a:t>
            </a:r>
            <a:r>
              <a:rPr lang="el-GR" sz="3200" dirty="0" err="1"/>
              <a:t>ἀφορᾶ</a:t>
            </a:r>
            <a:r>
              <a:rPr lang="el-GR" sz="3200" dirty="0"/>
              <a:t> </a:t>
            </a:r>
            <a:r>
              <a:rPr lang="el-GR" sz="3200" dirty="0" err="1"/>
              <a:t>στὴ</a:t>
            </a:r>
            <a:r>
              <a:rPr lang="el-GR" sz="3200" dirty="0"/>
              <a:t> στήριξη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Θεὸ</a:t>
            </a:r>
            <a:r>
              <a:rPr lang="el-GR" sz="3200" dirty="0"/>
              <a:t> </a:t>
            </a:r>
            <a:r>
              <a:rPr lang="el-GR" sz="3200" dirty="0" err="1"/>
              <a:t>ἐκείνου</a:t>
            </a:r>
            <a:r>
              <a:rPr lang="el-GR" sz="3200" dirty="0"/>
              <a:t> </a:t>
            </a:r>
            <a:r>
              <a:rPr lang="el-GR" sz="3200" dirty="0" err="1"/>
              <a:t>ποὺ</a:t>
            </a:r>
            <a:r>
              <a:rPr lang="el-GR" sz="3200" dirty="0"/>
              <a:t> </a:t>
            </a:r>
            <a:r>
              <a:rPr lang="el-GR" sz="3200" dirty="0" err="1"/>
              <a:t>προσῆλθε</a:t>
            </a:r>
            <a:r>
              <a:rPr lang="el-GR" sz="3200" dirty="0"/>
              <a:t> </a:t>
            </a:r>
            <a:r>
              <a:rPr lang="el-GR" sz="3200" dirty="0" err="1"/>
              <a:t>στὴ</a:t>
            </a:r>
            <a:r>
              <a:rPr lang="el-GR" sz="3200" dirty="0"/>
              <a:t> νέα πίστη («βεβαίωση </a:t>
            </a:r>
            <a:r>
              <a:rPr lang="el-GR" sz="3200" dirty="0" err="1"/>
              <a:t>τῆς</a:t>
            </a:r>
            <a:r>
              <a:rPr lang="el-GR" sz="3200" dirty="0"/>
              <a:t> θρησκείας») </a:t>
            </a:r>
            <a:r>
              <a:rPr lang="el-GR" sz="3200" dirty="0" err="1"/>
              <a:t>μέσῳ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Βαπτίσματος («</a:t>
            </a:r>
            <a:r>
              <a:rPr lang="el-GR" sz="3200" dirty="0" err="1"/>
              <a:t>ἀνάνηψη</a:t>
            </a:r>
            <a:r>
              <a:rPr lang="el-GR" sz="3200" dirty="0"/>
              <a:t>»).</a:t>
            </a:r>
          </a:p>
          <a:p>
            <a:r>
              <a:rPr lang="el-GR" sz="3200" dirty="0" err="1"/>
              <a:t>Πρὸς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ἑρμηνεία</a:t>
            </a:r>
            <a:r>
              <a:rPr lang="el-GR" sz="3200" dirty="0"/>
              <a:t> </a:t>
            </a:r>
            <a:r>
              <a:rPr lang="el-GR" sz="3200" dirty="0" err="1"/>
              <a:t>αὐτὴ</a:t>
            </a:r>
            <a:r>
              <a:rPr lang="el-GR" sz="3200" dirty="0"/>
              <a:t> </a:t>
            </a:r>
            <a:r>
              <a:rPr lang="el-GR" sz="3200" dirty="0" err="1"/>
              <a:t>συνηγορεῖ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ἀναφορὰ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εὐχῆς</a:t>
            </a:r>
            <a:r>
              <a:rPr lang="el-GR" sz="3200" dirty="0"/>
              <a:t> </a:t>
            </a:r>
            <a:r>
              <a:rPr lang="el-GR" sz="3200" dirty="0" err="1"/>
              <a:t>σὲ</a:t>
            </a:r>
            <a:r>
              <a:rPr lang="el-GR" sz="3200" dirty="0"/>
              <a:t> «</a:t>
            </a:r>
            <a:r>
              <a:rPr lang="el-GR" sz="3200" dirty="0" err="1"/>
              <a:t>φωτισμὸ</a:t>
            </a:r>
            <a:r>
              <a:rPr lang="el-GR" sz="3200" dirty="0"/>
              <a:t> γνώσεως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εὐσεβείας</a:t>
            </a:r>
            <a:r>
              <a:rPr lang="el-GR" sz="3200" dirty="0"/>
              <a:t>», </a:t>
            </a:r>
            <a:r>
              <a:rPr lang="el-GR" sz="3200" dirty="0" err="1"/>
              <a:t>ἀλλὰ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στὸν</a:t>
            </a:r>
            <a:r>
              <a:rPr lang="el-GR" sz="3200" dirty="0"/>
              <a:t> «</a:t>
            </a:r>
            <a:r>
              <a:rPr lang="el-GR" sz="3200" dirty="0" err="1"/>
              <a:t>εὐαγγελισμὸ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δογμάτων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ἁγίων</a:t>
            </a:r>
            <a:r>
              <a:rPr lang="el-GR" sz="3200" dirty="0"/>
              <a:t> </a:t>
            </a:r>
            <a:r>
              <a:rPr lang="el-GR" sz="3200" dirty="0" err="1"/>
              <a:t>ἀποστόλων</a:t>
            </a:r>
            <a:r>
              <a:rPr lang="el-GR" sz="3200" dirty="0"/>
              <a:t>» (</a:t>
            </a:r>
            <a:r>
              <a:rPr lang="el-GR" sz="3200" dirty="0" err="1"/>
              <a:t>δηλαδὴ</a:t>
            </a:r>
            <a:r>
              <a:rPr lang="el-GR" sz="3200" dirty="0"/>
              <a:t> </a:t>
            </a:r>
            <a:r>
              <a:rPr lang="el-GR" sz="3200" dirty="0" err="1"/>
              <a:t>στὴν</a:t>
            </a:r>
            <a:r>
              <a:rPr lang="el-GR" sz="3200" dirty="0"/>
              <a:t> προϋπόθεση </a:t>
            </a:r>
            <a:r>
              <a:rPr lang="el-GR" sz="3200" dirty="0" err="1"/>
              <a:t>τοῦ</a:t>
            </a:r>
            <a:r>
              <a:rPr lang="el-GR" sz="3200" dirty="0"/>
              <a:t> Βαπτίσματος).</a:t>
            </a:r>
            <a:endParaRPr lang="en-GR" sz="3200" u="sng" dirty="0"/>
          </a:p>
          <a:p>
            <a:r>
              <a:rPr lang="el-GR" sz="3200" dirty="0" err="1"/>
              <a:t>Στὰ</a:t>
            </a:r>
            <a:r>
              <a:rPr lang="el-GR" sz="3200" dirty="0"/>
              <a:t> </a:t>
            </a:r>
            <a:r>
              <a:rPr lang="el-GR" sz="3200" dirty="0" err="1"/>
              <a:t>αἰτήματα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εὐχῆς</a:t>
            </a:r>
            <a:r>
              <a:rPr lang="el-GR" sz="3200" dirty="0"/>
              <a:t> περιλαμβάνεται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θέμα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ἀφέσεως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ἁμαρτιῶν</a:t>
            </a:r>
            <a:r>
              <a:rPr lang="el-GR" sz="3200" dirty="0"/>
              <a:t>, </a:t>
            </a:r>
            <a:r>
              <a:rPr lang="el-GR" sz="3200" dirty="0" err="1"/>
              <a:t>κατὰ</a:t>
            </a:r>
            <a:r>
              <a:rPr lang="el-GR" sz="3200" dirty="0"/>
              <a:t> τρόπο </a:t>
            </a:r>
            <a:r>
              <a:rPr lang="el-GR" sz="3200" dirty="0" err="1"/>
              <a:t>ἐξαιρετικὰ</a:t>
            </a:r>
            <a:r>
              <a:rPr lang="el-GR" sz="3200" dirty="0"/>
              <a:t> </a:t>
            </a:r>
            <a:r>
              <a:rPr lang="el-GR" sz="3200" dirty="0" err="1"/>
              <a:t>παραστατικὸ</a:t>
            </a:r>
            <a:r>
              <a:rPr lang="el-GR" sz="3200" dirty="0"/>
              <a:t>. </a:t>
            </a:r>
          </a:p>
          <a:p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αἴτημα</a:t>
            </a:r>
            <a:r>
              <a:rPr lang="el-GR" sz="3200" dirty="0"/>
              <a:t> </a:t>
            </a:r>
            <a:r>
              <a:rPr lang="el-GR" sz="3200" dirty="0" err="1"/>
              <a:t>ἀφέσεως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ἁμαρτιῶν</a:t>
            </a:r>
            <a:r>
              <a:rPr lang="el-GR" sz="3200" dirty="0"/>
              <a:t> καταλήγει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αἴτημα</a:t>
            </a:r>
            <a:r>
              <a:rPr lang="el-GR" sz="3200" dirty="0"/>
              <a:t> </a:t>
            </a:r>
            <a:r>
              <a:rPr lang="el-GR" sz="3200" dirty="0" err="1"/>
              <a:t>ἐνισχύσεως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πνευματικῆς</a:t>
            </a:r>
            <a:r>
              <a:rPr lang="el-GR" sz="3200" dirty="0"/>
              <a:t> </a:t>
            </a:r>
            <a:r>
              <a:rPr lang="el-GR" sz="3200" dirty="0" err="1"/>
              <a:t>ζωῆς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προσευχομένων.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35923999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83194F-67A9-A54D-AFF7-D77ADD79E3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353801" cy="60385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902F0D-1EBF-854F-9D37-03B4F32D1B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011" y="138022"/>
            <a:ext cx="12025223" cy="6642339"/>
          </a:xfrm>
        </p:spPr>
        <p:txBody>
          <a:bodyPr>
            <a:normAutofit/>
          </a:bodyPr>
          <a:lstStyle/>
          <a:p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ἐπίλογος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εὐχῆς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τριαδικός, </a:t>
            </a:r>
            <a:r>
              <a:rPr lang="el-GR" sz="3200" dirty="0" err="1"/>
              <a:t>στοιχεῖο</a:t>
            </a:r>
            <a:r>
              <a:rPr lang="el-GR" sz="3200" dirty="0"/>
              <a:t> </a:t>
            </a:r>
            <a:r>
              <a:rPr lang="el-GR" sz="3200" dirty="0" err="1"/>
              <a:t>ποὺ</a:t>
            </a:r>
            <a:r>
              <a:rPr lang="el-GR" sz="3200" dirty="0"/>
              <a:t> </a:t>
            </a:r>
            <a:r>
              <a:rPr lang="el-GR" sz="3200" dirty="0" err="1"/>
              <a:t>ὑποδηλώνει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χρονολόγηση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εὐχῆς</a:t>
            </a:r>
            <a:r>
              <a:rPr lang="el-GR" sz="3200" dirty="0"/>
              <a:t> </a:t>
            </a:r>
            <a:r>
              <a:rPr lang="el-GR" sz="3200" dirty="0" err="1"/>
              <a:t>περὶ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3</a:t>
            </a:r>
            <a:r>
              <a:rPr lang="el-GR" sz="3200" baseline="30000" dirty="0"/>
              <a:t>ο</a:t>
            </a:r>
            <a:r>
              <a:rPr lang="el-GR" sz="3200" dirty="0"/>
              <a:t>-4</a:t>
            </a:r>
            <a:r>
              <a:rPr lang="el-GR" sz="3200" baseline="30000" dirty="0"/>
              <a:t>ο</a:t>
            </a:r>
            <a:r>
              <a:rPr lang="el-GR" sz="3200" dirty="0"/>
              <a:t> </a:t>
            </a:r>
            <a:r>
              <a:rPr lang="el-GR" sz="3200" dirty="0" err="1"/>
              <a:t>αἰ</a:t>
            </a:r>
            <a:r>
              <a:rPr lang="el-GR" sz="3200" dirty="0"/>
              <a:t>. </a:t>
            </a:r>
            <a:r>
              <a:rPr lang="el-GR" sz="3200" dirty="0" err="1"/>
              <a:t>Ἄν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λειτουργική της χρήση </a:t>
            </a:r>
            <a:r>
              <a:rPr lang="el-GR" sz="3200" dirty="0" err="1"/>
              <a:t>δὲν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σαφής, διαφαίνεται </a:t>
            </a:r>
            <a:r>
              <a:rPr lang="el-GR" sz="3200" dirty="0" err="1"/>
              <a:t>ὅμως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περιεχόμενό της </a:t>
            </a:r>
            <a:r>
              <a:rPr lang="el-GR" sz="3200" dirty="0" err="1"/>
              <a:t>ὅτι</a:t>
            </a:r>
            <a:r>
              <a:rPr lang="el-GR" sz="3200" dirty="0"/>
              <a:t> πρόκειται </a:t>
            </a:r>
            <a:r>
              <a:rPr lang="el-GR" sz="3200" dirty="0" err="1"/>
              <a:t>περὶ</a:t>
            </a:r>
            <a:r>
              <a:rPr lang="el-GR" sz="3200" dirty="0"/>
              <a:t> </a:t>
            </a:r>
            <a:r>
              <a:rPr lang="el-GR" sz="3200" dirty="0" err="1"/>
              <a:t>εὐχῆς</a:t>
            </a:r>
            <a:r>
              <a:rPr lang="el-GR" sz="3200" dirty="0"/>
              <a:t> </a:t>
            </a:r>
            <a:r>
              <a:rPr lang="el-GR" sz="3200" dirty="0" err="1"/>
              <a:t>ποὺ</a:t>
            </a:r>
            <a:r>
              <a:rPr lang="el-GR" sz="3200" dirty="0"/>
              <a:t> </a:t>
            </a:r>
            <a:r>
              <a:rPr lang="el-GR" sz="3200" dirty="0" err="1"/>
              <a:t>ἀναπέμπεται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κάποιο </a:t>
            </a:r>
            <a:r>
              <a:rPr lang="el-GR" sz="3200" dirty="0" err="1"/>
              <a:t>ἱερουργὸ</a:t>
            </a:r>
            <a:r>
              <a:rPr lang="el-GR" sz="3200" dirty="0"/>
              <a:t> </a:t>
            </a:r>
            <a:r>
              <a:rPr lang="el-GR" sz="3200" dirty="0" err="1"/>
              <a:t>ὑπὲρ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λαοῦ</a:t>
            </a:r>
            <a:r>
              <a:rPr lang="el-GR" sz="3200" dirty="0"/>
              <a:t>.</a:t>
            </a:r>
            <a:endParaRPr lang="en-GR" sz="3200" b="1" u="sng" dirty="0"/>
          </a:p>
          <a:p>
            <a:endParaRPr lang="el-GR" sz="3200" dirty="0"/>
          </a:p>
          <a:p>
            <a:pPr marL="0" indent="0">
              <a:buNone/>
            </a:pPr>
            <a:r>
              <a:rPr lang="en-US" sz="3200" b="1" u="dotted" dirty="0"/>
              <a:t> 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42579348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DA3A27-CAEE-A44F-B5D2-3BC8F08362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353801" cy="60385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0B3F7F-708E-CD41-A7DA-6DDE995BB2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264" y="138022"/>
            <a:ext cx="11947584" cy="6633713"/>
          </a:xfrm>
        </p:spPr>
        <p:txBody>
          <a:bodyPr>
            <a:normAutofit/>
          </a:bodyPr>
          <a:lstStyle/>
          <a:p>
            <a:r>
              <a:rPr lang="el-GR" sz="3200" dirty="0"/>
              <a:t>«Προσεύχεσθε </a:t>
            </a:r>
            <a:r>
              <a:rPr lang="el-GR" sz="3200" dirty="0" err="1"/>
              <a:t>ὑπὲρ</a:t>
            </a:r>
            <a:r>
              <a:rPr lang="el-GR" sz="3200" dirty="0"/>
              <a:t> πάντων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ἁγίων</a:t>
            </a:r>
            <a:r>
              <a:rPr lang="el-GR" sz="3200" dirty="0"/>
              <a:t>. Προσεύχεσθε προσέτι </a:t>
            </a:r>
            <a:r>
              <a:rPr lang="el-GR" sz="3200" dirty="0" err="1"/>
              <a:t>ὑπὲρ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βασιλέων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ἀρχόντων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ἡγεμόνων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ὑπὲρ</a:t>
            </a:r>
            <a:r>
              <a:rPr lang="el-GR" sz="3200" dirty="0"/>
              <a:t> </a:t>
            </a:r>
            <a:r>
              <a:rPr lang="el-GR" sz="3200" dirty="0" err="1"/>
              <a:t>ἐκείνων</a:t>
            </a:r>
            <a:r>
              <a:rPr lang="el-GR" sz="3200" dirty="0"/>
              <a:t>, </a:t>
            </a:r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ὁποῖοι</a:t>
            </a:r>
            <a:r>
              <a:rPr lang="el-GR" sz="3200" dirty="0"/>
              <a:t> </a:t>
            </a:r>
            <a:r>
              <a:rPr lang="el-GR" sz="3200" dirty="0" err="1"/>
              <a:t>σᾶς</a:t>
            </a:r>
            <a:r>
              <a:rPr lang="el-GR" sz="3200" dirty="0"/>
              <a:t> καταδιώκουν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σᾶς</a:t>
            </a:r>
            <a:r>
              <a:rPr lang="el-GR" sz="3200" dirty="0"/>
              <a:t> </a:t>
            </a:r>
            <a:r>
              <a:rPr lang="el-GR" sz="3200" dirty="0" err="1"/>
              <a:t>μισοῦν</a:t>
            </a:r>
            <a:r>
              <a:rPr lang="el-GR" sz="3200" dirty="0"/>
              <a:t>,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ὑπὲρ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ἐχθρῶν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Σταυροῦ</a:t>
            </a:r>
            <a:r>
              <a:rPr lang="el-GR" sz="3200" dirty="0"/>
              <a:t>, </a:t>
            </a:r>
            <a:r>
              <a:rPr lang="el-GR" sz="3200" dirty="0" err="1"/>
              <a:t>διὰ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φανερὸς</a:t>
            </a:r>
            <a:r>
              <a:rPr lang="el-GR" sz="3200" dirty="0"/>
              <a:t> </a:t>
            </a:r>
            <a:r>
              <a:rPr lang="el-GR" sz="3200" dirty="0" err="1"/>
              <a:t>κατὰ</a:t>
            </a:r>
            <a:r>
              <a:rPr lang="el-GR" sz="3200" dirty="0"/>
              <a:t> πάντα </a:t>
            </a:r>
            <a:r>
              <a:rPr lang="el-GR" sz="3200" dirty="0" err="1"/>
              <a:t>ὁ</a:t>
            </a:r>
            <a:r>
              <a:rPr lang="el-GR" sz="3200" dirty="0"/>
              <a:t> καρπός σας,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διὰ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εἶσθε</a:t>
            </a:r>
            <a:r>
              <a:rPr lang="el-GR" sz="3200" dirty="0"/>
              <a:t> τέλειοι </a:t>
            </a:r>
            <a:r>
              <a:rPr lang="el-GR" sz="3200" dirty="0" err="1"/>
              <a:t>ἐν</a:t>
            </a:r>
            <a:r>
              <a:rPr lang="el-GR" sz="3200" dirty="0"/>
              <a:t> </a:t>
            </a:r>
            <a:r>
              <a:rPr lang="el-GR" sz="3200" dirty="0" err="1"/>
              <a:t>ἐκείνῳ</a:t>
            </a:r>
            <a:r>
              <a:rPr lang="el-GR" sz="3200" dirty="0"/>
              <a:t>».</a:t>
            </a:r>
          </a:p>
          <a:p>
            <a:r>
              <a:rPr lang="el-GR" sz="3200" dirty="0" err="1"/>
              <a:t>Δὲν</a:t>
            </a:r>
            <a:r>
              <a:rPr lang="el-GR" sz="3200" dirty="0"/>
              <a:t> γνωρίζουμε </a:t>
            </a:r>
            <a:r>
              <a:rPr lang="el-GR" sz="3200" dirty="0" err="1"/>
              <a:t>ἄν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προσευχὴ</a:t>
            </a:r>
            <a:r>
              <a:rPr lang="el-GR" sz="3200" dirty="0"/>
              <a:t> </a:t>
            </a:r>
            <a:r>
              <a:rPr lang="el-GR" sz="3200" dirty="0" err="1"/>
              <a:t>αὐτὴ</a:t>
            </a:r>
            <a:r>
              <a:rPr lang="el-GR" sz="3200" dirty="0"/>
              <a:t> </a:t>
            </a:r>
            <a:r>
              <a:rPr lang="el-GR" sz="3200" dirty="0" err="1"/>
              <a:t>ἦταν</a:t>
            </a:r>
            <a:r>
              <a:rPr lang="el-GR" sz="3200" dirty="0"/>
              <a:t> </a:t>
            </a:r>
            <a:r>
              <a:rPr lang="el-GR" sz="3200" dirty="0" err="1"/>
              <a:t>ἐντεταγμένη</a:t>
            </a:r>
            <a:r>
              <a:rPr lang="el-GR" sz="3200" dirty="0"/>
              <a:t> </a:t>
            </a:r>
            <a:r>
              <a:rPr lang="el-GR" sz="3200" dirty="0" err="1"/>
              <a:t>στὴ</a:t>
            </a:r>
            <a:r>
              <a:rPr lang="el-GR" sz="3200" dirty="0"/>
              <a:t> Θεία Λειτουργία </a:t>
            </a:r>
            <a:r>
              <a:rPr lang="el-GR" sz="3200" dirty="0" err="1"/>
              <a:t>ἤ</a:t>
            </a:r>
            <a:r>
              <a:rPr lang="el-GR" sz="3200" dirty="0"/>
              <a:t> </a:t>
            </a:r>
            <a:r>
              <a:rPr lang="el-GR" sz="3200" dirty="0" err="1"/>
              <a:t>ἦταν</a:t>
            </a:r>
            <a:r>
              <a:rPr lang="el-GR" sz="3200" dirty="0"/>
              <a:t> </a:t>
            </a:r>
            <a:r>
              <a:rPr lang="el-GR" sz="3200" dirty="0" err="1"/>
              <a:t>αὐτόνομη</a:t>
            </a:r>
            <a:r>
              <a:rPr lang="el-GR" sz="3200" dirty="0"/>
              <a:t>. Πιθανότερη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πρώτη </a:t>
            </a:r>
            <a:r>
              <a:rPr lang="el-GR" sz="3200" dirty="0" err="1"/>
              <a:t>ὑπόθεση</a:t>
            </a:r>
            <a:r>
              <a:rPr lang="el-GR" sz="3200" dirty="0"/>
              <a:t>, </a:t>
            </a:r>
            <a:r>
              <a:rPr lang="el-GR" sz="3200" dirty="0" err="1"/>
              <a:t>ἐπειδὴ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μόνη </a:t>
            </a:r>
            <a:r>
              <a:rPr lang="el-GR" sz="3200" dirty="0" err="1"/>
              <a:t>λειτουργικὴ</a:t>
            </a:r>
            <a:r>
              <a:rPr lang="el-GR" sz="3200" dirty="0"/>
              <a:t> σύναξη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Χριστιανῶν</a:t>
            </a:r>
            <a:r>
              <a:rPr lang="el-GR" sz="3200" dirty="0"/>
              <a:t> </a:t>
            </a:r>
            <a:r>
              <a:rPr lang="el-GR" sz="3200" dirty="0" err="1"/>
              <a:t>κατὰ</a:t>
            </a:r>
            <a:r>
              <a:rPr lang="el-GR" sz="3200" dirty="0"/>
              <a:t> </a:t>
            </a:r>
            <a:r>
              <a:rPr lang="el-GR" sz="3200" dirty="0" err="1"/>
              <a:t>τοὺς</a:t>
            </a:r>
            <a:r>
              <a:rPr lang="el-GR" sz="3200" dirty="0"/>
              <a:t> πρώτους </a:t>
            </a:r>
            <a:r>
              <a:rPr lang="el-GR" sz="3200" dirty="0" err="1"/>
              <a:t>αἰῶνες</a:t>
            </a:r>
            <a:r>
              <a:rPr lang="el-GR" sz="3200" dirty="0"/>
              <a:t> </a:t>
            </a:r>
            <a:r>
              <a:rPr lang="el-GR" sz="3200" dirty="0" err="1"/>
              <a:t>πραγματοποιεῖτο</a:t>
            </a:r>
            <a:r>
              <a:rPr lang="el-GR" sz="3200" dirty="0"/>
              <a:t> μόνο </a:t>
            </a:r>
            <a:r>
              <a:rPr lang="el-GR" sz="3200" dirty="0" err="1"/>
              <a:t>στὰ</a:t>
            </a:r>
            <a:r>
              <a:rPr lang="el-GR" sz="3200" dirty="0"/>
              <a:t> πλαίσια τελέσεως </a:t>
            </a:r>
            <a:r>
              <a:rPr lang="el-GR" sz="3200" dirty="0" err="1"/>
              <a:t>τῆς</a:t>
            </a:r>
            <a:r>
              <a:rPr lang="el-GR" sz="3200" dirty="0"/>
              <a:t> Θείας </a:t>
            </a:r>
            <a:r>
              <a:rPr lang="el-GR" sz="3200" dirty="0" err="1"/>
              <a:t>Εὐχαριστίας</a:t>
            </a:r>
            <a:r>
              <a:rPr lang="el-GR" sz="3200" dirty="0"/>
              <a:t>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αἰτήματα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προσευχῆς</a:t>
            </a:r>
            <a:r>
              <a:rPr lang="el-GR" sz="3200" dirty="0"/>
              <a:t> παραπέμπουν </a:t>
            </a:r>
            <a:r>
              <a:rPr lang="el-GR" sz="3200" dirty="0" err="1"/>
              <a:t>σὲ</a:t>
            </a:r>
            <a:r>
              <a:rPr lang="el-GR" sz="3200" dirty="0"/>
              <a:t> μεταγενέστερες </a:t>
            </a:r>
            <a:r>
              <a:rPr lang="el-GR" sz="3200" dirty="0" err="1"/>
              <a:t>μορφὲς</a:t>
            </a:r>
            <a:r>
              <a:rPr lang="el-GR" sz="3200" dirty="0"/>
              <a:t> </a:t>
            </a:r>
            <a:r>
              <a:rPr lang="el-GR" sz="3200" dirty="0" err="1"/>
              <a:t>λειτουργικῶν</a:t>
            </a:r>
            <a:r>
              <a:rPr lang="el-GR" sz="3200" dirty="0"/>
              <a:t> </a:t>
            </a:r>
            <a:r>
              <a:rPr lang="el-GR" sz="3200" dirty="0" err="1"/>
              <a:t>προσευχῶν</a:t>
            </a:r>
            <a:r>
              <a:rPr lang="el-GR" sz="3200" dirty="0"/>
              <a:t>, </a:t>
            </a:r>
            <a:r>
              <a:rPr lang="el-GR" sz="3200" dirty="0" err="1"/>
              <a:t>εἴτε</a:t>
            </a:r>
            <a:r>
              <a:rPr lang="el-GR" sz="3200" dirty="0"/>
              <a:t>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εὐχὴ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Διπτύχων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Θείας Λειτουργίας, </a:t>
            </a:r>
            <a:r>
              <a:rPr lang="el-GR" sz="3200" dirty="0" err="1"/>
              <a:t>εἴτε</a:t>
            </a:r>
            <a:r>
              <a:rPr lang="el-GR" sz="3200" dirty="0"/>
              <a:t> </a:t>
            </a:r>
            <a:r>
              <a:rPr lang="el-GR" sz="3200" dirty="0" err="1"/>
              <a:t>σὲ</a:t>
            </a:r>
            <a:r>
              <a:rPr lang="el-GR" sz="3200" dirty="0"/>
              <a:t> </a:t>
            </a:r>
            <a:r>
              <a:rPr lang="el-GR" sz="3200" dirty="0" err="1"/>
              <a:t>αἰτήματα</a:t>
            </a:r>
            <a:r>
              <a:rPr lang="el-GR" sz="3200" dirty="0"/>
              <a:t> </a:t>
            </a:r>
            <a:r>
              <a:rPr lang="el-GR" sz="3200" dirty="0" err="1"/>
              <a:t>ποὺ</a:t>
            </a:r>
            <a:r>
              <a:rPr lang="el-GR" sz="3200" dirty="0"/>
              <a:t> </a:t>
            </a:r>
            <a:r>
              <a:rPr lang="el-GR" sz="3200" dirty="0" err="1"/>
              <a:t>ἔχουν</a:t>
            </a:r>
            <a:r>
              <a:rPr lang="el-GR" sz="3200" dirty="0"/>
              <a:t> </a:t>
            </a:r>
            <a:r>
              <a:rPr lang="el-GR" sz="3200" dirty="0" err="1"/>
              <a:t>ἐνσωματωθεῖ</a:t>
            </a:r>
            <a:r>
              <a:rPr lang="el-GR" sz="3200" dirty="0"/>
              <a:t> </a:t>
            </a:r>
            <a:r>
              <a:rPr lang="el-GR" sz="3200" dirty="0" err="1"/>
              <a:t>στὶς</a:t>
            </a:r>
            <a:r>
              <a:rPr lang="el-GR" sz="3200" dirty="0"/>
              <a:t> </a:t>
            </a:r>
            <a:r>
              <a:rPr lang="el-GR" sz="3200" dirty="0" err="1"/>
              <a:t>ἀπολύσεις</a:t>
            </a:r>
            <a:r>
              <a:rPr lang="el-GR" sz="3200" dirty="0"/>
              <a:t> κάποιων </a:t>
            </a:r>
            <a:r>
              <a:rPr lang="el-GR" sz="3200" dirty="0" err="1"/>
              <a:t>ἀκολουθιῶν</a:t>
            </a:r>
            <a:r>
              <a:rPr lang="el-GR" sz="3200" dirty="0"/>
              <a:t>.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1224538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2FE6E-F27A-CA41-8870-4FE01FC275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011" y="60386"/>
            <a:ext cx="11284789" cy="77638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1DD7A-49E8-C243-9F1B-41BC79B1A9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011" y="215660"/>
            <a:ext cx="11982091" cy="6581954"/>
          </a:xfrm>
        </p:spPr>
        <p:txBody>
          <a:bodyPr>
            <a:normAutofit/>
          </a:bodyPr>
          <a:lstStyle/>
          <a:p>
            <a:r>
              <a:rPr lang="el-GR" sz="3200" dirty="0"/>
              <a:t>Μεγάλο </a:t>
            </a:r>
            <a:r>
              <a:rPr lang="el-GR" sz="3200" dirty="0" err="1"/>
              <a:t>ἐνδιαφέρον</a:t>
            </a:r>
            <a:r>
              <a:rPr lang="el-GR" sz="3200" dirty="0"/>
              <a:t> </a:t>
            </a:r>
            <a:r>
              <a:rPr lang="el-GR" sz="3200" dirty="0" err="1"/>
              <a:t>ἐμφανίζει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προσευχὴ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ἰδίου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Πολυκάρπου </a:t>
            </a:r>
            <a:r>
              <a:rPr lang="el-GR" sz="3200" dirty="0" err="1"/>
              <a:t>πρὶν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μαρτύριό του:</a:t>
            </a:r>
            <a:endParaRPr lang="en-GR" sz="3200" u="sng" dirty="0"/>
          </a:p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προσευχὴ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Πολυκάρπου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ἀτομικὴ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ὄχι</a:t>
            </a:r>
            <a:r>
              <a:rPr lang="el-GR" sz="3200" dirty="0"/>
              <a:t> συλλογική· </a:t>
            </a:r>
            <a:r>
              <a:rPr lang="el-GR" sz="3200" dirty="0" err="1"/>
              <a:t>ἑπομένως</a:t>
            </a:r>
            <a:r>
              <a:rPr lang="el-GR" sz="3200" dirty="0"/>
              <a:t>, </a:t>
            </a:r>
            <a:r>
              <a:rPr lang="el-GR" sz="3200" dirty="0" err="1"/>
              <a:t>δὲν</a:t>
            </a:r>
            <a:r>
              <a:rPr lang="el-GR" sz="3200" dirty="0"/>
              <a:t> </a:t>
            </a:r>
            <a:r>
              <a:rPr lang="el-GR" sz="3200" dirty="0" err="1"/>
              <a:t>μπορεῖ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χαρακτηριστεῖ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«</a:t>
            </a:r>
            <a:r>
              <a:rPr lang="el-GR" sz="3200" dirty="0" err="1"/>
              <a:t>λειτουργικὴ</a:t>
            </a:r>
            <a:r>
              <a:rPr lang="el-GR" sz="3200" dirty="0"/>
              <a:t>». </a:t>
            </a:r>
          </a:p>
          <a:p>
            <a:r>
              <a:rPr lang="el-GR" sz="3200" dirty="0"/>
              <a:t>Παρουσιάζει, </a:t>
            </a:r>
            <a:r>
              <a:rPr lang="el-GR" sz="3200" dirty="0" err="1"/>
              <a:t>ὅμως</a:t>
            </a:r>
            <a:r>
              <a:rPr lang="el-GR" sz="3200" dirty="0"/>
              <a:t>, </a:t>
            </a:r>
            <a:r>
              <a:rPr lang="el-GR" sz="3200" dirty="0" err="1"/>
              <a:t>δομὴ</a:t>
            </a:r>
            <a:r>
              <a:rPr lang="el-GR" sz="3200" dirty="0"/>
              <a:t> </a:t>
            </a:r>
            <a:r>
              <a:rPr lang="el-GR" sz="3200" dirty="0" err="1"/>
              <a:t>λειτουργικῆς</a:t>
            </a:r>
            <a:r>
              <a:rPr lang="el-GR" sz="3200" dirty="0"/>
              <a:t> </a:t>
            </a:r>
            <a:r>
              <a:rPr lang="el-GR" sz="3200" dirty="0" err="1"/>
              <a:t>προσευχῆς</a:t>
            </a:r>
            <a:r>
              <a:rPr lang="el-GR" sz="3200" dirty="0"/>
              <a:t>: </a:t>
            </a:r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εὐχὴ</a:t>
            </a:r>
            <a:r>
              <a:rPr lang="el-GR" sz="3200" dirty="0"/>
              <a:t> δοξολογίας </a:t>
            </a:r>
            <a:r>
              <a:rPr lang="el-GR" sz="3200" dirty="0" err="1"/>
              <a:t>καὶ</a:t>
            </a:r>
            <a:r>
              <a:rPr lang="el-GR" sz="3200" dirty="0"/>
              <a:t> «</a:t>
            </a:r>
            <a:r>
              <a:rPr lang="el-GR" sz="3200" dirty="0" err="1"/>
              <a:t>εὐλογίας</a:t>
            </a:r>
            <a:r>
              <a:rPr lang="el-GR" sz="3200" dirty="0"/>
              <a:t>»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Θεοῦ</a:t>
            </a:r>
            <a:r>
              <a:rPr lang="el-GR" sz="3200" dirty="0"/>
              <a:t> </a:t>
            </a:r>
            <a:r>
              <a:rPr lang="el-GR" sz="3200" dirty="0" err="1"/>
              <a:t>χρησιμοποιεῖ</a:t>
            </a:r>
            <a:r>
              <a:rPr lang="el-GR" sz="3200" dirty="0"/>
              <a:t> </a:t>
            </a:r>
            <a:r>
              <a:rPr lang="el-GR" sz="3200" dirty="0" err="1"/>
              <a:t>παλαιοδιαθηκικὲς</a:t>
            </a:r>
            <a:r>
              <a:rPr lang="el-GR" sz="3200" dirty="0"/>
              <a:t> </a:t>
            </a:r>
            <a:r>
              <a:rPr lang="el-GR" sz="3200" dirty="0" err="1"/>
              <a:t>ὁρολογίες</a:t>
            </a:r>
            <a:r>
              <a:rPr lang="el-GR" sz="3200" dirty="0"/>
              <a:t>, </a:t>
            </a:r>
            <a:r>
              <a:rPr lang="el-GR" sz="3200" dirty="0" err="1"/>
              <a:t>γεγονὸς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ὁποῖο</a:t>
            </a:r>
            <a:r>
              <a:rPr lang="el-GR" sz="3200" dirty="0"/>
              <a:t> σημαίνει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ἀρχαιότητα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δομῆς</a:t>
            </a:r>
            <a:r>
              <a:rPr lang="el-GR" sz="3200" dirty="0"/>
              <a:t> της.</a:t>
            </a:r>
          </a:p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δομὴ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συγκεκριμένης </a:t>
            </a:r>
            <a:r>
              <a:rPr lang="el-GR" sz="3200" dirty="0" err="1"/>
              <a:t>δοξολογικῆς</a:t>
            </a:r>
            <a:r>
              <a:rPr lang="el-GR" sz="3200" dirty="0"/>
              <a:t> </a:t>
            </a:r>
            <a:r>
              <a:rPr lang="el-GR" sz="3200" dirty="0" err="1"/>
              <a:t>προσευχῆς</a:t>
            </a:r>
            <a:r>
              <a:rPr lang="el-GR" sz="3200" dirty="0"/>
              <a:t> παραπέμπει </a:t>
            </a:r>
            <a:r>
              <a:rPr lang="el-GR" sz="3200" dirty="0" err="1"/>
              <a:t>σὲ</a:t>
            </a:r>
            <a:r>
              <a:rPr lang="el-GR" sz="3200" dirty="0"/>
              <a:t> </a:t>
            </a:r>
            <a:r>
              <a:rPr lang="el-GR" sz="3200" dirty="0" err="1"/>
              <a:t>μορφὲς</a:t>
            </a:r>
            <a:r>
              <a:rPr lang="el-GR" sz="3200" dirty="0"/>
              <a:t> </a:t>
            </a:r>
            <a:r>
              <a:rPr lang="el-GR" sz="3200" dirty="0" err="1"/>
              <a:t>λειτουργικῆς</a:t>
            </a:r>
            <a:r>
              <a:rPr lang="el-GR" sz="3200" dirty="0"/>
              <a:t> </a:t>
            </a:r>
            <a:r>
              <a:rPr lang="el-GR" sz="3200" dirty="0" err="1"/>
              <a:t>προσευχῆς</a:t>
            </a:r>
            <a:r>
              <a:rPr lang="el-GR" sz="3200" dirty="0"/>
              <a:t>.</a:t>
            </a:r>
          </a:p>
          <a:p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προσευχὴ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Πολυκάρπου </a:t>
            </a:r>
            <a:r>
              <a:rPr lang="el-GR" sz="3200" dirty="0" err="1"/>
              <a:t>ὑπάρχουν</a:t>
            </a:r>
            <a:r>
              <a:rPr lang="el-GR" sz="3200" dirty="0"/>
              <a:t> </a:t>
            </a:r>
            <a:r>
              <a:rPr lang="el-GR" sz="3200" dirty="0" err="1"/>
              <a:t>στοιχεῖα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ὁποῖα</a:t>
            </a:r>
            <a:r>
              <a:rPr lang="el-GR" sz="3200" dirty="0"/>
              <a:t> </a:t>
            </a:r>
            <a:r>
              <a:rPr lang="el-GR" sz="3200" dirty="0" err="1"/>
              <a:t>μᾶς</a:t>
            </a:r>
            <a:r>
              <a:rPr lang="el-GR" sz="3200" dirty="0"/>
              <a:t> προϊδεάζουν </a:t>
            </a:r>
            <a:r>
              <a:rPr lang="el-GR" sz="3200" dirty="0" err="1"/>
              <a:t>γιὰ</a:t>
            </a:r>
            <a:r>
              <a:rPr lang="el-GR" sz="3200" dirty="0"/>
              <a:t> κάποια συνάφειά τους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Θεία </a:t>
            </a:r>
            <a:r>
              <a:rPr lang="el-GR" sz="3200" dirty="0" err="1"/>
              <a:t>Εὐχαριστία</a:t>
            </a:r>
            <a:r>
              <a:rPr lang="el-GR" sz="3200" dirty="0"/>
              <a:t>.</a:t>
            </a:r>
            <a:r>
              <a:rPr lang="en-GR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261405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26B30-9CF2-A44F-9966-B1C6F767D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60385"/>
            <a:ext cx="11353800" cy="45719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7E84DB-1546-674F-BF5E-3F297E8BC2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264" y="106104"/>
            <a:ext cx="11990716" cy="6691511"/>
          </a:xfrm>
        </p:spPr>
        <p:txBody>
          <a:bodyPr>
            <a:normAutofit/>
          </a:bodyPr>
          <a:lstStyle/>
          <a:p>
            <a:r>
              <a:rPr lang="el-GR" sz="3200" dirty="0" err="1"/>
              <a:t>Ὅταν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Πολύκαρπος </a:t>
            </a:r>
            <a:r>
              <a:rPr lang="el-GR" sz="3200" dirty="0" err="1"/>
              <a:t>ἀναφέρει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, λαμβάνει μέρος «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ποτήριον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Χριστοῦ</a:t>
            </a:r>
            <a:r>
              <a:rPr lang="el-GR" sz="3200" dirty="0"/>
              <a:t>», </a:t>
            </a:r>
            <a:r>
              <a:rPr lang="el-GR" sz="3200" i="1" dirty="0" err="1"/>
              <a:t>εἰς</a:t>
            </a:r>
            <a:r>
              <a:rPr lang="el-GR" sz="3200" i="1" dirty="0"/>
              <a:t> </a:t>
            </a:r>
            <a:r>
              <a:rPr lang="el-GR" sz="3200" i="1" dirty="0" err="1"/>
              <a:t>ἀνάστασιν</a:t>
            </a:r>
            <a:r>
              <a:rPr lang="el-GR" sz="3200" i="1" dirty="0"/>
              <a:t> </a:t>
            </a:r>
            <a:r>
              <a:rPr lang="el-GR" sz="3200" i="1" dirty="0" err="1"/>
              <a:t>ζωῆς</a:t>
            </a:r>
            <a:r>
              <a:rPr lang="el-GR" sz="3200" i="1" dirty="0"/>
              <a:t> </a:t>
            </a:r>
            <a:r>
              <a:rPr lang="el-GR" sz="3200" i="1" dirty="0" err="1"/>
              <a:t>αἰωνίου</a:t>
            </a:r>
            <a:r>
              <a:rPr lang="el-GR" sz="3200" i="1" dirty="0"/>
              <a:t> </a:t>
            </a:r>
            <a:r>
              <a:rPr lang="el-GR" sz="3200" i="1" dirty="0" err="1"/>
              <a:t>ψυχῆς</a:t>
            </a:r>
            <a:r>
              <a:rPr lang="el-GR" sz="3200" i="1" dirty="0"/>
              <a:t> τε </a:t>
            </a:r>
            <a:r>
              <a:rPr lang="el-GR" sz="3200" i="1" dirty="0" err="1"/>
              <a:t>καὶ</a:t>
            </a:r>
            <a:r>
              <a:rPr lang="el-GR" sz="3200" i="1" dirty="0"/>
              <a:t> σώματος </a:t>
            </a:r>
            <a:r>
              <a:rPr lang="el-GR" sz="3200" i="1" dirty="0" err="1"/>
              <a:t>ἐν</a:t>
            </a:r>
            <a:r>
              <a:rPr lang="el-GR" sz="3200" i="1" dirty="0"/>
              <a:t> </a:t>
            </a:r>
            <a:r>
              <a:rPr lang="el-GR" sz="3200" i="1" dirty="0" err="1"/>
              <a:t>ἀφθαρσίᾳ</a:t>
            </a:r>
            <a:r>
              <a:rPr lang="el-GR" sz="3200" i="1" dirty="0"/>
              <a:t> πνεύματος </a:t>
            </a:r>
            <a:r>
              <a:rPr lang="el-GR" sz="3200" i="1" dirty="0" err="1"/>
              <a:t>ἁγίου</a:t>
            </a:r>
            <a:r>
              <a:rPr lang="el-GR" sz="3200" dirty="0"/>
              <a:t>, </a:t>
            </a:r>
            <a:r>
              <a:rPr lang="el-GR" sz="3200" dirty="0" err="1"/>
              <a:t>ἀλλὰ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ὅταν</a:t>
            </a:r>
            <a:r>
              <a:rPr lang="el-GR" sz="3200" dirty="0"/>
              <a:t> </a:t>
            </a:r>
            <a:r>
              <a:rPr lang="el-GR" sz="3200" dirty="0" err="1"/>
              <a:t>ἀποκαλεῖ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ἐπικείμενο</a:t>
            </a:r>
            <a:r>
              <a:rPr lang="el-GR" sz="3200" dirty="0"/>
              <a:t> μαρτύριό του </a:t>
            </a:r>
            <a:r>
              <a:rPr lang="el-GR" sz="3200" dirty="0" err="1"/>
              <a:t>ὡς</a:t>
            </a:r>
            <a:r>
              <a:rPr lang="el-GR" sz="3200" dirty="0"/>
              <a:t> «θυσία </a:t>
            </a:r>
            <a:r>
              <a:rPr lang="el-GR" sz="3200" dirty="0" err="1"/>
              <a:t>πίονα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προσδεκτή</a:t>
            </a:r>
            <a:r>
              <a:rPr lang="el-GR" sz="3200" dirty="0"/>
              <a:t>», </a:t>
            </a:r>
            <a:r>
              <a:rPr lang="el-GR" sz="3200" dirty="0" err="1"/>
              <a:t>ὅλα</a:t>
            </a:r>
            <a:r>
              <a:rPr lang="el-GR" sz="3200" dirty="0"/>
              <a:t> </a:t>
            </a:r>
            <a:r>
              <a:rPr lang="el-GR" sz="3200" dirty="0" err="1"/>
              <a:t>αὐτὰ</a:t>
            </a:r>
            <a:r>
              <a:rPr lang="el-GR" sz="3200" dirty="0"/>
              <a:t> </a:t>
            </a:r>
            <a:r>
              <a:rPr lang="el-GR" sz="3200" dirty="0" err="1"/>
              <a:t>ἀποτελοῦν</a:t>
            </a:r>
            <a:r>
              <a:rPr lang="el-GR" sz="3200" dirty="0"/>
              <a:t> </a:t>
            </a:r>
            <a:r>
              <a:rPr lang="el-GR" sz="3200" dirty="0" err="1"/>
              <a:t>εὐχαριστιακὴ</a:t>
            </a:r>
            <a:r>
              <a:rPr lang="el-GR" sz="3200" dirty="0"/>
              <a:t> </a:t>
            </a:r>
            <a:r>
              <a:rPr lang="el-GR" sz="3200" dirty="0" err="1"/>
              <a:t>ὁρολογία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νομιμοποιοῦν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ὑπόθεση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Πολύκαρπος </a:t>
            </a:r>
            <a:r>
              <a:rPr lang="el-GR" sz="3200" dirty="0" err="1"/>
              <a:t>ἐντάσσει</a:t>
            </a:r>
            <a:r>
              <a:rPr lang="el-GR" sz="3200" dirty="0"/>
              <a:t> </a:t>
            </a:r>
            <a:r>
              <a:rPr lang="el-GR" sz="3200" dirty="0" err="1"/>
              <a:t>στὴν</a:t>
            </a:r>
            <a:r>
              <a:rPr lang="el-GR" sz="3200" dirty="0"/>
              <a:t> προσευχή του κάποιες </a:t>
            </a:r>
            <a:r>
              <a:rPr lang="el-GR" sz="3200" dirty="0" err="1"/>
              <a:t>εὐχαριστιακὲς</a:t>
            </a:r>
            <a:r>
              <a:rPr lang="el-GR" sz="3200" dirty="0"/>
              <a:t> </a:t>
            </a:r>
            <a:r>
              <a:rPr lang="el-GR" sz="3200" dirty="0" err="1"/>
              <a:t>μορφὲς</a:t>
            </a:r>
            <a:r>
              <a:rPr lang="el-GR" sz="3200" dirty="0"/>
              <a:t> </a:t>
            </a:r>
            <a:r>
              <a:rPr lang="el-GR" sz="3200" dirty="0" err="1"/>
              <a:t>προσευχῆς</a:t>
            </a:r>
            <a:r>
              <a:rPr lang="el-GR" sz="3200" dirty="0"/>
              <a:t>,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τὶς</a:t>
            </a:r>
            <a:r>
              <a:rPr lang="el-GR" sz="3200" dirty="0"/>
              <a:t> </a:t>
            </a:r>
            <a:r>
              <a:rPr lang="el-GR" sz="3200" dirty="0" err="1"/>
              <a:t>ὁποῖες</a:t>
            </a:r>
            <a:r>
              <a:rPr lang="el-GR" sz="3200" dirty="0"/>
              <a:t> </a:t>
            </a:r>
            <a:r>
              <a:rPr lang="el-GR" sz="3200" dirty="0" err="1"/>
              <a:t>προφανῶς</a:t>
            </a:r>
            <a:r>
              <a:rPr lang="el-GR" sz="3200" dirty="0"/>
              <a:t> </a:t>
            </a:r>
            <a:r>
              <a:rPr lang="el-GR" sz="3200" dirty="0" err="1"/>
              <a:t>θὰ</a:t>
            </a:r>
            <a:r>
              <a:rPr lang="el-GR" sz="3200" dirty="0"/>
              <a:t> </a:t>
            </a:r>
            <a:r>
              <a:rPr lang="el-GR" sz="3200" dirty="0" err="1"/>
              <a:t>εἶχε</a:t>
            </a:r>
            <a:r>
              <a:rPr lang="el-GR" sz="3200" dirty="0"/>
              <a:t> </a:t>
            </a:r>
            <a:r>
              <a:rPr lang="el-GR" sz="3200" dirty="0" err="1"/>
              <a:t>προσευχηθεῖ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ἴδιος</a:t>
            </a:r>
            <a:r>
              <a:rPr lang="el-GR" sz="3200" dirty="0"/>
              <a:t> </a:t>
            </a:r>
            <a:r>
              <a:rPr lang="el-GR" sz="3200" dirty="0" err="1"/>
              <a:t>κατὰ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πολυετὴ</a:t>
            </a:r>
            <a:r>
              <a:rPr lang="el-GR" sz="3200" dirty="0"/>
              <a:t> </a:t>
            </a:r>
            <a:r>
              <a:rPr lang="el-GR" sz="3200" dirty="0" err="1"/>
              <a:t>ἐπιτέλεση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Θείας </a:t>
            </a:r>
            <a:r>
              <a:rPr lang="el-GR" sz="3200" dirty="0" err="1"/>
              <a:t>Εὐχαριστίας</a:t>
            </a:r>
            <a:r>
              <a:rPr lang="el-GR" sz="3200" dirty="0"/>
              <a:t>.</a:t>
            </a:r>
          </a:p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τελικὴ</a:t>
            </a:r>
            <a:r>
              <a:rPr lang="el-GR" sz="3200" dirty="0"/>
              <a:t> δοξολογία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προσευχῆς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Πολυκάρπου </a:t>
            </a:r>
            <a:r>
              <a:rPr lang="el-GR" sz="3200" dirty="0" err="1"/>
              <a:t>ἀποτελεῖ</a:t>
            </a:r>
            <a:r>
              <a:rPr lang="el-GR" sz="3200" dirty="0"/>
              <a:t> σίγουρα μία διαδεδομένη </a:t>
            </a:r>
            <a:r>
              <a:rPr lang="el-GR" sz="3200" dirty="0" err="1"/>
              <a:t>δοξολογικὴ</a:t>
            </a:r>
            <a:r>
              <a:rPr lang="el-GR" sz="3200" dirty="0"/>
              <a:t> </a:t>
            </a:r>
            <a:r>
              <a:rPr lang="el-GR" sz="3200" dirty="0" err="1"/>
              <a:t>ἐπιλογικὴ</a:t>
            </a:r>
            <a:r>
              <a:rPr lang="el-GR" sz="3200" dirty="0"/>
              <a:t> </a:t>
            </a:r>
            <a:r>
              <a:rPr lang="el-GR" sz="3200" dirty="0" err="1"/>
              <a:t>ἐπίκληση</a:t>
            </a:r>
            <a:r>
              <a:rPr lang="el-GR" sz="3200" dirty="0"/>
              <a:t>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</a:t>
            </a:r>
            <a:r>
              <a:rPr lang="el-GR" sz="3200" dirty="0" err="1"/>
              <a:t>συναντᾶται</a:t>
            </a:r>
            <a:r>
              <a:rPr lang="el-GR" sz="3200" dirty="0"/>
              <a:t> </a:t>
            </a:r>
            <a:r>
              <a:rPr lang="el-GR" sz="3200" dirty="0" err="1"/>
              <a:t>στὶς</a:t>
            </a:r>
            <a:r>
              <a:rPr lang="el-GR" sz="3200" dirty="0"/>
              <a:t> </a:t>
            </a:r>
            <a:r>
              <a:rPr lang="el-GR" sz="3200" i="1" dirty="0" err="1"/>
              <a:t>Ἀποστολικὲς</a:t>
            </a:r>
            <a:r>
              <a:rPr lang="el-GR" sz="3200" i="1" dirty="0"/>
              <a:t> </a:t>
            </a:r>
            <a:r>
              <a:rPr lang="el-GR" sz="3200" i="1" dirty="0" err="1"/>
              <a:t>Διαταγὲς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4</a:t>
            </a:r>
            <a:r>
              <a:rPr lang="el-GR" sz="3200" baseline="30000" dirty="0"/>
              <a:t>ου</a:t>
            </a:r>
            <a:r>
              <a:rPr lang="el-GR" sz="3200" dirty="0"/>
              <a:t> </a:t>
            </a:r>
            <a:r>
              <a:rPr lang="el-GR" sz="3200" dirty="0" err="1"/>
              <a:t>αἰ</a:t>
            </a:r>
            <a:r>
              <a:rPr lang="el-GR" sz="3200" dirty="0"/>
              <a:t>., </a:t>
            </a:r>
            <a:r>
              <a:rPr lang="el-GR" sz="3200" dirty="0" err="1"/>
              <a:t>ἀλλὰ</a:t>
            </a:r>
            <a:r>
              <a:rPr lang="el-GR" sz="3200" dirty="0"/>
              <a:t> </a:t>
            </a:r>
            <a:r>
              <a:rPr lang="el-GR" sz="3200" dirty="0" err="1"/>
              <a:t>στὸ</a:t>
            </a:r>
            <a:r>
              <a:rPr lang="el-GR" sz="3200" dirty="0"/>
              <a:t> 7</a:t>
            </a:r>
            <a:r>
              <a:rPr lang="el-GR" sz="3200" baseline="30000" dirty="0"/>
              <a:t>ο</a:t>
            </a:r>
            <a:r>
              <a:rPr lang="el-GR" sz="3200" dirty="0"/>
              <a:t> βιβλίο τους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ὁποῖο</a:t>
            </a:r>
            <a:r>
              <a:rPr lang="el-GR" sz="3200" dirty="0"/>
              <a:t> </a:t>
            </a:r>
            <a:r>
              <a:rPr lang="el-GR" sz="3200" dirty="0" err="1"/>
              <a:t>θεωρεῖται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ἕνα</a:t>
            </a:r>
            <a:r>
              <a:rPr lang="el-GR" sz="3200" dirty="0"/>
              <a:t> </a:t>
            </a:r>
            <a:r>
              <a:rPr lang="el-GR" sz="3200" dirty="0" err="1"/>
              <a:t>παλαιὸ</a:t>
            </a:r>
            <a:r>
              <a:rPr lang="el-GR" sz="3200" dirty="0"/>
              <a:t> «</a:t>
            </a:r>
            <a:r>
              <a:rPr lang="el-GR" sz="3200" dirty="0" err="1"/>
              <a:t>ἰουδαιοχριστιανικὸ</a:t>
            </a:r>
            <a:r>
              <a:rPr lang="el-GR" sz="3200" dirty="0"/>
              <a:t> </a:t>
            </a:r>
            <a:r>
              <a:rPr lang="el-GR" sz="3200" dirty="0" err="1"/>
              <a:t>εὐχολόγιο</a:t>
            </a:r>
            <a:r>
              <a:rPr lang="el-GR" sz="3200" dirty="0"/>
              <a:t>».</a:t>
            </a:r>
            <a:endParaRPr lang="en-GR" sz="3200" b="1" u="sng" dirty="0"/>
          </a:p>
          <a:p>
            <a:endParaRPr lang="el-GR" sz="3200" dirty="0"/>
          </a:p>
        </p:txBody>
      </p:sp>
    </p:spTree>
    <p:extLst>
      <p:ext uri="{BB962C8B-B14F-4D97-AF65-F5344CB8AC3E}">
        <p14:creationId xmlns:p14="http://schemas.microsoft.com/office/powerpoint/2010/main" val="22770572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0B266-F0CE-0041-B1D1-AB226C8F21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1353801" cy="69010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94B086-6C4C-E94A-A33A-FA7564B995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891" y="138023"/>
            <a:ext cx="11973463" cy="6625086"/>
          </a:xfrm>
        </p:spPr>
        <p:txBody>
          <a:bodyPr>
            <a:normAutofit/>
          </a:bodyPr>
          <a:lstStyle/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τελικὴ</a:t>
            </a:r>
            <a:r>
              <a:rPr lang="el-GR" sz="3200" dirty="0"/>
              <a:t> </a:t>
            </a:r>
            <a:r>
              <a:rPr lang="el-GR" sz="3200" dirty="0" err="1"/>
              <a:t>τριαδολογικὴ</a:t>
            </a:r>
            <a:r>
              <a:rPr lang="el-GR" sz="3200" dirty="0"/>
              <a:t> </a:t>
            </a:r>
            <a:r>
              <a:rPr lang="el-GR" sz="3200" dirty="0" err="1"/>
              <a:t>δοξολογικὴ</a:t>
            </a:r>
            <a:r>
              <a:rPr lang="el-GR" sz="3200" dirty="0"/>
              <a:t> μορφή, πάντως, </a:t>
            </a:r>
            <a:r>
              <a:rPr lang="el-GR" sz="3200" dirty="0" err="1"/>
              <a:t>ἀποκαλύπτει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ἔναρξη</a:t>
            </a:r>
            <a:r>
              <a:rPr lang="el-GR" sz="3200" dirty="0"/>
              <a:t> διαμορφώσεως </a:t>
            </a:r>
            <a:r>
              <a:rPr lang="el-GR" sz="3200" dirty="0" err="1"/>
              <a:t>τοῦ</a:t>
            </a:r>
            <a:r>
              <a:rPr lang="el-GR" sz="3200" dirty="0"/>
              <a:t> δόγματος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Ἐκκλησίας</a:t>
            </a:r>
            <a:r>
              <a:rPr lang="el-GR" sz="3200" dirty="0"/>
              <a:t> </a:t>
            </a:r>
            <a:r>
              <a:rPr lang="el-GR" sz="3200" dirty="0" err="1"/>
              <a:t>πολὺ</a:t>
            </a:r>
            <a:r>
              <a:rPr lang="el-GR" sz="3200" dirty="0"/>
              <a:t> </a:t>
            </a:r>
            <a:r>
              <a:rPr lang="el-GR" sz="3200" dirty="0" err="1"/>
              <a:t>πρὶν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4</a:t>
            </a:r>
            <a:r>
              <a:rPr lang="el-GR" sz="3200" baseline="30000" dirty="0"/>
              <a:t>ο</a:t>
            </a:r>
            <a:r>
              <a:rPr lang="el-GR" sz="3200" dirty="0"/>
              <a:t> </a:t>
            </a:r>
            <a:r>
              <a:rPr lang="el-GR" sz="3200" dirty="0" err="1"/>
              <a:t>αἰ</a:t>
            </a:r>
            <a:r>
              <a:rPr lang="el-GR" sz="3200" dirty="0"/>
              <a:t>., </a:t>
            </a:r>
            <a:r>
              <a:rPr lang="el-GR" sz="3200" dirty="0" err="1"/>
              <a:t>δηλαδὴ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ἐποχὴ</a:t>
            </a:r>
            <a:r>
              <a:rPr lang="el-GR" sz="3200" dirty="0"/>
              <a:t> </a:t>
            </a:r>
            <a:r>
              <a:rPr lang="el-GR" sz="3200" dirty="0" err="1"/>
              <a:t>ἀπειλῆς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αἵρεση</a:t>
            </a:r>
            <a:r>
              <a:rPr lang="el-GR" sz="3200" dirty="0"/>
              <a:t>.</a:t>
            </a:r>
          </a:p>
          <a:p>
            <a:endParaRPr lang="el-GR" sz="3200" dirty="0"/>
          </a:p>
          <a:p>
            <a:pPr marL="0" indent="0">
              <a:buNone/>
            </a:pPr>
            <a:r>
              <a:rPr lang="el-GR" sz="3200" u="dotted" dirty="0"/>
              <a:t>(γ) Κείμενα </a:t>
            </a:r>
            <a:r>
              <a:rPr lang="el-GR" sz="3200" u="dotted" dirty="0" err="1"/>
              <a:t>προσευχῶν</a:t>
            </a:r>
            <a:r>
              <a:rPr lang="el-GR" sz="3200" u="dotted" dirty="0"/>
              <a:t> </a:t>
            </a:r>
            <a:r>
              <a:rPr lang="el-GR" sz="3200" u="dotted" dirty="0" err="1"/>
              <a:t>ἐκ</a:t>
            </a:r>
            <a:r>
              <a:rPr lang="el-GR" sz="3200" u="dotted" dirty="0"/>
              <a:t> </a:t>
            </a:r>
            <a:r>
              <a:rPr lang="el-GR" sz="3200" u="dotted" dirty="0" err="1"/>
              <a:t>τῶν</a:t>
            </a:r>
            <a:r>
              <a:rPr lang="el-GR" sz="3200" u="dotted" dirty="0"/>
              <a:t> </a:t>
            </a:r>
            <a:r>
              <a:rPr lang="el-GR" sz="3200" u="dotted" dirty="0" err="1"/>
              <a:t>ἔργων</a:t>
            </a:r>
            <a:r>
              <a:rPr lang="el-GR" sz="3200" u="dotted" dirty="0"/>
              <a:t> </a:t>
            </a:r>
            <a:r>
              <a:rPr lang="el-GR" sz="3200" u="dotted" dirty="0" err="1"/>
              <a:t>τοῦ</a:t>
            </a:r>
            <a:r>
              <a:rPr lang="el-GR" sz="3200" u="dotted" dirty="0"/>
              <a:t> </a:t>
            </a:r>
            <a:r>
              <a:rPr lang="el-GR" sz="3200" u="dotted" dirty="0" err="1"/>
              <a:t>Εἰρηναίου</a:t>
            </a:r>
            <a:r>
              <a:rPr lang="el-GR" sz="3200" u="dotted" dirty="0"/>
              <a:t> </a:t>
            </a:r>
            <a:r>
              <a:rPr lang="el-GR" sz="3200" u="dotted" dirty="0" err="1"/>
              <a:t>Λυῶνος</a:t>
            </a:r>
            <a:r>
              <a:rPr lang="el-GR" sz="3200" u="dotted" dirty="0"/>
              <a:t> (†202)</a:t>
            </a:r>
            <a:endParaRPr lang="en-GR" sz="3200" u="sng" dirty="0"/>
          </a:p>
          <a:p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ἔργα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Εἰρηναίου</a:t>
            </a:r>
            <a:r>
              <a:rPr lang="el-GR" sz="3200" dirty="0"/>
              <a:t> </a:t>
            </a:r>
            <a:r>
              <a:rPr lang="el-GR" sz="3200" dirty="0" err="1"/>
              <a:t>Λυῶνος</a:t>
            </a:r>
            <a:r>
              <a:rPr lang="el-GR" sz="3200" dirty="0"/>
              <a:t> </a:t>
            </a:r>
            <a:r>
              <a:rPr lang="el-GR" sz="3200" dirty="0" err="1"/>
              <a:t>ἀπομονώνουμε</a:t>
            </a:r>
            <a:r>
              <a:rPr lang="el-GR" sz="3200" dirty="0"/>
              <a:t> δύο προσευχές, </a:t>
            </a:r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ὁποῖες</a:t>
            </a:r>
            <a:r>
              <a:rPr lang="el-GR" sz="3200" dirty="0"/>
              <a:t> </a:t>
            </a:r>
            <a:r>
              <a:rPr lang="el-GR" sz="3200" dirty="0" err="1"/>
              <a:t>δὲν</a:t>
            </a:r>
            <a:r>
              <a:rPr lang="el-GR" sz="3200" dirty="0"/>
              <a:t> </a:t>
            </a:r>
            <a:r>
              <a:rPr lang="el-GR" sz="3200" dirty="0" err="1"/>
              <a:t>ἐντάσσονται-ἐκ</a:t>
            </a:r>
            <a:r>
              <a:rPr lang="el-GR" sz="3200" dirty="0"/>
              <a:t> πρώτης </a:t>
            </a:r>
            <a:r>
              <a:rPr lang="el-GR" sz="3200" dirty="0" err="1"/>
              <a:t>ἐκτιμήσεως</a:t>
            </a:r>
            <a:r>
              <a:rPr lang="el-GR" sz="3200" dirty="0"/>
              <a:t>- </a:t>
            </a:r>
            <a:r>
              <a:rPr lang="el-GR" sz="3200" dirty="0" err="1"/>
              <a:t>σὲ</a:t>
            </a:r>
            <a:r>
              <a:rPr lang="el-GR" sz="3200" dirty="0"/>
              <a:t> κάποια </a:t>
            </a:r>
            <a:r>
              <a:rPr lang="el-GR" sz="3200" dirty="0" err="1"/>
              <a:t>ἀκολουθία</a:t>
            </a:r>
            <a:r>
              <a:rPr lang="el-GR" sz="3200" dirty="0"/>
              <a:t>.</a:t>
            </a:r>
            <a:endParaRPr lang="en-GR" sz="3200" u="sng" dirty="0"/>
          </a:p>
          <a:p>
            <a:r>
              <a:rPr lang="el-GR" sz="3200" dirty="0" err="1"/>
              <a:t>Ἡ</a:t>
            </a:r>
            <a:r>
              <a:rPr lang="el-GR" sz="3200" dirty="0"/>
              <a:t> πρώτη </a:t>
            </a:r>
            <a:r>
              <a:rPr lang="el-GR" sz="3200" dirty="0" err="1"/>
              <a:t>εὐχὴ</a:t>
            </a:r>
            <a:r>
              <a:rPr lang="el-GR" sz="3200" dirty="0"/>
              <a:t> καταχωρίζεται </a:t>
            </a:r>
            <a:r>
              <a:rPr lang="el-GR" sz="3200" dirty="0" err="1"/>
              <a:t>ἀμέσως</a:t>
            </a:r>
            <a:r>
              <a:rPr lang="el-GR" sz="3200" dirty="0"/>
              <a:t> </a:t>
            </a:r>
            <a:r>
              <a:rPr lang="el-GR" sz="3200" dirty="0" err="1"/>
              <a:t>μετὰ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ἀναφορὰ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Εἰρηναίου</a:t>
            </a:r>
            <a:r>
              <a:rPr lang="el-GR" sz="3200" dirty="0"/>
              <a:t>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προσευχὴ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προφήτη </a:t>
            </a:r>
            <a:r>
              <a:rPr lang="el-GR" sz="3200" dirty="0" err="1"/>
              <a:t>Ἠλία</a:t>
            </a:r>
            <a:r>
              <a:rPr lang="el-GR" sz="3200" dirty="0"/>
              <a:t> </a:t>
            </a:r>
            <a:r>
              <a:rPr lang="el-GR" sz="3200" dirty="0" err="1"/>
              <a:t>κατὰ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ἐπιτέλεση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θαύματος </a:t>
            </a:r>
            <a:r>
              <a:rPr lang="el-GR" sz="3200" dirty="0" err="1"/>
              <a:t>ἐνώπιον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ἱερέων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εἰδώλων</a:t>
            </a:r>
            <a:r>
              <a:rPr lang="el-GR" sz="3200" dirty="0"/>
              <a:t>.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14200528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2995A3-29AB-F74D-B0DD-7EE7F79DE0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353801" cy="45719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0BFC67-E4FF-3945-930E-3729061EC2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517" y="137158"/>
            <a:ext cx="11999343" cy="6511219"/>
          </a:xfrm>
        </p:spPr>
        <p:txBody>
          <a:bodyPr>
            <a:normAutofit/>
          </a:bodyPr>
          <a:lstStyle/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ἐν</a:t>
            </a:r>
            <a:r>
              <a:rPr lang="el-GR" sz="3200" dirty="0"/>
              <a:t> </a:t>
            </a:r>
            <a:r>
              <a:rPr lang="el-GR" sz="3200" dirty="0" err="1"/>
              <a:t>λόγῳ</a:t>
            </a:r>
            <a:r>
              <a:rPr lang="el-GR" sz="3200" dirty="0"/>
              <a:t> </a:t>
            </a:r>
            <a:r>
              <a:rPr lang="el-GR" sz="3200" dirty="0" err="1"/>
              <a:t>προσευχὴ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προφήτη </a:t>
            </a:r>
            <a:r>
              <a:rPr lang="el-GR" sz="3200" dirty="0" err="1"/>
              <a:t>ἀποτελεῖ</a:t>
            </a:r>
            <a:r>
              <a:rPr lang="el-GR" sz="3200" dirty="0"/>
              <a:t> </a:t>
            </a:r>
            <a:r>
              <a:rPr lang="el-GR" sz="3200" dirty="0" err="1"/>
              <a:t>εἰσαγωγὴ</a:t>
            </a:r>
            <a:r>
              <a:rPr lang="el-GR" sz="3200" dirty="0"/>
              <a:t>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Εἰρηναῖο</a:t>
            </a:r>
            <a:r>
              <a:rPr lang="el-GR" sz="3200" dirty="0"/>
              <a:t>, </a:t>
            </a:r>
            <a:r>
              <a:rPr lang="el-GR" sz="3200" dirty="0" err="1"/>
              <a:t>ὥστε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ἀπευθυνθεῖ</a:t>
            </a:r>
            <a:r>
              <a:rPr lang="el-GR" sz="3200" dirty="0"/>
              <a:t>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Θεὸ</a:t>
            </a:r>
            <a:r>
              <a:rPr lang="el-GR" sz="3200" dirty="0"/>
              <a:t> </a:t>
            </a:r>
            <a:r>
              <a:rPr lang="el-GR" sz="3200" dirty="0" err="1"/>
              <a:t>κατὰ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ἴδιο</a:t>
            </a:r>
            <a:r>
              <a:rPr lang="el-GR" sz="3200" dirty="0"/>
              <a:t> τρόπο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Ἠλία</a:t>
            </a:r>
            <a:r>
              <a:rPr lang="el-GR" sz="3200" dirty="0"/>
              <a:t>.</a:t>
            </a:r>
          </a:p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εἰσαγωγὴ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εὐχῆς</a:t>
            </a:r>
            <a:r>
              <a:rPr lang="el-GR" sz="3200" dirty="0"/>
              <a:t> </a:t>
            </a:r>
            <a:r>
              <a:rPr lang="el-GR" sz="3200" dirty="0" err="1"/>
              <a:t>ἐπαναλαμβάνει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ἐπίκληση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Θεοῦ</a:t>
            </a:r>
            <a:r>
              <a:rPr lang="el-GR" sz="3200" dirty="0"/>
              <a:t> </a:t>
            </a:r>
            <a:r>
              <a:rPr lang="el-GR" sz="3200" dirty="0" err="1"/>
              <a:t>κατὰ</a:t>
            </a:r>
            <a:r>
              <a:rPr lang="el-GR" sz="3200" dirty="0"/>
              <a:t> παρόμοιο τρόπο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προσευχὴ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Ἠλία</a:t>
            </a:r>
            <a:r>
              <a:rPr lang="el-GR" sz="3200" dirty="0"/>
              <a:t>.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παλαιοδιαθηκικὸς</a:t>
            </a:r>
            <a:r>
              <a:rPr lang="el-GR" sz="3200" dirty="0"/>
              <a:t> χαρακτήρας της, </a:t>
            </a:r>
            <a:r>
              <a:rPr lang="el-GR" sz="3200" dirty="0" err="1"/>
              <a:t>ἑπομένως</a:t>
            </a:r>
            <a:r>
              <a:rPr lang="el-GR" sz="3200" dirty="0"/>
              <a:t>, </a:t>
            </a:r>
            <a:r>
              <a:rPr lang="el-GR" sz="3200" dirty="0" err="1"/>
              <a:t>εἶναι</a:t>
            </a:r>
            <a:r>
              <a:rPr lang="el-GR" sz="3200" dirty="0"/>
              <a:t> προφανής. </a:t>
            </a:r>
          </a:p>
          <a:p>
            <a:r>
              <a:rPr lang="el-GR" sz="3200" dirty="0" err="1"/>
              <a:t>Ἕνα</a:t>
            </a:r>
            <a:r>
              <a:rPr lang="el-GR" sz="3200" dirty="0"/>
              <a:t> </a:t>
            </a:r>
            <a:r>
              <a:rPr lang="el-GR" sz="3200" dirty="0" err="1"/>
              <a:t>ἄλλο</a:t>
            </a:r>
            <a:r>
              <a:rPr lang="el-GR" sz="3200" dirty="0"/>
              <a:t> </a:t>
            </a:r>
            <a:r>
              <a:rPr lang="el-GR" sz="3200" dirty="0" err="1"/>
              <a:t>βιβλικὸ</a:t>
            </a:r>
            <a:r>
              <a:rPr lang="el-GR" sz="3200" dirty="0"/>
              <a:t> θέμα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εὐχῆς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ἀναφορὰ</a:t>
            </a:r>
            <a:r>
              <a:rPr lang="el-GR" sz="3200" dirty="0"/>
              <a:t>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Θεὸ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δημιουργὸ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κόσμου, </a:t>
            </a:r>
            <a:r>
              <a:rPr lang="el-GR" sz="3200" dirty="0" err="1"/>
              <a:t>στοιχεῖο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ὁποῖο</a:t>
            </a:r>
            <a:r>
              <a:rPr lang="el-GR" sz="3200" dirty="0"/>
              <a:t> χαρακτηρίζει τόσο </a:t>
            </a:r>
            <a:r>
              <a:rPr lang="el-GR" sz="3200" dirty="0" err="1"/>
              <a:t>τὶς</a:t>
            </a:r>
            <a:r>
              <a:rPr lang="el-GR" sz="3200" dirty="0"/>
              <a:t> </a:t>
            </a:r>
            <a:r>
              <a:rPr lang="el-GR" sz="3200" dirty="0" err="1"/>
              <a:t>εὐχὲς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Π.Δ., </a:t>
            </a:r>
            <a:r>
              <a:rPr lang="el-GR" sz="3200" dirty="0" err="1"/>
              <a:t>ὅσο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τὶς</a:t>
            </a:r>
            <a:r>
              <a:rPr lang="el-GR" sz="3200" dirty="0"/>
              <a:t> </a:t>
            </a:r>
            <a:r>
              <a:rPr lang="el-GR" sz="3200" dirty="0" err="1"/>
              <a:t>πρῶτες</a:t>
            </a:r>
            <a:r>
              <a:rPr lang="el-GR" sz="3200" dirty="0"/>
              <a:t> χριστιανικές.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ἑπόμενη</a:t>
            </a:r>
            <a:r>
              <a:rPr lang="el-GR" sz="3200" dirty="0"/>
              <a:t> </a:t>
            </a:r>
            <a:r>
              <a:rPr lang="el-GR" sz="3200" dirty="0" err="1"/>
              <a:t>προσευχητικὴ</a:t>
            </a:r>
            <a:r>
              <a:rPr lang="el-GR" sz="3200" dirty="0"/>
              <a:t> μαρτυρία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Εἰρηναίου</a:t>
            </a:r>
            <a:r>
              <a:rPr lang="el-GR" sz="3200" dirty="0"/>
              <a:t> </a:t>
            </a:r>
            <a:r>
              <a:rPr lang="el-GR" sz="3200" dirty="0" err="1"/>
              <a:t>δὲν</a:t>
            </a:r>
            <a:r>
              <a:rPr lang="el-GR" sz="3200" dirty="0"/>
              <a:t> προέρχεται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ἕνα</a:t>
            </a:r>
            <a:r>
              <a:rPr lang="el-GR" sz="3200" dirty="0"/>
              <a:t> συγκεκριμένο κείμενο </a:t>
            </a:r>
            <a:r>
              <a:rPr lang="el-GR" sz="3200" dirty="0" err="1"/>
              <a:t>εὐχῆς</a:t>
            </a:r>
            <a:r>
              <a:rPr lang="el-GR" sz="3200" dirty="0"/>
              <a:t>, </a:t>
            </a:r>
            <a:r>
              <a:rPr lang="el-GR" sz="3200" dirty="0" err="1"/>
              <a:t>ἀλλὰ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περιγραφὴ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περιεχομένου της.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7198677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7A9304-08F0-4544-B0AD-FC3D00E0B2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638" y="69012"/>
            <a:ext cx="11276162" cy="69012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CE9071-D982-A44B-92DF-9BB12E9A01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638" y="215660"/>
            <a:ext cx="11973464" cy="6478438"/>
          </a:xfrm>
        </p:spPr>
        <p:txBody>
          <a:bodyPr>
            <a:normAutofit/>
          </a:bodyPr>
          <a:lstStyle/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προσευχὴ</a:t>
            </a:r>
            <a:r>
              <a:rPr lang="el-GR" sz="3200" dirty="0"/>
              <a:t> καταδεικνύει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ἀγωνία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ἐπισκόπου</a:t>
            </a:r>
            <a:r>
              <a:rPr lang="el-GR" sz="3200" dirty="0"/>
              <a:t> </a:t>
            </a:r>
            <a:r>
              <a:rPr lang="el-GR" sz="3200" dirty="0" err="1"/>
              <a:t>Λυῶνος</a:t>
            </a:r>
            <a:r>
              <a:rPr lang="el-GR" sz="3200" dirty="0"/>
              <a:t>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πλανεμένο ποίμνιό του.</a:t>
            </a:r>
          </a:p>
          <a:p>
            <a:r>
              <a:rPr lang="el-GR" sz="3200" dirty="0" err="1"/>
              <a:t>Τὸ</a:t>
            </a:r>
            <a:r>
              <a:rPr lang="el-GR" sz="3200" dirty="0"/>
              <a:t> κείμενο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εὐχῆς</a:t>
            </a:r>
            <a:r>
              <a:rPr lang="el-GR" sz="3200" dirty="0"/>
              <a:t> </a:t>
            </a:r>
            <a:r>
              <a:rPr lang="el-GR" sz="3200" dirty="0" err="1"/>
              <a:t>δὲν</a:t>
            </a:r>
            <a:r>
              <a:rPr lang="el-GR" sz="3200" dirty="0"/>
              <a:t> καταγράφεται διότι </a:t>
            </a:r>
            <a:r>
              <a:rPr lang="el-GR" sz="3200" dirty="0" err="1"/>
              <a:t>τὸ</a:t>
            </a:r>
            <a:r>
              <a:rPr lang="el-GR" sz="3200" dirty="0"/>
              <a:t> περιεχόμενό της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σαφὲς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θὰ</a:t>
            </a:r>
            <a:r>
              <a:rPr lang="el-GR" sz="3200" dirty="0"/>
              <a:t> </a:t>
            </a:r>
            <a:r>
              <a:rPr lang="el-GR" sz="3200" dirty="0" err="1"/>
              <a:t>μποροῦσε</a:t>
            </a:r>
            <a:r>
              <a:rPr lang="el-GR" sz="3200" dirty="0"/>
              <a:t>, </a:t>
            </a:r>
            <a:r>
              <a:rPr lang="el-GR" sz="3200" dirty="0" err="1"/>
              <a:t>προφανῶς</a:t>
            </a:r>
            <a:r>
              <a:rPr lang="el-GR" sz="3200" dirty="0"/>
              <a:t>,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διατυπωθεῖ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μικρὲς</a:t>
            </a:r>
            <a:r>
              <a:rPr lang="el-GR" sz="3200" dirty="0"/>
              <a:t> παραλλαγές. </a:t>
            </a:r>
          </a:p>
          <a:p>
            <a:r>
              <a:rPr lang="el-GR" sz="3200" dirty="0"/>
              <a:t>Πρόκειται </a:t>
            </a:r>
            <a:r>
              <a:rPr lang="el-GR" sz="3200" dirty="0" err="1"/>
              <a:t>περὶ</a:t>
            </a:r>
            <a:r>
              <a:rPr lang="el-GR" sz="3200" dirty="0"/>
              <a:t> </a:t>
            </a:r>
            <a:r>
              <a:rPr lang="el-GR" sz="3200" dirty="0" err="1"/>
              <a:t>εὐχῆς</a:t>
            </a:r>
            <a:r>
              <a:rPr lang="el-GR" sz="3200" dirty="0"/>
              <a:t> </a:t>
            </a:r>
            <a:r>
              <a:rPr lang="el-GR" sz="3200" dirty="0" err="1"/>
              <a:t>ὑπὲρ</a:t>
            </a:r>
            <a:r>
              <a:rPr lang="el-GR" sz="3200" dirty="0"/>
              <a:t> </a:t>
            </a:r>
            <a:r>
              <a:rPr lang="el-GR" sz="3200" dirty="0" err="1"/>
              <a:t>ἐπιστροφῆς</a:t>
            </a:r>
            <a:r>
              <a:rPr lang="el-GR" sz="3200" dirty="0"/>
              <a:t>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Ἐκκλησία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εὑρισκομένων</a:t>
            </a:r>
            <a:r>
              <a:rPr lang="el-GR" sz="3200" dirty="0"/>
              <a:t>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αἵρεση</a:t>
            </a:r>
            <a:r>
              <a:rPr lang="el-GR" sz="3200" dirty="0"/>
              <a:t>. Παρόμοια </a:t>
            </a:r>
            <a:r>
              <a:rPr lang="el-GR" sz="3200" dirty="0" err="1"/>
              <a:t>εὐχὴ</a:t>
            </a:r>
            <a:r>
              <a:rPr lang="el-GR" sz="3200" dirty="0"/>
              <a:t> </a:t>
            </a:r>
            <a:r>
              <a:rPr lang="el-GR" sz="3200" dirty="0" err="1"/>
              <a:t>δὲν</a:t>
            </a:r>
            <a:r>
              <a:rPr lang="el-GR" sz="3200" dirty="0"/>
              <a:t> </a:t>
            </a:r>
            <a:r>
              <a:rPr lang="el-GR" sz="3200" dirty="0" err="1"/>
              <a:t>ἀποκλείεται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ἐντασσόταν</a:t>
            </a:r>
            <a:r>
              <a:rPr lang="el-GR" sz="3200" dirty="0"/>
              <a:t> </a:t>
            </a:r>
            <a:r>
              <a:rPr lang="el-GR" sz="3200" dirty="0" err="1"/>
              <a:t>στὶς</a:t>
            </a:r>
            <a:r>
              <a:rPr lang="el-GR" sz="3200" dirty="0"/>
              <a:t> </a:t>
            </a:r>
            <a:r>
              <a:rPr lang="el-GR" sz="3200" dirty="0" err="1"/>
              <a:t>εὐχὲς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Θείας Λειτουργίας, </a:t>
            </a:r>
            <a:r>
              <a:rPr lang="el-GR" sz="3200" dirty="0" err="1"/>
              <a:t>ὅπου</a:t>
            </a:r>
            <a:r>
              <a:rPr lang="el-GR" sz="3200" dirty="0"/>
              <a:t> συνήθως διατυπώνονται </a:t>
            </a:r>
            <a:r>
              <a:rPr lang="el-GR" sz="3200" dirty="0" err="1"/>
              <a:t>αἰτήματα</a:t>
            </a:r>
            <a:r>
              <a:rPr lang="el-GR" sz="3200" dirty="0"/>
              <a:t> </a:t>
            </a:r>
            <a:r>
              <a:rPr lang="el-GR" sz="3200" dirty="0" err="1"/>
              <a:t>ὑπὲρ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εὑρισκομένων</a:t>
            </a:r>
            <a:r>
              <a:rPr lang="el-GR" sz="3200" dirty="0"/>
              <a:t> </a:t>
            </a:r>
            <a:r>
              <a:rPr lang="el-GR" sz="3200" dirty="0" err="1"/>
              <a:t>στὴν</a:t>
            </a:r>
            <a:r>
              <a:rPr lang="el-GR" sz="3200" dirty="0"/>
              <a:t> πλάνη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αἱρέσεως</a:t>
            </a:r>
            <a:r>
              <a:rPr lang="el-GR" sz="3200" dirty="0"/>
              <a:t>.</a:t>
            </a:r>
            <a:endParaRPr lang="en-GR" sz="3200" u="sng" dirty="0"/>
          </a:p>
          <a:p>
            <a:endParaRPr lang="el-GR" sz="3200" dirty="0"/>
          </a:p>
          <a:p>
            <a:pPr marL="0" indent="0">
              <a:buNone/>
            </a:pPr>
            <a:r>
              <a:rPr lang="el-GR" sz="3200" u="dotted" dirty="0"/>
              <a:t>(δ) </a:t>
            </a:r>
            <a:r>
              <a:rPr lang="el-GR" sz="3200" u="dotted" dirty="0" err="1"/>
              <a:t>Ἡ</a:t>
            </a:r>
            <a:r>
              <a:rPr lang="el-GR" sz="3200" u="dotted" dirty="0"/>
              <a:t> μαρτυρία </a:t>
            </a:r>
            <a:r>
              <a:rPr lang="el-GR" sz="3200" u="dotted" dirty="0" err="1"/>
              <a:t>Κλήμεντος</a:t>
            </a:r>
            <a:r>
              <a:rPr lang="el-GR" sz="3200" u="dotted" dirty="0"/>
              <a:t> </a:t>
            </a:r>
            <a:r>
              <a:rPr lang="el-GR" sz="3200" u="dotted" dirty="0" err="1"/>
              <a:t>τοῦ</a:t>
            </a:r>
            <a:r>
              <a:rPr lang="el-GR" sz="3200" u="dotted" dirty="0"/>
              <a:t> </a:t>
            </a:r>
            <a:r>
              <a:rPr lang="el-GR" sz="3200" u="dotted" dirty="0" err="1"/>
              <a:t>Ἀλεξανδρέως</a:t>
            </a:r>
            <a:r>
              <a:rPr lang="el-GR" sz="3200" u="dotted" dirty="0"/>
              <a:t> (†215)</a:t>
            </a:r>
            <a:endParaRPr lang="en-GR" sz="3200" u="sng" dirty="0"/>
          </a:p>
          <a:p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16964310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392</TotalTime>
  <Words>3691</Words>
  <Application>Microsoft Macintosh PowerPoint</Application>
  <PresentationFormat>Widescreen</PresentationFormat>
  <Paragraphs>143</Paragraphs>
  <Slides>35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Georgios Filias</dc:creator>
  <cp:lastModifiedBy>Georgios Filias</cp:lastModifiedBy>
  <cp:revision>291</cp:revision>
  <dcterms:created xsi:type="dcterms:W3CDTF">2021-03-24T13:47:07Z</dcterms:created>
  <dcterms:modified xsi:type="dcterms:W3CDTF">2021-04-29T13:30:26Z</dcterms:modified>
</cp:coreProperties>
</file>