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42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F9E31-B2FD-CB4F-A807-9F8E31EEF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65C24-A427-7947-943F-62C93D08E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7FB83-5567-5F49-841B-4C0DDD71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26EE-950C-8241-9F71-2072A374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88FD6-558A-C54E-8014-F770B5DF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4009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F034-4710-924E-BF22-718342F2B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DA3BD-60B2-2749-941E-C45A05540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BE2B4-5263-9A48-98F0-19141533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4E62E-7E6D-5F48-B773-F5E4CEDF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19FD5-FEB9-4B42-8E48-55E6DFB7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060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3DB522-8BF2-D743-B073-E689CABF4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5A85F-2B47-764B-ADAF-A3FB95E30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996FE-B426-084F-90B0-7CE1DD157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60153-CE90-4C40-8860-F3FC1FD7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A4032-6867-8345-8C77-F4977613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981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06F75-0BD5-4342-8AD5-5BA6FF8A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30A19-8392-CB49-B475-226D0FB20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C514F-4D7A-EB48-A8FF-7B297428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EC078-B670-D241-BB78-970F1593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ADD86-B0A4-1142-BF9C-76601DFE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260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79138-3E73-AB40-84EC-4C4320ECC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EDD21-16AC-FF40-B87D-F055D8249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2B51F-46CE-B649-BFD9-87C7B087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6531F-6F1F-7046-AC3A-EB73BAD6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968FD-D881-B747-B53E-84D2BBC5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761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1FDD-F483-9C46-B5A4-772C920BB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63279-320E-3047-96D3-3E65AEDF4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66072-5D7E-7A4B-AE95-08D7AB605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7F5AA-B737-D446-80DA-9FAE0B8A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9075C-AF80-5B4B-8D86-D8C297C0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209F0-ED60-FF4E-A5E6-D0838C7F5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7895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C951-14E4-AC48-994E-6C1ED2A0A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2C1D2-59E4-1B46-90A1-F5FA31F93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D2DEE-5945-584E-AFA0-74D1F1970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8CC0BA-488E-8B49-976C-B5B5EB1B0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BC5B8-22B2-624B-95A8-408A3DA7F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F5EB0-1BA3-6D47-918E-73B53F41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F149B2-80C4-FA41-89BD-96FDE23F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2C54B-B132-FE46-BDB7-C43116E3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967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64F5-7835-C046-9AA9-8CCCE535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F5ED9-1061-8146-B73D-FAE6E7DB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B1785-F794-D642-A360-B89E71D1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1CE15A-EDF3-D749-B9EA-50BDD26E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4914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F9FCB-00C9-904D-9FCE-F8375541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52079E-C3F7-E144-A5C9-29864B45B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8DB22-3E23-5A47-94E2-A3D93B37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396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DE792-C5BE-E94A-BCB2-E4017BEAB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7E05-50E6-1743-A2B0-B816DB0E0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BD26B-758C-684F-B917-07FE313F2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E4C3F-D181-CF42-85F2-F4B2273D2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4C44B-B404-3E4B-9503-FF6E0BD0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77815-F23F-9947-805A-E948219AB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3451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8E86-636A-A84B-832F-6844C93D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F4553-E3F8-154B-BD92-7F4912179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11233-D607-C145-A44B-4833B1A9C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0DCC9-7F17-084F-8A8B-76CDC56FD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2F571-2A59-2140-8A68-C40EBD5B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82680-6712-0B44-98B0-AB507BFAB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0392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666DCE-7833-424F-8D2F-EADA9C66C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DBB15-E06B-DB42-B385-083D026F3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91A9A-2693-9342-87C2-39B7A10F8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4C12-79F4-814D-B43B-B677912F56D5}" type="datetimeFigureOut">
              <a:rPr lang="en-GR" smtClean="0"/>
              <a:t>23/3/21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D5D57-4D09-744C-962B-FB0F4E8CB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4CABD-5000-A543-B83F-3BD0A16F6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525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FEE68-323B-B544-972C-CC86ACDC7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5818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FCF94-8C46-084E-B580-F33DF57EF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91192"/>
            <a:ext cx="11986953" cy="65753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R" sz="3200" b="1" u="sng" dirty="0"/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n-US" sz="3200" b="1" u="dotted" dirty="0"/>
              <a:t>(</a:t>
            </a:r>
            <a:r>
              <a:rPr lang="en-US" sz="3200" b="1" u="dotted" dirty="0" err="1"/>
              <a:t>δ</a:t>
            </a:r>
            <a:r>
              <a:rPr lang="en-US" sz="3200" b="1" u="dotted" dirty="0"/>
              <a:t>) </a:t>
            </a:r>
            <a:r>
              <a:rPr lang="en-US" sz="3200" b="1" u="dotted" dirty="0" err="1"/>
              <a:t>Τὰ</a:t>
            </a:r>
            <a:r>
              <a:rPr lang="en-US" sz="3200" b="1" u="dotted" dirty="0"/>
              <a:t> β</a:t>
            </a:r>
            <a:r>
              <a:rPr lang="en-US" sz="3200" b="1" u="dotted" dirty="0" err="1"/>
              <a:t>ι</a:t>
            </a:r>
            <a:r>
              <a:rPr lang="en-US" sz="3200" b="1" u="dotted" dirty="0"/>
              <a:t>β</a:t>
            </a:r>
            <a:r>
              <a:rPr lang="en-US" sz="3200" b="1" u="dotted" dirty="0" err="1"/>
              <a:t>λικὰ</a:t>
            </a:r>
            <a:r>
              <a:rPr lang="en-GR" sz="3200" b="1" dirty="0"/>
              <a:t> </a:t>
            </a:r>
            <a:r>
              <a:rPr lang="en-US" sz="3200" b="1" u="dotted" dirty="0" err="1"/>
              <a:t>ἀν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γνώσμ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τ</a:t>
            </a:r>
            <a:r>
              <a:rPr lang="en-US" sz="3200" b="1" u="dotted" dirty="0"/>
              <a:t>α</a:t>
            </a:r>
            <a:r>
              <a:rPr lang="en-GR" sz="3200" b="1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ἀνάγνωση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Βί</a:t>
            </a:r>
            <a:r>
              <a:rPr lang="en-US" sz="3200" dirty="0"/>
              <a:t>β</a:t>
            </a:r>
            <a:r>
              <a:rPr lang="en-US" sz="3200" dirty="0" err="1"/>
              <a:t>λου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βα</a:t>
            </a:r>
            <a:r>
              <a:rPr lang="en-US" sz="3200" dirty="0" err="1"/>
              <a:t>σικὸ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ἀκολουθιῶν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γωγῆς</a:t>
            </a:r>
            <a:r>
              <a:rPr lang="en-US" sz="3200" dirty="0"/>
              <a:t>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τηροῦμε</a:t>
            </a:r>
            <a:r>
              <a:rPr lang="en-US" sz="3200" dirty="0"/>
              <a:t>, β</a:t>
            </a:r>
            <a:r>
              <a:rPr lang="en-US" sz="3200" dirty="0" err="1"/>
              <a:t>ε</a:t>
            </a:r>
            <a:r>
              <a:rPr lang="en-US" sz="3200" dirty="0"/>
              <a:t>βα</a:t>
            </a:r>
            <a:r>
              <a:rPr lang="en-US" sz="3200" dirty="0" err="1"/>
              <a:t>ίως</a:t>
            </a:r>
            <a:r>
              <a:rPr lang="en-US" sz="3200" dirty="0"/>
              <a:t>,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λέ</a:t>
            </a:r>
            <a:r>
              <a:rPr lang="en-US" sz="3200" dirty="0"/>
              <a:t>π</a:t>
            </a:r>
            <a:r>
              <a:rPr lang="en-US" sz="3200" dirty="0" err="1"/>
              <a:t>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γωγῆς</a:t>
            </a:r>
            <a:r>
              <a:rPr lang="en-US" sz="3200" dirty="0"/>
              <a:t> </a:t>
            </a:r>
            <a:r>
              <a:rPr lang="en-US" sz="3200" dirty="0" err="1"/>
              <a:t>ὁρισμένες</a:t>
            </a:r>
            <a:r>
              <a:rPr lang="en-US" sz="3200" dirty="0"/>
              <a:t> </a:t>
            </a:r>
            <a:r>
              <a:rPr lang="en-US" sz="3200" dirty="0" err="1"/>
              <a:t>ἡμέρες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δομάδ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γνώσεως</a:t>
            </a:r>
            <a:r>
              <a:rPr lang="en-US" sz="3200" dirty="0"/>
              <a:t> </a:t>
            </a:r>
            <a:r>
              <a:rPr lang="en-US" sz="3200" dirty="0" err="1"/>
              <a:t>ἐλάμ</a:t>
            </a:r>
            <a:r>
              <a:rPr lang="en-US" sz="3200" dirty="0"/>
              <a:t>βα</a:t>
            </a:r>
            <a:r>
              <a:rPr lang="en-US" sz="3200" dirty="0" err="1"/>
              <a:t>νε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ρὸ</a:t>
            </a:r>
            <a:r>
              <a:rPr lang="en-US" sz="3200" dirty="0"/>
              <a:t> </a:t>
            </a:r>
            <a:r>
              <a:rPr lang="en-US" sz="3200" dirty="0" err="1"/>
              <a:t>τελετουργικὸ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994474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727B6-647D-974C-83A8-841758978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144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AB05A-0DE8-4E4A-AF07-F6C7AE5BB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90" y="166255"/>
            <a:ext cx="11920451" cy="6475614"/>
          </a:xfrm>
        </p:spPr>
        <p:txBody>
          <a:bodyPr/>
          <a:lstStyle/>
          <a:p>
            <a:r>
              <a:rPr lang="en-US" sz="3200" dirty="0" err="1"/>
              <a:t>Τὸ</a:t>
            </a:r>
            <a:r>
              <a:rPr lang="en-US" sz="3200" dirty="0"/>
              <a:t> «</a:t>
            </a:r>
            <a:r>
              <a:rPr lang="en-US" sz="3200" dirty="0" err="1"/>
              <a:t>Ἀλληλούϊ</a:t>
            </a:r>
            <a:r>
              <a:rPr lang="en-US" sz="3200" dirty="0"/>
              <a:t>α» (=</a:t>
            </a:r>
            <a:r>
              <a:rPr lang="en-US" sz="3200" dirty="0" err="1"/>
              <a:t>Αἰνεῖτε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Κύριον</a:t>
            </a:r>
            <a:r>
              <a:rPr lang="en-US" sz="3200" dirty="0"/>
              <a:t>)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,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ίσης</a:t>
            </a:r>
            <a:r>
              <a:rPr lang="en-US" sz="3200" dirty="0"/>
              <a:t>, </a:t>
            </a:r>
            <a:r>
              <a:rPr lang="en-US" sz="3200" dirty="0" err="1"/>
              <a:t>δάνειο</a:t>
            </a:r>
            <a:r>
              <a:rPr lang="en-US" sz="3200" dirty="0"/>
              <a:t> </a:t>
            </a:r>
            <a:r>
              <a:rPr lang="en-US" sz="3200" dirty="0" err="1"/>
              <a:t>ἐκ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ἄν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Κ.Δ. </a:t>
            </a:r>
            <a:r>
              <a:rPr lang="en-US" sz="3200" dirty="0" err="1"/>
              <a:t>ἐμφ</a:t>
            </a:r>
            <a:r>
              <a:rPr lang="en-US" sz="3200" dirty="0"/>
              <a:t>α</a:t>
            </a:r>
            <a:r>
              <a:rPr lang="en-US" sz="3200" dirty="0" err="1"/>
              <a:t>νίζετ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λίο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λύψεως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θέση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δοξολογικοῦ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ιφωνήμ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l-GR" sz="3200" dirty="0"/>
              <a:t> </a:t>
            </a:r>
            <a:r>
              <a:rPr lang="en-US" sz="3200" dirty="0"/>
              <a:t>(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ὀνομάστηκε</a:t>
            </a:r>
            <a:r>
              <a:rPr lang="en-US" sz="3200" dirty="0"/>
              <a:t>, </a:t>
            </a:r>
            <a:r>
              <a:rPr lang="en-US" sz="3200" dirty="0" err="1"/>
              <a:t>μετ</a:t>
            </a:r>
            <a:r>
              <a:rPr lang="en-US" sz="3200" dirty="0"/>
              <a:t>α</a:t>
            </a:r>
            <a:r>
              <a:rPr lang="en-US" sz="3200" dirty="0" err="1"/>
              <a:t>γενέστερ</a:t>
            </a:r>
            <a:r>
              <a:rPr lang="en-US" sz="3200" dirty="0"/>
              <a:t>α,  «</a:t>
            </a:r>
            <a:r>
              <a:rPr lang="en-US" sz="3200" dirty="0" err="1"/>
              <a:t>δοξολογικὸ</a:t>
            </a:r>
            <a:r>
              <a:rPr lang="en-US" sz="3200" dirty="0"/>
              <a:t> </a:t>
            </a:r>
            <a:r>
              <a:rPr lang="en-US" sz="3200" dirty="0" err="1"/>
              <a:t>ἐφύμνιο</a:t>
            </a:r>
            <a:r>
              <a:rPr lang="en-US" sz="3200" dirty="0"/>
              <a:t>»),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κολούθησε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γνωστὸ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Ἀλληλούϊ</a:t>
            </a:r>
            <a:r>
              <a:rPr lang="en-US" sz="3200" dirty="0"/>
              <a:t>α </a:t>
            </a:r>
            <a:r>
              <a:rPr lang="en-US" sz="3200" dirty="0" err="1"/>
              <a:t>ἐψάλλετο</a:t>
            </a:r>
            <a:r>
              <a:rPr lang="en-US" sz="3200" dirty="0"/>
              <a:t>, </a:t>
            </a:r>
            <a:r>
              <a:rPr lang="en-US" sz="3200" dirty="0" err="1"/>
              <a:t>εἴτε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ὁλόκληρο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λῆθος</a:t>
            </a:r>
            <a:r>
              <a:rPr lang="en-US" sz="3200" dirty="0"/>
              <a:t>, </a:t>
            </a:r>
            <a:r>
              <a:rPr lang="en-US" sz="3200" dirty="0" err="1"/>
              <a:t>εἴτε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οιον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εἶχ</a:t>
            </a:r>
            <a:r>
              <a:rPr lang="en-US" sz="3200" dirty="0"/>
              <a:t>α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λά</a:t>
            </a:r>
            <a:r>
              <a:rPr lang="en-US" sz="3200" dirty="0"/>
              <a:t>β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εἰδικὰ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οστολή</a:t>
            </a:r>
            <a:r>
              <a:rPr lang="el-GR" sz="3200" dirty="0"/>
              <a:t>.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λμώδηση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«</a:t>
            </a:r>
            <a:r>
              <a:rPr lang="en-US" sz="3200" dirty="0" err="1"/>
              <a:t>Ἀλληλούϊ</a:t>
            </a:r>
            <a:r>
              <a:rPr lang="en-US" sz="3200" dirty="0"/>
              <a:t>α» 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όλυτ</a:t>
            </a:r>
            <a:r>
              <a:rPr lang="en-US" sz="3200" dirty="0"/>
              <a:t>α </a:t>
            </a:r>
            <a:r>
              <a:rPr lang="en-US" sz="3200" dirty="0" err="1"/>
              <a:t>φυσιολογική</a:t>
            </a:r>
            <a:r>
              <a:rPr lang="en-US" sz="3200" dirty="0"/>
              <a:t>.</a:t>
            </a:r>
            <a:endParaRPr lang="en-GR" sz="3200" b="1" u="sng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492999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1A669-CCA7-C544-A5F6-2E7113620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90" y="1"/>
            <a:ext cx="11295612" cy="7481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00DDA-C538-7742-B021-534C561C7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0" y="74816"/>
            <a:ext cx="12011890" cy="6708368"/>
          </a:xfrm>
        </p:spPr>
        <p:txBody>
          <a:bodyPr>
            <a:noAutofit/>
          </a:bodyPr>
          <a:lstStyle/>
          <a:p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ἀντίληψη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 </a:t>
            </a:r>
            <a:r>
              <a:rPr lang="en-US" sz="3200" dirty="0" err="1"/>
              <a:t>ἄρχιζε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δύση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ἡλίου</a:t>
            </a:r>
            <a:r>
              <a:rPr lang="en-US" sz="3200" dirty="0"/>
              <a:t>.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π</a:t>
            </a:r>
            <a:r>
              <a:rPr lang="en-US" sz="3200" dirty="0" err="1"/>
              <a:t>ροηγεῖτο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νύκτ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ἀκολουθοῦσε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 (</a:t>
            </a:r>
            <a:r>
              <a:rPr lang="en-US" sz="3200" dirty="0" err="1"/>
              <a:t>νυχθήμερο</a:t>
            </a:r>
            <a:r>
              <a:rPr lang="en-US" sz="3200" dirty="0"/>
              <a:t>).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ἑλληνορωμ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ἀντίληψη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ἐκ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μέτρου</a:t>
            </a:r>
            <a:r>
              <a:rPr lang="en-US" sz="3200" dirty="0"/>
              <a:t> </a:t>
            </a:r>
            <a:r>
              <a:rPr lang="en-US" sz="3200" dirty="0" err="1"/>
              <a:t>ἀντίθετη</a:t>
            </a:r>
            <a:r>
              <a:rPr lang="en-US" sz="3200" dirty="0"/>
              <a:t>: π</a:t>
            </a:r>
            <a:r>
              <a:rPr lang="en-US" sz="3200" dirty="0" err="1"/>
              <a:t>ροηγεῖτο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ἀκολουθοῦσε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νύκτ</a:t>
            </a:r>
            <a:r>
              <a:rPr lang="en-US" sz="3200" dirty="0"/>
              <a:t>α (</a:t>
            </a:r>
            <a:r>
              <a:rPr lang="en-US" sz="3200" dirty="0" err="1"/>
              <a:t>ἡμερονύκτιο</a:t>
            </a:r>
            <a:r>
              <a:rPr lang="en-US" sz="3200" dirty="0"/>
              <a:t>)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l-GR" sz="3200" dirty="0"/>
              <a:t> </a:t>
            </a:r>
            <a:r>
              <a:rPr lang="en-US" sz="3200" dirty="0" err="1"/>
              <a:t>φυσικὸ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κόλουθο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υἱοθετήσει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ϊκὸ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ολογισμοῦ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νυχθήμερο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Ἔτσι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ἀκολουθίες</a:t>
            </a:r>
            <a:r>
              <a:rPr lang="en-US" sz="3200" dirty="0"/>
              <a:t> </a:t>
            </a:r>
            <a:r>
              <a:rPr lang="en-US" sz="3200" dirty="0" err="1"/>
              <a:t>ἑνὸς</a:t>
            </a:r>
            <a:r>
              <a:rPr lang="en-US" sz="3200" dirty="0"/>
              <a:t> </a:t>
            </a:r>
            <a:r>
              <a:rPr lang="en-US" sz="3200" dirty="0" err="1"/>
              <a:t>εἰκοσιτετρ</a:t>
            </a:r>
            <a:r>
              <a:rPr lang="en-US" sz="3200" dirty="0"/>
              <a:t>α</a:t>
            </a:r>
            <a:r>
              <a:rPr lang="en-US" sz="3200" dirty="0" err="1"/>
              <a:t>ώρου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λοῦντ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«</a:t>
            </a:r>
            <a:r>
              <a:rPr lang="en-US" sz="3200" dirty="0" err="1"/>
              <a:t>ἀκολουθίες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νυχθημέρου</a:t>
            </a:r>
            <a:r>
              <a:rPr lang="en-US" sz="3200" dirty="0"/>
              <a:t>», </a:t>
            </a:r>
            <a:r>
              <a:rPr lang="en-US" sz="3200" dirty="0" err="1"/>
              <a:t>ἀρχῆς</a:t>
            </a:r>
            <a:r>
              <a:rPr lang="en-US" sz="3200" dirty="0"/>
              <a:t> </a:t>
            </a:r>
            <a:r>
              <a:rPr lang="en-US" sz="3200" dirty="0" err="1"/>
              <a:t>γενομένης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ἀκολουθί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δύση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ἡλίου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Ἑσ</a:t>
            </a:r>
            <a:r>
              <a:rPr lang="en-US" sz="3200" dirty="0"/>
              <a:t>π</a:t>
            </a:r>
            <a:r>
              <a:rPr lang="en-US" sz="3200" dirty="0" err="1"/>
              <a:t>ερινό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Ἄς</a:t>
            </a:r>
            <a:r>
              <a:rPr lang="en-US" sz="3200" dirty="0"/>
              <a:t> π</a:t>
            </a:r>
            <a:r>
              <a:rPr lang="en-US" sz="3200" dirty="0" err="1"/>
              <a:t>ροστεθεῖ</a:t>
            </a:r>
            <a:r>
              <a:rPr lang="en-US" sz="3200" dirty="0"/>
              <a:t>, </a:t>
            </a:r>
            <a:r>
              <a:rPr lang="en-US" sz="3200" dirty="0" err="1"/>
              <a:t>τέλος</a:t>
            </a:r>
            <a:r>
              <a:rPr lang="en-US" sz="3200" dirty="0"/>
              <a:t>,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ἐνῶ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σειρὰ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ἀκολουθιῶν</a:t>
            </a:r>
            <a:r>
              <a:rPr lang="en-US" sz="3200" dirty="0"/>
              <a:t> </a:t>
            </a:r>
            <a:r>
              <a:rPr lang="en-US" sz="3200" dirty="0" err="1"/>
              <a:t>της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υἱοθέτησε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ϊκὸ</a:t>
            </a:r>
            <a:r>
              <a:rPr lang="en-US" sz="3200" dirty="0"/>
              <a:t> </a:t>
            </a:r>
            <a:r>
              <a:rPr lang="en-US" sz="3200" dirty="0" err="1"/>
              <a:t>νυχθήμερο</a:t>
            </a:r>
            <a:r>
              <a:rPr lang="en-US" sz="3200" dirty="0"/>
              <a:t>, </a:t>
            </a:r>
            <a:r>
              <a:rPr lang="en-US" sz="3200" dirty="0" err="1"/>
              <a:t>ὡς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ἔν</a:t>
            </a:r>
            <a:r>
              <a:rPr lang="en-US" sz="3200" dirty="0"/>
              <a:t>α</a:t>
            </a:r>
            <a:r>
              <a:rPr lang="en-US" sz="3200" dirty="0" err="1"/>
              <a:t>ρξη</a:t>
            </a:r>
            <a:r>
              <a:rPr lang="en-US" sz="3200" dirty="0"/>
              <a:t> </a:t>
            </a:r>
            <a:r>
              <a:rPr lang="en-US" sz="3200" dirty="0" err="1"/>
              <a:t>ὅμως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νηστεί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υἱοθέτησε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ἑλληνορωμ</a:t>
            </a:r>
            <a:r>
              <a:rPr lang="en-US" sz="3200" dirty="0"/>
              <a:t>α</a:t>
            </a:r>
            <a:r>
              <a:rPr lang="en-US" sz="3200" dirty="0" err="1"/>
              <a:t>ϊκὸ</a:t>
            </a:r>
            <a:r>
              <a:rPr lang="en-US" sz="3200" dirty="0"/>
              <a:t> </a:t>
            </a:r>
            <a:r>
              <a:rPr lang="en-US" sz="3200" dirty="0" err="1"/>
              <a:t>ἡμερονύκτιο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ἔν</a:t>
            </a:r>
            <a:r>
              <a:rPr lang="en-US" sz="3200" dirty="0"/>
              <a:t>α</a:t>
            </a:r>
            <a:r>
              <a:rPr lang="en-US" sz="3200" dirty="0" err="1"/>
              <a:t>ρξη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νηστεί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μεσονύκτιο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73766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E12C-8405-654E-849D-559C2384E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59" y="170329"/>
            <a:ext cx="10860741" cy="291353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                              </a:t>
            </a:r>
            <a:r>
              <a:rPr lang="en-US" b="1" u="sng" dirty="0"/>
              <a:t>ΚΕΦΑΛΑΙΟ </a:t>
            </a:r>
            <a:r>
              <a:rPr lang="en-US" b="1" u="sng" dirty="0" err="1"/>
              <a:t>Γ</a:t>
            </a:r>
            <a:r>
              <a:rPr lang="en-US" b="1" u="sng" dirty="0"/>
              <a:t>΄  </a:t>
            </a:r>
            <a:br>
              <a:rPr lang="en-GR" b="1" u="sng" dirty="0"/>
            </a:br>
            <a:r>
              <a:rPr lang="en-GR" b="1" dirty="0"/>
              <a:t>        </a:t>
            </a:r>
            <a:r>
              <a:rPr lang="en-US" b="1" u="sng" dirty="0" err="1"/>
              <a:t>Ἡ</a:t>
            </a:r>
            <a:r>
              <a:rPr lang="en-US" b="1" u="sng" dirty="0"/>
              <a:t> βαπ</a:t>
            </a:r>
            <a:r>
              <a:rPr lang="en-US" b="1" u="sng" dirty="0" err="1"/>
              <a:t>τισμ</a:t>
            </a:r>
            <a:r>
              <a:rPr lang="en-US" b="1" u="sng" dirty="0"/>
              <a:t>α</a:t>
            </a:r>
            <a:r>
              <a:rPr lang="en-US" b="1" u="sng" dirty="0" err="1"/>
              <a:t>τικὴ</a:t>
            </a:r>
            <a:r>
              <a:rPr lang="en-US" b="1" u="sng" dirty="0"/>
              <a:t> π</a:t>
            </a:r>
            <a:r>
              <a:rPr lang="en-US" b="1" u="sng" dirty="0" err="1"/>
              <a:t>ρ</a:t>
            </a:r>
            <a:r>
              <a:rPr lang="en-US" b="1" u="sng" dirty="0"/>
              <a:t>α</a:t>
            </a:r>
            <a:r>
              <a:rPr lang="en-US" b="1" u="sng" dirty="0" err="1"/>
              <a:t>κτικὴ</a:t>
            </a:r>
            <a:r>
              <a:rPr lang="en-US" b="1" u="sng" dirty="0"/>
              <a:t> </a:t>
            </a:r>
            <a:r>
              <a:rPr lang="en-US" b="1" u="sng" dirty="0" err="1"/>
              <a:t>τῶν</a:t>
            </a:r>
            <a:r>
              <a:rPr lang="en-US" b="1" u="sng" dirty="0"/>
              <a:t> </a:t>
            </a:r>
            <a:r>
              <a:rPr lang="en-US" b="1" u="sng" dirty="0" err="1"/>
              <a:t>Ἑ</a:t>
            </a:r>
            <a:r>
              <a:rPr lang="en-US" b="1" u="sng" dirty="0"/>
              <a:t>β</a:t>
            </a:r>
            <a:r>
              <a:rPr lang="en-US" b="1" u="sng" dirty="0" err="1"/>
              <a:t>ρ</a:t>
            </a:r>
            <a:r>
              <a:rPr lang="en-US" b="1" u="sng" dirty="0"/>
              <a:t>α</a:t>
            </a:r>
            <a:r>
              <a:rPr lang="en-US" b="1" u="sng" dirty="0" err="1"/>
              <a:t>ίων</a:t>
            </a:r>
            <a:r>
              <a:rPr lang="en-US" b="1" u="sng" dirty="0"/>
              <a:t>, </a:t>
            </a:r>
            <a:r>
              <a:rPr lang="en-US" b="1" u="sng" dirty="0" err="1"/>
              <a:t>τὸ</a:t>
            </a:r>
            <a:r>
              <a:rPr lang="en-US" b="1" u="sng" dirty="0"/>
              <a:t> </a:t>
            </a:r>
            <a:r>
              <a:rPr lang="en-US" b="1" dirty="0"/>
              <a:t>       	</a:t>
            </a:r>
            <a:r>
              <a:rPr lang="en-US" b="1" u="sng" dirty="0"/>
              <a:t>β</a:t>
            </a:r>
            <a:r>
              <a:rPr lang="en-US" b="1" u="sng" dirty="0" err="1"/>
              <a:t>ά</a:t>
            </a:r>
            <a:r>
              <a:rPr lang="en-US" b="1" u="sng" dirty="0"/>
              <a:t>π</a:t>
            </a:r>
            <a:r>
              <a:rPr lang="en-US" b="1" u="sng" dirty="0" err="1"/>
              <a:t>τισμ</a:t>
            </a:r>
            <a:r>
              <a:rPr lang="en-US" b="1" u="sng" dirty="0"/>
              <a:t>α </a:t>
            </a:r>
            <a:r>
              <a:rPr lang="en-US" b="1" u="sng" dirty="0" err="1"/>
              <a:t>τοῦ</a:t>
            </a:r>
            <a:r>
              <a:rPr lang="en-US" b="1" u="sng" dirty="0"/>
              <a:t> </a:t>
            </a:r>
            <a:r>
              <a:rPr lang="en-US" b="1" u="sng" dirty="0" err="1"/>
              <a:t>Ἰωάννου</a:t>
            </a:r>
            <a:r>
              <a:rPr lang="en-US" b="1" u="sng" dirty="0"/>
              <a:t> </a:t>
            </a:r>
            <a:r>
              <a:rPr lang="en-US" b="1" u="sng" dirty="0" err="1"/>
              <a:t>κ</a:t>
            </a:r>
            <a:r>
              <a:rPr lang="en-US" b="1" u="sng" dirty="0"/>
              <a:t>α</a:t>
            </a:r>
            <a:r>
              <a:rPr lang="en-US" b="1" u="sng" dirty="0" err="1"/>
              <a:t>ὶ</a:t>
            </a:r>
            <a:r>
              <a:rPr lang="en-US" b="1" u="sng" dirty="0"/>
              <a:t> </a:t>
            </a:r>
            <a:r>
              <a:rPr lang="en-US" b="1" u="sng" dirty="0" err="1"/>
              <a:t>τὸ</a:t>
            </a:r>
            <a:r>
              <a:rPr lang="en-US" b="1" u="sng" dirty="0"/>
              <a:t> </a:t>
            </a:r>
            <a:r>
              <a:rPr lang="en-US" b="1" u="sng" dirty="0" err="1"/>
              <a:t>χριστι</a:t>
            </a:r>
            <a:r>
              <a:rPr lang="en-US" b="1" u="sng" dirty="0"/>
              <a:t>α</a:t>
            </a:r>
            <a:r>
              <a:rPr lang="en-US" b="1" u="sng" dirty="0" err="1"/>
              <a:t>νικὸ</a:t>
            </a:r>
            <a:r>
              <a:rPr lang="en-US" b="1" u="sng" dirty="0"/>
              <a:t> </a:t>
            </a:r>
            <a:r>
              <a:rPr lang="en-US" b="1" dirty="0"/>
              <a:t>  	</a:t>
            </a:r>
            <a:r>
              <a:rPr lang="en-US" b="1" u="sng" dirty="0" err="1"/>
              <a:t>Βά</a:t>
            </a:r>
            <a:r>
              <a:rPr lang="en-US" b="1" u="sng" dirty="0"/>
              <a:t>π</a:t>
            </a:r>
            <a:r>
              <a:rPr lang="en-US" b="1" u="sng" dirty="0" err="1"/>
              <a:t>τισμ</a:t>
            </a:r>
            <a:r>
              <a:rPr lang="en-US" b="1" u="sng" dirty="0"/>
              <a:t>α: π</a:t>
            </a:r>
            <a:r>
              <a:rPr lang="en-US" b="1" u="sng" dirty="0" err="1"/>
              <a:t>ρὸς</a:t>
            </a:r>
            <a:r>
              <a:rPr lang="en-US" b="1" u="sng" dirty="0"/>
              <a:t> </a:t>
            </a:r>
            <a:r>
              <a:rPr lang="en-US" b="1" u="sng" dirty="0" err="1"/>
              <a:t>μί</a:t>
            </a:r>
            <a:r>
              <a:rPr lang="en-US" b="1" u="sng" dirty="0"/>
              <a:t>α </a:t>
            </a:r>
            <a:r>
              <a:rPr lang="en-US" b="1" u="sng" dirty="0" err="1"/>
              <a:t>συνθετικὴ</a:t>
            </a:r>
            <a:r>
              <a:rPr lang="en-US" b="1" u="sng" dirty="0"/>
              <a:t> </a:t>
            </a:r>
            <a:r>
              <a:rPr lang="en-US" b="1" u="sng" dirty="0" err="1"/>
              <a:t>θεώρηση</a:t>
            </a:r>
            <a:br>
              <a:rPr lang="en-GR" b="1" u="sng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5B5A1-23F1-AD42-BC0D-53C01DD3B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059" y="3083859"/>
            <a:ext cx="10860741" cy="3093104"/>
          </a:xfrm>
        </p:spPr>
        <p:txBody>
          <a:bodyPr/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933473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0FA4B-D2A9-1B40-8991-55082D3D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9861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83E53-F5DA-F145-89FA-63F10BCEA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41" y="188259"/>
            <a:ext cx="11932023" cy="6508376"/>
          </a:xfrm>
        </p:spPr>
        <p:txBody>
          <a:bodyPr>
            <a:normAutofit/>
          </a:bodyPr>
          <a:lstStyle/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κτηρίζει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νισμὸ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ξεκίνημά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. </a:t>
            </a:r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ρῶτες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</a:t>
            </a:r>
            <a:r>
              <a:rPr lang="en-US" sz="3200" dirty="0" err="1"/>
              <a:t>θέτουν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συνάφει</a:t>
            </a:r>
            <a:r>
              <a:rPr lang="en-US" sz="3200" dirty="0"/>
              <a:t>α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διενεργοῦσε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Χριστὸς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Ἰωάννη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Προδρόμου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Ἰωάννη</a:t>
            </a:r>
            <a:r>
              <a:rPr lang="en-US" sz="3200" dirty="0"/>
              <a:t> </a:t>
            </a:r>
            <a:r>
              <a:rPr lang="en-US" sz="3200" dirty="0" err="1"/>
              <a:t>συνιστᾶ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ράξη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έτρεψε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Κύριο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θητές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υἱοθετήσουν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ἴδι</a:t>
            </a:r>
            <a:r>
              <a:rPr lang="en-US" sz="3200" dirty="0"/>
              <a:t>α π</a:t>
            </a:r>
            <a:r>
              <a:rPr lang="en-US" sz="3200" dirty="0" err="1"/>
              <a:t>ράξη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εἰσ</a:t>
            </a:r>
            <a:r>
              <a:rPr lang="en-US" sz="3200" dirty="0"/>
              <a:t>α</a:t>
            </a:r>
            <a:r>
              <a:rPr lang="en-US" sz="3200" dirty="0" err="1"/>
              <a:t>γωγικὴ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ινούργι</a:t>
            </a:r>
            <a:r>
              <a:rPr lang="en-US" sz="3200" dirty="0"/>
              <a:t>α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γμ</a:t>
            </a:r>
            <a:r>
              <a:rPr lang="en-US" sz="3200" dirty="0"/>
              <a:t>α</a:t>
            </a:r>
            <a:r>
              <a:rPr lang="en-US" sz="3200" dirty="0" err="1"/>
              <a:t>τικότητ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n-GR" sz="3200" dirty="0"/>
          </a:p>
          <a:p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β</a:t>
            </a:r>
            <a:r>
              <a:rPr lang="en-US" sz="3200" dirty="0" err="1"/>
              <a:t>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Ἰωάννη</a:t>
            </a:r>
            <a:r>
              <a:rPr lang="en-US" sz="3200" dirty="0"/>
              <a:t> </a:t>
            </a:r>
            <a:r>
              <a:rPr lang="en-US" sz="3200" dirty="0" err="1"/>
              <a:t>ἐντάσσετ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ίων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ῦλος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λεῖ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«βαπ</a:t>
            </a:r>
            <a:r>
              <a:rPr lang="en-US" sz="3200" dirty="0" err="1"/>
              <a:t>τισμῶν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χή</a:t>
            </a:r>
            <a:r>
              <a:rPr lang="en-US" sz="3200" dirty="0"/>
              <a:t>»</a:t>
            </a:r>
            <a:r>
              <a:rPr lang="el-GR" sz="3200" dirty="0"/>
              <a:t> (</a:t>
            </a:r>
            <a:r>
              <a:rPr lang="en-US" sz="3200" dirty="0" err="1"/>
              <a:t>Ε</a:t>
            </a:r>
            <a:r>
              <a:rPr lang="en-US" sz="3200" dirty="0"/>
              <a:t>βρ.6,2</a:t>
            </a:r>
            <a:r>
              <a:rPr lang="el-GR" sz="3200" dirty="0"/>
              <a:t>)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γνώση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δόσεως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μελέτη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βαπ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Ἰωάννη</a:t>
            </a:r>
            <a:r>
              <a:rPr lang="en-US" sz="3200" dirty="0"/>
              <a:t> </a:t>
            </a:r>
            <a:r>
              <a:rPr lang="en-US" sz="3200" dirty="0" err="1"/>
              <a:t>μᾶς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νοήσουμε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λίτερ</a:t>
            </a:r>
            <a:r>
              <a:rPr lang="en-US" sz="3200" dirty="0"/>
              <a:t>α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ἔννοι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ήχηση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β</a:t>
            </a:r>
            <a:r>
              <a:rPr lang="en-US" sz="3200" dirty="0" err="1"/>
              <a:t>άλλον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οχῆς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β</a:t>
            </a:r>
            <a:r>
              <a:rPr lang="en-US" sz="3200" dirty="0" err="1"/>
              <a:t>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διενεργοῦσε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Χριστὸς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, </a:t>
            </a:r>
            <a:r>
              <a:rPr lang="en-US" sz="3200" dirty="0" err="1"/>
              <a:t>κυρίως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θητές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29332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B27D-5152-FF44-9DF9-B4D4D5667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3" y="1"/>
            <a:ext cx="11291048" cy="12550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E52EE-8B31-AE42-AEB2-795ED9D6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34" y="206188"/>
            <a:ext cx="11940989" cy="65263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dotted" dirty="0"/>
              <a:t>(α) </a:t>
            </a:r>
            <a:r>
              <a:rPr lang="en-US" sz="3200" b="1" u="dotted" dirty="0" err="1"/>
              <a:t>Τὸ</a:t>
            </a:r>
            <a:r>
              <a:rPr lang="en-US" sz="3200" b="1" u="dotted" dirty="0"/>
              <a:t> β</a:t>
            </a:r>
            <a:r>
              <a:rPr lang="en-US" sz="3200" b="1" u="dotted" dirty="0" err="1"/>
              <a:t>ά</a:t>
            </a:r>
            <a:r>
              <a:rPr lang="en-US" sz="3200" b="1" u="dotted" dirty="0"/>
              <a:t>π</a:t>
            </a:r>
            <a:r>
              <a:rPr lang="en-US" sz="3200" b="1" u="dotted" dirty="0" err="1"/>
              <a:t>τισμ</a:t>
            </a:r>
            <a:r>
              <a:rPr lang="en-US" sz="3200" b="1" u="dotted" dirty="0"/>
              <a:t>α </a:t>
            </a:r>
            <a:r>
              <a:rPr lang="en-US" sz="3200" b="1" u="dotted" dirty="0" err="1"/>
              <a:t>στὸν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ἐξω</a:t>
            </a:r>
            <a:r>
              <a:rPr lang="en-US" sz="3200" b="1" u="dotted" dirty="0"/>
              <a:t>-β</a:t>
            </a:r>
            <a:r>
              <a:rPr lang="en-US" sz="3200" b="1" u="dotted" dirty="0" err="1"/>
              <a:t>ι</a:t>
            </a:r>
            <a:r>
              <a:rPr lang="en-US" sz="3200" b="1" u="dotted" dirty="0"/>
              <a:t>β</a:t>
            </a:r>
            <a:r>
              <a:rPr lang="en-US" sz="3200" b="1" u="dotted" dirty="0" err="1"/>
              <a:t>λικὸ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χῶρο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κ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ὶ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στὴν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Π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λ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ιὰ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Δι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θήκη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διάφορες</a:t>
            </a:r>
            <a:r>
              <a:rPr lang="en-US" sz="3200" dirty="0"/>
              <a:t> </a:t>
            </a:r>
            <a:r>
              <a:rPr lang="en-US" sz="3200" dirty="0" err="1"/>
              <a:t>τελετουργίες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σχετίζοντ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νερὸ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ρτικὲς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δύσεις</a:t>
            </a:r>
            <a:r>
              <a:rPr lang="en-US" sz="3200" dirty="0"/>
              <a:t> </a:t>
            </a:r>
            <a:r>
              <a:rPr lang="en-US" sz="3200" dirty="0" err="1"/>
              <a:t>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</a:t>
            </a:r>
            <a:r>
              <a:rPr lang="en-US" sz="3200" dirty="0" err="1"/>
              <a:t>ολὺ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δεδομένες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τολή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ὁρισμένες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π</a:t>
            </a:r>
            <a:r>
              <a:rPr lang="en-US" sz="3200" dirty="0" err="1"/>
              <a:t>τώσεις</a:t>
            </a:r>
            <a:r>
              <a:rPr lang="en-US" sz="3200" dirty="0"/>
              <a:t> </a:t>
            </a:r>
            <a:r>
              <a:rPr lang="en-US" sz="3200" dirty="0" err="1"/>
              <a:t>τελετουργικῶν</a:t>
            </a:r>
            <a:r>
              <a:rPr lang="en-US" sz="3200" dirty="0"/>
              <a:t> βαπ</a:t>
            </a:r>
            <a:r>
              <a:rPr lang="en-US" sz="3200" dirty="0" err="1"/>
              <a:t>τισμῶν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ἐξω</a:t>
            </a:r>
            <a:r>
              <a:rPr lang="en-US" sz="3200" dirty="0"/>
              <a:t>-β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λικὸ</a:t>
            </a:r>
            <a:r>
              <a:rPr lang="en-US" sz="3200" dirty="0"/>
              <a:t> </a:t>
            </a:r>
            <a:r>
              <a:rPr lang="en-US" sz="3200" dirty="0" err="1"/>
              <a:t>χῶρο</a:t>
            </a:r>
            <a:r>
              <a:rPr lang="en-US" sz="3200" dirty="0"/>
              <a:t> </a:t>
            </a:r>
            <a:r>
              <a:rPr lang="en-US" sz="3200" dirty="0" err="1"/>
              <a:t>σημειώνοντ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ερ</a:t>
            </a:r>
            <a:r>
              <a:rPr lang="en-US" sz="3200" dirty="0"/>
              <a:t>β</a:t>
            </a:r>
            <a:r>
              <a:rPr lang="en-US" sz="3200" dirty="0" err="1"/>
              <a:t>άσεις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ἠθικῆς</a:t>
            </a:r>
            <a:r>
              <a:rPr lang="en-US" sz="3200" dirty="0"/>
              <a:t>.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</a:t>
            </a:r>
            <a:r>
              <a:rPr lang="en-US" sz="3200" dirty="0" err="1"/>
              <a:t>τελετὲς</a:t>
            </a:r>
            <a:r>
              <a:rPr lang="en-US" sz="3200" dirty="0"/>
              <a:t> </a:t>
            </a:r>
            <a:r>
              <a:rPr lang="en-US" sz="3200" dirty="0" err="1"/>
              <a:t>ἐξελίχθηκ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σχεδὸν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γικές</a:t>
            </a:r>
            <a:r>
              <a:rPr lang="en-US" sz="3200" dirty="0"/>
              <a:t>,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ισύροντ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εἰρωνικὰ</a:t>
            </a:r>
            <a:r>
              <a:rPr lang="en-US" sz="3200" dirty="0"/>
              <a:t> </a:t>
            </a:r>
            <a:r>
              <a:rPr lang="en-US" sz="3200" dirty="0" err="1"/>
              <a:t>σχόλι</a:t>
            </a:r>
            <a:r>
              <a:rPr lang="en-US" sz="3200" dirty="0"/>
              <a:t>α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φόρων</a:t>
            </a:r>
            <a:r>
              <a:rPr lang="en-US" sz="3200" dirty="0"/>
              <a:t> π</a:t>
            </a:r>
            <a:r>
              <a:rPr lang="en-US" sz="3200" dirty="0" err="1"/>
              <a:t>οιητῶν</a:t>
            </a:r>
            <a:r>
              <a:rPr lang="en-US" sz="3200" dirty="0"/>
              <a:t> (</a:t>
            </a:r>
            <a:r>
              <a:rPr lang="en-US" sz="3200" dirty="0" err="1"/>
              <a:t>Βιργίλιος</a:t>
            </a:r>
            <a:r>
              <a:rPr lang="en-US" sz="3200" dirty="0"/>
              <a:t>, </a:t>
            </a:r>
            <a:r>
              <a:rPr lang="en-US" sz="3200" dirty="0" err="1"/>
              <a:t>Ὀ</a:t>
            </a:r>
            <a:r>
              <a:rPr lang="en-US" sz="3200" dirty="0"/>
              <a:t>β</a:t>
            </a:r>
            <a:r>
              <a:rPr lang="en-US" sz="3200" dirty="0" err="1"/>
              <a:t>ίδιος</a:t>
            </a:r>
            <a:r>
              <a:rPr lang="en-US" sz="3200" dirty="0"/>
              <a:t>, </a:t>
            </a:r>
            <a:r>
              <a:rPr lang="en-US" sz="3200" dirty="0" err="1"/>
              <a:t>Ἰου</a:t>
            </a:r>
            <a:r>
              <a:rPr lang="en-US" sz="3200" dirty="0"/>
              <a:t>β</a:t>
            </a:r>
            <a:r>
              <a:rPr lang="en-US" sz="3200" dirty="0" err="1"/>
              <a:t>ενάλιος</a:t>
            </a:r>
            <a:r>
              <a:rPr lang="en-US" sz="3200" dirty="0"/>
              <a:t>).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οροῦμε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θορίσουμε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βα</a:t>
            </a:r>
            <a:r>
              <a:rPr lang="en-US" sz="3200" dirty="0" err="1"/>
              <a:t>θμό</a:t>
            </a:r>
            <a:r>
              <a:rPr lang="en-US" sz="3200" dirty="0"/>
              <a:t>,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ἐξω</a:t>
            </a:r>
            <a:r>
              <a:rPr lang="en-US" sz="3200" dirty="0"/>
              <a:t>-β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λικὲς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τικὲς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όψεις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ηρέ</a:t>
            </a:r>
            <a:r>
              <a:rPr lang="en-US" sz="3200" dirty="0"/>
              <a:t>α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Π.Δ.,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τελετουργικὰ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σχετιζόμεν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νερὸ</a:t>
            </a:r>
            <a:r>
              <a:rPr lang="el-GR" sz="3200" dirty="0"/>
              <a:t>, </a:t>
            </a:r>
            <a:r>
              <a:rPr lang="en-US" sz="3200" dirty="0"/>
              <a:t>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έμ</a:t>
            </a:r>
            <a:r>
              <a:rPr lang="en-US" sz="3200" dirty="0"/>
              <a:t>π</a:t>
            </a:r>
            <a:r>
              <a:rPr lang="en-US" sz="3200" dirty="0" err="1"/>
              <a:t>ουν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π</a:t>
            </a:r>
            <a:r>
              <a:rPr lang="en-US" sz="3200" dirty="0" err="1"/>
              <a:t>έρ</a:t>
            </a:r>
            <a:r>
              <a:rPr lang="en-US" sz="3200" dirty="0"/>
              <a:t>α</a:t>
            </a:r>
            <a:r>
              <a:rPr lang="en-US" sz="3200" dirty="0" err="1"/>
              <a:t>σμ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ρκικῆς</a:t>
            </a:r>
            <a:r>
              <a:rPr lang="en-US" sz="3200" dirty="0"/>
              <a:t> </a:t>
            </a:r>
            <a:r>
              <a:rPr lang="en-US" sz="3200" dirty="0" err="1"/>
              <a:t>ἀκ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κόσμο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ἱεροῦ</a:t>
            </a:r>
            <a:r>
              <a:rPr lang="en-US" sz="3200" dirty="0"/>
              <a:t>.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, π</a:t>
            </a:r>
            <a:r>
              <a:rPr lang="en-US" sz="3200" dirty="0" err="1"/>
              <a:t>άντως</a:t>
            </a:r>
            <a:r>
              <a:rPr lang="en-US" sz="3200" dirty="0"/>
              <a:t>,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ισημ</a:t>
            </a:r>
            <a:r>
              <a:rPr lang="en-US" sz="3200" dirty="0"/>
              <a:t>α</a:t>
            </a:r>
            <a:r>
              <a:rPr lang="en-US" sz="3200" dirty="0" err="1"/>
              <a:t>νθεῖ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μετάφρ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Ο</a:t>
            </a:r>
            <a:r>
              <a:rPr lang="en-US" sz="3200" dirty="0"/>
              <a:t>΄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οιεῖ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ὅρο</a:t>
            </a:r>
            <a:r>
              <a:rPr lang="en-US" sz="3200" dirty="0"/>
              <a:t> «β</a:t>
            </a:r>
            <a:r>
              <a:rPr lang="en-US" sz="3200" dirty="0" err="1"/>
              <a:t>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α»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76504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195CE-855C-B34E-9C78-E4A38232E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7171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60978-D5BB-524C-9E8F-10C1520CD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8" y="161364"/>
            <a:ext cx="12021670" cy="6615953"/>
          </a:xfrm>
        </p:spPr>
        <p:txBody>
          <a:bodyPr>
            <a:normAutofit/>
          </a:bodyPr>
          <a:lstStyle/>
          <a:p>
            <a:r>
              <a:rPr lang="en-US" sz="3200" dirty="0" err="1"/>
              <a:t>Στὶς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π</a:t>
            </a:r>
            <a:r>
              <a:rPr lang="en-US" sz="3200" dirty="0" err="1"/>
              <a:t>τώσεις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τικὰ</a:t>
            </a:r>
            <a:r>
              <a:rPr lang="en-US" sz="3200" dirty="0"/>
              <a:t> </a:t>
            </a:r>
            <a:r>
              <a:rPr lang="en-US" sz="3200" dirty="0" err="1"/>
              <a:t>τελετουργικὰ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β</a:t>
            </a:r>
            <a:r>
              <a:rPr lang="en-US" sz="3200" dirty="0" err="1"/>
              <a:t>λέ</a:t>
            </a:r>
            <a:r>
              <a:rPr lang="en-US" sz="3200" dirty="0"/>
              <a:t>π</a:t>
            </a:r>
            <a:r>
              <a:rPr lang="en-US" sz="3200" dirty="0" err="1"/>
              <a:t>ουν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ρμούς</a:t>
            </a:r>
            <a:r>
              <a:rPr lang="en-US" sz="3200" dirty="0"/>
              <a:t>,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τηροῦμε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κυρίως</a:t>
            </a:r>
            <a:r>
              <a:rPr lang="en-US" sz="3200" dirty="0"/>
              <a:t> </a:t>
            </a:r>
            <a:r>
              <a:rPr lang="en-US" sz="3200" dirty="0" err="1"/>
              <a:t>ἐμ</a:t>
            </a:r>
            <a:r>
              <a:rPr lang="en-US" sz="3200" dirty="0"/>
              <a:t>π</a:t>
            </a:r>
            <a:r>
              <a:rPr lang="en-US" sz="3200" dirty="0" err="1"/>
              <a:t>λεκόμενοι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πα</a:t>
            </a:r>
            <a:r>
              <a:rPr lang="en-US" sz="3200" dirty="0" err="1"/>
              <a:t>ράγοντες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, </a:t>
            </a:r>
            <a:r>
              <a:rPr lang="en-US" sz="3200" dirty="0" err="1"/>
              <a:t>ἐνόψει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ιτελέσεως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ἱερ</a:t>
            </a:r>
            <a:r>
              <a:rPr lang="en-US" sz="3200" dirty="0"/>
              <a:t>α</a:t>
            </a:r>
            <a:r>
              <a:rPr lang="en-US" sz="3200" dirty="0" err="1"/>
              <a:t>τικῆς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οστολῆς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ρτυροῦντ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π</a:t>
            </a:r>
            <a:r>
              <a:rPr lang="en-US" sz="3200" dirty="0" err="1"/>
              <a:t>τώσεις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ρμῶν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σκο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νέντ</a:t>
            </a:r>
            <a:r>
              <a:rPr lang="en-US" sz="3200" dirty="0"/>
              <a:t>α</a:t>
            </a:r>
            <a:r>
              <a:rPr lang="en-US" sz="3200" dirty="0" err="1"/>
              <a:t>ξη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κοινότητ</a:t>
            </a:r>
            <a:r>
              <a:rPr lang="en-US" sz="3200" dirty="0"/>
              <a:t>α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Προφῆτες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π</a:t>
            </a:r>
            <a:r>
              <a:rPr lang="en-US" sz="3200" dirty="0" err="1"/>
              <a:t>λέον</a:t>
            </a:r>
            <a:r>
              <a:rPr lang="en-US" sz="3200" dirty="0"/>
              <a:t>, </a:t>
            </a:r>
            <a:r>
              <a:rPr lang="en-US" sz="3200" dirty="0" err="1"/>
              <a:t>μί</a:t>
            </a:r>
            <a:r>
              <a:rPr lang="en-US" sz="3200" dirty="0"/>
              <a:t>α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διάστ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τικῶν</a:t>
            </a:r>
            <a:r>
              <a:rPr lang="en-US" sz="3200" dirty="0"/>
              <a:t> </a:t>
            </a:r>
            <a:r>
              <a:rPr lang="en-US" sz="3200" dirty="0" err="1"/>
              <a:t>τελετουργιῶν</a:t>
            </a:r>
            <a:r>
              <a:rPr lang="en-US" sz="3200" dirty="0"/>
              <a:t>.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Προφῆτες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ρμοὺς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νεροῦ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εἰκόν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σημάδι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ἐσωτερικῆς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θάρσεως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ροφ</a:t>
            </a:r>
            <a:r>
              <a:rPr lang="en-US" sz="3200" dirty="0"/>
              <a:t>α</a:t>
            </a:r>
            <a:r>
              <a:rPr lang="en-US" sz="3200" dirty="0" err="1"/>
              <a:t>νὲς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ὅλες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πα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ιοδι</a:t>
            </a:r>
            <a:r>
              <a:rPr lang="en-US" sz="3200" dirty="0"/>
              <a:t>α</a:t>
            </a:r>
            <a:r>
              <a:rPr lang="en-US" sz="3200" dirty="0" err="1"/>
              <a:t>θηκικὲς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τικὲς</a:t>
            </a:r>
            <a:r>
              <a:rPr lang="en-US" sz="3200" dirty="0"/>
              <a:t> </a:t>
            </a:r>
            <a:r>
              <a:rPr lang="en-US" sz="3200" dirty="0" err="1"/>
              <a:t>ἀντιλήψεις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ροφητικὴ</a:t>
            </a:r>
            <a:r>
              <a:rPr lang="en-US" sz="3200" dirty="0"/>
              <a:t> </a:t>
            </a:r>
            <a:r>
              <a:rPr lang="en-US" sz="3200" dirty="0" err="1"/>
              <a:t>ἀντίληψη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συγγενέστερη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ἀντίστοιχη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θητῶν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50340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B51E-562D-9741-9D37-B564004EB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18" y="0"/>
            <a:ext cx="10717305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C1B7C-DC09-7D45-9498-E18E87832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8" y="189153"/>
            <a:ext cx="12003740" cy="6533481"/>
          </a:xfrm>
        </p:spPr>
        <p:txBody>
          <a:bodyPr>
            <a:normAutofit/>
          </a:bodyPr>
          <a:lstStyle/>
          <a:p>
            <a:r>
              <a:rPr lang="el-GR" sz="3200" dirty="0"/>
              <a:t>Σ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Προφῆτες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τονίζετ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ρωτίστως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ρτικὴ</a:t>
            </a:r>
            <a:r>
              <a:rPr lang="en-US" sz="3200" dirty="0"/>
              <a:t> </a:t>
            </a:r>
            <a:r>
              <a:rPr lang="en-US" sz="3200" dirty="0" err="1"/>
              <a:t>δράση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νεροῦ</a:t>
            </a:r>
            <a:r>
              <a:rPr lang="en-US" sz="3200" dirty="0"/>
              <a:t>, </a:t>
            </a:r>
            <a:r>
              <a:rPr lang="en-US" sz="3200" dirty="0" err="1"/>
              <a:t>ὅσο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στάσεως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σχέσεως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Θεό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ἀληθινὸς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γνισμὸς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τάλειψη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εἰδώλων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γνώριση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μόνου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. </a:t>
            </a:r>
            <a:r>
              <a:rPr lang="en-US" sz="3200" dirty="0" err="1"/>
              <a:t>Αὐτὴ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ἔχει</a:t>
            </a:r>
            <a:r>
              <a:rPr lang="en-US" sz="3200" dirty="0"/>
              <a:t> </a:t>
            </a:r>
            <a:r>
              <a:rPr lang="en-US" sz="3200" dirty="0" err="1"/>
              <a:t>ἀντίκρυσμ</a:t>
            </a:r>
            <a:r>
              <a:rPr lang="en-US" sz="3200" dirty="0"/>
              <a:t>α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εἰδωλολάτρες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ἐκλεκτὸ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οῖος</a:t>
            </a:r>
            <a:r>
              <a:rPr lang="en-US" sz="3200" dirty="0"/>
              <a:t> π</a:t>
            </a:r>
            <a:r>
              <a:rPr lang="en-US" sz="3200" dirty="0" err="1"/>
              <a:t>ολλάκις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ομ</a:t>
            </a:r>
            <a:r>
              <a:rPr lang="en-US" sz="3200" dirty="0"/>
              <a:t>α</a:t>
            </a:r>
            <a:r>
              <a:rPr lang="en-US" sz="3200" dirty="0" err="1"/>
              <a:t>κρυνότ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ἔ</a:t>
            </a:r>
            <a:r>
              <a:rPr lang="en-US" sz="3200" dirty="0"/>
              <a:t>π</a:t>
            </a:r>
            <a:r>
              <a:rPr lang="en-US" sz="3200" dirty="0" err="1"/>
              <a:t>ρε</a:t>
            </a:r>
            <a:r>
              <a:rPr lang="en-US" sz="3200" dirty="0"/>
              <a:t>π</a:t>
            </a:r>
            <a:r>
              <a:rPr lang="en-US" sz="3200" dirty="0" err="1"/>
              <a:t>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ισφρ</a:t>
            </a:r>
            <a:r>
              <a:rPr lang="en-US" sz="3200" dirty="0"/>
              <a:t>α</a:t>
            </a:r>
            <a:r>
              <a:rPr lang="en-US" sz="3200" dirty="0" err="1"/>
              <a:t>γίσει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π</a:t>
            </a:r>
            <a:r>
              <a:rPr lang="en-US" sz="3200" dirty="0" err="1"/>
              <a:t>ράξη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ιστροφή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᾿ </a:t>
            </a:r>
            <a:r>
              <a:rPr lang="en-US" sz="3200" dirty="0" err="1"/>
              <a:t>Αὐτὸν</a:t>
            </a:r>
            <a:r>
              <a:rPr lang="en-US" sz="3200" dirty="0"/>
              <a:t>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65219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0CB5-2ECD-A94A-AF68-B342F731A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171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28DF0-D336-6A4F-BF4D-7CAAE89D2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06" y="152400"/>
            <a:ext cx="11967882" cy="6580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dotted" dirty="0"/>
              <a:t>(β) </a:t>
            </a:r>
            <a:r>
              <a:rPr lang="en-US" sz="3200" b="1" u="dotted" dirty="0" err="1"/>
              <a:t>Β</a:t>
            </a:r>
            <a:r>
              <a:rPr lang="en-US" sz="3200" b="1" u="dotted" dirty="0"/>
              <a:t>απ</a:t>
            </a:r>
            <a:r>
              <a:rPr lang="en-US" sz="3200" b="1" u="dotted" dirty="0" err="1"/>
              <a:t>τισμ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τικοὶ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κ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θ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ρμοὶ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στὸν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Ἰουδ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ϊσμὸ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κ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τὰ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τοὺς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μεσοδι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θηκικοὺς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χρόνους</a:t>
            </a:r>
            <a:endParaRPr lang="el-GR" sz="3200" b="1" u="dotted" dirty="0"/>
          </a:p>
          <a:p>
            <a:pPr marL="0" indent="0">
              <a:buNone/>
            </a:pPr>
            <a:r>
              <a:rPr lang="el-GR" sz="3200" u="sng" dirty="0"/>
              <a:t>1</a:t>
            </a:r>
            <a:r>
              <a:rPr lang="el-GR" sz="3200" dirty="0"/>
              <a:t>.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ὁμάδ</a:t>
            </a:r>
            <a:r>
              <a:rPr lang="en-US" sz="3200" dirty="0"/>
              <a:t>α (πα</a:t>
            </a:r>
            <a:r>
              <a:rPr lang="en-US" sz="3200" dirty="0" err="1"/>
              <a:t>ράτ</a:t>
            </a:r>
            <a:r>
              <a:rPr lang="en-US" sz="3200" dirty="0"/>
              <a:t>α</a:t>
            </a:r>
            <a:r>
              <a:rPr lang="en-US" sz="3200" dirty="0" err="1"/>
              <a:t>ξη</a:t>
            </a:r>
            <a:r>
              <a:rPr lang="en-US" sz="3200" dirty="0"/>
              <a:t>),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υἱοθέτησε</a:t>
            </a:r>
            <a:r>
              <a:rPr lang="en-US" sz="3200" dirty="0"/>
              <a:t> π</a:t>
            </a:r>
            <a:r>
              <a:rPr lang="en-US" sz="3200" dirty="0" err="1"/>
              <a:t>ερισσότερο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ἄλλες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κτικὴ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ρμῶν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u="sng" dirty="0" err="1"/>
              <a:t>τῶν</a:t>
            </a:r>
            <a:r>
              <a:rPr lang="en-US" sz="3200" u="sng" dirty="0"/>
              <a:t> </a:t>
            </a:r>
            <a:r>
              <a:rPr lang="en-US" sz="3200" u="sng" dirty="0" err="1"/>
              <a:t>Φ</a:t>
            </a:r>
            <a:r>
              <a:rPr lang="en-US" sz="3200" u="sng" dirty="0"/>
              <a:t>α</a:t>
            </a:r>
            <a:r>
              <a:rPr lang="en-US" sz="3200" u="sng" dirty="0" err="1"/>
              <a:t>ρισ</a:t>
            </a:r>
            <a:r>
              <a:rPr lang="en-US" sz="3200" u="sng" dirty="0"/>
              <a:t>α</a:t>
            </a:r>
            <a:r>
              <a:rPr lang="en-US" sz="3200" u="sng" dirty="0" err="1"/>
              <a:t>ίων</a:t>
            </a:r>
            <a:r>
              <a:rPr lang="en-US" sz="3200" dirty="0"/>
              <a:t>. </a:t>
            </a:r>
            <a:r>
              <a:rPr lang="en-US" sz="3200" dirty="0" err="1"/>
              <a:t>Οἱ</a:t>
            </a:r>
            <a:r>
              <a:rPr lang="en-US" sz="3200" dirty="0"/>
              <a:t> βαπ</a:t>
            </a:r>
            <a:r>
              <a:rPr lang="en-US" sz="3200" dirty="0" err="1"/>
              <a:t>ισμ</a:t>
            </a:r>
            <a:r>
              <a:rPr lang="en-US" sz="3200" dirty="0"/>
              <a:t>α</a:t>
            </a:r>
            <a:r>
              <a:rPr lang="en-US" sz="3200" dirty="0" err="1"/>
              <a:t>τικές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ἀντιλήψεις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π</a:t>
            </a:r>
            <a:r>
              <a:rPr lang="en-US" sz="3200" dirty="0" err="1"/>
              <a:t>ροέ</a:t>
            </a:r>
            <a:r>
              <a:rPr lang="en-US" sz="3200" dirty="0"/>
              <a:t>β</a:t>
            </a:r>
            <a:r>
              <a:rPr lang="en-US" sz="3200" dirty="0" err="1"/>
              <a:t>λε</a:t>
            </a:r>
            <a:r>
              <a:rPr lang="en-US" sz="3200" dirty="0"/>
              <a:t>πα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ἀφέσεως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ἁμ</a:t>
            </a:r>
            <a:r>
              <a:rPr lang="en-US" sz="3200" dirty="0"/>
              <a:t>α</a:t>
            </a:r>
            <a:r>
              <a:rPr lang="en-US" sz="3200" dirty="0" err="1"/>
              <a:t>ρτιῶν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*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εἴσοδο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τάξεις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Φ</a:t>
            </a:r>
            <a:r>
              <a:rPr lang="en-US" sz="3200" dirty="0"/>
              <a:t>α</a:t>
            </a:r>
            <a:r>
              <a:rPr lang="en-US" sz="3200" dirty="0" err="1"/>
              <a:t>ρισ</a:t>
            </a:r>
            <a:r>
              <a:rPr lang="en-US" sz="3200" dirty="0"/>
              <a:t>α</a:t>
            </a:r>
            <a:r>
              <a:rPr lang="en-US" sz="3200" dirty="0" err="1"/>
              <a:t>ίων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λε</a:t>
            </a:r>
            <a:r>
              <a:rPr lang="en-US" sz="3200" dirty="0"/>
              <a:t>π</a:t>
            </a:r>
            <a:r>
              <a:rPr lang="en-US" sz="3200" dirty="0" err="1"/>
              <a:t>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τυ</a:t>
            </a:r>
            <a:r>
              <a:rPr lang="en-US" sz="3200" dirty="0"/>
              <a:t>π</a:t>
            </a:r>
            <a:r>
              <a:rPr lang="en-US" sz="3200" dirty="0" err="1"/>
              <a:t>ικὸ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ἱερ</a:t>
            </a:r>
            <a:r>
              <a:rPr lang="en-US" sz="3200" dirty="0"/>
              <a:t>α</a:t>
            </a:r>
            <a:r>
              <a:rPr lang="en-US" sz="3200" dirty="0" err="1"/>
              <a:t>τικῶν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ρμῶν</a:t>
            </a:r>
            <a:r>
              <a:rPr lang="en-US" sz="3200" dirty="0"/>
              <a:t>.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κάθε</a:t>
            </a:r>
            <a:r>
              <a:rPr lang="en-US" sz="3200" dirty="0"/>
              <a:t> </a:t>
            </a:r>
            <a:r>
              <a:rPr lang="en-US" sz="3200" dirty="0" err="1"/>
              <a:t>ἀντικείμενο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ἐθεωρεῖτο</a:t>
            </a:r>
            <a:r>
              <a:rPr lang="en-US" sz="3200" dirty="0"/>
              <a:t> </a:t>
            </a:r>
            <a:r>
              <a:rPr lang="en-US" sz="3200" dirty="0" err="1"/>
              <a:t>μι</a:t>
            </a:r>
            <a:r>
              <a:rPr lang="en-US" sz="3200" dirty="0"/>
              <a:t>α</a:t>
            </a:r>
            <a:r>
              <a:rPr lang="en-US" sz="3200" dirty="0" err="1"/>
              <a:t>σμένο</a:t>
            </a:r>
            <a:r>
              <a:rPr lang="en-US" sz="3200" dirty="0"/>
              <a:t> (</a:t>
            </a:r>
            <a:r>
              <a:rPr lang="en-US" sz="3200" dirty="0" err="1"/>
              <a:t>ἰδίως</a:t>
            </a:r>
            <a:r>
              <a:rPr lang="en-US" sz="3200" dirty="0"/>
              <a:t> </a:t>
            </a:r>
            <a:r>
              <a:rPr lang="en-US" sz="3200" dirty="0" err="1"/>
              <a:t>ἐὰν</a:t>
            </a:r>
            <a:r>
              <a:rPr lang="en-US" sz="3200" dirty="0"/>
              <a:t> π</a:t>
            </a:r>
            <a:r>
              <a:rPr lang="en-US" sz="3200" dirty="0" err="1"/>
              <a:t>ροερχότ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χῶρο</a:t>
            </a:r>
            <a:r>
              <a:rPr lang="en-US" sz="3200" dirty="0"/>
              <a:t> </a:t>
            </a:r>
            <a:r>
              <a:rPr lang="en-US" sz="3200" dirty="0" err="1"/>
              <a:t>εἰδωλολ</a:t>
            </a:r>
            <a:r>
              <a:rPr lang="en-US" sz="3200" dirty="0"/>
              <a:t>α</a:t>
            </a:r>
            <a:r>
              <a:rPr lang="en-US" sz="3200" dirty="0" err="1"/>
              <a:t>τρικὸ</a:t>
            </a:r>
            <a:r>
              <a:rPr lang="en-US" sz="3200" dirty="0"/>
              <a:t>), </a:t>
            </a:r>
            <a:r>
              <a:rPr lang="en-US" sz="3200" dirty="0" err="1"/>
              <a:t>ἔ</a:t>
            </a:r>
            <a:r>
              <a:rPr lang="en-US" sz="3200" dirty="0"/>
              <a:t>π</a:t>
            </a:r>
            <a:r>
              <a:rPr lang="en-US" sz="3200" dirty="0" err="1"/>
              <a:t>ρε</a:t>
            </a:r>
            <a:r>
              <a:rPr lang="en-US" sz="3200" dirty="0"/>
              <a:t>π</a:t>
            </a:r>
            <a:r>
              <a:rPr lang="en-US" sz="3200" dirty="0" err="1"/>
              <a:t>ε-σύμφων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φ</a:t>
            </a:r>
            <a:r>
              <a:rPr lang="en-US" sz="3200" dirty="0"/>
              <a:t>α</a:t>
            </a:r>
            <a:r>
              <a:rPr lang="en-US" sz="3200" dirty="0" err="1"/>
              <a:t>ρισ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ἀντίληψη-νὰ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ρθεῖ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β</a:t>
            </a:r>
            <a:r>
              <a:rPr lang="en-US" sz="3200" dirty="0" err="1"/>
              <a:t>υθίσεως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νερό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*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ρμοὶ</a:t>
            </a:r>
            <a:r>
              <a:rPr lang="en-US" sz="3200" dirty="0"/>
              <a:t> </a:t>
            </a:r>
            <a:r>
              <a:rPr lang="en-US" sz="3200" dirty="0" err="1"/>
              <a:t>εἶχ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Φ</a:t>
            </a:r>
            <a:r>
              <a:rPr lang="en-US" sz="3200" dirty="0"/>
              <a:t>α</a:t>
            </a:r>
            <a:r>
              <a:rPr lang="en-US" sz="3200" dirty="0" err="1"/>
              <a:t>ρισ</a:t>
            </a:r>
            <a:r>
              <a:rPr lang="en-US" sz="3200" dirty="0"/>
              <a:t>α</a:t>
            </a:r>
            <a:r>
              <a:rPr lang="en-US" sz="3200" dirty="0" err="1"/>
              <a:t>ίους</a:t>
            </a:r>
            <a:r>
              <a:rPr lang="en-US" sz="3200" dirty="0"/>
              <a:t> </a:t>
            </a:r>
            <a:r>
              <a:rPr lang="en-US" sz="3200" dirty="0" err="1"/>
              <a:t>ἰδι</a:t>
            </a:r>
            <a:r>
              <a:rPr lang="en-US" sz="3200" dirty="0"/>
              <a:t>α</a:t>
            </a:r>
            <a:r>
              <a:rPr lang="en-US" sz="3200" dirty="0" err="1"/>
              <a:t>ίτερη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π</a:t>
            </a:r>
            <a:r>
              <a:rPr lang="en-US" sz="3200" dirty="0" err="1"/>
              <a:t>ρὶν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γεῦμ</a:t>
            </a:r>
            <a:r>
              <a:rPr lang="en-US" sz="3200" dirty="0"/>
              <a:t>α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εἴσοδο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γωγή</a:t>
            </a:r>
            <a:r>
              <a:rPr lang="en-US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00833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5B497-3852-254E-B83C-DFEC0F8F1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799" cy="7171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B1301-83C9-EC41-9F46-37BD0A09A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47" y="143434"/>
            <a:ext cx="11994777" cy="6606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ὅλους</a:t>
            </a:r>
            <a:r>
              <a:rPr lang="en-US" sz="3200" dirty="0"/>
              <a:t> α</a:t>
            </a:r>
            <a:r>
              <a:rPr lang="en-US" sz="3200" dirty="0" err="1"/>
              <a:t>ὐτοὺς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ρμοὺς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ιτεῖτο</a:t>
            </a:r>
            <a:r>
              <a:rPr lang="en-US" sz="3200" dirty="0"/>
              <a:t> π</a:t>
            </a:r>
            <a:r>
              <a:rPr lang="en-US" sz="3200" dirty="0" err="1"/>
              <a:t>ολὺ</a:t>
            </a:r>
            <a:r>
              <a:rPr lang="en-US" sz="3200" dirty="0"/>
              <a:t> </a:t>
            </a:r>
            <a:r>
              <a:rPr lang="en-US" sz="3200" dirty="0" err="1"/>
              <a:t>νερό</a:t>
            </a:r>
            <a:r>
              <a:rPr lang="en-US" sz="3200" dirty="0"/>
              <a:t>, </a:t>
            </a:r>
            <a:r>
              <a:rPr lang="en-US" sz="3200" dirty="0" err="1"/>
              <a:t>γι</a:t>
            </a:r>
            <a:r>
              <a:rPr lang="en-US" sz="3200" dirty="0"/>
              <a:t>᾿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εἶχ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σκευ</a:t>
            </a:r>
            <a:r>
              <a:rPr lang="en-US" sz="3200" dirty="0"/>
              <a:t>α</a:t>
            </a:r>
            <a:r>
              <a:rPr lang="en-US" sz="3200" dirty="0" err="1"/>
              <a:t>στεῖ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χῶρο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 </a:t>
            </a:r>
            <a:r>
              <a:rPr lang="en-US" sz="3200" dirty="0" err="1"/>
              <a:t>εἰδικοὶ</a:t>
            </a:r>
            <a:r>
              <a:rPr lang="en-US" sz="3200" dirty="0"/>
              <a:t> </a:t>
            </a:r>
            <a:r>
              <a:rPr lang="en-US" sz="3200" dirty="0" err="1"/>
              <a:t>χῶροι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νερό</a:t>
            </a:r>
            <a:r>
              <a:rPr lang="en-US" sz="3200" dirty="0"/>
              <a:t>.</a:t>
            </a:r>
            <a:endParaRPr lang="el-GR" sz="3200" dirty="0"/>
          </a:p>
          <a:p>
            <a:pPr marL="0" indent="0">
              <a:buNone/>
            </a:pPr>
            <a:endParaRPr lang="en-GR" sz="3200" b="1" u="dotted" dirty="0"/>
          </a:p>
          <a:p>
            <a:pPr marL="0" indent="0">
              <a:buNone/>
            </a:pPr>
            <a:r>
              <a:rPr lang="el-GR" sz="3200" u="sng" dirty="0"/>
              <a:t>2</a:t>
            </a:r>
            <a:r>
              <a:rPr lang="el-GR" sz="3200" dirty="0"/>
              <a:t>.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ἄλλο</a:t>
            </a:r>
            <a:r>
              <a:rPr lang="en-US" sz="3200" dirty="0"/>
              <a:t> </a:t>
            </a:r>
            <a:r>
              <a:rPr lang="en-US" sz="3200" dirty="0" err="1"/>
              <a:t>εἶδος</a:t>
            </a:r>
            <a:r>
              <a:rPr lang="en-US" sz="3200" dirty="0"/>
              <a:t> βαπ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μεσοδι</a:t>
            </a:r>
            <a:r>
              <a:rPr lang="en-US" sz="3200" dirty="0"/>
              <a:t>α</a:t>
            </a:r>
            <a:r>
              <a:rPr lang="en-US" sz="3200" dirty="0" err="1"/>
              <a:t>θηκικὸ</a:t>
            </a:r>
            <a:r>
              <a:rPr lang="en-US" sz="3200" dirty="0"/>
              <a:t> </a:t>
            </a:r>
            <a:r>
              <a:rPr lang="en-US" sz="3200" dirty="0" err="1"/>
              <a:t>Ἰουδ</a:t>
            </a:r>
            <a:r>
              <a:rPr lang="en-US" sz="3200" dirty="0"/>
              <a:t>α</a:t>
            </a:r>
            <a:r>
              <a:rPr lang="en-US" sz="3200" dirty="0" err="1"/>
              <a:t>ϊσμὸ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β</a:t>
            </a:r>
            <a:r>
              <a:rPr lang="en-US" sz="3200" dirty="0" err="1"/>
              <a:t>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u="sng" dirty="0" err="1"/>
              <a:t>τῶν</a:t>
            </a:r>
            <a:r>
              <a:rPr lang="en-US" sz="3200" u="sng" dirty="0"/>
              <a:t> </a:t>
            </a:r>
            <a:r>
              <a:rPr lang="en-US" sz="3200" u="sng" dirty="0" err="1"/>
              <a:t>Προσηλύτων</a:t>
            </a:r>
            <a:r>
              <a:rPr lang="el-GR" sz="3200" u="sng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Προσήλυτος</a:t>
            </a:r>
            <a:r>
              <a:rPr lang="en-US" sz="3200" dirty="0"/>
              <a:t> </a:t>
            </a:r>
            <a:r>
              <a:rPr lang="en-US" sz="3200" dirty="0" err="1"/>
              <a:t>ὄφειλε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β</a:t>
            </a:r>
            <a:r>
              <a:rPr lang="en-US" sz="3200" dirty="0" err="1"/>
              <a:t>υθιστεῖ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νερὸ</a:t>
            </a:r>
            <a:r>
              <a:rPr lang="en-US" sz="3200" dirty="0"/>
              <a:t>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ἴσχυε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ἀντικείμεν</a:t>
            </a:r>
            <a:r>
              <a:rPr lang="en-US" sz="3200" dirty="0"/>
              <a:t>α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ἐθεωροῦντο</a:t>
            </a:r>
            <a:r>
              <a:rPr lang="en-US" sz="3200" dirty="0"/>
              <a:t> </a:t>
            </a:r>
            <a:r>
              <a:rPr lang="en-US" sz="3200" dirty="0" err="1"/>
              <a:t>ἀκάθ</a:t>
            </a:r>
            <a:r>
              <a:rPr lang="en-US" sz="3200" dirty="0"/>
              <a:t>α</a:t>
            </a:r>
            <a:r>
              <a:rPr lang="en-US" sz="3200" dirty="0" err="1"/>
              <a:t>ρτ</a:t>
            </a:r>
            <a:r>
              <a:rPr lang="en-US" sz="3200" dirty="0"/>
              <a:t>α.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ρόλος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βαπ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Προσηλύτων</a:t>
            </a:r>
            <a:r>
              <a:rPr lang="en-US" sz="3200" dirty="0"/>
              <a:t> </a:t>
            </a:r>
            <a:r>
              <a:rPr lang="en-US" sz="3200" dirty="0" err="1"/>
              <a:t>ἑστιάζετ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ερισσότερο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στήσει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Προσηλύτους</a:t>
            </a:r>
            <a:r>
              <a:rPr lang="en-US" sz="3200" dirty="0"/>
              <a:t> </a:t>
            </a:r>
            <a:r>
              <a:rPr lang="en-US" sz="3200" dirty="0" err="1"/>
              <a:t>ἱκ</a:t>
            </a:r>
            <a:r>
              <a:rPr lang="en-US" sz="3200" dirty="0"/>
              <a:t>α</a:t>
            </a:r>
            <a:r>
              <a:rPr lang="en-US" sz="3200" dirty="0" err="1"/>
              <a:t>νοὺς</a:t>
            </a:r>
            <a:r>
              <a:rPr lang="en-US" sz="3200" dirty="0"/>
              <a:t> </a:t>
            </a:r>
            <a:r>
              <a:rPr lang="en-US" sz="3200" dirty="0" err="1"/>
              <a:t>ὥστε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π</a:t>
            </a:r>
            <a:r>
              <a:rPr lang="en-US" sz="3200" dirty="0" err="1"/>
              <a:t>ροσφέρουν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ὁμώνυμη</a:t>
            </a:r>
            <a:r>
              <a:rPr lang="en-US" sz="3200" dirty="0"/>
              <a:t> </a:t>
            </a:r>
            <a:r>
              <a:rPr lang="en-US" sz="3200" dirty="0" err="1"/>
              <a:t>θυσί</a:t>
            </a:r>
            <a:r>
              <a:rPr lang="en-US" sz="3200" dirty="0"/>
              <a:t>α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κτῆρ</a:t>
            </a:r>
            <a:r>
              <a:rPr lang="en-US" sz="3200" dirty="0"/>
              <a:t>α </a:t>
            </a:r>
            <a:r>
              <a:rPr lang="en-US" sz="3200" dirty="0" err="1"/>
              <a:t>ἀφέσεως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ἁμ</a:t>
            </a:r>
            <a:r>
              <a:rPr lang="en-US" sz="3200" dirty="0"/>
              <a:t>α</a:t>
            </a:r>
            <a:r>
              <a:rPr lang="en-US" sz="3200" dirty="0" err="1"/>
              <a:t>ρτιῶν</a:t>
            </a:r>
            <a:r>
              <a:rPr lang="en-US" sz="3200" dirty="0"/>
              <a:t>, </a:t>
            </a:r>
            <a:r>
              <a:rPr lang="en-US" sz="3200" dirty="0" err="1"/>
              <a:t>ἄν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μετ</a:t>
            </a:r>
            <a:r>
              <a:rPr lang="en-US" sz="3200" dirty="0"/>
              <a:t>α</a:t>
            </a:r>
            <a:r>
              <a:rPr lang="en-US" sz="3200" dirty="0" err="1"/>
              <a:t>γενέστερη</a:t>
            </a:r>
            <a:r>
              <a:rPr lang="en-US" sz="3200" dirty="0"/>
              <a:t> </a:t>
            </a:r>
            <a:r>
              <a:rPr lang="en-US" sz="3200" dirty="0" err="1"/>
              <a:t>ἰουδ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θεώρησε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δεύτερη</a:t>
            </a:r>
            <a:r>
              <a:rPr lang="en-US" sz="3200" dirty="0"/>
              <a:t> </a:t>
            </a:r>
            <a:r>
              <a:rPr lang="en-US" sz="3200" dirty="0" err="1"/>
              <a:t>γέννηση</a:t>
            </a:r>
            <a:r>
              <a:rPr lang="en-US" sz="3200" dirty="0"/>
              <a:t>.</a:t>
            </a:r>
            <a:endParaRPr lang="en-GR" sz="3200" b="1" u="dotted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550038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9C284-C9C8-2745-AB2E-E69BF33C4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068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4A9F8-5E9C-DD4E-BE01-FD7DF4070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47" y="188258"/>
            <a:ext cx="11967881" cy="65621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u="sng" dirty="0"/>
              <a:t>3</a:t>
            </a:r>
            <a:r>
              <a:rPr lang="el-GR" sz="3200" dirty="0"/>
              <a:t>.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τικοὶ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ρμοὶ</a:t>
            </a:r>
            <a:r>
              <a:rPr lang="en-US" sz="3200" dirty="0"/>
              <a:t> </a:t>
            </a:r>
            <a:r>
              <a:rPr lang="en-US" sz="3200" dirty="0" err="1"/>
              <a:t>ὑφίστ</a:t>
            </a:r>
            <a:r>
              <a:rPr lang="en-US" sz="3200" dirty="0"/>
              <a:t>α</a:t>
            </a:r>
            <a:r>
              <a:rPr lang="en-US" sz="3200" dirty="0" err="1"/>
              <a:t>ντο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κοινότητ</a:t>
            </a:r>
            <a:r>
              <a:rPr lang="en-US" sz="3200" dirty="0"/>
              <a:t>α </a:t>
            </a:r>
            <a:r>
              <a:rPr lang="en-US" sz="3200" u="sng" dirty="0" err="1"/>
              <a:t>τῶν</a:t>
            </a:r>
            <a:r>
              <a:rPr lang="en-US" sz="3200" u="sng" dirty="0"/>
              <a:t> </a:t>
            </a:r>
            <a:r>
              <a:rPr lang="en-US" sz="3200" u="sng" dirty="0" err="1"/>
              <a:t>Ἐσσ</a:t>
            </a:r>
            <a:r>
              <a:rPr lang="en-US" sz="3200" u="sng" dirty="0"/>
              <a:t>α</a:t>
            </a:r>
            <a:r>
              <a:rPr lang="en-US" sz="3200" u="sng" dirty="0" err="1"/>
              <a:t>ίων</a:t>
            </a:r>
            <a:r>
              <a:rPr lang="en-US" sz="3200" dirty="0"/>
              <a:t>. </a:t>
            </a:r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μέλος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</a:t>
            </a:r>
            <a:r>
              <a:rPr lang="en-US" sz="3200" dirty="0" err="1"/>
              <a:t>κοινότητ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ἐρχότ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πα</a:t>
            </a:r>
            <a:r>
              <a:rPr lang="en-US" sz="3200" dirty="0" err="1"/>
              <a:t>φὴ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οιον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ἀνῆκε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α</a:t>
            </a:r>
            <a:r>
              <a:rPr lang="en-US" sz="3200" dirty="0" err="1"/>
              <a:t>ὐτήν</a:t>
            </a:r>
            <a:r>
              <a:rPr lang="en-US" sz="3200" dirty="0"/>
              <a:t>,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</a:t>
            </a:r>
            <a:r>
              <a:rPr lang="en-US" sz="3200" dirty="0"/>
              <a:t> </a:t>
            </a:r>
            <a:r>
              <a:rPr lang="en-US" sz="3200" dirty="0" err="1"/>
              <a:t>μέλος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κοινότητ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ἐντ</a:t>
            </a:r>
            <a:r>
              <a:rPr lang="en-US" sz="3200" dirty="0"/>
              <a:t>α</a:t>
            </a:r>
            <a:r>
              <a:rPr lang="en-US" sz="3200" dirty="0" err="1"/>
              <a:t>χθεῖ</a:t>
            </a:r>
            <a:r>
              <a:rPr lang="en-US" sz="3200" dirty="0"/>
              <a:t> π</a:t>
            </a:r>
            <a:r>
              <a:rPr lang="en-US" sz="3200" dirty="0" err="1"/>
              <a:t>λήρως</a:t>
            </a:r>
            <a:r>
              <a:rPr lang="en-US" sz="3200" dirty="0"/>
              <a:t>, </a:t>
            </a:r>
            <a:r>
              <a:rPr lang="en-US" sz="3200" dirty="0" err="1"/>
              <a:t>ἔ</a:t>
            </a:r>
            <a:r>
              <a:rPr lang="en-US" sz="3200" dirty="0"/>
              <a:t>π</a:t>
            </a:r>
            <a:r>
              <a:rPr lang="en-US" sz="3200" dirty="0" err="1"/>
              <a:t>ρε</a:t>
            </a:r>
            <a:r>
              <a:rPr lang="en-US" sz="3200" dirty="0"/>
              <a:t>π</a:t>
            </a:r>
            <a:r>
              <a:rPr lang="en-US" sz="3200" dirty="0" err="1"/>
              <a:t>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γνισθεῖ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β</a:t>
            </a:r>
            <a:r>
              <a:rPr lang="en-US" sz="3200" dirty="0" err="1"/>
              <a:t>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Φ</a:t>
            </a:r>
            <a:r>
              <a:rPr lang="en-US" sz="3200" dirty="0"/>
              <a:t>α</a:t>
            </a:r>
            <a:r>
              <a:rPr lang="en-US" sz="3200" dirty="0" err="1"/>
              <a:t>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τικοὶ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ρμοὶ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Ἐσσ</a:t>
            </a:r>
            <a:r>
              <a:rPr lang="en-US" sz="3200" dirty="0"/>
              <a:t>α</a:t>
            </a:r>
            <a:r>
              <a:rPr lang="en-US" sz="3200" dirty="0" err="1"/>
              <a:t>ίων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π</a:t>
            </a:r>
            <a:r>
              <a:rPr lang="en-US" sz="3200" dirty="0" err="1"/>
              <a:t>ροσέδιδ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α</a:t>
            </a:r>
            <a:r>
              <a:rPr lang="en-US" sz="3200" dirty="0" err="1"/>
              <a:t>ἴσθηση</a:t>
            </a:r>
            <a:r>
              <a:rPr lang="en-US" sz="3200" dirty="0"/>
              <a:t> </a:t>
            </a:r>
            <a:r>
              <a:rPr lang="en-US" sz="3200" dirty="0" err="1"/>
              <a:t>μιᾶς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τικῆς</a:t>
            </a:r>
            <a:r>
              <a:rPr lang="en-US" sz="3200" dirty="0"/>
              <a:t> </a:t>
            </a:r>
            <a:r>
              <a:rPr lang="en-US" sz="3200" dirty="0" err="1"/>
              <a:t>ἀνωτερότητ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ἔν</a:t>
            </a:r>
            <a:r>
              <a:rPr lang="en-US" sz="3200" dirty="0"/>
              <a:t>α</a:t>
            </a:r>
            <a:r>
              <a:rPr lang="en-US" sz="3200" dirty="0" err="1"/>
              <a:t>ντι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θρησκευτικοῦ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β</a:t>
            </a:r>
            <a:r>
              <a:rPr lang="en-US" sz="3200" dirty="0" err="1"/>
              <a:t>άλλοντος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οχῆς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ρὰ</a:t>
            </a:r>
            <a:r>
              <a:rPr lang="en-US" sz="3200" dirty="0"/>
              <a:t> 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ῦτ</a:t>
            </a:r>
            <a:r>
              <a:rPr lang="en-US" sz="3200" dirty="0"/>
              <a:t>α </a:t>
            </a:r>
            <a:r>
              <a:rPr lang="en-US" sz="3200" dirty="0" err="1"/>
              <a:t>εἶχ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τηρήσει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ρὸ</a:t>
            </a:r>
            <a:r>
              <a:rPr lang="en-US" sz="3200" dirty="0"/>
              <a:t> </a:t>
            </a:r>
            <a:r>
              <a:rPr lang="en-US" sz="3200" dirty="0" err="1"/>
              <a:t>σύνδεσμο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, </a:t>
            </a:r>
            <a:r>
              <a:rPr lang="en-US" sz="3200" dirty="0" err="1"/>
              <a:t>ἄν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θεωροῦσ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τικοὶ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ρμοί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ἀνώτεροι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π</a:t>
            </a:r>
            <a:r>
              <a:rPr lang="en-US" sz="3200" dirty="0" err="1"/>
              <a:t>ροσφερόμενες</a:t>
            </a:r>
            <a:r>
              <a:rPr lang="en-US" sz="3200" dirty="0"/>
              <a:t> </a:t>
            </a:r>
            <a:r>
              <a:rPr lang="en-US" sz="3200" dirty="0" err="1"/>
              <a:t>θυσίες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ό</a:t>
            </a:r>
            <a:r>
              <a:rPr lang="en-US" sz="3200" dirty="0"/>
              <a:t>.</a:t>
            </a:r>
            <a:endParaRPr lang="en-GR" sz="3200" b="1" u="dotted" dirty="0"/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483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E2130-D182-F542-B583-A88E7A513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2" cy="10806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C7587-DC72-CE4A-B067-DA31BAAB9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3" y="182880"/>
            <a:ext cx="11962013" cy="6542116"/>
          </a:xfrm>
        </p:spPr>
        <p:txBody>
          <a:bodyPr>
            <a:normAutofit/>
          </a:bodyPr>
          <a:lstStyle/>
          <a:p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γωγῆς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θορισμέν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γινώσκοντ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ὅλ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ἑνὸς</a:t>
            </a:r>
            <a:r>
              <a:rPr lang="en-US" sz="3200" dirty="0"/>
              <a:t> </a:t>
            </a:r>
            <a:r>
              <a:rPr lang="en-US" sz="3200" dirty="0" err="1"/>
              <a:t>τριετοῦς</a:t>
            </a:r>
            <a:r>
              <a:rPr lang="en-US" sz="3200" dirty="0"/>
              <a:t> </a:t>
            </a:r>
            <a:r>
              <a:rPr lang="en-US" sz="3200" dirty="0" err="1"/>
              <a:t>κύκλου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ἀνάγνωση</a:t>
            </a:r>
            <a:r>
              <a:rPr lang="en-US" sz="3200" dirty="0"/>
              <a:t> </a:t>
            </a:r>
            <a:r>
              <a:rPr lang="en-US" sz="3200" dirty="0" err="1"/>
              <a:t>τμήμ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π</a:t>
            </a:r>
            <a:r>
              <a:rPr lang="en-US" sz="3200" dirty="0" err="1"/>
              <a:t>ροφητεί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Ἠσ</a:t>
            </a:r>
            <a:r>
              <a:rPr lang="en-US" sz="3200" dirty="0"/>
              <a:t>α</a:t>
            </a:r>
            <a:r>
              <a:rPr lang="en-US" sz="3200" dirty="0" err="1"/>
              <a:t>ΐ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Κύριο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ζ</a:t>
            </a:r>
            <a:r>
              <a:rPr lang="en-US" sz="3200" dirty="0"/>
              <a:t>α</a:t>
            </a:r>
            <a:r>
              <a:rPr lang="en-US" sz="3200" dirty="0" err="1"/>
              <a:t>ρὲτ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ροΐμιο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χρήση</a:t>
            </a:r>
            <a:r>
              <a:rPr lang="en-US" sz="3200" dirty="0"/>
              <a:t> 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λικῶν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γνωσμάτων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ρώτης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υἱοθέτηση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λικῶν</a:t>
            </a:r>
            <a:r>
              <a:rPr lang="en-US" sz="3200" dirty="0"/>
              <a:t> (</a:t>
            </a:r>
            <a:r>
              <a:rPr lang="en-US" sz="3200" dirty="0" err="1"/>
              <a:t>κυρίως</a:t>
            </a:r>
            <a:r>
              <a:rPr lang="en-US" sz="3200" dirty="0"/>
              <a:t> πα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ιοδι</a:t>
            </a:r>
            <a:r>
              <a:rPr lang="en-US" sz="3200" dirty="0"/>
              <a:t>α</a:t>
            </a:r>
            <a:r>
              <a:rPr lang="en-US" sz="3200" dirty="0" err="1"/>
              <a:t>θηκικῶν</a:t>
            </a:r>
            <a:r>
              <a:rPr lang="en-US" sz="3200" dirty="0"/>
              <a:t>)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γνωσμάτων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ντικὸ</a:t>
            </a:r>
            <a:r>
              <a:rPr lang="en-US" sz="3200" dirty="0"/>
              <a:t> </a:t>
            </a:r>
            <a:r>
              <a:rPr lang="en-US" sz="3200" dirty="0" err="1"/>
              <a:t>ρόλο</a:t>
            </a:r>
            <a:r>
              <a:rPr lang="en-US" sz="3200" dirty="0"/>
              <a:t> </a:t>
            </a:r>
            <a:r>
              <a:rPr lang="en-US" sz="3200" dirty="0" err="1"/>
              <a:t>διεδρ</a:t>
            </a:r>
            <a:r>
              <a:rPr lang="en-US" sz="3200" dirty="0"/>
              <a:t>α</a:t>
            </a:r>
            <a:r>
              <a:rPr lang="en-US" sz="3200" dirty="0" err="1"/>
              <a:t>μάτισε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οδοχὴ</a:t>
            </a:r>
            <a:r>
              <a:rPr lang="en-US" sz="3200" dirty="0"/>
              <a:t> (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π</a:t>
            </a:r>
            <a:r>
              <a:rPr lang="en-US" sz="3200" dirty="0" err="1"/>
              <a:t>λευρᾶς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νῶν</a:t>
            </a:r>
            <a:r>
              <a:rPr lang="en-US" sz="3200" dirty="0"/>
              <a:t>)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κειμένου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Ο</a:t>
            </a:r>
            <a:r>
              <a:rPr lang="en-US" sz="3200" dirty="0"/>
              <a:t>΄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οδοχὴ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κειμένου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Ο</a:t>
            </a:r>
            <a:r>
              <a:rPr lang="en-US" sz="3200" dirty="0"/>
              <a:t>΄ π</a:t>
            </a:r>
            <a:r>
              <a:rPr lang="en-US" sz="3200" dirty="0" err="1"/>
              <a:t>ιστο</a:t>
            </a:r>
            <a:r>
              <a:rPr lang="en-US" sz="3200" dirty="0"/>
              <a:t>π</a:t>
            </a:r>
            <a:r>
              <a:rPr lang="en-US" sz="3200" dirty="0" err="1"/>
              <a:t>οιεῖτ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τέλος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1ου α</a:t>
            </a:r>
            <a:r>
              <a:rPr lang="en-US" sz="3200" dirty="0" err="1"/>
              <a:t>ἰ</a:t>
            </a:r>
            <a:r>
              <a:rPr lang="en-US" sz="3200" dirty="0"/>
              <a:t>., </a:t>
            </a:r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Κλήμης</a:t>
            </a:r>
            <a:r>
              <a:rPr lang="en-US" sz="3200" dirty="0"/>
              <a:t> </a:t>
            </a:r>
            <a:r>
              <a:rPr lang="en-US" sz="3200" dirty="0" err="1"/>
              <a:t>Ρώμης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θέτει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Γεν</a:t>
            </a:r>
            <a:r>
              <a:rPr lang="en-US" sz="3200" dirty="0"/>
              <a:t>. 4, 3-8</a:t>
            </a:r>
            <a:r>
              <a:rPr lang="el-GR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ροφητεί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Ἠσ</a:t>
            </a:r>
            <a:r>
              <a:rPr lang="en-US" sz="3200" dirty="0"/>
              <a:t>α</a:t>
            </a:r>
            <a:r>
              <a:rPr lang="en-US" sz="3200" dirty="0" err="1"/>
              <a:t>ΐ</a:t>
            </a:r>
            <a:r>
              <a:rPr lang="en-US" sz="3200" dirty="0"/>
              <a:t>α (53, 1-12)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Πάθους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54261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69532-3ADF-5148-82A3-61097438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3" y="62754"/>
            <a:ext cx="11291047" cy="8068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A75C4-544E-B842-96AD-264769F0D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3" y="259976"/>
            <a:ext cx="12012706" cy="645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u="sng" dirty="0"/>
              <a:t>4</a:t>
            </a:r>
            <a:r>
              <a:rPr lang="el-GR" sz="3200" dirty="0"/>
              <a:t>.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τικὰ</a:t>
            </a:r>
            <a:r>
              <a:rPr lang="en-US" sz="3200" dirty="0"/>
              <a:t> </a:t>
            </a:r>
            <a:r>
              <a:rPr lang="en-US" sz="3200" dirty="0" err="1"/>
              <a:t>κινήμ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ρὸ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οχῆς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Χριστοῦ</a:t>
            </a:r>
            <a:r>
              <a:rPr lang="en-US" sz="3200" dirty="0"/>
              <a:t>. </a:t>
            </a:r>
            <a:r>
              <a:rPr lang="en-US" sz="3200" dirty="0" err="1"/>
              <a:t>Αὐτὴ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ερί</a:t>
            </a:r>
            <a:r>
              <a:rPr lang="en-US" sz="3200" dirty="0"/>
              <a:t>π</a:t>
            </a:r>
            <a:r>
              <a:rPr lang="en-US" sz="3200" dirty="0" err="1"/>
              <a:t>τωση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οιων</a:t>
            </a:r>
            <a:r>
              <a:rPr lang="en-US" sz="3200" dirty="0"/>
              <a:t> </a:t>
            </a:r>
            <a:r>
              <a:rPr lang="en-US" sz="3200" dirty="0" err="1"/>
              <a:t>ὁμάδων</a:t>
            </a:r>
            <a:r>
              <a:rPr lang="en-US" sz="3200" dirty="0"/>
              <a:t> </a:t>
            </a:r>
            <a:r>
              <a:rPr lang="en-US" sz="3200" dirty="0" err="1"/>
              <a:t>ζηλωτῶν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ἐρήμου</a:t>
            </a:r>
            <a:r>
              <a:rPr lang="en-US" sz="3200" dirty="0"/>
              <a:t>, </a:t>
            </a:r>
            <a:r>
              <a:rPr lang="en-US" sz="3200" u="sng" dirty="0" err="1"/>
              <a:t>τῶν</a:t>
            </a:r>
            <a:r>
              <a:rPr lang="en-US" sz="3200" u="sng" dirty="0"/>
              <a:t> </a:t>
            </a:r>
            <a:r>
              <a:rPr lang="en-US" sz="3200" u="sng" dirty="0" err="1"/>
              <a:t>Ρηχ</a:t>
            </a:r>
            <a:r>
              <a:rPr lang="en-US" sz="3200" u="sng" dirty="0"/>
              <a:t>αβ</a:t>
            </a:r>
            <a:r>
              <a:rPr lang="en-US" sz="3200" u="sng" dirty="0" err="1"/>
              <a:t>ιτῶν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οῖοι</a:t>
            </a:r>
            <a:r>
              <a:rPr lang="en-US" sz="3200" dirty="0"/>
              <a:t> </a:t>
            </a:r>
            <a:r>
              <a:rPr lang="en-US" sz="3200" dirty="0" err="1"/>
              <a:t>ἐφήρμοζ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βαπ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ρμῶν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u="sng" dirty="0"/>
              <a:t>5</a:t>
            </a:r>
            <a:r>
              <a:rPr lang="el-GR" sz="3200" dirty="0"/>
              <a:t>.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ντικότερο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τικὸ</a:t>
            </a:r>
            <a:r>
              <a:rPr lang="en-US" sz="3200" dirty="0"/>
              <a:t> </a:t>
            </a:r>
            <a:r>
              <a:rPr lang="en-US" sz="3200" dirty="0" err="1"/>
              <a:t>κίνημ</a:t>
            </a:r>
            <a:r>
              <a:rPr lang="en-US" sz="3200" dirty="0"/>
              <a:t>α </a:t>
            </a:r>
            <a:r>
              <a:rPr lang="en-US" sz="3200" u="sng" dirty="0" err="1"/>
              <a:t>τῶν</a:t>
            </a:r>
            <a:r>
              <a:rPr lang="en-US" sz="3200" u="sng" dirty="0"/>
              <a:t> «</a:t>
            </a:r>
            <a:r>
              <a:rPr lang="en-US" sz="3200" u="sng" dirty="0" err="1"/>
              <a:t>ἡμερο</a:t>
            </a:r>
            <a:r>
              <a:rPr lang="en-US" sz="3200" u="sng" dirty="0"/>
              <a:t>βαπ</a:t>
            </a:r>
            <a:r>
              <a:rPr lang="en-US" sz="3200" u="sng" dirty="0" err="1"/>
              <a:t>τιστῶν</a:t>
            </a:r>
            <a:r>
              <a:rPr lang="en-US" sz="3200" u="sng" dirty="0"/>
              <a:t>»</a:t>
            </a:r>
            <a:r>
              <a:rPr lang="el-GR" sz="3200" dirty="0"/>
              <a:t>,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λέ</a:t>
            </a:r>
            <a:r>
              <a:rPr lang="en-US" sz="3200" dirty="0"/>
              <a:t>π</a:t>
            </a:r>
            <a:r>
              <a:rPr lang="en-US" sz="3200" dirty="0" err="1"/>
              <a:t>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διάφοροι</a:t>
            </a:r>
            <a:r>
              <a:rPr lang="en-US" sz="3200" dirty="0"/>
              <a:t> 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τικοὶ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ρμοὶ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dirty="0" err="1"/>
              <a:t>Εἶναι</a:t>
            </a:r>
            <a:r>
              <a:rPr lang="el-GR" sz="3200" dirty="0"/>
              <a:t>, πάντως, </a:t>
            </a:r>
            <a:r>
              <a:rPr lang="el-GR" sz="3200" dirty="0" err="1"/>
              <a:t>ἔργο</a:t>
            </a:r>
            <a:r>
              <a:rPr lang="el-GR" sz="3200" dirty="0"/>
              <a:t> δύσκολο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ἐντοπισθοῦν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τα </a:t>
            </a:r>
            <a:r>
              <a:rPr lang="el-GR" sz="3200" dirty="0" err="1"/>
              <a:t>βαπτισματικὰ</a:t>
            </a:r>
            <a:r>
              <a:rPr lang="el-GR" sz="3200" dirty="0"/>
              <a:t> κινήματα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ὑφίσταντο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Παλαιστίνη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.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κινήματα </a:t>
            </a:r>
            <a:r>
              <a:rPr lang="el-GR" sz="3200" dirty="0" err="1"/>
              <a:t>αὐτὰ</a:t>
            </a:r>
            <a:r>
              <a:rPr lang="el-GR" sz="3200" dirty="0"/>
              <a:t> διακρίνονταν τόσο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βαπτισματικὲς</a:t>
            </a:r>
            <a:r>
              <a:rPr lang="el-GR" sz="3200" dirty="0"/>
              <a:t> </a:t>
            </a:r>
            <a:r>
              <a:rPr lang="el-GR" sz="3200" dirty="0" err="1"/>
              <a:t>πρακτικὲς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Ἐσσαίων</a:t>
            </a:r>
            <a:r>
              <a:rPr lang="el-GR" sz="3200" dirty="0"/>
              <a:t>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ἀντίστοιχες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Φαρισαίων.</a:t>
            </a:r>
            <a:endParaRPr lang="en-GR" sz="3200" b="1" u="dotted" dirty="0"/>
          </a:p>
          <a:p>
            <a:pPr marL="0" indent="0">
              <a:buNone/>
            </a:pP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12822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08938-2FFA-D54F-A419-7D01929A5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0757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75BD2-38DF-1440-8DDA-6307F57A6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2" y="206188"/>
            <a:ext cx="11985812" cy="65263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u="dotted" dirty="0"/>
              <a:t>(γ) </a:t>
            </a:r>
            <a:r>
              <a:rPr lang="el-GR" b="1" u="dotted" dirty="0" err="1"/>
              <a:t>Τὸ</a:t>
            </a:r>
            <a:r>
              <a:rPr lang="el-GR" b="1" u="dotted" dirty="0"/>
              <a:t> βάπτισμα </a:t>
            </a:r>
            <a:r>
              <a:rPr lang="el-GR" b="1" u="dotted" dirty="0" err="1"/>
              <a:t>τοῦ</a:t>
            </a:r>
            <a:r>
              <a:rPr lang="el-GR" b="1" u="dotted" dirty="0"/>
              <a:t> </a:t>
            </a:r>
            <a:r>
              <a:rPr lang="el-GR" b="1" u="dotted" dirty="0" err="1"/>
              <a:t>Ἰωάννου</a:t>
            </a:r>
            <a:endParaRPr lang="en-GR" b="1" u="dotted" dirty="0"/>
          </a:p>
          <a:p>
            <a:pPr marL="0" indent="0">
              <a:buNone/>
            </a:pPr>
            <a:r>
              <a:rPr lang="el-GR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Ἰωάννης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Βαπτιστὴς</a:t>
            </a:r>
            <a:r>
              <a:rPr lang="el-GR" sz="3200" dirty="0"/>
              <a:t> </a:t>
            </a:r>
            <a:r>
              <a:rPr lang="el-GR" sz="3200" dirty="0" err="1"/>
              <a:t>ἔζησε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ἀσκητὴς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ἀναχωρητὴς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ἔρημο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τόπο </a:t>
            </a:r>
            <a:r>
              <a:rPr lang="el-GR" sz="3200" dirty="0" err="1"/>
              <a:t>τῆς</a:t>
            </a:r>
            <a:r>
              <a:rPr lang="el-GR" sz="3200" dirty="0"/>
              <a:t> μονώσεως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συναντήσεως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Τὸ</a:t>
            </a:r>
            <a:r>
              <a:rPr lang="el-GR" sz="3200" dirty="0"/>
              <a:t> βάπτισμά του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τάξεις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ἑβραϊκοῦ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,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θεωρούμενες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ἁμαρτωλὲς</a:t>
            </a:r>
            <a:r>
              <a:rPr lang="el-GR" sz="3200" dirty="0"/>
              <a:t>: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τελῶνες</a:t>
            </a:r>
            <a:r>
              <a:rPr lang="el-GR" sz="3200" dirty="0"/>
              <a:t>, </a:t>
            </a:r>
            <a:r>
              <a:rPr lang="el-GR" sz="3200" dirty="0" err="1"/>
              <a:t>τὶς</a:t>
            </a:r>
            <a:r>
              <a:rPr lang="el-GR" sz="3200" dirty="0"/>
              <a:t> πόρνες,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στρατιῶτες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ριζικὴ</a:t>
            </a:r>
            <a:r>
              <a:rPr lang="el-GR" sz="3200" dirty="0"/>
              <a:t> </a:t>
            </a:r>
            <a:r>
              <a:rPr lang="el-GR" sz="3200" dirty="0" err="1"/>
              <a:t>διαφορὰ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βαπτίσματός του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τῶν</a:t>
            </a:r>
            <a:r>
              <a:rPr lang="el-GR" sz="3200" dirty="0"/>
              <a:t> «δικαίων»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«</a:t>
            </a:r>
            <a:r>
              <a:rPr lang="el-GR" sz="3200" dirty="0" err="1"/>
              <a:t>καθαρῶν</a:t>
            </a:r>
            <a:r>
              <a:rPr lang="el-GR" sz="3200" dirty="0"/>
              <a:t>» (</a:t>
            </a:r>
            <a:r>
              <a:rPr lang="el-GR" sz="3200" dirty="0" err="1"/>
              <a:t>Φαρισαῖοι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Ἐσσαῖοι</a:t>
            </a:r>
            <a:r>
              <a:rPr lang="el-GR" sz="3200" dirty="0"/>
              <a:t>).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</a:t>
            </a:r>
            <a:r>
              <a:rPr lang="el-GR" sz="3200" dirty="0" err="1"/>
              <a:t>ὑπῆρξε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ἐπιστέγασμα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ἠθικῆς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μεσσιανικῆς</a:t>
            </a:r>
            <a:r>
              <a:rPr lang="el-GR" sz="3200" dirty="0"/>
              <a:t> διδασκαλίας του.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βασικὸ</a:t>
            </a:r>
            <a:r>
              <a:rPr lang="el-GR" sz="3200" dirty="0"/>
              <a:t> </a:t>
            </a:r>
            <a:r>
              <a:rPr lang="el-GR" sz="3200" dirty="0" err="1"/>
              <a:t>τελετουργικὸ</a:t>
            </a:r>
            <a:r>
              <a:rPr lang="el-GR" sz="3200" dirty="0"/>
              <a:t> </a:t>
            </a:r>
            <a:r>
              <a:rPr lang="el-GR" sz="3200" dirty="0" err="1"/>
              <a:t>χαρακτηριστικὸ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χρησιμοποίηση </a:t>
            </a:r>
            <a:r>
              <a:rPr lang="el-GR" sz="3200" dirty="0" err="1"/>
              <a:t>ζωντανοῦ</a:t>
            </a:r>
            <a:r>
              <a:rPr lang="el-GR" sz="3200" dirty="0"/>
              <a:t> </a:t>
            </a:r>
            <a:r>
              <a:rPr lang="el-GR" sz="3200" dirty="0" err="1"/>
              <a:t>ὕδατος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ὕδατος</a:t>
            </a:r>
            <a:r>
              <a:rPr lang="el-GR" sz="3200" dirty="0"/>
              <a:t> </a:t>
            </a:r>
            <a:r>
              <a:rPr lang="el-GR" sz="3200" dirty="0" err="1"/>
              <a:t>ἐξαγιασμένου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φυλασσόταν </a:t>
            </a:r>
            <a:r>
              <a:rPr lang="el-GR" sz="3200" dirty="0" err="1"/>
              <a:t>σὲ</a:t>
            </a:r>
            <a:r>
              <a:rPr lang="el-GR" sz="3200" dirty="0"/>
              <a:t> δεξαμενές.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5239786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24BE3-AD80-4E40-B488-59F3F8B5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18" y="0"/>
            <a:ext cx="11282083" cy="11654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82E92-451F-5A43-8E61-AB161859A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8" y="188260"/>
            <a:ext cx="11940988" cy="6571128"/>
          </a:xfrm>
        </p:spPr>
        <p:txBody>
          <a:bodyPr>
            <a:normAutofit/>
          </a:bodyPr>
          <a:lstStyle/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Ἰωάννης</a:t>
            </a:r>
            <a:r>
              <a:rPr lang="el-GR" sz="3200" dirty="0"/>
              <a:t> </a:t>
            </a:r>
            <a:r>
              <a:rPr lang="el-GR" sz="3200" dirty="0" err="1"/>
              <a:t>τελοῦσε</a:t>
            </a:r>
            <a:r>
              <a:rPr lang="el-GR" sz="3200" dirty="0"/>
              <a:t> το βάπτισμα, </a:t>
            </a:r>
            <a:r>
              <a:rPr lang="el-GR" sz="3200" dirty="0" err="1"/>
              <a:t>διαφοροποιεῖ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ὅλη</a:t>
            </a:r>
            <a:r>
              <a:rPr lang="el-GR" sz="3200" dirty="0"/>
              <a:t> πράξη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ἀντίστοιχους</a:t>
            </a:r>
            <a:r>
              <a:rPr lang="el-GR" sz="3200" dirty="0"/>
              <a:t> </a:t>
            </a:r>
            <a:r>
              <a:rPr lang="el-GR" sz="3200" dirty="0" err="1"/>
              <a:t>βαπτισματικοὺς</a:t>
            </a:r>
            <a:r>
              <a:rPr lang="el-GR" sz="3200" dirty="0"/>
              <a:t> </a:t>
            </a:r>
            <a:r>
              <a:rPr lang="el-GR" sz="3200" dirty="0" err="1"/>
              <a:t>καθαρμοὺς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Φαρισαίων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Ἐσσαίων</a:t>
            </a:r>
            <a:r>
              <a:rPr lang="el-GR" sz="3200" dirty="0"/>
              <a:t>,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προσηλύτων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«παρέχεται»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,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οὗ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ἐπωνυμία</a:t>
            </a:r>
            <a:r>
              <a:rPr lang="el-GR" sz="3200" dirty="0"/>
              <a:t> του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βαπτιστοῦ</a:t>
            </a:r>
            <a:r>
              <a:rPr lang="el-GR" sz="3200" dirty="0"/>
              <a:t>».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ἀποκτᾶ</a:t>
            </a:r>
            <a:r>
              <a:rPr lang="el-GR" sz="3200" dirty="0"/>
              <a:t> πλέον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προσωπικὸ</a:t>
            </a:r>
            <a:r>
              <a:rPr lang="el-GR" sz="3200" dirty="0"/>
              <a:t> σύνδεσμο </a:t>
            </a:r>
            <a:r>
              <a:rPr lang="el-GR" sz="3200" dirty="0" err="1"/>
              <a:t>μεταξὺ</a:t>
            </a:r>
            <a:r>
              <a:rPr lang="el-GR" sz="3200" dirty="0"/>
              <a:t> βαπτίζοντος </a:t>
            </a:r>
            <a:r>
              <a:rPr lang="el-GR" sz="3200" dirty="0" err="1"/>
              <a:t>καὶ</a:t>
            </a:r>
            <a:r>
              <a:rPr lang="el-GR" sz="3200" dirty="0"/>
              <a:t> βαπτιζομένου,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ὁδηγήσει</a:t>
            </a:r>
            <a:r>
              <a:rPr lang="el-GR" sz="3200" dirty="0"/>
              <a:t> </a:t>
            </a:r>
            <a:r>
              <a:rPr lang="el-GR" sz="3200" dirty="0" err="1"/>
              <a:t>ἀργότερα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</a:t>
            </a:r>
            <a:r>
              <a:rPr lang="el-GR" sz="3200" dirty="0" err="1"/>
              <a:t>ἀντίληψη</a:t>
            </a:r>
            <a:r>
              <a:rPr lang="el-GR" sz="3200" dirty="0"/>
              <a:t> βαπτίσεως «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ὄνομα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Κυρίου».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βάπτισμά του </a:t>
            </a:r>
            <a:r>
              <a:rPr lang="el-GR" sz="3200" dirty="0" err="1"/>
              <a:t>εἶχε</a:t>
            </a:r>
            <a:r>
              <a:rPr lang="el-GR" sz="3200" dirty="0"/>
              <a:t> χαρακτήρα </a:t>
            </a:r>
            <a:r>
              <a:rPr lang="el-GR" sz="3200" dirty="0" err="1"/>
              <a:t>προπαρασκευαστικὸ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βαπτίσματος «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ἐρχόμενου</a:t>
            </a:r>
            <a:r>
              <a:rPr lang="el-GR" sz="3200" dirty="0"/>
              <a:t>».</a:t>
            </a:r>
            <a:endParaRPr lang="en-GR" sz="3200" u="dotted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40725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F370C-6D74-6449-9178-ED46768E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861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44342-F88C-3140-B017-8554B8298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12" y="179294"/>
            <a:ext cx="11967882" cy="6553200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δημόσια,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πλήθους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γνωστὸς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καθαρμὸς</a:t>
            </a:r>
            <a:r>
              <a:rPr lang="el-GR" sz="3200" dirty="0"/>
              <a:t> δια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ὕδατος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τῶν</a:t>
            </a:r>
            <a:r>
              <a:rPr lang="el-GR" sz="3200" dirty="0"/>
              <a:t> Φαρισαίων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Ἐσσαίων</a:t>
            </a:r>
            <a:r>
              <a:rPr lang="el-GR" sz="3200" dirty="0"/>
              <a:t> (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Προσηλύτων</a:t>
            </a:r>
            <a:r>
              <a:rPr lang="el-GR" sz="3200" dirty="0"/>
              <a:t> </a:t>
            </a:r>
            <a:r>
              <a:rPr lang="el-GR" sz="3200" dirty="0" err="1"/>
              <a:t>ἐτελεῖτο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παρουσία μόνο δύο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τριῶν</a:t>
            </a:r>
            <a:r>
              <a:rPr lang="el-GR" sz="3200" dirty="0"/>
              <a:t> μαρτύρων).</a:t>
            </a:r>
            <a:r>
              <a:rPr lang="en-GR" sz="3200" dirty="0"/>
              <a:t> </a:t>
            </a:r>
            <a:r>
              <a:rPr lang="el-GR" sz="3200" cap="small" dirty="0"/>
              <a:t>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παρατηρεῖται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ἐπαναλαμβανόμενο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οι διάφοροι </a:t>
            </a:r>
            <a:r>
              <a:rPr lang="el-GR" sz="3200" dirty="0" err="1"/>
              <a:t>βαπτισματικοὶ</a:t>
            </a:r>
            <a:r>
              <a:rPr lang="el-GR" sz="3200" dirty="0"/>
              <a:t> </a:t>
            </a:r>
            <a:r>
              <a:rPr lang="el-GR" sz="3200" dirty="0" err="1"/>
              <a:t>καθαρμοὶ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προμνημονευθεῖσες</a:t>
            </a:r>
            <a:r>
              <a:rPr lang="el-GR" sz="3200" dirty="0"/>
              <a:t> </a:t>
            </a:r>
            <a:r>
              <a:rPr lang="el-GR" sz="3200" dirty="0" err="1"/>
              <a:t>ὁμάδες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μόνη προϋπόθεση </a:t>
            </a:r>
            <a:r>
              <a:rPr lang="el-GR" sz="3200" dirty="0" err="1"/>
              <a:t>συμμετοχῆς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μεταστροφὴ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καρδιᾶς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ἁμαρτία</a:t>
            </a:r>
            <a:r>
              <a:rPr lang="el-GR" sz="3200" dirty="0"/>
              <a:t>. </a:t>
            </a:r>
            <a:r>
              <a:rPr lang="el-GR" sz="3200" dirty="0" err="1"/>
              <a:t>Ἄλλωστε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βάπτισμα </a:t>
            </a:r>
            <a:r>
              <a:rPr lang="el-GR" sz="3200" dirty="0" err="1"/>
              <a:t>ἦταν</a:t>
            </a:r>
            <a:r>
              <a:rPr lang="el-GR" sz="3200" dirty="0"/>
              <a:t> «βάπτισμα </a:t>
            </a:r>
            <a:r>
              <a:rPr lang="el-GR" sz="3200" dirty="0" err="1"/>
              <a:t>μετανοίας</a:t>
            </a:r>
            <a:r>
              <a:rPr lang="el-GR" sz="3200" dirty="0"/>
              <a:t> </a:t>
            </a:r>
            <a:r>
              <a:rPr lang="el-GR" sz="3200" dirty="0" err="1"/>
              <a:t>εἰς</a:t>
            </a:r>
            <a:r>
              <a:rPr lang="el-GR" sz="3200" dirty="0"/>
              <a:t> </a:t>
            </a:r>
            <a:r>
              <a:rPr lang="el-GR" sz="3200" dirty="0" err="1"/>
              <a:t>ἄφεσιν</a:t>
            </a:r>
            <a:r>
              <a:rPr lang="el-GR" sz="3200" dirty="0"/>
              <a:t> </a:t>
            </a:r>
            <a:r>
              <a:rPr lang="el-GR" sz="3200" dirty="0" err="1"/>
              <a:t>ἁμαρτιῶν</a:t>
            </a:r>
            <a:r>
              <a:rPr lang="el-GR" sz="3200" dirty="0"/>
              <a:t>», </a:t>
            </a:r>
            <a:r>
              <a:rPr lang="el-GR" sz="3200" dirty="0" err="1"/>
              <a:t>ἑπομένως</a:t>
            </a:r>
            <a:r>
              <a:rPr lang="el-GR" sz="3200" dirty="0"/>
              <a:t> βάπτισμα σωτηρίας </a:t>
            </a:r>
            <a:r>
              <a:rPr lang="el-GR" sz="3200" dirty="0" err="1"/>
              <a:t>καὶ</a:t>
            </a:r>
            <a:r>
              <a:rPr lang="el-GR" sz="3200" dirty="0"/>
              <a:t> μάλιστα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συμβολικὴ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(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Προφῆτες</a:t>
            </a:r>
            <a:r>
              <a:rPr lang="el-GR" sz="3200" dirty="0"/>
              <a:t>).</a:t>
            </a:r>
            <a:endParaRPr lang="en-GR" sz="3200" dirty="0"/>
          </a:p>
          <a:p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983410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EACD0-CD77-8247-890A-18180E6C2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068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E53CF-86D0-9C4D-B9C0-9CFDADF5A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8" y="152400"/>
            <a:ext cx="11994776" cy="6615953"/>
          </a:xfrm>
        </p:spPr>
        <p:txBody>
          <a:bodyPr>
            <a:normAutofit/>
          </a:bodyPr>
          <a:lstStyle/>
          <a:p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παρέχεται </a:t>
            </a:r>
            <a:r>
              <a:rPr lang="el-GR" sz="3200" dirty="0" err="1"/>
              <a:t>ἡ</a:t>
            </a:r>
            <a:r>
              <a:rPr lang="el-GR" sz="3200" dirty="0"/>
              <a:t> δυνατότητα </a:t>
            </a:r>
            <a:r>
              <a:rPr lang="el-GR" sz="3200" dirty="0" err="1"/>
              <a:t>ἀφέσεως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ἁμαρτιῶν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ὅλους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προσερχόμενους 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i="1" dirty="0" err="1"/>
              <a:t>ἐβαπτίζοντο</a:t>
            </a:r>
            <a:r>
              <a:rPr lang="el-GR" sz="3200" i="1" dirty="0"/>
              <a:t> </a:t>
            </a:r>
            <a:r>
              <a:rPr lang="el-GR" sz="3200" i="1" dirty="0" err="1"/>
              <a:t>ἐξομολογούμενοι</a:t>
            </a:r>
            <a:r>
              <a:rPr lang="el-GR" sz="3200" i="1" dirty="0"/>
              <a:t> </a:t>
            </a:r>
            <a:r>
              <a:rPr lang="el-GR" sz="3200" i="1" dirty="0" err="1"/>
              <a:t>τὰς</a:t>
            </a:r>
            <a:r>
              <a:rPr lang="el-GR" sz="3200" i="1" dirty="0"/>
              <a:t> </a:t>
            </a:r>
            <a:r>
              <a:rPr lang="el-GR" sz="3200" i="1" dirty="0" err="1"/>
              <a:t>ἁμαρτίας</a:t>
            </a:r>
            <a:r>
              <a:rPr lang="el-GR" sz="3200" i="1" dirty="0"/>
              <a:t> </a:t>
            </a:r>
            <a:r>
              <a:rPr lang="el-GR" sz="3200" i="1" dirty="0" err="1"/>
              <a:t>αὐτῶν</a:t>
            </a:r>
            <a:r>
              <a:rPr lang="el-GR" sz="3200" i="1" dirty="0"/>
              <a:t> </a:t>
            </a:r>
            <a:r>
              <a:rPr lang="el-GR" sz="3200" dirty="0"/>
              <a:t>(</a:t>
            </a:r>
            <a:r>
              <a:rPr lang="en-US" sz="3200" dirty="0" err="1"/>
              <a:t>Μτ</a:t>
            </a:r>
            <a:r>
              <a:rPr lang="en-US" sz="3200" dirty="0"/>
              <a:t>. 3,16/ </a:t>
            </a:r>
            <a:r>
              <a:rPr lang="en-US" sz="3200" dirty="0" err="1"/>
              <a:t>Μκ</a:t>
            </a:r>
            <a:r>
              <a:rPr lang="en-US" sz="3200" dirty="0"/>
              <a:t>. 1, 10</a:t>
            </a:r>
            <a:r>
              <a:rPr lang="el-GR" sz="3200" dirty="0"/>
              <a:t>)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ἐξομολόγηση</a:t>
            </a:r>
            <a:r>
              <a:rPr lang="el-GR" sz="3200" dirty="0"/>
              <a:t>»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πραγματοποιεῖτο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διάρκεια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βατισματικῆς</a:t>
            </a:r>
            <a:r>
              <a:rPr lang="el-GR" sz="3200" dirty="0"/>
              <a:t> καταδύσεως· </a:t>
            </a:r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ἄλλωστε</a:t>
            </a:r>
            <a:r>
              <a:rPr lang="el-GR" sz="3200" dirty="0"/>
              <a:t> </a:t>
            </a:r>
            <a:r>
              <a:rPr lang="el-GR" sz="3200" dirty="0" err="1"/>
              <a:t>ἑρμηνεύεται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Ἰησοῦς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ἀναμάρτητος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παρέμεινε </a:t>
            </a:r>
            <a:r>
              <a:rPr lang="el-GR" sz="3200" dirty="0" err="1"/>
              <a:t>στὸ</a:t>
            </a:r>
            <a:r>
              <a:rPr lang="el-GR" sz="3200" dirty="0"/>
              <a:t> νερό, </a:t>
            </a:r>
            <a:r>
              <a:rPr lang="el-GR" sz="3200" dirty="0" err="1"/>
              <a:t>ἀλλὰ</a:t>
            </a:r>
            <a:r>
              <a:rPr lang="el-GR" sz="3200" dirty="0"/>
              <a:t> «</a:t>
            </a:r>
            <a:r>
              <a:rPr lang="el-GR" sz="3200" dirty="0" err="1"/>
              <a:t>ἀνῆλθε</a:t>
            </a:r>
            <a:r>
              <a:rPr lang="el-GR" sz="3200" dirty="0"/>
              <a:t> </a:t>
            </a:r>
            <a:r>
              <a:rPr lang="el-GR" sz="3200" dirty="0" err="1"/>
              <a:t>εὐθέως</a:t>
            </a:r>
            <a:r>
              <a:rPr lang="el-GR" sz="3200" dirty="0"/>
              <a:t>».</a:t>
            </a:r>
            <a:endParaRPr lang="en-GR" sz="3200" u="dotted" dirty="0"/>
          </a:p>
          <a:p>
            <a:r>
              <a:rPr lang="el-GR" sz="3200" dirty="0" err="1"/>
              <a:t>Τὸ</a:t>
            </a:r>
            <a:r>
              <a:rPr lang="el-GR" sz="3200" dirty="0"/>
              <a:t> βάπτισμά του, </a:t>
            </a:r>
            <a:r>
              <a:rPr lang="el-GR" sz="3200" dirty="0" err="1"/>
              <a:t>ὅμως</a:t>
            </a:r>
            <a:r>
              <a:rPr lang="el-GR" sz="3200" dirty="0"/>
              <a:t>, συνδέεται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ἐσχατολογία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 του,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«μέλλουσα </a:t>
            </a:r>
            <a:r>
              <a:rPr lang="el-GR" sz="3200" dirty="0" err="1"/>
              <a:t>ὀργὴ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κρίση </a:t>
            </a:r>
            <a:r>
              <a:rPr lang="el-GR" sz="3200" dirty="0" err="1"/>
              <a:t>ποὺ</a:t>
            </a:r>
            <a:r>
              <a:rPr lang="el-GR" sz="3200" dirty="0"/>
              <a:t> πλησιάζει,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ἀπειλεῖ</a:t>
            </a:r>
            <a:r>
              <a:rPr lang="el-GR" sz="3200" dirty="0"/>
              <a:t> Φαρισαίους </a:t>
            </a:r>
            <a:r>
              <a:rPr lang="el-GR" sz="3200" dirty="0" err="1"/>
              <a:t>καὶ</a:t>
            </a:r>
            <a:r>
              <a:rPr lang="el-GR" sz="3200" dirty="0"/>
              <a:t> Σαδδουκαίους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εἶχαν</a:t>
            </a:r>
            <a:r>
              <a:rPr lang="el-GR" sz="3200" dirty="0"/>
              <a:t> </a:t>
            </a:r>
            <a:r>
              <a:rPr lang="el-GR" sz="3200" dirty="0" err="1"/>
              <a:t>ἔλθει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Ἰορδάνη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παρατηρήσουν </a:t>
            </a:r>
            <a:r>
              <a:rPr lang="el-GR" sz="3200" dirty="0" err="1"/>
              <a:t>τὰ</a:t>
            </a:r>
            <a:r>
              <a:rPr lang="el-GR" sz="3200" dirty="0"/>
              <a:t> τελούμενα.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875435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DA0E6-96FC-3741-BA8D-05AAEB83B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27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76347-2B23-0241-B4D2-2C4C08AB4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12" y="188258"/>
            <a:ext cx="11967882" cy="6562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u="dotted" dirty="0"/>
              <a:t>(δ) </a:t>
            </a:r>
            <a:r>
              <a:rPr lang="el-GR" sz="3200" b="1" u="dotted" dirty="0" err="1"/>
              <a:t>Ὑπάρχουν</a:t>
            </a:r>
            <a:r>
              <a:rPr lang="el-GR" sz="3200" b="1" u="dotted" dirty="0"/>
              <a:t> </a:t>
            </a:r>
            <a:r>
              <a:rPr lang="el-GR" sz="3200" b="1" u="dotted" dirty="0" err="1"/>
              <a:t>ἑβραϊκὲς</a:t>
            </a:r>
            <a:r>
              <a:rPr lang="el-GR" sz="3200" b="1" u="dotted" dirty="0"/>
              <a:t> ρίζες </a:t>
            </a:r>
            <a:r>
              <a:rPr lang="el-GR" sz="3200" b="1" u="dotted" dirty="0" err="1"/>
              <a:t>στὸ</a:t>
            </a:r>
            <a:r>
              <a:rPr lang="el-GR" sz="3200" b="1" u="dotted" dirty="0"/>
              <a:t> </a:t>
            </a:r>
            <a:r>
              <a:rPr lang="el-GR" sz="3200" b="1" u="dotted" dirty="0" err="1"/>
              <a:t>χριστιανικὸ</a:t>
            </a:r>
            <a:r>
              <a:rPr lang="el-GR" sz="3200" b="1" u="dotted" dirty="0"/>
              <a:t> Βάπτισμα;</a:t>
            </a:r>
            <a:endParaRPr lang="en-GR" sz="3200" b="1" u="dotted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κατ᾿ἀρχὰς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ἐπισημανθεῖ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βαπτισματικὴ</a:t>
            </a:r>
            <a:r>
              <a:rPr lang="el-GR" sz="3200" dirty="0"/>
              <a:t> </a:t>
            </a:r>
            <a:r>
              <a:rPr lang="el-GR" sz="3200" dirty="0" err="1"/>
              <a:t>ὁρολογία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πρώτης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ἀποκαλύπτει</a:t>
            </a:r>
            <a:r>
              <a:rPr lang="el-GR" sz="3200" dirty="0"/>
              <a:t> κάποια σχέση μεταξύ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ἑβραϊκοῦ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χριστιανικοῦ</a:t>
            </a:r>
            <a:r>
              <a:rPr lang="el-GR" sz="3200" dirty="0"/>
              <a:t> βαπτίσματος.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ἰσχύει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ρήματος «</a:t>
            </a:r>
            <a:r>
              <a:rPr lang="el-GR" sz="3200" dirty="0" err="1"/>
              <a:t>βαπτίζειν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παραγώγων του,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μὴ-ιουδαϊκὸ</a:t>
            </a:r>
            <a:r>
              <a:rPr lang="el-GR" sz="3200" dirty="0"/>
              <a:t> </a:t>
            </a:r>
            <a:r>
              <a:rPr lang="el-GR" sz="3200" dirty="0" err="1"/>
              <a:t>ἑλληνισμὸ</a:t>
            </a:r>
            <a:r>
              <a:rPr lang="el-GR" sz="3200" dirty="0"/>
              <a:t> </a:t>
            </a:r>
            <a:r>
              <a:rPr lang="el-GR" sz="3200" dirty="0" err="1"/>
              <a:t>οὐδέποτε</a:t>
            </a:r>
            <a:r>
              <a:rPr lang="el-GR" sz="3200" dirty="0"/>
              <a:t> </a:t>
            </a:r>
            <a:r>
              <a:rPr lang="el-GR" sz="3200" dirty="0" err="1"/>
              <a:t>εἶχαν</a:t>
            </a:r>
            <a:r>
              <a:rPr lang="el-GR" sz="3200" dirty="0"/>
              <a:t> κάποια </a:t>
            </a:r>
            <a:r>
              <a:rPr lang="el-GR" sz="3200" dirty="0" err="1"/>
              <a:t>μυστηριακὴ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προέρχονται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ἰουδαιοχριστιανικὸ</a:t>
            </a:r>
            <a:r>
              <a:rPr lang="el-GR" sz="3200" dirty="0"/>
              <a:t> λεξιλόγιο.</a:t>
            </a:r>
            <a:r>
              <a:rPr lang="en-GR" sz="3200" dirty="0"/>
              <a:t> </a:t>
            </a:r>
            <a:r>
              <a:rPr lang="el-GR" sz="3200" dirty="0"/>
              <a:t>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Ἀπό</a:t>
            </a:r>
            <a:r>
              <a:rPr lang="el-GR" sz="3200" dirty="0"/>
              <a:t> παρόμοιο λεξιλόγιο προέρχονται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βαπτισματικοὶ</a:t>
            </a:r>
            <a:r>
              <a:rPr lang="el-GR" sz="3200" dirty="0"/>
              <a:t> </a:t>
            </a:r>
            <a:r>
              <a:rPr lang="el-GR" sz="3200" dirty="0" err="1"/>
              <a:t>χριστιανικοὶ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«</a:t>
            </a:r>
            <a:r>
              <a:rPr lang="el-GR" sz="3200" dirty="0" err="1"/>
              <a:t>ἀνακαίνιση</a:t>
            </a:r>
            <a:r>
              <a:rPr lang="el-GR" sz="3200" dirty="0"/>
              <a:t>», «</a:t>
            </a:r>
            <a:r>
              <a:rPr lang="el-GR" sz="3200" dirty="0" err="1"/>
              <a:t>ἀνάπλαση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ἀναζωοποίηση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Βασικὸ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χριστιανικοῦ</a:t>
            </a:r>
            <a:r>
              <a:rPr lang="el-GR" sz="3200" dirty="0"/>
              <a:t> Βαπτίσματος,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ἀπουσιάζει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ἑβραϊκὰ</a:t>
            </a:r>
            <a:r>
              <a:rPr lang="el-GR" sz="3200" dirty="0"/>
              <a:t> </a:t>
            </a:r>
            <a:r>
              <a:rPr lang="el-GR" sz="3200" dirty="0" err="1"/>
              <a:t>βαπτισματικὰ</a:t>
            </a:r>
            <a:r>
              <a:rPr lang="el-GR" sz="3200" dirty="0"/>
              <a:t> κινήματα (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)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ἄφεση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ἁμαρτιῶν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147662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4A18B-8173-EB42-9A99-053D33C52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82" y="98613"/>
            <a:ext cx="11273118" cy="8964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2555E-D04A-1444-B1B2-56FE14C99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2" y="259976"/>
            <a:ext cx="11994777" cy="6499411"/>
          </a:xfrm>
        </p:spPr>
        <p:txBody>
          <a:bodyPr/>
          <a:lstStyle/>
          <a:p>
            <a:r>
              <a:rPr lang="el-GR" dirty="0"/>
              <a:t>᾿</a:t>
            </a:r>
            <a:r>
              <a:rPr lang="el-GR" dirty="0" err="1"/>
              <a:t>Εκτὸς</a:t>
            </a:r>
            <a:r>
              <a:rPr lang="el-GR" dirty="0"/>
              <a:t> </a:t>
            </a:r>
            <a:r>
              <a:rPr lang="el-GR" dirty="0" err="1"/>
              <a:t>ἀπὸ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βαπτισματικοὺς</a:t>
            </a:r>
            <a:r>
              <a:rPr lang="el-GR" dirty="0"/>
              <a:t> </a:t>
            </a:r>
            <a:r>
              <a:rPr lang="el-GR" dirty="0" err="1"/>
              <a:t>καθαρμοὺς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Ἐσσαίων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Φαρισαίων,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ὑπόλοιπα</a:t>
            </a:r>
            <a:r>
              <a:rPr lang="el-GR" dirty="0"/>
              <a:t> </a:t>
            </a:r>
            <a:r>
              <a:rPr lang="el-GR" dirty="0" err="1"/>
              <a:t>βαπτισματικὰ</a:t>
            </a:r>
            <a:r>
              <a:rPr lang="el-GR" dirty="0"/>
              <a:t> κινήματα </a:t>
            </a:r>
            <a:r>
              <a:rPr lang="el-GR" dirty="0" err="1"/>
              <a:t>εἶχαν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τελετουργοὺς</a:t>
            </a:r>
            <a:r>
              <a:rPr lang="el-GR" dirty="0"/>
              <a:t> </a:t>
            </a:r>
            <a:r>
              <a:rPr lang="el-GR" dirty="0" err="1"/>
              <a:t>ἀνθρώπους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ὁποῖοι</a:t>
            </a:r>
            <a:r>
              <a:rPr lang="el-GR" dirty="0"/>
              <a:t> </a:t>
            </a:r>
            <a:r>
              <a:rPr lang="el-GR" dirty="0" err="1"/>
              <a:t>δὲν</a:t>
            </a:r>
            <a:r>
              <a:rPr lang="el-GR" dirty="0"/>
              <a:t> </a:t>
            </a:r>
            <a:r>
              <a:rPr lang="el-GR" dirty="0" err="1"/>
              <a:t>ἐνδιαφέρονταν</a:t>
            </a:r>
            <a:r>
              <a:rPr lang="el-GR" dirty="0"/>
              <a:t> </a:t>
            </a:r>
            <a:r>
              <a:rPr lang="el-GR" dirty="0" err="1"/>
              <a:t>γιὰ</a:t>
            </a:r>
            <a:r>
              <a:rPr lang="el-GR" dirty="0"/>
              <a:t> </a:t>
            </a:r>
            <a:r>
              <a:rPr lang="el-GR" dirty="0" err="1"/>
              <a:t>τὴ</a:t>
            </a:r>
            <a:r>
              <a:rPr lang="el-GR" dirty="0"/>
              <a:t> βαθύτερη </a:t>
            </a:r>
            <a:r>
              <a:rPr lang="el-GR" dirty="0" err="1"/>
              <a:t>θεολογικὴ</a:t>
            </a:r>
            <a:r>
              <a:rPr lang="el-GR" dirty="0"/>
              <a:t> </a:t>
            </a:r>
            <a:r>
              <a:rPr lang="el-GR" dirty="0" err="1"/>
              <a:t>ἔννοια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βαπτίσματος </a:t>
            </a:r>
            <a:r>
              <a:rPr lang="el-GR" dirty="0" err="1"/>
              <a:t>ποὺ</a:t>
            </a:r>
            <a:r>
              <a:rPr lang="el-GR" dirty="0"/>
              <a:t> </a:t>
            </a:r>
            <a:r>
              <a:rPr lang="el-GR" dirty="0" err="1"/>
              <a:t>ἐνεργοῦσαν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ὁποῖοι</a:t>
            </a:r>
            <a:r>
              <a:rPr lang="el-GR" dirty="0"/>
              <a:t> </a:t>
            </a:r>
            <a:r>
              <a:rPr lang="el-GR" dirty="0" err="1"/>
              <a:t>θεωροῦσαν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βαπτισματικοὺς</a:t>
            </a:r>
            <a:r>
              <a:rPr lang="el-GR" dirty="0"/>
              <a:t> </a:t>
            </a:r>
            <a:r>
              <a:rPr lang="el-GR" dirty="0" err="1"/>
              <a:t>καθαρμοὺς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μία </a:t>
            </a:r>
            <a:r>
              <a:rPr lang="el-GR" dirty="0" err="1"/>
              <a:t>θρησκευτικὴ</a:t>
            </a:r>
            <a:r>
              <a:rPr lang="el-GR" dirty="0"/>
              <a:t> </a:t>
            </a:r>
            <a:r>
              <a:rPr lang="el-GR" dirty="0" err="1"/>
              <a:t>πρακτικὴ</a:t>
            </a:r>
            <a:r>
              <a:rPr lang="el-GR" dirty="0"/>
              <a:t> </a:t>
            </a:r>
            <a:r>
              <a:rPr lang="el-GR" dirty="0" err="1"/>
              <a:t>ποὺ</a:t>
            </a:r>
            <a:r>
              <a:rPr lang="el-GR" dirty="0"/>
              <a:t> </a:t>
            </a:r>
            <a:r>
              <a:rPr lang="el-GR" dirty="0" err="1"/>
              <a:t>ἔπρεπε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ὑφίσταται</a:t>
            </a:r>
            <a:r>
              <a:rPr lang="el-GR" dirty="0"/>
              <a:t>, </a:t>
            </a:r>
            <a:r>
              <a:rPr lang="el-GR" dirty="0" err="1"/>
              <a:t>ὥστε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ὑπάρχει</a:t>
            </a:r>
            <a:r>
              <a:rPr lang="el-GR" dirty="0"/>
              <a:t> διάκριση </a:t>
            </a:r>
            <a:r>
              <a:rPr lang="el-GR" dirty="0" err="1"/>
              <a:t>ἀπὸ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λαοὺς</a:t>
            </a:r>
            <a:r>
              <a:rPr lang="el-GR" dirty="0"/>
              <a:t> </a:t>
            </a:r>
            <a:r>
              <a:rPr lang="el-GR" dirty="0" err="1"/>
              <a:t>ἐκτὸς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Ἰσραὴλ</a:t>
            </a:r>
            <a:r>
              <a:rPr lang="el-GR" dirty="0"/>
              <a:t> </a:t>
            </a:r>
            <a:r>
              <a:rPr lang="el-GR" dirty="0" err="1"/>
              <a:t>ποὺ</a:t>
            </a:r>
            <a:r>
              <a:rPr lang="el-GR" dirty="0"/>
              <a:t> </a:t>
            </a:r>
            <a:r>
              <a:rPr lang="el-GR" dirty="0" err="1"/>
              <a:t>τελοῦσαν</a:t>
            </a:r>
            <a:r>
              <a:rPr lang="el-GR" dirty="0"/>
              <a:t> παρόμοια καθαρτήρια </a:t>
            </a:r>
            <a:r>
              <a:rPr lang="el-GR"/>
              <a:t>λουτρά.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04450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602AA-74A5-9C4E-AD0A-502DA28D9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97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3D554-50F3-574D-8DC5-6DBF787EE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65" y="182880"/>
            <a:ext cx="12003579" cy="6550429"/>
          </a:xfrm>
        </p:spPr>
        <p:txBody>
          <a:bodyPr>
            <a:normAutofit/>
          </a:bodyPr>
          <a:lstStyle/>
          <a:p>
            <a:r>
              <a:rPr lang="en-US" sz="3200" dirty="0" err="1"/>
              <a:t>Tὰ</a:t>
            </a:r>
            <a:r>
              <a:rPr lang="en-US" sz="3200" dirty="0"/>
              <a:t> 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υἱοθετήθηκ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έκτησ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μεγάλη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ὥστε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φερόμ</a:t>
            </a:r>
            <a:r>
              <a:rPr lang="en-US" sz="3200" dirty="0"/>
              <a:t>α</a:t>
            </a:r>
            <a:r>
              <a:rPr lang="en-US" sz="3200" dirty="0" err="1"/>
              <a:t>στε</a:t>
            </a:r>
            <a:r>
              <a:rPr lang="en-US" sz="3200" dirty="0"/>
              <a:t> «</a:t>
            </a:r>
            <a:r>
              <a:rPr lang="en-US" sz="3200" dirty="0" err="1"/>
              <a:t>σὲ</a:t>
            </a:r>
            <a:r>
              <a:rPr lang="en-US" sz="3200" dirty="0"/>
              <a:t> «β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λικὸ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«β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λικὸ</a:t>
            </a:r>
            <a:r>
              <a:rPr lang="en-US" sz="3200" dirty="0"/>
              <a:t> π</a:t>
            </a:r>
            <a:r>
              <a:rPr lang="en-US" sz="3200" dirty="0" err="1"/>
              <a:t>ροσ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τολισμὸ</a:t>
            </a:r>
            <a:r>
              <a:rPr lang="en-US" sz="3200" dirty="0"/>
              <a:t>»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Μέσῳ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γνωσμάτων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Βί</a:t>
            </a:r>
            <a:r>
              <a:rPr lang="en-US" sz="3200" dirty="0"/>
              <a:t>β</a:t>
            </a:r>
            <a:r>
              <a:rPr lang="en-US" sz="3200" dirty="0" err="1"/>
              <a:t>λος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ετέλεσε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ἑρμηνευτικὸ</a:t>
            </a:r>
            <a:r>
              <a:rPr lang="en-US" sz="3200" dirty="0"/>
              <a:t> </a:t>
            </a:r>
            <a:r>
              <a:rPr lang="en-US" sz="3200" dirty="0" err="1"/>
              <a:t>ἄξον</a:t>
            </a:r>
            <a:r>
              <a:rPr lang="en-US" sz="3200" dirty="0"/>
              <a:t>α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ἀνά</a:t>
            </a:r>
            <a:r>
              <a:rPr lang="en-US" sz="3200" dirty="0"/>
              <a:t>π</a:t>
            </a:r>
            <a:r>
              <a:rPr lang="en-US" sz="3200" dirty="0" err="1"/>
              <a:t>τυξη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μετ</a:t>
            </a:r>
            <a:r>
              <a:rPr lang="en-US" sz="3200" dirty="0"/>
              <a:t>α</a:t>
            </a:r>
            <a:r>
              <a:rPr lang="en-US" sz="3200" dirty="0" err="1"/>
              <a:t>γενέστερης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n-US" sz="3200" b="1" u="dotted" dirty="0"/>
              <a:t>(</a:t>
            </a:r>
            <a:r>
              <a:rPr lang="en-US" sz="3200" b="1" u="dotted" dirty="0" err="1"/>
              <a:t>ε</a:t>
            </a:r>
            <a:r>
              <a:rPr lang="en-US" sz="3200" b="1" u="dotted" dirty="0"/>
              <a:t>) </a:t>
            </a:r>
            <a:r>
              <a:rPr lang="en-US" sz="3200" b="1" u="dotted" dirty="0" err="1"/>
              <a:t>Ὁ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τρό</a:t>
            </a:r>
            <a:r>
              <a:rPr lang="en-US" sz="3200" b="1" u="dotted" dirty="0"/>
              <a:t>π</a:t>
            </a:r>
            <a:r>
              <a:rPr lang="en-US" sz="3200" b="1" u="dotted" dirty="0" err="1"/>
              <a:t>ος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ἀ</a:t>
            </a:r>
            <a:r>
              <a:rPr lang="en-US" sz="3200" b="1" u="dotted" dirty="0"/>
              <a:t>πα</a:t>
            </a:r>
            <a:r>
              <a:rPr lang="en-US" sz="3200" b="1" u="dotted" dirty="0" err="1"/>
              <a:t>γγελί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ς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τῶν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λειτουργικῶν</a:t>
            </a:r>
            <a:r>
              <a:rPr lang="en-US" sz="3200" b="1" u="dotted" dirty="0"/>
              <a:t> π</a:t>
            </a:r>
            <a:r>
              <a:rPr lang="en-US" sz="3200" b="1" u="dotted" dirty="0" err="1"/>
              <a:t>ροσευχῶν</a:t>
            </a:r>
            <a:endParaRPr lang="en-GR" sz="3200" b="1" u="sng" dirty="0"/>
          </a:p>
          <a:p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ῖοι</a:t>
            </a:r>
            <a:r>
              <a:rPr lang="en-US" sz="3200" dirty="0"/>
              <a:t> π</a:t>
            </a:r>
            <a:r>
              <a:rPr lang="en-US" sz="3200" dirty="0" err="1"/>
              <a:t>ροσεύχοντ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(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ὅλοι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Σημίτες</a:t>
            </a:r>
            <a:r>
              <a:rPr lang="en-US" sz="3200" dirty="0"/>
              <a:t>)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«</a:t>
            </a:r>
            <a:r>
              <a:rPr lang="en-US" sz="3200" dirty="0" err="1"/>
              <a:t>ἔκφωνο</a:t>
            </a:r>
            <a:r>
              <a:rPr lang="en-US" sz="3200" dirty="0"/>
              <a:t>»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ερισσότερες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λειτουργικὲς</a:t>
            </a:r>
            <a:r>
              <a:rPr lang="en-US" sz="3200" dirty="0"/>
              <a:t> π</a:t>
            </a:r>
            <a:r>
              <a:rPr lang="en-US" sz="3200" dirty="0" err="1"/>
              <a:t>ροσευχὲς</a:t>
            </a:r>
            <a:r>
              <a:rPr lang="en-US" sz="3200" dirty="0"/>
              <a:t> </a:t>
            </a:r>
            <a:r>
              <a:rPr lang="en-US" sz="3200" dirty="0" err="1"/>
              <a:t>ἀνεγινώσκοντ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εἰς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ήκοον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πα</a:t>
            </a:r>
            <a:r>
              <a:rPr lang="en-US" sz="3200" dirty="0" err="1"/>
              <a:t>ριστ</a:t>
            </a:r>
            <a:r>
              <a:rPr lang="en-US" sz="3200" dirty="0"/>
              <a:t>α</a:t>
            </a:r>
            <a:r>
              <a:rPr lang="en-US" sz="3200" dirty="0" err="1"/>
              <a:t>μένων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μελωδί</a:t>
            </a:r>
            <a:r>
              <a:rPr lang="en-US" sz="3200" dirty="0"/>
              <a:t>α (</a:t>
            </a:r>
            <a:r>
              <a:rPr lang="en-US" sz="3200" dirty="0" err="1"/>
              <a:t>ἐμμελῶς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900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D16AC-0744-8447-9B81-C0AD28825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1"/>
            <a:ext cx="11295612" cy="8312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9FF4C-B86E-084F-8FEE-B2FABA4C8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" y="149629"/>
            <a:ext cx="12020203" cy="6583680"/>
          </a:xfrm>
        </p:spPr>
        <p:txBody>
          <a:bodyPr/>
          <a:lstStyle/>
          <a:p>
            <a:r>
              <a:rPr lang="en-US" sz="3200" dirty="0" err="1"/>
              <a:t>Μον</a:t>
            </a:r>
            <a:r>
              <a:rPr lang="en-US" sz="3200" dirty="0"/>
              <a:t>α</a:t>
            </a:r>
            <a:r>
              <a:rPr lang="en-US" sz="3200" dirty="0" err="1"/>
              <a:t>δικὴ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ίρεση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μιᾶς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 π</a:t>
            </a:r>
            <a:r>
              <a:rPr lang="en-US" sz="3200" dirty="0" err="1"/>
              <a:t>ροσφορᾶς</a:t>
            </a:r>
            <a:r>
              <a:rPr lang="en-US" sz="3200" dirty="0"/>
              <a:t> </a:t>
            </a:r>
            <a:r>
              <a:rPr lang="en-US" sz="3200" dirty="0" err="1"/>
              <a:t>θυμιάμ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ὸς</a:t>
            </a:r>
            <a:r>
              <a:rPr lang="en-US" sz="3200" dirty="0"/>
              <a:t> </a:t>
            </a:r>
            <a:r>
              <a:rPr lang="en-US" sz="3200" dirty="0" err="1"/>
              <a:t>ἀνέ</a:t>
            </a:r>
            <a:r>
              <a:rPr lang="en-US" sz="3200" dirty="0"/>
              <a:t>π</a:t>
            </a:r>
            <a:r>
              <a:rPr lang="en-US" sz="3200" dirty="0" err="1"/>
              <a:t>εμ</a:t>
            </a:r>
            <a:r>
              <a:rPr lang="en-US" sz="3200" dirty="0"/>
              <a:t>π</a:t>
            </a:r>
            <a:r>
              <a:rPr lang="en-US" sz="3200" dirty="0" err="1"/>
              <a:t>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μυστικό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ἐκφωνητικὸς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εὐχῶν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οτελοῦσε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νόν</a:t>
            </a:r>
            <a:r>
              <a:rPr lang="en-US" sz="3200" dirty="0"/>
              <a:t>α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α. </a:t>
            </a:r>
            <a:endParaRPr lang="el-GR" sz="3200" dirty="0"/>
          </a:p>
          <a:p>
            <a:r>
              <a:rPr lang="en-US" sz="3200" dirty="0" err="1"/>
              <a:t>Ἐὰν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τηρήσουμε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π</a:t>
            </a:r>
            <a:r>
              <a:rPr lang="en-US" sz="3200" dirty="0" err="1"/>
              <a:t>ροσοχὴ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ἀρχ</a:t>
            </a:r>
            <a:r>
              <a:rPr lang="en-US" sz="3200" dirty="0"/>
              <a:t>α</a:t>
            </a:r>
            <a:r>
              <a:rPr lang="en-US" sz="3200" dirty="0" err="1"/>
              <a:t>ιότερ</a:t>
            </a:r>
            <a:r>
              <a:rPr lang="en-US" sz="3200" dirty="0"/>
              <a:t>α </a:t>
            </a:r>
            <a:r>
              <a:rPr lang="en-US" sz="3200" dirty="0" err="1"/>
              <a:t>λειτουργικὰ</a:t>
            </a:r>
            <a:r>
              <a:rPr lang="en-US" sz="3200" dirty="0"/>
              <a:t> </a:t>
            </a:r>
            <a:r>
              <a:rPr lang="en-US" sz="3200" dirty="0" err="1"/>
              <a:t>κείμεν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Κ.Δ., </a:t>
            </a:r>
            <a:r>
              <a:rPr lang="en-US" sz="3200" dirty="0" err="1"/>
              <a:t>συμ</a:t>
            </a:r>
            <a:r>
              <a:rPr lang="en-US" sz="3200" dirty="0"/>
              <a:t>π</a:t>
            </a:r>
            <a:r>
              <a:rPr lang="en-US" sz="3200" dirty="0" err="1"/>
              <a:t>ερ</a:t>
            </a:r>
            <a:r>
              <a:rPr lang="en-US" sz="3200" dirty="0"/>
              <a:t>α</a:t>
            </a:r>
            <a:r>
              <a:rPr lang="en-US" sz="3200" dirty="0" err="1"/>
              <a:t>ίνουμε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εὐχῶν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έδρ</a:t>
            </a:r>
            <a:r>
              <a:rPr lang="en-US" sz="3200" dirty="0"/>
              <a:t>α</a:t>
            </a:r>
            <a:r>
              <a:rPr lang="en-US" sz="3200" dirty="0" err="1"/>
              <a:t>σε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ἀντίστοιχο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α.</a:t>
            </a:r>
            <a:endParaRPr lang="el-GR" sz="3200" dirty="0"/>
          </a:p>
          <a:p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άρχει</a:t>
            </a:r>
            <a:r>
              <a:rPr lang="en-US" sz="3200" dirty="0"/>
              <a:t> </a:t>
            </a:r>
            <a:r>
              <a:rPr lang="en-US" sz="3200" dirty="0" err="1"/>
              <a:t>ἀμφι</a:t>
            </a:r>
            <a:r>
              <a:rPr lang="en-US" sz="3200" dirty="0"/>
              <a:t>β</a:t>
            </a:r>
            <a:r>
              <a:rPr lang="en-US" sz="3200" dirty="0" err="1"/>
              <a:t>ολί</a:t>
            </a:r>
            <a:r>
              <a:rPr lang="en-US" sz="3200" dirty="0"/>
              <a:t>α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«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α»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ἄρτου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οἴνου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απ</a:t>
            </a:r>
            <a:r>
              <a:rPr lang="en-US" sz="3200" dirty="0" err="1"/>
              <a:t>έμφθηκε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ἴδιο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ϊκὲς</a:t>
            </a:r>
            <a:r>
              <a:rPr lang="en-US" sz="3200" dirty="0"/>
              <a:t> </a:t>
            </a:r>
            <a:r>
              <a:rPr lang="en-US" sz="3200" dirty="0" err="1"/>
              <a:t>εὐχὲς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δεί</a:t>
            </a:r>
            <a:r>
              <a:rPr lang="en-US" sz="3200" dirty="0"/>
              <a:t>π</a:t>
            </a:r>
            <a:r>
              <a:rPr lang="en-US" sz="3200" dirty="0" err="1"/>
              <a:t>νου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n-GR" sz="3200" u="sng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913193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93B5-2E8F-004A-8A12-0C766B64B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2" y="66502"/>
            <a:ext cx="11287299" cy="9144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28CF8-8AD6-7245-874C-9F14A13AC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" y="257696"/>
            <a:ext cx="11986953" cy="6458988"/>
          </a:xfrm>
        </p:spPr>
        <p:txBody>
          <a:bodyPr>
            <a:normAutofit/>
          </a:bodyPr>
          <a:lstStyle/>
          <a:p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εὐχῆς</a:t>
            </a:r>
            <a:r>
              <a:rPr lang="en-US" sz="3200" dirty="0"/>
              <a:t>, </a:t>
            </a:r>
            <a:r>
              <a:rPr lang="en-US" sz="3200" dirty="0" err="1"/>
              <a:t>μάλιστ</a:t>
            </a:r>
            <a:r>
              <a:rPr lang="en-US" sz="3200" dirty="0"/>
              <a:t>α,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μνημονεύετ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ἱεροὺς</a:t>
            </a:r>
            <a:r>
              <a:rPr lang="en-US" sz="3200" dirty="0"/>
              <a:t> </a:t>
            </a:r>
            <a:r>
              <a:rPr lang="en-US" sz="3200" dirty="0" err="1"/>
              <a:t>συγγρ</a:t>
            </a:r>
            <a:r>
              <a:rPr lang="en-US" sz="3200" dirty="0"/>
              <a:t>α</a:t>
            </a:r>
            <a:r>
              <a:rPr lang="en-US" sz="3200" dirty="0" err="1"/>
              <a:t>φεῖς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εὐρεί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γνώσεώς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γνωστὸ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ἀκουόμενο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ὅλους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ριστι</a:t>
            </a:r>
            <a:r>
              <a:rPr lang="en-US" sz="3200" dirty="0"/>
              <a:t>α</a:t>
            </a:r>
            <a:r>
              <a:rPr lang="en-US" sz="3200" dirty="0" err="1"/>
              <a:t>κὴ</a:t>
            </a:r>
            <a:r>
              <a:rPr lang="en-US" sz="3200" dirty="0"/>
              <a:t> π</a:t>
            </a:r>
            <a:r>
              <a:rPr lang="en-US" sz="3200" dirty="0" err="1"/>
              <a:t>ροσευχὴ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ρώτων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νικῶν</a:t>
            </a:r>
            <a:r>
              <a:rPr lang="en-US" sz="3200" dirty="0"/>
              <a:t> </a:t>
            </a:r>
            <a:r>
              <a:rPr lang="en-US" sz="3200" dirty="0" err="1"/>
              <a:t>λειτουργικῶν</a:t>
            </a:r>
            <a:r>
              <a:rPr lang="en-US" sz="3200" dirty="0"/>
              <a:t> </a:t>
            </a:r>
            <a:r>
              <a:rPr lang="en-US" sz="3200" dirty="0" err="1"/>
              <a:t>συνάξεων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απ</a:t>
            </a:r>
            <a:r>
              <a:rPr lang="en-US" sz="3200" dirty="0" err="1"/>
              <a:t>έμ</a:t>
            </a:r>
            <a:r>
              <a:rPr lang="en-US" sz="3200" dirty="0"/>
              <a:t>π</a:t>
            </a:r>
            <a:r>
              <a:rPr lang="en-US" sz="3200" dirty="0" err="1"/>
              <a:t>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ἀντίστοιχη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. 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n-US" sz="3200" b="1" u="dotted" dirty="0"/>
              <a:t>(</a:t>
            </a:r>
            <a:r>
              <a:rPr lang="en-US" sz="3200" b="1" u="dotted" dirty="0" err="1"/>
              <a:t>στ</a:t>
            </a:r>
            <a:r>
              <a:rPr lang="en-US" sz="3200" b="1" u="dotted" dirty="0"/>
              <a:t>) </a:t>
            </a:r>
            <a:r>
              <a:rPr lang="en-US" sz="3200" b="1" u="dotted" dirty="0" err="1"/>
              <a:t>Οἱ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ὧρες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τῆς</a:t>
            </a:r>
            <a:r>
              <a:rPr lang="en-US" sz="3200" b="1" u="dotted" dirty="0"/>
              <a:t> π</a:t>
            </a:r>
            <a:r>
              <a:rPr lang="en-US" sz="3200" b="1" u="dotted" dirty="0" err="1"/>
              <a:t>ροσευχῆς</a:t>
            </a:r>
            <a:endParaRPr lang="en-GR" sz="3200" b="1" u="sng" dirty="0"/>
          </a:p>
          <a:p>
            <a:r>
              <a:rPr lang="el-GR" sz="3200" dirty="0"/>
              <a:t>Τ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ὡρῶν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ηρέ</a:t>
            </a:r>
            <a:r>
              <a:rPr lang="en-US" sz="3200" dirty="0"/>
              <a:t>α</a:t>
            </a:r>
            <a:r>
              <a:rPr lang="en-US" sz="3200" dirty="0" err="1"/>
              <a:t>σε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μεγάλο</a:t>
            </a:r>
            <a:r>
              <a:rPr lang="en-US" sz="3200" dirty="0"/>
              <a:t> βα</a:t>
            </a:r>
            <a:r>
              <a:rPr lang="en-US" sz="3200" dirty="0" err="1"/>
              <a:t>θμὸ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ἀντίστοιχες</a:t>
            </a:r>
            <a:r>
              <a:rPr lang="en-US" sz="3200" dirty="0"/>
              <a:t> </a:t>
            </a:r>
            <a:r>
              <a:rPr lang="en-US" sz="3200" dirty="0" err="1"/>
              <a:t>ὧρες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302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6171C-2D29-6942-865C-24644D033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312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E2CF-FF11-5743-97F6-A39666477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" y="290945"/>
            <a:ext cx="11895513" cy="6417426"/>
          </a:xfrm>
        </p:spPr>
        <p:txBody>
          <a:bodyPr>
            <a:normAutofit/>
          </a:bodyPr>
          <a:lstStyle/>
          <a:p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οχῆς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Χριστοῦ</a:t>
            </a:r>
            <a:r>
              <a:rPr lang="en-US" sz="3200" dirty="0"/>
              <a:t> </a:t>
            </a:r>
            <a:r>
              <a:rPr lang="en-US" sz="3200" dirty="0" err="1"/>
              <a:t>ἴσχυ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δύο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τηγορίες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ὧρες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: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π</a:t>
            </a:r>
            <a:r>
              <a:rPr lang="en-US" sz="3200" dirty="0" err="1"/>
              <a:t>ροέ</a:t>
            </a:r>
            <a:r>
              <a:rPr lang="en-US" sz="3200" dirty="0"/>
              <a:t>β</a:t>
            </a:r>
            <a:r>
              <a:rPr lang="en-US" sz="3200" dirty="0" err="1"/>
              <a:t>λε</a:t>
            </a:r>
            <a:r>
              <a:rPr lang="en-US" sz="3200" dirty="0"/>
              <a:t>π</a:t>
            </a:r>
            <a:r>
              <a:rPr lang="en-US" sz="3200" dirty="0" err="1"/>
              <a:t>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θημερινὰ</a:t>
            </a:r>
            <a:r>
              <a:rPr lang="en-US" sz="3200" dirty="0"/>
              <a:t> </a:t>
            </a:r>
            <a:r>
              <a:rPr lang="en-US" sz="3200" dirty="0" err="1"/>
              <a:t>δύο</a:t>
            </a:r>
            <a:r>
              <a:rPr lang="en-US" sz="3200" dirty="0"/>
              <a:t> π</a:t>
            </a:r>
            <a:r>
              <a:rPr lang="en-US" sz="3200" dirty="0" err="1"/>
              <a:t>ροσευχές</a:t>
            </a:r>
            <a:r>
              <a:rPr lang="en-US" sz="3200" dirty="0"/>
              <a:t>, </a:t>
            </a:r>
            <a:r>
              <a:rPr lang="en-US" sz="3200" dirty="0" err="1"/>
              <a:t>ἐνῶ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ἄλλη</a:t>
            </a:r>
            <a:r>
              <a:rPr lang="en-US" sz="3200" dirty="0"/>
              <a:t> </a:t>
            </a:r>
            <a:r>
              <a:rPr lang="en-US" sz="3200" dirty="0" err="1"/>
              <a:t>τρεῖς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δύο</a:t>
            </a:r>
            <a:r>
              <a:rPr lang="en-US" sz="3200" dirty="0"/>
              <a:t> π</a:t>
            </a:r>
            <a:r>
              <a:rPr lang="en-US" sz="3200" dirty="0" err="1"/>
              <a:t>ροσευχῶν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φ</a:t>
            </a:r>
            <a:r>
              <a:rPr lang="en-US" sz="3200" dirty="0"/>
              <a:t>α</a:t>
            </a:r>
            <a:r>
              <a:rPr lang="en-US" sz="3200" dirty="0" err="1"/>
              <a:t>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σχετιζότ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στενὰ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δύο</a:t>
            </a:r>
            <a:r>
              <a:rPr lang="en-US" sz="3200" dirty="0"/>
              <a:t> </a:t>
            </a:r>
            <a:r>
              <a:rPr lang="en-US" sz="3200" dirty="0" err="1"/>
              <a:t>θυσιῶν</a:t>
            </a:r>
            <a:r>
              <a:rPr lang="en-US" sz="3200" dirty="0"/>
              <a:t>: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ρωΐ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«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δειλινόν</a:t>
            </a:r>
            <a:r>
              <a:rPr lang="en-US" sz="3200" dirty="0"/>
              <a:t>»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ἴδιες</a:t>
            </a:r>
            <a:r>
              <a:rPr lang="en-US" sz="3200" dirty="0"/>
              <a:t> </a:t>
            </a:r>
            <a:r>
              <a:rPr lang="en-US" sz="3200" dirty="0" err="1"/>
              <a:t>ὧρες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λε</a:t>
            </a:r>
            <a:r>
              <a:rPr lang="en-US" sz="3200" dirty="0"/>
              <a:t>π</a:t>
            </a:r>
            <a:r>
              <a:rPr lang="en-US" sz="3200" dirty="0" err="1"/>
              <a:t>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θημερινὰ</a:t>
            </a:r>
            <a:r>
              <a:rPr lang="en-US" sz="3200" dirty="0"/>
              <a:t> π</a:t>
            </a:r>
            <a:r>
              <a:rPr lang="en-US" sz="3200" dirty="0" err="1"/>
              <a:t>ροσευχὴ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γωγὴ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ἐκείνους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ζοῦσ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Ἱεροσόλυμ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,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εἶχ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δυν</a:t>
            </a:r>
            <a:r>
              <a:rPr lang="en-US" sz="3200" dirty="0"/>
              <a:t>α</a:t>
            </a:r>
            <a:r>
              <a:rPr lang="en-US" sz="3200" dirty="0" err="1"/>
              <a:t>τότητ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π</a:t>
            </a:r>
            <a:r>
              <a:rPr lang="en-US" sz="3200" dirty="0" err="1"/>
              <a:t>ροσέλθουν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ό</a:t>
            </a:r>
            <a:r>
              <a:rPr lang="en-US" sz="3200" dirty="0"/>
              <a:t>. </a:t>
            </a:r>
            <a:endParaRPr lang="el-GR" sz="3200" dirty="0"/>
          </a:p>
          <a:p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συνε</a:t>
            </a:r>
            <a:r>
              <a:rPr lang="en-US" sz="3200" dirty="0"/>
              <a:t>π</a:t>
            </a:r>
            <a:r>
              <a:rPr lang="en-US" sz="3200" dirty="0" err="1"/>
              <a:t>ὴς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λειτουργικά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θήκοντ</a:t>
            </a:r>
            <a:r>
              <a:rPr lang="en-US" sz="3200" dirty="0"/>
              <a:t>α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ῖος</a:t>
            </a:r>
            <a:r>
              <a:rPr lang="en-US" sz="3200" dirty="0"/>
              <a:t>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Κύριος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σε</a:t>
            </a:r>
            <a:r>
              <a:rPr lang="en-US" sz="3200" dirty="0"/>
              <a:t>β</a:t>
            </a:r>
            <a:r>
              <a:rPr lang="en-US" sz="3200" dirty="0" err="1"/>
              <a:t>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ὧρες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6803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1EF9-48D2-D847-AA25-AEFD92BA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0"/>
            <a:ext cx="11295612" cy="10806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4B282-91E4-F74C-881E-74D982E52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8" y="199504"/>
            <a:ext cx="12011891" cy="6567055"/>
          </a:xfrm>
        </p:spPr>
        <p:txBody>
          <a:bodyPr/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ἀγωνί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θητὲς</a:t>
            </a:r>
            <a:r>
              <a:rPr lang="en-US" sz="3200" dirty="0"/>
              <a:t> </a:t>
            </a:r>
            <a:r>
              <a:rPr lang="en-US" sz="3200" i="1" dirty="0"/>
              <a:t>π</a:t>
            </a:r>
            <a:r>
              <a:rPr lang="en-US" sz="3200" i="1" dirty="0" err="1"/>
              <a:t>ρὸς</a:t>
            </a:r>
            <a:r>
              <a:rPr lang="en-US" sz="3200" i="1" dirty="0"/>
              <a:t> </a:t>
            </a:r>
            <a:r>
              <a:rPr lang="en-US" sz="3200" i="1" dirty="0" err="1"/>
              <a:t>τὸ</a:t>
            </a:r>
            <a:r>
              <a:rPr lang="en-US" sz="3200" i="1" dirty="0"/>
              <a:t> </a:t>
            </a:r>
            <a:r>
              <a:rPr lang="en-US" sz="3200" i="1" dirty="0" err="1"/>
              <a:t>δεῖν</a:t>
            </a:r>
            <a:r>
              <a:rPr lang="en-US" sz="3200" i="1" dirty="0"/>
              <a:t> π</a:t>
            </a:r>
            <a:r>
              <a:rPr lang="en-US" sz="3200" i="1" dirty="0" err="1"/>
              <a:t>άντοτε</a:t>
            </a:r>
            <a:r>
              <a:rPr lang="en-US" sz="3200" i="1" dirty="0"/>
              <a:t> π</a:t>
            </a:r>
            <a:r>
              <a:rPr lang="en-US" sz="3200" i="1" dirty="0" err="1"/>
              <a:t>ροσεύχεσθ</a:t>
            </a:r>
            <a:r>
              <a:rPr lang="en-US" sz="3200" i="1" dirty="0"/>
              <a:t>α</a:t>
            </a:r>
            <a:r>
              <a:rPr lang="en-US" sz="3200" i="1" dirty="0" err="1"/>
              <a:t>ι</a:t>
            </a:r>
            <a:r>
              <a:rPr lang="en-US" sz="3200" i="1" dirty="0"/>
              <a:t> α</a:t>
            </a:r>
            <a:r>
              <a:rPr lang="en-US" sz="3200" i="1" dirty="0" err="1"/>
              <a:t>ὐτοὺς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μὴ</a:t>
            </a:r>
            <a:r>
              <a:rPr lang="en-US" sz="3200" i="1" dirty="0"/>
              <a:t> </a:t>
            </a:r>
            <a:r>
              <a:rPr lang="en-US" sz="3200" i="1" dirty="0" err="1"/>
              <a:t>ἐγκ</a:t>
            </a:r>
            <a:r>
              <a:rPr lang="en-US" sz="3200" i="1" dirty="0"/>
              <a:t>α</a:t>
            </a:r>
            <a:r>
              <a:rPr lang="en-US" sz="3200" i="1" dirty="0" err="1"/>
              <a:t>κεῖν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n-US" sz="3200" dirty="0" err="1"/>
              <a:t>Λκ</a:t>
            </a:r>
            <a:r>
              <a:rPr lang="en-US" sz="3200" dirty="0"/>
              <a:t>. 18, 1</a:t>
            </a:r>
            <a:r>
              <a:rPr lang="en-GR" sz="3200" dirty="0"/>
              <a:t> </a:t>
            </a:r>
            <a:r>
              <a:rPr lang="el-GR" sz="3200" dirty="0"/>
              <a:t>),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ὲς</a:t>
            </a:r>
            <a:r>
              <a:rPr lang="en-US" sz="3200" dirty="0"/>
              <a:t>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i="1" dirty="0"/>
              <a:t>π</a:t>
            </a:r>
            <a:r>
              <a:rPr lang="en-US" sz="3200" i="1" dirty="0" err="1"/>
              <a:t>ροσκ</a:t>
            </a:r>
            <a:r>
              <a:rPr lang="en-US" sz="3200" i="1" dirty="0"/>
              <a:t>α</a:t>
            </a:r>
            <a:r>
              <a:rPr lang="en-US" sz="3200" i="1" dirty="0" err="1"/>
              <a:t>ρτερεῖν</a:t>
            </a:r>
            <a:r>
              <a:rPr lang="en-US" sz="3200" i="1" dirty="0"/>
              <a:t> </a:t>
            </a:r>
            <a:r>
              <a:rPr lang="en-US" sz="3200" i="1" dirty="0" err="1"/>
              <a:t>τῇ</a:t>
            </a:r>
            <a:r>
              <a:rPr lang="en-US" sz="3200" i="1" dirty="0"/>
              <a:t> π</a:t>
            </a:r>
            <a:r>
              <a:rPr lang="en-US" sz="3200" i="1" dirty="0" err="1"/>
              <a:t>ροσευχῇ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n-US" sz="3200" dirty="0" err="1"/>
              <a:t>Πρ</a:t>
            </a:r>
            <a:r>
              <a:rPr lang="en-US" sz="3200" dirty="0"/>
              <a:t>. 1, 14/ 2, 42/ 6,4// </a:t>
            </a:r>
            <a:r>
              <a:rPr lang="en-US" sz="3200" dirty="0" err="1"/>
              <a:t>Ρωμ</a:t>
            </a:r>
            <a:r>
              <a:rPr lang="en-US" sz="3200" dirty="0"/>
              <a:t>. 12,12// </a:t>
            </a:r>
            <a:r>
              <a:rPr lang="en-US" sz="3200" dirty="0" err="1"/>
              <a:t>Κολ</a:t>
            </a:r>
            <a:r>
              <a:rPr lang="en-US" sz="3200" dirty="0"/>
              <a:t>. 4,2</a:t>
            </a:r>
            <a:r>
              <a:rPr lang="en-GR" sz="3200" dirty="0"/>
              <a:t> </a:t>
            </a:r>
            <a:r>
              <a:rPr lang="el-GR" sz="3200" dirty="0"/>
              <a:t>),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π</a:t>
            </a:r>
            <a:r>
              <a:rPr lang="en-US" sz="3200" dirty="0" err="1"/>
              <a:t>ιστὴ</a:t>
            </a:r>
            <a:r>
              <a:rPr lang="en-US" sz="3200" dirty="0"/>
              <a:t> </a:t>
            </a:r>
            <a:r>
              <a:rPr lang="en-US" sz="3200" dirty="0" err="1"/>
              <a:t>τήρηση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δόσεως</a:t>
            </a:r>
            <a:r>
              <a:rPr lang="el-GR" sz="3200" dirty="0"/>
              <a:t>, καθώς και το</a:t>
            </a:r>
            <a:r>
              <a:rPr lang="en-US" sz="3200" dirty="0"/>
              <a:t> </a:t>
            </a:r>
            <a:r>
              <a:rPr lang="en-US" sz="3200" i="1" dirty="0" err="1"/>
              <a:t>ἀδι</a:t>
            </a:r>
            <a:r>
              <a:rPr lang="en-US" sz="3200" i="1" dirty="0"/>
              <a:t>α</a:t>
            </a:r>
            <a:r>
              <a:rPr lang="en-US" sz="3200" i="1" dirty="0" err="1"/>
              <a:t>λεί</a:t>
            </a:r>
            <a:r>
              <a:rPr lang="en-US" sz="3200" i="1" dirty="0"/>
              <a:t>π</a:t>
            </a:r>
            <a:r>
              <a:rPr lang="en-US" sz="3200" i="1" dirty="0" err="1"/>
              <a:t>τως</a:t>
            </a:r>
            <a:r>
              <a:rPr lang="en-US" sz="3200" i="1" dirty="0"/>
              <a:t> π</a:t>
            </a:r>
            <a:r>
              <a:rPr lang="en-US" sz="3200" i="1" dirty="0" err="1"/>
              <a:t>ροσεύχεσθ</a:t>
            </a:r>
            <a:r>
              <a:rPr lang="en-US" sz="3200" i="1" dirty="0"/>
              <a:t>α</a:t>
            </a:r>
            <a:r>
              <a:rPr lang="en-US" sz="3200" i="1" dirty="0" err="1"/>
              <a:t>ι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n-US" sz="3200" dirty="0" err="1"/>
              <a:t>Α΄Θεσ</a:t>
            </a:r>
            <a:r>
              <a:rPr lang="en-US" sz="3200" dirty="0"/>
              <a:t>. 5,17</a:t>
            </a:r>
            <a:r>
              <a:rPr lang="en-GR" sz="3200" dirty="0"/>
              <a:t> </a:t>
            </a:r>
            <a:r>
              <a:rPr lang="el-GR" sz="3200" dirty="0"/>
              <a:t>),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ετέλεσ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ίσιο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οίου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συγκεκριμένων</a:t>
            </a:r>
            <a:r>
              <a:rPr lang="en-US" sz="3200" dirty="0"/>
              <a:t> </a:t>
            </a:r>
            <a:r>
              <a:rPr lang="en-US" sz="3200" dirty="0" err="1"/>
              <a:t>ὡρῶν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άστηκε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υἱοθετήθηκε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τέλους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Λουκᾶν</a:t>
            </a:r>
            <a:r>
              <a:rPr lang="en-US" sz="3200" dirty="0"/>
              <a:t>,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θητὲς</a:t>
            </a:r>
            <a:r>
              <a:rPr lang="en-US" sz="3200" dirty="0"/>
              <a:t> </a:t>
            </a:r>
            <a:r>
              <a:rPr lang="en-US" sz="3200" i="1" dirty="0" err="1"/>
              <a:t>ἦσ</a:t>
            </a:r>
            <a:r>
              <a:rPr lang="en-US" sz="3200" i="1" dirty="0"/>
              <a:t>α</a:t>
            </a:r>
            <a:r>
              <a:rPr lang="en-US" sz="3200" i="1" dirty="0" err="1"/>
              <a:t>ν</a:t>
            </a:r>
            <a:r>
              <a:rPr lang="en-US" sz="3200" i="1" dirty="0"/>
              <a:t> </a:t>
            </a:r>
            <a:r>
              <a:rPr lang="en-US" sz="3200" i="1" dirty="0" err="1"/>
              <a:t>διὰ</a:t>
            </a:r>
            <a:r>
              <a:rPr lang="en-US" sz="3200" i="1" dirty="0"/>
              <a:t> πα</a:t>
            </a:r>
            <a:r>
              <a:rPr lang="en-US" sz="3200" i="1" dirty="0" err="1"/>
              <a:t>ντὸς</a:t>
            </a:r>
            <a:r>
              <a:rPr lang="en-US" sz="3200" i="1" dirty="0"/>
              <a:t> </a:t>
            </a:r>
            <a:r>
              <a:rPr lang="en-US" sz="3200" i="1" dirty="0" err="1"/>
              <a:t>ἐν</a:t>
            </a:r>
            <a:r>
              <a:rPr lang="en-US" sz="3200" i="1" dirty="0"/>
              <a:t> </a:t>
            </a:r>
            <a:r>
              <a:rPr lang="en-US" sz="3200" i="1" dirty="0" err="1"/>
              <a:t>τῷ</a:t>
            </a:r>
            <a:r>
              <a:rPr lang="en-US" sz="3200" i="1" dirty="0"/>
              <a:t> </a:t>
            </a:r>
            <a:r>
              <a:rPr lang="en-US" sz="3200" i="1" dirty="0" err="1"/>
              <a:t>ἱερῷ</a:t>
            </a:r>
            <a:r>
              <a:rPr lang="en-US" sz="3200" i="1" dirty="0"/>
              <a:t> </a:t>
            </a:r>
            <a:r>
              <a:rPr lang="en-US" sz="3200" i="1" dirty="0" err="1"/>
              <a:t>εὐλογοῦντες</a:t>
            </a:r>
            <a:r>
              <a:rPr lang="en-US" sz="3200" i="1" dirty="0"/>
              <a:t> </a:t>
            </a:r>
            <a:r>
              <a:rPr lang="en-US" sz="3200" i="1" dirty="0" err="1"/>
              <a:t>τὸν</a:t>
            </a:r>
            <a:r>
              <a:rPr lang="en-US" sz="3200" i="1" dirty="0"/>
              <a:t> </a:t>
            </a:r>
            <a:r>
              <a:rPr lang="en-US" sz="3200" i="1" dirty="0" err="1"/>
              <a:t>Θεόν</a:t>
            </a:r>
            <a:r>
              <a:rPr lang="el-GR" sz="3200" i="1" dirty="0"/>
              <a:t>(</a:t>
            </a:r>
            <a:r>
              <a:rPr lang="en-US" sz="3200" dirty="0" err="1"/>
              <a:t>Λκ</a:t>
            </a:r>
            <a:r>
              <a:rPr lang="en-US" sz="3200" dirty="0"/>
              <a:t>. 24, 53</a:t>
            </a:r>
            <a:r>
              <a:rPr lang="el-GR" sz="3200" dirty="0"/>
              <a:t>),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λύ</a:t>
            </a:r>
            <a:r>
              <a:rPr lang="en-US" sz="3200" dirty="0"/>
              <a:t>π</a:t>
            </a:r>
            <a:r>
              <a:rPr lang="en-US" sz="3200" dirty="0" err="1"/>
              <a:t>τει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ἀρχικὸς</a:t>
            </a:r>
            <a:r>
              <a:rPr lang="en-US" sz="3200" dirty="0"/>
              <a:t> π</a:t>
            </a:r>
            <a:r>
              <a:rPr lang="en-US" sz="3200" dirty="0" err="1"/>
              <a:t>υρήν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σε</a:t>
            </a:r>
            <a:r>
              <a:rPr lang="en-US" sz="3200" dirty="0"/>
              <a:t>β</a:t>
            </a:r>
            <a:r>
              <a:rPr lang="en-US" sz="3200" dirty="0" err="1"/>
              <a:t>ότ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ὧρες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δόσεως</a:t>
            </a:r>
            <a:r>
              <a:rPr lang="en-US" sz="3200" dirty="0"/>
              <a:t>.</a:t>
            </a:r>
            <a:endParaRPr lang="en-GR" sz="3200" b="1" u="sng" dirty="0"/>
          </a:p>
          <a:p>
            <a:pPr marL="0" indent="0">
              <a:buNone/>
            </a:pPr>
            <a:endParaRPr lang="en-GR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7523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E4C03-F629-ED45-821F-2310DEE92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312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0F1FA-22D6-954F-A823-DCDF34896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174567"/>
            <a:ext cx="11978640" cy="6583679"/>
          </a:xfrm>
        </p:spPr>
        <p:txBody>
          <a:bodyPr/>
          <a:lstStyle/>
          <a:p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όστολοι</a:t>
            </a:r>
            <a:r>
              <a:rPr lang="en-US" sz="3200" dirty="0"/>
              <a:t> πα</a:t>
            </a:r>
            <a:r>
              <a:rPr lang="en-US" sz="3200" dirty="0" err="1"/>
              <a:t>ρέμειν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συνε</a:t>
            </a:r>
            <a:r>
              <a:rPr lang="en-US" sz="3200" dirty="0"/>
              <a:t>π</a:t>
            </a:r>
            <a:r>
              <a:rPr lang="en-US" sz="3200" dirty="0" err="1"/>
              <a:t>εῖς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έν</a:t>
            </a:r>
            <a:r>
              <a:rPr lang="en-US" sz="3200" dirty="0"/>
              <a:t>α</a:t>
            </a:r>
            <a:r>
              <a:rPr lang="en-US" sz="3200" dirty="0" err="1"/>
              <a:t>ντι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ὧρες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.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κτηριστικὴ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π</a:t>
            </a:r>
            <a:r>
              <a:rPr lang="en-US" sz="3200" dirty="0" err="1"/>
              <a:t>ροσευχῆς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τρίτη</a:t>
            </a:r>
            <a:r>
              <a:rPr lang="en-US" sz="3200" dirty="0"/>
              <a:t> </a:t>
            </a:r>
            <a:r>
              <a:rPr lang="en-US" sz="3200" dirty="0" err="1"/>
              <a:t>ὥρ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 </a:t>
            </a:r>
            <a:r>
              <a:rPr lang="en-US" sz="3200" dirty="0"/>
              <a:t>(</a:t>
            </a:r>
            <a:r>
              <a:rPr lang="en-US" sz="3200" dirty="0" err="1"/>
              <a:t>Πρ</a:t>
            </a:r>
            <a:r>
              <a:rPr lang="en-US" sz="3200" dirty="0"/>
              <a:t>. 2, 1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15)</a:t>
            </a:r>
            <a:r>
              <a:rPr lang="el-GR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πα</a:t>
            </a:r>
            <a:r>
              <a:rPr lang="en-US" sz="3200" dirty="0" err="1"/>
              <a:t>ράδειγμ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Πέτρου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Ἰωάννη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οῖοι</a:t>
            </a:r>
            <a:r>
              <a:rPr lang="en-US" sz="3200" dirty="0"/>
              <a:t> </a:t>
            </a:r>
            <a:r>
              <a:rPr lang="en-US" sz="3200" i="1" dirty="0" err="1"/>
              <a:t>ἀνέ</a:t>
            </a:r>
            <a:r>
              <a:rPr lang="en-US" sz="3200" i="1" dirty="0"/>
              <a:t>βα</a:t>
            </a:r>
            <a:r>
              <a:rPr lang="en-US" sz="3200" i="1" dirty="0" err="1"/>
              <a:t>ινον</a:t>
            </a:r>
            <a:r>
              <a:rPr lang="en-US" sz="3200" i="1" dirty="0"/>
              <a:t> </a:t>
            </a:r>
            <a:r>
              <a:rPr lang="en-US" sz="3200" i="1" dirty="0" err="1"/>
              <a:t>εἰς</a:t>
            </a:r>
            <a:r>
              <a:rPr lang="en-US" sz="3200" i="1" dirty="0"/>
              <a:t> </a:t>
            </a:r>
            <a:r>
              <a:rPr lang="en-US" sz="3200" i="1" dirty="0" err="1"/>
              <a:t>τὸ</a:t>
            </a:r>
            <a:r>
              <a:rPr lang="en-US" sz="3200" i="1" dirty="0"/>
              <a:t> </a:t>
            </a:r>
            <a:r>
              <a:rPr lang="en-US" sz="3200" i="1" dirty="0" err="1"/>
              <a:t>ἱερὸν</a:t>
            </a:r>
            <a:r>
              <a:rPr lang="en-US" sz="3200" i="1" dirty="0"/>
              <a:t> </a:t>
            </a:r>
            <a:r>
              <a:rPr lang="en-US" sz="3200" i="1" dirty="0" err="1"/>
              <a:t>ἐ</a:t>
            </a:r>
            <a:r>
              <a:rPr lang="en-US" sz="3200" i="1" dirty="0"/>
              <a:t>π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τὴν</a:t>
            </a:r>
            <a:r>
              <a:rPr lang="en-US" sz="3200" i="1" dirty="0"/>
              <a:t> </a:t>
            </a:r>
            <a:r>
              <a:rPr lang="en-US" sz="3200" i="1" dirty="0" err="1"/>
              <a:t>ὥρ</a:t>
            </a:r>
            <a:r>
              <a:rPr lang="en-US" sz="3200" i="1" dirty="0"/>
              <a:t>α</a:t>
            </a:r>
            <a:r>
              <a:rPr lang="en-US" sz="3200" i="1" dirty="0" err="1"/>
              <a:t>ν</a:t>
            </a:r>
            <a:r>
              <a:rPr lang="en-US" sz="3200" i="1" dirty="0"/>
              <a:t> </a:t>
            </a:r>
            <a:r>
              <a:rPr lang="en-US" sz="3200" i="1" dirty="0" err="1"/>
              <a:t>τῆς</a:t>
            </a:r>
            <a:r>
              <a:rPr lang="en-US" sz="3200" i="1" dirty="0"/>
              <a:t> π</a:t>
            </a:r>
            <a:r>
              <a:rPr lang="en-US" sz="3200" i="1" dirty="0" err="1"/>
              <a:t>ροσευχῆς</a:t>
            </a:r>
            <a:r>
              <a:rPr lang="en-US" sz="3200" i="1" dirty="0"/>
              <a:t> </a:t>
            </a:r>
            <a:r>
              <a:rPr lang="en-US" sz="3200" i="1" dirty="0" err="1"/>
              <a:t>τὴν</a:t>
            </a:r>
            <a:r>
              <a:rPr lang="en-US" sz="3200" i="1" dirty="0"/>
              <a:t> </a:t>
            </a:r>
            <a:r>
              <a:rPr lang="en-US" sz="3200" i="1" dirty="0" err="1"/>
              <a:t>ἐνάτην</a:t>
            </a:r>
            <a:r>
              <a:rPr lang="el-GR" sz="3200" i="1" dirty="0"/>
              <a:t> (</a:t>
            </a:r>
            <a:r>
              <a:rPr lang="en-US" sz="3200" dirty="0" err="1"/>
              <a:t>Πρ</a:t>
            </a:r>
            <a:r>
              <a:rPr lang="en-US" sz="3200" dirty="0"/>
              <a:t>. 3,1</a:t>
            </a:r>
            <a:r>
              <a:rPr lang="el-GR" sz="3200" dirty="0"/>
              <a:t>)</a:t>
            </a:r>
            <a:r>
              <a:rPr lang="en-US" sz="3200" dirty="0"/>
              <a:t>.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ύλου</a:t>
            </a:r>
            <a:r>
              <a:rPr lang="en-US" sz="3200" dirty="0"/>
              <a:t> </a:t>
            </a:r>
            <a:r>
              <a:rPr lang="en-US" sz="3200" dirty="0" err="1"/>
              <a:t>ὥστε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νοὶ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δέοντ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i="1" dirty="0" err="1"/>
              <a:t>νυκτὸς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ἡμέρ</a:t>
            </a:r>
            <a:r>
              <a:rPr lang="en-US" sz="3200" i="1" dirty="0"/>
              <a:t>α</a:t>
            </a:r>
            <a:r>
              <a:rPr lang="en-US" sz="3200" i="1" dirty="0" err="1"/>
              <a:t>ς</a:t>
            </a:r>
            <a:r>
              <a:rPr lang="en-US" sz="3200" i="1" dirty="0"/>
              <a:t> </a:t>
            </a:r>
            <a:r>
              <a:rPr lang="en-US" sz="3200" i="1" dirty="0" err="1"/>
              <a:t>ὑ</a:t>
            </a:r>
            <a:r>
              <a:rPr lang="en-US" sz="3200" i="1" dirty="0"/>
              <a:t>π</a:t>
            </a:r>
            <a:r>
              <a:rPr lang="en-US" sz="3200" i="1" dirty="0" err="1"/>
              <a:t>ερεκ</a:t>
            </a:r>
            <a:r>
              <a:rPr lang="en-US" sz="3200" i="1" dirty="0"/>
              <a:t>π</a:t>
            </a:r>
            <a:r>
              <a:rPr lang="en-US" sz="3200" i="1" dirty="0" err="1"/>
              <a:t>ερισσοῦ</a:t>
            </a:r>
            <a:r>
              <a:rPr lang="el-GR" sz="3200" i="1" dirty="0"/>
              <a:t> (</a:t>
            </a:r>
            <a:r>
              <a:rPr lang="en-US" sz="3200" dirty="0" err="1"/>
              <a:t>Α΄Θεσ</a:t>
            </a:r>
            <a:r>
              <a:rPr lang="en-US" sz="3200" dirty="0"/>
              <a:t>. 3, 10</a:t>
            </a:r>
            <a:r>
              <a:rPr lang="el-GR" sz="3200" dirty="0"/>
              <a:t>)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ρτυρεῖ</a:t>
            </a:r>
            <a:r>
              <a:rPr lang="en-US" sz="3200" dirty="0"/>
              <a:t> </a:t>
            </a:r>
            <a:r>
              <a:rPr lang="en-US" sz="3200" dirty="0" err="1"/>
              <a:t>ἐμμέσως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ἰσχὺ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π</a:t>
            </a:r>
            <a:r>
              <a:rPr lang="en-US" sz="3200" dirty="0" err="1"/>
              <a:t>λῆς</a:t>
            </a:r>
            <a:r>
              <a:rPr lang="en-US" sz="3200" dirty="0"/>
              <a:t> (π</a:t>
            </a:r>
            <a:r>
              <a:rPr lang="en-US" sz="3200" dirty="0" err="1"/>
              <a:t>ρωΐ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ἑσ</a:t>
            </a:r>
            <a:r>
              <a:rPr lang="en-US" sz="3200" dirty="0"/>
              <a:t>π</a:t>
            </a:r>
            <a:r>
              <a:rPr lang="en-US" sz="3200" dirty="0" err="1"/>
              <a:t>έρ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) π</a:t>
            </a:r>
            <a:r>
              <a:rPr lang="en-US" sz="3200" dirty="0" err="1"/>
              <a:t>ροσευχῆς</a:t>
            </a:r>
            <a:r>
              <a:rPr lang="en-US" sz="3200" dirty="0"/>
              <a:t>. </a:t>
            </a:r>
            <a:endParaRPr lang="en-GR" sz="3200" b="1" u="sng" dirty="0"/>
          </a:p>
          <a:p>
            <a:pPr marL="0" indent="0">
              <a:buNone/>
            </a:pPr>
            <a:r>
              <a:rPr lang="el-GR" sz="3200" dirty="0"/>
              <a:t>• Ο</a:t>
            </a:r>
            <a:r>
              <a:rPr lang="en-US" sz="3200" dirty="0" err="1"/>
              <a:t>ἱ</a:t>
            </a:r>
            <a:r>
              <a:rPr lang="en-US" sz="3200" dirty="0"/>
              <a:t> π</a:t>
            </a:r>
            <a:r>
              <a:rPr lang="en-US" sz="3200" dirty="0" err="1"/>
              <a:t>ρῶτοι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νοὶ</a:t>
            </a:r>
            <a:r>
              <a:rPr lang="en-US" sz="3200" dirty="0"/>
              <a:t> </a:t>
            </a:r>
            <a:r>
              <a:rPr lang="en-US" sz="3200" dirty="0" err="1"/>
              <a:t>ἄν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υἱοθέτησ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ϊκὲς</a:t>
            </a:r>
            <a:r>
              <a:rPr lang="en-US" sz="3200" dirty="0"/>
              <a:t> </a:t>
            </a:r>
            <a:r>
              <a:rPr lang="en-US" sz="3200" dirty="0" err="1"/>
              <a:t>ὧρες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, </a:t>
            </a:r>
            <a:r>
              <a:rPr lang="en-US" sz="3200" dirty="0" err="1"/>
              <a:t>ἐνσωμάτωσ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ὅμως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᾿α</a:t>
            </a:r>
            <a:r>
              <a:rPr lang="en-US" sz="3200" dirty="0" err="1"/>
              <a:t>ὐτὲς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ροσευχητικὴ</a:t>
            </a:r>
            <a:r>
              <a:rPr lang="en-US" sz="3200" dirty="0"/>
              <a:t> </a:t>
            </a:r>
            <a:r>
              <a:rPr lang="en-US" sz="3200" dirty="0" err="1"/>
              <a:t>κληρονομιὰ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. </a:t>
            </a:r>
            <a:endParaRPr lang="el-GR" sz="3200" dirty="0"/>
          </a:p>
          <a:p>
            <a:pPr marL="0" indent="0">
              <a:buNone/>
            </a:pPr>
            <a:r>
              <a:rPr lang="el-GR" sz="3200" b="1" dirty="0"/>
              <a:t>•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σε</a:t>
            </a:r>
            <a:r>
              <a:rPr lang="en-US" sz="3200" dirty="0"/>
              <a:t>βα</a:t>
            </a:r>
            <a:r>
              <a:rPr lang="en-US" sz="3200" dirty="0" err="1"/>
              <a:t>σμὸς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ϊκὲς</a:t>
            </a:r>
            <a:r>
              <a:rPr lang="en-US" sz="3200" dirty="0"/>
              <a:t> </a:t>
            </a:r>
            <a:r>
              <a:rPr lang="en-US" sz="3200" dirty="0" err="1"/>
              <a:t>ὧρες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έκλειε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οιες</a:t>
            </a:r>
            <a:r>
              <a:rPr lang="en-US" sz="3200" dirty="0"/>
              <a:t> πα</a:t>
            </a:r>
            <a:r>
              <a:rPr lang="en-US" sz="3200" dirty="0" err="1"/>
              <a:t>ρεκκλίσεις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α</a:t>
            </a:r>
            <a:r>
              <a:rPr lang="en-US" sz="3200" dirty="0" err="1"/>
              <a:t>ὐστηρὸ</a:t>
            </a:r>
            <a:r>
              <a:rPr lang="en-US" sz="3200" dirty="0"/>
              <a:t> π</a:t>
            </a:r>
            <a:r>
              <a:rPr lang="en-US" sz="3200" dirty="0" err="1"/>
              <a:t>ροσευχητικὸ</a:t>
            </a:r>
            <a:r>
              <a:rPr lang="en-US" sz="3200" dirty="0"/>
              <a:t> </a:t>
            </a:r>
            <a:r>
              <a:rPr lang="en-US" sz="3200" dirty="0" err="1"/>
              <a:t>ὡράριο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n-GR" sz="3200" u="sng" dirty="0"/>
          </a:p>
          <a:p>
            <a:pPr marL="0" indent="0">
              <a:buNone/>
            </a:pPr>
            <a:endParaRPr lang="en-GR" dirty="0"/>
          </a:p>
          <a:p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735572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DB0DB-957C-094A-828A-C941097D2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9143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3A6DD-0A48-8046-9D3E-423EABBD6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2" y="191192"/>
            <a:ext cx="11995265" cy="6525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dotted" dirty="0"/>
              <a:t>(</a:t>
            </a:r>
            <a:r>
              <a:rPr lang="en-US" sz="3200" b="1" u="dotted" dirty="0" err="1"/>
              <a:t>ζ</a:t>
            </a:r>
            <a:r>
              <a:rPr lang="en-US" sz="3200" b="1" u="dotted" dirty="0"/>
              <a:t>) </a:t>
            </a:r>
            <a:r>
              <a:rPr lang="en-US" sz="3200" b="1" u="dotted" dirty="0" err="1"/>
              <a:t>Λοι</a:t>
            </a:r>
            <a:r>
              <a:rPr lang="en-US" sz="3200" b="1" u="dotted" dirty="0"/>
              <a:t>π</a:t>
            </a:r>
            <a:r>
              <a:rPr lang="en-US" sz="3200" b="1" u="dotted" dirty="0" err="1"/>
              <a:t>ὰ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στοιχεῖ</a:t>
            </a:r>
            <a:r>
              <a:rPr lang="en-US" sz="3200" b="1" u="dotted" dirty="0"/>
              <a:t>α (</a:t>
            </a:r>
            <a:r>
              <a:rPr lang="en-US" sz="3200" b="1" u="dotted" dirty="0" err="1"/>
              <a:t>Ἀμὴν</a:t>
            </a:r>
            <a:r>
              <a:rPr lang="en-US" sz="3200" b="1" u="dotted" dirty="0"/>
              <a:t>, </a:t>
            </a:r>
            <a:r>
              <a:rPr lang="en-US" sz="3200" b="1" u="dotted" dirty="0" err="1"/>
              <a:t>Ἀλληλούι</a:t>
            </a:r>
            <a:r>
              <a:rPr lang="en-US" sz="3200" b="1" u="dotted" dirty="0"/>
              <a:t>α, </a:t>
            </a:r>
            <a:r>
              <a:rPr lang="en-US" sz="3200" b="1" u="dotted" dirty="0" err="1"/>
              <a:t>Ἔν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ρξη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λειτουργικῆς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ἡμέρ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ς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ἀ</a:t>
            </a:r>
            <a:r>
              <a:rPr lang="en-US" sz="3200" b="1" u="dotted" dirty="0"/>
              <a:t>π</a:t>
            </a:r>
            <a:r>
              <a:rPr lang="en-US" sz="3200" b="1" u="dotted" dirty="0" err="1"/>
              <a:t>ὸ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τὸ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ἀ</a:t>
            </a:r>
            <a:r>
              <a:rPr lang="en-US" sz="3200" b="1" u="dotted" dirty="0"/>
              <a:t>π</a:t>
            </a:r>
            <a:r>
              <a:rPr lang="en-US" sz="3200" b="1" u="dotted" dirty="0" err="1"/>
              <a:t>όγευμ</a:t>
            </a:r>
            <a:r>
              <a:rPr lang="en-US" sz="3200" b="1" u="dotted" dirty="0"/>
              <a:t>α </a:t>
            </a:r>
            <a:r>
              <a:rPr lang="en-US" sz="3200" b="1" u="dotted" dirty="0" err="1"/>
              <a:t>τῆς</a:t>
            </a:r>
            <a:r>
              <a:rPr lang="en-US" sz="3200" b="1" u="dotted" dirty="0"/>
              <a:t> π</a:t>
            </a:r>
            <a:r>
              <a:rPr lang="en-US" sz="3200" b="1" u="dotted" dirty="0" err="1"/>
              <a:t>ροηγούμενης</a:t>
            </a:r>
            <a:r>
              <a:rPr lang="en-US" sz="3200" b="1" u="dotted" dirty="0"/>
              <a:t>)  </a:t>
            </a:r>
            <a:endParaRPr lang="en-GR" sz="3200" b="1" u="sng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Τὸ</a:t>
            </a:r>
            <a:r>
              <a:rPr lang="en-US" sz="3200" dirty="0"/>
              <a:t> «</a:t>
            </a:r>
            <a:r>
              <a:rPr lang="en-US" sz="3200" dirty="0" err="1"/>
              <a:t>Ἀμὴν</a:t>
            </a:r>
            <a:r>
              <a:rPr lang="en-US" sz="3200" dirty="0"/>
              <a:t>»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ιστέγ</a:t>
            </a:r>
            <a:r>
              <a:rPr lang="en-US" sz="3200" dirty="0"/>
              <a:t>α</a:t>
            </a:r>
            <a:r>
              <a:rPr lang="en-US" sz="3200" dirty="0" err="1"/>
              <a:t>σμ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ροσευχῶν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ἀκολουθίες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γωγῆς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Ἡ</a:t>
            </a:r>
            <a:r>
              <a:rPr lang="el-GR" sz="3200" dirty="0"/>
              <a:t> </a:t>
            </a:r>
            <a:r>
              <a:rPr lang="en-US" sz="3200" dirty="0" err="1"/>
              <a:t>χρήση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τέλος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ροσευχῶν</a:t>
            </a:r>
            <a:r>
              <a:rPr lang="en-US" sz="3200" dirty="0"/>
              <a:t> </a:t>
            </a:r>
            <a:r>
              <a:rPr lang="en-US" sz="3200" dirty="0" err="1"/>
              <a:t>ἐσήμ</a:t>
            </a:r>
            <a:r>
              <a:rPr lang="en-US" sz="3200" dirty="0"/>
              <a:t>α</a:t>
            </a:r>
            <a:r>
              <a:rPr lang="en-US" sz="3200" dirty="0" err="1"/>
              <a:t>ινε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ε</a:t>
            </a:r>
            <a:r>
              <a:rPr lang="en-US" sz="3200" dirty="0"/>
              <a:t>βα</a:t>
            </a:r>
            <a:r>
              <a:rPr lang="en-US" sz="3200" dirty="0" err="1"/>
              <a:t>ίωση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λεγομένων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β</a:t>
            </a:r>
            <a:r>
              <a:rPr lang="en-US" sz="3200" dirty="0" err="1"/>
              <a:t>ε</a:t>
            </a:r>
            <a:r>
              <a:rPr lang="en-US" sz="3200" dirty="0"/>
              <a:t>βα</a:t>
            </a:r>
            <a:r>
              <a:rPr lang="en-US" sz="3200" dirty="0" err="1"/>
              <a:t>ιότητ</a:t>
            </a:r>
            <a:r>
              <a:rPr lang="en-US" sz="3200" dirty="0"/>
              <a:t>α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Θεὸς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</a:t>
            </a:r>
            <a:r>
              <a:rPr lang="en-US" sz="3200" dirty="0" err="1"/>
              <a:t>εἰσ</a:t>
            </a:r>
            <a:r>
              <a:rPr lang="en-US" sz="3200" dirty="0"/>
              <a:t>α</a:t>
            </a:r>
            <a:r>
              <a:rPr lang="en-US" sz="3200" dirty="0" err="1"/>
              <a:t>κούσει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ροσευχή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μενόμενη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υἱοθέτηση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λέξεως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l-GR" sz="3200" dirty="0"/>
              <a:t>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ιστώνουμε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οίησή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Κ.Δ.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τὸ</a:t>
            </a:r>
            <a:r>
              <a:rPr lang="en-US" sz="3200" dirty="0"/>
              <a:t> «</a:t>
            </a:r>
            <a:r>
              <a:rPr lang="en-US" sz="3200" dirty="0" err="1"/>
              <a:t>Ἀμὴν</a:t>
            </a:r>
            <a:r>
              <a:rPr lang="en-US" sz="3200" dirty="0"/>
              <a:t>» </a:t>
            </a:r>
            <a:r>
              <a:rPr lang="en-US" sz="3200" dirty="0" err="1"/>
              <a:t>ὁλοκληρώνει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π</a:t>
            </a:r>
            <a:r>
              <a:rPr lang="en-US" sz="3200" dirty="0" err="1"/>
              <a:t>ροσευχές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81710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2731</Words>
  <Application>Microsoft Macintosh PowerPoint</Application>
  <PresentationFormat>Widescreen</PresentationFormat>
  <Paragraphs>99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ΚΕΦΑΛΑΙΟ Γ΄           Ἡ βαπτισματικὴ πρακτικὴ τῶν Ἑβραίων, τὸ         βάπτισμα τοῦ Ἰωάννου καὶ τὸ χριστιανικὸ    Βάπτισμα: πρὸς μία συνθετικὴ θεώρηση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283</cp:revision>
  <dcterms:created xsi:type="dcterms:W3CDTF">2021-01-21T13:31:32Z</dcterms:created>
  <dcterms:modified xsi:type="dcterms:W3CDTF">2021-03-23T06:36:27Z</dcterms:modified>
</cp:coreProperties>
</file>