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20" r:id="rId2"/>
    <p:sldId id="321" r:id="rId3"/>
    <p:sldId id="322" r:id="rId4"/>
    <p:sldId id="323" r:id="rId5"/>
    <p:sldId id="324" r:id="rId6"/>
    <p:sldId id="325" r:id="rId7"/>
    <p:sldId id="326" r:id="rId8"/>
    <p:sldId id="327" r:id="rId9"/>
    <p:sldId id="328" r:id="rId10"/>
    <p:sldId id="329" r:id="rId11"/>
    <p:sldId id="330" r:id="rId12"/>
    <p:sldId id="331" r:id="rId13"/>
    <p:sldId id="332" r:id="rId14"/>
    <p:sldId id="333" r:id="rId15"/>
    <p:sldId id="334" r:id="rId16"/>
    <p:sldId id="335" r:id="rId17"/>
    <p:sldId id="336" r:id="rId18"/>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41"/>
    <p:restoredTop sz="96405"/>
  </p:normalViewPr>
  <p:slideViewPr>
    <p:cSldViewPr snapToGrid="0" snapToObjects="1">
      <p:cViewPr varScale="1">
        <p:scale>
          <a:sx n="131" d="100"/>
          <a:sy n="131" d="100"/>
        </p:scale>
        <p:origin x="5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F9E31-B2FD-CB4F-A807-9F8E31EEFE2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0C165C24-A427-7947-943F-62C93D08E0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FC37FB83-5567-5F49-841B-4C0DDD71045D}"/>
              </a:ext>
            </a:extLst>
          </p:cNvPr>
          <p:cNvSpPr>
            <a:spLocks noGrp="1"/>
          </p:cNvSpPr>
          <p:nvPr>
            <p:ph type="dt" sz="half" idx="10"/>
          </p:nvPr>
        </p:nvSpPr>
        <p:spPr/>
        <p:txBody>
          <a:bodyPr/>
          <a:lstStyle/>
          <a:p>
            <a:fld id="{7F974C12-79F4-814D-B43B-B677912F56D5}" type="datetimeFigureOut">
              <a:rPr lang="en-GR" smtClean="0"/>
              <a:t>1/4/21</a:t>
            </a:fld>
            <a:endParaRPr lang="en-GR"/>
          </a:p>
        </p:txBody>
      </p:sp>
      <p:sp>
        <p:nvSpPr>
          <p:cNvPr id="5" name="Footer Placeholder 4">
            <a:extLst>
              <a:ext uri="{FF2B5EF4-FFF2-40B4-BE49-F238E27FC236}">
                <a16:creationId xmlns:a16="http://schemas.microsoft.com/office/drawing/2014/main" id="{8F3126EE-950C-8241-9F71-2072A3746C15}"/>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87388FD6-558A-C54E-8014-F770B5DF3D2E}"/>
              </a:ext>
            </a:extLst>
          </p:cNvPr>
          <p:cNvSpPr>
            <a:spLocks noGrp="1"/>
          </p:cNvSpPr>
          <p:nvPr>
            <p:ph type="sldNum" sz="quarter" idx="12"/>
          </p:nvPr>
        </p:nvSpPr>
        <p:spPr/>
        <p:txBody>
          <a:bodyPr/>
          <a:lstStyle/>
          <a:p>
            <a:fld id="{055E3E7B-0AD1-6E48-8437-00F2EFF1B248}" type="slidenum">
              <a:rPr lang="en-GR" smtClean="0"/>
              <a:t>‹#›</a:t>
            </a:fld>
            <a:endParaRPr lang="en-GR"/>
          </a:p>
        </p:txBody>
      </p:sp>
    </p:spTree>
    <p:extLst>
      <p:ext uri="{BB962C8B-B14F-4D97-AF65-F5344CB8AC3E}">
        <p14:creationId xmlns:p14="http://schemas.microsoft.com/office/powerpoint/2010/main" val="4040098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5F034-4710-924E-BF22-718342F2B452}"/>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862DA3BD-60B2-2749-941E-C45A0554082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29CBE2B4-5263-9A48-98F0-19141533FFED}"/>
              </a:ext>
            </a:extLst>
          </p:cNvPr>
          <p:cNvSpPr>
            <a:spLocks noGrp="1"/>
          </p:cNvSpPr>
          <p:nvPr>
            <p:ph type="dt" sz="half" idx="10"/>
          </p:nvPr>
        </p:nvSpPr>
        <p:spPr/>
        <p:txBody>
          <a:bodyPr/>
          <a:lstStyle/>
          <a:p>
            <a:fld id="{7F974C12-79F4-814D-B43B-B677912F56D5}" type="datetimeFigureOut">
              <a:rPr lang="en-GR" smtClean="0"/>
              <a:t>1/4/21</a:t>
            </a:fld>
            <a:endParaRPr lang="en-GR"/>
          </a:p>
        </p:txBody>
      </p:sp>
      <p:sp>
        <p:nvSpPr>
          <p:cNvPr id="5" name="Footer Placeholder 4">
            <a:extLst>
              <a:ext uri="{FF2B5EF4-FFF2-40B4-BE49-F238E27FC236}">
                <a16:creationId xmlns:a16="http://schemas.microsoft.com/office/drawing/2014/main" id="{CD94E62E-7E6D-5F48-B773-F5E4CEDF9E71}"/>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7B019FD5-FEB9-4B42-8E48-55E6DFB76B24}"/>
              </a:ext>
            </a:extLst>
          </p:cNvPr>
          <p:cNvSpPr>
            <a:spLocks noGrp="1"/>
          </p:cNvSpPr>
          <p:nvPr>
            <p:ph type="sldNum" sz="quarter" idx="12"/>
          </p:nvPr>
        </p:nvSpPr>
        <p:spPr/>
        <p:txBody>
          <a:bodyPr/>
          <a:lstStyle/>
          <a:p>
            <a:fld id="{055E3E7B-0AD1-6E48-8437-00F2EFF1B248}" type="slidenum">
              <a:rPr lang="en-GR" smtClean="0"/>
              <a:t>‹#›</a:t>
            </a:fld>
            <a:endParaRPr lang="en-GR"/>
          </a:p>
        </p:txBody>
      </p:sp>
    </p:spTree>
    <p:extLst>
      <p:ext uri="{BB962C8B-B14F-4D97-AF65-F5344CB8AC3E}">
        <p14:creationId xmlns:p14="http://schemas.microsoft.com/office/powerpoint/2010/main" val="324060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3DB522-8BF2-D743-B073-E689CABF406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1835A85F-2B47-764B-ADAF-A3FB95E30A2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2C3996FE-B426-084F-90B0-7CE1DD15794C}"/>
              </a:ext>
            </a:extLst>
          </p:cNvPr>
          <p:cNvSpPr>
            <a:spLocks noGrp="1"/>
          </p:cNvSpPr>
          <p:nvPr>
            <p:ph type="dt" sz="half" idx="10"/>
          </p:nvPr>
        </p:nvSpPr>
        <p:spPr/>
        <p:txBody>
          <a:bodyPr/>
          <a:lstStyle/>
          <a:p>
            <a:fld id="{7F974C12-79F4-814D-B43B-B677912F56D5}" type="datetimeFigureOut">
              <a:rPr lang="en-GR" smtClean="0"/>
              <a:t>1/4/21</a:t>
            </a:fld>
            <a:endParaRPr lang="en-GR"/>
          </a:p>
        </p:txBody>
      </p:sp>
      <p:sp>
        <p:nvSpPr>
          <p:cNvPr id="5" name="Footer Placeholder 4">
            <a:extLst>
              <a:ext uri="{FF2B5EF4-FFF2-40B4-BE49-F238E27FC236}">
                <a16:creationId xmlns:a16="http://schemas.microsoft.com/office/drawing/2014/main" id="{0B360153-CE90-4C40-8860-F3FC1FD72867}"/>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066A4032-6867-8345-8C77-F4977613159B}"/>
              </a:ext>
            </a:extLst>
          </p:cNvPr>
          <p:cNvSpPr>
            <a:spLocks noGrp="1"/>
          </p:cNvSpPr>
          <p:nvPr>
            <p:ph type="sldNum" sz="quarter" idx="12"/>
          </p:nvPr>
        </p:nvSpPr>
        <p:spPr/>
        <p:txBody>
          <a:bodyPr/>
          <a:lstStyle/>
          <a:p>
            <a:fld id="{055E3E7B-0AD1-6E48-8437-00F2EFF1B248}" type="slidenum">
              <a:rPr lang="en-GR" smtClean="0"/>
              <a:t>‹#›</a:t>
            </a:fld>
            <a:endParaRPr lang="en-GR"/>
          </a:p>
        </p:txBody>
      </p:sp>
    </p:spTree>
    <p:extLst>
      <p:ext uri="{BB962C8B-B14F-4D97-AF65-F5344CB8AC3E}">
        <p14:creationId xmlns:p14="http://schemas.microsoft.com/office/powerpoint/2010/main" val="998118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06F75-0BD5-4342-8AD5-5BA6FF8A6923}"/>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77430A19-8392-CB49-B475-226D0FB20E2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F1EC514F-4D7A-EB48-A8FF-7B297428BB76}"/>
              </a:ext>
            </a:extLst>
          </p:cNvPr>
          <p:cNvSpPr>
            <a:spLocks noGrp="1"/>
          </p:cNvSpPr>
          <p:nvPr>
            <p:ph type="dt" sz="half" idx="10"/>
          </p:nvPr>
        </p:nvSpPr>
        <p:spPr/>
        <p:txBody>
          <a:bodyPr/>
          <a:lstStyle/>
          <a:p>
            <a:fld id="{7F974C12-79F4-814D-B43B-B677912F56D5}" type="datetimeFigureOut">
              <a:rPr lang="en-GR" smtClean="0"/>
              <a:t>1/4/21</a:t>
            </a:fld>
            <a:endParaRPr lang="en-GR"/>
          </a:p>
        </p:txBody>
      </p:sp>
      <p:sp>
        <p:nvSpPr>
          <p:cNvPr id="5" name="Footer Placeholder 4">
            <a:extLst>
              <a:ext uri="{FF2B5EF4-FFF2-40B4-BE49-F238E27FC236}">
                <a16:creationId xmlns:a16="http://schemas.microsoft.com/office/drawing/2014/main" id="{2BCEC078-B670-D241-BB78-970F1593E86B}"/>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215ADD86-B0A4-1142-BF9C-76601DFE6918}"/>
              </a:ext>
            </a:extLst>
          </p:cNvPr>
          <p:cNvSpPr>
            <a:spLocks noGrp="1"/>
          </p:cNvSpPr>
          <p:nvPr>
            <p:ph type="sldNum" sz="quarter" idx="12"/>
          </p:nvPr>
        </p:nvSpPr>
        <p:spPr/>
        <p:txBody>
          <a:bodyPr/>
          <a:lstStyle/>
          <a:p>
            <a:fld id="{055E3E7B-0AD1-6E48-8437-00F2EFF1B248}" type="slidenum">
              <a:rPr lang="en-GR" smtClean="0"/>
              <a:t>‹#›</a:t>
            </a:fld>
            <a:endParaRPr lang="en-GR"/>
          </a:p>
        </p:txBody>
      </p:sp>
    </p:spTree>
    <p:extLst>
      <p:ext uri="{BB962C8B-B14F-4D97-AF65-F5344CB8AC3E}">
        <p14:creationId xmlns:p14="http://schemas.microsoft.com/office/powerpoint/2010/main" val="2682608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79138-3E73-AB40-84EC-4C4320ECC2A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CF5EDD21-16AC-FF40-B87D-F055D82498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382B51F-46CE-B649-BFD9-87C7B087FCEF}"/>
              </a:ext>
            </a:extLst>
          </p:cNvPr>
          <p:cNvSpPr>
            <a:spLocks noGrp="1"/>
          </p:cNvSpPr>
          <p:nvPr>
            <p:ph type="dt" sz="half" idx="10"/>
          </p:nvPr>
        </p:nvSpPr>
        <p:spPr/>
        <p:txBody>
          <a:bodyPr/>
          <a:lstStyle/>
          <a:p>
            <a:fld id="{7F974C12-79F4-814D-B43B-B677912F56D5}" type="datetimeFigureOut">
              <a:rPr lang="en-GR" smtClean="0"/>
              <a:t>1/4/21</a:t>
            </a:fld>
            <a:endParaRPr lang="en-GR"/>
          </a:p>
        </p:txBody>
      </p:sp>
      <p:sp>
        <p:nvSpPr>
          <p:cNvPr id="5" name="Footer Placeholder 4">
            <a:extLst>
              <a:ext uri="{FF2B5EF4-FFF2-40B4-BE49-F238E27FC236}">
                <a16:creationId xmlns:a16="http://schemas.microsoft.com/office/drawing/2014/main" id="{2D26531F-6F1F-7046-AC3A-EB73BAD6DA62}"/>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3BA968FD-D881-B747-B53E-84D2BBC53209}"/>
              </a:ext>
            </a:extLst>
          </p:cNvPr>
          <p:cNvSpPr>
            <a:spLocks noGrp="1"/>
          </p:cNvSpPr>
          <p:nvPr>
            <p:ph type="sldNum" sz="quarter" idx="12"/>
          </p:nvPr>
        </p:nvSpPr>
        <p:spPr/>
        <p:txBody>
          <a:bodyPr/>
          <a:lstStyle/>
          <a:p>
            <a:fld id="{055E3E7B-0AD1-6E48-8437-00F2EFF1B248}" type="slidenum">
              <a:rPr lang="en-GR" smtClean="0"/>
              <a:t>‹#›</a:t>
            </a:fld>
            <a:endParaRPr lang="en-GR"/>
          </a:p>
        </p:txBody>
      </p:sp>
    </p:spTree>
    <p:extLst>
      <p:ext uri="{BB962C8B-B14F-4D97-AF65-F5344CB8AC3E}">
        <p14:creationId xmlns:p14="http://schemas.microsoft.com/office/powerpoint/2010/main" val="197614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41FDD-F483-9C46-B5A4-772C920BB396}"/>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3DD63279-320E-3047-96D3-3E65AEDF401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BE666072-5D7E-7A4B-AE95-08D7AB60531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4227F5AA-B737-D446-80DA-9FAE0B8A4BBC}"/>
              </a:ext>
            </a:extLst>
          </p:cNvPr>
          <p:cNvSpPr>
            <a:spLocks noGrp="1"/>
          </p:cNvSpPr>
          <p:nvPr>
            <p:ph type="dt" sz="half" idx="10"/>
          </p:nvPr>
        </p:nvSpPr>
        <p:spPr/>
        <p:txBody>
          <a:bodyPr/>
          <a:lstStyle/>
          <a:p>
            <a:fld id="{7F974C12-79F4-814D-B43B-B677912F56D5}" type="datetimeFigureOut">
              <a:rPr lang="en-GR" smtClean="0"/>
              <a:t>1/4/21</a:t>
            </a:fld>
            <a:endParaRPr lang="en-GR"/>
          </a:p>
        </p:txBody>
      </p:sp>
      <p:sp>
        <p:nvSpPr>
          <p:cNvPr id="6" name="Footer Placeholder 5">
            <a:extLst>
              <a:ext uri="{FF2B5EF4-FFF2-40B4-BE49-F238E27FC236}">
                <a16:creationId xmlns:a16="http://schemas.microsoft.com/office/drawing/2014/main" id="{C3C9075C-AF80-5B4B-8D86-D8C297C08E82}"/>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9A9209F0-ED60-FF4E-A5E6-D0838C7F5DE8}"/>
              </a:ext>
            </a:extLst>
          </p:cNvPr>
          <p:cNvSpPr>
            <a:spLocks noGrp="1"/>
          </p:cNvSpPr>
          <p:nvPr>
            <p:ph type="sldNum" sz="quarter" idx="12"/>
          </p:nvPr>
        </p:nvSpPr>
        <p:spPr/>
        <p:txBody>
          <a:bodyPr/>
          <a:lstStyle/>
          <a:p>
            <a:fld id="{055E3E7B-0AD1-6E48-8437-00F2EFF1B248}" type="slidenum">
              <a:rPr lang="en-GR" smtClean="0"/>
              <a:t>‹#›</a:t>
            </a:fld>
            <a:endParaRPr lang="en-GR"/>
          </a:p>
        </p:txBody>
      </p:sp>
    </p:spTree>
    <p:extLst>
      <p:ext uri="{BB962C8B-B14F-4D97-AF65-F5344CB8AC3E}">
        <p14:creationId xmlns:p14="http://schemas.microsoft.com/office/powerpoint/2010/main" val="1978954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EC951-14E4-AC48-994E-6C1ED2A0A2A5}"/>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17B2C1D2-59E4-1B46-90A1-F5FA31F932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89D2DEE-5945-584E-AFA0-74D1F197063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098CC0BA-488E-8B49-976C-B5B5EB1B0D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02BC5B8-22B2-624B-95A8-408A3DA7FEF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5BAF5EB0-1BA3-6D47-918E-73B53F41ABC5}"/>
              </a:ext>
            </a:extLst>
          </p:cNvPr>
          <p:cNvSpPr>
            <a:spLocks noGrp="1"/>
          </p:cNvSpPr>
          <p:nvPr>
            <p:ph type="dt" sz="half" idx="10"/>
          </p:nvPr>
        </p:nvSpPr>
        <p:spPr/>
        <p:txBody>
          <a:bodyPr/>
          <a:lstStyle/>
          <a:p>
            <a:fld id="{7F974C12-79F4-814D-B43B-B677912F56D5}" type="datetimeFigureOut">
              <a:rPr lang="en-GR" smtClean="0"/>
              <a:t>1/4/21</a:t>
            </a:fld>
            <a:endParaRPr lang="en-GR"/>
          </a:p>
        </p:txBody>
      </p:sp>
      <p:sp>
        <p:nvSpPr>
          <p:cNvPr id="8" name="Footer Placeholder 7">
            <a:extLst>
              <a:ext uri="{FF2B5EF4-FFF2-40B4-BE49-F238E27FC236}">
                <a16:creationId xmlns:a16="http://schemas.microsoft.com/office/drawing/2014/main" id="{BAF149B2-80C4-FA41-89BD-96FDE23F4A3F}"/>
              </a:ext>
            </a:extLst>
          </p:cNvPr>
          <p:cNvSpPr>
            <a:spLocks noGrp="1"/>
          </p:cNvSpPr>
          <p:nvPr>
            <p:ph type="ftr" sz="quarter" idx="11"/>
          </p:nvPr>
        </p:nvSpPr>
        <p:spPr/>
        <p:txBody>
          <a:bodyPr/>
          <a:lstStyle/>
          <a:p>
            <a:endParaRPr lang="en-GR"/>
          </a:p>
        </p:txBody>
      </p:sp>
      <p:sp>
        <p:nvSpPr>
          <p:cNvPr id="9" name="Slide Number Placeholder 8">
            <a:extLst>
              <a:ext uri="{FF2B5EF4-FFF2-40B4-BE49-F238E27FC236}">
                <a16:creationId xmlns:a16="http://schemas.microsoft.com/office/drawing/2014/main" id="{C382C54B-B132-FE46-BDB7-C43116E3FB8D}"/>
              </a:ext>
            </a:extLst>
          </p:cNvPr>
          <p:cNvSpPr>
            <a:spLocks noGrp="1"/>
          </p:cNvSpPr>
          <p:nvPr>
            <p:ph type="sldNum" sz="quarter" idx="12"/>
          </p:nvPr>
        </p:nvSpPr>
        <p:spPr/>
        <p:txBody>
          <a:bodyPr/>
          <a:lstStyle/>
          <a:p>
            <a:fld id="{055E3E7B-0AD1-6E48-8437-00F2EFF1B248}" type="slidenum">
              <a:rPr lang="en-GR" smtClean="0"/>
              <a:t>‹#›</a:t>
            </a:fld>
            <a:endParaRPr lang="en-GR"/>
          </a:p>
        </p:txBody>
      </p:sp>
    </p:spTree>
    <p:extLst>
      <p:ext uri="{BB962C8B-B14F-4D97-AF65-F5344CB8AC3E}">
        <p14:creationId xmlns:p14="http://schemas.microsoft.com/office/powerpoint/2010/main" val="596722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E64F5-7835-C046-9AA9-8CCCE5350642}"/>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6CCF5ED9-1061-8146-B73D-FAE6E7DB3750}"/>
              </a:ext>
            </a:extLst>
          </p:cNvPr>
          <p:cNvSpPr>
            <a:spLocks noGrp="1"/>
          </p:cNvSpPr>
          <p:nvPr>
            <p:ph type="dt" sz="half" idx="10"/>
          </p:nvPr>
        </p:nvSpPr>
        <p:spPr/>
        <p:txBody>
          <a:bodyPr/>
          <a:lstStyle/>
          <a:p>
            <a:fld id="{7F974C12-79F4-814D-B43B-B677912F56D5}" type="datetimeFigureOut">
              <a:rPr lang="en-GR" smtClean="0"/>
              <a:t>1/4/21</a:t>
            </a:fld>
            <a:endParaRPr lang="en-GR"/>
          </a:p>
        </p:txBody>
      </p:sp>
      <p:sp>
        <p:nvSpPr>
          <p:cNvPr id="4" name="Footer Placeholder 3">
            <a:extLst>
              <a:ext uri="{FF2B5EF4-FFF2-40B4-BE49-F238E27FC236}">
                <a16:creationId xmlns:a16="http://schemas.microsoft.com/office/drawing/2014/main" id="{C86B1785-F794-D642-A360-B89E71D1C977}"/>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6F1CE15A-EDF3-D749-B9EA-50BDD26E1B09}"/>
              </a:ext>
            </a:extLst>
          </p:cNvPr>
          <p:cNvSpPr>
            <a:spLocks noGrp="1"/>
          </p:cNvSpPr>
          <p:nvPr>
            <p:ph type="sldNum" sz="quarter" idx="12"/>
          </p:nvPr>
        </p:nvSpPr>
        <p:spPr/>
        <p:txBody>
          <a:bodyPr/>
          <a:lstStyle/>
          <a:p>
            <a:fld id="{055E3E7B-0AD1-6E48-8437-00F2EFF1B248}" type="slidenum">
              <a:rPr lang="en-GR" smtClean="0"/>
              <a:t>‹#›</a:t>
            </a:fld>
            <a:endParaRPr lang="en-GR"/>
          </a:p>
        </p:txBody>
      </p:sp>
    </p:spTree>
    <p:extLst>
      <p:ext uri="{BB962C8B-B14F-4D97-AF65-F5344CB8AC3E}">
        <p14:creationId xmlns:p14="http://schemas.microsoft.com/office/powerpoint/2010/main" val="749142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3F9FCB-00C9-904D-9FCE-F83755411C65}"/>
              </a:ext>
            </a:extLst>
          </p:cNvPr>
          <p:cNvSpPr>
            <a:spLocks noGrp="1"/>
          </p:cNvSpPr>
          <p:nvPr>
            <p:ph type="dt" sz="half" idx="10"/>
          </p:nvPr>
        </p:nvSpPr>
        <p:spPr/>
        <p:txBody>
          <a:bodyPr/>
          <a:lstStyle/>
          <a:p>
            <a:fld id="{7F974C12-79F4-814D-B43B-B677912F56D5}" type="datetimeFigureOut">
              <a:rPr lang="en-GR" smtClean="0"/>
              <a:t>1/4/21</a:t>
            </a:fld>
            <a:endParaRPr lang="en-GR"/>
          </a:p>
        </p:txBody>
      </p:sp>
      <p:sp>
        <p:nvSpPr>
          <p:cNvPr id="3" name="Footer Placeholder 2">
            <a:extLst>
              <a:ext uri="{FF2B5EF4-FFF2-40B4-BE49-F238E27FC236}">
                <a16:creationId xmlns:a16="http://schemas.microsoft.com/office/drawing/2014/main" id="{0152079E-C3F7-E144-A5C9-29864B45BA5A}"/>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21F8DB22-3E23-5A47-94E2-A3D93B379E0B}"/>
              </a:ext>
            </a:extLst>
          </p:cNvPr>
          <p:cNvSpPr>
            <a:spLocks noGrp="1"/>
          </p:cNvSpPr>
          <p:nvPr>
            <p:ph type="sldNum" sz="quarter" idx="12"/>
          </p:nvPr>
        </p:nvSpPr>
        <p:spPr/>
        <p:txBody>
          <a:bodyPr/>
          <a:lstStyle/>
          <a:p>
            <a:fld id="{055E3E7B-0AD1-6E48-8437-00F2EFF1B248}" type="slidenum">
              <a:rPr lang="en-GR" smtClean="0"/>
              <a:t>‹#›</a:t>
            </a:fld>
            <a:endParaRPr lang="en-GR"/>
          </a:p>
        </p:txBody>
      </p:sp>
    </p:spTree>
    <p:extLst>
      <p:ext uri="{BB962C8B-B14F-4D97-AF65-F5344CB8AC3E}">
        <p14:creationId xmlns:p14="http://schemas.microsoft.com/office/powerpoint/2010/main" val="3639680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DE792-C5BE-E94A-BCB2-E4017BEABFD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978A7E05-50E6-1743-A2B0-B816DB0E03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75EBD26B-758C-684F-B917-07FE313F23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83E4C3F-D181-CF42-85F2-F4B2273D227D}"/>
              </a:ext>
            </a:extLst>
          </p:cNvPr>
          <p:cNvSpPr>
            <a:spLocks noGrp="1"/>
          </p:cNvSpPr>
          <p:nvPr>
            <p:ph type="dt" sz="half" idx="10"/>
          </p:nvPr>
        </p:nvSpPr>
        <p:spPr/>
        <p:txBody>
          <a:bodyPr/>
          <a:lstStyle/>
          <a:p>
            <a:fld id="{7F974C12-79F4-814D-B43B-B677912F56D5}" type="datetimeFigureOut">
              <a:rPr lang="en-GR" smtClean="0"/>
              <a:t>1/4/21</a:t>
            </a:fld>
            <a:endParaRPr lang="en-GR"/>
          </a:p>
        </p:txBody>
      </p:sp>
      <p:sp>
        <p:nvSpPr>
          <p:cNvPr id="6" name="Footer Placeholder 5">
            <a:extLst>
              <a:ext uri="{FF2B5EF4-FFF2-40B4-BE49-F238E27FC236}">
                <a16:creationId xmlns:a16="http://schemas.microsoft.com/office/drawing/2014/main" id="{DD54C44B-B404-3E4B-9503-FF6E0BD01A27}"/>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12F77815-F23F-9947-805A-E948219ABCC7}"/>
              </a:ext>
            </a:extLst>
          </p:cNvPr>
          <p:cNvSpPr>
            <a:spLocks noGrp="1"/>
          </p:cNvSpPr>
          <p:nvPr>
            <p:ph type="sldNum" sz="quarter" idx="12"/>
          </p:nvPr>
        </p:nvSpPr>
        <p:spPr/>
        <p:txBody>
          <a:bodyPr/>
          <a:lstStyle/>
          <a:p>
            <a:fld id="{055E3E7B-0AD1-6E48-8437-00F2EFF1B248}" type="slidenum">
              <a:rPr lang="en-GR" smtClean="0"/>
              <a:t>‹#›</a:t>
            </a:fld>
            <a:endParaRPr lang="en-GR"/>
          </a:p>
        </p:txBody>
      </p:sp>
    </p:spTree>
    <p:extLst>
      <p:ext uri="{BB962C8B-B14F-4D97-AF65-F5344CB8AC3E}">
        <p14:creationId xmlns:p14="http://schemas.microsoft.com/office/powerpoint/2010/main" val="2334514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D8E86-636A-A84B-832F-6844C93DB9E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B0DF4553-E3F8-154B-BD92-7F4912179E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16211233-D607-C145-A44B-4833B1A9CB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710DCC9-7F17-084F-8A8B-76CDC56FDB5E}"/>
              </a:ext>
            </a:extLst>
          </p:cNvPr>
          <p:cNvSpPr>
            <a:spLocks noGrp="1"/>
          </p:cNvSpPr>
          <p:nvPr>
            <p:ph type="dt" sz="half" idx="10"/>
          </p:nvPr>
        </p:nvSpPr>
        <p:spPr/>
        <p:txBody>
          <a:bodyPr/>
          <a:lstStyle/>
          <a:p>
            <a:fld id="{7F974C12-79F4-814D-B43B-B677912F56D5}" type="datetimeFigureOut">
              <a:rPr lang="en-GR" smtClean="0"/>
              <a:t>1/4/21</a:t>
            </a:fld>
            <a:endParaRPr lang="en-GR"/>
          </a:p>
        </p:txBody>
      </p:sp>
      <p:sp>
        <p:nvSpPr>
          <p:cNvPr id="6" name="Footer Placeholder 5">
            <a:extLst>
              <a:ext uri="{FF2B5EF4-FFF2-40B4-BE49-F238E27FC236}">
                <a16:creationId xmlns:a16="http://schemas.microsoft.com/office/drawing/2014/main" id="{5452F571-2A59-2140-8A68-C40EBD5B071A}"/>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F8182680-6712-0B44-98B0-AB507BFABFF4}"/>
              </a:ext>
            </a:extLst>
          </p:cNvPr>
          <p:cNvSpPr>
            <a:spLocks noGrp="1"/>
          </p:cNvSpPr>
          <p:nvPr>
            <p:ph type="sldNum" sz="quarter" idx="12"/>
          </p:nvPr>
        </p:nvSpPr>
        <p:spPr/>
        <p:txBody>
          <a:bodyPr/>
          <a:lstStyle/>
          <a:p>
            <a:fld id="{055E3E7B-0AD1-6E48-8437-00F2EFF1B248}" type="slidenum">
              <a:rPr lang="en-GR" smtClean="0"/>
              <a:t>‹#›</a:t>
            </a:fld>
            <a:endParaRPr lang="en-GR"/>
          </a:p>
        </p:txBody>
      </p:sp>
    </p:spTree>
    <p:extLst>
      <p:ext uri="{BB962C8B-B14F-4D97-AF65-F5344CB8AC3E}">
        <p14:creationId xmlns:p14="http://schemas.microsoft.com/office/powerpoint/2010/main" val="2903921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666DCE-7833-424F-8D2F-EADA9C66C3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DA7DBB15-E06B-DB42-B385-083D026F3E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22E91A9A-2693-9342-87C2-39B7A10F82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974C12-79F4-814D-B43B-B677912F56D5}" type="datetimeFigureOut">
              <a:rPr lang="en-GR" smtClean="0"/>
              <a:t>1/4/21</a:t>
            </a:fld>
            <a:endParaRPr lang="en-GR"/>
          </a:p>
        </p:txBody>
      </p:sp>
      <p:sp>
        <p:nvSpPr>
          <p:cNvPr id="5" name="Footer Placeholder 4">
            <a:extLst>
              <a:ext uri="{FF2B5EF4-FFF2-40B4-BE49-F238E27FC236}">
                <a16:creationId xmlns:a16="http://schemas.microsoft.com/office/drawing/2014/main" id="{F38D5D57-4D09-744C-962B-FB0F4E8CBC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a:extLst>
              <a:ext uri="{FF2B5EF4-FFF2-40B4-BE49-F238E27FC236}">
                <a16:creationId xmlns:a16="http://schemas.microsoft.com/office/drawing/2014/main" id="{0B34CABD-5000-A543-B83F-3BD0A16F66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E3E7B-0AD1-6E48-8437-00F2EFF1B248}" type="slidenum">
              <a:rPr lang="en-GR" smtClean="0"/>
              <a:t>‹#›</a:t>
            </a:fld>
            <a:endParaRPr lang="en-GR"/>
          </a:p>
        </p:txBody>
      </p:sp>
    </p:spTree>
    <p:extLst>
      <p:ext uri="{BB962C8B-B14F-4D97-AF65-F5344CB8AC3E}">
        <p14:creationId xmlns:p14="http://schemas.microsoft.com/office/powerpoint/2010/main" val="225258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61623B-C328-4748-8D17-7BA5E546B011}"/>
              </a:ext>
            </a:extLst>
          </p:cNvPr>
          <p:cNvSpPr>
            <a:spLocks noGrp="1"/>
          </p:cNvSpPr>
          <p:nvPr>
            <p:ph type="title"/>
          </p:nvPr>
        </p:nvSpPr>
        <p:spPr>
          <a:xfrm>
            <a:off x="636495" y="365125"/>
            <a:ext cx="10717306" cy="3149040"/>
          </a:xfrm>
        </p:spPr>
        <p:txBody>
          <a:bodyPr>
            <a:normAutofit fontScale="90000"/>
          </a:bodyPr>
          <a:lstStyle/>
          <a:p>
            <a:pPr>
              <a:lnSpc>
                <a:spcPct val="150000"/>
              </a:lnSpc>
            </a:pPr>
            <a:r>
              <a:rPr lang="el-GR" b="1" dirty="0">
                <a:effectLst/>
                <a:ea typeface="Times New Roman" panose="02020603050405020304" pitchFamily="18" charset="0"/>
                <a:cs typeface="Times New Roman" panose="02020603050405020304" pitchFamily="18" charset="0"/>
              </a:rPr>
              <a:t>                            </a:t>
            </a:r>
            <a:r>
              <a:rPr lang="en-US" b="1" u="sng" dirty="0">
                <a:effectLst/>
                <a:latin typeface="+mn-lt"/>
                <a:ea typeface="Times New Roman" panose="02020603050405020304" pitchFamily="18" charset="0"/>
                <a:cs typeface="Times New Roman" panose="02020603050405020304" pitchFamily="18" charset="0"/>
              </a:rPr>
              <a:t>ΚΕΦΑΛΑΙΟ Δ΄  </a:t>
            </a:r>
            <a:br>
              <a:rPr lang="el-GR" dirty="0">
                <a:effectLst/>
                <a:latin typeface="+mn-lt"/>
                <a:ea typeface="Times New Roman" panose="02020603050405020304" pitchFamily="18" charset="0"/>
                <a:cs typeface="Times New Roman" panose="02020603050405020304" pitchFamily="18" charset="0"/>
              </a:rPr>
            </a:br>
            <a:r>
              <a:rPr lang="en-US" b="1" u="sng" dirty="0">
                <a:effectLst/>
                <a:latin typeface="+mn-lt"/>
                <a:ea typeface="Times New Roman" panose="02020603050405020304" pitchFamily="18" charset="0"/>
                <a:cs typeface="Times New Roman" panose="02020603050405020304" pitchFamily="18" charset="0"/>
              </a:rPr>
              <a:t>Ὁ </a:t>
            </a:r>
            <a:r>
              <a:rPr lang="en-US" b="1" u="sng" dirty="0" err="1">
                <a:effectLst/>
                <a:latin typeface="+mn-lt"/>
                <a:ea typeface="Times New Roman" panose="02020603050405020304" pitchFamily="18" charset="0"/>
                <a:cs typeface="Times New Roman" panose="02020603050405020304" pitchFamily="18" charset="0"/>
              </a:rPr>
              <a:t>Μυστικὸς</a:t>
            </a:r>
            <a:r>
              <a:rPr lang="en-US" b="1" u="sng" dirty="0">
                <a:effectLst/>
                <a:latin typeface="+mn-lt"/>
                <a:ea typeface="Times New Roman" panose="02020603050405020304" pitchFamily="18" charset="0"/>
                <a:cs typeface="Times New Roman" panose="02020603050405020304" pitchFamily="18" charset="0"/>
              </a:rPr>
              <a:t> </a:t>
            </a:r>
            <a:r>
              <a:rPr lang="en-US" b="1" u="sng" dirty="0" err="1">
                <a:effectLst/>
                <a:latin typeface="+mn-lt"/>
                <a:ea typeface="Times New Roman" panose="02020603050405020304" pitchFamily="18" charset="0"/>
                <a:cs typeface="Times New Roman" panose="02020603050405020304" pitchFamily="18" charset="0"/>
              </a:rPr>
              <a:t>Δεῖ</a:t>
            </a:r>
            <a:r>
              <a:rPr lang="en-US" b="1" u="sng" dirty="0">
                <a:effectLst/>
                <a:latin typeface="+mn-lt"/>
                <a:ea typeface="Times New Roman" panose="02020603050405020304" pitchFamily="18" charset="0"/>
                <a:cs typeface="Times New Roman" panose="02020603050405020304" pitchFamily="18" charset="0"/>
              </a:rPr>
              <a:t>πνος: ἀπὸ τὴν ἑβραϊκὴ τελετὴ στὴν Εὐχαριστία</a:t>
            </a:r>
            <a:br>
              <a:rPr lang="el-GR" dirty="0">
                <a:effectLst/>
                <a:latin typeface="+mn-lt"/>
                <a:ea typeface="Times New Roman" panose="02020603050405020304" pitchFamily="18" charset="0"/>
                <a:cs typeface="Times New Roman" panose="02020603050405020304" pitchFamily="18" charset="0"/>
              </a:rPr>
            </a:br>
            <a:endParaRPr lang="el-GR" dirty="0">
              <a:latin typeface="+mn-lt"/>
            </a:endParaRPr>
          </a:p>
        </p:txBody>
      </p:sp>
      <p:sp>
        <p:nvSpPr>
          <p:cNvPr id="3" name="Θέση περιεχομένου 2">
            <a:extLst>
              <a:ext uri="{FF2B5EF4-FFF2-40B4-BE49-F238E27FC236}">
                <a16:creationId xmlns:a16="http://schemas.microsoft.com/office/drawing/2014/main" id="{8C780D57-D36C-475E-BA4F-B815AE37BB53}"/>
              </a:ext>
            </a:extLst>
          </p:cNvPr>
          <p:cNvSpPr>
            <a:spLocks noGrp="1"/>
          </p:cNvSpPr>
          <p:nvPr>
            <p:ph idx="1"/>
          </p:nvPr>
        </p:nvSpPr>
        <p:spPr>
          <a:xfrm>
            <a:off x="636494" y="3729319"/>
            <a:ext cx="10717306" cy="2447644"/>
          </a:xfrm>
        </p:spPr>
        <p:txBody>
          <a:bodyPr/>
          <a:lstStyle/>
          <a:p>
            <a:endParaRPr lang="el-GR" dirty="0"/>
          </a:p>
        </p:txBody>
      </p:sp>
    </p:spTree>
    <p:extLst>
      <p:ext uri="{BB962C8B-B14F-4D97-AF65-F5344CB8AC3E}">
        <p14:creationId xmlns:p14="http://schemas.microsoft.com/office/powerpoint/2010/main" val="4239050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62841C-188E-4D22-900B-BFB0A4A67B58}"/>
              </a:ext>
            </a:extLst>
          </p:cNvPr>
          <p:cNvSpPr>
            <a:spLocks noGrp="1"/>
          </p:cNvSpPr>
          <p:nvPr>
            <p:ph type="title"/>
          </p:nvPr>
        </p:nvSpPr>
        <p:spPr>
          <a:xfrm>
            <a:off x="53789" y="62753"/>
            <a:ext cx="11300012" cy="54685"/>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3D5BB593-C129-4561-BC98-69E21757C85F}"/>
              </a:ext>
            </a:extLst>
          </p:cNvPr>
          <p:cNvSpPr>
            <a:spLocks noGrp="1"/>
          </p:cNvSpPr>
          <p:nvPr>
            <p:ph idx="1"/>
          </p:nvPr>
        </p:nvSpPr>
        <p:spPr>
          <a:xfrm>
            <a:off x="143435" y="268940"/>
            <a:ext cx="11905130" cy="6373009"/>
          </a:xfrm>
        </p:spPr>
        <p:txBody>
          <a:bodyPr>
            <a:normAutofit/>
          </a:bodyPr>
          <a:lstStyle/>
          <a:p>
            <a:pPr marL="0" indent="0">
              <a:buNone/>
            </a:pPr>
            <a:r>
              <a:rPr lang="el-GR" sz="3200" b="1" u="dotted" dirty="0">
                <a:effectLst/>
                <a:ea typeface="Times New Roman" panose="02020603050405020304" pitchFamily="18" charset="0"/>
                <a:cs typeface="Times New Roman" panose="02020603050405020304" pitchFamily="18" charset="0"/>
              </a:rPr>
              <a:t>(δ)  «</a:t>
            </a:r>
            <a:r>
              <a:rPr lang="el-GR" sz="3200" b="1" u="dotted" dirty="0" err="1">
                <a:effectLst/>
                <a:ea typeface="Times New Roman" panose="02020603050405020304" pitchFamily="18" charset="0"/>
                <a:cs typeface="Times New Roman" panose="02020603050405020304" pitchFamily="18" charset="0"/>
              </a:rPr>
              <a:t>Δεῖπνο</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τοῦ</a:t>
            </a:r>
            <a:r>
              <a:rPr lang="el-GR" sz="3200" b="1" u="dotted" dirty="0">
                <a:effectLst/>
                <a:ea typeface="Times New Roman" panose="02020603050405020304" pitchFamily="18" charset="0"/>
                <a:cs typeface="Times New Roman" panose="02020603050405020304" pitchFamily="18" charset="0"/>
              </a:rPr>
              <a:t> Κυρίου» </a:t>
            </a:r>
            <a:r>
              <a:rPr lang="el-GR" sz="3200" b="1" u="dotted" dirty="0" err="1">
                <a:effectLst/>
                <a:ea typeface="Times New Roman" panose="02020603050405020304" pitchFamily="18" charset="0"/>
                <a:cs typeface="Times New Roman" panose="02020603050405020304" pitchFamily="18" charset="0"/>
              </a:rPr>
              <a:t>καὶ</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ἑβραϊκὰ</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δεῖπνα</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στὴν</a:t>
            </a:r>
            <a:r>
              <a:rPr lang="el-GR" sz="3200" b="1" u="dotted" dirty="0">
                <a:effectLst/>
                <a:ea typeface="Times New Roman" panose="02020603050405020304" pitchFamily="18" charset="0"/>
                <a:cs typeface="Times New Roman" panose="02020603050405020304" pitchFamily="18" charset="0"/>
              </a:rPr>
              <a:t> πρώτη </a:t>
            </a:r>
            <a:r>
              <a:rPr lang="el-GR" sz="3200" b="1" u="dotted" dirty="0" err="1">
                <a:effectLst/>
                <a:ea typeface="Times New Roman" panose="02020603050405020304" pitchFamily="18" charset="0"/>
                <a:cs typeface="Times New Roman" panose="02020603050405020304" pitchFamily="18" charset="0"/>
              </a:rPr>
              <a:t>χριστιανικὴ</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Ἐκκλησία</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τῶν</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Ἱεροσολύμων</a:t>
            </a:r>
            <a:endParaRPr lang="el-GR" sz="3200" b="1" u="dotted" dirty="0">
              <a:effectLst/>
              <a:ea typeface="Times New Roman" panose="02020603050405020304" pitchFamily="18" charset="0"/>
              <a:cs typeface="Times New Roman" panose="02020603050405020304" pitchFamily="18" charset="0"/>
            </a:endParaRPr>
          </a:p>
          <a:p>
            <a:r>
              <a:rPr lang="el-GR" sz="3200" dirty="0">
                <a:effectLst/>
                <a:ea typeface="Times New Roman" panose="02020603050405020304" pitchFamily="18" charset="0"/>
                <a:cs typeface="Times New Roman" panose="02020603050405020304" pitchFamily="18" charset="0"/>
              </a:rPr>
              <a:t>Γνωρίζουμε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ἡ πρώτη </a:t>
            </a:r>
            <a:r>
              <a:rPr lang="el-GR" sz="3200" dirty="0" err="1">
                <a:effectLst/>
                <a:ea typeface="Times New Roman" panose="02020603050405020304" pitchFamily="18" charset="0"/>
                <a:cs typeface="Times New Roman" panose="02020603050405020304" pitchFamily="18" charset="0"/>
              </a:rPr>
              <a:t>χριστιανικὴ</a:t>
            </a:r>
            <a:r>
              <a:rPr lang="el-GR" sz="3200" dirty="0">
                <a:effectLst/>
                <a:ea typeface="Times New Roman" panose="02020603050405020304" pitchFamily="18" charset="0"/>
                <a:cs typeface="Times New Roman" panose="02020603050405020304" pitchFamily="18" charset="0"/>
              </a:rPr>
              <a:t> κοινότητα </a:t>
            </a:r>
            <a:r>
              <a:rPr lang="el-GR" sz="3200" dirty="0" err="1">
                <a:effectLst/>
                <a:ea typeface="Times New Roman" panose="02020603050405020304" pitchFamily="18" charset="0"/>
                <a:cs typeface="Times New Roman" panose="02020603050405020304" pitchFamily="18" charset="0"/>
              </a:rPr>
              <a:t>στὰ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Ἱεροσόλυμα</a:t>
            </a:r>
            <a:r>
              <a:rPr lang="el-GR" sz="3200" dirty="0">
                <a:effectLst/>
                <a:ea typeface="Times New Roman" panose="02020603050405020304" pitchFamily="18" charset="0"/>
                <a:cs typeface="Times New Roman" panose="02020603050405020304" pitchFamily="18" charset="0"/>
              </a:rPr>
              <a:t> συναζόταν </a:t>
            </a:r>
            <a:r>
              <a:rPr lang="el-GR" sz="3200" dirty="0" err="1">
                <a:effectLst/>
                <a:ea typeface="Times New Roman" panose="02020603050405020304" pitchFamily="18" charset="0"/>
                <a:cs typeface="Times New Roman" panose="02020603050405020304" pitchFamily="18" charset="0"/>
              </a:rPr>
              <a:t>καθημερινὰ</a:t>
            </a:r>
            <a:r>
              <a:rPr lang="el-GR" sz="3200" dirty="0">
                <a:effectLst/>
                <a:ea typeface="Times New Roman" panose="02020603050405020304" pitchFamily="18" charset="0"/>
                <a:cs typeface="Times New Roman" panose="02020603050405020304" pitchFamily="18" charset="0"/>
              </a:rPr>
              <a:t> γύρω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ἴδιο</a:t>
            </a:r>
            <a:r>
              <a:rPr lang="el-GR" sz="3200" dirty="0">
                <a:effectLst/>
                <a:ea typeface="Times New Roman" panose="02020603050405020304" pitchFamily="18" charset="0"/>
                <a:cs typeface="Times New Roman" panose="02020603050405020304" pitchFamily="18" charset="0"/>
              </a:rPr>
              <a:t> τραπέζι: </a:t>
            </a:r>
            <a:r>
              <a:rPr lang="el-GR" sz="3200" i="1" dirty="0">
                <a:effectLst/>
                <a:ea typeface="Times New Roman" panose="02020603050405020304" pitchFamily="18" charset="0"/>
                <a:cs typeface="Times New Roman" panose="02020603050405020304" pitchFamily="18" charset="0"/>
              </a:rPr>
              <a:t>…</a:t>
            </a:r>
            <a:r>
              <a:rPr lang="el-GR" sz="3200" i="1" dirty="0" err="1">
                <a:effectLst/>
                <a:ea typeface="Times New Roman" panose="02020603050405020304" pitchFamily="18" charset="0"/>
                <a:cs typeface="Times New Roman" panose="02020603050405020304" pitchFamily="18" charset="0"/>
              </a:rPr>
              <a:t>ὁμοθυμαδὸν</a:t>
            </a:r>
            <a:r>
              <a:rPr lang="el-GR" sz="3200" i="1" dirty="0">
                <a:effectLst/>
                <a:ea typeface="Times New Roman" panose="02020603050405020304" pitchFamily="18" charset="0"/>
                <a:cs typeface="Times New Roman" panose="02020603050405020304" pitchFamily="18" charset="0"/>
              </a:rPr>
              <a:t>…</a:t>
            </a:r>
            <a:r>
              <a:rPr lang="el-GR" sz="3200" i="1" dirty="0" err="1">
                <a:effectLst/>
                <a:ea typeface="Times New Roman" panose="02020603050405020304" pitchFamily="18" charset="0"/>
                <a:cs typeface="Times New Roman" panose="02020603050405020304" pitchFamily="18" charset="0"/>
              </a:rPr>
              <a:t>κλῶντες</a:t>
            </a:r>
            <a:r>
              <a:rPr lang="el-GR" sz="3200" i="1" dirty="0">
                <a:effectLst/>
                <a:ea typeface="Times New Roman" panose="02020603050405020304" pitchFamily="18" charset="0"/>
                <a:cs typeface="Times New Roman" panose="02020603050405020304" pitchFamily="18" charset="0"/>
              </a:rPr>
              <a:t> τε </a:t>
            </a:r>
            <a:r>
              <a:rPr lang="el-GR" sz="3200" i="1" dirty="0" err="1">
                <a:effectLst/>
                <a:ea typeface="Times New Roman" panose="02020603050405020304" pitchFamily="18" charset="0"/>
                <a:cs typeface="Times New Roman" panose="02020603050405020304" pitchFamily="18" charset="0"/>
              </a:rPr>
              <a:t>ἄρτον</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μετελάμβανον</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τροφῆς</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ἐν</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ἀγαλλιάσει</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καὶ</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ἀφελότητι</a:t>
            </a:r>
            <a:r>
              <a:rPr lang="el-GR" sz="3200" i="1" dirty="0">
                <a:effectLst/>
                <a:ea typeface="Times New Roman" panose="02020603050405020304" pitchFamily="18" charset="0"/>
                <a:cs typeface="Times New Roman" panose="02020603050405020304" pitchFamily="18" charset="0"/>
              </a:rPr>
              <a:t> καρδίας</a:t>
            </a:r>
            <a:r>
              <a:rPr lang="el-GR" sz="3200" dirty="0">
                <a:effectLst/>
                <a:ea typeface="Times New Roman" panose="02020603050405020304" pitchFamily="18" charset="0"/>
                <a:cs typeface="Times New Roman" panose="02020603050405020304" pitchFamily="18" charset="0"/>
              </a:rPr>
              <a:t> (Πρ.2,46. </a:t>
            </a:r>
            <a:r>
              <a:rPr lang="el-GR" sz="3200" dirty="0" err="1">
                <a:effectLst/>
                <a:ea typeface="Times New Roman" panose="02020603050405020304" pitchFamily="18" charset="0"/>
                <a:cs typeface="Times New Roman" panose="02020603050405020304" pitchFamily="18" charset="0"/>
              </a:rPr>
              <a:t>Πρβλ</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a:t>
            </a:r>
            <a:r>
              <a:rPr lang="el-GR" sz="3200" dirty="0">
                <a:effectLst/>
                <a:ea typeface="Times New Roman" panose="02020603050405020304" pitchFamily="18" charset="0"/>
                <a:cs typeface="Times New Roman" panose="02020603050405020304" pitchFamily="18" charset="0"/>
              </a:rPr>
              <a:t>. 20,7).</a:t>
            </a:r>
          </a:p>
          <a:p>
            <a:r>
              <a:rPr lang="el-GR" sz="3200" dirty="0">
                <a:effectLst/>
                <a:ea typeface="Times New Roman" panose="02020603050405020304" pitchFamily="18" charset="0"/>
                <a:cs typeface="Times New Roman" panose="02020603050405020304" pitchFamily="18" charset="0"/>
              </a:rPr>
              <a:t>Ἡ </a:t>
            </a:r>
            <a:r>
              <a:rPr lang="el-GR" sz="3200" dirty="0" err="1">
                <a:effectLst/>
                <a:ea typeface="Times New Roman" panose="02020603050405020304" pitchFamily="18" charset="0"/>
                <a:cs typeface="Times New Roman" panose="02020603050405020304" pitchFamily="18" charset="0"/>
              </a:rPr>
              <a:t>ἔννοια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συνδέσμου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εὐχαριστιακὴ</a:t>
            </a:r>
            <a:r>
              <a:rPr lang="el-GR" sz="3200" dirty="0">
                <a:effectLst/>
                <a:ea typeface="Times New Roman" panose="02020603050405020304" pitchFamily="18" charset="0"/>
                <a:cs typeface="Times New Roman" panose="02020603050405020304" pitchFamily="18" charset="0"/>
              </a:rPr>
              <a:t> σύναξη τονίζεται </a:t>
            </a:r>
            <a:r>
              <a:rPr lang="el-GR" sz="3200" dirty="0" err="1">
                <a:effectLst/>
                <a:ea typeface="Times New Roman" panose="02020603050405020304" pitchFamily="18" charset="0"/>
                <a:cs typeface="Times New Roman" panose="02020603050405020304" pitchFamily="18" charset="0"/>
              </a:rPr>
              <a:t>διὰ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ὅρου</a:t>
            </a:r>
            <a:r>
              <a:rPr lang="el-GR" sz="3200" dirty="0">
                <a:effectLst/>
                <a:ea typeface="Times New Roman" panose="02020603050405020304" pitchFamily="18" charset="0"/>
                <a:cs typeface="Times New Roman" panose="02020603050405020304" pitchFamily="18" charset="0"/>
              </a:rPr>
              <a:t> «κοινωνία» (</a:t>
            </a:r>
            <a:r>
              <a:rPr lang="el-GR" sz="3200" dirty="0" err="1">
                <a:effectLst/>
                <a:ea typeface="Times New Roman" panose="02020603050405020304" pitchFamily="18" charset="0"/>
                <a:cs typeface="Times New Roman" panose="02020603050405020304" pitchFamily="18" charset="0"/>
              </a:rPr>
              <a:t>οἱ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πρῶτοι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Χριστιανοὶ</a:t>
            </a:r>
            <a:r>
              <a:rPr lang="el-GR" sz="3200"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ἦσαν</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προσκαρτεροῦντες</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τῇ</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διδαχῇ</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τῶν</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ἀποστόλων</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καὶ</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τῇ</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κοινωνίᾳ</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καὶ</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τῇ</a:t>
            </a:r>
            <a:r>
              <a:rPr lang="el-GR" sz="3200" i="1" dirty="0">
                <a:effectLst/>
                <a:ea typeface="Times New Roman" panose="02020603050405020304" pitchFamily="18" charset="0"/>
                <a:cs typeface="Times New Roman" panose="02020603050405020304" pitchFamily="18" charset="0"/>
              </a:rPr>
              <a:t> κλάσει </a:t>
            </a:r>
            <a:r>
              <a:rPr lang="el-GR" sz="3200" i="1" dirty="0" err="1">
                <a:effectLst/>
                <a:ea typeface="Times New Roman" panose="02020603050405020304" pitchFamily="18" charset="0"/>
                <a:cs typeface="Times New Roman" panose="02020603050405020304" pitchFamily="18" charset="0"/>
              </a:rPr>
              <a:t>τοῦ</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ἄρτου</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καὶ</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ταῖς</a:t>
            </a:r>
            <a:r>
              <a:rPr lang="el-GR" sz="3200" i="1" dirty="0">
                <a:effectLst/>
                <a:ea typeface="Times New Roman" panose="02020603050405020304" pitchFamily="18" charset="0"/>
                <a:cs typeface="Times New Roman" panose="02020603050405020304" pitchFamily="18" charset="0"/>
              </a:rPr>
              <a:t> </a:t>
            </a:r>
            <a:r>
              <a:rPr lang="el-GR" sz="3200" i="1" dirty="0" err="1">
                <a:effectLst/>
                <a:ea typeface="Times New Roman" panose="02020603050405020304" pitchFamily="18" charset="0"/>
                <a:cs typeface="Times New Roman" panose="02020603050405020304" pitchFamily="18" charset="0"/>
              </a:rPr>
              <a:t>προσευχαῖς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a:t>
            </a:r>
            <a:r>
              <a:rPr lang="el-GR" sz="3200" dirty="0">
                <a:effectLst/>
                <a:ea typeface="Times New Roman" panose="02020603050405020304" pitchFamily="18" charset="0"/>
                <a:cs typeface="Times New Roman" panose="02020603050405020304" pitchFamily="18" charset="0"/>
              </a:rPr>
              <a:t>. 2, 42).</a:t>
            </a:r>
          </a:p>
          <a:p>
            <a:endParaRPr lang="el-GR" sz="3200" dirty="0"/>
          </a:p>
        </p:txBody>
      </p:sp>
    </p:spTree>
    <p:extLst>
      <p:ext uri="{BB962C8B-B14F-4D97-AF65-F5344CB8AC3E}">
        <p14:creationId xmlns:p14="http://schemas.microsoft.com/office/powerpoint/2010/main" val="83433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C9047C-5E85-47A7-BDA2-63D691B92375}"/>
              </a:ext>
            </a:extLst>
          </p:cNvPr>
          <p:cNvSpPr>
            <a:spLocks noGrp="1"/>
          </p:cNvSpPr>
          <p:nvPr>
            <p:ph type="title"/>
          </p:nvPr>
        </p:nvSpPr>
        <p:spPr>
          <a:xfrm>
            <a:off x="0" y="1"/>
            <a:ext cx="11353801" cy="45719"/>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6275017A-A294-4974-8126-3BDD2119AF98}"/>
              </a:ext>
            </a:extLst>
          </p:cNvPr>
          <p:cNvSpPr>
            <a:spLocks noGrp="1"/>
          </p:cNvSpPr>
          <p:nvPr>
            <p:ph idx="1"/>
          </p:nvPr>
        </p:nvSpPr>
        <p:spPr>
          <a:xfrm>
            <a:off x="134471" y="170329"/>
            <a:ext cx="11219329" cy="6006634"/>
          </a:xfrm>
        </p:spPr>
        <p:txBody>
          <a:bodyPr>
            <a:normAutofit fontScale="92500" lnSpcReduction="10000"/>
          </a:bodyPr>
          <a:lstStyle/>
          <a:p>
            <a:r>
              <a:rPr lang="el-GR" sz="3200" dirty="0" err="1">
                <a:effectLst/>
                <a:ea typeface="Times New Roman" panose="02020603050405020304" pitchFamily="18" charset="0"/>
                <a:cs typeface="Times New Roman" panose="02020603050405020304" pitchFamily="18" charset="0"/>
              </a:rPr>
              <a:t>Οἱ</a:t>
            </a:r>
            <a:r>
              <a:rPr lang="el-GR" sz="3200" dirty="0">
                <a:effectLst/>
                <a:ea typeface="Times New Roman" panose="02020603050405020304" pitchFamily="18" charset="0"/>
                <a:cs typeface="Times New Roman" panose="02020603050405020304" pitchFamily="18" charset="0"/>
              </a:rPr>
              <a:t> μαρτυρίες </a:t>
            </a:r>
            <a:r>
              <a:rPr lang="el-GR" sz="3200" dirty="0" err="1">
                <a:effectLst/>
                <a:ea typeface="Times New Roman" panose="02020603050405020304" pitchFamily="18" charset="0"/>
                <a:cs typeface="Times New Roman" panose="02020603050405020304" pitchFamily="18" charset="0"/>
              </a:rPr>
              <a:t>αὐτὲς</a:t>
            </a:r>
            <a:r>
              <a:rPr lang="el-GR" sz="3200" dirty="0">
                <a:effectLst/>
                <a:ea typeface="Times New Roman" panose="02020603050405020304" pitchFamily="18" charset="0"/>
                <a:cs typeface="Times New Roman" panose="02020603050405020304" pitchFamily="18" charset="0"/>
              </a:rPr>
              <a:t> παραπέμπουν </a:t>
            </a:r>
            <a:r>
              <a:rPr lang="el-GR" sz="3200" dirty="0" err="1">
                <a:effectLst/>
                <a:ea typeface="Times New Roman" panose="02020603050405020304" pitchFamily="18" charset="0"/>
                <a:cs typeface="Times New Roman" panose="02020603050405020304" pitchFamily="18" charset="0"/>
              </a:rPr>
              <a:t>στὴν</a:t>
            </a:r>
            <a:r>
              <a:rPr lang="el-GR" sz="3200" dirty="0">
                <a:effectLst/>
                <a:ea typeface="Times New Roman" panose="02020603050405020304" pitchFamily="18" charset="0"/>
                <a:cs typeface="Times New Roman" panose="02020603050405020304" pitchFamily="18" charset="0"/>
              </a:rPr>
              <a:t> τέλεση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Θείας </a:t>
            </a:r>
            <a:r>
              <a:rPr lang="el-GR" sz="3200" dirty="0" err="1">
                <a:effectLst/>
                <a:ea typeface="Times New Roman" panose="02020603050405020304" pitchFamily="18" charset="0"/>
                <a:cs typeface="Times New Roman" panose="02020603050405020304" pitchFamily="18" charset="0"/>
              </a:rPr>
              <a:t>Εὐχαριστίας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τοὺς</a:t>
            </a:r>
            <a:r>
              <a:rPr lang="el-GR" sz="3200" dirty="0">
                <a:effectLst/>
                <a:ea typeface="Times New Roman" panose="02020603050405020304" pitchFamily="18" charset="0"/>
                <a:cs typeface="Times New Roman" panose="02020603050405020304" pitchFamily="18" charset="0"/>
              </a:rPr>
              <a:t> πρώτους Χριστιανούς,  σύμφωνα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Δεῖπνο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Κυρίου»,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ὁποῖο</a:t>
            </a:r>
            <a:r>
              <a:rPr lang="el-GR" sz="3200" dirty="0">
                <a:effectLst/>
                <a:ea typeface="Times New Roman" panose="02020603050405020304" pitchFamily="18" charset="0"/>
                <a:cs typeface="Times New Roman" panose="02020603050405020304" pitchFamily="18" charset="0"/>
              </a:rPr>
              <a:t> προέρχεται ἡ </a:t>
            </a:r>
            <a:r>
              <a:rPr lang="el-GR" sz="3200" dirty="0" err="1">
                <a:effectLst/>
                <a:ea typeface="Times New Roman" panose="02020603050405020304" pitchFamily="18" charset="0"/>
                <a:cs typeface="Times New Roman" panose="02020603050405020304" pitchFamily="18" charset="0"/>
              </a:rPr>
              <a:t>εὐχαριστιακὴ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ὁρολογία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«κλάσεως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ἄρτου</a:t>
            </a:r>
            <a:r>
              <a:rPr lang="el-GR" sz="3200" dirty="0">
                <a:effectLst/>
                <a:ea typeface="Times New Roman" panose="02020603050405020304" pitchFamily="18" charset="0"/>
                <a:cs typeface="Times New Roman" panose="02020603050405020304" pitchFamily="18" charset="0"/>
              </a:rPr>
              <a:t>».</a:t>
            </a:r>
          </a:p>
          <a:p>
            <a:r>
              <a:rPr lang="el-GR" sz="3200" dirty="0">
                <a:effectLst/>
                <a:ea typeface="Times New Roman" panose="02020603050405020304" pitchFamily="18" charset="0"/>
                <a:cs typeface="Times New Roman" panose="02020603050405020304" pitchFamily="18" charset="0"/>
              </a:rPr>
              <a:t>Παράλληλα, </a:t>
            </a:r>
            <a:r>
              <a:rPr lang="el-GR" sz="3200" dirty="0" err="1">
                <a:effectLst/>
                <a:ea typeface="Times New Roman" panose="02020603050405020304" pitchFamily="18" charset="0"/>
                <a:cs typeface="Times New Roman" panose="02020603050405020304" pitchFamily="18" charset="0"/>
              </a:rPr>
              <a:t>ὅμως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οἱ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πρῶτες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αὐτὲς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εὐχαριστιακὲς</a:t>
            </a:r>
            <a:r>
              <a:rPr lang="el-GR" sz="3200" dirty="0">
                <a:effectLst/>
                <a:ea typeface="Times New Roman" panose="02020603050405020304" pitchFamily="18" charset="0"/>
                <a:cs typeface="Times New Roman" panose="02020603050405020304" pitchFamily="18" charset="0"/>
              </a:rPr>
              <a:t> μαρτυρίες </a:t>
            </a:r>
            <a:r>
              <a:rPr lang="el-GR" sz="3200" dirty="0" err="1">
                <a:effectLst/>
                <a:ea typeface="Times New Roman" panose="02020603050405020304" pitchFamily="18" charset="0"/>
                <a:cs typeface="Times New Roman" panose="02020603050405020304" pitchFamily="18" charset="0"/>
              </a:rPr>
              <a:t>ἀποκαλύπτουν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κοινωνικὸ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χαρακτῆρα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«κλάσεως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ἄρτου</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δηλαδὴ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προσφορὰ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τροφῆς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πρὸς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τοὺς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πολλοὺς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πτωχοὺς</a:t>
            </a:r>
            <a:r>
              <a:rPr lang="el-GR" sz="3200" dirty="0">
                <a:effectLst/>
                <a:ea typeface="Times New Roman" panose="02020603050405020304" pitchFamily="18" charset="0"/>
                <a:cs typeface="Times New Roman" panose="02020603050405020304" pitchFamily="18" charset="0"/>
              </a:rPr>
              <a:t>-μέλη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πρώτης </a:t>
            </a:r>
            <a:r>
              <a:rPr lang="el-GR" sz="3200" dirty="0" err="1">
                <a:effectLst/>
                <a:ea typeface="Times New Roman" panose="02020603050405020304" pitchFamily="18" charset="0"/>
                <a:cs typeface="Times New Roman" panose="02020603050405020304" pitchFamily="18" charset="0"/>
              </a:rPr>
              <a:t>χριστιανικῆς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Ἐκκλησίας</a:t>
            </a:r>
            <a:r>
              <a:rPr lang="el-GR" sz="3200" dirty="0">
                <a:effectLst/>
                <a:ea typeface="Times New Roman" panose="02020603050405020304" pitchFamily="18" charset="0"/>
                <a:cs typeface="Times New Roman" panose="02020603050405020304" pitchFamily="18" charset="0"/>
              </a:rPr>
              <a:t>.</a:t>
            </a:r>
          </a:p>
          <a:p>
            <a:r>
              <a:rPr lang="el-GR" sz="3600" dirty="0">
                <a:effectLst/>
                <a:ea typeface="Times New Roman" panose="02020603050405020304" pitchFamily="18" charset="0"/>
                <a:cs typeface="Times New Roman" panose="02020603050405020304" pitchFamily="18" charset="0"/>
              </a:rPr>
              <a:t>Ἡ </a:t>
            </a:r>
            <a:r>
              <a:rPr lang="el-GR" sz="3600" dirty="0" err="1">
                <a:effectLst/>
                <a:ea typeface="Times New Roman" panose="02020603050405020304" pitchFamily="18" charset="0"/>
                <a:cs typeface="Times New Roman" panose="02020603050405020304" pitchFamily="18" charset="0"/>
              </a:rPr>
              <a:t>εὐχαριστιακὴ</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αὐτὴ</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πρακτικὴ</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τοῦ</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συνδυασμοῦ</a:t>
            </a:r>
            <a:r>
              <a:rPr lang="el-GR" sz="3600" dirty="0">
                <a:effectLst/>
                <a:ea typeface="Times New Roman" panose="02020603050405020304" pitchFamily="18" charset="0"/>
                <a:cs typeface="Times New Roman" panose="02020603050405020304" pitchFamily="18" charset="0"/>
              </a:rPr>
              <a:t> «κλάσεως </a:t>
            </a:r>
            <a:r>
              <a:rPr lang="el-GR" sz="3600" dirty="0" err="1">
                <a:effectLst/>
                <a:ea typeface="Times New Roman" panose="02020603050405020304" pitchFamily="18" charset="0"/>
                <a:cs typeface="Times New Roman" panose="02020603050405020304" pitchFamily="18" charset="0"/>
              </a:rPr>
              <a:t>τοῦ</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ἄρτου</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καὶ</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κοινωνικῆς</a:t>
            </a:r>
            <a:r>
              <a:rPr lang="el-GR" sz="3600" dirty="0">
                <a:effectLst/>
                <a:ea typeface="Times New Roman" panose="02020603050405020304" pitchFamily="18" charset="0"/>
                <a:cs typeface="Times New Roman" panose="02020603050405020304" pitchFamily="18" charset="0"/>
              </a:rPr>
              <a:t> διακονίας </a:t>
            </a:r>
            <a:r>
              <a:rPr lang="el-GR" sz="3600" dirty="0" err="1">
                <a:effectLst/>
                <a:ea typeface="Times New Roman" panose="02020603050405020304" pitchFamily="18" charset="0"/>
                <a:cs typeface="Times New Roman" panose="02020603050405020304" pitchFamily="18" charset="0"/>
              </a:rPr>
              <a:t>ὑπὲρ</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τῶν</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πτωχῶν</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ἦταν</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ἀντίστοιχη</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μὲ</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τὴν</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ἑβραϊκή</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τοῦ</a:t>
            </a:r>
            <a:r>
              <a:rPr lang="el-GR" sz="3600" dirty="0">
                <a:effectLst/>
                <a:ea typeface="Times New Roman" panose="02020603050405020304" pitchFamily="18" charset="0"/>
                <a:cs typeface="Times New Roman" panose="02020603050405020304" pitchFamily="18" charset="0"/>
              </a:rPr>
              <a:t> «πιάτου </a:t>
            </a:r>
            <a:r>
              <a:rPr lang="el-GR" sz="3600" dirty="0" err="1">
                <a:effectLst/>
                <a:ea typeface="Times New Roman" panose="02020603050405020304" pitchFamily="18" charset="0"/>
                <a:cs typeface="Times New Roman" panose="02020603050405020304" pitchFamily="18" charset="0"/>
              </a:rPr>
              <a:t>τοῦ</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πτωχοῦ</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τὸ</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ὁποῖο</a:t>
            </a:r>
            <a:r>
              <a:rPr lang="el-GR" sz="3600" dirty="0">
                <a:effectLst/>
                <a:ea typeface="Times New Roman" panose="02020603050405020304" pitchFamily="18" charset="0"/>
                <a:cs typeface="Times New Roman" panose="02020603050405020304" pitchFamily="18" charset="0"/>
              </a:rPr>
              <a:t> μοιραζόταν κάθε </a:t>
            </a:r>
            <a:r>
              <a:rPr lang="el-GR" sz="3600" dirty="0" err="1">
                <a:effectLst/>
                <a:ea typeface="Times New Roman" panose="02020603050405020304" pitchFamily="18" charset="0"/>
                <a:cs typeface="Times New Roman" panose="02020603050405020304" pitchFamily="18" charset="0"/>
              </a:rPr>
              <a:t>ἡμέρα</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καὶ</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τοῦ</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καλαθιοῦ</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τοῦ</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πτωχοῦ</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τὸ</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ὁποῖο</a:t>
            </a:r>
            <a:r>
              <a:rPr lang="el-GR" sz="3600" dirty="0">
                <a:effectLst/>
                <a:ea typeface="Times New Roman" panose="02020603050405020304" pitchFamily="18" charset="0"/>
                <a:cs typeface="Times New Roman" panose="02020603050405020304" pitchFamily="18" charset="0"/>
              </a:rPr>
              <a:t> μοιραζόταν κάθε </a:t>
            </a:r>
            <a:r>
              <a:rPr lang="el-GR" sz="3600" dirty="0" err="1">
                <a:effectLst/>
                <a:ea typeface="Times New Roman" panose="02020603050405020304" pitchFamily="18" charset="0"/>
                <a:cs typeface="Times New Roman" panose="02020603050405020304" pitchFamily="18" charset="0"/>
              </a:rPr>
              <a:t>ἑβδομάδα</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τὴν</a:t>
            </a:r>
            <a:r>
              <a:rPr lang="el-GR" sz="3600" dirty="0">
                <a:effectLst/>
                <a:ea typeface="Times New Roman" panose="02020603050405020304" pitchFamily="18" charset="0"/>
                <a:cs typeface="Times New Roman" panose="02020603050405020304" pitchFamily="18" charset="0"/>
              </a:rPr>
              <a:t> Παρασκευή, </a:t>
            </a:r>
            <a:r>
              <a:rPr lang="el-GR" sz="3600" dirty="0" err="1">
                <a:effectLst/>
                <a:ea typeface="Times New Roman" panose="02020603050405020304" pitchFamily="18" charset="0"/>
                <a:cs typeface="Times New Roman" panose="02020603050405020304" pitchFamily="18" charset="0"/>
              </a:rPr>
              <a:t>δηλαδὴ</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πρὶν</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ἀπὸ</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τὸν</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ἑορτασμὸ</a:t>
            </a:r>
            <a:r>
              <a:rPr lang="el-GR" sz="3600" dirty="0">
                <a:effectLst/>
                <a:ea typeface="Times New Roman" panose="02020603050405020304" pitchFamily="18" charset="0"/>
                <a:cs typeface="Times New Roman" panose="02020603050405020304" pitchFamily="18" charset="0"/>
              </a:rPr>
              <a:t> </a:t>
            </a:r>
            <a:r>
              <a:rPr lang="el-GR" sz="3600" dirty="0" err="1">
                <a:effectLst/>
                <a:ea typeface="Times New Roman" panose="02020603050405020304" pitchFamily="18" charset="0"/>
                <a:cs typeface="Times New Roman" panose="02020603050405020304" pitchFamily="18" charset="0"/>
              </a:rPr>
              <a:t>τοῦ</a:t>
            </a:r>
            <a:r>
              <a:rPr lang="el-GR" sz="3600" dirty="0">
                <a:effectLst/>
                <a:ea typeface="Times New Roman" panose="02020603050405020304" pitchFamily="18" charset="0"/>
                <a:cs typeface="Times New Roman" panose="02020603050405020304" pitchFamily="18" charset="0"/>
              </a:rPr>
              <a:t> Σαββάτου.</a:t>
            </a:r>
            <a:endParaRPr lang="el-GR" sz="3600" dirty="0"/>
          </a:p>
        </p:txBody>
      </p:sp>
    </p:spTree>
    <p:extLst>
      <p:ext uri="{BB962C8B-B14F-4D97-AF65-F5344CB8AC3E}">
        <p14:creationId xmlns:p14="http://schemas.microsoft.com/office/powerpoint/2010/main" val="582097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8BCC23-9CA1-4951-8D3F-348BD5C9022B}"/>
              </a:ext>
            </a:extLst>
          </p:cNvPr>
          <p:cNvSpPr>
            <a:spLocks noGrp="1"/>
          </p:cNvSpPr>
          <p:nvPr>
            <p:ph type="title"/>
          </p:nvPr>
        </p:nvSpPr>
        <p:spPr>
          <a:xfrm>
            <a:off x="71719" y="1"/>
            <a:ext cx="11282082" cy="152399"/>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036E5635-1E36-485D-94AA-5F2C34748C8C}"/>
              </a:ext>
            </a:extLst>
          </p:cNvPr>
          <p:cNvSpPr>
            <a:spLocks noGrp="1"/>
          </p:cNvSpPr>
          <p:nvPr>
            <p:ph idx="1"/>
          </p:nvPr>
        </p:nvSpPr>
        <p:spPr>
          <a:xfrm>
            <a:off x="170329" y="268940"/>
            <a:ext cx="11797553" cy="6382871"/>
          </a:xfrm>
        </p:spPr>
        <p:txBody>
          <a:bodyPr>
            <a:normAutofit/>
          </a:bodyPr>
          <a:lstStyle/>
          <a:p>
            <a:r>
              <a:rPr lang="el-GR" sz="3200" dirty="0" err="1">
                <a:effectLst/>
                <a:ea typeface="Times New Roman" panose="02020603050405020304" pitchFamily="18" charset="0"/>
                <a:cs typeface="Times New Roman" panose="02020603050405020304" pitchFamily="18" charset="0"/>
              </a:rPr>
              <a:t>Παρατηροῦμε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ἑπομένως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στὴν</a:t>
            </a:r>
            <a:r>
              <a:rPr lang="el-GR" sz="3200" dirty="0">
                <a:effectLst/>
                <a:ea typeface="Times New Roman" panose="02020603050405020304" pitchFamily="18" charset="0"/>
                <a:cs typeface="Times New Roman" panose="02020603050405020304" pitchFamily="18" charset="0"/>
              </a:rPr>
              <a:t> πρώτη </a:t>
            </a:r>
            <a:r>
              <a:rPr lang="el-GR" sz="3200" dirty="0" err="1">
                <a:effectLst/>
                <a:ea typeface="Times New Roman" panose="02020603050405020304" pitchFamily="18" charset="0"/>
                <a:cs typeface="Times New Roman" panose="02020603050405020304" pitchFamily="18" charset="0"/>
              </a:rPr>
              <a:t>χριστιανικὴ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Ἐκκλησία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τῶν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Ἱεροσολύμων</a:t>
            </a:r>
            <a:r>
              <a:rPr lang="el-GR" sz="3200" dirty="0">
                <a:effectLst/>
                <a:ea typeface="Times New Roman" panose="02020603050405020304" pitchFamily="18" charset="0"/>
                <a:cs typeface="Times New Roman" panose="02020603050405020304" pitchFamily="18" charset="0"/>
              </a:rPr>
              <a:t>, ἡ </a:t>
            </a:r>
            <a:r>
              <a:rPr lang="el-GR" sz="3200" dirty="0" err="1">
                <a:effectLst/>
                <a:ea typeface="Times New Roman" panose="02020603050405020304" pitchFamily="18" charset="0"/>
                <a:cs typeface="Times New Roman" panose="02020603050405020304" pitchFamily="18" charset="0"/>
              </a:rPr>
              <a:t>Εὐχαριστία</a:t>
            </a:r>
            <a:r>
              <a:rPr lang="el-GR" sz="3200" dirty="0">
                <a:effectLst/>
                <a:ea typeface="Times New Roman" panose="02020603050405020304" pitchFamily="18" charset="0"/>
                <a:cs typeface="Times New Roman" panose="02020603050405020304" pitchFamily="18" charset="0"/>
              </a:rPr>
              <a:t> συμβαδίζει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κοινωνικὴ</a:t>
            </a:r>
            <a:r>
              <a:rPr lang="el-GR" sz="3200" dirty="0">
                <a:effectLst/>
                <a:ea typeface="Times New Roman" panose="02020603050405020304" pitchFamily="18" charset="0"/>
                <a:cs typeface="Times New Roman" panose="02020603050405020304" pitchFamily="18" charset="0"/>
              </a:rPr>
              <a:t> πρόνοια, </a:t>
            </a:r>
            <a:r>
              <a:rPr lang="el-GR" sz="3200" dirty="0" err="1">
                <a:effectLst/>
                <a:ea typeface="Times New Roman" panose="02020603050405020304" pitchFamily="18" charset="0"/>
                <a:cs typeface="Times New Roman" panose="02020603050405020304" pitchFamily="18" charset="0"/>
              </a:rPr>
              <a:t>γεγονὸς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ὁποῖο</a:t>
            </a:r>
            <a:r>
              <a:rPr lang="el-GR" sz="3200" dirty="0">
                <a:effectLst/>
                <a:ea typeface="Times New Roman" panose="02020603050405020304" pitchFamily="18" charset="0"/>
                <a:cs typeface="Times New Roman" panose="02020603050405020304" pitchFamily="18" charset="0"/>
              </a:rPr>
              <a:t> συνδέεται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ἀντίστοιχες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πρακτικὲς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Ἰουδαϊσμοῦ</a:t>
            </a:r>
            <a:r>
              <a:rPr lang="el-GR" sz="3200" dirty="0">
                <a:effectLst/>
                <a:ea typeface="Times New Roman" panose="02020603050405020304" pitchFamily="18" charset="0"/>
                <a:cs typeface="Times New Roman" panose="02020603050405020304" pitchFamily="18" charset="0"/>
              </a:rPr>
              <a:t>.</a:t>
            </a:r>
          </a:p>
          <a:p>
            <a:r>
              <a:rPr lang="el-GR" sz="3200" dirty="0">
                <a:effectLst/>
                <a:ea typeface="Times New Roman" panose="02020603050405020304" pitchFamily="18" charset="0"/>
                <a:cs typeface="Times New Roman" panose="02020603050405020304" pitchFamily="18" charset="0"/>
              </a:rPr>
              <a:t>Ἡ διαφοροποίηση   </a:t>
            </a:r>
            <a:r>
              <a:rPr lang="el-GR" sz="3200" dirty="0" err="1">
                <a:effectLst/>
                <a:ea typeface="Times New Roman" panose="02020603050405020304" pitchFamily="18" charset="0"/>
                <a:cs typeface="Times New Roman" panose="02020603050405020304" pitchFamily="18" charset="0"/>
              </a:rPr>
              <a:t>ἔγκειται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στὴ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μεταβολὴ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ἡμέρας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γιὰ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χριστιανικὴ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Ἐκκλησία</a:t>
            </a:r>
            <a:r>
              <a:rPr lang="el-GR" sz="3200" dirty="0">
                <a:effectLst/>
                <a:ea typeface="Times New Roman" panose="02020603050405020304" pitchFamily="18" charset="0"/>
                <a:cs typeface="Times New Roman" panose="02020603050405020304" pitchFamily="18" charset="0"/>
              </a:rPr>
              <a:t>, ὁ σύνδεσμος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Θ.Εὐχαριστίας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δεῖπνο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χάριτος»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δεῖπνο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γιὰ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τοὺς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πτωχοὺς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δὲν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πραγματοποιεῖται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προηγούμενη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Σάββατο </a:t>
            </a:r>
            <a:r>
              <a:rPr lang="el-GR" sz="3200" dirty="0" err="1">
                <a:effectLst/>
                <a:ea typeface="Times New Roman" panose="02020603050405020304" pitchFamily="18" charset="0"/>
                <a:cs typeface="Times New Roman" panose="02020603050405020304" pitchFamily="18" charset="0"/>
              </a:rPr>
              <a:t>ἡμέρα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ἀλλὰ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Κυριακή,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ὁποία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ἄλλωστε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πραγματοποιεῖτο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ἡ «λογία» (ὁ </a:t>
            </a:r>
            <a:r>
              <a:rPr lang="el-GR" sz="3200" dirty="0" err="1">
                <a:effectLst/>
                <a:ea typeface="Times New Roman" panose="02020603050405020304" pitchFamily="18" charset="0"/>
                <a:cs typeface="Times New Roman" panose="02020603050405020304" pitchFamily="18" charset="0"/>
              </a:rPr>
              <a:t>ἔρανος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Ἐκκλησίας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Α΄Κορ</a:t>
            </a:r>
            <a:r>
              <a:rPr lang="el-GR" sz="3200" dirty="0">
                <a:effectLst/>
                <a:ea typeface="Times New Roman" panose="02020603050405020304" pitchFamily="18" charset="0"/>
                <a:cs typeface="Times New Roman" panose="02020603050405020304" pitchFamily="18" charset="0"/>
              </a:rPr>
              <a:t>. 16, 2).</a:t>
            </a:r>
          </a:p>
          <a:p>
            <a:endParaRPr lang="el-GR" sz="3200" dirty="0"/>
          </a:p>
        </p:txBody>
      </p:sp>
    </p:spTree>
    <p:extLst>
      <p:ext uri="{BB962C8B-B14F-4D97-AF65-F5344CB8AC3E}">
        <p14:creationId xmlns:p14="http://schemas.microsoft.com/office/powerpoint/2010/main" val="1181603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065C83-E73F-4F99-B4B4-01CB64363BA6}"/>
              </a:ext>
            </a:extLst>
          </p:cNvPr>
          <p:cNvSpPr>
            <a:spLocks noGrp="1"/>
          </p:cNvSpPr>
          <p:nvPr>
            <p:ph type="title"/>
          </p:nvPr>
        </p:nvSpPr>
        <p:spPr>
          <a:xfrm>
            <a:off x="80682" y="1"/>
            <a:ext cx="11273118" cy="71717"/>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193D11F5-0CAD-4AD3-B2B8-42DCEFC1229C}"/>
              </a:ext>
            </a:extLst>
          </p:cNvPr>
          <p:cNvSpPr>
            <a:spLocks noGrp="1"/>
          </p:cNvSpPr>
          <p:nvPr>
            <p:ph idx="1"/>
          </p:nvPr>
        </p:nvSpPr>
        <p:spPr>
          <a:xfrm>
            <a:off x="161365" y="233082"/>
            <a:ext cx="11806517" cy="6481483"/>
          </a:xfrm>
        </p:spPr>
        <p:txBody>
          <a:bodyPr>
            <a:normAutofit/>
          </a:bodyPr>
          <a:lstStyle/>
          <a:p>
            <a:r>
              <a:rPr lang="el-GR" sz="3200" dirty="0" err="1">
                <a:effectLst/>
                <a:ea typeface="Times New Roman" panose="02020603050405020304" pitchFamily="18" charset="0"/>
                <a:cs typeface="Times New Roman" panose="02020603050405020304" pitchFamily="18" charset="0"/>
              </a:rPr>
              <a:t>Ὅπως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μαρτυρεῖται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καινοδιαθηκικὰ</a:t>
            </a:r>
            <a:r>
              <a:rPr lang="el-GR" sz="3200" dirty="0">
                <a:effectLst/>
                <a:ea typeface="Times New Roman" panose="02020603050405020304" pitchFamily="18" charset="0"/>
                <a:cs typeface="Times New Roman" panose="02020603050405020304" pitchFamily="18" charset="0"/>
              </a:rPr>
              <a:t> κείμενα </a:t>
            </a:r>
            <a:r>
              <a:rPr lang="el-GR" sz="3200" dirty="0" err="1">
                <a:effectLst/>
                <a:ea typeface="Times New Roman" panose="02020603050405020304" pitchFamily="18" charset="0"/>
                <a:cs typeface="Times New Roman" panose="02020603050405020304" pitchFamily="18" charset="0"/>
              </a:rPr>
              <a:t>περὶ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Μυστικοῦ</a:t>
            </a:r>
            <a:r>
              <a:rPr lang="el-GR" sz="3200" dirty="0">
                <a:effectLst/>
                <a:ea typeface="Times New Roman" panose="02020603050405020304" pitchFamily="18" charset="0"/>
                <a:cs typeface="Times New Roman" panose="02020603050405020304" pitchFamily="18" charset="0"/>
              </a:rPr>
              <a:t> Δείπνου,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εὐλογία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ποτηρίου</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εἴτε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διάρκεια, </a:t>
            </a:r>
            <a:r>
              <a:rPr lang="el-GR" sz="3200" dirty="0" err="1">
                <a:effectLst/>
                <a:ea typeface="Times New Roman" panose="02020603050405020304" pitchFamily="18" charset="0"/>
                <a:cs typeface="Times New Roman" panose="02020603050405020304" pitchFamily="18" charset="0"/>
              </a:rPr>
              <a:t>εἴτε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μετὰ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δεῖπνο</a:t>
            </a:r>
            <a:r>
              <a:rPr lang="el-GR" sz="3200" dirty="0">
                <a:effectLst/>
                <a:ea typeface="Times New Roman" panose="02020603050405020304" pitchFamily="18" charset="0"/>
                <a:cs typeface="Times New Roman" panose="02020603050405020304" pitchFamily="18" charset="0"/>
              </a:rPr>
              <a:t>), γίνεται λόγος </a:t>
            </a:r>
            <a:r>
              <a:rPr lang="el-GR" sz="3200" dirty="0" err="1">
                <a:effectLst/>
                <a:ea typeface="Times New Roman" panose="02020603050405020304" pitchFamily="18" charset="0"/>
                <a:cs typeface="Times New Roman" panose="02020603050405020304" pitchFamily="18" charset="0"/>
              </a:rPr>
              <a:t>περὶ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Καινῆς</a:t>
            </a:r>
            <a:r>
              <a:rPr lang="el-GR" sz="3200" dirty="0">
                <a:effectLst/>
                <a:ea typeface="Times New Roman" panose="02020603050405020304" pitchFamily="18" charset="0"/>
                <a:cs typeface="Times New Roman" panose="02020603050405020304" pitchFamily="18" charset="0"/>
              </a:rPr>
              <a:t> Διαθήκης». Ἡ </a:t>
            </a:r>
            <a:r>
              <a:rPr lang="el-GR" sz="3200" dirty="0" err="1">
                <a:effectLst/>
                <a:ea typeface="Times New Roman" panose="02020603050405020304" pitchFamily="18" charset="0"/>
                <a:cs typeface="Times New Roman" panose="02020603050405020304" pitchFamily="18" charset="0"/>
              </a:rPr>
              <a:t>δομὴ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εὐλογίας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ἐμφανίζεται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καθαρῶς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ἀραμαϊκή</a:t>
            </a:r>
            <a:r>
              <a:rPr lang="el-GR" sz="3200" dirty="0">
                <a:effectLst/>
                <a:ea typeface="Times New Roman" panose="02020603050405020304" pitchFamily="18" charset="0"/>
                <a:cs typeface="Times New Roman" panose="02020603050405020304" pitchFamily="18" charset="0"/>
              </a:rPr>
              <a:t>.</a:t>
            </a:r>
          </a:p>
          <a:p>
            <a:r>
              <a:rPr lang="el-GR" sz="3200" dirty="0">
                <a:effectLst/>
                <a:ea typeface="Times New Roman" panose="02020603050405020304" pitchFamily="18" charset="0"/>
                <a:cs typeface="Times New Roman" panose="02020603050405020304" pitchFamily="18" charset="0"/>
              </a:rPr>
              <a:t>Ἡ συνάφεια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αἵματος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θυσίας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Διαθήκη </a:t>
            </a:r>
            <a:r>
              <a:rPr lang="el-GR" sz="3200" dirty="0" err="1">
                <a:effectLst/>
                <a:ea typeface="Times New Roman" panose="02020603050405020304" pitchFamily="18" charset="0"/>
                <a:cs typeface="Times New Roman" panose="02020603050405020304" pitchFamily="18" charset="0"/>
              </a:rPr>
              <a:t>εἶναι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γνωστὴ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σχετικὰ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παράδοση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Νόμου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Θεὸ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Μωϋσῆ</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σύναψη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Διαθήκης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Θεοῦ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λαό Του</a:t>
            </a:r>
            <a:r>
              <a:rPr lang="el-GR" sz="3200" dirty="0">
                <a:ea typeface="Times New Roman" panose="02020603050405020304" pitchFamily="18" charset="0"/>
                <a:cs typeface="Times New Roman" panose="02020603050405020304" pitchFamily="18" charset="0"/>
              </a:rPr>
              <a:t>.</a:t>
            </a:r>
          </a:p>
          <a:p>
            <a:r>
              <a:rPr lang="el-GR" sz="3200" dirty="0">
                <a:effectLst/>
                <a:ea typeface="Times New Roman" panose="02020603050405020304" pitchFamily="18" charset="0"/>
                <a:cs typeface="Times New Roman" panose="02020603050405020304" pitchFamily="18" charset="0"/>
              </a:rPr>
              <a:t>Ἡ </a:t>
            </a:r>
            <a:r>
              <a:rPr lang="el-GR" sz="3200" dirty="0" err="1">
                <a:effectLst/>
                <a:ea typeface="Times New Roman" panose="02020603050405020304" pitchFamily="18" charset="0"/>
                <a:cs typeface="Times New Roman" panose="02020603050405020304" pitchFamily="18" charset="0"/>
              </a:rPr>
              <a:t>εὐλογία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οἴνου</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ἑπομένως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ἑβραϊκὰ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τελετουργικὰ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δεῖπνα</a:t>
            </a:r>
            <a:r>
              <a:rPr lang="el-GR" sz="3200" dirty="0">
                <a:effectLst/>
                <a:ea typeface="Times New Roman" panose="02020603050405020304" pitchFamily="18" charset="0"/>
                <a:cs typeface="Times New Roman" panose="02020603050405020304" pitchFamily="18" charset="0"/>
              </a:rPr>
              <a:t> συνδέεται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ἀνάμνηση</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Διαθήκης </a:t>
            </a:r>
            <a:r>
              <a:rPr lang="el-GR" sz="3200" dirty="0" err="1">
                <a:effectLst/>
                <a:ea typeface="Times New Roman" panose="02020603050405020304" pitchFamily="18" charset="0"/>
                <a:cs typeface="Times New Roman" panose="02020603050405020304" pitchFamily="18" charset="0"/>
              </a:rPr>
              <a:t>ποὺ</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συνῆψε</a:t>
            </a:r>
            <a:r>
              <a:rPr lang="el-GR" sz="3200" dirty="0">
                <a:effectLst/>
                <a:ea typeface="Times New Roman" panose="02020603050405020304" pitchFamily="18" charset="0"/>
                <a:cs typeface="Times New Roman" panose="02020603050405020304" pitchFamily="18" charset="0"/>
              </a:rPr>
              <a:t> ὁ </a:t>
            </a:r>
            <a:r>
              <a:rPr lang="el-GR" sz="3200" dirty="0" err="1">
                <a:effectLst/>
                <a:ea typeface="Times New Roman" panose="02020603050405020304" pitchFamily="18" charset="0"/>
                <a:cs typeface="Times New Roman" panose="02020603050405020304" pitchFamily="18" charset="0"/>
              </a:rPr>
              <a:t>Θεὸς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λαό Του.</a:t>
            </a:r>
          </a:p>
          <a:p>
            <a:r>
              <a:rPr lang="el-GR" sz="3200" dirty="0" err="1">
                <a:effectLst/>
                <a:ea typeface="Times New Roman" panose="02020603050405020304" pitchFamily="18" charset="0"/>
                <a:cs typeface="Times New Roman" panose="02020603050405020304" pitchFamily="18" charset="0"/>
              </a:rPr>
              <a:t>Στὸ</a:t>
            </a:r>
            <a:r>
              <a:rPr lang="el-GR" sz="3200" dirty="0">
                <a:effectLst/>
                <a:ea typeface="Times New Roman" panose="02020603050405020304" pitchFamily="18" charset="0"/>
                <a:cs typeface="Times New Roman" panose="02020603050405020304" pitchFamily="18" charset="0"/>
              </a:rPr>
              <a:t> πλαίσιο </a:t>
            </a:r>
            <a:r>
              <a:rPr lang="el-GR" sz="3200" dirty="0" err="1">
                <a:effectLst/>
                <a:ea typeface="Times New Roman" panose="02020603050405020304" pitchFamily="18" charset="0"/>
                <a:cs typeface="Times New Roman" panose="02020603050405020304" pitchFamily="18" charset="0"/>
              </a:rPr>
              <a:t>αὐτὸ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κατανοεῖται</a:t>
            </a:r>
            <a:r>
              <a:rPr lang="el-GR" sz="3200" dirty="0">
                <a:effectLst/>
                <a:ea typeface="Times New Roman" panose="02020603050405020304" pitchFamily="18" charset="0"/>
                <a:cs typeface="Times New Roman" panose="02020603050405020304" pitchFamily="18" charset="0"/>
              </a:rPr>
              <a:t> ἡ φράση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Κυρίου,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εὐλογία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οἴνου</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περὶ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Αἵματός</a:t>
            </a:r>
            <a:r>
              <a:rPr lang="el-GR" sz="3200" dirty="0">
                <a:effectLst/>
                <a:ea typeface="Times New Roman" panose="02020603050405020304" pitchFamily="18" charset="0"/>
                <a:cs typeface="Times New Roman" panose="02020603050405020304" pitchFamily="18" charset="0"/>
              </a:rPr>
              <a:t>» του </a:t>
            </a:r>
            <a:r>
              <a:rPr lang="el-GR" sz="3200" dirty="0" err="1">
                <a:effectLst/>
                <a:ea typeface="Times New Roman" panose="02020603050405020304" pitchFamily="18" charset="0"/>
                <a:cs typeface="Times New Roman" panose="02020603050405020304" pitchFamily="18" charset="0"/>
              </a:rPr>
              <a:t>ὡς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ἀποδείξεως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ἐγγυήσεως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Καινῆς</a:t>
            </a:r>
            <a:r>
              <a:rPr lang="el-GR" sz="3200" dirty="0">
                <a:effectLst/>
                <a:ea typeface="Times New Roman" panose="02020603050405020304" pitchFamily="18" charset="0"/>
                <a:cs typeface="Times New Roman" panose="02020603050405020304" pitchFamily="18" charset="0"/>
              </a:rPr>
              <a:t> Διαθήκης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Θεοῦ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ἄνθρωπο</a:t>
            </a:r>
            <a:r>
              <a:rPr lang="el-GR" sz="3200" dirty="0">
                <a:effectLst/>
                <a:ea typeface="Times New Roman" panose="02020603050405020304" pitchFamily="18" charset="0"/>
                <a:cs typeface="Times New Roman" panose="02020603050405020304" pitchFamily="18" charset="0"/>
              </a:rPr>
              <a:t>.</a:t>
            </a:r>
          </a:p>
          <a:p>
            <a:endParaRPr lang="el-GR" sz="3200" dirty="0"/>
          </a:p>
        </p:txBody>
      </p:sp>
    </p:spTree>
    <p:extLst>
      <p:ext uri="{BB962C8B-B14F-4D97-AF65-F5344CB8AC3E}">
        <p14:creationId xmlns:p14="http://schemas.microsoft.com/office/powerpoint/2010/main" val="3377779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91F6ED-3242-4371-AAC4-687783ABA373}"/>
              </a:ext>
            </a:extLst>
          </p:cNvPr>
          <p:cNvSpPr>
            <a:spLocks noGrp="1"/>
          </p:cNvSpPr>
          <p:nvPr>
            <p:ph type="title"/>
          </p:nvPr>
        </p:nvSpPr>
        <p:spPr>
          <a:xfrm>
            <a:off x="62753" y="80683"/>
            <a:ext cx="11291047" cy="108472"/>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4D8B6283-73E2-48AC-B023-FE0909E98FAB}"/>
              </a:ext>
            </a:extLst>
          </p:cNvPr>
          <p:cNvSpPr>
            <a:spLocks noGrp="1"/>
          </p:cNvSpPr>
          <p:nvPr>
            <p:ph idx="1"/>
          </p:nvPr>
        </p:nvSpPr>
        <p:spPr>
          <a:xfrm>
            <a:off x="143435" y="259976"/>
            <a:ext cx="11869271" cy="6257365"/>
          </a:xfrm>
        </p:spPr>
        <p:txBody>
          <a:bodyPr>
            <a:normAutofit/>
          </a:bodyPr>
          <a:lstStyle/>
          <a:p>
            <a:pPr marL="0" indent="0">
              <a:buNone/>
            </a:pPr>
            <a:r>
              <a:rPr lang="el-GR" sz="3200" b="1" u="dotted" dirty="0">
                <a:effectLst/>
                <a:ea typeface="Times New Roman" panose="02020603050405020304" pitchFamily="18" charset="0"/>
                <a:cs typeface="Times New Roman" panose="02020603050405020304" pitchFamily="18" charset="0"/>
              </a:rPr>
              <a:t>(ε) Ἡ </a:t>
            </a:r>
            <a:r>
              <a:rPr lang="el-GR" sz="3200" b="1" u="dotted" dirty="0" err="1">
                <a:effectLst/>
                <a:ea typeface="Times New Roman" panose="02020603050405020304" pitchFamily="18" charset="0"/>
                <a:cs typeface="Times New Roman" panose="02020603050405020304" pitchFamily="18" charset="0"/>
              </a:rPr>
              <a:t>ριζικὴ</a:t>
            </a:r>
            <a:r>
              <a:rPr lang="el-GR" sz="3200" b="1" u="dotted" dirty="0">
                <a:effectLst/>
                <a:ea typeface="Times New Roman" panose="02020603050405020304" pitchFamily="18" charset="0"/>
                <a:cs typeface="Times New Roman" panose="02020603050405020304" pitchFamily="18" charset="0"/>
              </a:rPr>
              <a:t> διαφοροποίηση </a:t>
            </a:r>
            <a:r>
              <a:rPr lang="el-GR" sz="3200" b="1" u="dotted" dirty="0" err="1">
                <a:effectLst/>
                <a:ea typeface="Times New Roman" panose="02020603050405020304" pitchFamily="18" charset="0"/>
                <a:cs typeface="Times New Roman" panose="02020603050405020304" pitchFamily="18" charset="0"/>
              </a:rPr>
              <a:t>τῆς</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Θ.Εὐχαριστίας</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ἀπὸ</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τὴν</a:t>
            </a:r>
            <a:r>
              <a:rPr lang="el-GR" sz="3200" b="1" u="dotted" dirty="0">
                <a:effectLst/>
                <a:ea typeface="Times New Roman" panose="02020603050405020304" pitchFamily="18" charset="0"/>
                <a:cs typeface="Times New Roman" panose="02020603050405020304" pitchFamily="18" charset="0"/>
              </a:rPr>
              <a:t> πασχάλια </a:t>
            </a:r>
            <a:r>
              <a:rPr lang="el-GR" sz="3200" b="1" u="dotted" dirty="0" err="1">
                <a:effectLst/>
                <a:ea typeface="Times New Roman" panose="02020603050405020304" pitchFamily="18" charset="0"/>
                <a:cs typeface="Times New Roman" panose="02020603050405020304" pitchFamily="18" charset="0"/>
              </a:rPr>
              <a:t>ἑβραϊκὴ</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τελετὴ</a:t>
            </a:r>
            <a:endParaRPr lang="el-GR" sz="3200" b="1" u="dotted" dirty="0">
              <a:effectLst/>
              <a:ea typeface="Times New Roman" panose="02020603050405020304" pitchFamily="18" charset="0"/>
              <a:cs typeface="Times New Roman" panose="02020603050405020304" pitchFamily="18" charset="0"/>
            </a:endParaRPr>
          </a:p>
          <a:p>
            <a:r>
              <a:rPr lang="el-GR" sz="3200" dirty="0">
                <a:effectLst/>
                <a:ea typeface="Times New Roman" panose="02020603050405020304" pitchFamily="18" charset="0"/>
                <a:cs typeface="Times New Roman" panose="02020603050405020304" pitchFamily="18" charset="0"/>
              </a:rPr>
              <a:t>Όπως είδαμε στα προηγούμενα, ἡ Θεία </a:t>
            </a:r>
            <a:r>
              <a:rPr lang="el-GR" sz="3200" dirty="0" err="1">
                <a:effectLst/>
                <a:ea typeface="Times New Roman" panose="02020603050405020304" pitchFamily="18" charset="0"/>
                <a:cs typeface="Times New Roman" panose="02020603050405020304" pitchFamily="18" charset="0"/>
              </a:rPr>
              <a:t>Εὐχαριστία</a:t>
            </a:r>
            <a:r>
              <a:rPr lang="el-GR" sz="3200" dirty="0">
                <a:effectLst/>
                <a:ea typeface="Times New Roman" panose="02020603050405020304" pitchFamily="18" charset="0"/>
                <a:cs typeface="Times New Roman" panose="02020603050405020304" pitchFamily="18" charset="0"/>
              </a:rPr>
              <a:t> γεννήθηκε μέσα </a:t>
            </a:r>
            <a:r>
              <a:rPr lang="el-GR" sz="3200" dirty="0" err="1">
                <a:effectLst/>
                <a:ea typeface="Times New Roman" panose="02020603050405020304" pitchFamily="18" charset="0"/>
                <a:cs typeface="Times New Roman" panose="02020603050405020304" pitchFamily="18" charset="0"/>
              </a:rPr>
              <a:t>σὲ</a:t>
            </a:r>
            <a:r>
              <a:rPr lang="el-GR" sz="3200" dirty="0">
                <a:effectLst/>
                <a:ea typeface="Times New Roman" panose="02020603050405020304" pitchFamily="18" charset="0"/>
                <a:cs typeface="Times New Roman" panose="02020603050405020304" pitchFamily="18" charset="0"/>
              </a:rPr>
              <a:t> μία </a:t>
            </a:r>
            <a:r>
              <a:rPr lang="el-GR" sz="3200" dirty="0" err="1">
                <a:effectLst/>
                <a:ea typeface="Times New Roman" panose="02020603050405020304" pitchFamily="18" charset="0"/>
                <a:cs typeface="Times New Roman" panose="02020603050405020304" pitchFamily="18" charset="0"/>
              </a:rPr>
              <a:t>ἑβραϊκὴ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λειτουργικὴ</a:t>
            </a:r>
            <a:r>
              <a:rPr lang="el-GR" sz="3200" dirty="0">
                <a:effectLst/>
                <a:ea typeface="Times New Roman" panose="02020603050405020304" pitchFamily="18" charset="0"/>
                <a:cs typeface="Times New Roman" panose="02020603050405020304" pitchFamily="18" charset="0"/>
              </a:rPr>
              <a:t> τελετή, ἡ </a:t>
            </a:r>
            <a:r>
              <a:rPr lang="el-GR" sz="3200" dirty="0" err="1">
                <a:effectLst/>
                <a:ea typeface="Times New Roman" panose="02020603050405020304" pitchFamily="18" charset="0"/>
                <a:cs typeface="Times New Roman" panose="02020603050405020304" pitchFamily="18" charset="0"/>
              </a:rPr>
              <a:t>ὁποία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προηγεῖτο</a:t>
            </a:r>
            <a:r>
              <a:rPr lang="el-GR" sz="3200" dirty="0">
                <a:effectLst/>
                <a:ea typeface="Times New Roman" panose="02020603050405020304" pitchFamily="18" charset="0"/>
                <a:cs typeface="Times New Roman" panose="02020603050405020304" pitchFamily="18" charset="0"/>
              </a:rPr>
              <a:t> δύο </a:t>
            </a:r>
            <a:r>
              <a:rPr lang="el-GR" sz="3200" dirty="0" err="1">
                <a:effectLst/>
                <a:ea typeface="Times New Roman" panose="02020603050405020304" pitchFamily="18" charset="0"/>
                <a:cs typeface="Times New Roman" panose="02020603050405020304" pitchFamily="18" charset="0"/>
              </a:rPr>
              <a:t>ἡμέρες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ἑβραϊκοῦ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πασχάλιου</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ἑορτασμοῦ</a:t>
            </a:r>
            <a:r>
              <a:rPr lang="el-GR" sz="3200" dirty="0">
                <a:ea typeface="Times New Roman" panose="02020603050405020304" pitchFamily="18" charset="0"/>
                <a:cs typeface="Times New Roman" panose="02020603050405020304" pitchFamily="18" charset="0"/>
              </a:rPr>
              <a:t>, </a:t>
            </a:r>
            <a:r>
              <a:rPr lang="el-GR" sz="3200" dirty="0">
                <a:effectLst/>
                <a:ea typeface="Times New Roman" panose="02020603050405020304" pitchFamily="18" charset="0"/>
                <a:cs typeface="Times New Roman" panose="02020603050405020304" pitchFamily="18" charset="0"/>
              </a:rPr>
              <a:t>ὁ </a:t>
            </a:r>
            <a:r>
              <a:rPr lang="el-GR" sz="3200" dirty="0" err="1">
                <a:effectLst/>
                <a:ea typeface="Times New Roman" panose="02020603050405020304" pitchFamily="18" charset="0"/>
                <a:cs typeface="Times New Roman" panose="02020603050405020304" pitchFamily="18" charset="0"/>
              </a:rPr>
              <a:t>ἴδιος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δὲ</a:t>
            </a:r>
            <a:r>
              <a:rPr lang="el-GR" sz="3200" dirty="0">
                <a:effectLst/>
                <a:ea typeface="Times New Roman" panose="02020603050405020304" pitchFamily="18" charset="0"/>
                <a:cs typeface="Times New Roman" panose="02020603050405020304" pitchFamily="18" charset="0"/>
              </a:rPr>
              <a:t> ὁ Κύριος προσευχήθηκε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διάρκεια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τελετῆς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αὐτῆς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ὡς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συνεπὴς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Ἑβραῖος</a:t>
            </a:r>
            <a:r>
              <a:rPr lang="el-GR" sz="3200" dirty="0">
                <a:effectLst/>
                <a:ea typeface="Times New Roman" panose="02020603050405020304" pitchFamily="18" charset="0"/>
                <a:cs typeface="Times New Roman" panose="02020603050405020304" pitchFamily="18" charset="0"/>
              </a:rPr>
              <a:t>. </a:t>
            </a:r>
            <a:endParaRPr lang="el-GR" sz="3200" dirty="0">
              <a:ea typeface="Times New Roman" panose="02020603050405020304" pitchFamily="18" charset="0"/>
              <a:cs typeface="Times New Roman" panose="02020603050405020304" pitchFamily="18" charset="0"/>
            </a:endParaRPr>
          </a:p>
          <a:p>
            <a:r>
              <a:rPr lang="el-GR" sz="3200" dirty="0" err="1">
                <a:effectLst/>
                <a:ea typeface="Times New Roman" panose="02020603050405020304" pitchFamily="18" charset="0"/>
                <a:cs typeface="Times New Roman" panose="02020603050405020304" pitchFamily="18" charset="0"/>
              </a:rPr>
              <a:t>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τελετουργικὰ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στοιχεῖα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ὅμως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αὐτῆς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Σαμπουρὰχ</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δὲν</a:t>
            </a:r>
            <a:r>
              <a:rPr lang="el-GR" sz="3200" dirty="0">
                <a:effectLst/>
                <a:ea typeface="Times New Roman" panose="02020603050405020304" pitchFamily="18" charset="0"/>
                <a:cs typeface="Times New Roman" panose="02020603050405020304" pitchFamily="18" charset="0"/>
              </a:rPr>
              <a:t> σχετίζονται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οὐσία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λειτουργικῆς</a:t>
            </a:r>
            <a:r>
              <a:rPr lang="el-GR" sz="3200" dirty="0">
                <a:effectLst/>
                <a:ea typeface="Times New Roman" panose="02020603050405020304" pitchFamily="18" charset="0"/>
                <a:cs typeface="Times New Roman" panose="02020603050405020304" pitchFamily="18" charset="0"/>
              </a:rPr>
              <a:t> πράξεως,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ὁποία</a:t>
            </a:r>
            <a:r>
              <a:rPr lang="el-GR" sz="3200" dirty="0">
                <a:effectLst/>
                <a:ea typeface="Times New Roman" panose="02020603050405020304" pitchFamily="18" charset="0"/>
                <a:cs typeface="Times New Roman" panose="02020603050405020304" pitchFamily="18" charset="0"/>
              </a:rPr>
              <a:t> συνέστησε ὁ Κύριος.</a:t>
            </a:r>
          </a:p>
          <a:p>
            <a:r>
              <a:rPr lang="el-GR" sz="3200" dirty="0">
                <a:effectLst/>
                <a:ea typeface="Times New Roman" panose="02020603050405020304" pitchFamily="18" charset="0"/>
                <a:cs typeface="Times New Roman" panose="02020603050405020304" pitchFamily="18" charset="0"/>
              </a:rPr>
              <a:t>Ἡ </a:t>
            </a:r>
            <a:r>
              <a:rPr lang="el-GR" sz="3200" dirty="0" err="1">
                <a:effectLst/>
                <a:ea typeface="Times New Roman" panose="02020603050405020304" pitchFamily="18" charset="0"/>
                <a:cs typeface="Times New Roman" panose="02020603050405020304" pitchFamily="18" charset="0"/>
              </a:rPr>
              <a:t>οὐσία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πρώτης </a:t>
            </a:r>
            <a:r>
              <a:rPr lang="el-GR" sz="3200" dirty="0" err="1">
                <a:effectLst/>
                <a:ea typeface="Times New Roman" panose="02020603050405020304" pitchFamily="18" charset="0"/>
                <a:cs typeface="Times New Roman" panose="02020603050405020304" pitchFamily="18" charset="0"/>
              </a:rPr>
              <a:t>ἐκείνης</a:t>
            </a:r>
            <a:r>
              <a:rPr lang="el-GR" sz="3200" dirty="0">
                <a:effectLst/>
                <a:ea typeface="Times New Roman" panose="02020603050405020304" pitchFamily="18" charset="0"/>
                <a:cs typeface="Times New Roman" panose="02020603050405020304" pitchFamily="18" charset="0"/>
              </a:rPr>
              <a:t> Θείας </a:t>
            </a:r>
            <a:r>
              <a:rPr lang="el-GR" sz="3200" dirty="0" err="1">
                <a:effectLst/>
                <a:ea typeface="Times New Roman" panose="02020603050405020304" pitchFamily="18" charset="0"/>
                <a:cs typeface="Times New Roman" panose="02020603050405020304" pitchFamily="18" charset="0"/>
              </a:rPr>
              <a:t>Εὐχαριστίας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εὑρίσκεται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στὸ</a:t>
            </a:r>
            <a:r>
              <a:rPr lang="el-GR" sz="3200" dirty="0">
                <a:effectLst/>
                <a:ea typeface="Times New Roman" panose="02020603050405020304" pitchFamily="18" charset="0"/>
                <a:cs typeface="Times New Roman" panose="02020603050405020304" pitchFamily="18" charset="0"/>
              </a:rPr>
              <a:t> «Λάβετε φάγετε»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πίετε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ἐξ</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αὐτοῦ</a:t>
            </a:r>
            <a:r>
              <a:rPr lang="el-GR" sz="3200" dirty="0">
                <a:effectLst/>
                <a:ea typeface="Times New Roman" panose="02020603050405020304" pitchFamily="18" charset="0"/>
                <a:cs typeface="Times New Roman" panose="02020603050405020304" pitchFamily="18" charset="0"/>
              </a:rPr>
              <a:t> πάντες».</a:t>
            </a:r>
            <a:endParaRPr lang="el-GR" sz="3200" dirty="0"/>
          </a:p>
        </p:txBody>
      </p:sp>
    </p:spTree>
    <p:extLst>
      <p:ext uri="{BB962C8B-B14F-4D97-AF65-F5344CB8AC3E}">
        <p14:creationId xmlns:p14="http://schemas.microsoft.com/office/powerpoint/2010/main" val="1392699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E2D484-81D6-4283-8CFB-7ABDE621B871}"/>
              </a:ext>
            </a:extLst>
          </p:cNvPr>
          <p:cNvSpPr>
            <a:spLocks noGrp="1"/>
          </p:cNvSpPr>
          <p:nvPr>
            <p:ph type="title"/>
          </p:nvPr>
        </p:nvSpPr>
        <p:spPr>
          <a:xfrm>
            <a:off x="0" y="1"/>
            <a:ext cx="11353800" cy="71717"/>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002A83E9-1E0D-45C6-A7AC-2DABBB7CED3B}"/>
              </a:ext>
            </a:extLst>
          </p:cNvPr>
          <p:cNvSpPr>
            <a:spLocks noGrp="1"/>
          </p:cNvSpPr>
          <p:nvPr>
            <p:ph idx="1"/>
          </p:nvPr>
        </p:nvSpPr>
        <p:spPr>
          <a:xfrm>
            <a:off x="125506" y="224118"/>
            <a:ext cx="11806518" cy="6472517"/>
          </a:xfrm>
        </p:spPr>
        <p:txBody>
          <a:bodyPr>
            <a:normAutofit/>
          </a:bodyPr>
          <a:lstStyle/>
          <a:p>
            <a:r>
              <a:rPr lang="el-GR" sz="3200" u="none" strike="noStrike" dirty="0">
                <a:effectLst/>
                <a:ea typeface="Times New Roman" panose="02020603050405020304" pitchFamily="18" charset="0"/>
                <a:cs typeface="Times New Roman" panose="02020603050405020304" pitchFamily="18" charset="0"/>
              </a:rPr>
              <a:t>Ἡ </a:t>
            </a:r>
            <a:r>
              <a:rPr lang="el-GR" sz="3200" u="none" strike="noStrike" dirty="0" err="1">
                <a:effectLst/>
                <a:ea typeface="Times New Roman" panose="02020603050405020304" pitchFamily="18" charset="0"/>
                <a:cs typeface="Times New Roman" panose="02020603050405020304" pitchFamily="18" charset="0"/>
              </a:rPr>
              <a:t>ἐσχατολογικὴ</a:t>
            </a:r>
            <a:r>
              <a:rPr lang="el-GR" sz="3200" u="none" strike="noStrike" dirty="0">
                <a:effectLst/>
                <a:ea typeface="Times New Roman" panose="02020603050405020304" pitchFamily="18" charset="0"/>
                <a:cs typeface="Times New Roman" panose="02020603050405020304" pitchFamily="18" charset="0"/>
              </a:rPr>
              <a:t> </a:t>
            </a:r>
            <a:r>
              <a:rPr lang="el-GR" sz="3200" u="none" strike="noStrike" dirty="0" err="1">
                <a:effectLst/>
                <a:ea typeface="Times New Roman" panose="02020603050405020304" pitchFamily="18" charset="0"/>
                <a:cs typeface="Times New Roman" panose="02020603050405020304" pitchFamily="18" charset="0"/>
              </a:rPr>
              <a:t>προοπτικὴ</a:t>
            </a:r>
            <a:r>
              <a:rPr lang="el-GR" sz="3200" u="none" strike="noStrike" dirty="0">
                <a:effectLst/>
                <a:ea typeface="Times New Roman" panose="02020603050405020304" pitchFamily="18" charset="0"/>
                <a:cs typeface="Times New Roman" panose="02020603050405020304" pitchFamily="18" charset="0"/>
              </a:rPr>
              <a:t> (ἡ </a:t>
            </a:r>
            <a:r>
              <a:rPr lang="el-GR" sz="3200" u="none" strike="noStrike" dirty="0" err="1">
                <a:effectLst/>
                <a:ea typeface="Times New Roman" panose="02020603050405020304" pitchFamily="18" charset="0"/>
                <a:cs typeface="Times New Roman" panose="02020603050405020304" pitchFamily="18" charset="0"/>
              </a:rPr>
              <a:t>ἀναμονὴ</a:t>
            </a:r>
            <a:r>
              <a:rPr lang="el-GR" sz="3200" u="none" strike="noStrike" dirty="0">
                <a:effectLst/>
                <a:ea typeface="Times New Roman" panose="02020603050405020304" pitchFamily="18" charset="0"/>
                <a:cs typeface="Times New Roman" panose="02020603050405020304" pitchFamily="18" charset="0"/>
              </a:rPr>
              <a:t> </a:t>
            </a:r>
            <a:r>
              <a:rPr lang="el-GR" sz="3200" u="none" strike="noStrike" dirty="0" err="1">
                <a:effectLst/>
                <a:ea typeface="Times New Roman" panose="02020603050405020304" pitchFamily="18" charset="0"/>
                <a:cs typeface="Times New Roman" panose="02020603050405020304" pitchFamily="18" charset="0"/>
              </a:rPr>
              <a:t>τοῦ</a:t>
            </a:r>
            <a:r>
              <a:rPr lang="el-GR" sz="3200" u="none" strike="noStrike" dirty="0">
                <a:effectLst/>
                <a:ea typeface="Times New Roman" panose="02020603050405020304" pitchFamily="18" charset="0"/>
                <a:cs typeface="Times New Roman" panose="02020603050405020304" pitchFamily="18" charset="0"/>
              </a:rPr>
              <a:t> </a:t>
            </a:r>
            <a:r>
              <a:rPr lang="el-GR" sz="3200" u="none" strike="noStrike" dirty="0" err="1">
                <a:effectLst/>
                <a:ea typeface="Times New Roman" panose="02020603050405020304" pitchFamily="18" charset="0"/>
                <a:cs typeface="Times New Roman" panose="02020603050405020304" pitchFamily="18" charset="0"/>
              </a:rPr>
              <a:t>Ἐρχόμενου</a:t>
            </a:r>
            <a:r>
              <a:rPr lang="el-GR" sz="3200" u="none" strike="noStrike" dirty="0">
                <a:effectLst/>
                <a:ea typeface="Times New Roman" panose="02020603050405020304" pitchFamily="18" charset="0"/>
                <a:cs typeface="Times New Roman" panose="02020603050405020304" pitchFamily="18" charset="0"/>
              </a:rPr>
              <a:t> Κυρίου) </a:t>
            </a:r>
            <a:r>
              <a:rPr lang="el-GR" sz="3200" u="none" strike="noStrike" dirty="0" err="1">
                <a:effectLst/>
                <a:ea typeface="Times New Roman" panose="02020603050405020304" pitchFamily="18" charset="0"/>
                <a:cs typeface="Times New Roman" panose="02020603050405020304" pitchFamily="18" charset="0"/>
              </a:rPr>
              <a:t>καθιστᾶ</a:t>
            </a:r>
            <a:r>
              <a:rPr lang="el-GR" sz="3200" u="none" strike="noStrike" dirty="0">
                <a:effectLst/>
                <a:ea typeface="Times New Roman" panose="02020603050405020304" pitchFamily="18" charset="0"/>
                <a:cs typeface="Times New Roman" panose="02020603050405020304" pitchFamily="18" charset="0"/>
              </a:rPr>
              <a:t> </a:t>
            </a:r>
            <a:r>
              <a:rPr lang="el-GR" sz="3200" u="none" strike="noStrike" dirty="0" err="1">
                <a:effectLst/>
                <a:ea typeface="Times New Roman" panose="02020603050405020304" pitchFamily="18" charset="0"/>
                <a:cs typeface="Times New Roman" panose="02020603050405020304" pitchFamily="18" charset="0"/>
              </a:rPr>
              <a:t>τὴ</a:t>
            </a:r>
            <a:r>
              <a:rPr lang="el-GR" sz="3200" u="none" strike="noStrike" dirty="0">
                <a:effectLst/>
                <a:ea typeface="Times New Roman" panose="02020603050405020304" pitchFamily="18" charset="0"/>
                <a:cs typeface="Times New Roman" panose="02020603050405020304" pitchFamily="18" charset="0"/>
              </a:rPr>
              <a:t> Θεία </a:t>
            </a:r>
            <a:r>
              <a:rPr lang="el-GR" sz="3200" u="none" strike="noStrike" dirty="0" err="1">
                <a:effectLst/>
                <a:ea typeface="Times New Roman" panose="02020603050405020304" pitchFamily="18" charset="0"/>
                <a:cs typeface="Times New Roman" panose="02020603050405020304" pitchFamily="18" charset="0"/>
              </a:rPr>
              <a:t>Εὐχαριστία</a:t>
            </a:r>
            <a:r>
              <a:rPr lang="el-GR" sz="3200" u="none" strike="noStrike" dirty="0">
                <a:effectLst/>
                <a:ea typeface="Times New Roman" panose="02020603050405020304" pitchFamily="18" charset="0"/>
                <a:cs typeface="Times New Roman" panose="02020603050405020304" pitchFamily="18" charset="0"/>
              </a:rPr>
              <a:t> μία </a:t>
            </a:r>
            <a:r>
              <a:rPr lang="el-GR" sz="3200" u="none" strike="noStrike" dirty="0" err="1">
                <a:effectLst/>
                <a:ea typeface="Times New Roman" panose="02020603050405020304" pitchFamily="18" charset="0"/>
                <a:cs typeface="Times New Roman" panose="02020603050405020304" pitchFamily="18" charset="0"/>
              </a:rPr>
              <a:t>ριζικὰ</a:t>
            </a:r>
            <a:r>
              <a:rPr lang="el-GR" sz="3200" u="none" strike="noStrike" dirty="0">
                <a:effectLst/>
                <a:ea typeface="Times New Roman" panose="02020603050405020304" pitchFamily="18" charset="0"/>
                <a:cs typeface="Times New Roman" panose="02020603050405020304" pitchFamily="18" charset="0"/>
              </a:rPr>
              <a:t> </a:t>
            </a:r>
            <a:r>
              <a:rPr lang="el-GR" sz="3200" u="none" strike="noStrike" dirty="0" err="1">
                <a:effectLst/>
                <a:ea typeface="Times New Roman" panose="02020603050405020304" pitchFamily="18" charset="0"/>
                <a:cs typeface="Times New Roman" panose="02020603050405020304" pitchFamily="18" charset="0"/>
              </a:rPr>
              <a:t>διαφορετικὴ</a:t>
            </a:r>
            <a:r>
              <a:rPr lang="el-GR" sz="3200" u="none" strike="noStrike" dirty="0">
                <a:effectLst/>
                <a:ea typeface="Times New Roman" panose="02020603050405020304" pitchFamily="18" charset="0"/>
                <a:cs typeface="Times New Roman" panose="02020603050405020304" pitchFamily="18" charset="0"/>
              </a:rPr>
              <a:t> </a:t>
            </a:r>
            <a:r>
              <a:rPr lang="el-GR" sz="3200" u="none" strike="noStrike" dirty="0" err="1">
                <a:effectLst/>
                <a:ea typeface="Times New Roman" panose="02020603050405020304" pitchFamily="18" charset="0"/>
                <a:cs typeface="Times New Roman" panose="02020603050405020304" pitchFamily="18" charset="0"/>
              </a:rPr>
              <a:t>μορφὴ</a:t>
            </a:r>
            <a:r>
              <a:rPr lang="el-GR" sz="3200" u="none" strike="noStrike" dirty="0">
                <a:effectLst/>
                <a:ea typeface="Times New Roman" panose="02020603050405020304" pitchFamily="18" charset="0"/>
                <a:cs typeface="Times New Roman" panose="02020603050405020304" pitchFamily="18" charset="0"/>
              </a:rPr>
              <a:t> λατρείας </a:t>
            </a:r>
            <a:r>
              <a:rPr lang="el-GR" sz="3200" u="none" strike="noStrike" dirty="0" err="1">
                <a:effectLst/>
                <a:ea typeface="Times New Roman" panose="02020603050405020304" pitchFamily="18" charset="0"/>
                <a:cs typeface="Times New Roman" panose="02020603050405020304" pitchFamily="18" charset="0"/>
              </a:rPr>
              <a:t>καὶ</a:t>
            </a:r>
            <a:r>
              <a:rPr lang="el-GR" sz="3200" u="none" strike="noStrike" dirty="0">
                <a:effectLst/>
                <a:ea typeface="Times New Roman" panose="02020603050405020304" pitchFamily="18" charset="0"/>
                <a:cs typeface="Times New Roman" panose="02020603050405020304" pitchFamily="18" charset="0"/>
              </a:rPr>
              <a:t> </a:t>
            </a:r>
            <a:r>
              <a:rPr lang="el-GR" sz="3200" u="none" strike="noStrike" dirty="0" err="1">
                <a:effectLst/>
                <a:ea typeface="Times New Roman" panose="02020603050405020304" pitchFamily="18" charset="0"/>
                <a:cs typeface="Times New Roman" panose="02020603050405020304" pitchFamily="18" charset="0"/>
              </a:rPr>
              <a:t>ὄχι</a:t>
            </a:r>
            <a:r>
              <a:rPr lang="el-GR" sz="3200" u="none" strike="noStrike" dirty="0">
                <a:effectLst/>
                <a:ea typeface="Times New Roman" panose="02020603050405020304" pitchFamily="18" charset="0"/>
                <a:cs typeface="Times New Roman" panose="02020603050405020304" pitchFamily="18" charset="0"/>
              </a:rPr>
              <a:t> μία </a:t>
            </a:r>
            <a:r>
              <a:rPr lang="el-GR" sz="3200" u="none" strike="noStrike" dirty="0" err="1">
                <a:effectLst/>
                <a:ea typeface="Times New Roman" panose="02020603050405020304" pitchFamily="18" charset="0"/>
                <a:cs typeface="Times New Roman" panose="02020603050405020304" pitchFamily="18" charset="0"/>
              </a:rPr>
              <a:t>παραλλαγὴ</a:t>
            </a:r>
            <a:r>
              <a:rPr lang="el-GR" sz="3200" u="none" strike="noStrike" dirty="0">
                <a:effectLst/>
                <a:ea typeface="Times New Roman" panose="02020603050405020304" pitchFamily="18" charset="0"/>
                <a:cs typeface="Times New Roman" panose="02020603050405020304" pitchFamily="18" charset="0"/>
              </a:rPr>
              <a:t> </a:t>
            </a:r>
            <a:r>
              <a:rPr lang="el-GR" sz="3200" u="none" strike="noStrike" dirty="0" err="1">
                <a:effectLst/>
                <a:ea typeface="Times New Roman" panose="02020603050405020304" pitchFamily="18" charset="0"/>
                <a:cs typeface="Times New Roman" panose="02020603050405020304" pitchFamily="18" charset="0"/>
              </a:rPr>
              <a:t>τῆς</a:t>
            </a:r>
            <a:r>
              <a:rPr lang="el-GR" sz="3200" u="none" strike="noStrike" dirty="0">
                <a:effectLst/>
                <a:ea typeface="Times New Roman" panose="02020603050405020304" pitchFamily="18" charset="0"/>
                <a:cs typeface="Times New Roman" panose="02020603050405020304" pitchFamily="18" charset="0"/>
              </a:rPr>
              <a:t> </a:t>
            </a:r>
            <a:r>
              <a:rPr lang="el-GR" sz="3200" u="none" strike="noStrike" dirty="0" err="1">
                <a:effectLst/>
                <a:ea typeface="Times New Roman" panose="02020603050405020304" pitchFamily="18" charset="0"/>
                <a:cs typeface="Times New Roman" panose="02020603050405020304" pitchFamily="18" charset="0"/>
              </a:rPr>
              <a:t>ἑβραϊκῆς</a:t>
            </a:r>
            <a:r>
              <a:rPr lang="el-GR" sz="3200" u="none" strike="noStrike" dirty="0">
                <a:effectLst/>
                <a:ea typeface="Times New Roman" panose="02020603050405020304" pitchFamily="18" charset="0"/>
                <a:cs typeface="Times New Roman" panose="02020603050405020304" pitchFamily="18" charset="0"/>
              </a:rPr>
              <a:t> «</a:t>
            </a:r>
            <a:r>
              <a:rPr lang="el-GR" sz="3200" u="none" strike="noStrike" dirty="0" err="1">
                <a:effectLst/>
                <a:ea typeface="Times New Roman" panose="02020603050405020304" pitchFamily="18" charset="0"/>
                <a:cs typeface="Times New Roman" panose="02020603050405020304" pitchFamily="18" charset="0"/>
              </a:rPr>
              <a:t>Σαμπουρὰχ</a:t>
            </a:r>
            <a:r>
              <a:rPr lang="el-GR" sz="3200" u="none" strike="noStrike" dirty="0">
                <a:effectLst/>
                <a:ea typeface="Times New Roman" panose="02020603050405020304" pitchFamily="18" charset="0"/>
                <a:cs typeface="Times New Roman" panose="02020603050405020304" pitchFamily="18" charset="0"/>
              </a:rPr>
              <a:t>».</a:t>
            </a:r>
          </a:p>
          <a:p>
            <a:r>
              <a:rPr lang="el-GR" sz="3200" dirty="0" err="1">
                <a:effectLst/>
                <a:ea typeface="Times New Roman" panose="02020603050405020304" pitchFamily="18" charset="0"/>
                <a:cs typeface="Times New Roman" panose="02020603050405020304" pitchFamily="18" charset="0"/>
              </a:rPr>
              <a:t>Κεντρικὴ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ἰδὲα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βιβλικῆς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ἐσχατολογίας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εἶναι</a:t>
            </a:r>
            <a:r>
              <a:rPr lang="el-GR" sz="3200" dirty="0">
                <a:effectLst/>
                <a:ea typeface="Times New Roman" panose="02020603050405020304" pitchFamily="18" charset="0"/>
                <a:cs typeface="Times New Roman" panose="02020603050405020304" pitchFamily="18" charset="0"/>
              </a:rPr>
              <a:t> ἡ «</a:t>
            </a:r>
            <a:r>
              <a:rPr lang="el-GR" sz="3200" dirty="0" err="1">
                <a:effectLst/>
                <a:ea typeface="Times New Roman" panose="02020603050405020304" pitchFamily="18" charset="0"/>
                <a:cs typeface="Times New Roman" panose="02020603050405020304" pitchFamily="18" charset="0"/>
              </a:rPr>
              <a:t>ἀποκατάσταση</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βασιλείας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Θεοῦ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σὲ</a:t>
            </a:r>
            <a:r>
              <a:rPr lang="el-GR" sz="3200" dirty="0">
                <a:effectLst/>
                <a:ea typeface="Times New Roman" panose="02020603050405020304" pitchFamily="18" charset="0"/>
                <a:cs typeface="Times New Roman" panose="02020603050405020304" pitchFamily="18" charset="0"/>
              </a:rPr>
              <a:t> παγκόσμιο </a:t>
            </a:r>
            <a:r>
              <a:rPr lang="el-GR" sz="3200" dirty="0" err="1">
                <a:effectLst/>
                <a:ea typeface="Times New Roman" panose="02020603050405020304" pitchFamily="18" charset="0"/>
                <a:cs typeface="Times New Roman" panose="02020603050405020304" pitchFamily="18" charset="0"/>
              </a:rPr>
              <a:t>ἐπίπεδο</a:t>
            </a:r>
            <a:r>
              <a:rPr lang="el-GR" sz="3200" dirty="0">
                <a:effectLst/>
                <a:ea typeface="Times New Roman" panose="02020603050405020304" pitchFamily="18" charset="0"/>
                <a:cs typeface="Times New Roman" panose="02020603050405020304" pitchFamily="18" charset="0"/>
              </a:rPr>
              <a:t> (ἡ </a:t>
            </a:r>
            <a:r>
              <a:rPr lang="el-GR" sz="3200" dirty="0" err="1">
                <a:effectLst/>
                <a:ea typeface="Times New Roman" panose="02020603050405020304" pitchFamily="18" charset="0"/>
                <a:cs typeface="Times New Roman" panose="02020603050405020304" pitchFamily="18" charset="0"/>
              </a:rPr>
              <a:t>ἰδέα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διακυβερνήσεως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κόσμου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Θεό, </a:t>
            </a:r>
            <a:r>
              <a:rPr lang="el-GR" sz="3200" dirty="0" err="1">
                <a:effectLst/>
                <a:ea typeface="Times New Roman" panose="02020603050405020304" pitchFamily="18" charset="0"/>
                <a:cs typeface="Times New Roman" panose="02020603050405020304" pitchFamily="18" charset="0"/>
              </a:rPr>
              <a:t>ὅπως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ἐκφράζεται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στοὺς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Ψαλμοὺς</a:t>
            </a:r>
            <a:r>
              <a:rPr lang="el-GR" sz="3200" dirty="0">
                <a:effectLst/>
                <a:ea typeface="Times New Roman" panose="02020603050405020304" pitchFamily="18" charset="0"/>
                <a:cs typeface="Times New Roman" panose="02020603050405020304" pitchFamily="18" charset="0"/>
              </a:rPr>
              <a:t>).</a:t>
            </a:r>
          </a:p>
          <a:p>
            <a:r>
              <a:rPr lang="el-GR" sz="3200" dirty="0">
                <a:effectLst/>
                <a:ea typeface="Times New Roman" panose="02020603050405020304" pitchFamily="18" charset="0"/>
                <a:cs typeface="Times New Roman" panose="02020603050405020304" pitchFamily="18" charset="0"/>
              </a:rPr>
              <a:t>Ἡ «</a:t>
            </a:r>
            <a:r>
              <a:rPr lang="el-GR" sz="3200" dirty="0" err="1">
                <a:effectLst/>
                <a:ea typeface="Times New Roman" panose="02020603050405020304" pitchFamily="18" charset="0"/>
                <a:cs typeface="Times New Roman" panose="02020603050405020304" pitchFamily="18" charset="0"/>
              </a:rPr>
              <a:t>ἀποκατάσταση</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αὐτὴ</a:t>
            </a:r>
            <a:r>
              <a:rPr lang="el-GR" sz="3200" dirty="0">
                <a:effectLst/>
                <a:ea typeface="Times New Roman" panose="02020603050405020304" pitchFamily="18" charset="0"/>
                <a:cs typeface="Times New Roman" panose="02020603050405020304" pitchFamily="18" charset="0"/>
              </a:rPr>
              <a:t> συμπίπτει-σύμφωνα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Π.Δ.-</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ἀποκατάσταση</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Ἰσραὴλ</a:t>
            </a:r>
            <a:r>
              <a:rPr lang="el-GR" sz="3200" dirty="0">
                <a:effectLst/>
                <a:ea typeface="Times New Roman" panose="02020603050405020304" pitchFamily="18" charset="0"/>
                <a:cs typeface="Times New Roman" panose="02020603050405020304" pitchFamily="18" charset="0"/>
              </a:rPr>
              <a:t>: ἡ «</a:t>
            </a:r>
            <a:r>
              <a:rPr lang="el-GR" sz="3200" dirty="0" err="1">
                <a:effectLst/>
                <a:ea typeface="Times New Roman" panose="02020603050405020304" pitchFamily="18" charset="0"/>
                <a:cs typeface="Times New Roman" panose="02020603050405020304" pitchFamily="18" charset="0"/>
              </a:rPr>
              <a:t>ἡμέρα</a:t>
            </a:r>
            <a:r>
              <a:rPr lang="el-GR" sz="3200" dirty="0">
                <a:effectLst/>
                <a:ea typeface="Times New Roman" panose="02020603050405020304" pitchFamily="18" charset="0"/>
                <a:cs typeface="Times New Roman" panose="02020603050405020304" pitchFamily="18" charset="0"/>
              </a:rPr>
              <a:t> Κυρίου» </a:t>
            </a:r>
            <a:r>
              <a:rPr lang="el-GR" sz="3200" dirty="0" err="1">
                <a:effectLst/>
                <a:ea typeface="Times New Roman" panose="02020603050405020304" pitchFamily="18" charset="0"/>
                <a:cs typeface="Times New Roman" panose="02020603050405020304" pitchFamily="18" charset="0"/>
              </a:rPr>
              <a:t>εἶναι</a:t>
            </a:r>
            <a:r>
              <a:rPr lang="el-GR" sz="3200" dirty="0">
                <a:effectLst/>
                <a:ea typeface="Times New Roman" panose="02020603050405020304" pitchFamily="18" charset="0"/>
                <a:cs typeface="Times New Roman" panose="02020603050405020304" pitchFamily="18" charset="0"/>
              </a:rPr>
              <a:t> ἡ </a:t>
            </a:r>
            <a:r>
              <a:rPr lang="el-GR" sz="3200" dirty="0" err="1">
                <a:effectLst/>
                <a:ea typeface="Times New Roman" panose="02020603050405020304" pitchFamily="18" charset="0"/>
                <a:cs typeface="Times New Roman" panose="02020603050405020304" pitchFamily="18" charset="0"/>
              </a:rPr>
              <a:t>ἡμέρα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ὁποία</a:t>
            </a:r>
            <a:r>
              <a:rPr lang="el-GR" sz="3200" dirty="0">
                <a:effectLst/>
                <a:ea typeface="Times New Roman" panose="02020603050405020304" pitchFamily="18" charset="0"/>
                <a:cs typeface="Times New Roman" panose="02020603050405020304" pitchFamily="18" charset="0"/>
              </a:rPr>
              <a:t> ὁ </a:t>
            </a:r>
            <a:r>
              <a:rPr lang="el-GR" sz="3200" dirty="0" err="1">
                <a:effectLst/>
                <a:ea typeface="Times New Roman" panose="02020603050405020304" pitchFamily="18" charset="0"/>
                <a:cs typeface="Times New Roman" panose="02020603050405020304" pitchFamily="18" charset="0"/>
              </a:rPr>
              <a:t>Θεὸς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θὰ</a:t>
            </a:r>
            <a:r>
              <a:rPr lang="el-GR" sz="3200" dirty="0">
                <a:effectLst/>
                <a:ea typeface="Times New Roman" panose="02020603050405020304" pitchFamily="18" charset="0"/>
                <a:cs typeface="Times New Roman" panose="02020603050405020304" pitchFamily="18" charset="0"/>
              </a:rPr>
              <a:t> παρέμβει </a:t>
            </a:r>
            <a:r>
              <a:rPr lang="el-GR" sz="3200" dirty="0" err="1">
                <a:effectLst/>
                <a:ea typeface="Times New Roman" panose="02020603050405020304" pitchFamily="18" charset="0"/>
                <a:cs typeface="Times New Roman" panose="02020603050405020304" pitchFamily="18" charset="0"/>
              </a:rPr>
              <a:t>ὑπὲρ</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λαοῦ</a:t>
            </a:r>
            <a:r>
              <a:rPr lang="el-GR" sz="3200" dirty="0">
                <a:effectLst/>
                <a:ea typeface="Times New Roman" panose="02020603050405020304" pitchFamily="18" charset="0"/>
                <a:cs typeface="Times New Roman" panose="02020603050405020304" pitchFamily="18" charset="0"/>
              </a:rPr>
              <a:t> του.</a:t>
            </a:r>
            <a:endParaRPr lang="el-GR" sz="3200" u="dotted" dirty="0">
              <a:effectLst/>
              <a:ea typeface="Times New Roman" panose="02020603050405020304" pitchFamily="18" charset="0"/>
              <a:cs typeface="Times New Roman" panose="02020603050405020304" pitchFamily="18" charset="0"/>
            </a:endParaRPr>
          </a:p>
          <a:p>
            <a:endParaRPr lang="el-GR" sz="3200" dirty="0"/>
          </a:p>
        </p:txBody>
      </p:sp>
    </p:spTree>
    <p:extLst>
      <p:ext uri="{BB962C8B-B14F-4D97-AF65-F5344CB8AC3E}">
        <p14:creationId xmlns:p14="http://schemas.microsoft.com/office/powerpoint/2010/main" val="3323920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1AAFE8-59C3-4737-B0E7-0200237F6086}"/>
              </a:ext>
            </a:extLst>
          </p:cNvPr>
          <p:cNvSpPr>
            <a:spLocks noGrp="1"/>
          </p:cNvSpPr>
          <p:nvPr>
            <p:ph type="title"/>
          </p:nvPr>
        </p:nvSpPr>
        <p:spPr>
          <a:xfrm>
            <a:off x="116541" y="0"/>
            <a:ext cx="11237259" cy="89647"/>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C68FBCBF-1448-440E-A5D4-9B8034697923}"/>
              </a:ext>
            </a:extLst>
          </p:cNvPr>
          <p:cNvSpPr>
            <a:spLocks noGrp="1"/>
          </p:cNvSpPr>
          <p:nvPr>
            <p:ph idx="1"/>
          </p:nvPr>
        </p:nvSpPr>
        <p:spPr>
          <a:xfrm>
            <a:off x="116541" y="170329"/>
            <a:ext cx="11851341" cy="6445624"/>
          </a:xfrm>
        </p:spPr>
        <p:txBody>
          <a:bodyPr>
            <a:noAutofit/>
          </a:bodyPr>
          <a:lstStyle/>
          <a:p>
            <a:r>
              <a:rPr lang="el-GR" sz="3200" dirty="0">
                <a:effectLst/>
                <a:ea typeface="Times New Roman" panose="02020603050405020304" pitchFamily="18" charset="0"/>
                <a:cs typeface="Times New Roman" panose="02020603050405020304" pitchFamily="18" charset="0"/>
              </a:rPr>
              <a:t>᾿</a:t>
            </a:r>
            <a:r>
              <a:rPr lang="el-GR" sz="3200" dirty="0" err="1">
                <a:effectLst/>
                <a:ea typeface="Times New Roman" panose="02020603050405020304" pitchFamily="18" charset="0"/>
                <a:cs typeface="Times New Roman" panose="02020603050405020304" pitchFamily="18" charset="0"/>
              </a:rPr>
              <a:t>Απὸ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διήγηση </a:t>
            </a:r>
            <a:r>
              <a:rPr lang="el-GR" sz="3200" dirty="0" err="1">
                <a:effectLst/>
                <a:ea typeface="Times New Roman" panose="02020603050405020304" pitchFamily="18" charset="0"/>
                <a:cs typeface="Times New Roman" panose="02020603050405020304" pitchFamily="18" charset="0"/>
              </a:rPr>
              <a:t>περὶ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Μυστικοῦ</a:t>
            </a:r>
            <a:r>
              <a:rPr lang="el-GR" sz="3200" dirty="0">
                <a:effectLst/>
                <a:ea typeface="Times New Roman" panose="02020603050405020304" pitchFamily="18" charset="0"/>
                <a:cs typeface="Times New Roman" panose="02020603050405020304" pitchFamily="18" charset="0"/>
              </a:rPr>
              <a:t> Δείπνου, ἡ </a:t>
            </a:r>
            <a:r>
              <a:rPr lang="el-GR" sz="3200" dirty="0" err="1">
                <a:effectLst/>
                <a:ea typeface="Times New Roman" panose="02020603050405020304" pitchFamily="18" charset="0"/>
                <a:cs typeface="Times New Roman" panose="02020603050405020304" pitchFamily="18" charset="0"/>
              </a:rPr>
              <a:t>ἔννοια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βασιλείας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Θεοῦ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τῶν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ἐσχάτων</a:t>
            </a:r>
            <a:r>
              <a:rPr lang="el-GR" sz="3200" dirty="0">
                <a:effectLst/>
                <a:ea typeface="Times New Roman" panose="02020603050405020304" pitchFamily="18" charset="0"/>
                <a:cs typeface="Times New Roman" panose="02020603050405020304" pitchFamily="18" charset="0"/>
              </a:rPr>
              <a:t> λαμβάνει </a:t>
            </a:r>
            <a:r>
              <a:rPr lang="el-GR" sz="3200" dirty="0" err="1">
                <a:effectLst/>
                <a:ea typeface="Times New Roman" panose="02020603050405020304" pitchFamily="18" charset="0"/>
                <a:cs typeface="Times New Roman" panose="02020603050405020304" pitchFamily="18" charset="0"/>
              </a:rPr>
              <a:t>παντελῶς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διαφορετικὴ</a:t>
            </a:r>
            <a:r>
              <a:rPr lang="el-GR" sz="3200" dirty="0">
                <a:effectLst/>
                <a:ea typeface="Times New Roman" panose="02020603050405020304" pitchFamily="18" charset="0"/>
                <a:cs typeface="Times New Roman" panose="02020603050405020304" pitchFamily="18" charset="0"/>
              </a:rPr>
              <a:t> διάσταση.</a:t>
            </a:r>
          </a:p>
          <a:p>
            <a:r>
              <a:rPr lang="el-GR" sz="3200" dirty="0" err="1">
                <a:effectLst/>
                <a:ea typeface="Times New Roman" panose="02020603050405020304" pitchFamily="18" charset="0"/>
                <a:cs typeface="Times New Roman" panose="02020603050405020304" pitchFamily="18" charset="0"/>
              </a:rPr>
              <a:t>Τὰ</a:t>
            </a:r>
            <a:r>
              <a:rPr lang="el-GR" sz="3200" dirty="0">
                <a:effectLst/>
                <a:ea typeface="Times New Roman" panose="02020603050405020304" pitchFamily="18" charset="0"/>
                <a:cs typeface="Times New Roman" panose="02020603050405020304" pitchFamily="18" charset="0"/>
              </a:rPr>
              <a:t> λόγια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Κυρίου λίγο </a:t>
            </a:r>
            <a:r>
              <a:rPr lang="el-GR" sz="3200" dirty="0" err="1">
                <a:effectLst/>
                <a:ea typeface="Times New Roman" panose="02020603050405020304" pitchFamily="18" charset="0"/>
                <a:cs typeface="Times New Roman" panose="02020603050405020304" pitchFamily="18" charset="0"/>
              </a:rPr>
              <a:t>πρὶν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εὐλογία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ποτηρίου</a:t>
            </a:r>
            <a:r>
              <a:rPr lang="el-GR" sz="3200" dirty="0">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καθὼς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ἀμέσως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μετὰ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εὐλογία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ἄρτου</a:t>
            </a:r>
            <a:r>
              <a:rPr lang="el-GR" sz="3200" dirty="0">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πιστοποιοῦν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Μυστήριο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ὁποῖο</a:t>
            </a:r>
            <a:r>
              <a:rPr lang="el-GR" sz="3200" dirty="0">
                <a:effectLst/>
                <a:ea typeface="Times New Roman" panose="02020603050405020304" pitchFamily="18" charset="0"/>
                <a:cs typeface="Times New Roman" panose="02020603050405020304" pitchFamily="18" charset="0"/>
              </a:rPr>
              <a:t> συνέστησε ὁ Κύριος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διάρκεια </a:t>
            </a:r>
            <a:r>
              <a:rPr lang="el-GR" sz="3200" dirty="0" err="1">
                <a:effectLst/>
                <a:ea typeface="Times New Roman" panose="02020603050405020304" pitchFamily="18" charset="0"/>
                <a:cs typeface="Times New Roman" panose="02020603050405020304" pitchFamily="18" charset="0"/>
              </a:rPr>
              <a:t>ἑνὸς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ἑβραϊκοῦ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ἑορταστικοῦ</a:t>
            </a:r>
            <a:r>
              <a:rPr lang="el-GR" sz="3200" dirty="0">
                <a:effectLst/>
                <a:ea typeface="Times New Roman" panose="02020603050405020304" pitchFamily="18" charset="0"/>
                <a:cs typeface="Times New Roman" panose="02020603050405020304" pitchFamily="18" charset="0"/>
              </a:rPr>
              <a:t> δείπνου </a:t>
            </a:r>
            <a:r>
              <a:rPr lang="el-GR" sz="3200" dirty="0" err="1">
                <a:effectLst/>
                <a:ea typeface="Times New Roman" panose="02020603050405020304" pitchFamily="18" charset="0"/>
                <a:cs typeface="Times New Roman" panose="02020603050405020304" pitchFamily="18" charset="0"/>
              </a:rPr>
              <a:t>εἰσάγει</a:t>
            </a:r>
            <a:r>
              <a:rPr lang="el-GR" sz="3200" dirty="0">
                <a:effectLst/>
                <a:ea typeface="Times New Roman" panose="02020603050405020304" pitchFamily="18" charset="0"/>
                <a:cs typeface="Times New Roman" panose="02020603050405020304" pitchFamily="18" charset="0"/>
              </a:rPr>
              <a:t> μία </a:t>
            </a:r>
            <a:r>
              <a:rPr lang="el-GR" sz="3200" dirty="0" err="1">
                <a:effectLst/>
                <a:ea typeface="Times New Roman" panose="02020603050405020304" pitchFamily="18" charset="0"/>
                <a:cs typeface="Times New Roman" panose="02020603050405020304" pitchFamily="18" charset="0"/>
              </a:rPr>
              <a:t>ἐσχατολογία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μελλοντικὴ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παροῦσα</a:t>
            </a:r>
            <a:r>
              <a:rPr lang="el-GR" sz="3200" dirty="0">
                <a:effectLst/>
                <a:ea typeface="Times New Roman" panose="02020603050405020304" pitchFamily="18" charset="0"/>
                <a:cs typeface="Times New Roman" panose="02020603050405020304" pitchFamily="18" charset="0"/>
              </a:rPr>
              <a:t> ταυτοχρόνως. </a:t>
            </a:r>
            <a:endParaRPr lang="el-GR" sz="3200" dirty="0">
              <a:ea typeface="Times New Roman" panose="02020603050405020304" pitchFamily="18" charset="0"/>
              <a:cs typeface="Times New Roman" panose="02020603050405020304" pitchFamily="18" charset="0"/>
            </a:endParaRPr>
          </a:p>
          <a:p>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ἔσχατον</a:t>
            </a:r>
            <a:r>
              <a:rPr lang="el-GR" sz="3200" dirty="0">
                <a:effectLst/>
                <a:ea typeface="Times New Roman" panose="02020603050405020304" pitchFamily="18" charset="0"/>
                <a:cs typeface="Times New Roman" panose="02020603050405020304" pitchFamily="18" charset="0"/>
              </a:rPr>
              <a:t> καθίσταται σύγχρονο μέσα </a:t>
            </a:r>
            <a:r>
              <a:rPr lang="el-GR" sz="3200" dirty="0" err="1">
                <a:effectLst/>
                <a:ea typeface="Times New Roman" panose="02020603050405020304" pitchFamily="18" charset="0"/>
                <a:cs typeface="Times New Roman" panose="02020603050405020304" pitchFamily="18" charset="0"/>
              </a:rPr>
              <a:t>στὴν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Εὐχαριστία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Ἔτσι</a:t>
            </a:r>
            <a:r>
              <a:rPr lang="el-GR" sz="3200" dirty="0">
                <a:effectLst/>
                <a:ea typeface="Times New Roman" panose="02020603050405020304" pitchFamily="18" charset="0"/>
                <a:cs typeface="Times New Roman" panose="02020603050405020304" pitchFamily="18" charset="0"/>
              </a:rPr>
              <a:t>, ὁ Κύριος </a:t>
            </a:r>
            <a:r>
              <a:rPr lang="el-GR" sz="3200" dirty="0" err="1">
                <a:effectLst/>
                <a:ea typeface="Times New Roman" panose="02020603050405020304" pitchFamily="18" charset="0"/>
                <a:cs typeface="Times New Roman" panose="02020603050405020304" pitchFamily="18" charset="0"/>
              </a:rPr>
              <a:t>διαφοροποιεῖται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ριζικὰ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ἑβραϊκὴ</a:t>
            </a:r>
            <a:r>
              <a:rPr lang="el-GR" sz="3200" dirty="0">
                <a:effectLst/>
                <a:ea typeface="Times New Roman" panose="02020603050405020304" pitchFamily="18" charset="0"/>
                <a:cs typeface="Times New Roman" panose="02020603050405020304" pitchFamily="18" charset="0"/>
              </a:rPr>
              <a:t> λατρεία </a:t>
            </a:r>
            <a:r>
              <a:rPr lang="el-GR" sz="3200" dirty="0" err="1">
                <a:effectLst/>
                <a:ea typeface="Times New Roman" panose="02020603050405020304" pitchFamily="18" charset="0"/>
                <a:cs typeface="Times New Roman" panose="02020603050405020304" pitchFamily="18" charset="0"/>
              </a:rPr>
              <a:t>ὄχι</a:t>
            </a:r>
            <a:r>
              <a:rPr lang="el-GR" sz="3200" dirty="0">
                <a:effectLst/>
                <a:ea typeface="Times New Roman" panose="02020603050405020304" pitchFamily="18" charset="0"/>
                <a:cs typeface="Times New Roman" panose="02020603050405020304" pitchFamily="18" charset="0"/>
              </a:rPr>
              <a:t> μόνο </a:t>
            </a:r>
            <a:r>
              <a:rPr lang="el-GR" sz="3200" dirty="0" err="1">
                <a:effectLst/>
                <a:ea typeface="Times New Roman" panose="02020603050405020304" pitchFamily="18" charset="0"/>
                <a:cs typeface="Times New Roman" panose="02020603050405020304" pitchFamily="18" charset="0"/>
              </a:rPr>
              <a:t>διὰ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ριζικῆς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ἀνα-νοηματοδοτήσεως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μιᾶς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ἑβραϊκῆς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τελετῆς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ἀλλὰ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διὰ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εἰσαγωγῆς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μιᾶς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ἐσχατολογίας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ὁποία</a:t>
            </a:r>
            <a:r>
              <a:rPr lang="el-GR" sz="3200" dirty="0">
                <a:effectLst/>
                <a:ea typeface="Times New Roman" panose="02020603050405020304" pitchFamily="18" charset="0"/>
                <a:cs typeface="Times New Roman" panose="02020603050405020304" pitchFamily="18" charset="0"/>
              </a:rPr>
              <a:t> ἡ </a:t>
            </a:r>
            <a:r>
              <a:rPr lang="el-GR" sz="3200" dirty="0" err="1">
                <a:effectLst/>
                <a:ea typeface="Times New Roman" panose="02020603050405020304" pitchFamily="18" charset="0"/>
                <a:cs typeface="Times New Roman" panose="02020603050405020304" pitchFamily="18" charset="0"/>
              </a:rPr>
              <a:t>Ἐκκλησία</a:t>
            </a:r>
            <a:r>
              <a:rPr lang="el-GR" sz="3200" dirty="0">
                <a:effectLst/>
                <a:ea typeface="Times New Roman" panose="02020603050405020304" pitchFamily="18" charset="0"/>
                <a:cs typeface="Times New Roman" panose="02020603050405020304" pitchFamily="18" charset="0"/>
              </a:rPr>
              <a:t> ταυτίζει </a:t>
            </a:r>
            <a:r>
              <a:rPr lang="el-GR" sz="3200" dirty="0" err="1">
                <a:effectLst/>
                <a:ea typeface="Times New Roman" panose="02020603050405020304" pitchFamily="18" charset="0"/>
                <a:cs typeface="Times New Roman" panose="02020603050405020304" pitchFamily="18" charset="0"/>
              </a:rPr>
              <a:t>ἔκτοτε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ὕπαρξή</a:t>
            </a:r>
            <a:r>
              <a:rPr lang="el-GR" sz="3200" dirty="0">
                <a:effectLst/>
                <a:ea typeface="Times New Roman" panose="02020603050405020304" pitchFamily="18" charset="0"/>
                <a:cs typeface="Times New Roman" panose="02020603050405020304" pitchFamily="18" charset="0"/>
              </a:rPr>
              <a:t> της </a:t>
            </a:r>
            <a:r>
              <a:rPr lang="el-GR" sz="3200" dirty="0" err="1">
                <a:effectLst/>
                <a:ea typeface="Times New Roman" panose="02020603050405020304" pitchFamily="18" charset="0"/>
                <a:cs typeface="Times New Roman" panose="02020603050405020304" pitchFamily="18" charset="0"/>
              </a:rPr>
              <a:t>ὁσάκις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τελεῖ</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ἐκεῖνο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ὁποῖο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ἐτέλεσε</a:t>
            </a:r>
            <a:r>
              <a:rPr lang="el-GR" sz="3200" dirty="0">
                <a:effectLst/>
                <a:ea typeface="Times New Roman" panose="02020603050405020304" pitchFamily="18" charset="0"/>
                <a:cs typeface="Times New Roman" panose="02020603050405020304" pitchFamily="18" charset="0"/>
              </a:rPr>
              <a:t> ὁ Κύριος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Μυστικὸ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Δεῖπνο</a:t>
            </a:r>
            <a:r>
              <a:rPr lang="el-GR" sz="3200" dirty="0">
                <a:effectLst/>
                <a:ea typeface="Times New Roman" panose="02020603050405020304" pitchFamily="18" charset="0"/>
                <a:cs typeface="Times New Roman" panose="02020603050405020304" pitchFamily="18" charset="0"/>
              </a:rPr>
              <a:t>.</a:t>
            </a:r>
            <a:endParaRPr lang="el-GR" sz="3200" dirty="0"/>
          </a:p>
        </p:txBody>
      </p:sp>
    </p:spTree>
    <p:extLst>
      <p:ext uri="{BB962C8B-B14F-4D97-AF65-F5344CB8AC3E}">
        <p14:creationId xmlns:p14="http://schemas.microsoft.com/office/powerpoint/2010/main" val="3768201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F218A7-69D4-4C59-B3D2-2FA6354B164C}"/>
              </a:ext>
            </a:extLst>
          </p:cNvPr>
          <p:cNvSpPr>
            <a:spLocks noGrp="1"/>
          </p:cNvSpPr>
          <p:nvPr>
            <p:ph type="title"/>
          </p:nvPr>
        </p:nvSpPr>
        <p:spPr>
          <a:xfrm>
            <a:off x="62753" y="0"/>
            <a:ext cx="11291047" cy="134471"/>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CDC07846-009F-4936-BC1A-67DE92ADD7E9}"/>
              </a:ext>
            </a:extLst>
          </p:cNvPr>
          <p:cNvSpPr>
            <a:spLocks noGrp="1"/>
          </p:cNvSpPr>
          <p:nvPr>
            <p:ph idx="1"/>
          </p:nvPr>
        </p:nvSpPr>
        <p:spPr>
          <a:xfrm>
            <a:off x="134471" y="233082"/>
            <a:ext cx="11842376" cy="6463553"/>
          </a:xfrm>
        </p:spPr>
        <p:txBody>
          <a:bodyPr>
            <a:normAutofit/>
          </a:bodyPr>
          <a:lstStyle/>
          <a:p>
            <a:r>
              <a:rPr lang="el-GR" sz="3200" dirty="0">
                <a:effectLst/>
                <a:ea typeface="Times New Roman" panose="02020603050405020304" pitchFamily="18" charset="0"/>
                <a:cs typeface="Times New Roman" panose="02020603050405020304" pitchFamily="18" charset="0"/>
              </a:rPr>
              <a:t>Μέσα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κάθε </a:t>
            </a:r>
            <a:r>
              <a:rPr lang="el-GR" sz="3200" dirty="0" err="1">
                <a:effectLst/>
                <a:ea typeface="Times New Roman" panose="02020603050405020304" pitchFamily="18" charset="0"/>
                <a:cs typeface="Times New Roman" panose="02020603050405020304" pitchFamily="18" charset="0"/>
              </a:rPr>
              <a:t>Εὐχαριστία</a:t>
            </a:r>
            <a:r>
              <a:rPr lang="el-GR" sz="3200" dirty="0">
                <a:effectLst/>
                <a:ea typeface="Times New Roman" panose="02020603050405020304" pitchFamily="18" charset="0"/>
                <a:cs typeface="Times New Roman" panose="02020603050405020304" pitchFamily="18" charset="0"/>
              </a:rPr>
              <a:t>, ἡ </a:t>
            </a:r>
            <a:r>
              <a:rPr lang="el-GR" sz="3200" dirty="0" err="1">
                <a:effectLst/>
                <a:ea typeface="Times New Roman" panose="02020603050405020304" pitchFamily="18" charset="0"/>
                <a:cs typeface="Times New Roman" panose="02020603050405020304" pitchFamily="18" charset="0"/>
              </a:rPr>
              <a:t>Ἐκκλησία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ἀναμένει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Ἐρχόμενο</a:t>
            </a:r>
            <a:r>
              <a:rPr lang="el-GR" sz="3200" dirty="0">
                <a:effectLst/>
                <a:ea typeface="Times New Roman" panose="02020603050405020304" pitchFamily="18" charset="0"/>
                <a:cs typeface="Times New Roman" panose="02020603050405020304" pitchFamily="18" charset="0"/>
              </a:rPr>
              <a:t>, διακηρύσσοντας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ἡ θυσία Του </a:t>
            </a:r>
            <a:r>
              <a:rPr lang="el-GR" sz="3200" dirty="0" err="1">
                <a:effectLst/>
                <a:ea typeface="Times New Roman" panose="02020603050405020304" pitchFamily="18" charset="0"/>
                <a:cs typeface="Times New Roman" panose="02020603050405020304" pitchFamily="18" charset="0"/>
              </a:rPr>
              <a:t>ἀπετέλεσε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προϋπόθεση </a:t>
            </a:r>
            <a:r>
              <a:rPr lang="el-GR" sz="3200" dirty="0" err="1">
                <a:effectLst/>
                <a:ea typeface="Times New Roman" panose="02020603050405020304" pitchFamily="18" charset="0"/>
                <a:cs typeface="Times New Roman" panose="02020603050405020304" pitchFamily="18" charset="0"/>
              </a:rPr>
              <a:t>γιὰ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ἔλευση</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βασιλείας Του.</a:t>
            </a:r>
            <a:endParaRPr lang="el-GR" sz="3200" dirty="0"/>
          </a:p>
        </p:txBody>
      </p:sp>
    </p:spTree>
    <p:extLst>
      <p:ext uri="{BB962C8B-B14F-4D97-AF65-F5344CB8AC3E}">
        <p14:creationId xmlns:p14="http://schemas.microsoft.com/office/powerpoint/2010/main" val="200195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E060B2-16E2-4F77-A40D-408861A33692}"/>
              </a:ext>
            </a:extLst>
          </p:cNvPr>
          <p:cNvSpPr>
            <a:spLocks noGrp="1"/>
          </p:cNvSpPr>
          <p:nvPr>
            <p:ph type="title"/>
          </p:nvPr>
        </p:nvSpPr>
        <p:spPr>
          <a:xfrm>
            <a:off x="107576" y="0"/>
            <a:ext cx="11246224" cy="98612"/>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06AA3EDF-3305-4BF2-AE64-543B4FB69A92}"/>
              </a:ext>
            </a:extLst>
          </p:cNvPr>
          <p:cNvSpPr>
            <a:spLocks noGrp="1"/>
          </p:cNvSpPr>
          <p:nvPr>
            <p:ph idx="1"/>
          </p:nvPr>
        </p:nvSpPr>
        <p:spPr>
          <a:xfrm>
            <a:off x="107576" y="170330"/>
            <a:ext cx="11887200" cy="6580094"/>
          </a:xfrm>
        </p:spPr>
        <p:txBody>
          <a:bodyPr>
            <a:noAutofit/>
          </a:bodyPr>
          <a:lstStyle/>
          <a:p>
            <a:pPr marL="0" indent="0">
              <a:buNone/>
            </a:pPr>
            <a:r>
              <a:rPr lang="en-US" sz="3200" b="1" u="dotted" dirty="0">
                <a:effectLst/>
                <a:ea typeface="Times New Roman" panose="02020603050405020304" pitchFamily="18" charset="0"/>
                <a:cs typeface="Times New Roman" panose="02020603050405020304" pitchFamily="18" charset="0"/>
              </a:rPr>
              <a:t>(α) </a:t>
            </a:r>
            <a:r>
              <a:rPr lang="en-US" sz="3200" b="1" u="dotted" dirty="0" err="1">
                <a:effectLst/>
                <a:ea typeface="Times New Roman" panose="02020603050405020304" pitchFamily="18" charset="0"/>
                <a:cs typeface="Times New Roman" panose="02020603050405020304" pitchFamily="18" charset="0"/>
              </a:rPr>
              <a:t>Εἰσ</a:t>
            </a:r>
            <a:r>
              <a:rPr lang="en-US" sz="3200" b="1" u="dotted" dirty="0">
                <a:effectLst/>
                <a:ea typeface="Times New Roman" panose="02020603050405020304" pitchFamily="18" charset="0"/>
                <a:cs typeface="Times New Roman" panose="02020603050405020304" pitchFamily="18" charset="0"/>
              </a:rPr>
              <a:t>αγωγικὰ περὶ τοῦ Μυστικοῦ Δείπνου κατὰ τὶς εὐαγγελικὲς διηγήσεις</a:t>
            </a:r>
            <a:endParaRPr lang="el-GR" sz="3200" b="1" u="dotted" dirty="0">
              <a:effectLst/>
              <a:ea typeface="Times New Roman" panose="02020603050405020304" pitchFamily="18" charset="0"/>
              <a:cs typeface="Times New Roman" panose="02020603050405020304" pitchFamily="18" charset="0"/>
            </a:endParaRPr>
          </a:p>
          <a:p>
            <a:pPr marL="0" indent="0">
              <a:buNone/>
            </a:pPr>
            <a:r>
              <a:rPr lang="el-GR" sz="3200" dirty="0"/>
              <a:t>• </a:t>
            </a:r>
            <a:r>
              <a:rPr lang="en-US" sz="3200" dirty="0">
                <a:effectLst/>
                <a:ea typeface="Times New Roman" panose="02020603050405020304" pitchFamily="18" charset="0"/>
                <a:cs typeface="Times New Roman" panose="02020603050405020304" pitchFamily="18" charset="0"/>
              </a:rPr>
              <a:t>Ὅπ</a:t>
            </a:r>
            <a:r>
              <a:rPr lang="en-US" sz="3200" dirty="0" err="1">
                <a:effectLst/>
                <a:ea typeface="Times New Roman" panose="02020603050405020304" pitchFamily="18" charset="0"/>
                <a:cs typeface="Times New Roman" panose="02020603050405020304" pitchFamily="18" charset="0"/>
              </a:rPr>
              <a:t>ως</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συνάγετ</a:t>
            </a:r>
            <a:r>
              <a:rPr lang="en-US" sz="3200" dirty="0">
                <a:effectLst/>
                <a:ea typeface="Times New Roman" panose="02020603050405020304" pitchFamily="18" charset="0"/>
                <a:cs typeface="Times New Roman" panose="02020603050405020304" pitchFamily="18" charset="0"/>
              </a:rPr>
              <a:t>αι ἀπὸ τὶς τέσσερεις καινοδιαθηκικὲς διηγήσεις περὶ τοῦ Μυστικοῦ Δείπνου</a:t>
            </a:r>
            <a:r>
              <a:rPr lang="el-GR" sz="3200" dirty="0">
                <a:effectLst/>
                <a:ea typeface="Times New Roman" panose="02020603050405020304" pitchFamily="18" charset="0"/>
                <a:cs typeface="Times New Roman" panose="02020603050405020304" pitchFamily="18" charset="0"/>
              </a:rPr>
              <a:t>, </a:t>
            </a:r>
            <a:r>
              <a:rPr lang="en-US" sz="3200" dirty="0">
                <a:effectLst/>
                <a:ea typeface="Times New Roman" panose="02020603050405020304" pitchFamily="18" charset="0"/>
                <a:cs typeface="Times New Roman" panose="02020603050405020304" pitchFamily="18" charset="0"/>
              </a:rPr>
              <a:t>ὁ </a:t>
            </a:r>
            <a:r>
              <a:rPr lang="en-US" sz="3200" dirty="0" err="1">
                <a:effectLst/>
                <a:ea typeface="Times New Roman" panose="02020603050405020304" pitchFamily="18" charset="0"/>
                <a:cs typeface="Times New Roman" panose="02020603050405020304" pitchFamily="18" charset="0"/>
              </a:rPr>
              <a:t>Κύριος</a:t>
            </a:r>
            <a:r>
              <a:rPr lang="en-US" sz="3200" dirty="0">
                <a:effectLst/>
                <a:ea typeface="Times New Roman" panose="02020603050405020304" pitchFamily="18" charset="0"/>
                <a:cs typeface="Times New Roman" panose="02020603050405020304" pitchFamily="18" charset="0"/>
              </a:rPr>
              <a:t> πρα</a:t>
            </a:r>
            <a:r>
              <a:rPr lang="en-US" sz="3200" dirty="0" err="1">
                <a:effectLst/>
                <a:ea typeface="Times New Roman" panose="02020603050405020304" pitchFamily="18" charset="0"/>
                <a:cs typeface="Times New Roman" panose="02020603050405020304" pitchFamily="18" charset="0"/>
              </a:rPr>
              <a:t>γμ</a:t>
            </a:r>
            <a:r>
              <a:rPr lang="en-US" sz="3200" dirty="0">
                <a:effectLst/>
                <a:ea typeface="Times New Roman" panose="02020603050405020304" pitchFamily="18" charset="0"/>
                <a:cs typeface="Times New Roman" panose="02020603050405020304" pitchFamily="18" charset="0"/>
              </a:rPr>
              <a:t>ατοποίησε ἕνα τελετουργικὸ ἑπτὰ πράξεων: ἔλαβε τὸν ἄρτο (1), ἀνέπεμψε εὐχαριστία ἐπὶ τοῦ ἄρτου (2), ἔκοψε (3) καὶ διένημε τὸν ἄρτο στοὺς μαθητές Του (4). </a:t>
            </a:r>
            <a:r>
              <a:rPr lang="en-US" sz="3200" dirty="0" err="1">
                <a:effectLst/>
                <a:ea typeface="Times New Roman" panose="02020603050405020304" pitchFamily="18" charset="0"/>
                <a:cs typeface="Times New Roman" panose="02020603050405020304" pitchFamily="18" charset="0"/>
              </a:rPr>
              <a:t>Ἀκολούθως</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ἔλ</a:t>
            </a:r>
            <a:r>
              <a:rPr lang="en-US" sz="3200" dirty="0">
                <a:effectLst/>
                <a:ea typeface="Times New Roman" panose="02020603050405020304" pitchFamily="18" charset="0"/>
                <a:cs typeface="Times New Roman" panose="02020603050405020304" pitchFamily="18" charset="0"/>
              </a:rPr>
              <a:t>αβε τὸ ποτήριο (5), ἀνέπεμψε εὐχαριστία ἐπὶ τοῦ ποτηρίου (6) καὶ τὸ ἔδωσε στοὺς μαθητὲς (7). </a:t>
            </a:r>
            <a:r>
              <a:rPr lang="en-US" sz="3200" dirty="0" err="1">
                <a:effectLst/>
                <a:ea typeface="Times New Roman" panose="02020603050405020304" pitchFamily="18" charset="0"/>
                <a:cs typeface="Times New Roman" panose="02020603050405020304" pitchFamily="18" charset="0"/>
              </a:rPr>
              <a:t>Εἶν</a:t>
            </a:r>
            <a:r>
              <a:rPr lang="en-US" sz="3200" dirty="0">
                <a:effectLst/>
                <a:ea typeface="Times New Roman" panose="02020603050405020304" pitchFamily="18" charset="0"/>
                <a:cs typeface="Times New Roman" panose="02020603050405020304" pitchFamily="18" charset="0"/>
              </a:rPr>
              <a:t>αι ἐμφανὲς ὅτι στὶς τέσσερεις αὐτὲς διηγήσεις διακρίνονται δύο διαφορετικὲς παραδόσεις.</a:t>
            </a:r>
            <a:endParaRPr lang="el-GR" sz="3200" dirty="0">
              <a:effectLst/>
              <a:ea typeface="Times New Roman" panose="02020603050405020304" pitchFamily="18" charset="0"/>
              <a:cs typeface="Times New Roman" panose="02020603050405020304" pitchFamily="18" charset="0"/>
            </a:endParaRPr>
          </a:p>
          <a:p>
            <a:pPr marL="0" indent="0">
              <a:buNone/>
            </a:pPr>
            <a:r>
              <a:rPr lang="el-GR" sz="3200" dirty="0"/>
              <a:t>• </a:t>
            </a:r>
            <a:r>
              <a:rPr lang="en-US" sz="3200" dirty="0">
                <a:effectLst/>
                <a:ea typeface="Times New Roman" panose="02020603050405020304" pitchFamily="18" charset="0"/>
                <a:cs typeface="Times New Roman" panose="02020603050405020304" pitchFamily="18" charset="0"/>
              </a:rPr>
              <a:t>Ἡ π</a:t>
            </a:r>
            <a:r>
              <a:rPr lang="en-US" sz="3200" dirty="0" err="1">
                <a:effectLst/>
                <a:ea typeface="Times New Roman" panose="02020603050405020304" pitchFamily="18" charset="0"/>
                <a:cs typeface="Times New Roman" panose="02020603050405020304" pitchFamily="18" charset="0"/>
              </a:rPr>
              <a:t>ρώτη</a:t>
            </a:r>
            <a:r>
              <a:rPr lang="en-US" sz="3200" dirty="0">
                <a:effectLst/>
                <a:ea typeface="Times New Roman" panose="02020603050405020304" pitchFamily="18" charset="0"/>
                <a:cs typeface="Times New Roman" panose="02020603050405020304" pitchFamily="18" charset="0"/>
              </a:rPr>
              <a:t> πα</a:t>
            </a:r>
            <a:r>
              <a:rPr lang="en-US" sz="3200" dirty="0" err="1">
                <a:effectLst/>
                <a:ea typeface="Times New Roman" panose="02020603050405020304" pitchFamily="18" charset="0"/>
                <a:cs typeface="Times New Roman" panose="02020603050405020304" pitchFamily="18" charset="0"/>
              </a:rPr>
              <a:t>ράδοση</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εἶν</a:t>
            </a:r>
            <a:r>
              <a:rPr lang="en-US" sz="3200" dirty="0">
                <a:effectLst/>
                <a:ea typeface="Times New Roman" panose="02020603050405020304" pitchFamily="18" charset="0"/>
                <a:cs typeface="Times New Roman" panose="02020603050405020304" pitchFamily="18" charset="0"/>
              </a:rPr>
              <a:t>αι αὐτὴ ποὺ μαρτυρεῖται ἀπὸ τοὺς Παῦλο καὶ Λουκᾶ.</a:t>
            </a:r>
            <a:endParaRPr lang="el-GR" sz="32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046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B01C56-A708-4520-8251-CC4F54CA1885}"/>
              </a:ext>
            </a:extLst>
          </p:cNvPr>
          <p:cNvSpPr>
            <a:spLocks noGrp="1"/>
          </p:cNvSpPr>
          <p:nvPr>
            <p:ph type="title"/>
          </p:nvPr>
        </p:nvSpPr>
        <p:spPr>
          <a:xfrm>
            <a:off x="62753" y="1"/>
            <a:ext cx="11291047" cy="125505"/>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D724522A-2281-418D-A858-49C5147E41A5}"/>
              </a:ext>
            </a:extLst>
          </p:cNvPr>
          <p:cNvSpPr>
            <a:spLocks noGrp="1"/>
          </p:cNvSpPr>
          <p:nvPr>
            <p:ph idx="1"/>
          </p:nvPr>
        </p:nvSpPr>
        <p:spPr>
          <a:xfrm>
            <a:off x="170329" y="233082"/>
            <a:ext cx="11824447" cy="6239436"/>
          </a:xfrm>
        </p:spPr>
        <p:txBody>
          <a:bodyPr>
            <a:normAutofit/>
          </a:bodyPr>
          <a:lstStyle/>
          <a:p>
            <a:pPr marL="0" indent="0">
              <a:buNone/>
            </a:pPr>
            <a:r>
              <a:rPr lang="el-GR" sz="3200" dirty="0"/>
              <a:t>• </a:t>
            </a:r>
            <a:r>
              <a:rPr lang="en-US" sz="3200" dirty="0" err="1">
                <a:effectLst/>
                <a:ea typeface="Times New Roman" panose="02020603050405020304" pitchFamily="18" charset="0"/>
                <a:cs typeface="Times New Roman" panose="02020603050405020304" pitchFamily="18" charset="0"/>
              </a:rPr>
              <a:t>Στὴ</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διήγηση</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τῶν</a:t>
            </a:r>
            <a:r>
              <a:rPr lang="en-US" sz="3200" dirty="0">
                <a:effectLst/>
                <a:ea typeface="Times New Roman" panose="02020603050405020304" pitchFamily="18" charset="0"/>
                <a:cs typeface="Times New Roman" panose="02020603050405020304" pitchFamily="18" charset="0"/>
              </a:rPr>
              <a:t> Μα</a:t>
            </a:r>
            <a:r>
              <a:rPr lang="en-US" sz="3200" dirty="0" err="1">
                <a:effectLst/>
                <a:ea typeface="Times New Roman" panose="02020603050405020304" pitchFamily="18" charset="0"/>
                <a:cs typeface="Times New Roman" panose="02020603050405020304" pitchFamily="18" charset="0"/>
              </a:rPr>
              <a:t>τθ</a:t>
            </a:r>
            <a:r>
              <a:rPr lang="en-US" sz="3200" dirty="0">
                <a:effectLst/>
                <a:ea typeface="Times New Roman" panose="02020603050405020304" pitchFamily="18" charset="0"/>
                <a:cs typeface="Times New Roman" panose="02020603050405020304" pitchFamily="18" charset="0"/>
              </a:rPr>
              <a:t>αίου καὶ Μάρκου δὲν ὑπάρχει ἀναφορὰ σὲ ἀρχικὸ ποτήριο, ἡ δὲ εὐλογία τοῦ ἄρτου καὶ τοῦ ποτηρίου μαρτυρεῖται ὡς γεγονὸς ποὺ ἐπισυνέβη ἀλληλοδιαδόχως</a:t>
            </a:r>
            <a:r>
              <a:rPr lang="el-GR" sz="3200" dirty="0">
                <a:effectLst/>
                <a:ea typeface="Times New Roman" panose="02020603050405020304" pitchFamily="18" charset="0"/>
                <a:cs typeface="Times New Roman" panose="02020603050405020304" pitchFamily="18" charset="0"/>
              </a:rPr>
              <a:t>.</a:t>
            </a:r>
          </a:p>
          <a:p>
            <a:pPr marL="0" indent="0">
              <a:buNone/>
            </a:pPr>
            <a:r>
              <a:rPr lang="el-GR" sz="3200" dirty="0"/>
              <a:t>• </a:t>
            </a:r>
            <a:r>
              <a:rPr lang="en-US" sz="3200" dirty="0">
                <a:effectLst/>
                <a:ea typeface="Times New Roman" panose="02020603050405020304" pitchFamily="18" charset="0"/>
                <a:cs typeface="Times New Roman" panose="02020603050405020304" pitchFamily="18" charset="0"/>
              </a:rPr>
              <a:t>Ἡ </a:t>
            </a:r>
            <a:r>
              <a:rPr lang="en-US" sz="3200" dirty="0" err="1">
                <a:effectLst/>
                <a:ea typeface="Times New Roman" panose="02020603050405020304" pitchFamily="18" charset="0"/>
                <a:cs typeface="Times New Roman" panose="02020603050405020304" pitchFamily="18" charset="0"/>
              </a:rPr>
              <a:t>διήγηση</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τῶν</a:t>
            </a:r>
            <a:r>
              <a:rPr lang="en-US" sz="3200" dirty="0">
                <a:effectLst/>
                <a:ea typeface="Times New Roman" panose="02020603050405020304" pitchFamily="18" charset="0"/>
                <a:cs typeface="Times New Roman" panose="02020603050405020304" pitchFamily="18" charset="0"/>
              </a:rPr>
              <a:t> Μα</a:t>
            </a:r>
            <a:r>
              <a:rPr lang="en-US" sz="3200" dirty="0" err="1">
                <a:effectLst/>
                <a:ea typeface="Times New Roman" panose="02020603050405020304" pitchFamily="18" charset="0"/>
                <a:cs typeface="Times New Roman" panose="02020603050405020304" pitchFamily="18" charset="0"/>
              </a:rPr>
              <a:t>τθ</a:t>
            </a:r>
            <a:r>
              <a:rPr lang="en-US" sz="3200" dirty="0">
                <a:effectLst/>
                <a:ea typeface="Times New Roman" panose="02020603050405020304" pitchFamily="18" charset="0"/>
                <a:cs typeface="Times New Roman" panose="02020603050405020304" pitchFamily="18" charset="0"/>
              </a:rPr>
              <a:t>αίου καὶ Μάρκου</a:t>
            </a:r>
            <a:r>
              <a:rPr lang="el-GR" sz="3200" dirty="0">
                <a:effectLst/>
                <a:ea typeface="Times New Roman" panose="02020603050405020304" pitchFamily="18" charset="0"/>
                <a:cs typeface="Times New Roman" panose="02020603050405020304" pitchFamily="18" charset="0"/>
              </a:rPr>
              <a:t>, </a:t>
            </a:r>
            <a:r>
              <a:rPr lang="en-US" sz="3200" dirty="0">
                <a:effectLst/>
                <a:ea typeface="Times New Roman" panose="02020603050405020304" pitchFamily="18" charset="0"/>
                <a:cs typeface="Times New Roman" panose="02020603050405020304" pitchFamily="18" charset="0"/>
              </a:rPr>
              <a:t>π</a:t>
            </a:r>
            <a:r>
              <a:rPr lang="en-US" sz="3200" dirty="0" err="1">
                <a:effectLst/>
                <a:ea typeface="Times New Roman" panose="02020603050405020304" pitchFamily="18" charset="0"/>
                <a:cs typeface="Times New Roman" panose="02020603050405020304" pitchFamily="18" charset="0"/>
              </a:rPr>
              <a:t>ιθ</a:t>
            </a:r>
            <a:r>
              <a:rPr lang="en-US" sz="3200" dirty="0">
                <a:effectLst/>
                <a:ea typeface="Times New Roman" panose="02020603050405020304" pitchFamily="18" charset="0"/>
                <a:cs typeface="Times New Roman" panose="02020603050405020304" pitchFamily="18" charset="0"/>
              </a:rPr>
              <a:t>ανὸν ὑποδηλώνει μία ἐξέλιξη τῆς λειτουργικῆς παραδόσεως περὶ τῆς Θείας Εὐχαριστίας: φαίνεται, δηλαδή, ὅτι ἀρκετὰ ἐνωρὶς ἡ Θεία Εὐχαριστία ἀποδεσμεύεται ἀπὸ τὸ πλαίσιο τελέσεως κατὰ τὴ διάρκεια δείπνου, τὸ γεγονὸς δὲ αὐτὸ δηλώνεται προφανῶς μὲ τὴ σιγὴ τῶν ἐν λόγῳ Συνοπτικῶν Εὐαγγελιστῶν περὶ τελέσεως δείπνου ἀνάμεσα στὴν ἀρχικὴ εὐλογία τοῦ ἄρτου καὶ στὴν καταληκτικὴ εὐλογία τοῦ ποτηρίου.</a:t>
            </a:r>
            <a:endParaRPr lang="el-GR" sz="3200" dirty="0">
              <a:effectLst/>
              <a:ea typeface="Times New Roman" panose="02020603050405020304" pitchFamily="18" charset="0"/>
              <a:cs typeface="Times New Roman" panose="02020603050405020304" pitchFamily="18" charset="0"/>
            </a:endParaRPr>
          </a:p>
          <a:p>
            <a:pPr marL="0" indent="0">
              <a:buNone/>
            </a:pPr>
            <a:endParaRPr lang="el-GR" sz="3200" dirty="0"/>
          </a:p>
          <a:p>
            <a:endParaRPr lang="el-GR" sz="3200" dirty="0"/>
          </a:p>
        </p:txBody>
      </p:sp>
    </p:spTree>
    <p:extLst>
      <p:ext uri="{BB962C8B-B14F-4D97-AF65-F5344CB8AC3E}">
        <p14:creationId xmlns:p14="http://schemas.microsoft.com/office/powerpoint/2010/main" val="3518243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8AC39A-C132-49E1-A6ED-EC37EFDC6E44}"/>
              </a:ext>
            </a:extLst>
          </p:cNvPr>
          <p:cNvSpPr>
            <a:spLocks noGrp="1"/>
          </p:cNvSpPr>
          <p:nvPr>
            <p:ph type="title"/>
          </p:nvPr>
        </p:nvSpPr>
        <p:spPr>
          <a:xfrm>
            <a:off x="80682" y="1"/>
            <a:ext cx="11273118" cy="80681"/>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6CE6682D-0000-4E0A-9AF9-31874B8B4541}"/>
              </a:ext>
            </a:extLst>
          </p:cNvPr>
          <p:cNvSpPr>
            <a:spLocks noGrp="1"/>
          </p:cNvSpPr>
          <p:nvPr>
            <p:ph idx="1"/>
          </p:nvPr>
        </p:nvSpPr>
        <p:spPr>
          <a:xfrm>
            <a:off x="179294" y="197224"/>
            <a:ext cx="11788588" cy="6544235"/>
          </a:xfrm>
        </p:spPr>
        <p:txBody>
          <a:bodyPr>
            <a:normAutofit/>
          </a:bodyPr>
          <a:lstStyle/>
          <a:p>
            <a:r>
              <a:rPr lang="en-US" sz="3200" dirty="0" err="1">
                <a:effectLst/>
                <a:ea typeface="Times New Roman" panose="02020603050405020304" pitchFamily="18" charset="0"/>
                <a:cs typeface="Times New Roman" panose="02020603050405020304" pitchFamily="18" charset="0"/>
              </a:rPr>
              <a:t>Θὰ</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συνδέ</a:t>
            </a:r>
            <a:r>
              <a:rPr lang="en-US" sz="3200" dirty="0">
                <a:effectLst/>
                <a:ea typeface="Times New Roman" panose="02020603050405020304" pitchFamily="18" charset="0"/>
                <a:cs typeface="Times New Roman" panose="02020603050405020304" pitchFamily="18" charset="0"/>
              </a:rPr>
              <a:t>αμε τὶς δύο παραδόσεις μέσα ἀπὸ ἕνα κοινὸ σχῆμα-πλαίσιο τεσσάρων πράξεων τοῦ Κυρίου: λαμβάνει τὸν ἄρτο καὶ τὸ ποτήριο (1)/ ἀναπέμπει εὐλογία ἐπ᾿ αὐτῶν (2)/ κόβει τὸν ἄρτο (3)/ δίδει καὶ τὰ δύο στοὺς μαθητὲς (4). </a:t>
            </a:r>
            <a:r>
              <a:rPr lang="en-US" sz="3200" dirty="0" err="1">
                <a:effectLst/>
                <a:ea typeface="Times New Roman" panose="02020603050405020304" pitchFamily="18" charset="0"/>
                <a:cs typeface="Times New Roman" panose="02020603050405020304" pitchFamily="18" charset="0"/>
              </a:rPr>
              <a:t>Οἱ</a:t>
            </a:r>
            <a:r>
              <a:rPr lang="en-US" sz="3200" dirty="0">
                <a:effectLst/>
                <a:ea typeface="Times New Roman" panose="02020603050405020304" pitchFamily="18" charset="0"/>
                <a:cs typeface="Times New Roman" panose="02020603050405020304" pitchFamily="18" charset="0"/>
              </a:rPr>
              <a:t> π</a:t>
            </a:r>
            <a:r>
              <a:rPr lang="en-US" sz="3200" dirty="0" err="1">
                <a:effectLst/>
                <a:ea typeface="Times New Roman" panose="02020603050405020304" pitchFamily="18" charset="0"/>
                <a:cs typeface="Times New Roman" panose="02020603050405020304" pitchFamily="18" charset="0"/>
              </a:rPr>
              <a:t>ράξεις</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ὅμως</a:t>
            </a:r>
            <a:r>
              <a:rPr lang="en-US" sz="3200" dirty="0">
                <a:effectLst/>
                <a:ea typeface="Times New Roman" panose="02020603050405020304" pitchFamily="18" charset="0"/>
                <a:cs typeface="Times New Roman" panose="02020603050405020304" pitchFamily="18" charset="0"/>
              </a:rPr>
              <a:t>, α</a:t>
            </a:r>
            <a:r>
              <a:rPr lang="en-US" sz="3200" dirty="0" err="1">
                <a:effectLst/>
                <a:ea typeface="Times New Roman" panose="02020603050405020304" pitchFamily="18" charset="0"/>
                <a:cs typeface="Times New Roman" panose="02020603050405020304" pitchFamily="18" charset="0"/>
              </a:rPr>
              <a:t>ὐτὲς</a:t>
            </a:r>
            <a:r>
              <a:rPr lang="en-US" sz="3200" dirty="0">
                <a:effectLst/>
                <a:ea typeface="Times New Roman" panose="02020603050405020304" pitchFamily="18" charset="0"/>
                <a:cs typeface="Times New Roman" panose="02020603050405020304" pitchFamily="18" charset="0"/>
              </a:rPr>
              <a:t> λαμβ</a:t>
            </a:r>
            <a:r>
              <a:rPr lang="en-US" sz="3200" dirty="0" err="1">
                <a:effectLst/>
                <a:ea typeface="Times New Roman" panose="02020603050405020304" pitchFamily="18" charset="0"/>
                <a:cs typeface="Times New Roman" panose="02020603050405020304" pitchFamily="18" charset="0"/>
              </a:rPr>
              <a:t>άνουν</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χώρ</a:t>
            </a:r>
            <a:r>
              <a:rPr lang="en-US" sz="3200" dirty="0">
                <a:effectLst/>
                <a:ea typeface="Times New Roman" panose="02020603050405020304" pitchFamily="18" charset="0"/>
                <a:cs typeface="Times New Roman" panose="02020603050405020304" pitchFamily="18" charset="0"/>
              </a:rPr>
              <a:t>α στὰ πλαίσια ὄχι ἑνὸς ἁπλοῦ δείπνου, ἀλλὰ ἑνὸς τελετουργικοῦ δείπνου τῆς ἑβραϊκῆς λατρείας.</a:t>
            </a:r>
            <a:endParaRPr lang="el-GR" sz="3200" dirty="0">
              <a:effectLst/>
              <a:ea typeface="Times New Roman" panose="02020603050405020304" pitchFamily="18" charset="0"/>
              <a:cs typeface="Times New Roman" panose="02020603050405020304" pitchFamily="18" charset="0"/>
            </a:endParaRPr>
          </a:p>
          <a:p>
            <a:r>
              <a:rPr lang="en-US" sz="3200" dirty="0" err="1">
                <a:effectLst/>
                <a:ea typeface="Times New Roman" panose="02020603050405020304" pitchFamily="18" charset="0"/>
                <a:cs typeface="Times New Roman" panose="02020603050405020304" pitchFamily="18" charset="0"/>
              </a:rPr>
              <a:t>Γνωρίζουμε</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ὅτι</a:t>
            </a:r>
            <a:r>
              <a:rPr lang="en-US" sz="3200" dirty="0">
                <a:effectLst/>
                <a:ea typeface="Times New Roman" panose="02020603050405020304" pitchFamily="18" charset="0"/>
                <a:cs typeface="Times New Roman" panose="02020603050405020304" pitchFamily="18" charset="0"/>
              </a:rPr>
              <a:t> ὁ </a:t>
            </a:r>
            <a:r>
              <a:rPr lang="en-US" sz="3200" dirty="0" err="1">
                <a:effectLst/>
                <a:ea typeface="Times New Roman" panose="02020603050405020304" pitchFamily="18" charset="0"/>
                <a:cs typeface="Times New Roman" panose="02020603050405020304" pitchFamily="18" charset="0"/>
              </a:rPr>
              <a:t>Κύριος</a:t>
            </a:r>
            <a:r>
              <a:rPr lang="en-US" sz="3200" dirty="0">
                <a:effectLst/>
                <a:ea typeface="Times New Roman" panose="02020603050405020304" pitchFamily="18" charset="0"/>
                <a:cs typeface="Times New Roman" panose="02020603050405020304" pitchFamily="18" charset="0"/>
              </a:rPr>
              <a:t> ὑπ</a:t>
            </a:r>
            <a:r>
              <a:rPr lang="en-US" sz="3200" dirty="0" err="1">
                <a:effectLst/>
                <a:ea typeface="Times New Roman" panose="02020603050405020304" pitchFamily="18" charset="0"/>
                <a:cs typeface="Times New Roman" panose="02020603050405020304" pitchFamily="18" charset="0"/>
              </a:rPr>
              <a:t>ῆρξε</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συνε</a:t>
            </a:r>
            <a:r>
              <a:rPr lang="en-US" sz="3200" dirty="0">
                <a:effectLst/>
                <a:ea typeface="Times New Roman" panose="02020603050405020304" pitchFamily="18" charset="0"/>
                <a:cs typeface="Times New Roman" panose="02020603050405020304" pitchFamily="18" charset="0"/>
              </a:rPr>
              <a:t>πὴς στὶς ὑποχρεώσεις του ἀπέναντι στὴν πατρώα λατρεία.</a:t>
            </a:r>
            <a:endParaRPr lang="el-GR" sz="3200" dirty="0">
              <a:effectLst/>
              <a:ea typeface="Times New Roman" panose="02020603050405020304" pitchFamily="18" charset="0"/>
              <a:cs typeface="Times New Roman" panose="02020603050405020304" pitchFamily="18" charset="0"/>
            </a:endParaRPr>
          </a:p>
          <a:p>
            <a:r>
              <a:rPr lang="el-GR" sz="3200" dirty="0">
                <a:effectLst/>
                <a:ea typeface="Times New Roman" panose="02020603050405020304" pitchFamily="18" charset="0"/>
                <a:cs typeface="Times New Roman" panose="02020603050405020304" pitchFamily="18" charset="0"/>
              </a:rPr>
              <a:t>Ἡ</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δι</a:t>
            </a:r>
            <a:r>
              <a:rPr lang="en-US" sz="3200" dirty="0">
                <a:effectLst/>
                <a:ea typeface="Times New Roman" panose="02020603050405020304" pitchFamily="18" charset="0"/>
                <a:cs typeface="Times New Roman" panose="02020603050405020304" pitchFamily="18" charset="0"/>
              </a:rPr>
              <a:t>απ</a:t>
            </a:r>
            <a:r>
              <a:rPr lang="el-GR" sz="3200" dirty="0" err="1">
                <a:effectLst/>
                <a:ea typeface="Times New Roman" panose="02020603050405020304" pitchFamily="18" charset="0"/>
                <a:cs typeface="Times New Roman" panose="02020603050405020304" pitchFamily="18" charset="0"/>
              </a:rPr>
              <a:t>ίστωση</a:t>
            </a:r>
            <a:r>
              <a:rPr lang="en-US" sz="3200" dirty="0">
                <a:effectLst/>
                <a:ea typeface="Times New Roman" panose="02020603050405020304" pitchFamily="18" charset="0"/>
                <a:cs typeface="Times New Roman" panose="02020603050405020304" pitchFamily="18" charset="0"/>
              </a:rPr>
              <a:t> α</a:t>
            </a:r>
            <a:r>
              <a:rPr lang="en-US" sz="3200" dirty="0" err="1">
                <a:effectLst/>
                <a:ea typeface="Times New Roman" panose="02020603050405020304" pitchFamily="18" charset="0"/>
                <a:cs typeface="Times New Roman" panose="02020603050405020304" pitchFamily="18" charset="0"/>
              </a:rPr>
              <a:t>ὐτ</a:t>
            </a:r>
            <a:r>
              <a:rPr lang="el-GR" sz="3200" dirty="0">
                <a:effectLst/>
                <a:ea typeface="Times New Roman" panose="02020603050405020304" pitchFamily="18" charset="0"/>
                <a:cs typeface="Times New Roman" panose="02020603050405020304" pitchFamily="18" charset="0"/>
              </a:rPr>
              <a:t>ή</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εἰσάγ</a:t>
            </a:r>
            <a:r>
              <a:rPr lang="el-GR" sz="3200" dirty="0">
                <a:effectLst/>
                <a:ea typeface="Times New Roman" panose="02020603050405020304" pitchFamily="18" charset="0"/>
                <a:cs typeface="Times New Roman" panose="02020603050405020304" pitchFamily="18" charset="0"/>
              </a:rPr>
              <a:t>ει</a:t>
            </a:r>
            <a:r>
              <a:rPr lang="en-US" sz="3200" dirty="0">
                <a:effectLst/>
                <a:ea typeface="Times New Roman" panose="02020603050405020304" pitchFamily="18" charset="0"/>
                <a:cs typeface="Times New Roman" panose="02020603050405020304" pitchFamily="18" charset="0"/>
              </a:rPr>
              <a:t> στὴ θεώρηση τοῦ Μυστικοῦ Δείπνου ὡς μίας ἀκόμα ἐκπληρώσεως ἀπὸ τὸν Κύριο τῶν λατρευτικῶν ὑποχρεώσεων τῆς ἑβραϊκῆς λατρείας. </a:t>
            </a:r>
            <a:endParaRPr lang="el-GR" sz="3200" dirty="0">
              <a:effectLst/>
              <a:ea typeface="Times New Roman" panose="02020603050405020304" pitchFamily="18" charset="0"/>
              <a:cs typeface="Times New Roman" panose="02020603050405020304" pitchFamily="18" charset="0"/>
            </a:endParaRPr>
          </a:p>
          <a:p>
            <a:endParaRPr lang="el-GR" sz="3200" dirty="0"/>
          </a:p>
        </p:txBody>
      </p:sp>
    </p:spTree>
    <p:extLst>
      <p:ext uri="{BB962C8B-B14F-4D97-AF65-F5344CB8AC3E}">
        <p14:creationId xmlns:p14="http://schemas.microsoft.com/office/powerpoint/2010/main" val="1977416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1BD005-33BB-4EB8-A7FB-3829ADFAE52F}"/>
              </a:ext>
            </a:extLst>
          </p:cNvPr>
          <p:cNvSpPr>
            <a:spLocks noGrp="1"/>
          </p:cNvSpPr>
          <p:nvPr>
            <p:ph type="title"/>
          </p:nvPr>
        </p:nvSpPr>
        <p:spPr>
          <a:xfrm>
            <a:off x="98613" y="-259976"/>
            <a:ext cx="11255188" cy="386377"/>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CAE7FCCA-9045-4868-8AFD-0AF81CA49B3E}"/>
              </a:ext>
            </a:extLst>
          </p:cNvPr>
          <p:cNvSpPr>
            <a:spLocks noGrp="1"/>
          </p:cNvSpPr>
          <p:nvPr>
            <p:ph idx="1"/>
          </p:nvPr>
        </p:nvSpPr>
        <p:spPr>
          <a:xfrm>
            <a:off x="98613" y="268940"/>
            <a:ext cx="11869269" cy="6329083"/>
          </a:xfrm>
        </p:spPr>
        <p:txBody>
          <a:bodyPr>
            <a:normAutofit/>
          </a:bodyPr>
          <a:lstStyle/>
          <a:p>
            <a:pPr marL="0" indent="0">
              <a:buNone/>
            </a:pPr>
            <a:r>
              <a:rPr lang="en-US" sz="3200" b="1" u="dotted" dirty="0">
                <a:effectLst/>
                <a:ea typeface="Times New Roman" panose="02020603050405020304" pitchFamily="18" charset="0"/>
                <a:cs typeface="Times New Roman" panose="02020603050405020304" pitchFamily="18" charset="0"/>
              </a:rPr>
              <a:t>(β) </a:t>
            </a:r>
            <a:r>
              <a:rPr lang="en-US" sz="3200" b="1" u="dotted" dirty="0" err="1">
                <a:effectLst/>
                <a:ea typeface="Times New Roman" panose="02020603050405020304" pitchFamily="18" charset="0"/>
                <a:cs typeface="Times New Roman" panose="02020603050405020304" pitchFamily="18" charset="0"/>
              </a:rPr>
              <a:t>Οἱ</a:t>
            </a:r>
            <a:r>
              <a:rPr lang="en-US" sz="3200" b="1" u="dotted" dirty="0">
                <a:effectLst/>
                <a:ea typeface="Times New Roman" panose="02020603050405020304" pitchFamily="18" charset="0"/>
                <a:cs typeface="Times New Roman" panose="02020603050405020304" pitchFamily="18" charset="0"/>
              </a:rPr>
              <a:t> </a:t>
            </a:r>
            <a:r>
              <a:rPr lang="en-US" sz="3200" b="1" u="dotted" dirty="0" err="1">
                <a:effectLst/>
                <a:ea typeface="Times New Roman" panose="02020603050405020304" pitchFamily="18" charset="0"/>
                <a:cs typeface="Times New Roman" panose="02020603050405020304" pitchFamily="18" charset="0"/>
              </a:rPr>
              <a:t>εὐλογίες</a:t>
            </a:r>
            <a:r>
              <a:rPr lang="en-US" sz="3200" b="1" u="dotted" dirty="0">
                <a:effectLst/>
                <a:ea typeface="Times New Roman" panose="02020603050405020304" pitchFamily="18" charset="0"/>
                <a:cs typeface="Times New Roman" panose="02020603050405020304" pitchFamily="18" charset="0"/>
              </a:rPr>
              <a:t> </a:t>
            </a:r>
            <a:r>
              <a:rPr lang="en-US" sz="3200" b="1" u="dotted" dirty="0" err="1">
                <a:effectLst/>
                <a:ea typeface="Times New Roman" panose="02020603050405020304" pitchFamily="18" charset="0"/>
                <a:cs typeface="Times New Roman" panose="02020603050405020304" pitchFamily="18" charset="0"/>
              </a:rPr>
              <a:t>τοῦ</a:t>
            </a:r>
            <a:r>
              <a:rPr lang="en-US" sz="3200" b="1" u="dotted" dirty="0">
                <a:effectLst/>
                <a:ea typeface="Times New Roman" panose="02020603050405020304" pitchFamily="18" charset="0"/>
                <a:cs typeface="Times New Roman" panose="02020603050405020304" pitchFamily="18" charset="0"/>
              </a:rPr>
              <a:t> </a:t>
            </a:r>
            <a:r>
              <a:rPr lang="en-US" sz="3200" b="1" u="dotted" dirty="0" err="1">
                <a:effectLst/>
                <a:ea typeface="Times New Roman" panose="02020603050405020304" pitchFamily="18" charset="0"/>
                <a:cs typeface="Times New Roman" panose="02020603050405020304" pitchFamily="18" charset="0"/>
              </a:rPr>
              <a:t>Δεί</a:t>
            </a:r>
            <a:r>
              <a:rPr lang="en-US" sz="3200" b="1" u="dotted" dirty="0">
                <a:effectLst/>
                <a:ea typeface="Times New Roman" panose="02020603050405020304" pitchFamily="18" charset="0"/>
                <a:cs typeface="Times New Roman" panose="02020603050405020304" pitchFamily="18" charset="0"/>
              </a:rPr>
              <a:t>πνου</a:t>
            </a:r>
            <a:endParaRPr lang="el-GR" sz="3200" b="1" u="dotted" dirty="0">
              <a:effectLst/>
              <a:ea typeface="Times New Roman" panose="02020603050405020304" pitchFamily="18" charset="0"/>
              <a:cs typeface="Times New Roman" panose="02020603050405020304" pitchFamily="18" charset="0"/>
            </a:endParaRPr>
          </a:p>
          <a:p>
            <a:r>
              <a:rPr lang="en-US" sz="3200" dirty="0">
                <a:effectLst/>
                <a:ea typeface="Times New Roman" panose="02020603050405020304" pitchFamily="18" charset="0"/>
                <a:cs typeface="Times New Roman" panose="02020603050405020304" pitchFamily="18" charset="0"/>
              </a:rPr>
              <a:t>Ὁ </a:t>
            </a:r>
            <a:r>
              <a:rPr lang="en-US" sz="3200" dirty="0" err="1">
                <a:effectLst/>
                <a:ea typeface="Times New Roman" panose="02020603050405020304" pitchFamily="18" charset="0"/>
                <a:cs typeface="Times New Roman" panose="02020603050405020304" pitchFamily="18" charset="0"/>
              </a:rPr>
              <a:t>Μυστικὸς</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Δεῖ</a:t>
            </a:r>
            <a:r>
              <a:rPr lang="en-US" sz="3200" dirty="0">
                <a:effectLst/>
                <a:ea typeface="Times New Roman" panose="02020603050405020304" pitchFamily="18" charset="0"/>
                <a:cs typeface="Times New Roman" panose="02020603050405020304" pitchFamily="18" charset="0"/>
              </a:rPr>
              <a:t>πνος ὑπῆρξε ἕνα ἑβραϊκὸ ἑορταστικὸ δεῖπνο (δηλαδὴ μία ἑβραϊκὴ τελετὴ) ἀνεξάρτητα ἀπὸ τὸ χαρακτήρα της</a:t>
            </a:r>
            <a:r>
              <a:rPr lang="el-GR" sz="3200" dirty="0">
                <a:ea typeface="Times New Roman" panose="02020603050405020304" pitchFamily="18" charset="0"/>
                <a:cs typeface="Times New Roman" panose="02020603050405020304" pitchFamily="18" charset="0"/>
              </a:rPr>
              <a:t>.</a:t>
            </a:r>
          </a:p>
          <a:p>
            <a:r>
              <a:rPr lang="en-US" sz="3200" dirty="0" err="1">
                <a:effectLst/>
                <a:ea typeface="Times New Roman" panose="02020603050405020304" pitchFamily="18" charset="0"/>
                <a:cs typeface="Times New Roman" panose="02020603050405020304" pitchFamily="18" charset="0"/>
              </a:rPr>
              <a:t>Περὶ</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τοῦ</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τελετουργικοῦ</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τυ</a:t>
            </a:r>
            <a:r>
              <a:rPr lang="en-US" sz="3200" dirty="0">
                <a:effectLst/>
                <a:ea typeface="Times New Roman" panose="02020603050405020304" pitchFamily="18" charset="0"/>
                <a:cs typeface="Times New Roman" panose="02020603050405020304" pitchFamily="18" charset="0"/>
              </a:rPr>
              <a:t>πικοῦ τῶν ἑορταστικῶν αὐτῶν δείπνων (τὰ ὁποῖα, ἄλλωστε, δὲν ἀποτελοῦσαν πρωτοτυπία τῶν Ἑβραίων</a:t>
            </a:r>
            <a:r>
              <a:rPr lang="el-GR" sz="3200" dirty="0">
                <a:effectLst/>
                <a:ea typeface="Times New Roman" panose="02020603050405020304" pitchFamily="18" charset="0"/>
                <a:cs typeface="Times New Roman" panose="02020603050405020304" pitchFamily="18" charset="0"/>
              </a:rPr>
              <a:t>). λ</a:t>
            </a:r>
            <a:r>
              <a:rPr lang="en-US" sz="3200" dirty="0">
                <a:effectLst/>
                <a:ea typeface="Times New Roman" panose="02020603050405020304" pitchFamily="18" charset="0"/>
                <a:cs typeface="Times New Roman" panose="02020603050405020304" pitchFamily="18" charset="0"/>
              </a:rPr>
              <a:t>α</a:t>
            </a:r>
            <a:r>
              <a:rPr lang="el-GR" sz="3200" dirty="0">
                <a:effectLst/>
                <a:ea typeface="Times New Roman" panose="02020603050405020304" pitchFamily="18" charset="0"/>
                <a:cs typeface="Times New Roman" panose="02020603050405020304" pitchFamily="18" charset="0"/>
              </a:rPr>
              <a:t>μ</a:t>
            </a:r>
            <a:r>
              <a:rPr lang="en-US" sz="3200" dirty="0">
                <a:effectLst/>
                <a:ea typeface="Times New Roman" panose="02020603050405020304" pitchFamily="18" charset="0"/>
                <a:cs typeface="Times New Roman" panose="02020603050405020304" pitchFamily="18" charset="0"/>
              </a:rPr>
              <a:t>β</a:t>
            </a:r>
            <a:r>
              <a:rPr lang="en-US" sz="3200" dirty="0" err="1">
                <a:effectLst/>
                <a:ea typeface="Times New Roman" panose="02020603050405020304" pitchFamily="18" charset="0"/>
                <a:cs typeface="Times New Roman" panose="02020603050405020304" pitchFamily="18" charset="0"/>
              </a:rPr>
              <a:t>άνουμε</a:t>
            </a:r>
            <a:r>
              <a:rPr lang="en-US" sz="3200" dirty="0">
                <a:effectLst/>
                <a:ea typeface="Times New Roman" panose="02020603050405020304" pitchFamily="18" charset="0"/>
                <a:cs typeface="Times New Roman" panose="02020603050405020304" pitchFamily="18" charset="0"/>
              </a:rPr>
              <a:t> π</a:t>
            </a:r>
            <a:r>
              <a:rPr lang="en-US" sz="3200" dirty="0" err="1">
                <a:effectLst/>
                <a:ea typeface="Times New Roman" panose="02020603050405020304" pitchFamily="18" charset="0"/>
                <a:cs typeface="Times New Roman" panose="02020603050405020304" pitchFamily="18" charset="0"/>
              </a:rPr>
              <a:t>ληροφορίες</a:t>
            </a:r>
            <a:r>
              <a:rPr lang="en-US" sz="3200" dirty="0">
                <a:effectLst/>
                <a:ea typeface="Times New Roman" panose="02020603050405020304" pitchFamily="18" charset="0"/>
                <a:cs typeface="Times New Roman" panose="02020603050405020304" pitchFamily="18" charset="0"/>
              </a:rPr>
              <a:t> ἀπὸ </a:t>
            </a:r>
            <a:r>
              <a:rPr lang="en-US" sz="3200" dirty="0" err="1">
                <a:effectLst/>
                <a:ea typeface="Times New Roman" panose="02020603050405020304" pitchFamily="18" charset="0"/>
                <a:cs typeface="Times New Roman" panose="02020603050405020304" pitchFamily="18" charset="0"/>
              </a:rPr>
              <a:t>τὴ</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Μίσν</a:t>
            </a:r>
            <a:r>
              <a:rPr lang="en-US" sz="3200" dirty="0">
                <a:effectLst/>
                <a:ea typeface="Times New Roman" panose="02020603050405020304" pitchFamily="18" charset="0"/>
                <a:cs typeface="Times New Roman" panose="02020603050405020304" pitchFamily="18" charset="0"/>
              </a:rPr>
              <a:t>α», ἕνα συμπίλημα ἑβραϊκῶν κανόνων τοῦ ὁποίου ἡ σύνταξη χρονολογεῖται περὶ τὰ τέλη τοῦ 2ου μ.Χ. α</a:t>
            </a:r>
            <a:r>
              <a:rPr lang="en-US" sz="3200" dirty="0" err="1">
                <a:effectLst/>
                <a:ea typeface="Times New Roman" panose="02020603050405020304" pitchFamily="18" charset="0"/>
                <a:cs typeface="Times New Roman" panose="02020603050405020304" pitchFamily="18" charset="0"/>
              </a:rPr>
              <a:t>ἰών</a:t>
            </a:r>
            <a:r>
              <a:rPr lang="en-US" sz="3200" dirty="0">
                <a:effectLst/>
                <a:ea typeface="Times New Roman" panose="02020603050405020304" pitchFamily="18" charset="0"/>
                <a:cs typeface="Times New Roman" panose="02020603050405020304" pitchFamily="18" charset="0"/>
              </a:rPr>
              <a:t>α, ἀλλὰ τὸ ὑλικό του εἶναι παλαιότατο. </a:t>
            </a:r>
            <a:endParaRPr lang="el-GR" sz="3200" dirty="0">
              <a:effectLst/>
              <a:ea typeface="Times New Roman" panose="02020603050405020304" pitchFamily="18" charset="0"/>
              <a:cs typeface="Times New Roman" panose="02020603050405020304" pitchFamily="18" charset="0"/>
            </a:endParaRPr>
          </a:p>
          <a:p>
            <a:r>
              <a:rPr lang="en-US" sz="3200" dirty="0">
                <a:effectLst/>
                <a:ea typeface="Times New Roman" panose="02020603050405020304" pitchFamily="18" charset="0"/>
                <a:cs typeface="Times New Roman" panose="02020603050405020304" pitchFamily="18" charset="0"/>
              </a:rPr>
              <a:t>Ἀπὸ </a:t>
            </a:r>
            <a:r>
              <a:rPr lang="en-US" sz="3200" dirty="0" err="1">
                <a:effectLst/>
                <a:ea typeface="Times New Roman" panose="02020603050405020304" pitchFamily="18" charset="0"/>
                <a:cs typeface="Times New Roman" panose="02020603050405020304" pitchFamily="18" charset="0"/>
              </a:rPr>
              <a:t>τὴ</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συγκεκριμένη</a:t>
            </a:r>
            <a:r>
              <a:rPr lang="en-US" sz="3200" dirty="0">
                <a:effectLst/>
                <a:ea typeface="Times New Roman" panose="02020603050405020304" pitchFamily="18" charset="0"/>
                <a:cs typeface="Times New Roman" panose="02020603050405020304" pitchFamily="18" charset="0"/>
              </a:rPr>
              <a:t> </a:t>
            </a:r>
            <a:r>
              <a:rPr lang="en-US" sz="3200" dirty="0" err="1">
                <a:effectLst/>
                <a:ea typeface="Times New Roman" panose="02020603050405020304" pitchFamily="18" charset="0"/>
                <a:cs typeface="Times New Roman" panose="02020603050405020304" pitchFamily="18" charset="0"/>
              </a:rPr>
              <a:t>συλλογὴ</a:t>
            </a:r>
            <a:r>
              <a:rPr lang="en-US" sz="3200" dirty="0">
                <a:effectLst/>
                <a:ea typeface="Times New Roman" panose="02020603050405020304" pitchFamily="18" charset="0"/>
                <a:cs typeface="Times New Roman" panose="02020603050405020304" pitchFamily="18" charset="0"/>
              </a:rPr>
              <a:t> κα</a:t>
            </a:r>
            <a:r>
              <a:rPr lang="en-US" sz="3200" dirty="0" err="1">
                <a:effectLst/>
                <a:ea typeface="Times New Roman" panose="02020603050405020304" pitchFamily="18" charset="0"/>
                <a:cs typeface="Times New Roman" panose="02020603050405020304" pitchFamily="18" charset="0"/>
              </a:rPr>
              <a:t>θὼς</a:t>
            </a:r>
            <a:r>
              <a:rPr lang="en-US" sz="3200" dirty="0">
                <a:effectLst/>
                <a:ea typeface="Times New Roman" panose="02020603050405020304" pitchFamily="18" charset="0"/>
                <a:cs typeface="Times New Roman" panose="02020603050405020304" pitchFamily="18" charset="0"/>
              </a:rPr>
              <a:t> καὶ ἀπὸ </a:t>
            </a:r>
            <a:r>
              <a:rPr lang="en-US" sz="3200" dirty="0" err="1">
                <a:effectLst/>
                <a:ea typeface="Times New Roman" panose="02020603050405020304" pitchFamily="18" charset="0"/>
                <a:cs typeface="Times New Roman" panose="02020603050405020304" pitchFamily="18" charset="0"/>
              </a:rPr>
              <a:t>τὴν</a:t>
            </a:r>
            <a:r>
              <a:rPr lang="en-US" sz="3200" dirty="0">
                <a:effectLst/>
                <a:ea typeface="Times New Roman" panose="02020603050405020304" pitchFamily="18" charset="0"/>
                <a:cs typeface="Times New Roman" panose="02020603050405020304" pitchFamily="18" charset="0"/>
              </a:rPr>
              <a:t> π</a:t>
            </a:r>
            <a:r>
              <a:rPr lang="en-US" sz="3200" dirty="0" err="1">
                <a:effectLst/>
                <a:ea typeface="Times New Roman" panose="02020603050405020304" pitchFamily="18" charset="0"/>
                <a:cs typeface="Times New Roman" panose="02020603050405020304" pitchFamily="18" charset="0"/>
              </a:rPr>
              <a:t>εριγρ</a:t>
            </a:r>
            <a:r>
              <a:rPr lang="en-US" sz="3200" dirty="0">
                <a:effectLst/>
                <a:ea typeface="Times New Roman" panose="02020603050405020304" pitchFamily="18" charset="0"/>
                <a:cs typeface="Times New Roman" panose="02020603050405020304" pitchFamily="18" charset="0"/>
              </a:rPr>
              <a:t>αφὴ τελέσεως τοῦ ἑορταστικοῦ δείπνου ἐνδιαφερόμαστε ἰδιαίτερα γιὰ τὶς «εὐλογίες» (τὶς λεγόμενες «Μπερακόθ»), δηλαδὴ τὶς μικρὲς προσευχὲς τῆς τράπεζας</a:t>
            </a:r>
            <a:r>
              <a:rPr lang="el-GR" sz="3200" dirty="0">
                <a:ea typeface="Times New Roman" panose="02020603050405020304" pitchFamily="18" charset="0"/>
                <a:cs typeface="Times New Roman" panose="02020603050405020304" pitchFamily="18" charset="0"/>
              </a:rPr>
              <a:t>.</a:t>
            </a:r>
            <a:endParaRPr lang="el-GR" sz="3200" dirty="0">
              <a:effectLst/>
              <a:ea typeface="Times New Roman" panose="02020603050405020304" pitchFamily="18" charset="0"/>
              <a:cs typeface="Times New Roman" panose="02020603050405020304" pitchFamily="18" charset="0"/>
            </a:endParaRPr>
          </a:p>
          <a:p>
            <a:endParaRPr lang="el-GR" sz="3200" dirty="0"/>
          </a:p>
        </p:txBody>
      </p:sp>
    </p:spTree>
    <p:extLst>
      <p:ext uri="{BB962C8B-B14F-4D97-AF65-F5344CB8AC3E}">
        <p14:creationId xmlns:p14="http://schemas.microsoft.com/office/powerpoint/2010/main" val="1539289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02C86C-8335-4C6C-AE83-6B3B32B5EF09}"/>
              </a:ext>
            </a:extLst>
          </p:cNvPr>
          <p:cNvSpPr>
            <a:spLocks noGrp="1"/>
          </p:cNvSpPr>
          <p:nvPr>
            <p:ph type="title"/>
          </p:nvPr>
        </p:nvSpPr>
        <p:spPr>
          <a:xfrm>
            <a:off x="62752" y="0"/>
            <a:ext cx="11291047" cy="62753"/>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16534347-CB60-40E1-B30E-A81EC282AF1B}"/>
              </a:ext>
            </a:extLst>
          </p:cNvPr>
          <p:cNvSpPr>
            <a:spLocks noGrp="1"/>
          </p:cNvSpPr>
          <p:nvPr>
            <p:ph idx="1"/>
          </p:nvPr>
        </p:nvSpPr>
        <p:spPr>
          <a:xfrm>
            <a:off x="143435" y="179294"/>
            <a:ext cx="11914094" cy="6499412"/>
          </a:xfrm>
        </p:spPr>
        <p:txBody>
          <a:bodyPr>
            <a:normAutofit/>
          </a:bodyPr>
          <a:lstStyle/>
          <a:p>
            <a:r>
              <a:rPr lang="el-GR" sz="3200" dirty="0" err="1">
                <a:effectLst/>
                <a:ea typeface="Times New Roman" panose="02020603050405020304" pitchFamily="18" charset="0"/>
                <a:cs typeface="Times New Roman" panose="02020603050405020304" pitchFamily="18" charset="0"/>
              </a:rPr>
              <a:t>Σὲ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ὁρισμένες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συλλογὲς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ἑβραϊκῆς</a:t>
            </a:r>
            <a:r>
              <a:rPr lang="el-GR" sz="3200" dirty="0">
                <a:effectLst/>
                <a:ea typeface="Times New Roman" panose="02020603050405020304" pitchFamily="18" charset="0"/>
                <a:cs typeface="Times New Roman" panose="02020603050405020304" pitchFamily="18" charset="0"/>
              </a:rPr>
              <a:t> Λατρείας </a:t>
            </a:r>
            <a:r>
              <a:rPr lang="el-GR" sz="3200" dirty="0" err="1">
                <a:effectLst/>
                <a:ea typeface="Times New Roman" panose="02020603050405020304" pitchFamily="18" charset="0"/>
                <a:cs typeface="Times New Roman" panose="02020603050405020304" pitchFamily="18" charset="0"/>
              </a:rPr>
              <a:t>συναντᾶμε</a:t>
            </a:r>
            <a:r>
              <a:rPr lang="el-GR" sz="3200" dirty="0">
                <a:effectLst/>
                <a:ea typeface="Times New Roman" panose="02020603050405020304" pitchFamily="18" charset="0"/>
                <a:cs typeface="Times New Roman" panose="02020603050405020304" pitchFamily="18" charset="0"/>
              </a:rPr>
              <a:t> διαφοροποιήσεις </a:t>
            </a:r>
            <a:r>
              <a:rPr lang="el-GR" sz="3200" dirty="0" err="1">
                <a:effectLst/>
                <a:ea typeface="Times New Roman" panose="02020603050405020304" pitchFamily="18" charset="0"/>
                <a:cs typeface="Times New Roman" panose="02020603050405020304" pitchFamily="18" charset="0"/>
              </a:rPr>
              <a:t>στὰ</a:t>
            </a:r>
            <a:r>
              <a:rPr lang="el-GR" sz="3200" dirty="0">
                <a:effectLst/>
                <a:ea typeface="Times New Roman" panose="02020603050405020304" pitchFamily="18" charset="0"/>
                <a:cs typeface="Times New Roman" panose="02020603050405020304" pitchFamily="18" charset="0"/>
              </a:rPr>
              <a:t> κείμενα </a:t>
            </a:r>
            <a:r>
              <a:rPr lang="el-GR" sz="3200" dirty="0" err="1">
                <a:effectLst/>
                <a:ea typeface="Times New Roman" panose="02020603050405020304" pitchFamily="18" charset="0"/>
                <a:cs typeface="Times New Roman" panose="02020603050405020304" pitchFamily="18" charset="0"/>
              </a:rPr>
              <a:t>τῶν</a:t>
            </a:r>
            <a:r>
              <a:rPr lang="el-GR" sz="3200" dirty="0">
                <a:effectLst/>
                <a:ea typeface="Times New Roman" panose="02020603050405020304" pitchFamily="18" charset="0"/>
                <a:cs typeface="Times New Roman" panose="02020603050405020304" pitchFamily="18" charset="0"/>
              </a:rPr>
              <a:t> συγκεκριμένων </a:t>
            </a:r>
            <a:r>
              <a:rPr lang="el-GR" sz="3200" dirty="0" err="1">
                <a:effectLst/>
                <a:ea typeface="Times New Roman" panose="02020603050405020304" pitchFamily="18" charset="0"/>
                <a:cs typeface="Times New Roman" panose="02020603050405020304" pitchFamily="18" charset="0"/>
              </a:rPr>
              <a:t>εὐχῶν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γεγονὸς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αὐτὸ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ὀφείλεται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στὸν</a:t>
            </a:r>
            <a:r>
              <a:rPr lang="el-GR" sz="3200" dirty="0">
                <a:effectLst/>
                <a:ea typeface="Times New Roman" panose="02020603050405020304" pitchFamily="18" charset="0"/>
                <a:cs typeface="Times New Roman" panose="02020603050405020304" pitchFamily="18" charset="0"/>
              </a:rPr>
              <a:t> τρόπο μεταδόσεως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προφορικῆς</a:t>
            </a:r>
            <a:r>
              <a:rPr lang="el-GR" sz="3200" dirty="0">
                <a:effectLst/>
                <a:ea typeface="Times New Roman" panose="02020603050405020304" pitchFamily="18" charset="0"/>
                <a:cs typeface="Times New Roman" panose="02020603050405020304" pitchFamily="18" charset="0"/>
              </a:rPr>
              <a:t> παραδόσεως: </a:t>
            </a:r>
            <a:r>
              <a:rPr lang="el-GR" sz="3200" dirty="0" err="1">
                <a:effectLst/>
                <a:ea typeface="Times New Roman" panose="02020603050405020304" pitchFamily="18" charset="0"/>
                <a:cs typeface="Times New Roman" panose="02020603050405020304" pitchFamily="18" charset="0"/>
              </a:rPr>
              <a:t>ὑπῆρχε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ἕνας</a:t>
            </a:r>
            <a:r>
              <a:rPr lang="el-GR" sz="3200" dirty="0">
                <a:effectLst/>
                <a:ea typeface="Times New Roman" panose="02020603050405020304" pitchFamily="18" charset="0"/>
                <a:cs typeface="Times New Roman" panose="02020603050405020304" pitchFamily="18" charset="0"/>
              </a:rPr>
              <a:t> στερεότυπος πυρήνας, </a:t>
            </a:r>
            <a:r>
              <a:rPr lang="el-GR" sz="3200" dirty="0" err="1">
                <a:effectLst/>
                <a:ea typeface="Times New Roman" panose="02020603050405020304" pitchFamily="18" charset="0"/>
                <a:cs typeface="Times New Roman" panose="02020603050405020304" pitchFamily="18" charset="0"/>
              </a:rPr>
              <a:t>γνωστὸς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ὅλους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ἐπὶ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ὁποίου</a:t>
            </a:r>
            <a:r>
              <a:rPr lang="el-GR" sz="3200" dirty="0">
                <a:effectLst/>
                <a:ea typeface="Times New Roman" panose="02020603050405020304" pitchFamily="18" charset="0"/>
                <a:cs typeface="Times New Roman" panose="02020603050405020304" pitchFamily="18" charset="0"/>
              </a:rPr>
              <a:t> γίνονταν </a:t>
            </a:r>
            <a:r>
              <a:rPr lang="el-GR" sz="3200" dirty="0" err="1">
                <a:effectLst/>
                <a:ea typeface="Times New Roman" panose="02020603050405020304" pitchFamily="18" charset="0"/>
                <a:cs typeface="Times New Roman" panose="02020603050405020304" pitchFamily="18" charset="0"/>
              </a:rPr>
              <a:t>προσθῆκες</a:t>
            </a:r>
            <a:r>
              <a:rPr lang="el-GR" sz="3200" dirty="0">
                <a:effectLst/>
                <a:ea typeface="Times New Roman" panose="02020603050405020304" pitchFamily="18" charset="0"/>
                <a:cs typeface="Times New Roman" panose="02020603050405020304" pitchFamily="18" charset="0"/>
              </a:rPr>
              <a:t> ἤ </a:t>
            </a:r>
            <a:r>
              <a:rPr lang="el-GR" sz="3200" dirty="0" err="1">
                <a:effectLst/>
                <a:ea typeface="Times New Roman" panose="02020603050405020304" pitchFamily="18" charset="0"/>
                <a:cs typeface="Times New Roman" panose="02020603050405020304" pitchFamily="18" charset="0"/>
              </a:rPr>
              <a:t>ἀφαιρέσεις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ἀνάλογα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προσωπικὴ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ἔμπνευση</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τῶν</a:t>
            </a:r>
            <a:r>
              <a:rPr lang="el-GR" sz="3200" dirty="0">
                <a:effectLst/>
                <a:ea typeface="Times New Roman" panose="02020603050405020304" pitchFamily="18" charset="0"/>
                <a:cs typeface="Times New Roman" panose="02020603050405020304" pitchFamily="18" charset="0"/>
              </a:rPr>
              <a:t> προσευχομένων.</a:t>
            </a:r>
          </a:p>
          <a:p>
            <a:r>
              <a:rPr lang="el-GR" sz="3200" dirty="0" err="1">
                <a:effectLst/>
                <a:ea typeface="Times New Roman" panose="02020603050405020304" pitchFamily="18" charset="0"/>
                <a:cs typeface="Times New Roman" panose="02020603050405020304" pitchFamily="18" charset="0"/>
              </a:rPr>
              <a:t>Εἶναι</a:t>
            </a:r>
            <a:r>
              <a:rPr lang="el-GR" sz="3200" dirty="0">
                <a:effectLst/>
                <a:ea typeface="Times New Roman" panose="02020603050405020304" pitchFamily="18" charset="0"/>
                <a:cs typeface="Times New Roman" panose="02020603050405020304" pitchFamily="18" charset="0"/>
              </a:rPr>
              <a:t> σίγουρο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διάρκεια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Μυστικοῦ</a:t>
            </a:r>
            <a:r>
              <a:rPr lang="el-GR" sz="3200" dirty="0">
                <a:effectLst/>
                <a:ea typeface="Times New Roman" panose="02020603050405020304" pitchFamily="18" charset="0"/>
                <a:cs typeface="Times New Roman" panose="02020603050405020304" pitchFamily="18" charset="0"/>
              </a:rPr>
              <a:t> Δείπνου ὁ Κύριος διατήρησε </a:t>
            </a:r>
            <a:r>
              <a:rPr lang="el-GR" sz="3200" dirty="0" err="1">
                <a:effectLst/>
                <a:ea typeface="Times New Roman" panose="02020603050405020304" pitchFamily="18" charset="0"/>
                <a:cs typeface="Times New Roman" panose="02020603050405020304" pitchFamily="18" charset="0"/>
              </a:rPr>
              <a:t>στὸ</a:t>
            </a:r>
            <a:r>
              <a:rPr lang="el-GR" sz="3200" dirty="0">
                <a:effectLst/>
                <a:ea typeface="Times New Roman" panose="02020603050405020304" pitchFamily="18" charset="0"/>
                <a:cs typeface="Times New Roman" panose="02020603050405020304" pitchFamily="18" charset="0"/>
              </a:rPr>
              <a:t> θέμα </a:t>
            </a:r>
            <a:r>
              <a:rPr lang="el-GR" sz="3200" dirty="0" err="1">
                <a:effectLst/>
                <a:ea typeface="Times New Roman" panose="02020603050405020304" pitchFamily="18" charset="0"/>
                <a:cs typeface="Times New Roman" panose="02020603050405020304" pitchFamily="18" charset="0"/>
              </a:rPr>
              <a:t>τῶν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εὐλογιῶν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παράδοση </a:t>
            </a:r>
            <a:r>
              <a:rPr lang="el-GR" sz="3200" dirty="0" err="1">
                <a:effectLst/>
                <a:ea typeface="Times New Roman" panose="02020603050405020304" pitchFamily="18" charset="0"/>
                <a:cs typeface="Times New Roman" panose="02020603050405020304" pitchFamily="18" charset="0"/>
              </a:rPr>
              <a:t>ποὺ</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ἀφοροῦσε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στὸν</a:t>
            </a:r>
            <a:r>
              <a:rPr lang="el-GR" sz="3200" dirty="0">
                <a:effectLst/>
                <a:ea typeface="Times New Roman" panose="02020603050405020304" pitchFamily="18" charset="0"/>
                <a:cs typeface="Times New Roman" panose="02020603050405020304" pitchFamily="18" charset="0"/>
              </a:rPr>
              <a:t> προϊστάμενο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δείπνου</a:t>
            </a:r>
            <a:r>
              <a:rPr lang="el-GR" sz="3200" dirty="0">
                <a:ea typeface="Times New Roman" panose="02020603050405020304" pitchFamily="18" charset="0"/>
                <a:cs typeface="Times New Roman" panose="02020603050405020304" pitchFamily="18" charset="0"/>
              </a:rPr>
              <a:t>.</a:t>
            </a:r>
          </a:p>
          <a:p>
            <a:r>
              <a:rPr lang="el-GR" sz="3200" dirty="0" err="1">
                <a:effectLst/>
                <a:ea typeface="Times New Roman" panose="02020603050405020304" pitchFamily="18" charset="0"/>
                <a:cs typeface="Times New Roman" panose="02020603050405020304" pitchFamily="18" charset="0"/>
              </a:rPr>
              <a:t>Εἶναι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ἐπίσης</a:t>
            </a:r>
            <a:r>
              <a:rPr lang="el-GR" sz="3200" dirty="0">
                <a:effectLst/>
                <a:ea typeface="Times New Roman" panose="02020603050405020304" pitchFamily="18" charset="0"/>
                <a:cs typeface="Times New Roman" panose="02020603050405020304" pitchFamily="18" charset="0"/>
              </a:rPr>
              <a:t>, σίγουρο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θὰ</a:t>
            </a:r>
            <a:r>
              <a:rPr lang="el-GR" sz="3200" dirty="0">
                <a:effectLst/>
                <a:ea typeface="Times New Roman" panose="02020603050405020304" pitchFamily="18" charset="0"/>
                <a:cs typeface="Times New Roman" panose="02020603050405020304" pitchFamily="18" charset="0"/>
              </a:rPr>
              <a:t> χρησιμοποίησε </a:t>
            </a:r>
            <a:r>
              <a:rPr lang="el-GR" sz="3200" dirty="0" err="1">
                <a:effectLst/>
                <a:ea typeface="Times New Roman" panose="02020603050405020304" pitchFamily="18" charset="0"/>
                <a:cs typeface="Times New Roman" panose="02020603050405020304" pitchFamily="18" charset="0"/>
              </a:rPr>
              <a:t>τὶς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μορφὲς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εὐλογίας</a:t>
            </a:r>
            <a:r>
              <a:rPr lang="el-GR" sz="3200" dirty="0">
                <a:effectLst/>
                <a:ea typeface="Times New Roman" panose="02020603050405020304" pitchFamily="18" charset="0"/>
                <a:cs typeface="Times New Roman" panose="02020603050405020304" pitchFamily="18" charset="0"/>
              </a:rPr>
              <a:t>, διατηρώντας </a:t>
            </a:r>
            <a:r>
              <a:rPr lang="el-GR" sz="3200" dirty="0" err="1">
                <a:effectLst/>
                <a:ea typeface="Times New Roman" panose="02020603050405020304" pitchFamily="18" charset="0"/>
                <a:cs typeface="Times New Roman" panose="02020603050405020304" pitchFamily="18" charset="0"/>
              </a:rPr>
              <a:t>τὸν</a:t>
            </a:r>
            <a:r>
              <a:rPr lang="el-GR" sz="3200" dirty="0">
                <a:effectLst/>
                <a:ea typeface="Times New Roman" panose="02020603050405020304" pitchFamily="18" charset="0"/>
                <a:cs typeface="Times New Roman" panose="02020603050405020304" pitchFamily="18" charset="0"/>
              </a:rPr>
              <a:t> πυρήνα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προσθέτοντας κάποια </a:t>
            </a:r>
            <a:r>
              <a:rPr lang="el-GR" sz="3200" dirty="0" err="1">
                <a:effectLst/>
                <a:ea typeface="Times New Roman" panose="02020603050405020304" pitchFamily="18" charset="0"/>
                <a:cs typeface="Times New Roman" panose="02020603050405020304" pitchFamily="18" charset="0"/>
              </a:rPr>
              <a:t>στοιχεῖα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κατ</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ἔμπνευση</a:t>
            </a:r>
            <a:r>
              <a:rPr lang="el-GR" sz="3200" dirty="0">
                <a:effectLst/>
                <a:ea typeface="Times New Roman" panose="02020603050405020304" pitchFamily="18" charset="0"/>
                <a:cs typeface="Times New Roman" panose="02020603050405020304" pitchFamily="18" charset="0"/>
              </a:rPr>
              <a:t>.</a:t>
            </a:r>
            <a:endParaRPr lang="el-GR" sz="3200" dirty="0"/>
          </a:p>
        </p:txBody>
      </p:sp>
    </p:spTree>
    <p:extLst>
      <p:ext uri="{BB962C8B-B14F-4D97-AF65-F5344CB8AC3E}">
        <p14:creationId xmlns:p14="http://schemas.microsoft.com/office/powerpoint/2010/main" val="65354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097F24-8B6E-434B-8543-6E12D470EAAA}"/>
              </a:ext>
            </a:extLst>
          </p:cNvPr>
          <p:cNvSpPr>
            <a:spLocks noGrp="1"/>
          </p:cNvSpPr>
          <p:nvPr>
            <p:ph type="title"/>
          </p:nvPr>
        </p:nvSpPr>
        <p:spPr>
          <a:xfrm>
            <a:off x="125507" y="1"/>
            <a:ext cx="11228294" cy="125505"/>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847B0DED-0F4D-47B7-B3C7-22E6ACDF6525}"/>
              </a:ext>
            </a:extLst>
          </p:cNvPr>
          <p:cNvSpPr>
            <a:spLocks noGrp="1"/>
          </p:cNvSpPr>
          <p:nvPr>
            <p:ph idx="1"/>
          </p:nvPr>
        </p:nvSpPr>
        <p:spPr>
          <a:xfrm>
            <a:off x="125507" y="286871"/>
            <a:ext cx="11824446" cy="6373905"/>
          </a:xfrm>
        </p:spPr>
        <p:txBody>
          <a:bodyPr>
            <a:normAutofit/>
          </a:bodyPr>
          <a:lstStyle/>
          <a:p>
            <a:pPr marL="0" indent="0">
              <a:buNone/>
            </a:pPr>
            <a:r>
              <a:rPr lang="el-GR" sz="3200" b="1" u="dotted" dirty="0">
                <a:effectLst/>
                <a:ea typeface="Times New Roman" panose="02020603050405020304" pitchFamily="18" charset="0"/>
                <a:cs typeface="Times New Roman" panose="02020603050405020304" pitchFamily="18" charset="0"/>
              </a:rPr>
              <a:t>(γ) Ὁ χαρακτήρας </a:t>
            </a:r>
            <a:r>
              <a:rPr lang="el-GR" sz="3200" b="1" u="dotted" dirty="0" err="1">
                <a:effectLst/>
                <a:ea typeface="Times New Roman" panose="02020603050405020304" pitchFamily="18" charset="0"/>
                <a:cs typeface="Times New Roman" panose="02020603050405020304" pitchFamily="18" charset="0"/>
              </a:rPr>
              <a:t>τοῦ</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Μυστικοῦ</a:t>
            </a:r>
            <a:r>
              <a:rPr lang="el-GR" sz="3200" b="1" u="dotted" dirty="0">
                <a:effectLst/>
                <a:ea typeface="Times New Roman" panose="02020603050405020304" pitchFamily="18" charset="0"/>
                <a:cs typeface="Times New Roman" panose="02020603050405020304" pitchFamily="18" charset="0"/>
              </a:rPr>
              <a:t> Δείπνου </a:t>
            </a:r>
            <a:r>
              <a:rPr lang="el-GR" sz="3200" b="1" u="dotted" dirty="0" err="1">
                <a:effectLst/>
                <a:ea typeface="Times New Roman" panose="02020603050405020304" pitchFamily="18" charset="0"/>
                <a:cs typeface="Times New Roman" panose="02020603050405020304" pitchFamily="18" charset="0"/>
              </a:rPr>
              <a:t>ὡς</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ἑβραϊκῆς</a:t>
            </a:r>
            <a:r>
              <a:rPr lang="el-GR" sz="3200" b="1" u="dotted" dirty="0">
                <a:effectLst/>
                <a:ea typeface="Times New Roman" panose="02020603050405020304" pitchFamily="18" charset="0"/>
                <a:cs typeface="Times New Roman" panose="02020603050405020304" pitchFamily="18" charset="0"/>
              </a:rPr>
              <a:t> </a:t>
            </a:r>
            <a:r>
              <a:rPr lang="el-GR" sz="3200" b="1" u="dotted" dirty="0" err="1">
                <a:effectLst/>
                <a:ea typeface="Times New Roman" panose="02020603050405020304" pitchFamily="18" charset="0"/>
                <a:cs typeface="Times New Roman" panose="02020603050405020304" pitchFamily="18" charset="0"/>
              </a:rPr>
              <a:t>τελετῆς</a:t>
            </a:r>
            <a:endParaRPr lang="el-GR" sz="3200" dirty="0">
              <a:effectLst/>
              <a:ea typeface="Times New Roman" panose="02020603050405020304" pitchFamily="18" charset="0"/>
              <a:cs typeface="Times New Roman" panose="02020603050405020304" pitchFamily="18" charset="0"/>
            </a:endParaRPr>
          </a:p>
          <a:p>
            <a:r>
              <a:rPr lang="el-GR" sz="3200" dirty="0" err="1">
                <a:effectLst/>
                <a:ea typeface="Times New Roman" panose="02020603050405020304" pitchFamily="18" charset="0"/>
                <a:cs typeface="Times New Roman" panose="02020603050405020304" pitchFamily="18" charset="0"/>
              </a:rPr>
              <a:t>Ἐπρόκειτο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ἄραγε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περὶ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πασχαλίου </a:t>
            </a:r>
            <a:r>
              <a:rPr lang="el-GR" sz="3200" dirty="0" err="1">
                <a:effectLst/>
                <a:ea typeface="Times New Roman" panose="02020603050405020304" pitchFamily="18" charset="0"/>
                <a:cs typeface="Times New Roman" panose="02020603050405020304" pitchFamily="18" charset="0"/>
              </a:rPr>
              <a:t>ἑβραϊκοῦ</a:t>
            </a:r>
            <a:r>
              <a:rPr lang="el-GR" sz="3200" dirty="0">
                <a:effectLst/>
                <a:ea typeface="Times New Roman" panose="02020603050405020304" pitchFamily="18" charset="0"/>
                <a:cs typeface="Times New Roman" panose="02020603050405020304" pitchFamily="18" charset="0"/>
              </a:rPr>
              <a:t> δείπνου;</a:t>
            </a:r>
          </a:p>
          <a:p>
            <a:r>
              <a:rPr lang="el-GR" sz="3200" dirty="0" err="1">
                <a:effectLst/>
                <a:ea typeface="Times New Roman" panose="02020603050405020304" pitchFamily="18" charset="0"/>
                <a:cs typeface="Times New Roman" panose="02020603050405020304" pitchFamily="18" charset="0"/>
              </a:rPr>
              <a:t>Εἶναι</a:t>
            </a:r>
            <a:r>
              <a:rPr lang="el-GR" sz="3200" dirty="0">
                <a:effectLst/>
                <a:ea typeface="Times New Roman" panose="02020603050405020304" pitchFamily="18" charset="0"/>
                <a:cs typeface="Times New Roman" panose="02020603050405020304" pitchFamily="18" charset="0"/>
              </a:rPr>
              <a:t> σαφές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Μυστικὸ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Δεῖπνο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ἐλλείπουν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βασικὰ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στοιχεῖα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ἑβραϊκοῦ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πασχάλιου</a:t>
            </a:r>
            <a:r>
              <a:rPr lang="el-GR" sz="3200" dirty="0">
                <a:effectLst/>
                <a:ea typeface="Times New Roman" panose="02020603050405020304" pitchFamily="18" charset="0"/>
                <a:cs typeface="Times New Roman" panose="02020603050405020304" pitchFamily="18" charset="0"/>
              </a:rPr>
              <a:t> δείπνου.</a:t>
            </a:r>
          </a:p>
          <a:p>
            <a:r>
              <a:rPr lang="el-GR" sz="3200" dirty="0" err="1">
                <a:effectLst/>
                <a:ea typeface="Times New Roman" panose="02020603050405020304" pitchFamily="18" charset="0"/>
                <a:cs typeface="Times New Roman" panose="02020603050405020304" pitchFamily="18" charset="0"/>
              </a:rPr>
              <a:t>Ἀλλὰ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ἡ </a:t>
            </a:r>
            <a:r>
              <a:rPr lang="el-GR" sz="3200" dirty="0" err="1">
                <a:effectLst/>
                <a:ea typeface="Times New Roman" panose="02020603050405020304" pitchFamily="18" charset="0"/>
                <a:cs typeface="Times New Roman" panose="02020603050405020304" pitchFamily="18" charset="0"/>
              </a:rPr>
              <a:t>ἑσπέρα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πρὶν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Σταύρωση </a:t>
            </a:r>
            <a:r>
              <a:rPr lang="el-GR" sz="3200" dirty="0" err="1">
                <a:effectLst/>
                <a:ea typeface="Times New Roman" panose="02020603050405020304" pitchFamily="18" charset="0"/>
                <a:cs typeface="Times New Roman" panose="02020603050405020304" pitchFamily="18" charset="0"/>
              </a:rPr>
              <a:t>δὲν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μποροῦσε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νὰ</a:t>
            </a:r>
            <a:r>
              <a:rPr lang="el-GR" sz="3200" dirty="0">
                <a:effectLst/>
                <a:ea typeface="Times New Roman" panose="02020603050405020304" pitchFamily="18" charset="0"/>
                <a:cs typeface="Times New Roman" panose="02020603050405020304" pitchFamily="18" charset="0"/>
              </a:rPr>
              <a:t> συμπίπτει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ἀρχὴ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πασχάλιου</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ἑορτασμοῦ</a:t>
            </a:r>
            <a:r>
              <a:rPr lang="el-GR" sz="3200" dirty="0">
                <a:effectLst/>
                <a:ea typeface="Times New Roman" panose="02020603050405020304" pitchFamily="18" charset="0"/>
                <a:cs typeface="Times New Roman" panose="02020603050405020304" pitchFamily="18" charset="0"/>
              </a:rPr>
              <a:t>, διότι </a:t>
            </a:r>
            <a:r>
              <a:rPr lang="el-GR" sz="3200" dirty="0" err="1">
                <a:effectLst/>
                <a:ea typeface="Times New Roman" panose="02020603050405020304" pitchFamily="18" charset="0"/>
                <a:cs typeface="Times New Roman" panose="02020603050405020304" pitchFamily="18" charset="0"/>
              </a:rPr>
              <a:t>οὔτε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Συνέδριο </a:t>
            </a:r>
            <a:r>
              <a:rPr lang="el-GR" sz="3200" dirty="0" err="1">
                <a:effectLst/>
                <a:ea typeface="Times New Roman" panose="02020603050405020304" pitchFamily="18" charset="0"/>
                <a:cs typeface="Times New Roman" panose="02020603050405020304" pitchFamily="18" charset="0"/>
              </a:rPr>
              <a:t>μποροῦσε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νὰ</a:t>
            </a:r>
            <a:r>
              <a:rPr lang="el-GR" sz="3200" dirty="0">
                <a:effectLst/>
                <a:ea typeface="Times New Roman" panose="02020603050405020304" pitchFamily="18" charset="0"/>
                <a:cs typeface="Times New Roman" panose="02020603050405020304" pitchFamily="18" charset="0"/>
              </a:rPr>
              <a:t> συνέλθει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διάρκεια </a:t>
            </a:r>
            <a:r>
              <a:rPr lang="el-GR" sz="3200" dirty="0" err="1">
                <a:effectLst/>
                <a:ea typeface="Times New Roman" panose="02020603050405020304" pitchFamily="18" charset="0"/>
                <a:cs typeface="Times New Roman" panose="02020603050405020304" pitchFamily="18" charset="0"/>
              </a:rPr>
              <a:t>τῆς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πασχάλιας</a:t>
            </a:r>
            <a:r>
              <a:rPr lang="el-GR" sz="3200" dirty="0">
                <a:effectLst/>
                <a:ea typeface="Times New Roman" panose="02020603050405020304" pitchFamily="18" charset="0"/>
                <a:cs typeface="Times New Roman" panose="02020603050405020304" pitchFamily="18" charset="0"/>
              </a:rPr>
              <a:t> νύκτας</a:t>
            </a:r>
            <a:r>
              <a:rPr lang="el-GR" sz="3200" dirty="0">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οὔτε</a:t>
            </a:r>
            <a:r>
              <a:rPr lang="el-GR" sz="3200" dirty="0">
                <a:effectLst/>
                <a:ea typeface="Times New Roman" panose="02020603050405020304" pitchFamily="18" charset="0"/>
                <a:cs typeface="Times New Roman" panose="02020603050405020304" pitchFamily="18" charset="0"/>
              </a:rPr>
              <a:t> ἡ Σταύρωση </a:t>
            </a:r>
            <a:r>
              <a:rPr lang="el-GR" sz="3200" dirty="0" err="1">
                <a:effectLst/>
                <a:ea typeface="Times New Roman" panose="02020603050405020304" pitchFamily="18" charset="0"/>
                <a:cs typeface="Times New Roman" panose="02020603050405020304" pitchFamily="18" charset="0"/>
              </a:rPr>
              <a:t>νὰ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πραγματοποιηθεῖ</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ἡμέρα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Πάσχα, , </a:t>
            </a:r>
            <a:r>
              <a:rPr lang="el-GR" sz="3200" dirty="0" err="1">
                <a:effectLst/>
                <a:ea typeface="Times New Roman" panose="02020603050405020304" pitchFamily="18" charset="0"/>
                <a:cs typeface="Times New Roman" panose="02020603050405020304" pitchFamily="18" charset="0"/>
              </a:rPr>
              <a:t>ἐνῶ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περὶ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Σίμωνος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Κυρηναίου</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μαρτυρεῖται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χρονικὴ</a:t>
            </a:r>
            <a:r>
              <a:rPr lang="el-GR" sz="3200" dirty="0">
                <a:effectLst/>
                <a:ea typeface="Times New Roman" panose="02020603050405020304" pitchFamily="18" charset="0"/>
                <a:cs typeface="Times New Roman" panose="02020603050405020304" pitchFamily="18" charset="0"/>
              </a:rPr>
              <a:t> περίοδο </a:t>
            </a:r>
            <a:r>
              <a:rPr lang="el-GR" sz="3200" dirty="0" err="1">
                <a:effectLst/>
                <a:ea typeface="Times New Roman" panose="02020603050405020304" pitchFamily="18" charset="0"/>
                <a:cs typeface="Times New Roman" panose="02020603050405020304" pitchFamily="18" charset="0"/>
              </a:rPr>
              <a:t>πρὶν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Σταύρωση «</a:t>
            </a:r>
            <a:r>
              <a:rPr lang="el-GR" sz="3200" dirty="0" err="1">
                <a:effectLst/>
                <a:ea typeface="Times New Roman" panose="02020603050405020304" pitchFamily="18" charset="0"/>
                <a:cs typeface="Times New Roman" panose="02020603050405020304" pitchFamily="18" charset="0"/>
              </a:rPr>
              <a:t>ἐπέστρεφε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τοὺς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ἀγροὺς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γεγονὸς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ποὺ</a:t>
            </a:r>
            <a:r>
              <a:rPr lang="el-GR" sz="3200" dirty="0">
                <a:effectLst/>
                <a:ea typeface="Times New Roman" panose="02020603050405020304" pitchFamily="18" charset="0"/>
                <a:cs typeface="Times New Roman" panose="02020603050405020304" pitchFamily="18" charset="0"/>
              </a:rPr>
              <a:t> σημαίνει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ἡ </a:t>
            </a:r>
            <a:r>
              <a:rPr lang="el-GR" sz="3200" dirty="0" err="1">
                <a:effectLst/>
                <a:ea typeface="Times New Roman" panose="02020603050405020304" pitchFamily="18" charset="0"/>
                <a:cs typeface="Times New Roman" panose="02020603050405020304" pitchFamily="18" charset="0"/>
              </a:rPr>
              <a:t>ἡμέρα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ἐκείνη</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ἦταν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ἐργάσιμη</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ἑπομένως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δὲν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ἦταν</a:t>
            </a:r>
            <a:r>
              <a:rPr lang="el-GR" sz="3200" dirty="0">
                <a:effectLst/>
                <a:ea typeface="Times New Roman" panose="02020603050405020304" pitchFamily="18" charset="0"/>
                <a:cs typeface="Times New Roman" panose="02020603050405020304" pitchFamily="18" charset="0"/>
              </a:rPr>
              <a:t> πασχάλια).</a:t>
            </a:r>
            <a:endParaRPr lang="el-GR" sz="3200" dirty="0"/>
          </a:p>
        </p:txBody>
      </p:sp>
    </p:spTree>
    <p:extLst>
      <p:ext uri="{BB962C8B-B14F-4D97-AF65-F5344CB8AC3E}">
        <p14:creationId xmlns:p14="http://schemas.microsoft.com/office/powerpoint/2010/main" val="2445864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E776EA-B7CF-46EB-A9EC-C21640F0AADE}"/>
              </a:ext>
            </a:extLst>
          </p:cNvPr>
          <p:cNvSpPr>
            <a:spLocks noGrp="1"/>
          </p:cNvSpPr>
          <p:nvPr>
            <p:ph type="title"/>
          </p:nvPr>
        </p:nvSpPr>
        <p:spPr>
          <a:xfrm>
            <a:off x="125507" y="0"/>
            <a:ext cx="11228294" cy="170329"/>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7D8162C4-B9C4-4FB2-9B2D-F9ED6F9C3216}"/>
              </a:ext>
            </a:extLst>
          </p:cNvPr>
          <p:cNvSpPr>
            <a:spLocks noGrp="1"/>
          </p:cNvSpPr>
          <p:nvPr>
            <p:ph idx="1"/>
          </p:nvPr>
        </p:nvSpPr>
        <p:spPr>
          <a:xfrm>
            <a:off x="125507" y="277906"/>
            <a:ext cx="11940987" cy="6409765"/>
          </a:xfrm>
        </p:spPr>
        <p:txBody>
          <a:bodyPr>
            <a:normAutofit/>
          </a:bodyPr>
          <a:lstStyle/>
          <a:p>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ἐνδιαφέρον</a:t>
            </a:r>
            <a:r>
              <a:rPr lang="el-GR" sz="3200" dirty="0">
                <a:effectLst/>
                <a:ea typeface="Times New Roman" panose="02020603050405020304" pitchFamily="18" charset="0"/>
                <a:cs typeface="Times New Roman" panose="02020603050405020304" pitchFamily="18" charset="0"/>
              </a:rPr>
              <a:t> στρέφεται πλέον </a:t>
            </a:r>
            <a:r>
              <a:rPr lang="el-GR" sz="3200" dirty="0" err="1">
                <a:effectLst/>
                <a:ea typeface="Times New Roman" panose="02020603050405020304" pitchFamily="18" charset="0"/>
                <a:cs typeface="Times New Roman" panose="02020603050405020304" pitchFamily="18" charset="0"/>
              </a:rPr>
              <a:t>στὸ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δεῖπνο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τῶν</a:t>
            </a:r>
            <a:r>
              <a:rPr lang="el-GR" sz="3200" dirty="0">
                <a:effectLst/>
                <a:ea typeface="Times New Roman" panose="02020603050405020304" pitchFamily="18" charset="0"/>
                <a:cs typeface="Times New Roman" panose="02020603050405020304" pitchFamily="18" charset="0"/>
              </a:rPr>
              <a:t> φίλων» (</a:t>
            </a:r>
            <a:r>
              <a:rPr lang="el-GR" sz="3200" dirty="0" err="1">
                <a:effectLst/>
                <a:ea typeface="Times New Roman" panose="02020603050405020304" pitchFamily="18" charset="0"/>
                <a:cs typeface="Times New Roman" panose="02020603050405020304" pitchFamily="18" charset="0"/>
              </a:rPr>
              <a:t>Σαμπουράχ</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περὶ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ὁποίου</a:t>
            </a:r>
            <a:r>
              <a:rPr lang="el-GR" sz="3200" dirty="0">
                <a:effectLst/>
                <a:ea typeface="Times New Roman" panose="02020603050405020304" pitchFamily="18" charset="0"/>
                <a:cs typeface="Times New Roman" panose="02020603050405020304" pitchFamily="18" charset="0"/>
              </a:rPr>
              <a:t> λαμβάνουμε πληροφορίες </a:t>
            </a:r>
            <a:r>
              <a:rPr lang="el-GR" sz="3200" dirty="0" err="1">
                <a:effectLst/>
                <a:ea typeface="Times New Roman" panose="02020603050405020304" pitchFamily="18" charset="0"/>
                <a:cs typeface="Times New Roman" panose="02020603050405020304" pitchFamily="18" charset="0"/>
              </a:rPr>
              <a:t>ἀπὸ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Μίσνα</a:t>
            </a:r>
            <a:r>
              <a:rPr lang="el-GR" sz="3200" dirty="0">
                <a:effectLst/>
                <a:ea typeface="Times New Roman" panose="02020603050405020304" pitchFamily="18" charset="0"/>
                <a:cs typeface="Times New Roman" panose="02020603050405020304" pitchFamily="18" charset="0"/>
              </a:rPr>
              <a:t>.</a:t>
            </a:r>
          </a:p>
          <a:p>
            <a:r>
              <a:rPr lang="el-GR" sz="3200" dirty="0" err="1">
                <a:effectLst/>
                <a:ea typeface="Times New Roman" panose="02020603050405020304" pitchFamily="18" charset="0"/>
                <a:cs typeface="Times New Roman" panose="02020603050405020304" pitchFamily="18" charset="0"/>
              </a:rPr>
              <a:t>Κατὰ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τὴ</a:t>
            </a:r>
            <a:r>
              <a:rPr lang="el-GR" sz="3200" dirty="0">
                <a:effectLst/>
                <a:ea typeface="Times New Roman" panose="02020603050405020304" pitchFamily="18" charset="0"/>
                <a:cs typeface="Times New Roman" panose="02020603050405020304" pitchFamily="18" charset="0"/>
              </a:rPr>
              <a:t> διάρκεια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δείπνου </a:t>
            </a:r>
            <a:r>
              <a:rPr lang="el-GR" sz="3200" dirty="0" err="1">
                <a:effectLst/>
                <a:ea typeface="Times New Roman" panose="02020603050405020304" pitchFamily="18" charset="0"/>
                <a:cs typeface="Times New Roman" panose="02020603050405020304" pitchFamily="18" charset="0"/>
              </a:rPr>
              <a:t>αὐτοῦ</a:t>
            </a:r>
            <a:r>
              <a:rPr lang="el-GR" sz="3200" dirty="0">
                <a:effectLst/>
                <a:ea typeface="Times New Roman" panose="02020603050405020304" pitchFamily="18" charset="0"/>
                <a:cs typeface="Times New Roman" panose="02020603050405020304" pitchFamily="18" charset="0"/>
              </a:rPr>
              <a:t> κάθε </a:t>
            </a:r>
            <a:r>
              <a:rPr lang="el-GR" sz="3200" dirty="0" err="1">
                <a:effectLst/>
                <a:ea typeface="Times New Roman" panose="02020603050405020304" pitchFamily="18" charset="0"/>
                <a:cs typeface="Times New Roman" panose="02020603050405020304" pitchFamily="18" charset="0"/>
              </a:rPr>
              <a:t>εἶδος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τροφῆς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εὐλογεῖτο</a:t>
            </a:r>
            <a:r>
              <a:rPr lang="el-GR" sz="3200" dirty="0">
                <a:effectLst/>
                <a:ea typeface="Times New Roman" panose="02020603050405020304" pitchFamily="18" charset="0"/>
                <a:cs typeface="Times New Roman" panose="02020603050405020304" pitchFamily="18" charset="0"/>
              </a:rPr>
              <a:t> μία </a:t>
            </a:r>
            <a:r>
              <a:rPr lang="el-GR" sz="3200" dirty="0" err="1">
                <a:effectLst/>
                <a:ea typeface="Times New Roman" panose="02020603050405020304" pitchFamily="18" charset="0"/>
                <a:cs typeface="Times New Roman" panose="02020603050405020304" pitchFamily="18" charset="0"/>
              </a:rPr>
              <a:t>φορὰ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ἴδιο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ἴσχυε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γιὰ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οἶνο</a:t>
            </a:r>
            <a:r>
              <a:rPr lang="el-GR" sz="3200" dirty="0">
                <a:effectLst/>
                <a:ea typeface="Times New Roman" panose="02020603050405020304" pitchFamily="18" charset="0"/>
                <a:cs typeface="Times New Roman" panose="02020603050405020304" pitchFamily="18" charset="0"/>
              </a:rPr>
              <a:t>), προβλεπόταν πλύσιμο </a:t>
            </a:r>
            <a:r>
              <a:rPr lang="el-GR" sz="3200" dirty="0" err="1">
                <a:effectLst/>
                <a:ea typeface="Times New Roman" panose="02020603050405020304" pitchFamily="18" charset="0"/>
                <a:cs typeface="Times New Roman" panose="02020603050405020304" pitchFamily="18" charset="0"/>
              </a:rPr>
              <a:t>χεριῶν</a:t>
            </a:r>
            <a:r>
              <a:rPr lang="el-GR" sz="3200" dirty="0">
                <a:effectLst/>
                <a:ea typeface="Times New Roman" panose="02020603050405020304" pitchFamily="18" charset="0"/>
                <a:cs typeface="Times New Roman" panose="02020603050405020304" pitchFamily="18" charset="0"/>
              </a:rPr>
              <a:t>, κλάση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ἄρτου</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εὐλογία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εὐχαριστία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ἐπὶ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ποτηρίου</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πρὸς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τέλος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δείπνου</a:t>
            </a:r>
            <a:r>
              <a:rPr lang="el-GR" sz="3200" dirty="0">
                <a:ea typeface="Times New Roman" panose="02020603050405020304" pitchFamily="18" charset="0"/>
                <a:cs typeface="Times New Roman" panose="02020603050405020304" pitchFamily="18" charset="0"/>
              </a:rPr>
              <a:t>.</a:t>
            </a:r>
          </a:p>
          <a:p>
            <a:r>
              <a:rPr lang="el-GR" sz="3200" dirty="0">
                <a:effectLst/>
                <a:ea typeface="Times New Roman" panose="02020603050405020304" pitchFamily="18" charset="0"/>
                <a:cs typeface="Times New Roman" panose="02020603050405020304" pitchFamily="18" charset="0"/>
              </a:rPr>
              <a:t>Μία </a:t>
            </a:r>
            <a:r>
              <a:rPr lang="el-GR" sz="3200" dirty="0" err="1">
                <a:effectLst/>
                <a:ea typeface="Times New Roman" panose="02020603050405020304" pitchFamily="18" charset="0"/>
                <a:cs typeface="Times New Roman" panose="02020603050405020304" pitchFamily="18" charset="0"/>
              </a:rPr>
              <a:t>προσεκτικὴ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ἀντιπαραβολὴ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τῶν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ἐπιμέρους</a:t>
            </a:r>
            <a:r>
              <a:rPr lang="el-GR" sz="3200" dirty="0">
                <a:effectLst/>
                <a:ea typeface="Times New Roman" panose="02020603050405020304" pitchFamily="18" charset="0"/>
                <a:cs typeface="Times New Roman" panose="02020603050405020304" pitchFamily="18" charset="0"/>
              </a:rPr>
              <a:t> στοιχείων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ἑβραϊκοῦ</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Σαμπουρὰχ</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μὲ</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Μυστικὸ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Δεῖπνο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μᾶς</a:t>
            </a:r>
            <a:r>
              <a:rPr lang="el-GR" sz="3200" dirty="0">
                <a:effectLst/>
                <a:ea typeface="Times New Roman" panose="02020603050405020304" pitchFamily="18" charset="0"/>
                <a:cs typeface="Times New Roman" panose="02020603050405020304" pitchFamily="18" charset="0"/>
              </a:rPr>
              <a:t> πείθει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ὑπάρχουν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σαφὴ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κοινὰ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σημεῖα</a:t>
            </a:r>
            <a:r>
              <a:rPr lang="el-GR" sz="3200" dirty="0">
                <a:effectLst/>
                <a:ea typeface="Times New Roman" panose="02020603050405020304" pitchFamily="18" charset="0"/>
                <a:cs typeface="Times New Roman" panose="02020603050405020304" pitchFamily="18" charset="0"/>
              </a:rPr>
              <a:t>.</a:t>
            </a:r>
            <a:endParaRPr lang="el-GR" sz="3200" dirty="0"/>
          </a:p>
        </p:txBody>
      </p:sp>
    </p:spTree>
    <p:extLst>
      <p:ext uri="{BB962C8B-B14F-4D97-AF65-F5344CB8AC3E}">
        <p14:creationId xmlns:p14="http://schemas.microsoft.com/office/powerpoint/2010/main" val="833897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2B5EC3-2295-4AF0-90BD-6C31E69585E7}"/>
              </a:ext>
            </a:extLst>
          </p:cNvPr>
          <p:cNvSpPr>
            <a:spLocks noGrp="1"/>
          </p:cNvSpPr>
          <p:nvPr>
            <p:ph type="title"/>
          </p:nvPr>
        </p:nvSpPr>
        <p:spPr>
          <a:xfrm>
            <a:off x="98612" y="1"/>
            <a:ext cx="11255188" cy="206187"/>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6BAAAA63-45CC-4DDE-BC54-196731D3B2D5}"/>
              </a:ext>
            </a:extLst>
          </p:cNvPr>
          <p:cNvSpPr>
            <a:spLocks noGrp="1"/>
          </p:cNvSpPr>
          <p:nvPr>
            <p:ph idx="1"/>
          </p:nvPr>
        </p:nvSpPr>
        <p:spPr>
          <a:xfrm>
            <a:off x="98612" y="268942"/>
            <a:ext cx="11878234" cy="6364940"/>
          </a:xfrm>
        </p:spPr>
        <p:txBody>
          <a:bodyPr>
            <a:normAutofit/>
          </a:bodyPr>
          <a:lstStyle/>
          <a:p>
            <a:r>
              <a:rPr lang="el-GR" sz="3200" dirty="0" err="1">
                <a:effectLst/>
                <a:ea typeface="Times New Roman" panose="02020603050405020304" pitchFamily="18" charset="0"/>
                <a:cs typeface="Times New Roman" panose="02020603050405020304" pitchFamily="18" charset="0"/>
              </a:rPr>
              <a:t>Ἐὰν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ληφθοῦν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ὑπόψη</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ἐκτὸς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δείπνου δεδομένα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ἑσπέρας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ἐκεῖνο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δὲν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μποροῦσε</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νὰ</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εἶναι</a:t>
            </a:r>
            <a:r>
              <a:rPr lang="el-GR" sz="3200" dirty="0">
                <a:effectLst/>
                <a:ea typeface="Times New Roman" panose="02020603050405020304" pitchFamily="18" charset="0"/>
                <a:cs typeface="Times New Roman" panose="02020603050405020304" pitchFamily="18" charset="0"/>
              </a:rPr>
              <a:t> ἡ </a:t>
            </a:r>
            <a:r>
              <a:rPr lang="el-GR" sz="3200" dirty="0" err="1">
                <a:effectLst/>
                <a:ea typeface="Times New Roman" panose="02020603050405020304" pitchFamily="18" charset="0"/>
                <a:cs typeface="Times New Roman" panose="02020603050405020304" pitchFamily="18" charset="0"/>
              </a:rPr>
              <a:t>παραμονὴ</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τοῦ</a:t>
            </a:r>
            <a:r>
              <a:rPr lang="el-GR" sz="3200" dirty="0">
                <a:effectLst/>
                <a:ea typeface="Times New Roman" panose="02020603050405020304" pitchFamily="18" charset="0"/>
                <a:cs typeface="Times New Roman" panose="02020603050405020304" pitchFamily="18" charset="0"/>
              </a:rPr>
              <a:t> Πάσχα (</a:t>
            </a:r>
            <a:r>
              <a:rPr lang="el-GR" sz="3200" dirty="0" err="1">
                <a:effectLst/>
                <a:ea typeface="Times New Roman" panose="02020603050405020304" pitchFamily="18" charset="0"/>
                <a:cs typeface="Times New Roman" panose="02020603050405020304" pitchFamily="18" charset="0"/>
              </a:rPr>
              <a:t>ὅταν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ἐτελεῖτο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πασχάλιο </a:t>
            </a:r>
            <a:r>
              <a:rPr lang="el-GR" sz="3200" dirty="0" err="1">
                <a:effectLst/>
                <a:ea typeface="Times New Roman" panose="02020603050405020304" pitchFamily="18" charset="0"/>
                <a:cs typeface="Times New Roman" panose="02020603050405020304" pitchFamily="18" charset="0"/>
              </a:rPr>
              <a:t>δεῖπνο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ὅπως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καὶ</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ἐὰν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ληφθεῖ</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ὑπόψη</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τὸ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δεῖπνο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Σαμπουρὰχ</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ἀποτελοῦσε</a:t>
            </a:r>
            <a:r>
              <a:rPr lang="el-GR" sz="3200" dirty="0">
                <a:effectLst/>
                <a:ea typeface="Times New Roman" panose="02020603050405020304" pitchFamily="18" charset="0"/>
                <a:cs typeface="Times New Roman" panose="02020603050405020304" pitchFamily="18" charset="0"/>
              </a:rPr>
              <a:t> μία προεόρτιο τελετουργία, </a:t>
            </a:r>
            <a:r>
              <a:rPr lang="el-GR" sz="3200" dirty="0" err="1">
                <a:effectLst/>
                <a:ea typeface="Times New Roman" panose="02020603050405020304" pitchFamily="18" charset="0"/>
                <a:cs typeface="Times New Roman" panose="02020603050405020304" pitchFamily="18" charset="0"/>
              </a:rPr>
              <a:t>εἶναι</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φυσικὸ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νὰ</a:t>
            </a:r>
            <a:r>
              <a:rPr lang="el-GR" sz="3200" dirty="0">
                <a:effectLst/>
                <a:ea typeface="Times New Roman" panose="02020603050405020304" pitchFamily="18" charset="0"/>
                <a:cs typeface="Times New Roman" panose="02020603050405020304" pitchFamily="18" charset="0"/>
              </a:rPr>
              <a:t> θεωρήσουμε </a:t>
            </a:r>
            <a:r>
              <a:rPr lang="el-GR" sz="3200" dirty="0" err="1">
                <a:effectLst/>
                <a:ea typeface="Times New Roman" panose="02020603050405020304" pitchFamily="18" charset="0"/>
                <a:cs typeface="Times New Roman" panose="02020603050405020304" pitchFamily="18" charset="0"/>
              </a:rPr>
              <a:t>ὡς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ἀπολύτως</a:t>
            </a:r>
            <a:r>
              <a:rPr lang="el-GR" sz="3200" dirty="0">
                <a:effectLst/>
                <a:ea typeface="Times New Roman" panose="02020603050405020304" pitchFamily="18" charset="0"/>
                <a:cs typeface="Times New Roman" panose="02020603050405020304" pitchFamily="18" charset="0"/>
              </a:rPr>
              <a:t> βάσιμη </a:t>
            </a:r>
            <a:r>
              <a:rPr lang="el-GR" sz="3200" dirty="0" err="1">
                <a:effectLst/>
                <a:ea typeface="Times New Roman" panose="02020603050405020304" pitchFamily="18" charset="0"/>
                <a:cs typeface="Times New Roman" panose="02020603050405020304" pitchFamily="18" charset="0"/>
              </a:rPr>
              <a:t>τὴν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ὑπόθεση</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ὅτι</a:t>
            </a:r>
            <a:r>
              <a:rPr lang="el-GR" sz="3200" dirty="0">
                <a:effectLst/>
                <a:ea typeface="Times New Roman" panose="02020603050405020304" pitchFamily="18" charset="0"/>
                <a:cs typeface="Times New Roman" panose="02020603050405020304" pitchFamily="18" charset="0"/>
              </a:rPr>
              <a:t> ὁ </a:t>
            </a:r>
            <a:r>
              <a:rPr lang="el-GR" sz="3200" dirty="0" err="1">
                <a:effectLst/>
                <a:ea typeface="Times New Roman" panose="02020603050405020304" pitchFamily="18" charset="0"/>
                <a:cs typeface="Times New Roman" panose="02020603050405020304" pitchFamily="18" charset="0"/>
              </a:rPr>
              <a:t>Μυστικὸς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Δεῖπνος</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ἦταν</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ἕνα</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ἑβραϊκὸ</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δεῖπνο</a:t>
            </a:r>
            <a:r>
              <a:rPr lang="el-GR" sz="3200" dirty="0">
                <a:effectLst/>
                <a:ea typeface="Times New Roman" panose="02020603050405020304" pitchFamily="18" charset="0"/>
                <a:cs typeface="Times New Roman" panose="02020603050405020304" pitchFamily="18" charset="0"/>
              </a:rPr>
              <a:t> «</a:t>
            </a:r>
            <a:r>
              <a:rPr lang="el-GR" sz="3200" dirty="0" err="1">
                <a:effectLst/>
                <a:ea typeface="Times New Roman" panose="02020603050405020304" pitchFamily="18" charset="0"/>
                <a:cs typeface="Times New Roman" panose="02020603050405020304" pitchFamily="18" charset="0"/>
              </a:rPr>
              <a:t>Σαμπουρὰχ</a:t>
            </a:r>
            <a:r>
              <a:rPr lang="el-GR" sz="3200" dirty="0">
                <a:effectLst/>
                <a:ea typeface="Times New Roman" panose="02020603050405020304" pitchFamily="18" charset="0"/>
                <a:cs typeface="Times New Roman" panose="02020603050405020304" pitchFamily="18" charset="0"/>
              </a:rPr>
              <a:t>».</a:t>
            </a:r>
            <a:endParaRPr lang="el-GR" sz="3200" dirty="0"/>
          </a:p>
        </p:txBody>
      </p:sp>
    </p:spTree>
    <p:extLst>
      <p:ext uri="{BB962C8B-B14F-4D97-AF65-F5344CB8AC3E}">
        <p14:creationId xmlns:p14="http://schemas.microsoft.com/office/powerpoint/2010/main" val="19914850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1644</Words>
  <Application>Microsoft Macintosh PowerPoint</Application>
  <PresentationFormat>Widescreen</PresentationFormat>
  <Paragraphs>47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                            ΚΕΦΑΛΑΙΟ Δ΄   Ὁ Μυστικὸς Δεῖπνος: ἀπὸ τὴν ἑβραϊκὴ τελετὴ στὴν Εὐχαριστία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Georgios Filias</dc:creator>
  <cp:lastModifiedBy>Georgios Filias</cp:lastModifiedBy>
  <cp:revision>388</cp:revision>
  <dcterms:created xsi:type="dcterms:W3CDTF">2021-01-21T13:31:32Z</dcterms:created>
  <dcterms:modified xsi:type="dcterms:W3CDTF">2021-04-01T06:46:29Z</dcterms:modified>
</cp:coreProperties>
</file>