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37" r:id="rId2"/>
    <p:sldId id="338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41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5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F9E31-B2FD-CB4F-A807-9F8E31EEFE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165C24-A427-7947-943F-62C93D08E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7FB83-5567-5F49-841B-4C0DDD71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7/4/21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126EE-950C-8241-9F71-2072A3746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88FD6-558A-C54E-8014-F770B5DF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04009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5F034-4710-924E-BF22-718342F2B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2DA3BD-60B2-2749-941E-C45A05540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BE2B4-5263-9A48-98F0-19141533F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7/4/21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4E62E-7E6D-5F48-B773-F5E4CEDF9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19FD5-FEB9-4B42-8E48-55E6DFB76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40607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3DB522-8BF2-D743-B073-E689CABF40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5A85F-2B47-764B-ADAF-A3FB95E30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996FE-B426-084F-90B0-7CE1DD157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7/4/21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60153-CE90-4C40-8860-F3FC1FD72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A4032-6867-8345-8C77-F4977613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9811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06F75-0BD5-4342-8AD5-5BA6FF8A6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30A19-8392-CB49-B475-226D0FB20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C514F-4D7A-EB48-A8FF-7B297428B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7/4/21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EC078-B670-D241-BB78-970F1593E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ADD86-B0A4-1142-BF9C-76601DFE6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8260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79138-3E73-AB40-84EC-4C4320ECC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EDD21-16AC-FF40-B87D-F055D8249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2B51F-46CE-B649-BFD9-87C7B087F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7/4/21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6531F-6F1F-7046-AC3A-EB73BAD6D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968FD-D881-B747-B53E-84D2BBC5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97614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41FDD-F483-9C46-B5A4-772C920BB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63279-320E-3047-96D3-3E65AEDF40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666072-5D7E-7A4B-AE95-08D7AB605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7F5AA-B737-D446-80DA-9FAE0B8A4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7/4/21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C9075C-AF80-5B4B-8D86-D8C297C08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209F0-ED60-FF4E-A5E6-D0838C7F5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97895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EC951-14E4-AC48-994E-6C1ED2A0A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B2C1D2-59E4-1B46-90A1-F5FA31F93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9D2DEE-5945-584E-AFA0-74D1F1970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8CC0BA-488E-8B49-976C-B5B5EB1B0D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2BC5B8-22B2-624B-95A8-408A3DA7FE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AF5EB0-1BA3-6D47-918E-73B53F41A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7/4/21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F149B2-80C4-FA41-89BD-96FDE23F4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82C54B-B132-FE46-BDB7-C43116E3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9672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64F5-7835-C046-9AA9-8CCCE5350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CF5ED9-1061-8146-B73D-FAE6E7DB3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7/4/21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6B1785-F794-D642-A360-B89E71D1C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1CE15A-EDF3-D749-B9EA-50BDD26E1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4914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3F9FCB-00C9-904D-9FCE-F83755411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7/4/21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52079E-C3F7-E144-A5C9-29864B45B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F8DB22-3E23-5A47-94E2-A3D93B37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3968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DE792-C5BE-E94A-BCB2-E4017BEAB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A7E05-50E6-1743-A2B0-B816DB0E0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EBD26B-758C-684F-B917-07FE313F2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3E4C3F-D181-CF42-85F2-F4B2273D2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7/4/21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4C44B-B404-3E4B-9503-FF6E0BD01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F77815-F23F-9947-805A-E948219AB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3451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D8E86-636A-A84B-832F-6844C93DB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DF4553-E3F8-154B-BD92-7F4912179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211233-D607-C145-A44B-4833B1A9C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0DCC9-7F17-084F-8A8B-76CDC56FD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7/4/21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2F571-2A59-2140-8A68-C40EBD5B0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182680-6712-0B44-98B0-AB507BFAB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0392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666DCE-7833-424F-8D2F-EADA9C66C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DBB15-E06B-DB42-B385-083D026F3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91A9A-2693-9342-87C2-39B7A10F82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74C12-79F4-814D-B43B-B677912F56D5}" type="datetimeFigureOut">
              <a:rPr lang="en-GR" smtClean="0"/>
              <a:t>7/4/21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D5D57-4D09-744C-962B-FB0F4E8CB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4CABD-5000-A543-B83F-3BD0A16F66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2525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B69302-F55A-4E2D-9C05-2D1A0D9BF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376" y="365125"/>
            <a:ext cx="10941424" cy="35614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l-GR" sz="40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			       </a:t>
            </a:r>
            <a:r>
              <a:rPr lang="en-US" sz="4000" b="1" u="sng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ΚΕΦΑΛΑΙΟ Ε΄  </a:t>
            </a:r>
            <a:br>
              <a:rPr lang="el-GR" sz="4000" b="1" u="dotted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u="sng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Ἡ Λα</a:t>
            </a:r>
            <a:r>
              <a:rPr lang="en-US" sz="4000" b="1" u="sng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τρεί</a:t>
            </a:r>
            <a:r>
              <a:rPr lang="en-US" sz="4000" b="1" u="sng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α «ἐν Πνεύματι καὶ ἀληθείᾳ» ὡς ἄξονας διαφοροποιήσεως τῆς χριστιανικῆς ἀπὸ τὴν ἑβραϊκὴ Λατρεία.</a:t>
            </a:r>
            <a:br>
              <a:rPr lang="el-GR" sz="4000" b="1" u="dotted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4000" dirty="0">
              <a:latin typeface="+mn-lt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A8D3B2-FC95-4DE7-AC68-F79C40FAA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3" y="4159623"/>
            <a:ext cx="10815918" cy="2017339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19071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C1179-B31F-C845-A320-E2672B31F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" y="0"/>
            <a:ext cx="11292841" cy="9579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B5268-9C37-1E4A-AE9C-760F76F8F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" y="182880"/>
            <a:ext cx="12000411" cy="6566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ἑρμηνεῖες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στικῆς</a:t>
            </a:r>
            <a:r>
              <a:rPr lang="en-US" sz="3200" dirty="0"/>
              <a:t> </a:t>
            </a:r>
            <a:r>
              <a:rPr lang="en-US" sz="3200" dirty="0" err="1"/>
              <a:t>γρ</a:t>
            </a:r>
            <a:r>
              <a:rPr lang="en-US" sz="3200" dirty="0"/>
              <a:t>α</a:t>
            </a:r>
            <a:r>
              <a:rPr lang="en-US" sz="3200" dirty="0" err="1"/>
              <a:t>μμ</a:t>
            </a:r>
            <a:r>
              <a:rPr lang="en-US" sz="3200" dirty="0"/>
              <a:t>α</a:t>
            </a:r>
            <a:r>
              <a:rPr lang="en-US" sz="3200" dirty="0" err="1"/>
              <a:t>τεί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β</a:t>
            </a:r>
            <a:r>
              <a:rPr lang="en-US" sz="3200" dirty="0" err="1"/>
              <a:t>άση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ροτρο</a:t>
            </a:r>
            <a:r>
              <a:rPr lang="en-US" sz="3200" dirty="0"/>
              <a:t>π</a:t>
            </a:r>
            <a:r>
              <a:rPr lang="en-US" sz="3200" dirty="0" err="1"/>
              <a:t>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 π</a:t>
            </a:r>
            <a:r>
              <a:rPr lang="en-US" sz="3200" dirty="0" err="1"/>
              <a:t>ρὸς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Σ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ρείτιδ</a:t>
            </a:r>
            <a:r>
              <a:rPr lang="en-US" sz="3200" dirty="0"/>
              <a:t>α π</a:t>
            </a:r>
            <a:r>
              <a:rPr lang="en-US" sz="3200" dirty="0" err="1"/>
              <a:t>εριλ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β</a:t>
            </a:r>
            <a:r>
              <a:rPr lang="en-US" sz="3200" dirty="0" err="1"/>
              <a:t>άνετ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μί</a:t>
            </a:r>
            <a:r>
              <a:rPr lang="en-US" sz="3200" dirty="0"/>
              <a:t>α π</a:t>
            </a:r>
            <a:r>
              <a:rPr lang="en-US" sz="3200" dirty="0" err="1"/>
              <a:t>νευμ</a:t>
            </a:r>
            <a:r>
              <a:rPr lang="en-US" sz="3200" dirty="0"/>
              <a:t>α</a:t>
            </a:r>
            <a:r>
              <a:rPr lang="en-US" sz="3200" dirty="0" err="1"/>
              <a:t>τολογικὴ</a:t>
            </a:r>
            <a:r>
              <a:rPr lang="en-US" sz="3200" dirty="0"/>
              <a:t> π</a:t>
            </a:r>
            <a:r>
              <a:rPr lang="en-US" sz="3200" dirty="0" err="1"/>
              <a:t>ροσέγγιση</a:t>
            </a:r>
            <a:r>
              <a:rPr lang="en-US" sz="3200" dirty="0"/>
              <a:t>.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Ἐνδι</a:t>
            </a:r>
            <a:r>
              <a:rPr lang="en-US" sz="3200" dirty="0"/>
              <a:t>α</a:t>
            </a:r>
            <a:r>
              <a:rPr lang="en-US" sz="3200" dirty="0" err="1"/>
              <a:t>φέρουσ</a:t>
            </a:r>
            <a:r>
              <a:rPr lang="en-US" sz="3200" dirty="0"/>
              <a:t>α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τρι</a:t>
            </a:r>
            <a:r>
              <a:rPr lang="en-US" sz="3200" dirty="0"/>
              <a:t>α</a:t>
            </a:r>
            <a:r>
              <a:rPr lang="en-US" sz="3200" dirty="0" err="1"/>
              <a:t>δολογικὴ</a:t>
            </a:r>
            <a:r>
              <a:rPr lang="en-US" sz="3200" dirty="0"/>
              <a:t> </a:t>
            </a:r>
            <a:r>
              <a:rPr lang="en-US" sz="3200" dirty="0" err="1"/>
              <a:t>ἑρμηνευτικὴ</a:t>
            </a:r>
            <a:r>
              <a:rPr lang="en-US" sz="3200" dirty="0"/>
              <a:t> π</a:t>
            </a:r>
            <a:r>
              <a:rPr lang="en-US" sz="3200" dirty="0" err="1"/>
              <a:t>ροσέγγιση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στικῆς</a:t>
            </a:r>
            <a:r>
              <a:rPr lang="en-US" sz="3200" dirty="0"/>
              <a:t> </a:t>
            </a:r>
            <a:r>
              <a:rPr lang="en-US" sz="3200" dirty="0" err="1"/>
              <a:t>γρ</a:t>
            </a:r>
            <a:r>
              <a:rPr lang="en-US" sz="3200" dirty="0"/>
              <a:t>α</a:t>
            </a:r>
            <a:r>
              <a:rPr lang="en-US" sz="3200" dirty="0" err="1"/>
              <a:t>μμ</a:t>
            </a:r>
            <a:r>
              <a:rPr lang="en-US" sz="3200" dirty="0"/>
              <a:t>α</a:t>
            </a:r>
            <a:r>
              <a:rPr lang="en-US" sz="3200" dirty="0" err="1"/>
              <a:t>τεί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π</a:t>
            </a:r>
            <a:r>
              <a:rPr lang="en-US" sz="3200" dirty="0" err="1"/>
              <a:t>ροτρο</a:t>
            </a:r>
            <a:r>
              <a:rPr lang="en-US" sz="3200" dirty="0"/>
              <a:t>π</a:t>
            </a:r>
            <a:r>
              <a:rPr lang="en-US" sz="3200" dirty="0" err="1"/>
              <a:t>ὴ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«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».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r>
              <a:rPr lang="en-US" sz="3200" dirty="0"/>
              <a:t>§3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νευμ</a:t>
            </a:r>
            <a:r>
              <a:rPr lang="en-US" sz="3200" dirty="0"/>
              <a:t>α</a:t>
            </a:r>
            <a:r>
              <a:rPr lang="en-US" sz="3200" dirty="0" err="1"/>
              <a:t>τικὸ</a:t>
            </a:r>
            <a:r>
              <a:rPr lang="en-US" sz="3200" dirty="0"/>
              <a:t> π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ίσιο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«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».</a:t>
            </a:r>
            <a:endParaRPr lang="en-GR" sz="3200" u="dotted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ἑρμηνευτικὴ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στικῆς</a:t>
            </a:r>
            <a:r>
              <a:rPr lang="en-US" sz="3200" dirty="0"/>
              <a:t> </a:t>
            </a:r>
            <a:r>
              <a:rPr lang="en-US" sz="3200" dirty="0" err="1"/>
              <a:t>γρ</a:t>
            </a:r>
            <a:r>
              <a:rPr lang="en-US" sz="3200" dirty="0"/>
              <a:t>α</a:t>
            </a:r>
            <a:r>
              <a:rPr lang="en-US" sz="3200" dirty="0" err="1"/>
              <a:t>μμ</a:t>
            </a:r>
            <a:r>
              <a:rPr lang="en-US" sz="3200" dirty="0"/>
              <a:t>α</a:t>
            </a:r>
            <a:r>
              <a:rPr lang="en-US" sz="3200" dirty="0" err="1"/>
              <a:t>τεί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λί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«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»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οδίδει</a:t>
            </a:r>
            <a:r>
              <a:rPr lang="en-US" sz="3200" dirty="0"/>
              <a:t> </a:t>
            </a:r>
            <a:r>
              <a:rPr lang="en-US" sz="3200" dirty="0" err="1"/>
              <a:t>ἰδι</a:t>
            </a:r>
            <a:r>
              <a:rPr lang="en-US" sz="3200" dirty="0"/>
              <a:t>α</a:t>
            </a:r>
            <a:r>
              <a:rPr lang="en-US" sz="3200" dirty="0" err="1"/>
              <a:t>ίτερη</a:t>
            </a:r>
            <a:r>
              <a:rPr lang="en-US" sz="3200" dirty="0"/>
              <a:t>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 </a:t>
            </a:r>
            <a:r>
              <a:rPr lang="en-US" sz="3200" dirty="0" err="1"/>
              <a:t>στὶς</a:t>
            </a:r>
            <a:r>
              <a:rPr lang="en-US" sz="3200" dirty="0"/>
              <a:t> π</a:t>
            </a:r>
            <a:r>
              <a:rPr lang="en-US" sz="3200" dirty="0" err="1"/>
              <a:t>νευμ</a:t>
            </a:r>
            <a:r>
              <a:rPr lang="en-US" sz="3200" dirty="0"/>
              <a:t>α</a:t>
            </a:r>
            <a:r>
              <a:rPr lang="en-US" sz="3200" dirty="0" err="1"/>
              <a:t>τικὲς</a:t>
            </a:r>
            <a:r>
              <a:rPr lang="en-US" sz="3200" dirty="0"/>
              <a:t> π</a:t>
            </a:r>
            <a:r>
              <a:rPr lang="en-US" sz="3200" dirty="0" err="1"/>
              <a:t>ροϋ</a:t>
            </a:r>
            <a:r>
              <a:rPr lang="en-US" sz="3200" dirty="0"/>
              <a:t>π</a:t>
            </a:r>
            <a:r>
              <a:rPr lang="en-US" sz="3200" dirty="0" err="1"/>
              <a:t>οθέσεις</a:t>
            </a:r>
            <a:r>
              <a:rPr lang="en-US" sz="3200" dirty="0"/>
              <a:t>, </a:t>
            </a:r>
            <a:r>
              <a:rPr lang="en-US" sz="3200" dirty="0" err="1"/>
              <a:t>ὥστε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π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γμ</a:t>
            </a:r>
            <a:r>
              <a:rPr lang="en-US" sz="3200" dirty="0"/>
              <a:t>α</a:t>
            </a:r>
            <a:r>
              <a:rPr lang="en-US" sz="3200" dirty="0" err="1"/>
              <a:t>το</a:t>
            </a:r>
            <a:r>
              <a:rPr lang="en-US" sz="3200" dirty="0"/>
              <a:t>π</a:t>
            </a:r>
            <a:r>
              <a:rPr lang="en-US" sz="3200" dirty="0" err="1"/>
              <a:t>οιήσει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ἄνθρω</a:t>
            </a:r>
            <a:r>
              <a:rPr lang="en-US" sz="3200" dirty="0"/>
              <a:t>π</a:t>
            </a:r>
            <a:r>
              <a:rPr lang="en-US" sz="3200" dirty="0" err="1"/>
              <a:t>ος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συγκεκριμένη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0134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00281-BA33-7147-B996-6E4F4229B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8" y="0"/>
            <a:ext cx="1128413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39F35-2440-ED44-A011-4C1CE1E6A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" y="137156"/>
            <a:ext cx="12043954" cy="66751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Περιγράφοντ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π</a:t>
            </a:r>
            <a:r>
              <a:rPr lang="en-US" sz="3200" dirty="0" err="1"/>
              <a:t>ροϋ</a:t>
            </a:r>
            <a:r>
              <a:rPr lang="en-US" sz="3200" dirty="0"/>
              <a:t>π</a:t>
            </a:r>
            <a:r>
              <a:rPr lang="en-US" sz="3200" dirty="0" err="1"/>
              <a:t>οθέσεις</a:t>
            </a:r>
            <a:r>
              <a:rPr lang="en-US" sz="3200" dirty="0"/>
              <a:t> α</a:t>
            </a:r>
            <a:r>
              <a:rPr lang="en-US" sz="3200" dirty="0" err="1"/>
              <a:t>ὐτὲς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στικοὶ</a:t>
            </a:r>
            <a:r>
              <a:rPr lang="en-US" sz="3200" dirty="0"/>
              <a:t> </a:t>
            </a:r>
            <a:r>
              <a:rPr lang="en-US" sz="3200" dirty="0" err="1"/>
              <a:t>συγγρ</a:t>
            </a:r>
            <a:r>
              <a:rPr lang="en-US" sz="3200" dirty="0"/>
              <a:t>α</a:t>
            </a:r>
            <a:r>
              <a:rPr lang="en-US" sz="3200" dirty="0" err="1"/>
              <a:t>φεῖς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φέροντ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υτόχρον</a:t>
            </a:r>
            <a:r>
              <a:rPr lang="en-US" sz="3200" dirty="0"/>
              <a:t>α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φύση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ἀληθινῆς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endParaRPr lang="en-GR" sz="3200" u="dotted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συνάφει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νευμ</a:t>
            </a:r>
            <a:r>
              <a:rPr lang="en-US" sz="3200" dirty="0"/>
              <a:t>α</a:t>
            </a:r>
            <a:r>
              <a:rPr lang="en-US" sz="3200" dirty="0" err="1"/>
              <a:t>τικὴ</a:t>
            </a:r>
            <a:r>
              <a:rPr lang="en-US" sz="3200" dirty="0"/>
              <a:t> </a:t>
            </a:r>
            <a:r>
              <a:rPr lang="en-US" sz="3200" dirty="0" err="1"/>
              <a:t>ζωὴ</a:t>
            </a:r>
            <a:r>
              <a:rPr lang="en-US" sz="3200" dirty="0"/>
              <a:t> </a:t>
            </a:r>
            <a:r>
              <a:rPr lang="en-US" sz="3200" dirty="0" err="1"/>
              <a:t>τονίζετ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π</a:t>
            </a:r>
            <a:r>
              <a:rPr lang="en-US" sz="3200" dirty="0" err="1"/>
              <a:t>ολλ</a:t>
            </a:r>
            <a:r>
              <a:rPr lang="en-US" sz="3200" dirty="0"/>
              <a:t>απ</a:t>
            </a:r>
            <a:r>
              <a:rPr lang="en-US" sz="3200" dirty="0" err="1"/>
              <a:t>λῶς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συγκεκριμμένη</a:t>
            </a:r>
            <a:r>
              <a:rPr lang="en-US" sz="3200" dirty="0"/>
              <a:t> </a:t>
            </a:r>
            <a:r>
              <a:rPr lang="en-US" sz="3200" dirty="0" err="1"/>
              <a:t>γρ</a:t>
            </a:r>
            <a:r>
              <a:rPr lang="en-US" sz="3200" dirty="0"/>
              <a:t>α</a:t>
            </a:r>
            <a:r>
              <a:rPr lang="en-US" sz="3200" dirty="0" err="1"/>
              <a:t>μμ</a:t>
            </a:r>
            <a:r>
              <a:rPr lang="en-US" sz="3200" dirty="0"/>
              <a:t>α</a:t>
            </a:r>
            <a:r>
              <a:rPr lang="en-US" sz="3200" dirty="0" err="1"/>
              <a:t>τεί</a:t>
            </a:r>
            <a:r>
              <a:rPr lang="en-US" sz="3200" dirty="0"/>
              <a:t>α.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τις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όψεις</a:t>
            </a:r>
            <a:r>
              <a:rPr lang="en-US" sz="3200" dirty="0"/>
              <a:t> α</a:t>
            </a:r>
            <a:r>
              <a:rPr lang="en-US" sz="3200" dirty="0" err="1"/>
              <a:t>ὐτὲς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φ</a:t>
            </a:r>
            <a:r>
              <a:rPr lang="en-US" sz="3200" dirty="0"/>
              <a:t>α</a:t>
            </a:r>
            <a:r>
              <a:rPr lang="en-US" sz="3200" dirty="0" err="1"/>
              <a:t>ίνετ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ἀλήθει</a:t>
            </a:r>
            <a:r>
              <a:rPr lang="en-US" sz="3200" dirty="0"/>
              <a:t>α </a:t>
            </a:r>
            <a:r>
              <a:rPr lang="en-US" sz="3200" dirty="0" err="1"/>
              <a:t>ὅτι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«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»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θορίζετ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π</a:t>
            </a:r>
            <a:r>
              <a:rPr lang="en-US" sz="3200" dirty="0" err="1"/>
              <a:t>νευμ</a:t>
            </a:r>
            <a:r>
              <a:rPr lang="en-US" sz="3200" dirty="0"/>
              <a:t>α</a:t>
            </a:r>
            <a:r>
              <a:rPr lang="en-US" sz="3200" dirty="0" err="1"/>
              <a:t>τικὸ</a:t>
            </a:r>
            <a:r>
              <a:rPr lang="en-US" sz="3200" dirty="0"/>
              <a:t> </a:t>
            </a:r>
            <a:r>
              <a:rPr lang="en-US" sz="3200" dirty="0" err="1"/>
              <a:t>ἀγών</a:t>
            </a:r>
            <a:r>
              <a:rPr lang="en-US" sz="3200" dirty="0"/>
              <a:t>α πα</a:t>
            </a:r>
            <a:r>
              <a:rPr lang="en-US" sz="3200" dirty="0" err="1"/>
              <a:t>ρόμοιο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α</a:t>
            </a:r>
            <a:r>
              <a:rPr lang="en-US" sz="3200" dirty="0" err="1"/>
              <a:t>ὐτὸν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μον</a:t>
            </a:r>
            <a:r>
              <a:rPr lang="en-US" sz="3200" dirty="0"/>
              <a:t>α</a:t>
            </a:r>
            <a:r>
              <a:rPr lang="en-US" sz="3200" dirty="0" err="1"/>
              <a:t>χισμοῦ</a:t>
            </a:r>
            <a:r>
              <a:rPr lang="en-US" sz="3200" dirty="0"/>
              <a:t>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ἴδιο</a:t>
            </a:r>
            <a:r>
              <a:rPr lang="en-US" sz="3200" dirty="0"/>
              <a:t> </a:t>
            </a:r>
            <a:r>
              <a:rPr lang="en-US" sz="3200" dirty="0" err="1"/>
              <a:t>ἀγών</a:t>
            </a:r>
            <a:r>
              <a:rPr lang="en-US" sz="3200" dirty="0"/>
              <a:t>α </a:t>
            </a:r>
            <a:r>
              <a:rPr lang="en-US" sz="3200" dirty="0" err="1"/>
              <a:t>κάθε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νοῦ</a:t>
            </a:r>
            <a:r>
              <a:rPr lang="en-US" sz="3200" dirty="0"/>
              <a:t> </a:t>
            </a:r>
            <a:r>
              <a:rPr lang="en-US" sz="3200" dirty="0" err="1"/>
              <a:t>ἀκόμ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ἐκτὸς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μον</a:t>
            </a:r>
            <a:r>
              <a:rPr lang="en-US" sz="3200" dirty="0"/>
              <a:t>α</a:t>
            </a:r>
            <a:r>
              <a:rPr lang="en-US" sz="3200" dirty="0" err="1"/>
              <a:t>χισμοῦ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σημεῖο</a:t>
            </a:r>
            <a:r>
              <a:rPr lang="en-US" sz="3200" dirty="0"/>
              <a:t> 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άλλετ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φερθοῦμε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λυτικότερ</a:t>
            </a:r>
            <a:r>
              <a:rPr lang="en-US" sz="3200" dirty="0"/>
              <a:t>α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ἑρμηνευτικὴ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στικῆς</a:t>
            </a:r>
            <a:r>
              <a:rPr lang="en-US" sz="3200" dirty="0"/>
              <a:t> </a:t>
            </a:r>
            <a:r>
              <a:rPr lang="en-US" sz="3200" dirty="0" err="1"/>
              <a:t>γρ</a:t>
            </a:r>
            <a:r>
              <a:rPr lang="en-US" sz="3200" dirty="0"/>
              <a:t>α</a:t>
            </a:r>
            <a:r>
              <a:rPr lang="en-US" sz="3200" dirty="0" err="1"/>
              <a:t>μμ</a:t>
            </a:r>
            <a:r>
              <a:rPr lang="en-US" sz="3200" dirty="0"/>
              <a:t>α</a:t>
            </a:r>
            <a:r>
              <a:rPr lang="en-US" sz="3200" dirty="0" err="1"/>
              <a:t>τεί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δίδ</a:t>
            </a:r>
            <a:r>
              <a:rPr lang="en-US" sz="3200" dirty="0"/>
              <a:t>α</a:t>
            </a:r>
            <a:r>
              <a:rPr lang="en-US" sz="3200" dirty="0" err="1"/>
              <a:t>ξε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Κύριος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διάλογό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Σ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ρείτιδ</a:t>
            </a:r>
            <a:r>
              <a:rPr lang="en-US" sz="3200" dirty="0"/>
              <a:t>α, </a:t>
            </a:r>
            <a:r>
              <a:rPr lang="en-US" sz="3200" dirty="0" err="1"/>
              <a:t>σύμφων</a:t>
            </a:r>
            <a:r>
              <a:rPr lang="en-US" sz="3200" dirty="0"/>
              <a:t>α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</a:t>
            </a:r>
            <a:r>
              <a:rPr lang="en-US" sz="3200" dirty="0"/>
              <a:t>α (</a:t>
            </a:r>
            <a:r>
              <a:rPr lang="en-US" sz="3200" dirty="0" err="1"/>
              <a:t>ἑρμηνευτικὴ</a:t>
            </a:r>
            <a:r>
              <a:rPr lang="en-US" sz="3200" dirty="0"/>
              <a:t>) </a:t>
            </a:r>
            <a:r>
              <a:rPr lang="en-US" sz="3200" dirty="0" err="1"/>
              <a:t>ἡ</a:t>
            </a:r>
            <a:r>
              <a:rPr lang="en-US" sz="3200" dirty="0"/>
              <a:t> «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»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νοημ</a:t>
            </a:r>
            <a:r>
              <a:rPr lang="en-US" sz="3200" dirty="0"/>
              <a:t>α</a:t>
            </a:r>
            <a:r>
              <a:rPr lang="en-US" sz="3200" dirty="0" err="1"/>
              <a:t>τοδοτεῖτ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μέσ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συγκεκριμένες</a:t>
            </a:r>
            <a:r>
              <a:rPr lang="en-US" sz="3200" dirty="0"/>
              <a:t> </a:t>
            </a:r>
            <a:r>
              <a:rPr lang="en-US" sz="3200" dirty="0" err="1"/>
              <a:t>μορφὲς</a:t>
            </a:r>
            <a:r>
              <a:rPr lang="en-US" sz="3200" dirty="0"/>
              <a:t> π</a:t>
            </a:r>
            <a:r>
              <a:rPr lang="en-US" sz="3200" dirty="0" err="1"/>
              <a:t>νευμ</a:t>
            </a:r>
            <a:r>
              <a:rPr lang="en-US" sz="3200" dirty="0"/>
              <a:t>α</a:t>
            </a:r>
            <a:r>
              <a:rPr lang="en-US" sz="3200" dirty="0" err="1"/>
              <a:t>τικοῦ</a:t>
            </a:r>
            <a:r>
              <a:rPr lang="en-US" sz="3200" dirty="0"/>
              <a:t> </a:t>
            </a:r>
            <a:r>
              <a:rPr lang="en-US" sz="3200" dirty="0" err="1"/>
              <a:t>ἀγών</a:t>
            </a:r>
            <a:r>
              <a:rPr lang="en-US" sz="3200" dirty="0"/>
              <a:t>α.</a:t>
            </a:r>
            <a:endParaRPr lang="en-GR" sz="3200" b="1" u="dotted" dirty="0"/>
          </a:p>
          <a:p>
            <a:pPr marL="0" indent="0">
              <a:buNone/>
            </a:pP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810554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A7889-DCD5-C545-B38A-61BA47AF9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A2703-7AC7-F240-B786-51365553A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" y="113210"/>
            <a:ext cx="11939451" cy="65815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νευμ</a:t>
            </a:r>
            <a:r>
              <a:rPr lang="en-US" sz="3200" dirty="0"/>
              <a:t>α</a:t>
            </a:r>
            <a:r>
              <a:rPr lang="en-US" sz="3200" dirty="0" err="1"/>
              <a:t>τικὸ</a:t>
            </a:r>
            <a:r>
              <a:rPr lang="en-US" sz="3200" dirty="0"/>
              <a:t> π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ίσιο</a:t>
            </a:r>
            <a:r>
              <a:rPr lang="en-US" sz="3200" dirty="0"/>
              <a:t>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στικῆς</a:t>
            </a:r>
            <a:r>
              <a:rPr lang="en-US" sz="3200" dirty="0"/>
              <a:t> </a:t>
            </a:r>
            <a:r>
              <a:rPr lang="en-US" sz="3200" dirty="0" err="1"/>
              <a:t>ἑρμηνευτικῆς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«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»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ἐκφράζετ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διὰ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φορᾶς</a:t>
            </a:r>
            <a:r>
              <a:rPr lang="en-US" sz="3200" dirty="0"/>
              <a:t> </a:t>
            </a:r>
            <a:r>
              <a:rPr lang="en-US" sz="3200" dirty="0" err="1"/>
              <a:t>στὸν</a:t>
            </a:r>
            <a:r>
              <a:rPr lang="en-US" sz="3200" dirty="0"/>
              <a:t> </a:t>
            </a:r>
            <a:r>
              <a:rPr lang="en-US" sz="3200" dirty="0" err="1"/>
              <a:t>ἀγών</a:t>
            </a:r>
            <a:r>
              <a:rPr lang="en-US" sz="3200" dirty="0"/>
              <a:t>α </a:t>
            </a:r>
            <a:r>
              <a:rPr lang="en-US" sz="3200" dirty="0" err="1"/>
              <a:t>ἐν</a:t>
            </a:r>
            <a:r>
              <a:rPr lang="en-US" sz="3200" dirty="0"/>
              <a:t>α</a:t>
            </a:r>
            <a:r>
              <a:rPr lang="en-US" sz="3200" dirty="0" err="1"/>
              <a:t>ντίον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ἁμ</a:t>
            </a:r>
            <a:r>
              <a:rPr lang="en-US" sz="3200" dirty="0"/>
              <a:t>α</a:t>
            </a:r>
            <a:r>
              <a:rPr lang="en-US" sz="3200" dirty="0" err="1"/>
              <a:t>ρτί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πα</a:t>
            </a:r>
            <a:r>
              <a:rPr lang="en-US" sz="3200" dirty="0" err="1"/>
              <a:t>ρίθμηση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ἁμ</a:t>
            </a:r>
            <a:r>
              <a:rPr lang="en-US" sz="3200" dirty="0"/>
              <a:t>α</a:t>
            </a:r>
            <a:r>
              <a:rPr lang="en-US" sz="3200" dirty="0" err="1"/>
              <a:t>ρτημάτων</a:t>
            </a:r>
            <a:r>
              <a:rPr lang="en-US" sz="3200" dirty="0"/>
              <a:t>.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στικοὶ</a:t>
            </a:r>
            <a:r>
              <a:rPr lang="en-US" sz="3200" dirty="0"/>
              <a:t> </a:t>
            </a:r>
            <a:r>
              <a:rPr lang="en-US" sz="3200" dirty="0" err="1"/>
              <a:t>συγγρ</a:t>
            </a:r>
            <a:r>
              <a:rPr lang="en-US" sz="3200" dirty="0"/>
              <a:t>α</a:t>
            </a:r>
            <a:r>
              <a:rPr lang="en-US" sz="3200" dirty="0" err="1"/>
              <a:t>φεῖς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φέροντ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συγκεκριμένες</a:t>
            </a:r>
            <a:r>
              <a:rPr lang="en-US" sz="3200" dirty="0"/>
              <a:t> </a:t>
            </a:r>
            <a:r>
              <a:rPr lang="en-US" sz="3200" dirty="0" err="1"/>
              <a:t>ἀρετές</a:t>
            </a:r>
            <a:r>
              <a:rPr lang="en-US" sz="3200" dirty="0"/>
              <a:t>, </a:t>
            </a:r>
            <a:r>
              <a:rPr lang="en-US" sz="3200" dirty="0" err="1"/>
              <a:t>τονίζοντ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α</a:t>
            </a:r>
            <a:r>
              <a:rPr lang="en-US" sz="3200" dirty="0" err="1"/>
              <a:t>ὐτὲς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κτηρίζουν</a:t>
            </a:r>
            <a:r>
              <a:rPr lang="en-US" sz="3200" dirty="0"/>
              <a:t> «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ἀληθινοὺς</a:t>
            </a:r>
            <a:r>
              <a:rPr lang="en-US" sz="3200" dirty="0"/>
              <a:t> π</a:t>
            </a:r>
            <a:r>
              <a:rPr lang="en-US" sz="3200" dirty="0" err="1"/>
              <a:t>ροσκυνητὲς</a:t>
            </a:r>
            <a:r>
              <a:rPr lang="en-US" sz="3200" dirty="0"/>
              <a:t>» </a:t>
            </a:r>
            <a:r>
              <a:rPr lang="en-US" sz="3200" dirty="0" err="1"/>
              <a:t>στὴν</a:t>
            </a:r>
            <a:r>
              <a:rPr lang="en-US" sz="3200" dirty="0"/>
              <a:t> π</a:t>
            </a:r>
            <a:r>
              <a:rPr lang="en-US" sz="3200" dirty="0" err="1"/>
              <a:t>ροτρο</a:t>
            </a:r>
            <a:r>
              <a:rPr lang="en-US" sz="3200" dirty="0"/>
              <a:t>π</a:t>
            </a:r>
            <a:r>
              <a:rPr lang="en-US" sz="3200" dirty="0" err="1"/>
              <a:t>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r>
              <a:rPr lang="en-US" sz="3200" dirty="0"/>
              <a:t>§4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σωτηριώδεις</a:t>
            </a:r>
            <a:r>
              <a:rPr lang="en-US" sz="3200" dirty="0"/>
              <a:t> </a:t>
            </a:r>
            <a:r>
              <a:rPr lang="en-US" sz="3200" dirty="0" err="1"/>
              <a:t>ἀνθρω</a:t>
            </a:r>
            <a:r>
              <a:rPr lang="en-US" sz="3200" dirty="0"/>
              <a:t>π</a:t>
            </a:r>
            <a:r>
              <a:rPr lang="en-US" sz="3200" dirty="0" err="1"/>
              <a:t>ολογικὲς</a:t>
            </a:r>
            <a:r>
              <a:rPr lang="en-US" sz="3200" dirty="0"/>
              <a:t> π</a:t>
            </a:r>
            <a:r>
              <a:rPr lang="en-US" sz="3200" dirty="0" err="1"/>
              <a:t>ροεκτάσεις</a:t>
            </a:r>
            <a:r>
              <a:rPr lang="en-US" sz="3200" dirty="0"/>
              <a:t>.</a:t>
            </a:r>
            <a:endParaRPr lang="en-GR" sz="3200" u="dotted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σωτηριῶδες</a:t>
            </a:r>
            <a:r>
              <a:rPr lang="el-GR" sz="3200" dirty="0"/>
              <a:t> </a:t>
            </a:r>
            <a:r>
              <a:rPr lang="en-US" sz="3200" dirty="0" err="1"/>
              <a:t>γεγονὸς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ελευθερώσεως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ἀνθρώ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δεσμὰ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νάτου</a:t>
            </a:r>
            <a:r>
              <a:rPr lang="en-US" sz="3200" dirty="0"/>
              <a:t> </a:t>
            </a:r>
            <a:r>
              <a:rPr lang="en-US" sz="3200" dirty="0" err="1"/>
              <a:t>συνιστᾶ</a:t>
            </a:r>
            <a:r>
              <a:rPr lang="en-US" sz="3200" dirty="0"/>
              <a:t> </a:t>
            </a:r>
            <a:r>
              <a:rPr lang="en-US" sz="3200" dirty="0" err="1"/>
              <a:t>μί</a:t>
            </a:r>
            <a:r>
              <a:rPr lang="en-US" sz="3200" dirty="0"/>
              <a:t>α </a:t>
            </a:r>
            <a:r>
              <a:rPr lang="en-US" sz="3200" dirty="0" err="1"/>
              <a:t>ἀνθρω</a:t>
            </a:r>
            <a:r>
              <a:rPr lang="en-US" sz="3200" dirty="0"/>
              <a:t>π</a:t>
            </a:r>
            <a:r>
              <a:rPr lang="en-US" sz="3200" dirty="0" err="1"/>
              <a:t>ολογικὴ</a:t>
            </a:r>
            <a:r>
              <a:rPr lang="en-US" sz="3200" dirty="0"/>
              <a:t> π</a:t>
            </a:r>
            <a:r>
              <a:rPr lang="en-US" sz="3200" dirty="0" err="1"/>
              <a:t>ροέκτ</a:t>
            </a:r>
            <a:r>
              <a:rPr lang="en-US" sz="3200" dirty="0"/>
              <a:t>α</a:t>
            </a:r>
            <a:r>
              <a:rPr lang="en-US" sz="3200" dirty="0" err="1"/>
              <a:t>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ροτρο</a:t>
            </a:r>
            <a:r>
              <a:rPr lang="en-US" sz="3200" dirty="0"/>
              <a:t>π</a:t>
            </a:r>
            <a:r>
              <a:rPr lang="en-US" sz="3200" dirty="0" err="1"/>
              <a:t>ῆς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 π</a:t>
            </a:r>
            <a:r>
              <a:rPr lang="en-US" sz="3200" dirty="0" err="1"/>
              <a:t>ρὸς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Σ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ρείτιδ</a:t>
            </a:r>
            <a:r>
              <a:rPr lang="en-US" sz="3200" dirty="0"/>
              <a:t>α.</a:t>
            </a:r>
            <a:endParaRPr lang="en-GR" sz="3200" u="dotted" dirty="0"/>
          </a:p>
          <a:p>
            <a:pPr marL="0" indent="0">
              <a:buNone/>
            </a:pP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907801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87434-A042-AB48-B52D-86C873A68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8" y="0"/>
            <a:ext cx="11284131" cy="10450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9CA5E-1072-0E41-BC90-FD27388F2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" y="165464"/>
            <a:ext cx="12000412" cy="65749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α, </a:t>
            </a:r>
            <a:r>
              <a:rPr lang="en-US" sz="3200" dirty="0" err="1"/>
              <a:t>ἑ</a:t>
            </a:r>
            <a:r>
              <a:rPr lang="en-US" sz="3200" dirty="0"/>
              <a:t>π</a:t>
            </a:r>
            <a:r>
              <a:rPr lang="en-US" sz="3200" dirty="0" err="1"/>
              <a:t>ομένως</a:t>
            </a:r>
            <a:r>
              <a:rPr lang="en-US" sz="3200" dirty="0"/>
              <a:t>, «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» πα</a:t>
            </a:r>
            <a:r>
              <a:rPr lang="en-US" sz="3200" dirty="0" err="1"/>
              <a:t>ρ</a:t>
            </a:r>
            <a:r>
              <a:rPr lang="en-US" sz="3200" dirty="0"/>
              <a:t>απ</a:t>
            </a:r>
            <a:r>
              <a:rPr lang="en-US" sz="3200" dirty="0" err="1"/>
              <a:t>έμ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α</a:t>
            </a:r>
            <a:r>
              <a:rPr lang="en-US" sz="3200" dirty="0" err="1"/>
              <a:t>ἰωνιότητ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ἀνθρώ</a:t>
            </a:r>
            <a:r>
              <a:rPr lang="en-US" sz="3200" dirty="0"/>
              <a:t>π</a:t>
            </a:r>
            <a:r>
              <a:rPr lang="en-US" sz="3200" dirty="0" err="1"/>
              <a:t>ινης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άρξεως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«</a:t>
            </a:r>
            <a:r>
              <a:rPr lang="en-US" sz="3200" dirty="0" err="1"/>
              <a:t>ἀληθινοὶ</a:t>
            </a:r>
            <a:r>
              <a:rPr lang="en-US" sz="3200" dirty="0"/>
              <a:t> π</a:t>
            </a:r>
            <a:r>
              <a:rPr lang="en-US" sz="3200" dirty="0" err="1"/>
              <a:t>ροσκυνητ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»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θίστ</a:t>
            </a:r>
            <a:r>
              <a:rPr lang="en-US" sz="3200" dirty="0"/>
              <a:t>α</a:t>
            </a:r>
            <a:r>
              <a:rPr lang="en-US" sz="3200" dirty="0" err="1"/>
              <a:t>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ἐκεῖνοι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, </a:t>
            </a:r>
            <a:r>
              <a:rPr lang="en-US" sz="3200" dirty="0" err="1"/>
              <a:t>διὰ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ἀληθινῆς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, π</a:t>
            </a:r>
            <a:r>
              <a:rPr lang="en-US" sz="3200" dirty="0" err="1"/>
              <a:t>ρογεύοντ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ρὰ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α</a:t>
            </a:r>
            <a:r>
              <a:rPr lang="en-US" sz="3200" dirty="0" err="1"/>
              <a:t>ἰώνι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ριότητ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ἑρμηνευτική</a:t>
            </a:r>
            <a:r>
              <a:rPr lang="en-US" sz="3200" dirty="0"/>
              <a:t>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στικῆς</a:t>
            </a:r>
            <a:r>
              <a:rPr lang="en-US" sz="3200" dirty="0"/>
              <a:t> </a:t>
            </a:r>
            <a:r>
              <a:rPr lang="en-US" sz="3200" dirty="0" err="1"/>
              <a:t>γρ</a:t>
            </a:r>
            <a:r>
              <a:rPr lang="en-US" sz="3200" dirty="0"/>
              <a:t>α</a:t>
            </a:r>
            <a:r>
              <a:rPr lang="en-US" sz="3200" dirty="0" err="1"/>
              <a:t>μμ</a:t>
            </a:r>
            <a:r>
              <a:rPr lang="en-US" sz="3200" dirty="0"/>
              <a:t>α</a:t>
            </a:r>
            <a:r>
              <a:rPr lang="en-US" sz="3200" dirty="0" err="1"/>
              <a:t>τεί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λί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«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» </a:t>
            </a:r>
            <a:r>
              <a:rPr lang="en-US" sz="3200" dirty="0" err="1"/>
              <a:t>ἐκτείνετ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οιες</a:t>
            </a:r>
            <a:r>
              <a:rPr lang="en-US" sz="3200" dirty="0"/>
              <a:t> </a:t>
            </a:r>
            <a:r>
              <a:rPr lang="en-US" sz="3200" dirty="0" err="1"/>
              <a:t>ἄλλες</a:t>
            </a:r>
            <a:r>
              <a:rPr lang="en-US" sz="3200" dirty="0"/>
              <a:t> </a:t>
            </a:r>
            <a:r>
              <a:rPr lang="en-US" sz="3200" dirty="0" err="1"/>
              <a:t>σωτηρολογικὲς</a:t>
            </a:r>
            <a:r>
              <a:rPr lang="en-US" sz="3200" dirty="0"/>
              <a:t> </a:t>
            </a:r>
            <a:r>
              <a:rPr lang="en-US" sz="3200" dirty="0" err="1"/>
              <a:t>ἀνθρω</a:t>
            </a:r>
            <a:r>
              <a:rPr lang="en-US" sz="3200" dirty="0"/>
              <a:t>π</a:t>
            </a:r>
            <a:r>
              <a:rPr lang="en-US" sz="3200" dirty="0" err="1"/>
              <a:t>ολογικὲς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στάσεις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ἀληθινὴ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δεικνύει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ἄνθρω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«</a:t>
            </a:r>
            <a:r>
              <a:rPr lang="en-US" sz="3200" dirty="0" err="1"/>
              <a:t>υἱὸ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χάριν</a:t>
            </a:r>
            <a:r>
              <a:rPr lang="en-US" sz="3200" dirty="0"/>
              <a:t>».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002877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73740-A089-ED49-972F-57818A5F4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" y="1"/>
            <a:ext cx="11292841" cy="8708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A755F-C696-CD4F-B602-46DCE8A38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87087"/>
            <a:ext cx="11930742" cy="6574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§5 </a:t>
            </a:r>
            <a:r>
              <a:rPr lang="en-US" sz="3200" dirty="0" err="1"/>
              <a:t>Συμ</a:t>
            </a:r>
            <a:r>
              <a:rPr lang="en-US" sz="3200" dirty="0"/>
              <a:t>π</a:t>
            </a:r>
            <a:r>
              <a:rPr lang="en-US" sz="3200" dirty="0" err="1"/>
              <a:t>ερ</a:t>
            </a:r>
            <a:r>
              <a:rPr lang="en-US" sz="3200" dirty="0"/>
              <a:t>α</a:t>
            </a:r>
            <a:r>
              <a:rPr lang="en-US" sz="3200" dirty="0" err="1"/>
              <a:t>σμ</a:t>
            </a:r>
            <a:r>
              <a:rPr lang="en-US" sz="3200" dirty="0"/>
              <a:t>α</a:t>
            </a:r>
            <a:r>
              <a:rPr lang="en-US" sz="3200" dirty="0" err="1"/>
              <a:t>τικὰ</a:t>
            </a:r>
            <a:endParaRPr lang="en-GR" sz="3200" u="dotted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ροτρο</a:t>
            </a:r>
            <a:r>
              <a:rPr lang="en-US" sz="3200" dirty="0"/>
              <a:t>π</a:t>
            </a:r>
            <a:r>
              <a:rPr lang="en-US" sz="3200" dirty="0" err="1"/>
              <a:t>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 π</a:t>
            </a:r>
            <a:r>
              <a:rPr lang="en-US" sz="3200" dirty="0" err="1"/>
              <a:t>ρὸς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Σ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ρείτιδ</a:t>
            </a:r>
            <a:r>
              <a:rPr lang="en-US" sz="3200" dirty="0"/>
              <a:t>α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 «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» </a:t>
            </a:r>
            <a:r>
              <a:rPr lang="en-US" sz="3200" dirty="0" err="1"/>
              <a:t>ἔτυχε</a:t>
            </a:r>
            <a:r>
              <a:rPr lang="en-US" sz="3200" dirty="0"/>
              <a:t> π</a:t>
            </a:r>
            <a:r>
              <a:rPr lang="en-US" sz="3200" dirty="0" err="1"/>
              <a:t>ολλῶν</a:t>
            </a:r>
            <a:r>
              <a:rPr lang="en-US" sz="3200" dirty="0"/>
              <a:t> </a:t>
            </a:r>
            <a:r>
              <a:rPr lang="en-US" sz="3200" dirty="0" err="1"/>
              <a:t>ἑρμηνευτικῶν</a:t>
            </a:r>
            <a:r>
              <a:rPr lang="en-US" sz="3200" dirty="0"/>
              <a:t> π</a:t>
            </a:r>
            <a:r>
              <a:rPr lang="en-US" sz="3200" dirty="0" err="1"/>
              <a:t>ροσεγγίσεων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στικὴ</a:t>
            </a:r>
            <a:r>
              <a:rPr lang="en-US" sz="3200" dirty="0"/>
              <a:t> </a:t>
            </a:r>
            <a:r>
              <a:rPr lang="en-US" sz="3200" dirty="0" err="1"/>
              <a:t>γρ</a:t>
            </a:r>
            <a:r>
              <a:rPr lang="en-US" sz="3200" dirty="0"/>
              <a:t>α</a:t>
            </a:r>
            <a:r>
              <a:rPr lang="en-US" sz="3200" dirty="0" err="1"/>
              <a:t>μμ</a:t>
            </a:r>
            <a:r>
              <a:rPr lang="en-US" sz="3200" dirty="0"/>
              <a:t>α</a:t>
            </a:r>
            <a:r>
              <a:rPr lang="en-US" sz="3200" dirty="0" err="1"/>
              <a:t>τεί</a:t>
            </a:r>
            <a:r>
              <a:rPr lang="en-US" sz="3200" dirty="0"/>
              <a:t>α.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συγκεκριμένες</a:t>
            </a:r>
            <a:r>
              <a:rPr lang="en-US" sz="3200" dirty="0"/>
              <a:t> π</a:t>
            </a:r>
            <a:r>
              <a:rPr lang="en-US" sz="3200" dirty="0" err="1"/>
              <a:t>ροσεγγίσεις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οκ</a:t>
            </a:r>
            <a:r>
              <a:rPr lang="en-US" sz="3200" dirty="0"/>
              <a:t>α</a:t>
            </a:r>
            <a:r>
              <a:rPr lang="en-US" sz="3200" dirty="0" err="1"/>
              <a:t>λύ</a:t>
            </a:r>
            <a:r>
              <a:rPr lang="en-US" sz="3200" dirty="0"/>
              <a:t>π</a:t>
            </a:r>
            <a:r>
              <a:rPr lang="en-US" sz="3200" dirty="0" err="1"/>
              <a:t>τουν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ὀ</a:t>
            </a:r>
            <a:r>
              <a:rPr lang="en-US" sz="3200" dirty="0"/>
              <a:t>π</a:t>
            </a:r>
            <a:r>
              <a:rPr lang="en-US" sz="3200" dirty="0" err="1"/>
              <a:t>τικὴ</a:t>
            </a:r>
            <a:r>
              <a:rPr lang="en-US" sz="3200" dirty="0"/>
              <a:t> </a:t>
            </a:r>
            <a:r>
              <a:rPr lang="en-US" sz="3200" dirty="0" err="1"/>
              <a:t>θεώρηση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στικῶν</a:t>
            </a:r>
            <a:r>
              <a:rPr lang="en-US" sz="3200" dirty="0"/>
              <a:t> </a:t>
            </a:r>
            <a:r>
              <a:rPr lang="en-US" sz="3200" dirty="0" err="1"/>
              <a:t>συγγρ</a:t>
            </a:r>
            <a:r>
              <a:rPr lang="en-US" sz="3200" dirty="0"/>
              <a:t>α</a:t>
            </a:r>
            <a:r>
              <a:rPr lang="en-US" sz="3200" dirty="0" err="1"/>
              <a:t>φέων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φορετικοὺς</a:t>
            </a:r>
            <a:r>
              <a:rPr lang="en-US" sz="3200" dirty="0"/>
              <a:t> </a:t>
            </a:r>
            <a:r>
              <a:rPr lang="en-US" sz="3200" dirty="0" err="1"/>
              <a:t>τό</a:t>
            </a:r>
            <a:r>
              <a:rPr lang="en-US" sz="3200" dirty="0"/>
              <a:t>π</a:t>
            </a:r>
            <a:r>
              <a:rPr lang="en-US" sz="3200" dirty="0" err="1"/>
              <a:t>ους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χρόνους</a:t>
            </a:r>
            <a:r>
              <a:rPr lang="en-US" sz="3200" dirty="0"/>
              <a:t>. </a:t>
            </a:r>
            <a:r>
              <a:rPr lang="en-US" sz="3200" dirty="0" err="1"/>
              <a:t>Μελετώντ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ἐν</a:t>
            </a:r>
            <a:r>
              <a:rPr lang="en-US" sz="3200" dirty="0"/>
              <a:t> </a:t>
            </a:r>
            <a:r>
              <a:rPr lang="en-US" sz="3200" dirty="0" err="1"/>
              <a:t>λόγῳ</a:t>
            </a:r>
            <a:r>
              <a:rPr lang="en-US" sz="3200" dirty="0"/>
              <a:t> </a:t>
            </a:r>
            <a:r>
              <a:rPr lang="en-US" sz="3200" dirty="0" err="1"/>
              <a:t>κείμεν</a:t>
            </a:r>
            <a:r>
              <a:rPr lang="en-US" sz="3200" dirty="0"/>
              <a:t>α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μορφώνουμε</a:t>
            </a:r>
            <a:r>
              <a:rPr lang="en-US" sz="3200" dirty="0"/>
              <a:t> π</a:t>
            </a:r>
            <a:r>
              <a:rPr lang="en-US" sz="3200" dirty="0" err="1"/>
              <a:t>ληρέστερη</a:t>
            </a:r>
            <a:r>
              <a:rPr lang="en-US" sz="3200" dirty="0"/>
              <a:t> </a:t>
            </a:r>
            <a:r>
              <a:rPr lang="en-US" sz="3200" dirty="0" err="1"/>
              <a:t>ἄ</a:t>
            </a:r>
            <a:r>
              <a:rPr lang="en-US" sz="3200" dirty="0"/>
              <a:t>π</a:t>
            </a:r>
            <a:r>
              <a:rPr lang="en-US" sz="3200" dirty="0" err="1"/>
              <a:t>οψη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π</a:t>
            </a:r>
            <a:r>
              <a:rPr lang="en-US" sz="3200" dirty="0" err="1"/>
              <a:t>ῶς</a:t>
            </a:r>
            <a:r>
              <a:rPr lang="en-US" sz="3200" dirty="0"/>
              <a:t> β</a:t>
            </a:r>
            <a:r>
              <a:rPr lang="en-US" sz="3200" dirty="0" err="1"/>
              <a:t>ιώθηκε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στικὴ</a:t>
            </a:r>
            <a:r>
              <a:rPr lang="en-US" sz="3200" dirty="0"/>
              <a:t> πα</a:t>
            </a:r>
            <a:r>
              <a:rPr lang="en-US" sz="3200" dirty="0" err="1"/>
              <a:t>ράδοση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λειτουργικὴ</a:t>
            </a:r>
            <a:r>
              <a:rPr lang="en-US" sz="3200" dirty="0"/>
              <a:t> α</a:t>
            </a:r>
            <a:r>
              <a:rPr lang="en-US" sz="3200" dirty="0" err="1"/>
              <a:t>ὐτὴ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χὴ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.</a:t>
            </a:r>
            <a:endParaRPr lang="en-GR" sz="3200" u="dotted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Β</a:t>
            </a:r>
            <a:r>
              <a:rPr lang="en-US" sz="3200" dirty="0"/>
              <a:t>α</a:t>
            </a:r>
            <a:r>
              <a:rPr lang="en-US" sz="3200" dirty="0" err="1"/>
              <a:t>σικὴ</a:t>
            </a:r>
            <a:r>
              <a:rPr lang="en-US" sz="3200" dirty="0"/>
              <a:t> </a:t>
            </a:r>
            <a:r>
              <a:rPr lang="en-US" sz="3200" dirty="0" err="1"/>
              <a:t>ἑρμηνευτικὴ</a:t>
            </a:r>
            <a:r>
              <a:rPr lang="en-US" sz="3200" dirty="0"/>
              <a:t> π</a:t>
            </a:r>
            <a:r>
              <a:rPr lang="en-US" sz="3200" dirty="0" err="1"/>
              <a:t>τυχὴ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οτελεῖ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θεώρηση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«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»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ργήσεως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ϊκῆς</a:t>
            </a:r>
            <a:r>
              <a:rPr lang="en-US" sz="3200" dirty="0"/>
              <a:t> </a:t>
            </a:r>
            <a:r>
              <a:rPr lang="en-US" sz="3200" dirty="0" err="1"/>
              <a:t>τυ</a:t>
            </a:r>
            <a:r>
              <a:rPr lang="en-US" sz="3200" dirty="0"/>
              <a:t>π</a:t>
            </a:r>
            <a:r>
              <a:rPr lang="en-US" sz="3200" dirty="0" err="1"/>
              <a:t>ολ</a:t>
            </a:r>
            <a:r>
              <a:rPr lang="en-US" sz="3200" dirty="0"/>
              <a:t>α</a:t>
            </a:r>
            <a:r>
              <a:rPr lang="en-US" sz="3200" dirty="0" err="1"/>
              <a:t>τρί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 </a:t>
            </a:r>
            <a:endParaRPr lang="en-GR" sz="3200" dirty="0"/>
          </a:p>
          <a:p>
            <a:pPr marL="0" indent="0">
              <a:buNone/>
            </a:pP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432421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FDB42-2D42-704B-913A-49CA531F7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7" y="1"/>
            <a:ext cx="11275423" cy="6095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7C140-A862-B645-B3B2-C21697D74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" y="191587"/>
            <a:ext cx="12000412" cy="65140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νόμος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ἀντικ</a:t>
            </a:r>
            <a:r>
              <a:rPr lang="en-US" sz="3200" dirty="0"/>
              <a:t>α</a:t>
            </a:r>
            <a:r>
              <a:rPr lang="en-US" sz="3200" dirty="0" err="1"/>
              <a:t>θίστ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στοὺς</a:t>
            </a:r>
            <a:r>
              <a:rPr lang="en-US" sz="3200" dirty="0"/>
              <a:t> </a:t>
            </a:r>
            <a:r>
              <a:rPr lang="en-US" sz="3200" dirty="0" err="1"/>
              <a:t>λειτουργικούς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τύ</a:t>
            </a:r>
            <a:r>
              <a:rPr lang="en-US" sz="3200" dirty="0"/>
              <a:t>π</a:t>
            </a:r>
            <a:r>
              <a:rPr lang="en-US" sz="3200" dirty="0" err="1"/>
              <a:t>ους</a:t>
            </a:r>
            <a:r>
              <a:rPr lang="en-US" sz="3200" dirty="0"/>
              <a:t>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βα</a:t>
            </a:r>
            <a:r>
              <a:rPr lang="en-US" sz="3200" dirty="0" err="1"/>
              <a:t>σικές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δομές</a:t>
            </a:r>
            <a:r>
              <a:rPr lang="en-US" sz="3200" dirty="0"/>
              <a:t>: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α</a:t>
            </a:r>
            <a:r>
              <a:rPr lang="en-US" sz="3200" dirty="0" err="1"/>
              <a:t>ἱμ</a:t>
            </a:r>
            <a:r>
              <a:rPr lang="en-US" sz="3200" dirty="0"/>
              <a:t>α</a:t>
            </a:r>
            <a:r>
              <a:rPr lang="en-US" sz="3200" dirty="0" err="1"/>
              <a:t>τηρῶν</a:t>
            </a:r>
            <a:r>
              <a:rPr lang="en-US" sz="3200" dirty="0"/>
              <a:t> </a:t>
            </a:r>
            <a:r>
              <a:rPr lang="en-US" sz="3200" dirty="0" err="1"/>
              <a:t>θυσιῶν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τό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, </a:t>
            </a:r>
            <a:r>
              <a:rPr lang="en-US" sz="3200" dirty="0" err="1"/>
              <a:t>στὸν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τοικεῖ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Θεός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Ἡ</a:t>
            </a:r>
            <a:r>
              <a:rPr lang="en-US" sz="3200" dirty="0"/>
              <a:t> «</a:t>
            </a:r>
            <a:r>
              <a:rPr lang="en-US" sz="3200" dirty="0" err="1"/>
              <a:t>ἀλήθει</a:t>
            </a:r>
            <a:r>
              <a:rPr lang="en-US" sz="3200" dirty="0"/>
              <a:t>α»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νέ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οκ</a:t>
            </a:r>
            <a:r>
              <a:rPr lang="en-US" sz="3200" dirty="0"/>
              <a:t>α</a:t>
            </a:r>
            <a:r>
              <a:rPr lang="en-US" sz="3200" dirty="0" err="1"/>
              <a:t>θιστᾶ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«</a:t>
            </a:r>
            <a:r>
              <a:rPr lang="en-US" sz="3200" dirty="0" err="1"/>
              <a:t>εἰκόν</a:t>
            </a:r>
            <a:r>
              <a:rPr lang="en-US" sz="3200" dirty="0"/>
              <a:t>α» </a:t>
            </a:r>
            <a:r>
              <a:rPr lang="en-US" sz="3200" dirty="0" err="1"/>
              <a:t>τῆς</a:t>
            </a:r>
            <a:r>
              <a:rPr lang="en-US" sz="3200" dirty="0"/>
              <a:t> πα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ιᾶς</a:t>
            </a:r>
            <a:r>
              <a:rPr lang="en-US" sz="3200" dirty="0"/>
              <a:t>. </a:t>
            </a:r>
            <a:r>
              <a:rPr lang="en-US" sz="3200" dirty="0" err="1"/>
              <a:t>Πρόκειτ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στικῆς</a:t>
            </a:r>
            <a:r>
              <a:rPr lang="en-US" sz="3200" dirty="0"/>
              <a:t> </a:t>
            </a:r>
            <a:r>
              <a:rPr lang="en-US" sz="3200" dirty="0" err="1"/>
              <a:t>ἑρμηνευτικῆς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οστολὴ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Μεσί</a:t>
            </a:r>
            <a:r>
              <a:rPr lang="en-US" sz="3200" dirty="0"/>
              <a:t>α,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οῖος</a:t>
            </a:r>
            <a:r>
              <a:rPr lang="en-US" sz="3200" dirty="0"/>
              <a:t> «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ινίζει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πα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ιά</a:t>
            </a:r>
            <a:r>
              <a:rPr lang="en-US" sz="3200" dirty="0"/>
              <a:t>». </a:t>
            </a:r>
            <a:r>
              <a:rPr lang="en-US" sz="3200" dirty="0" err="1"/>
              <a:t>Ὁρισμένοι</a:t>
            </a:r>
            <a:r>
              <a:rPr lang="en-US" sz="3200" dirty="0"/>
              <a:t> </a:t>
            </a:r>
            <a:r>
              <a:rPr lang="en-US" sz="3200" dirty="0" err="1"/>
              <a:t>ἑρμηνευτές</a:t>
            </a:r>
            <a:r>
              <a:rPr lang="en-US" sz="3200" dirty="0"/>
              <a:t>, </a:t>
            </a:r>
            <a:r>
              <a:rPr lang="en-US" sz="3200" dirty="0" err="1"/>
              <a:t>μάλιστ</a:t>
            </a:r>
            <a:r>
              <a:rPr lang="en-US" sz="3200" dirty="0"/>
              <a:t>α, </a:t>
            </a:r>
            <a:r>
              <a:rPr lang="en-US" sz="3200" dirty="0" err="1"/>
              <a:t>δι</a:t>
            </a:r>
            <a:r>
              <a:rPr lang="en-US" sz="3200" dirty="0"/>
              <a:t>αβ</a:t>
            </a:r>
            <a:r>
              <a:rPr lang="en-US" sz="3200" dirty="0" err="1"/>
              <a:t>λέ</a:t>
            </a:r>
            <a:r>
              <a:rPr lang="en-US" sz="3200" dirty="0"/>
              <a:t>π</a:t>
            </a:r>
            <a:r>
              <a:rPr lang="en-US" sz="3200" dirty="0" err="1"/>
              <a:t>ουν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Π.Δ.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ροετοιμ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 α</a:t>
            </a:r>
            <a:r>
              <a:rPr lang="en-US" sz="3200" dirty="0" err="1"/>
              <a:t>ὐτῆς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«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»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endParaRPr lang="en-GR" sz="3200" u="dotted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Στὰ</a:t>
            </a:r>
            <a:r>
              <a:rPr lang="en-US" sz="3200" dirty="0"/>
              <a:t> </a:t>
            </a:r>
            <a:r>
              <a:rPr lang="en-US" sz="3200" dirty="0" err="1"/>
              <a:t>συγκεκριμέν</a:t>
            </a:r>
            <a:r>
              <a:rPr lang="en-US" sz="3200" dirty="0"/>
              <a:t>α </a:t>
            </a:r>
            <a:r>
              <a:rPr lang="en-US" sz="3200" dirty="0" err="1"/>
              <a:t>κείμεν</a:t>
            </a:r>
            <a:r>
              <a:rPr lang="en-US" sz="3200" dirty="0"/>
              <a:t>α,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γίνετ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φορὰ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ἀληθινὴ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λί</a:t>
            </a:r>
            <a:r>
              <a:rPr lang="en-US" sz="3200" dirty="0"/>
              <a:t>α.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680975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57478-09AE-F64C-B24D-845F45F1E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" y="0"/>
            <a:ext cx="11292841" cy="10450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115D7-BAD1-0D47-ACEF-312CC8B2F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" y="217714"/>
            <a:ext cx="11895909" cy="6461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ύτιση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 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τέρ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Υἱοῦ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«π</a:t>
            </a:r>
            <a:r>
              <a:rPr lang="en-US" sz="3200" dirty="0" err="1"/>
              <a:t>νεῦμ</a:t>
            </a:r>
            <a:r>
              <a:rPr lang="en-US" sz="3200" dirty="0"/>
              <a:t>α»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«</a:t>
            </a:r>
            <a:r>
              <a:rPr lang="en-US" sz="3200" dirty="0" err="1"/>
              <a:t>ἀλήθει</a:t>
            </a:r>
            <a:r>
              <a:rPr lang="en-US" sz="3200" dirty="0"/>
              <a:t>α»,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ἀνάδειξη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ἰσοτιμί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Ἁγίου</a:t>
            </a:r>
            <a:r>
              <a:rPr lang="en-US" sz="3200" dirty="0"/>
              <a:t> </a:t>
            </a:r>
            <a:r>
              <a:rPr lang="en-US" sz="3200" dirty="0" err="1"/>
              <a:t>Πνεύμ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τέρ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Υἱό</a:t>
            </a:r>
            <a:r>
              <a:rPr lang="en-US" sz="3200" dirty="0"/>
              <a:t>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θὼς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ἐνδο-τρι</a:t>
            </a:r>
            <a:r>
              <a:rPr lang="en-US" sz="3200" dirty="0"/>
              <a:t>α</a:t>
            </a:r>
            <a:r>
              <a:rPr lang="en-US" sz="3200" dirty="0" err="1"/>
              <a:t>δικὴ</a:t>
            </a:r>
            <a:r>
              <a:rPr lang="en-US" sz="3200" dirty="0"/>
              <a:t> </a:t>
            </a:r>
            <a:r>
              <a:rPr lang="en-US" sz="3200" dirty="0" err="1"/>
              <a:t>ἑνότητ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οτελοῦν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</a:t>
            </a:r>
            <a:r>
              <a:rPr lang="en-US" sz="3200" dirty="0"/>
              <a:t>α </a:t>
            </a:r>
            <a:r>
              <a:rPr lang="en-US" sz="3200" dirty="0" err="1"/>
              <a:t>θέμ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α,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</a:t>
            </a:r>
            <a:r>
              <a:rPr lang="en-US" sz="3200" dirty="0"/>
              <a:t>α </a:t>
            </a:r>
            <a:r>
              <a:rPr lang="en-US" sz="3200" dirty="0" err="1"/>
              <a:t>ἐμ</a:t>
            </a:r>
            <a:r>
              <a:rPr lang="en-US" sz="3200" dirty="0"/>
              <a:t>π</a:t>
            </a:r>
            <a:r>
              <a:rPr lang="en-US" sz="3200" dirty="0" err="1"/>
              <a:t>λουτίζουν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δογμ</a:t>
            </a:r>
            <a:r>
              <a:rPr lang="en-US" sz="3200" dirty="0"/>
              <a:t>α</a:t>
            </a:r>
            <a:r>
              <a:rPr lang="en-US" sz="3200" dirty="0" err="1"/>
              <a:t>τικὴ</a:t>
            </a:r>
            <a:r>
              <a:rPr lang="en-US" sz="3200" dirty="0"/>
              <a:t> </a:t>
            </a:r>
            <a:r>
              <a:rPr lang="en-US" sz="3200" dirty="0" err="1"/>
              <a:t>θεολογί</a:t>
            </a:r>
            <a:r>
              <a:rPr lang="en-US" sz="3200" dirty="0"/>
              <a:t>α,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ε</a:t>
            </a:r>
            <a:r>
              <a:rPr lang="en-US" sz="3200" dirty="0"/>
              <a:t>βα</a:t>
            </a:r>
            <a:r>
              <a:rPr lang="en-US" sz="3200" dirty="0" err="1"/>
              <a:t>ιώνοντ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ἀρχὴ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, </a:t>
            </a:r>
            <a:r>
              <a:rPr lang="en-US" sz="3200" dirty="0" err="1"/>
              <a:t>μέσ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θεολογί</a:t>
            </a:r>
            <a:r>
              <a:rPr lang="en-US" sz="3200" dirty="0"/>
              <a:t>α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ἐκφράζετ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δόγμ</a:t>
            </a:r>
            <a:r>
              <a:rPr lang="en-US" sz="3200" dirty="0"/>
              <a:t>α (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ἀλήθει</a:t>
            </a:r>
            <a:r>
              <a:rPr lang="en-US" sz="3200" dirty="0"/>
              <a:t>α)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στικοὶ</a:t>
            </a:r>
            <a:r>
              <a:rPr lang="en-US" sz="3200" dirty="0"/>
              <a:t> </a:t>
            </a:r>
            <a:r>
              <a:rPr lang="en-US" sz="3200" dirty="0" err="1"/>
              <a:t>ἑρμηνευτὲς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ιμένουν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</a:t>
            </a:r>
            <a:r>
              <a:rPr lang="en-US" sz="3200" dirty="0"/>
              <a:t>α </a:t>
            </a:r>
            <a:r>
              <a:rPr lang="en-US" sz="3200" dirty="0" err="1"/>
              <a:t>ἀκόμ</a:t>
            </a:r>
            <a:r>
              <a:rPr lang="en-US" sz="3200" dirty="0"/>
              <a:t>α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ντικὴ</a:t>
            </a:r>
            <a:r>
              <a:rPr lang="en-US" sz="3200" dirty="0"/>
              <a:t> π</a:t>
            </a:r>
            <a:r>
              <a:rPr lang="en-US" sz="3200" dirty="0" err="1"/>
              <a:t>τυχὴ</a:t>
            </a:r>
            <a:r>
              <a:rPr lang="en-US" sz="3200" dirty="0"/>
              <a:t>: </a:t>
            </a:r>
            <a:r>
              <a:rPr lang="en-US" sz="3200" dirty="0" err="1"/>
              <a:t>θεωροῦν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«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»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συνοδεύετ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όρριψη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λάνης</a:t>
            </a:r>
            <a:r>
              <a:rPr lang="en-US" sz="3200" dirty="0"/>
              <a:t>, </a:t>
            </a:r>
            <a:r>
              <a:rPr lang="en-US" sz="3200" dirty="0" err="1"/>
              <a:t>τὸν</a:t>
            </a:r>
            <a:r>
              <a:rPr lang="en-US" sz="3200" dirty="0"/>
              <a:t> π</a:t>
            </a:r>
            <a:r>
              <a:rPr lang="en-US" sz="3200" dirty="0" err="1"/>
              <a:t>νευμ</a:t>
            </a:r>
            <a:r>
              <a:rPr lang="en-US" sz="3200" dirty="0"/>
              <a:t>α</a:t>
            </a:r>
            <a:r>
              <a:rPr lang="en-US" sz="3200" dirty="0" err="1"/>
              <a:t>τικὸ</a:t>
            </a:r>
            <a:r>
              <a:rPr lang="en-US" sz="3200" dirty="0"/>
              <a:t> </a:t>
            </a:r>
            <a:r>
              <a:rPr lang="en-US" sz="3200" dirty="0" err="1"/>
              <a:t>ἀγών</a:t>
            </a:r>
            <a:r>
              <a:rPr lang="en-US" sz="3200" dirty="0"/>
              <a:t>α,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ρότητ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νοῦ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ρδιᾶς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θὼς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όκτηση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ἀρετῶν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ιτέλεση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λῶν</a:t>
            </a:r>
            <a:r>
              <a:rPr lang="en-US" sz="3200" dirty="0"/>
              <a:t> </a:t>
            </a:r>
            <a:r>
              <a:rPr lang="en-US" sz="3200" dirty="0" err="1"/>
              <a:t>ἔργων</a:t>
            </a:r>
            <a:r>
              <a:rPr lang="en-US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079361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24D3B-2D42-4746-B9E7-CAE6A6F27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8708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A2E69-567C-F940-BCF7-3D93D83AB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19" y="148046"/>
            <a:ext cx="11930743" cy="6557554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    * </a:t>
            </a:r>
            <a:r>
              <a:rPr lang="en-US" dirty="0" err="1"/>
              <a:t>Θεωροῦν</a:t>
            </a:r>
            <a:r>
              <a:rPr lang="en-US" dirty="0"/>
              <a:t>, </a:t>
            </a:r>
            <a:r>
              <a:rPr lang="en-US" dirty="0" err="1"/>
              <a:t>δηλ</a:t>
            </a:r>
            <a:r>
              <a:rPr lang="en-US" dirty="0"/>
              <a:t>α</a:t>
            </a:r>
            <a:r>
              <a:rPr lang="en-US" dirty="0" err="1"/>
              <a:t>δή</a:t>
            </a:r>
            <a:r>
              <a:rPr lang="en-US" dirty="0"/>
              <a:t>, </a:t>
            </a:r>
            <a:r>
              <a:rPr lang="en-US" dirty="0" err="1"/>
              <a:t>ὅτι</a:t>
            </a:r>
            <a:r>
              <a:rPr lang="en-US" dirty="0"/>
              <a:t> </a:t>
            </a:r>
            <a:r>
              <a:rPr lang="en-US" dirty="0" err="1"/>
              <a:t>οἱ</a:t>
            </a:r>
            <a:r>
              <a:rPr lang="en-US" dirty="0"/>
              <a:t> </a:t>
            </a:r>
            <a:r>
              <a:rPr lang="en-US" dirty="0" err="1"/>
              <a:t>άληθινοὶ</a:t>
            </a:r>
            <a:r>
              <a:rPr lang="en-US" dirty="0"/>
              <a:t> π</a:t>
            </a:r>
            <a:r>
              <a:rPr lang="en-US" dirty="0" err="1"/>
              <a:t>ροσκυνητὲς</a:t>
            </a:r>
            <a:r>
              <a:rPr lang="en-US" dirty="0"/>
              <a:t> π</a:t>
            </a:r>
            <a:r>
              <a:rPr lang="en-US" dirty="0" err="1"/>
              <a:t>ρέ</a:t>
            </a:r>
            <a:r>
              <a:rPr lang="en-US" dirty="0"/>
              <a:t>π</a:t>
            </a:r>
            <a:r>
              <a:rPr lang="en-US" dirty="0" err="1"/>
              <a:t>ει</a:t>
            </a:r>
            <a:r>
              <a:rPr lang="en-US" dirty="0"/>
              <a:t> </a:t>
            </a:r>
            <a:r>
              <a:rPr lang="en-US" dirty="0" err="1"/>
              <a:t>νὰ</a:t>
            </a:r>
            <a:r>
              <a:rPr lang="en-US" dirty="0"/>
              <a:t> </a:t>
            </a:r>
            <a:r>
              <a:rPr lang="en-US" dirty="0" err="1"/>
              <a:t>ἐ</a:t>
            </a:r>
            <a:r>
              <a:rPr lang="en-US" dirty="0"/>
              <a:t>π</a:t>
            </a:r>
            <a:r>
              <a:rPr lang="en-US" dirty="0" err="1"/>
              <a:t>ιδεικνύουν</a:t>
            </a:r>
            <a:r>
              <a:rPr lang="en-US" dirty="0"/>
              <a:t> </a:t>
            </a:r>
            <a:r>
              <a:rPr lang="en-US" dirty="0" err="1"/>
              <a:t>ἀντιστοιχί</a:t>
            </a:r>
            <a:r>
              <a:rPr lang="en-US" dirty="0"/>
              <a:t>α </a:t>
            </a:r>
            <a:r>
              <a:rPr lang="en-US" dirty="0" err="1"/>
              <a:t>ζωῆς</a:t>
            </a:r>
            <a:r>
              <a:rPr lang="en-US" dirty="0"/>
              <a:t> </a:t>
            </a:r>
            <a:r>
              <a:rPr lang="en-US" dirty="0" err="1"/>
              <a:t>σύμφωνης</a:t>
            </a:r>
            <a:r>
              <a:rPr lang="en-US" dirty="0"/>
              <a:t> </a:t>
            </a:r>
            <a:r>
              <a:rPr lang="en-US" dirty="0" err="1"/>
              <a:t>μὲ</a:t>
            </a:r>
            <a:r>
              <a:rPr lang="en-US" dirty="0"/>
              <a:t> </a:t>
            </a:r>
            <a:r>
              <a:rPr lang="en-US" dirty="0" err="1"/>
              <a:t>τὴ</a:t>
            </a:r>
            <a:r>
              <a:rPr lang="en-US" dirty="0"/>
              <a:t> </a:t>
            </a:r>
            <a:r>
              <a:rPr lang="en-US" dirty="0" err="1"/>
              <a:t>διδ</a:t>
            </a:r>
            <a:r>
              <a:rPr lang="en-US" dirty="0"/>
              <a:t>α</a:t>
            </a:r>
            <a:r>
              <a:rPr lang="en-US" dirty="0" err="1"/>
              <a:t>σκ</a:t>
            </a:r>
            <a:r>
              <a:rPr lang="en-US" dirty="0"/>
              <a:t>α</a:t>
            </a:r>
            <a:r>
              <a:rPr lang="en-US" dirty="0" err="1"/>
              <a:t>λί</a:t>
            </a:r>
            <a:r>
              <a:rPr lang="en-US" dirty="0"/>
              <a:t>α </a:t>
            </a:r>
            <a:r>
              <a:rPr lang="en-US" dirty="0" err="1"/>
              <a:t>τοῦ</a:t>
            </a:r>
            <a:r>
              <a:rPr lang="en-US" dirty="0"/>
              <a:t> </a:t>
            </a:r>
            <a:r>
              <a:rPr lang="en-US" dirty="0" err="1"/>
              <a:t>Κυρίου</a:t>
            </a:r>
            <a:r>
              <a:rPr lang="en-US" dirty="0"/>
              <a:t>. </a:t>
            </a:r>
            <a:r>
              <a:rPr lang="en-US" dirty="0" err="1"/>
              <a:t>Ἄλλωστε</a:t>
            </a:r>
            <a:r>
              <a:rPr lang="en-US" dirty="0"/>
              <a:t>, </a:t>
            </a:r>
            <a:r>
              <a:rPr lang="en-US" dirty="0" err="1"/>
              <a:t>μέσ</a:t>
            </a:r>
            <a:r>
              <a:rPr lang="en-US" dirty="0"/>
              <a:t>α </a:t>
            </a:r>
            <a:r>
              <a:rPr lang="en-US" dirty="0" err="1"/>
              <a:t>στὶς</a:t>
            </a:r>
            <a:r>
              <a:rPr lang="en-US" dirty="0"/>
              <a:t> </a:t>
            </a:r>
            <a:r>
              <a:rPr lang="en-US" dirty="0" err="1"/>
              <a:t>ἑρμηνευτικὲς</a:t>
            </a:r>
            <a:r>
              <a:rPr lang="en-US" dirty="0"/>
              <a:t> π</a:t>
            </a:r>
            <a:r>
              <a:rPr lang="en-US" dirty="0" err="1"/>
              <a:t>ροσεγγίσεις</a:t>
            </a:r>
            <a:r>
              <a:rPr lang="en-US" dirty="0"/>
              <a:t> </a:t>
            </a:r>
            <a:r>
              <a:rPr lang="en-US" dirty="0" err="1"/>
              <a:t>τους</a:t>
            </a:r>
            <a:r>
              <a:rPr lang="en-US" dirty="0"/>
              <a:t> π</a:t>
            </a:r>
            <a:r>
              <a:rPr lang="en-US" dirty="0" err="1"/>
              <a:t>εριλ</a:t>
            </a:r>
            <a:r>
              <a:rPr lang="en-US" dirty="0"/>
              <a:t>α</a:t>
            </a:r>
            <a:r>
              <a:rPr lang="en-US" dirty="0" err="1"/>
              <a:t>μ</a:t>
            </a:r>
            <a:r>
              <a:rPr lang="en-US" dirty="0"/>
              <a:t>β</a:t>
            </a:r>
            <a:r>
              <a:rPr lang="en-US" dirty="0" err="1"/>
              <a:t>άνετ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ὶ</a:t>
            </a:r>
            <a:r>
              <a:rPr lang="en-US" dirty="0"/>
              <a:t> </a:t>
            </a:r>
            <a:r>
              <a:rPr lang="en-US" dirty="0" err="1"/>
              <a:t>ἡ</a:t>
            </a:r>
            <a:r>
              <a:rPr lang="en-US" dirty="0"/>
              <a:t> </a:t>
            </a:r>
            <a:r>
              <a:rPr lang="en-US" dirty="0" err="1"/>
              <a:t>ἔννοι</a:t>
            </a:r>
            <a:r>
              <a:rPr lang="en-US" dirty="0"/>
              <a:t>α </a:t>
            </a:r>
            <a:r>
              <a:rPr lang="en-US" dirty="0" err="1"/>
              <a:t>τῆς</a:t>
            </a:r>
            <a:r>
              <a:rPr lang="en-US" dirty="0"/>
              <a:t> </a:t>
            </a:r>
            <a:r>
              <a:rPr lang="en-US" dirty="0" err="1"/>
              <a:t>σωτηρί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τοῦ</a:t>
            </a:r>
            <a:r>
              <a:rPr lang="en-US" dirty="0"/>
              <a:t> </a:t>
            </a:r>
            <a:r>
              <a:rPr lang="en-US" dirty="0" err="1"/>
              <a:t>ἀνθρώ</a:t>
            </a:r>
            <a:r>
              <a:rPr lang="en-US" dirty="0"/>
              <a:t>π</a:t>
            </a:r>
            <a:r>
              <a:rPr lang="en-US" dirty="0" err="1"/>
              <a:t>ου</a:t>
            </a:r>
            <a:r>
              <a:rPr lang="en-US" dirty="0"/>
              <a:t>. </a:t>
            </a:r>
            <a:r>
              <a:rPr lang="en-US" dirty="0" err="1"/>
              <a:t>Ἔτσι</a:t>
            </a:r>
            <a:r>
              <a:rPr lang="en-US" dirty="0"/>
              <a:t>, </a:t>
            </a:r>
            <a:r>
              <a:rPr lang="en-US" dirty="0" err="1"/>
              <a:t>ἡ</a:t>
            </a:r>
            <a:r>
              <a:rPr lang="en-US" dirty="0"/>
              <a:t> </a:t>
            </a:r>
            <a:r>
              <a:rPr lang="en-US" dirty="0" err="1"/>
              <a:t>ἐν</a:t>
            </a:r>
            <a:r>
              <a:rPr lang="en-US" dirty="0"/>
              <a:t> π</a:t>
            </a:r>
            <a:r>
              <a:rPr lang="en-US" dirty="0" err="1"/>
              <a:t>νεύμ</a:t>
            </a:r>
            <a:r>
              <a:rPr lang="en-US" dirty="0"/>
              <a:t>α</a:t>
            </a:r>
            <a:r>
              <a:rPr lang="en-US" dirty="0" err="1"/>
              <a:t>τι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ὶ</a:t>
            </a:r>
            <a:r>
              <a:rPr lang="en-US" dirty="0"/>
              <a:t> </a:t>
            </a:r>
            <a:r>
              <a:rPr lang="en-US" dirty="0" err="1"/>
              <a:t>ἀληθείᾳ</a:t>
            </a:r>
            <a:r>
              <a:rPr lang="en-US" dirty="0"/>
              <a:t> </a:t>
            </a:r>
            <a:r>
              <a:rPr lang="en-US" dirty="0" err="1"/>
              <a:t>λ</a:t>
            </a:r>
            <a:r>
              <a:rPr lang="en-US" dirty="0"/>
              <a:t>α</a:t>
            </a:r>
            <a:r>
              <a:rPr lang="en-US" dirty="0" err="1"/>
              <a:t>τρεί</a:t>
            </a:r>
            <a:r>
              <a:rPr lang="en-US" dirty="0"/>
              <a:t>α </a:t>
            </a:r>
            <a:r>
              <a:rPr lang="en-US" dirty="0" err="1"/>
              <a:t>ἀ</a:t>
            </a:r>
            <a:r>
              <a:rPr lang="en-US" dirty="0"/>
              <a:t>π</a:t>
            </a:r>
            <a:r>
              <a:rPr lang="en-US" dirty="0" err="1"/>
              <a:t>εικονίζει</a:t>
            </a:r>
            <a:r>
              <a:rPr lang="en-US" dirty="0"/>
              <a:t> </a:t>
            </a:r>
            <a:r>
              <a:rPr lang="en-US" dirty="0" err="1"/>
              <a:t>τὸ</a:t>
            </a:r>
            <a:r>
              <a:rPr lang="en-US" dirty="0"/>
              <a:t> </a:t>
            </a:r>
            <a:r>
              <a:rPr lang="en-US" dirty="0" err="1"/>
              <a:t>γεγονὸς</a:t>
            </a:r>
            <a:r>
              <a:rPr lang="en-US" dirty="0"/>
              <a:t> </a:t>
            </a:r>
            <a:r>
              <a:rPr lang="en-US" dirty="0" err="1"/>
              <a:t>τῆς</a:t>
            </a:r>
            <a:r>
              <a:rPr lang="en-US" dirty="0"/>
              <a:t> </a:t>
            </a:r>
            <a:r>
              <a:rPr lang="en-US" dirty="0" err="1"/>
              <a:t>σωτηρί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, </a:t>
            </a:r>
            <a:r>
              <a:rPr lang="en-US" dirty="0" err="1"/>
              <a:t>ἀ</a:t>
            </a:r>
            <a:r>
              <a:rPr lang="en-US" dirty="0"/>
              <a:t>π</a:t>
            </a:r>
            <a:r>
              <a:rPr lang="en-US" dirty="0" err="1"/>
              <a:t>οτελώντ</a:t>
            </a:r>
            <a:r>
              <a:rPr lang="en-US" dirty="0"/>
              <a:t>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τὴ</a:t>
            </a:r>
            <a:r>
              <a:rPr lang="en-US" dirty="0"/>
              <a:t> </a:t>
            </a:r>
            <a:r>
              <a:rPr lang="en-US" dirty="0" err="1"/>
              <a:t>γνησιότερη</a:t>
            </a:r>
            <a:r>
              <a:rPr lang="en-US" dirty="0"/>
              <a:t> </a:t>
            </a:r>
            <a:r>
              <a:rPr lang="en-US" dirty="0" err="1"/>
              <a:t>ἔκφρ</a:t>
            </a:r>
            <a:r>
              <a:rPr lang="en-US" dirty="0"/>
              <a:t>α</a:t>
            </a:r>
            <a:r>
              <a:rPr lang="en-US" dirty="0" err="1"/>
              <a:t>ση</a:t>
            </a:r>
            <a:r>
              <a:rPr lang="en-US" dirty="0"/>
              <a:t> </a:t>
            </a:r>
            <a:r>
              <a:rPr lang="en-US" dirty="0" err="1"/>
              <a:t>τοῦ</a:t>
            </a:r>
            <a:r>
              <a:rPr lang="en-US" dirty="0"/>
              <a:t> </a:t>
            </a:r>
            <a:r>
              <a:rPr lang="en-US" dirty="0" err="1"/>
              <a:t>μυστηρίου</a:t>
            </a:r>
            <a:r>
              <a:rPr lang="en-US" dirty="0"/>
              <a:t> </a:t>
            </a:r>
            <a:r>
              <a:rPr lang="en-US" dirty="0" err="1"/>
              <a:t>τῆς</a:t>
            </a:r>
            <a:r>
              <a:rPr lang="en-US" dirty="0"/>
              <a:t> </a:t>
            </a:r>
            <a:r>
              <a:rPr lang="en-US" dirty="0" err="1"/>
              <a:t>ἐν</a:t>
            </a:r>
            <a:r>
              <a:rPr lang="en-US" dirty="0"/>
              <a:t>α</a:t>
            </a:r>
            <a:r>
              <a:rPr lang="en-US" dirty="0" err="1"/>
              <a:t>νθρω</a:t>
            </a:r>
            <a:r>
              <a:rPr lang="en-US" dirty="0"/>
              <a:t>π</a:t>
            </a:r>
            <a:r>
              <a:rPr lang="en-US" dirty="0" err="1"/>
              <a:t>ίσεως</a:t>
            </a:r>
            <a:r>
              <a:rPr lang="en-US" dirty="0"/>
              <a:t>.</a:t>
            </a:r>
            <a:endParaRPr lang="en-GR" b="1" u="dotted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338167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D52FA5-3B96-48D4-84E1-3B1CD95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80682"/>
            <a:ext cx="11353800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02ABE20-652E-4E35-8D58-DE62D72BB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541" y="251012"/>
            <a:ext cx="11905130" cy="64187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dotted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(α) </a:t>
            </a:r>
            <a:r>
              <a:rPr lang="en-US" sz="3200" b="1" u="dotted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Εἰσ</a:t>
            </a:r>
            <a:r>
              <a:rPr lang="en-US" sz="3200" b="1" u="dotted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αγωγικὴ προσέγγιση τοῦ θέματος</a:t>
            </a:r>
            <a:endParaRPr lang="el-GR" sz="3200" b="1" u="dotted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Ἐκτὸς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ἀπὸ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τὶς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ἐξωτερικὲς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μορφές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ἡ βα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σικὴ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δι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αφοροποίηση τῆς χριστιανικῆς ἀπὸ τὴν ἑβραϊκὴ Λατρεία ἑστιάζεται κυρίως στὸ νέο πνεῦμα τῆς χριστιανικῆς Λατρείας.</a:t>
            </a:r>
            <a:endParaRPr lang="el-GR" sz="3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Σ᾿ α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ὐτό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νέο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νεῦμ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 (στὴ λατρεία «ἐν πνεύματι καὶ ἀληθείᾳ») εἶχε ἀναφερθεῖ ὁ Χριστὸς κατά τὸ διάλογό του μὲ τὴ Σαμαρείτιδα (Ιω. Δ΄, 7ἑξ.):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ἀληθινοὶ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ροσκυνητ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αὶ» τοῦ Θεοῦ εἶναι ἐκεῖνοι ποὺ λατρεύουν τὸ Θεὸ ὄχι μὲ τοὺς τύπους, ἀλλά μὲ καθαρὴ καὶ ἀφοσιωμένη καρδιὰ καὶ νοῦ.</a:t>
            </a:r>
            <a:endParaRPr lang="el-GR" sz="3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n-US" sz="3200" b="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Χριστός</a:t>
            </a:r>
            <a:r>
              <a:rPr lang="en-US" sz="3200" b="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ἑπ</a:t>
            </a:r>
            <a:r>
              <a:rPr lang="en-US" sz="3200" b="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ομένως</a:t>
            </a:r>
            <a:r>
              <a:rPr lang="en-US" sz="3200" b="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δι</a:t>
            </a:r>
            <a:r>
              <a:rPr lang="en-US" sz="3200" b="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αγράφει μὲ ἐξαιρετικὴ σαφήνεια τὸ καινούργιο πνεῦμα τῆς Λατρείας τῶν Χριστιανῶν, τὸν τρόπο μὲ τὸν ὁποῖο «δεῖ προσκυνεῖν» τὸ Θεό, ἀντιδιαστέλλοντας συγχρόνως τὴ χριστιανικὴ ἀπὸ τὴν ἑβραϊκὴ λατρεία.</a:t>
            </a:r>
            <a:endParaRPr lang="el-GR" sz="3200" b="1" u="dotted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495980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D08506-A1BA-45D5-A7FB-935DBADC3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7" y="0"/>
            <a:ext cx="11246224" cy="125506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DFEF519-CF09-4F19-B6CB-CE9F2C518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77" y="259976"/>
            <a:ext cx="11761694" cy="6481483"/>
          </a:xfrm>
        </p:spPr>
        <p:txBody>
          <a:bodyPr>
            <a:normAutofit/>
          </a:bodyPr>
          <a:lstStyle/>
          <a:p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ὸ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στοιχεῖο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ἐν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νεύμ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ατι καὶ ἀληθείᾳ» λατρείας ἦταν παντελῶς ἄγνωστο.</a:t>
            </a:r>
            <a:endParaRPr lang="el-GR" sz="3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Στὴν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ἑβρα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ϊκὴ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λα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τρεί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 ἡ ἀληθινὴ προσκύνηση τοῦ Θεοῦ ἰσοδυναμοῦσε μὲ τὴ λεπτομερὴ τήρηση δεκάδων κανόνων καὶ ἑκατοντάδων διατάξεων.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Ἐφ᾿ὅσον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ὁ Ἑβρα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ῖος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τηροῦσε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ιστὰ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ὅλο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α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ὐτὸ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ολύ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πλοκο νομικὸ πλαίσιο περὶ λατρείας, ἐθεωρεῖτο ἀληθινὸς προσκυνητὴς τοῦ Θεοῦ.</a:t>
            </a:r>
            <a:endParaRPr lang="el-GR" sz="3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Ἀλλὰ</a:t>
            </a:r>
            <a:r>
              <a:rPr lang="en-US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καὶ ὁ </a:t>
            </a:r>
            <a:r>
              <a:rPr lang="en-US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Θεὸς</a:t>
            </a:r>
            <a:r>
              <a:rPr lang="en-US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(κα</a:t>
            </a:r>
            <a:r>
              <a:rPr lang="en-US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n-US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n-US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ἑβρα</a:t>
            </a:r>
            <a:r>
              <a:rPr lang="en-US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ϊκὴ</a:t>
            </a:r>
            <a:r>
              <a:rPr lang="en-US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θρησκευτικὴ</a:t>
            </a:r>
            <a:r>
              <a:rPr lang="en-US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πα</a:t>
            </a:r>
            <a:r>
              <a:rPr lang="en-US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ράδοση</a:t>
            </a:r>
            <a:r>
              <a:rPr lang="en-US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κα</a:t>
            </a:r>
            <a:r>
              <a:rPr lang="en-US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τοικοῦσε</a:t>
            </a:r>
            <a:r>
              <a:rPr lang="en-US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n-US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συγκεκριμένο</a:t>
            </a:r>
            <a:r>
              <a:rPr lang="en-US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τό</a:t>
            </a:r>
            <a:r>
              <a:rPr lang="en-US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πο, στὰ ἅγια τῶν ἁγίων τοῦ Ναοῦ τῶν Ἱεροσολύμων (ὁ διάλογος τοῦ Χριστοῦ μὲ τὴ Σαμαρείτιδα ξεκινάει ἀπὸ τὸ θέμα τοῦ τόπου κατοικίας τοῦ Θεοῦ).</a:t>
            </a:r>
            <a:endParaRPr lang="el-GR" sz="3200" u="dotted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57595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78BCB0-A7B6-4DB2-82A1-8708486EF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" y="76201"/>
            <a:ext cx="11292840" cy="9905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D8BD8A-E2B0-46E3-8F44-6F80832F6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" y="767926"/>
            <a:ext cx="11780520" cy="6001703"/>
          </a:xfrm>
        </p:spPr>
        <p:txBody>
          <a:bodyPr>
            <a:noAutofit/>
          </a:bodyPr>
          <a:lstStyle/>
          <a:p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Ἡ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δι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ακήρυξη, ὅμως, τοῦ Χριστοῦ ὅτι ὁ Θεὸς εἶναι Πνεῦμα (καὶ, ἑπομένως, δὲν κατοικεῖ σὲ συγκεκριμένο τόπο, σὲ «χειροποιήτους ναοὺς» κατὰ τὸν ἀπόστολο Παῦλο «Πρ.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Ιζ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΄, 24»), ἀπ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οδεσμεύει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χριστι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ανικὴ Λατρεία ἀπὸ τὸν παράγοντα τοῦ τόπου ἤ τοῦ καθορισμένου περιβάλλοντος.</a:t>
            </a:r>
            <a:endParaRPr lang="el-GR" sz="3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Δι</a:t>
            </a:r>
            <a:r>
              <a:rPr lang="en-US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απιστώνουμε, ἑπομένως, ὅτι ὁ Χριστὸς μετατοπίζει ὅλο τὸ κέντρο βάρους τῆς ἑβραϊκῆς λατρείας. </a:t>
            </a:r>
            <a:r>
              <a:rPr lang="en-US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Αὐτὴ</a:t>
            </a:r>
            <a:r>
              <a:rPr lang="en-US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ἡ ἀπ</a:t>
            </a:r>
            <a:r>
              <a:rPr lang="en-US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οδέσμευση</a:t>
            </a:r>
            <a:r>
              <a:rPr lang="en-US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ἄλλωστε</a:t>
            </a:r>
            <a:r>
              <a:rPr lang="en-US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n-US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λα</a:t>
            </a:r>
            <a:r>
              <a:rPr lang="en-US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τρεί</a:t>
            </a:r>
            <a:r>
              <a:rPr lang="en-US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ας τοῦ Θεοῦ ἀπὸ τὸν ἰδιαίτερο χῶρο τοῦ Ναοῦ τῶν Ἱεροσολύμων ἦταν μία ἀπὸ τὶς «βλασφημίες» ποὺ τοῦ κατελόγισαν οἱ Φαρισαῖοι.</a:t>
            </a:r>
            <a:endParaRPr lang="el-GR" sz="3200" u="dotted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026759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6B1DD4-155F-4A75-9B81-1E97158BF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1" y="76200"/>
            <a:ext cx="11277600" cy="84667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713DD14-BD81-41AF-93EB-FFE2C9571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800" y="355600"/>
            <a:ext cx="11176000" cy="6053667"/>
          </a:xfrm>
        </p:spPr>
        <p:txBody>
          <a:bodyPr>
            <a:normAutofit/>
          </a:bodyPr>
          <a:lstStyle/>
          <a:p>
            <a:r>
              <a:rPr lang="en-US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Ὅλ</a:t>
            </a:r>
            <a:r>
              <a:rPr lang="en-US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 τα παραπάνω δεδομένα διαμορφώνουν τὸν ἰδιαίτερο χαρακτῆρα τῆς χριστιανικῆς λατρείας: ὁ «τύπος» ποὺ ὑπάρχει στὶς χριστιανικὲς ἀκολουθίες καὶ τελετὲς δὲν ἀποτελεῖ τὴν οὐσία, ἀλλὰ ἐνεργεῖ βοηθητικὰ γιὰ νὰ ἐπιτύχει ὁ πιστὸς τὴν οὐσία: νὰ ἐπικοινωνήσει ἀληθινὰ μὲ τὸ Θεό.</a:t>
            </a:r>
            <a:endParaRPr lang="el-GR" sz="3200" u="none" strike="noStrike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u="dotted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(β) Ἡ λα</a:t>
            </a:r>
            <a:r>
              <a:rPr lang="en-US" sz="3200" b="1" u="dotted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τρεί</a:t>
            </a:r>
            <a:r>
              <a:rPr lang="en-US" sz="3200" b="1" u="dotted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 «ἐν Πνεύματι καὶ ἀληθείᾳ» στὴ χριστιανικὴ γραμματεία</a:t>
            </a:r>
            <a:endParaRPr lang="el-GR" sz="3200" b="1" u="dotted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Θεωροῦμε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ἀν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αγκαῖο νὰ διευρύνουμε τὴν ἀνάλυση τῆς ἔννοιας «λατρεία ἐν πνεύματι καὶ ἀληθείᾳ».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διεύρυνση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α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ὐτὴ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θὰ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ἐπ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ιχειρήσουμε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γνώμον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 τὰ σχόλια τῆς ἐκκλησιαστικῆς γραμματείας ἐπὶ τοῦ συγκεκριμένου θέματος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3200" u="dotted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37097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45AFC-B77C-9F4F-9248-1424B6B32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9" y="0"/>
            <a:ext cx="11284132" cy="11321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6F822-62A6-A745-A349-78CA4E2B8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9" y="200296"/>
            <a:ext cx="12009119" cy="6540137"/>
          </a:xfrm>
        </p:spPr>
        <p:txBody>
          <a:bodyPr>
            <a:normAutofit/>
          </a:bodyPr>
          <a:lstStyle/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σχετικὴ</a:t>
            </a:r>
            <a:r>
              <a:rPr lang="en-US" sz="3200" dirty="0"/>
              <a:t> </a:t>
            </a:r>
            <a:r>
              <a:rPr lang="en-US" sz="3200" dirty="0" err="1"/>
              <a:t>ἔρευν</a:t>
            </a:r>
            <a:r>
              <a:rPr lang="en-US" sz="3200" dirty="0"/>
              <a:t>α </a:t>
            </a:r>
            <a:r>
              <a:rPr lang="en-US" sz="3200" dirty="0" err="1"/>
              <a:t>μᾶς</a:t>
            </a:r>
            <a:r>
              <a:rPr lang="en-US" sz="3200" dirty="0"/>
              <a:t> </a:t>
            </a:r>
            <a:r>
              <a:rPr lang="en-US" sz="3200" dirty="0" err="1"/>
              <a:t>ὁδήγησε</a:t>
            </a:r>
            <a:r>
              <a:rPr lang="en-US" sz="3200" dirty="0"/>
              <a:t>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ἀκόλουθες</a:t>
            </a:r>
            <a:r>
              <a:rPr lang="en-US" sz="3200" dirty="0"/>
              <a:t> </a:t>
            </a:r>
            <a:r>
              <a:rPr lang="en-US" sz="3200" dirty="0" err="1"/>
              <a:t>ἑρμηνευτικὲς</a:t>
            </a:r>
            <a:r>
              <a:rPr lang="en-US" sz="3200" dirty="0"/>
              <a:t> π</a:t>
            </a:r>
            <a:r>
              <a:rPr lang="en-US" sz="3200" dirty="0" err="1"/>
              <a:t>ροσεγγίσεις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endParaRPr lang="en-GR" sz="3200" u="dotted" dirty="0"/>
          </a:p>
          <a:p>
            <a:pPr marL="0" indent="0">
              <a:buNone/>
            </a:pPr>
            <a:r>
              <a:rPr lang="en-US" sz="3200" dirty="0"/>
              <a:t>§1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ἀντίθεση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Μωσ</a:t>
            </a:r>
            <a:r>
              <a:rPr lang="en-US" sz="3200" dirty="0"/>
              <a:t>α</a:t>
            </a:r>
            <a:r>
              <a:rPr lang="en-US" sz="3200" dirty="0" err="1"/>
              <a:t>ϊκὸ</a:t>
            </a:r>
            <a:r>
              <a:rPr lang="en-US" sz="3200" dirty="0"/>
              <a:t> </a:t>
            </a:r>
            <a:r>
              <a:rPr lang="en-US" sz="3200" dirty="0" err="1"/>
              <a:t>νόμο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α.</a:t>
            </a:r>
            <a:endParaRPr lang="en-GR" sz="3200" u="dotted" dirty="0"/>
          </a:p>
          <a:p>
            <a:pPr marL="0" indent="0">
              <a:buNone/>
            </a:pPr>
            <a:r>
              <a:rPr lang="en-US" sz="3200" dirty="0"/>
              <a:t>     *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ρώτη</a:t>
            </a:r>
            <a:r>
              <a:rPr lang="en-US" sz="3200" dirty="0"/>
              <a:t> </a:t>
            </a:r>
            <a:r>
              <a:rPr lang="en-US" sz="3200" dirty="0" err="1"/>
              <a:t>ἑρμηνευτικὴ</a:t>
            </a:r>
            <a:r>
              <a:rPr lang="en-US" sz="3200" dirty="0"/>
              <a:t> π</a:t>
            </a:r>
            <a:r>
              <a:rPr lang="en-US" sz="3200" dirty="0" err="1"/>
              <a:t>τυχὴ</a:t>
            </a:r>
            <a:r>
              <a:rPr lang="en-US" sz="3200" dirty="0"/>
              <a:t> </a:t>
            </a:r>
            <a:r>
              <a:rPr lang="en-US" sz="3200" dirty="0" err="1"/>
              <a:t>σχετίζετ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τάργηση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πα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ιᾶς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(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ϊκῆς</a:t>
            </a:r>
            <a:r>
              <a:rPr lang="en-US" sz="3200" dirty="0"/>
              <a:t>)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νέ</a:t>
            </a:r>
            <a:r>
              <a:rPr lang="en-US" sz="3200" dirty="0"/>
              <a:t>α (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νική</a:t>
            </a:r>
            <a:r>
              <a:rPr lang="en-US" sz="3200" dirty="0"/>
              <a:t>).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«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»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ργεῖ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τύ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νόμου</a:t>
            </a:r>
            <a:r>
              <a:rPr lang="en-US" sz="3200" dirty="0"/>
              <a:t>.</a:t>
            </a:r>
            <a:r>
              <a:rPr lang="en-GR" sz="3200" dirty="0"/>
              <a:t> </a:t>
            </a:r>
          </a:p>
          <a:p>
            <a:pPr marL="0" indent="0">
              <a:buNone/>
            </a:pPr>
            <a:r>
              <a:rPr lang="en-GR" sz="3200" dirty="0"/>
              <a:t>     *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κριτικὴ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στικῆς</a:t>
            </a:r>
            <a:r>
              <a:rPr lang="en-US" sz="3200" dirty="0"/>
              <a:t> </a:t>
            </a:r>
            <a:r>
              <a:rPr lang="en-US" sz="3200" dirty="0" err="1"/>
              <a:t>γρ</a:t>
            </a:r>
            <a:r>
              <a:rPr lang="en-US" sz="3200" dirty="0"/>
              <a:t>α</a:t>
            </a:r>
            <a:r>
              <a:rPr lang="en-US" sz="3200" dirty="0" err="1"/>
              <a:t>μμ</a:t>
            </a:r>
            <a:r>
              <a:rPr lang="en-US" sz="3200" dirty="0"/>
              <a:t>α</a:t>
            </a:r>
            <a:r>
              <a:rPr lang="en-US" sz="3200" dirty="0" err="1"/>
              <a:t>τεί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ικεντρώνετ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στάσεως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σ</a:t>
            </a:r>
            <a:r>
              <a:rPr lang="en-US" sz="3200" dirty="0"/>
              <a:t>α</a:t>
            </a:r>
            <a:r>
              <a:rPr lang="en-US" sz="3200" dirty="0" err="1"/>
              <a:t>ρκικῶν</a:t>
            </a:r>
            <a:r>
              <a:rPr lang="en-US" sz="3200" dirty="0"/>
              <a:t> </a:t>
            </a:r>
            <a:r>
              <a:rPr lang="en-US" sz="3200" dirty="0" err="1"/>
              <a:t>θυσιῶν</a:t>
            </a:r>
            <a:r>
              <a:rPr lang="en-US" sz="3200" dirty="0"/>
              <a:t> </a:t>
            </a:r>
            <a:r>
              <a:rPr lang="en-US" sz="3200" dirty="0" err="1"/>
              <a:t>διὰ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νέ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τῆς</a:t>
            </a:r>
            <a:r>
              <a:rPr lang="en-US" sz="3200" dirty="0"/>
              <a:t> «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».</a:t>
            </a:r>
            <a:r>
              <a:rPr lang="en-GR" sz="3200" dirty="0"/>
              <a:t> </a:t>
            </a:r>
          </a:p>
          <a:p>
            <a:pPr marL="0" indent="0">
              <a:buNone/>
            </a:pPr>
            <a:r>
              <a:rPr lang="en-GR" sz="3200" dirty="0"/>
              <a:t>     *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οκ</a:t>
            </a:r>
            <a:r>
              <a:rPr lang="en-US" sz="3200" dirty="0"/>
              <a:t>α</a:t>
            </a:r>
            <a:r>
              <a:rPr lang="en-US" sz="3200" dirty="0" err="1"/>
              <a:t>τάστ</a:t>
            </a:r>
            <a:r>
              <a:rPr lang="en-US" sz="3200" dirty="0"/>
              <a:t>α</a:t>
            </a:r>
            <a:r>
              <a:rPr lang="en-US" sz="3200" dirty="0" err="1"/>
              <a:t>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τυ</a:t>
            </a:r>
            <a:r>
              <a:rPr lang="en-US" sz="3200" dirty="0"/>
              <a:t>π</a:t>
            </a:r>
            <a:r>
              <a:rPr lang="en-US" sz="3200" dirty="0" err="1"/>
              <a:t>ολ</a:t>
            </a:r>
            <a:r>
              <a:rPr lang="en-US" sz="3200" dirty="0"/>
              <a:t>α</a:t>
            </a:r>
            <a:r>
              <a:rPr lang="en-US" sz="3200" dirty="0" err="1"/>
              <a:t>τρί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Μωσ</a:t>
            </a:r>
            <a:r>
              <a:rPr lang="en-US" sz="3200" dirty="0"/>
              <a:t>α</a:t>
            </a:r>
            <a:r>
              <a:rPr lang="en-US" sz="3200" dirty="0" err="1"/>
              <a:t>ϊκοῦ</a:t>
            </a:r>
            <a:r>
              <a:rPr lang="en-US" sz="3200" dirty="0"/>
              <a:t> </a:t>
            </a:r>
            <a:r>
              <a:rPr lang="en-US" sz="3200" dirty="0" err="1"/>
              <a:t>νόμου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α</a:t>
            </a:r>
            <a:r>
              <a:rPr lang="en-US" sz="3200" dirty="0" err="1"/>
              <a:t>ἱμ</a:t>
            </a:r>
            <a:r>
              <a:rPr lang="en-US" sz="3200" dirty="0"/>
              <a:t>α</a:t>
            </a:r>
            <a:r>
              <a:rPr lang="en-US" sz="3200" dirty="0" err="1"/>
              <a:t>τηρῶν</a:t>
            </a:r>
            <a:r>
              <a:rPr lang="en-US" sz="3200" dirty="0"/>
              <a:t> </a:t>
            </a:r>
            <a:r>
              <a:rPr lang="en-US" sz="3200" dirty="0" err="1"/>
              <a:t>θυσιῶν</a:t>
            </a:r>
            <a:r>
              <a:rPr lang="en-US" sz="3200" dirty="0"/>
              <a:t> </a:t>
            </a:r>
            <a:r>
              <a:rPr lang="en-US" sz="3200" dirty="0" err="1"/>
              <a:t>συνοδεύετ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,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στικὴ</a:t>
            </a:r>
            <a:r>
              <a:rPr lang="en-US" sz="3200" dirty="0"/>
              <a:t> </a:t>
            </a:r>
            <a:r>
              <a:rPr lang="en-US" sz="3200" dirty="0" err="1"/>
              <a:t>γρ</a:t>
            </a:r>
            <a:r>
              <a:rPr lang="en-US" sz="3200" dirty="0"/>
              <a:t>α</a:t>
            </a:r>
            <a:r>
              <a:rPr lang="en-US" sz="3200" dirty="0" err="1"/>
              <a:t>μμ</a:t>
            </a:r>
            <a:r>
              <a:rPr lang="en-US" sz="3200" dirty="0"/>
              <a:t>α</a:t>
            </a:r>
            <a:r>
              <a:rPr lang="en-US" sz="3200" dirty="0" err="1"/>
              <a:t>τεί</a:t>
            </a:r>
            <a:r>
              <a:rPr lang="en-US" sz="3200" dirty="0"/>
              <a:t>α,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ἀμφισ</a:t>
            </a:r>
            <a:r>
              <a:rPr lang="en-US" sz="3200" dirty="0"/>
              <a:t>β</a:t>
            </a:r>
            <a:r>
              <a:rPr lang="en-US" sz="3200" dirty="0" err="1"/>
              <a:t>ήτηση</a:t>
            </a:r>
            <a:r>
              <a:rPr lang="en-US" sz="3200" dirty="0"/>
              <a:t> </a:t>
            </a:r>
            <a:r>
              <a:rPr lang="en-US" sz="3200" dirty="0" err="1"/>
              <a:t>ἑνὸς</a:t>
            </a:r>
            <a:r>
              <a:rPr lang="en-US" sz="3200" dirty="0"/>
              <a:t> </a:t>
            </a:r>
            <a:r>
              <a:rPr lang="en-US" sz="3200" dirty="0" err="1"/>
              <a:t>συγκεκριμένου</a:t>
            </a:r>
            <a:r>
              <a:rPr lang="en-US" sz="3200" dirty="0"/>
              <a:t> </a:t>
            </a:r>
            <a:r>
              <a:rPr lang="en-US" sz="3200" dirty="0" err="1"/>
              <a:t>τό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τό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870134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E0661-5F19-3C40-B01C-8DFFCC179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9" y="1"/>
            <a:ext cx="11284131" cy="7837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A267-0718-9C48-9245-56A548D6E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046" y="200296"/>
            <a:ext cx="11922034" cy="6566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R" sz="3200" dirty="0"/>
              <a:t>     * </a:t>
            </a:r>
            <a:r>
              <a:rPr lang="en-US" sz="3200" dirty="0" err="1"/>
              <a:t>Στὶς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απ</a:t>
            </a:r>
            <a:r>
              <a:rPr lang="en-US" sz="3200" dirty="0" err="1"/>
              <a:t>άνω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ισημάνσεις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κηρύσσετ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«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»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ἀντ</a:t>
            </a:r>
            <a:r>
              <a:rPr lang="en-US" sz="3200" dirty="0"/>
              <a:t>απ</a:t>
            </a:r>
            <a:r>
              <a:rPr lang="en-US" sz="3200" dirty="0" err="1"/>
              <a:t>οκρίνετ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ἐσωτερικὴ</a:t>
            </a:r>
            <a:r>
              <a:rPr lang="en-US" sz="3200" dirty="0"/>
              <a:t> </a:t>
            </a:r>
            <a:r>
              <a:rPr lang="en-US" sz="3200" dirty="0" err="1"/>
              <a:t>ἀνάγκη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ἀνθρώ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τρεύσει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Θεὸ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οδεσμευμένος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πα</a:t>
            </a:r>
            <a:r>
              <a:rPr lang="en-US" sz="3200" dirty="0" err="1"/>
              <a:t>ράγοντ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τό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r>
              <a:rPr lang="en-US" sz="3200" dirty="0"/>
              <a:t>     *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ἐγκλω</a:t>
            </a:r>
            <a:r>
              <a:rPr lang="en-US" sz="3200" dirty="0"/>
              <a:t>β</a:t>
            </a:r>
            <a:r>
              <a:rPr lang="en-US" sz="3200" dirty="0" err="1"/>
              <a:t>ισμὸς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θορισμένο</a:t>
            </a:r>
            <a:r>
              <a:rPr lang="en-US" sz="3200" dirty="0"/>
              <a:t> </a:t>
            </a:r>
            <a:r>
              <a:rPr lang="en-US" sz="3200" dirty="0" err="1"/>
              <a:t>τό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,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έ</a:t>
            </a:r>
            <a:r>
              <a:rPr lang="en-US" sz="3200" dirty="0"/>
              <a:t>βα</a:t>
            </a:r>
            <a:r>
              <a:rPr lang="en-US" sz="3200" dirty="0" err="1"/>
              <a:t>λε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ϊκὸς</a:t>
            </a:r>
            <a:r>
              <a:rPr lang="en-US" sz="3200" dirty="0"/>
              <a:t> </a:t>
            </a:r>
            <a:r>
              <a:rPr lang="en-US" sz="3200" dirty="0" err="1"/>
              <a:t>νόμος</a:t>
            </a:r>
            <a:r>
              <a:rPr lang="en-US" sz="3200" dirty="0"/>
              <a:t>, </a:t>
            </a:r>
            <a:r>
              <a:rPr lang="en-US" sz="3200" dirty="0" err="1"/>
              <a:t>συνιστοῦσε</a:t>
            </a:r>
            <a:r>
              <a:rPr lang="en-US" sz="3200" dirty="0"/>
              <a:t>-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συμ</a:t>
            </a:r>
            <a:r>
              <a:rPr lang="en-US" sz="3200" dirty="0"/>
              <a:t>π</a:t>
            </a:r>
            <a:r>
              <a:rPr lang="en-US" sz="3200" dirty="0" err="1"/>
              <a:t>ερ</a:t>
            </a:r>
            <a:r>
              <a:rPr lang="en-US" sz="3200" dirty="0"/>
              <a:t>α</a:t>
            </a:r>
            <a:r>
              <a:rPr lang="en-US" sz="3200" dirty="0" err="1"/>
              <a:t>ίνουμε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στικὴ</a:t>
            </a:r>
            <a:r>
              <a:rPr lang="en-US" sz="3200" dirty="0"/>
              <a:t> </a:t>
            </a:r>
            <a:r>
              <a:rPr lang="en-US" sz="3200" dirty="0" err="1"/>
              <a:t>γρ</a:t>
            </a:r>
            <a:r>
              <a:rPr lang="en-US" sz="3200" dirty="0"/>
              <a:t>α</a:t>
            </a:r>
            <a:r>
              <a:rPr lang="en-US" sz="3200" dirty="0" err="1"/>
              <a:t>μμ</a:t>
            </a:r>
            <a:r>
              <a:rPr lang="en-US" sz="3200" dirty="0"/>
              <a:t>α</a:t>
            </a:r>
            <a:r>
              <a:rPr lang="en-US" sz="3200" dirty="0" err="1"/>
              <a:t>τεί</a:t>
            </a:r>
            <a:r>
              <a:rPr lang="en-US" sz="3200" dirty="0"/>
              <a:t>α- </a:t>
            </a:r>
            <a:r>
              <a:rPr lang="en-US" sz="3200" dirty="0" err="1"/>
              <a:t>ἐξ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γκ</a:t>
            </a:r>
            <a:r>
              <a:rPr lang="en-US" sz="3200" dirty="0"/>
              <a:t>α</a:t>
            </a:r>
            <a:r>
              <a:rPr lang="en-US" sz="3200" dirty="0" err="1"/>
              <a:t>σμὸ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ἀνθρώ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π</a:t>
            </a:r>
            <a:r>
              <a:rPr lang="en-US" sz="3200" dirty="0" err="1"/>
              <a:t>ροσέθετε</a:t>
            </a:r>
            <a:r>
              <a:rPr lang="en-US" sz="3200" dirty="0"/>
              <a:t> </a:t>
            </a:r>
            <a:r>
              <a:rPr lang="en-US" sz="3200" dirty="0" err="1"/>
              <a:t>μί</a:t>
            </a:r>
            <a:r>
              <a:rPr lang="en-US" sz="3200" dirty="0"/>
              <a:t>α </a:t>
            </a:r>
            <a:r>
              <a:rPr lang="en-US" sz="3200" dirty="0" err="1"/>
              <a:t>ἀκόμ</a:t>
            </a:r>
            <a:r>
              <a:rPr lang="en-US" sz="3200" dirty="0"/>
              <a:t>α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οχρέωση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</a:t>
            </a:r>
            <a:r>
              <a:rPr lang="en-US" sz="3200" dirty="0"/>
              <a:t>α πα</a:t>
            </a:r>
            <a:r>
              <a:rPr lang="en-US" sz="3200" dirty="0" err="1"/>
              <a:t>ρεμ</a:t>
            </a:r>
            <a:r>
              <a:rPr lang="en-US" sz="3200" dirty="0"/>
              <a:t>π</a:t>
            </a:r>
            <a:r>
              <a:rPr lang="en-US" sz="3200" dirty="0" err="1"/>
              <a:t>όδιζε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ἀμεσότητ</a:t>
            </a:r>
            <a:r>
              <a:rPr lang="en-US" sz="3200" dirty="0"/>
              <a:t>α </a:t>
            </a:r>
            <a:r>
              <a:rPr lang="en-US" sz="3200" dirty="0" err="1"/>
              <a:t>σχέσεώς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Θεό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r>
              <a:rPr lang="en-US" sz="3200" dirty="0"/>
              <a:t>     * </a:t>
            </a:r>
            <a:r>
              <a:rPr lang="en-US" sz="3200" dirty="0" err="1"/>
              <a:t>Γι</a:t>
            </a:r>
            <a:r>
              <a:rPr lang="en-US" sz="3200" dirty="0"/>
              <a:t>᾿α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συγκεκριμένη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οδέσμευση</a:t>
            </a:r>
            <a:r>
              <a:rPr lang="en-US" sz="3200" dirty="0"/>
              <a:t> </a:t>
            </a:r>
            <a:r>
              <a:rPr lang="en-US" sz="3200" dirty="0" err="1"/>
              <a:t>ἀντιμετω</a:t>
            </a:r>
            <a:r>
              <a:rPr lang="en-US" sz="3200" dirty="0"/>
              <a:t>π</a:t>
            </a:r>
            <a:r>
              <a:rPr lang="en-US" sz="3200" dirty="0" err="1"/>
              <a:t>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στικοὺς</a:t>
            </a:r>
            <a:r>
              <a:rPr lang="en-US" sz="3200" dirty="0"/>
              <a:t> </a:t>
            </a:r>
            <a:r>
              <a:rPr lang="en-US" sz="3200" dirty="0" err="1"/>
              <a:t>συγγρ</a:t>
            </a:r>
            <a:r>
              <a:rPr lang="en-US" sz="3200" dirty="0"/>
              <a:t>α</a:t>
            </a:r>
            <a:r>
              <a:rPr lang="en-US" sz="3200" dirty="0" err="1"/>
              <a:t>φεῖς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α</a:t>
            </a:r>
            <a:r>
              <a:rPr lang="en-US" sz="3200" dirty="0" err="1"/>
              <a:t>ἰσθήμ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κουφίσεως</a:t>
            </a:r>
            <a:r>
              <a:rPr lang="en-US" sz="3200" dirty="0"/>
              <a:t>.</a:t>
            </a:r>
            <a:endParaRPr lang="en-GR" sz="3200" b="1" u="dotted" dirty="0"/>
          </a:p>
          <a:p>
            <a:pPr marL="0" indent="0">
              <a:buNone/>
            </a:pP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38792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4D53D-83C7-114D-BDD1-F099F426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960"/>
            <a:ext cx="11353801" cy="6096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43F6A-AC12-3040-B4CF-B8F7430EA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" y="217713"/>
            <a:ext cx="11948160" cy="64965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R" sz="3200" dirty="0"/>
              <a:t>     * </a:t>
            </a:r>
            <a:r>
              <a:rPr lang="en-US" sz="3200" dirty="0" err="1"/>
              <a:t>Θὰ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, β</a:t>
            </a:r>
            <a:r>
              <a:rPr lang="en-US" sz="3200" dirty="0" err="1"/>
              <a:t>ε</a:t>
            </a:r>
            <a:r>
              <a:rPr lang="en-US" sz="3200" dirty="0"/>
              <a:t>βα</a:t>
            </a:r>
            <a:r>
              <a:rPr lang="en-US" sz="3200" dirty="0" err="1"/>
              <a:t>ίως</a:t>
            </a:r>
            <a:r>
              <a:rPr lang="en-US" sz="3200" dirty="0"/>
              <a:t>,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τονίσουμε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,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ἀφορμὴ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λί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«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»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στικὴ</a:t>
            </a:r>
            <a:r>
              <a:rPr lang="en-US" sz="3200" dirty="0"/>
              <a:t> </a:t>
            </a:r>
            <a:r>
              <a:rPr lang="en-US" sz="3200" dirty="0" err="1"/>
              <a:t>γρ</a:t>
            </a:r>
            <a:r>
              <a:rPr lang="en-US" sz="3200" dirty="0"/>
              <a:t>α</a:t>
            </a:r>
            <a:r>
              <a:rPr lang="en-US" sz="3200" dirty="0" err="1"/>
              <a:t>μμ</a:t>
            </a:r>
            <a:r>
              <a:rPr lang="en-US" sz="3200" dirty="0"/>
              <a:t>α</a:t>
            </a:r>
            <a:r>
              <a:rPr lang="en-US" sz="3200" dirty="0" err="1"/>
              <a:t>τεί</a:t>
            </a:r>
            <a:r>
              <a:rPr lang="en-US" sz="3200" dirty="0"/>
              <a:t>α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γράφετ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κριτικὴ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ίρεση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Μωσ</a:t>
            </a:r>
            <a:r>
              <a:rPr lang="en-US" sz="3200" dirty="0"/>
              <a:t>α</a:t>
            </a:r>
            <a:r>
              <a:rPr lang="en-US" sz="3200" dirty="0" err="1"/>
              <a:t>ϊκῆς</a:t>
            </a:r>
            <a:r>
              <a:rPr lang="en-US" sz="3200" dirty="0"/>
              <a:t> </a:t>
            </a:r>
            <a:r>
              <a:rPr lang="en-US" sz="3200" dirty="0" err="1"/>
              <a:t>νομοθεσί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r>
              <a:rPr lang="en-GR" sz="3200" dirty="0"/>
              <a:t> </a:t>
            </a:r>
          </a:p>
          <a:p>
            <a:pPr marL="0" indent="0">
              <a:buNone/>
            </a:pPr>
            <a:endParaRPr lang="en-GR" sz="3200" dirty="0"/>
          </a:p>
          <a:p>
            <a:pPr marL="0" indent="0">
              <a:buNone/>
            </a:pPr>
            <a:r>
              <a:rPr lang="en-US" sz="3200" dirty="0"/>
              <a:t>§2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λί</a:t>
            </a:r>
            <a:r>
              <a:rPr lang="en-US" sz="3200" dirty="0"/>
              <a:t>α </a:t>
            </a:r>
            <a:r>
              <a:rPr lang="en-US" sz="3200" dirty="0" err="1"/>
              <a:t>διὰ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ἐντολῆς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«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».</a:t>
            </a:r>
            <a:endParaRPr lang="en-GR" sz="3200" u="dotted" dirty="0"/>
          </a:p>
          <a:p>
            <a:pPr marL="0" indent="0">
              <a:buNone/>
            </a:pPr>
            <a:r>
              <a:rPr lang="en-GR" sz="3200" dirty="0"/>
              <a:t>     *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ισήμ</a:t>
            </a:r>
            <a:r>
              <a:rPr lang="en-US" sz="3200" dirty="0"/>
              <a:t>α</a:t>
            </a:r>
            <a:r>
              <a:rPr lang="en-US" sz="3200" dirty="0" err="1"/>
              <a:t>νση</a:t>
            </a:r>
            <a:r>
              <a:rPr lang="en-US" sz="3200" dirty="0"/>
              <a:t> α</a:t>
            </a:r>
            <a:r>
              <a:rPr lang="en-US" sz="3200" dirty="0" err="1"/>
              <a:t>ὐτὴ</a:t>
            </a:r>
            <a:r>
              <a:rPr lang="en-US" sz="3200" dirty="0"/>
              <a:t> </a:t>
            </a:r>
            <a:r>
              <a:rPr lang="el-GR" sz="3200" dirty="0"/>
              <a:t>της εκκλησιαστικής γραμματείας </a:t>
            </a:r>
            <a:r>
              <a:rPr lang="en-US" sz="3200" dirty="0" err="1"/>
              <a:t>συνδέει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ροτρο</a:t>
            </a:r>
            <a:r>
              <a:rPr lang="en-US" sz="3200" dirty="0"/>
              <a:t>π</a:t>
            </a:r>
            <a:r>
              <a:rPr lang="en-US" sz="3200" dirty="0" err="1"/>
              <a:t>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λί</a:t>
            </a:r>
            <a:r>
              <a:rPr lang="en-US" sz="3200" dirty="0"/>
              <a:t>α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νευμ</a:t>
            </a:r>
            <a:r>
              <a:rPr lang="en-US" sz="3200" dirty="0"/>
              <a:t>α</a:t>
            </a:r>
            <a:r>
              <a:rPr lang="en-US" sz="3200" dirty="0" err="1"/>
              <a:t>τικῆς</a:t>
            </a:r>
            <a:r>
              <a:rPr lang="en-US" sz="3200" dirty="0"/>
              <a:t> </a:t>
            </a:r>
            <a:r>
              <a:rPr lang="en-US" sz="3200" dirty="0" err="1"/>
              <a:t>φύσεως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οδίδοντ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π</a:t>
            </a:r>
            <a:r>
              <a:rPr lang="en-US" sz="3200" dirty="0" err="1"/>
              <a:t>ερισσότερη</a:t>
            </a:r>
            <a:r>
              <a:rPr lang="en-US" sz="3200" dirty="0"/>
              <a:t> </a:t>
            </a:r>
            <a:r>
              <a:rPr lang="en-US" sz="3200" dirty="0" err="1"/>
              <a:t>ἑρμηνευτικὴ</a:t>
            </a:r>
            <a:r>
              <a:rPr lang="en-US" sz="3200" dirty="0"/>
              <a:t> </a:t>
            </a:r>
            <a:r>
              <a:rPr lang="en-US" sz="3200" dirty="0" err="1"/>
              <a:t>ἐλευθερί</a:t>
            </a:r>
            <a:r>
              <a:rPr lang="en-US" sz="3200" dirty="0"/>
              <a:t>α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συγκεκριμένη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ισήμ</a:t>
            </a:r>
            <a:r>
              <a:rPr lang="en-US" sz="3200" dirty="0"/>
              <a:t>α</a:t>
            </a:r>
            <a:r>
              <a:rPr lang="en-US" sz="3200" dirty="0" err="1"/>
              <a:t>νση</a:t>
            </a:r>
            <a:r>
              <a:rPr lang="en-US" sz="3200" dirty="0"/>
              <a:t>, </a:t>
            </a:r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οροῦμε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οστηρίξουμε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ροτρο</a:t>
            </a:r>
            <a:r>
              <a:rPr lang="en-US" sz="3200" dirty="0"/>
              <a:t>π</a:t>
            </a:r>
            <a:r>
              <a:rPr lang="en-US" sz="3200" dirty="0" err="1"/>
              <a:t>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 </a:t>
            </a:r>
            <a:r>
              <a:rPr lang="en-US" sz="3200" dirty="0" err="1"/>
              <a:t>εἰσάγει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 </a:t>
            </a:r>
            <a:r>
              <a:rPr lang="en-US" sz="3200" dirty="0" err="1"/>
              <a:t>ἐρώτημ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θεολογί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6259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0E3F8-F373-DE48-BEF0-09888E349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86" y="0"/>
            <a:ext cx="11266714" cy="10450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EECC9-4C06-DA40-867B-EE0290D96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6" y="209006"/>
            <a:ext cx="11991702" cy="6444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ράλληλ</a:t>
            </a:r>
            <a:r>
              <a:rPr lang="en-US" sz="3200" dirty="0"/>
              <a:t>α,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φορὰ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στικῆς</a:t>
            </a:r>
            <a:r>
              <a:rPr lang="en-US" sz="3200" dirty="0"/>
              <a:t> </a:t>
            </a:r>
            <a:r>
              <a:rPr lang="en-US" sz="3200" dirty="0" err="1"/>
              <a:t>γρ</a:t>
            </a:r>
            <a:r>
              <a:rPr lang="en-US" sz="3200" dirty="0"/>
              <a:t>α</a:t>
            </a:r>
            <a:r>
              <a:rPr lang="en-US" sz="3200" dirty="0" err="1"/>
              <a:t>μμ</a:t>
            </a:r>
            <a:r>
              <a:rPr lang="en-US" sz="3200" dirty="0"/>
              <a:t>α</a:t>
            </a:r>
            <a:r>
              <a:rPr lang="en-US" sz="3200" dirty="0" err="1"/>
              <a:t>τεί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π</a:t>
            </a:r>
            <a:r>
              <a:rPr lang="en-US" sz="3200" dirty="0" err="1"/>
              <a:t>νευμ</a:t>
            </a:r>
            <a:r>
              <a:rPr lang="en-US" sz="3200" dirty="0"/>
              <a:t>α</a:t>
            </a:r>
            <a:r>
              <a:rPr lang="en-US" sz="3200" dirty="0" err="1"/>
              <a:t>τικὴ</a:t>
            </a:r>
            <a:r>
              <a:rPr lang="en-US" sz="3200" dirty="0"/>
              <a:t> </a:t>
            </a:r>
            <a:r>
              <a:rPr lang="en-US" sz="3200" dirty="0" err="1"/>
              <a:t>φύση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θεότητ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ἀντιδι</a:t>
            </a:r>
            <a:r>
              <a:rPr lang="en-US" sz="3200" dirty="0"/>
              <a:t>α</a:t>
            </a:r>
            <a:r>
              <a:rPr lang="en-US" sz="3200" dirty="0" err="1"/>
              <a:t>στολή</a:t>
            </a:r>
            <a:r>
              <a:rPr lang="en-US" sz="3200" dirty="0"/>
              <a:t> </a:t>
            </a:r>
            <a:r>
              <a:rPr lang="en-US" sz="3200" dirty="0" err="1"/>
              <a:t>της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ἀνθρώ</a:t>
            </a:r>
            <a:r>
              <a:rPr lang="en-US" sz="3200" dirty="0"/>
              <a:t>π</a:t>
            </a:r>
            <a:r>
              <a:rPr lang="en-US" sz="3200" dirty="0" err="1"/>
              <a:t>ινη</a:t>
            </a:r>
            <a:r>
              <a:rPr lang="en-US" sz="3200" dirty="0"/>
              <a:t> </a:t>
            </a:r>
            <a:r>
              <a:rPr lang="en-US" sz="3200" dirty="0" err="1"/>
              <a:t>φύση</a:t>
            </a:r>
            <a:r>
              <a:rPr lang="en-US" sz="3200" dirty="0"/>
              <a:t>,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στικοὶ</a:t>
            </a:r>
            <a:r>
              <a:rPr lang="en-US" sz="3200" dirty="0"/>
              <a:t> </a:t>
            </a:r>
            <a:r>
              <a:rPr lang="en-US" sz="3200" dirty="0" err="1"/>
              <a:t>συγγρ</a:t>
            </a:r>
            <a:r>
              <a:rPr lang="en-US" sz="3200" dirty="0"/>
              <a:t>α</a:t>
            </a:r>
            <a:r>
              <a:rPr lang="en-US" sz="3200" dirty="0" err="1"/>
              <a:t>φεῖς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απ</a:t>
            </a:r>
            <a:r>
              <a:rPr lang="en-US" sz="3200" dirty="0" err="1"/>
              <a:t>τύσσουν</a:t>
            </a:r>
            <a:r>
              <a:rPr lang="en-US" sz="3200" dirty="0"/>
              <a:t> (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ἀφορμή</a:t>
            </a:r>
            <a:r>
              <a:rPr lang="en-US" sz="3200" dirty="0"/>
              <a:t>, π</a:t>
            </a:r>
            <a:r>
              <a:rPr lang="en-US" sz="3200" dirty="0" err="1"/>
              <a:t>άντοτε</a:t>
            </a:r>
            <a:r>
              <a:rPr lang="en-US" sz="3200" dirty="0"/>
              <a:t>,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συγκεκριμένη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λί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)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θεολογί</a:t>
            </a:r>
            <a:r>
              <a:rPr lang="en-US" sz="3200" dirty="0"/>
              <a:t>α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«π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»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«</a:t>
            </a:r>
            <a:r>
              <a:rPr lang="en-US" sz="3200" dirty="0" err="1"/>
              <a:t>ἀληθεί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».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Μὲ</a:t>
            </a:r>
            <a:r>
              <a:rPr lang="en-US" sz="3200" dirty="0"/>
              <a:t> β</a:t>
            </a:r>
            <a:r>
              <a:rPr lang="en-US" sz="3200" dirty="0" err="1"/>
              <a:t>άση</a:t>
            </a:r>
            <a:r>
              <a:rPr lang="en-US" sz="3200" dirty="0"/>
              <a:t> α</a:t>
            </a:r>
            <a:r>
              <a:rPr lang="en-US" sz="3200" dirty="0" err="1"/>
              <a:t>ὐτὴ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απ</a:t>
            </a:r>
            <a:r>
              <a:rPr lang="en-US" sz="3200" dirty="0" err="1"/>
              <a:t>ίστωση</a:t>
            </a:r>
            <a:r>
              <a:rPr lang="en-US" sz="3200" dirty="0"/>
              <a:t>, </a:t>
            </a:r>
            <a:r>
              <a:rPr lang="en-US" sz="3200" dirty="0" err="1"/>
              <a:t>τὸ</a:t>
            </a:r>
            <a:r>
              <a:rPr lang="en-US" sz="3200" dirty="0"/>
              <a:t> «</a:t>
            </a:r>
            <a:r>
              <a:rPr lang="en-US" sz="3200" dirty="0" err="1"/>
              <a:t>ἐν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» 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υτίζετ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«</a:t>
            </a:r>
            <a:r>
              <a:rPr lang="en-US" sz="3200" dirty="0" err="1"/>
              <a:t>ἐν</a:t>
            </a:r>
            <a:r>
              <a:rPr lang="en-US" sz="3200" dirty="0"/>
              <a:t> </a:t>
            </a:r>
            <a:r>
              <a:rPr lang="en-US" sz="3200" dirty="0" err="1"/>
              <a:t>Χριστῷ</a:t>
            </a:r>
            <a:r>
              <a:rPr lang="en-US" sz="3200" dirty="0"/>
              <a:t>»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ροτρο</a:t>
            </a:r>
            <a:r>
              <a:rPr lang="en-US" sz="3200" dirty="0"/>
              <a:t>π</a:t>
            </a:r>
            <a:r>
              <a:rPr lang="en-US" sz="3200" dirty="0" err="1"/>
              <a:t>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 </a:t>
            </a:r>
            <a:r>
              <a:rPr lang="en-US" sz="3200" dirty="0" err="1"/>
              <a:t>ἐν</a:t>
            </a:r>
            <a:r>
              <a:rPr lang="en-US" sz="3200" dirty="0"/>
              <a:t> π</a:t>
            </a:r>
            <a:r>
              <a:rPr lang="en-US" sz="3200" dirty="0" err="1"/>
              <a:t>νεύμ</a:t>
            </a:r>
            <a:r>
              <a:rPr lang="en-US" sz="3200" dirty="0"/>
              <a:t>α</a:t>
            </a:r>
            <a:r>
              <a:rPr lang="en-US" sz="3200" dirty="0" err="1"/>
              <a:t>τι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ἀληθείᾳ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οδηλώνει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πα</a:t>
            </a:r>
            <a:r>
              <a:rPr lang="en-US" sz="3200" dirty="0" err="1"/>
              <a:t>ρουσί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Υἱοῦ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μεσίτου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ρὸς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Θεὸ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ἐν</a:t>
            </a:r>
            <a:r>
              <a:rPr lang="en-US" sz="3200" dirty="0"/>
              <a:t> </a:t>
            </a:r>
            <a:r>
              <a:rPr lang="en-US" sz="3200" dirty="0" err="1"/>
              <a:t>λόγῳ</a:t>
            </a:r>
            <a:r>
              <a:rPr lang="en-US" sz="3200" dirty="0"/>
              <a:t> π</a:t>
            </a:r>
            <a:r>
              <a:rPr lang="en-US" sz="3200" dirty="0" err="1"/>
              <a:t>ροτρο</a:t>
            </a:r>
            <a:r>
              <a:rPr lang="en-US" sz="3200" dirty="0"/>
              <a:t>π</a:t>
            </a:r>
            <a:r>
              <a:rPr lang="en-US" sz="3200" dirty="0" err="1"/>
              <a:t>ή</a:t>
            </a:r>
            <a:r>
              <a:rPr lang="en-US" sz="3200" dirty="0"/>
              <a:t>, </a:t>
            </a:r>
            <a:r>
              <a:rPr lang="en-US" sz="3200" dirty="0" err="1"/>
              <a:t>ἑ</a:t>
            </a:r>
            <a:r>
              <a:rPr lang="en-US" sz="3200" dirty="0"/>
              <a:t>π</a:t>
            </a:r>
            <a:r>
              <a:rPr lang="en-US" sz="3200" dirty="0" err="1"/>
              <a:t>ομένως</a:t>
            </a:r>
            <a:r>
              <a:rPr lang="en-US" sz="3200" dirty="0"/>
              <a:t>,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οκτᾶ</a:t>
            </a:r>
            <a:r>
              <a:rPr lang="en-US" sz="3200" dirty="0"/>
              <a:t> </a:t>
            </a:r>
            <a:r>
              <a:rPr lang="en-US" sz="3200" dirty="0" err="1"/>
              <a:t>ἕν</a:t>
            </a:r>
            <a:r>
              <a:rPr lang="en-US" sz="3200" dirty="0"/>
              <a:t>α </a:t>
            </a:r>
            <a:r>
              <a:rPr lang="en-US" sz="3200" dirty="0" err="1"/>
              <a:t>χριστολογικὸ</a:t>
            </a:r>
            <a:r>
              <a:rPr lang="en-US" sz="3200" dirty="0"/>
              <a:t> π</a:t>
            </a:r>
            <a:r>
              <a:rPr lang="en-US" sz="3200" dirty="0" err="1"/>
              <a:t>εριεχόμενο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οκ</a:t>
            </a:r>
            <a:r>
              <a:rPr lang="en-US" sz="3200" dirty="0"/>
              <a:t>α</a:t>
            </a:r>
            <a:r>
              <a:rPr lang="en-US" sz="3200" dirty="0" err="1"/>
              <a:t>λύ</a:t>
            </a:r>
            <a:r>
              <a:rPr lang="en-US" sz="3200" dirty="0"/>
              <a:t>π</a:t>
            </a:r>
            <a:r>
              <a:rPr lang="en-US" sz="3200" dirty="0" err="1"/>
              <a:t>τει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βα</a:t>
            </a:r>
            <a:r>
              <a:rPr lang="en-US" sz="3200" dirty="0" err="1"/>
              <a:t>θύτερη</a:t>
            </a:r>
            <a:r>
              <a:rPr lang="en-US" sz="3200" dirty="0"/>
              <a:t> </a:t>
            </a:r>
            <a:r>
              <a:rPr lang="en-US" sz="3200" dirty="0" err="1"/>
              <a:t>ἔννοι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 </a:t>
            </a:r>
            <a:r>
              <a:rPr lang="en-US" sz="3200" dirty="0" err="1"/>
              <a:t>Ἰω</a:t>
            </a:r>
            <a:r>
              <a:rPr lang="en-US" sz="3200" dirty="0"/>
              <a:t>. 14, 6 (</a:t>
            </a:r>
            <a:r>
              <a:rPr lang="en-US" sz="3200" i="1" dirty="0" err="1"/>
              <a:t>ἐγὼ</a:t>
            </a:r>
            <a:r>
              <a:rPr lang="en-US" sz="3200" i="1" dirty="0"/>
              <a:t> </a:t>
            </a:r>
            <a:r>
              <a:rPr lang="en-US" sz="3200" i="1" dirty="0" err="1"/>
              <a:t>εἰμι</a:t>
            </a:r>
            <a:r>
              <a:rPr lang="en-US" sz="3200" i="1" dirty="0"/>
              <a:t>…</a:t>
            </a:r>
            <a:r>
              <a:rPr lang="en-US" sz="3200" i="1" dirty="0" err="1"/>
              <a:t>ἡ</a:t>
            </a:r>
            <a:r>
              <a:rPr lang="en-US" sz="3200" i="1" dirty="0"/>
              <a:t> </a:t>
            </a:r>
            <a:r>
              <a:rPr lang="en-US" sz="3200" i="1" dirty="0" err="1"/>
              <a:t>ἀλήθει</a:t>
            </a:r>
            <a:r>
              <a:rPr lang="en-US" sz="3200" i="1" dirty="0"/>
              <a:t>α</a:t>
            </a:r>
            <a:r>
              <a:rPr lang="en-US" sz="3200" dirty="0"/>
              <a:t>)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965042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1557</TotalTime>
  <Words>1728</Words>
  <Application>Microsoft Macintosh PowerPoint</Application>
  <PresentationFormat>Widescreen</PresentationFormat>
  <Paragraphs>57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                                                                                                                 ΚΕΦΑΛΑΙΟ Ε΄   Ἡ Λατρεία «ἐν Πνεύματι καὶ ἀληθείᾳ» ὡς ἄξονας διαφοροποιήσεως τῆς χριστιανικῆς ἀπὸ τὴν ἑβραϊκὴ Λατρεία.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388</cp:revision>
  <dcterms:created xsi:type="dcterms:W3CDTF">2021-01-21T13:31:32Z</dcterms:created>
  <dcterms:modified xsi:type="dcterms:W3CDTF">2021-04-07T09:34:48Z</dcterms:modified>
</cp:coreProperties>
</file>