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42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F9E31-B2FD-CB4F-A807-9F8E31EEF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165C24-A427-7947-943F-62C93D08E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7FB83-5567-5F49-841B-4C0DDD71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26EE-950C-8241-9F71-2072A374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88FD6-558A-C54E-8014-F770B5DF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4009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F034-4710-924E-BF22-718342F2B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DA3BD-60B2-2749-941E-C45A05540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BE2B4-5263-9A48-98F0-19141533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4E62E-7E6D-5F48-B773-F5E4CEDF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19FD5-FEB9-4B42-8E48-55E6DFB7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060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3DB522-8BF2-D743-B073-E689CABF4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5A85F-2B47-764B-ADAF-A3FB95E30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996FE-B426-084F-90B0-7CE1DD157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60153-CE90-4C40-8860-F3FC1FD7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A4032-6867-8345-8C77-F4977613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981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06F75-0BD5-4342-8AD5-5BA6FF8A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30A19-8392-CB49-B475-226D0FB20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C514F-4D7A-EB48-A8FF-7B297428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EC078-B670-D241-BB78-970F1593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ADD86-B0A4-1142-BF9C-76601DFE6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260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79138-3E73-AB40-84EC-4C4320ECC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EDD21-16AC-FF40-B87D-F055D8249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2B51F-46CE-B649-BFD9-87C7B087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6531F-6F1F-7046-AC3A-EB73BAD6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968FD-D881-B747-B53E-84D2BBC5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761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1FDD-F483-9C46-B5A4-772C920BB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63279-320E-3047-96D3-3E65AEDF4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66072-5D7E-7A4B-AE95-08D7AB605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7F5AA-B737-D446-80DA-9FAE0B8A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9075C-AF80-5B4B-8D86-D8C297C08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209F0-ED60-FF4E-A5E6-D0838C7F5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7895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C951-14E4-AC48-994E-6C1ED2A0A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2C1D2-59E4-1B46-90A1-F5FA31F93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D2DEE-5945-584E-AFA0-74D1F1970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8CC0BA-488E-8B49-976C-B5B5EB1B0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BC5B8-22B2-624B-95A8-408A3DA7F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F5EB0-1BA3-6D47-918E-73B53F41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F149B2-80C4-FA41-89BD-96FDE23F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2C54B-B132-FE46-BDB7-C43116E3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967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64F5-7835-C046-9AA9-8CCCE535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F5ED9-1061-8146-B73D-FAE6E7DB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6B1785-F794-D642-A360-B89E71D1C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1CE15A-EDF3-D749-B9EA-50BDD26E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4914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F9FCB-00C9-904D-9FCE-F8375541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52079E-C3F7-E144-A5C9-29864B45B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8DB22-3E23-5A47-94E2-A3D93B37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396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DE792-C5BE-E94A-BCB2-E4017BEAB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7E05-50E6-1743-A2B0-B816DB0E0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BD26B-758C-684F-B917-07FE313F2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E4C3F-D181-CF42-85F2-F4B2273D2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4C44B-B404-3E4B-9503-FF6E0BD0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77815-F23F-9947-805A-E948219AB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3451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8E86-636A-A84B-832F-6844C93DB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F4553-E3F8-154B-BD92-7F4912179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11233-D607-C145-A44B-4833B1A9C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0DCC9-7F17-084F-8A8B-76CDC56FD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2F571-2A59-2140-8A68-C40EBD5B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82680-6712-0B44-98B0-AB507BFAB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0392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666DCE-7833-424F-8D2F-EADA9C66C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DBB15-E06B-DB42-B385-083D026F3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91A9A-2693-9342-87C2-39B7A10F82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4C12-79F4-814D-B43B-B677912F56D5}" type="datetimeFigureOut">
              <a:rPr lang="en-GR" smtClean="0"/>
              <a:t>10/3/21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D5D57-4D09-744C-962B-FB0F4E8CB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4CABD-5000-A543-B83F-3BD0A16F6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3E7B-0AD1-6E48-8437-00F2EFF1B248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525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419C-3733-DE4F-94F5-DCBBA594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29" y="99754"/>
            <a:ext cx="11204171" cy="731520"/>
          </a:xfrm>
        </p:spPr>
        <p:txBody>
          <a:bodyPr>
            <a:normAutofit fontScale="90000"/>
          </a:bodyPr>
          <a:lstStyle/>
          <a:p>
            <a:br>
              <a:rPr lang="el-GR" b="1" u="dotted" dirty="0"/>
            </a:br>
            <a:r>
              <a:rPr lang="el-GR" b="1" u="dotted" dirty="0"/>
              <a:t>(γ) </a:t>
            </a:r>
            <a:r>
              <a:rPr lang="el-GR" b="1" u="dotted" dirty="0" err="1"/>
              <a:t>Τὸ</a:t>
            </a:r>
            <a:r>
              <a:rPr lang="el-GR" b="1" u="dotted" dirty="0"/>
              <a:t> Πάσχα </a:t>
            </a:r>
            <a:r>
              <a:rPr lang="el-GR" b="1" u="dotted" dirty="0" err="1"/>
              <a:t>καὶ</a:t>
            </a:r>
            <a:r>
              <a:rPr lang="el-GR" b="1" u="dotted" dirty="0"/>
              <a:t> </a:t>
            </a:r>
            <a:r>
              <a:rPr lang="el-GR" b="1" u="dotted" dirty="0" err="1"/>
              <a:t>ἡ</a:t>
            </a:r>
            <a:r>
              <a:rPr lang="el-GR" b="1" u="dotted" dirty="0"/>
              <a:t> </a:t>
            </a:r>
            <a:r>
              <a:rPr lang="el-GR" b="1" u="dotted" dirty="0" err="1"/>
              <a:t>Πεντηκοστὴ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0190C-B776-1343-96C4-CDD136F22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" y="897774"/>
            <a:ext cx="11829011" cy="5860471"/>
          </a:xfrm>
        </p:spPr>
        <p:txBody>
          <a:bodyPr/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ἑορτὲς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κοινῆς</a:t>
            </a:r>
            <a:r>
              <a:rPr lang="el-GR" sz="3200" dirty="0"/>
              <a:t> </a:t>
            </a:r>
            <a:r>
              <a:rPr lang="el-GR" sz="3200" dirty="0" err="1"/>
              <a:t>κληρονομιᾶς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ἑβραϊκῆς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λατρείας</a:t>
            </a:r>
            <a:r>
              <a:rPr lang="en-US" sz="3200" dirty="0"/>
              <a:t>.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ἀντιμετώπισε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χριστιανικοῦ</a:t>
            </a:r>
            <a:r>
              <a:rPr lang="el-GR" sz="3200" dirty="0"/>
              <a:t> </a:t>
            </a:r>
            <a:r>
              <a:rPr lang="el-GR" sz="3200" dirty="0" err="1"/>
              <a:t>ἐπαναπροσδιορισμοῦ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ἑορτολογικοῦ</a:t>
            </a:r>
            <a:r>
              <a:rPr lang="el-GR" sz="3200" dirty="0"/>
              <a:t> περιεχομένου</a:t>
            </a:r>
            <a:r>
              <a:rPr lang="en-US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</a:t>
            </a:r>
            <a:r>
              <a:rPr lang="en-US" sz="3200" dirty="0"/>
              <a:t>,</a:t>
            </a:r>
            <a:r>
              <a:rPr lang="el-GR" sz="3200" dirty="0"/>
              <a:t>τι </a:t>
            </a:r>
            <a:r>
              <a:rPr lang="el-GR" sz="3200" dirty="0" err="1"/>
              <a:t>ἀφορᾶ</a:t>
            </a:r>
            <a:r>
              <a:rPr lang="en-US" sz="3200" dirty="0"/>
              <a:t>-</a:t>
            </a:r>
            <a:r>
              <a:rPr lang="el-GR" sz="3200" dirty="0"/>
              <a:t>τουλάχιστον</a:t>
            </a:r>
            <a:r>
              <a:rPr lang="en-US" sz="3200" dirty="0"/>
              <a:t>- </a:t>
            </a:r>
            <a:r>
              <a:rPr lang="el-GR" sz="3200" dirty="0" err="1"/>
              <a:t>στὶς</a:t>
            </a:r>
            <a:r>
              <a:rPr lang="el-GR" sz="3200" dirty="0"/>
              <a:t> δύο μεγάλες </a:t>
            </a:r>
            <a:r>
              <a:rPr lang="el-GR" sz="3200" dirty="0" err="1"/>
              <a:t>ἑορτὲς</a:t>
            </a:r>
            <a:r>
              <a:rPr lang="en-US" sz="3200" dirty="0"/>
              <a:t>: </a:t>
            </a:r>
            <a:r>
              <a:rPr lang="el-GR" sz="3200" dirty="0" err="1"/>
              <a:t>τοῦ</a:t>
            </a:r>
            <a:r>
              <a:rPr lang="el-GR" sz="3200" dirty="0"/>
              <a:t> Πάσχα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γνώση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ἑορτασμοῦ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Πάσχα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λατρεία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μεταγενέστερες</a:t>
            </a:r>
            <a:r>
              <a:rPr lang="en-US" sz="3200" dirty="0"/>
              <a:t> (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ὑπόλοιπα</a:t>
            </a:r>
            <a:r>
              <a:rPr lang="el-GR" sz="3200" dirty="0"/>
              <a:t> βιβλία </a:t>
            </a:r>
            <a:r>
              <a:rPr lang="el-GR" sz="3200" dirty="0" err="1"/>
              <a:t>τῆς</a:t>
            </a:r>
            <a:r>
              <a:rPr lang="el-GR" sz="3200" dirty="0"/>
              <a:t> Π</a:t>
            </a:r>
            <a:r>
              <a:rPr lang="en-US" sz="3200" dirty="0"/>
              <a:t>.</a:t>
            </a:r>
            <a:r>
              <a:rPr lang="el-GR" sz="3200" dirty="0"/>
              <a:t>Δ</a:t>
            </a:r>
            <a:r>
              <a:rPr lang="en-US" sz="3200" dirty="0"/>
              <a:t>.) </a:t>
            </a:r>
            <a:r>
              <a:rPr lang="el-GR" sz="3200" dirty="0" err="1"/>
              <a:t>πηγὲς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Ἔσδρα</a:t>
            </a:r>
            <a:r>
              <a:rPr lang="en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Β΄Χρονικῶν</a:t>
            </a:r>
            <a:r>
              <a:rPr lang="en-US" sz="3200" dirty="0"/>
              <a:t> (</a:t>
            </a:r>
            <a:r>
              <a:rPr lang="el-GR" sz="3200" dirty="0" err="1"/>
              <a:t>Β΄Παραλειπομένων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79674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E0020-9CED-3241-A421-7613A474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5818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53D8-32DD-184C-A676-51037A121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" y="365759"/>
            <a:ext cx="11945389" cy="6384175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συνάξεως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λαῶν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δύο </a:t>
            </a:r>
            <a:r>
              <a:rPr lang="el-GR" sz="3200" dirty="0" err="1"/>
              <a:t>θεοφάνειες</a:t>
            </a:r>
            <a:r>
              <a:rPr lang="el-GR" sz="3200" dirty="0"/>
              <a:t> (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ἑβραϊκῆς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l-GR" sz="3200" dirty="0"/>
              <a:t>)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ἀκόμη</a:t>
            </a:r>
            <a:r>
              <a:rPr lang="el-GR" sz="3200" dirty="0"/>
              <a:t> </a:t>
            </a:r>
            <a:r>
              <a:rPr lang="el-GR" sz="3200" dirty="0" err="1"/>
              <a:t>κοινὸ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</a:t>
            </a:r>
            <a:r>
              <a:rPr lang="el-GR" sz="3200" dirty="0" err="1"/>
              <a:t>ἰσχύει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«</a:t>
            </a:r>
            <a:r>
              <a:rPr lang="el-GR" sz="3200" dirty="0" err="1"/>
              <a:t>πυρίνων</a:t>
            </a:r>
            <a:r>
              <a:rPr lang="el-GR" sz="3200" dirty="0"/>
              <a:t> </a:t>
            </a:r>
            <a:r>
              <a:rPr lang="el-GR" sz="3200" dirty="0" err="1"/>
              <a:t>γλωσσῶν</a:t>
            </a:r>
            <a:r>
              <a:rPr lang="el-GR" sz="3200" dirty="0"/>
              <a:t>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ἐκάθησαν</a:t>
            </a:r>
            <a:r>
              <a:rPr lang="el-GR" sz="3200" dirty="0"/>
              <a:t> «</a:t>
            </a:r>
            <a:r>
              <a:rPr lang="el-GR" sz="3200" dirty="0" err="1"/>
              <a:t>ἐφ᾿ἕνα</a:t>
            </a:r>
            <a:r>
              <a:rPr lang="el-GR" sz="3200" dirty="0"/>
              <a:t> </a:t>
            </a:r>
            <a:r>
              <a:rPr lang="el-GR" sz="3200" dirty="0" err="1"/>
              <a:t>ἕκαστον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μαθητῶν</a:t>
            </a:r>
            <a:r>
              <a:rPr lang="el-GR" sz="3200" dirty="0"/>
              <a:t> (</a:t>
            </a:r>
            <a:r>
              <a:rPr lang="el-GR" sz="3200" dirty="0" err="1"/>
              <a:t>Πρ</a:t>
            </a:r>
            <a:r>
              <a:rPr lang="el-GR" sz="3200" dirty="0"/>
              <a:t>. 2,3).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ἑνώνει</a:t>
            </a:r>
            <a:r>
              <a:rPr lang="el-GR" sz="3200" dirty="0"/>
              <a:t> </a:t>
            </a:r>
            <a:r>
              <a:rPr lang="el-GR" sz="3200" dirty="0" err="1"/>
              <a:t>ἐκεῖνα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εἶχαν</a:t>
            </a:r>
            <a:r>
              <a:rPr lang="el-GR" sz="3200" dirty="0"/>
              <a:t> </a:t>
            </a:r>
            <a:r>
              <a:rPr lang="el-GR" sz="3200" dirty="0" err="1"/>
              <a:t>διαιρεθεῖ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παλαιοδιαθηκικὴ</a:t>
            </a:r>
            <a:r>
              <a:rPr lang="el-GR" sz="3200" dirty="0"/>
              <a:t> παράδοση </a:t>
            </a:r>
            <a:r>
              <a:rPr lang="el-GR" sz="3200" dirty="0" err="1"/>
              <a:t>τῆς</a:t>
            </a:r>
            <a:r>
              <a:rPr lang="el-GR" sz="3200" dirty="0"/>
              <a:t> «συγχύσεως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γλωσσῶν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ἀνθρώπων</a:t>
            </a:r>
            <a:r>
              <a:rPr lang="el-GR" sz="3200" dirty="0"/>
              <a:t> (</a:t>
            </a:r>
            <a:r>
              <a:rPr lang="en-US" sz="3200" dirty="0" err="1"/>
              <a:t>Γεν</a:t>
            </a:r>
            <a:r>
              <a:rPr lang="en-US" sz="3200" dirty="0"/>
              <a:t> 11, 7-9</a:t>
            </a:r>
            <a:r>
              <a:rPr lang="el-GR" sz="3200" dirty="0"/>
              <a:t>).</a:t>
            </a:r>
          </a:p>
          <a:p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ἑβραϊκῆς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Ἱεροσόλυμα</a:t>
            </a:r>
            <a:r>
              <a:rPr lang="el-GR" sz="3200" dirty="0"/>
              <a:t> </a:t>
            </a:r>
            <a:r>
              <a:rPr lang="el-GR" sz="3200" dirty="0" err="1"/>
              <a:t>ἴσχυε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«σύγχυση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γλωσσῶν</a:t>
            </a:r>
            <a:r>
              <a:rPr lang="el-GR" sz="3200" dirty="0"/>
              <a:t>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μεταβλήθηκε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κάθοδο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045485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1E7C-5DE3-2941-9DDF-14D2B8B98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5818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A2C20-7D5A-714C-BD54-30DF1C11F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3" y="157942"/>
            <a:ext cx="11962014" cy="6550429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σύναξη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θεοφάνεια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Σινᾶ</a:t>
            </a:r>
            <a:r>
              <a:rPr lang="el-GR" sz="3200" dirty="0"/>
              <a:t> </a:t>
            </a:r>
            <a:r>
              <a:rPr lang="el-GR" sz="3200" dirty="0" err="1"/>
              <a:t>ἀπετέλεσαν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κοινὴ</a:t>
            </a:r>
            <a:r>
              <a:rPr lang="el-GR" sz="3200" dirty="0"/>
              <a:t> </a:t>
            </a:r>
            <a:r>
              <a:rPr lang="el-GR" sz="3200" dirty="0" err="1"/>
              <a:t>θεματικὴ</a:t>
            </a:r>
            <a:r>
              <a:rPr lang="el-GR" sz="3200" dirty="0"/>
              <a:t> βάση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Πεντηκοστή.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Πεντηκοστὴ</a:t>
            </a:r>
            <a:r>
              <a:rPr lang="el-GR" sz="3200" dirty="0"/>
              <a:t> </a:t>
            </a:r>
            <a:r>
              <a:rPr lang="el-GR" sz="3200" dirty="0" err="1"/>
              <a:t>ἐξακολουθεῖ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σημαντικὴ</a:t>
            </a:r>
            <a:r>
              <a:rPr lang="el-GR" sz="3200" dirty="0"/>
              <a:t> </a:t>
            </a:r>
            <a:r>
              <a:rPr lang="el-GR" sz="3200" dirty="0" err="1"/>
              <a:t>ἑορτολογικὴ</a:t>
            </a:r>
            <a:r>
              <a:rPr lang="el-GR" sz="3200" dirty="0"/>
              <a:t> συγκυρία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πρώτους Χριστιανούς, τόσο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ἑβραϊκή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διάσταση.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</a:t>
            </a:r>
            <a:r>
              <a:rPr lang="el-GR" sz="3200" dirty="0" err="1"/>
              <a:t>πεντηκοστὴ</a:t>
            </a:r>
            <a:r>
              <a:rPr lang="el-GR" sz="3200" dirty="0"/>
              <a:t> </a:t>
            </a:r>
            <a:r>
              <a:rPr lang="el-GR" sz="3200" dirty="0" err="1"/>
              <a:t>ἀπετέλεσε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μήτρα, </a:t>
            </a:r>
            <a:r>
              <a:rPr lang="el-GR" sz="3200" dirty="0" err="1"/>
              <a:t>ἐντὸς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κυοφορήθηκε-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Ἰουδαίων</a:t>
            </a:r>
            <a:r>
              <a:rPr lang="el-GR" sz="3200" dirty="0"/>
              <a:t> </a:t>
            </a:r>
            <a:r>
              <a:rPr lang="el-GR" sz="3200" dirty="0" err="1"/>
              <a:t>χριστιανοὺς</a:t>
            </a:r>
            <a:r>
              <a:rPr lang="el-GR" sz="3200" dirty="0"/>
              <a:t>-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248634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FCC97-206A-E14D-8029-F03BB94BD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85" y="365125"/>
            <a:ext cx="11612880" cy="2361450"/>
          </a:xfrm>
        </p:spPr>
        <p:txBody>
          <a:bodyPr/>
          <a:lstStyle/>
          <a:p>
            <a:r>
              <a:rPr lang="el-GR" b="1" dirty="0"/>
              <a:t>                             </a:t>
            </a:r>
            <a:r>
              <a:rPr lang="el-GR" b="1" u="sng" dirty="0"/>
              <a:t>ΚΕΦΑΛΑΙΟ Β΄  </a:t>
            </a:r>
            <a:br>
              <a:rPr lang="en-GR" dirty="0"/>
            </a:br>
            <a:r>
              <a:rPr lang="el-GR" b="1" u="sng" dirty="0" err="1"/>
              <a:t>Οἱ</a:t>
            </a:r>
            <a:r>
              <a:rPr lang="el-GR" b="1" u="sng" dirty="0"/>
              <a:t> </a:t>
            </a:r>
            <a:r>
              <a:rPr lang="el-GR" b="1" u="sng" dirty="0" err="1"/>
              <a:t>ἐπιδράσεις</a:t>
            </a:r>
            <a:r>
              <a:rPr lang="el-GR" b="1" u="sng" dirty="0"/>
              <a:t> </a:t>
            </a:r>
            <a:r>
              <a:rPr lang="el-GR" b="1" u="sng" dirty="0" err="1"/>
              <a:t>τῆς</a:t>
            </a:r>
            <a:r>
              <a:rPr lang="el-GR" b="1" u="sng" dirty="0"/>
              <a:t> </a:t>
            </a:r>
            <a:r>
              <a:rPr lang="el-GR" b="1" u="sng" dirty="0" err="1"/>
              <a:t>ἑβραϊκῆς</a:t>
            </a:r>
            <a:r>
              <a:rPr lang="el-GR" b="1" u="sng" dirty="0"/>
              <a:t> </a:t>
            </a:r>
            <a:r>
              <a:rPr lang="el-GR" b="1" u="sng" dirty="0" err="1"/>
              <a:t>ἐπὶ</a:t>
            </a:r>
            <a:r>
              <a:rPr lang="el-GR" b="1" u="sng" dirty="0"/>
              <a:t> </a:t>
            </a:r>
            <a:r>
              <a:rPr lang="el-GR" b="1" u="sng" dirty="0" err="1"/>
              <a:t>τῆς</a:t>
            </a:r>
            <a:r>
              <a:rPr lang="el-GR" b="1" u="sng" dirty="0"/>
              <a:t> </a:t>
            </a:r>
            <a:r>
              <a:rPr lang="el-GR" b="1" u="sng" dirty="0" err="1"/>
              <a:t>χριστιανικῆς</a:t>
            </a:r>
            <a:r>
              <a:rPr lang="el-GR" b="1" u="sng" dirty="0"/>
              <a:t> λατρείας</a:t>
            </a:r>
            <a:r>
              <a:rPr lang="en-G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9CEC5-6C24-8F41-B6C5-4D30EBE1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1" y="3183775"/>
            <a:ext cx="11079480" cy="2993187"/>
          </a:xfrm>
        </p:spPr>
        <p:txBody>
          <a:bodyPr/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70783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DE992-D104-9D49-827E-A6410EE30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2" y="0"/>
            <a:ext cx="11287297" cy="748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4BE89-A96A-5748-95BC-0E34975EA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2" y="74815"/>
            <a:ext cx="12003578" cy="67083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dotted" dirty="0"/>
              <a:t>(α) </a:t>
            </a:r>
            <a:r>
              <a:rPr lang="en-US" sz="3200" b="1" u="dotted" dirty="0" err="1"/>
              <a:t>Ἡ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λειτουργικὴ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χρησιμο</a:t>
            </a:r>
            <a:r>
              <a:rPr lang="en-US" sz="3200" b="1" u="dotted" dirty="0"/>
              <a:t>π</a:t>
            </a:r>
            <a:r>
              <a:rPr lang="en-US" sz="3200" b="1" u="dotted" dirty="0" err="1"/>
              <a:t>οίηση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τοῦ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Ψ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λτηρίου</a:t>
            </a:r>
            <a:endParaRPr lang="en-GR" sz="3200" b="1" u="sng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γνωστὸ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ἐντ</a:t>
            </a:r>
            <a:r>
              <a:rPr lang="en-US" sz="3200" dirty="0"/>
              <a:t>α</a:t>
            </a:r>
            <a:r>
              <a:rPr lang="en-US" sz="3200" dirty="0" err="1"/>
              <a:t>χθεῖ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π</a:t>
            </a:r>
            <a:r>
              <a:rPr lang="en-US" sz="3200" dirty="0" err="1"/>
              <a:t>ουδ</a:t>
            </a:r>
            <a:r>
              <a:rPr lang="en-US" sz="3200" dirty="0"/>
              <a:t>α</a:t>
            </a:r>
            <a:r>
              <a:rPr lang="en-US" sz="3200" dirty="0" err="1"/>
              <a:t>ί</a:t>
            </a:r>
            <a:r>
              <a:rPr lang="en-US" sz="3200" dirty="0"/>
              <a:t>α </a:t>
            </a:r>
            <a:r>
              <a:rPr lang="en-US" sz="3200" dirty="0" err="1"/>
              <a:t>θρησκευτικὴ</a:t>
            </a:r>
            <a:r>
              <a:rPr lang="en-US" sz="3200" dirty="0"/>
              <a:t> π</a:t>
            </a:r>
            <a:r>
              <a:rPr lang="en-US" sz="3200" dirty="0" err="1"/>
              <a:t>οίηση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Ἰσρ</a:t>
            </a:r>
            <a:r>
              <a:rPr lang="en-US" sz="3200" dirty="0"/>
              <a:t>α</a:t>
            </a:r>
            <a:r>
              <a:rPr lang="en-US" sz="3200" dirty="0" err="1"/>
              <a:t>ήλ</a:t>
            </a:r>
            <a:r>
              <a:rPr lang="en-US" sz="3200" dirty="0"/>
              <a:t>,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ντικότερο</a:t>
            </a:r>
            <a:r>
              <a:rPr lang="en-US" sz="3200" dirty="0"/>
              <a:t> </a:t>
            </a:r>
            <a:r>
              <a:rPr lang="en-US" sz="3200" dirty="0" err="1"/>
              <a:t>τμῆμ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λμοί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ληροφορίες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χρήση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λμῶν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Χριστοῦ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ρώτης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π</a:t>
            </a:r>
            <a:r>
              <a:rPr lang="en-US" sz="3200" dirty="0" err="1"/>
              <a:t>εριορισμένες</a:t>
            </a:r>
            <a:r>
              <a:rPr lang="el-GR" sz="3200" dirty="0"/>
              <a:t>: ο</a:t>
            </a:r>
            <a:r>
              <a:rPr lang="en-US" sz="3200" dirty="0" err="1"/>
              <a:t>ἱ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λμοὶ</a:t>
            </a:r>
            <a:r>
              <a:rPr lang="en-US" sz="3200" dirty="0"/>
              <a:t> </a:t>
            </a:r>
            <a:r>
              <a:rPr lang="en-US" sz="3200" dirty="0" err="1"/>
              <a:t>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ωσδή</a:t>
            </a:r>
            <a:r>
              <a:rPr lang="en-US" sz="3200" dirty="0"/>
              <a:t>π</a:t>
            </a:r>
            <a:r>
              <a:rPr lang="en-US" sz="3200" dirty="0" err="1"/>
              <a:t>οτε</a:t>
            </a:r>
            <a:r>
              <a:rPr lang="en-US" sz="3200" dirty="0"/>
              <a:t> </a:t>
            </a:r>
            <a:r>
              <a:rPr lang="en-US" sz="3200" dirty="0" err="1"/>
              <a:t>ἐντετ</a:t>
            </a:r>
            <a:r>
              <a:rPr lang="en-US" sz="3200" dirty="0"/>
              <a:t>α</a:t>
            </a:r>
            <a:r>
              <a:rPr lang="en-US" sz="3200" dirty="0" err="1"/>
              <a:t>γμένοι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θημερινὲς</a:t>
            </a:r>
            <a:r>
              <a:rPr lang="en-US" sz="3200" dirty="0"/>
              <a:t> </a:t>
            </a:r>
            <a:r>
              <a:rPr lang="en-US" sz="3200" dirty="0" err="1"/>
              <a:t>ἀκολουθίες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Ἡ</a:t>
            </a:r>
            <a:r>
              <a:rPr lang="en-US" sz="3200" dirty="0"/>
              <a:t> β</a:t>
            </a:r>
            <a:r>
              <a:rPr lang="en-US" sz="3200" dirty="0" err="1"/>
              <a:t>άση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ἔντ</a:t>
            </a:r>
            <a:r>
              <a:rPr lang="en-US" sz="3200" dirty="0"/>
              <a:t>α</a:t>
            </a:r>
            <a:r>
              <a:rPr lang="en-US" sz="3200" dirty="0" err="1"/>
              <a:t>ξη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λμῶν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οίηση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λμικῶν</a:t>
            </a:r>
            <a:r>
              <a:rPr lang="en-US" sz="3200" dirty="0"/>
              <a:t> </a:t>
            </a:r>
            <a:r>
              <a:rPr lang="en-US" sz="3200" dirty="0" err="1"/>
              <a:t>στίχων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Κύριο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οστόλους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b="1" dirty="0"/>
              <a:t>•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λμικοὶ</a:t>
            </a:r>
            <a:r>
              <a:rPr lang="en-US" sz="3200" dirty="0"/>
              <a:t> </a:t>
            </a:r>
            <a:r>
              <a:rPr lang="en-US" sz="3200" dirty="0" err="1"/>
              <a:t>στίχοι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άρχουν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δοξολογικὴ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άντηση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Θεοτόκου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Ἐλισά</a:t>
            </a:r>
            <a:r>
              <a:rPr lang="en-US" sz="3200" dirty="0"/>
              <a:t>β</a:t>
            </a:r>
            <a:r>
              <a:rPr lang="en-US" sz="3200" dirty="0" err="1"/>
              <a:t>ετ</a:t>
            </a:r>
            <a:r>
              <a:rPr lang="en-US" sz="3200" dirty="0"/>
              <a:t> (</a:t>
            </a:r>
            <a:r>
              <a:rPr lang="en-US" sz="3200" dirty="0" err="1"/>
              <a:t>Λκ</a:t>
            </a:r>
            <a:r>
              <a:rPr lang="en-US" sz="3200" dirty="0"/>
              <a:t>. 1, 46-55),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ὕμνο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Ζ</a:t>
            </a:r>
            <a:r>
              <a:rPr lang="en-US" sz="3200" dirty="0"/>
              <a:t>α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ρίου</a:t>
            </a:r>
            <a:r>
              <a:rPr lang="en-US" sz="3200" dirty="0"/>
              <a:t> (</a:t>
            </a:r>
            <a:r>
              <a:rPr lang="en-US" sz="3200" dirty="0" err="1"/>
              <a:t>Λκ</a:t>
            </a:r>
            <a:r>
              <a:rPr lang="en-US" sz="3200" dirty="0"/>
              <a:t>. 1, 68-79)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φώνηση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Συμεὼν</a:t>
            </a:r>
            <a:r>
              <a:rPr lang="en-US" sz="3200" dirty="0"/>
              <a:t> (</a:t>
            </a:r>
            <a:r>
              <a:rPr lang="en-US" sz="3200" dirty="0" err="1"/>
              <a:t>Λκ</a:t>
            </a:r>
            <a:r>
              <a:rPr lang="en-US" sz="3200" dirty="0"/>
              <a:t>. 2, 29-32).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1492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A798B-A238-BA40-BF4E-CFDD2AB68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48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89C92-D8B4-5B40-80DC-B0E819845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" y="191193"/>
            <a:ext cx="12011891" cy="6567054"/>
          </a:xfrm>
        </p:spPr>
        <p:txBody>
          <a:bodyPr>
            <a:normAutofit/>
          </a:bodyPr>
          <a:lstStyle/>
          <a:p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ῦλος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οιεῖ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λμικοὺς</a:t>
            </a:r>
            <a:r>
              <a:rPr lang="en-US" sz="3200" dirty="0"/>
              <a:t> </a:t>
            </a:r>
            <a:r>
              <a:rPr lang="en-US" sz="3200" dirty="0" err="1"/>
              <a:t>στίχους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ιστολές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l-GR" sz="3200" dirty="0"/>
              <a:t>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ἀδελφόθεος</a:t>
            </a:r>
            <a:r>
              <a:rPr lang="en-US" sz="3200" dirty="0"/>
              <a:t> </a:t>
            </a:r>
            <a:r>
              <a:rPr lang="en-US" sz="3200" dirty="0" err="1"/>
              <a:t>Ἰάκω</a:t>
            </a:r>
            <a:r>
              <a:rPr lang="en-US" sz="3200" dirty="0"/>
              <a:t>β</a:t>
            </a:r>
            <a:r>
              <a:rPr lang="en-US" sz="3200" dirty="0" err="1"/>
              <a:t>ος</a:t>
            </a:r>
            <a:r>
              <a:rPr lang="el-GR" sz="3200" dirty="0"/>
              <a:t>, </a:t>
            </a:r>
            <a:r>
              <a:rPr lang="en-US" sz="3200" dirty="0" err="1"/>
              <a:t>ἐνῶ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 </a:t>
            </a:r>
            <a:r>
              <a:rPr lang="en-US" sz="3200" dirty="0" err="1"/>
              <a:t>Πέτρος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λμικοὺς</a:t>
            </a:r>
            <a:r>
              <a:rPr lang="en-US" sz="3200" dirty="0"/>
              <a:t> </a:t>
            </a:r>
            <a:r>
              <a:rPr lang="en-US" sz="3200" dirty="0" err="1"/>
              <a:t>στίχους</a:t>
            </a:r>
            <a:r>
              <a:rPr lang="en-US" sz="3200" dirty="0"/>
              <a:t> (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τη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ὁμιλί</a:t>
            </a:r>
            <a:r>
              <a:rPr lang="en-US" sz="3200" dirty="0"/>
              <a:t>α </a:t>
            </a:r>
            <a:r>
              <a:rPr lang="en-US" sz="3200" dirty="0" err="1"/>
              <a:t>του</a:t>
            </a:r>
            <a:r>
              <a:rPr lang="en-US" sz="3200" dirty="0"/>
              <a:t> -</a:t>
            </a:r>
            <a:r>
              <a:rPr lang="en-US" sz="3200" dirty="0" err="1"/>
              <a:t>ἀμέσως</a:t>
            </a:r>
            <a:r>
              <a:rPr lang="en-US" sz="3200" dirty="0"/>
              <a:t>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Ἀνάληψη</a:t>
            </a:r>
            <a:r>
              <a:rPr lang="en-US" sz="3200" dirty="0"/>
              <a:t>- </a:t>
            </a:r>
            <a:r>
              <a:rPr lang="en-US" sz="3200" dirty="0" err="1"/>
              <a:t>στὰ</a:t>
            </a:r>
            <a:r>
              <a:rPr lang="en-US" sz="3200" dirty="0"/>
              <a:t> π</a:t>
            </a:r>
            <a:r>
              <a:rPr lang="en-US" sz="3200" dirty="0" err="1"/>
              <a:t>ρῶτ</a:t>
            </a:r>
            <a:r>
              <a:rPr lang="en-US" sz="3200" dirty="0"/>
              <a:t>α </a:t>
            </a:r>
            <a:r>
              <a:rPr lang="en-US" sz="3200" dirty="0" err="1"/>
              <a:t>μέλη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)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οίηση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λμῶν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ρωτοχριστι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π</a:t>
            </a:r>
            <a:r>
              <a:rPr lang="en-US" sz="3200" dirty="0" err="1"/>
              <a:t>ιστο</a:t>
            </a:r>
            <a:r>
              <a:rPr lang="en-US" sz="3200" dirty="0"/>
              <a:t>π</a:t>
            </a:r>
            <a:r>
              <a:rPr lang="en-US" sz="3200" dirty="0" err="1"/>
              <a:t>οιεῖτ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ιστολῶν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ύλου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οίηση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ρήμ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«</a:t>
            </a:r>
            <a:r>
              <a:rPr lang="en-US" sz="3200" dirty="0" err="1"/>
              <a:t>ψάλλω</a:t>
            </a:r>
            <a:r>
              <a:rPr lang="en-US" sz="3200" dirty="0"/>
              <a:t>»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</a:t>
            </a:r>
            <a:r>
              <a:rPr lang="en-US" sz="3200" dirty="0" err="1"/>
              <a:t>χρήση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λμῶν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οίηση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λμῶν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ἰδιωτικὲς</a:t>
            </a:r>
            <a:r>
              <a:rPr lang="en-US" sz="3200" dirty="0"/>
              <a:t> π</a:t>
            </a:r>
            <a:r>
              <a:rPr lang="en-US" sz="3200" dirty="0" err="1"/>
              <a:t>ροσευχὲς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ρώτων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νῶν</a:t>
            </a:r>
            <a:r>
              <a:rPr lang="en-US" sz="3200" dirty="0"/>
              <a:t> π</a:t>
            </a:r>
            <a:r>
              <a:rPr lang="en-US" sz="3200" dirty="0" err="1"/>
              <a:t>ιστο</a:t>
            </a:r>
            <a:r>
              <a:rPr lang="en-US" sz="3200" dirty="0"/>
              <a:t>π</a:t>
            </a:r>
            <a:r>
              <a:rPr lang="en-US" sz="3200" dirty="0" err="1"/>
              <a:t>οιεῖτ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ίσης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ῦλο</a:t>
            </a:r>
            <a:r>
              <a:rPr lang="en-US" sz="3200" dirty="0"/>
              <a:t>, </a:t>
            </a:r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</a:t>
            </a:r>
            <a:r>
              <a:rPr lang="en-US" sz="3200" dirty="0" err="1"/>
              <a:t>ροτρέ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νοὺς</a:t>
            </a:r>
            <a:r>
              <a:rPr lang="en-US" sz="3200" dirty="0"/>
              <a:t> «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λοῦν</a:t>
            </a:r>
            <a:r>
              <a:rPr lang="en-US" sz="3200" dirty="0"/>
              <a:t>» </a:t>
            </a:r>
            <a:r>
              <a:rPr lang="en-US" sz="3200" i="1" dirty="0" err="1"/>
              <a:t>ἑ</a:t>
            </a:r>
            <a:r>
              <a:rPr lang="en-US" sz="3200" i="1" dirty="0"/>
              <a:t>α</a:t>
            </a:r>
            <a:r>
              <a:rPr lang="en-US" sz="3200" i="1" dirty="0" err="1"/>
              <a:t>υτοῖς</a:t>
            </a:r>
            <a:r>
              <a:rPr lang="en-US" sz="3200" i="1" dirty="0"/>
              <a:t> </a:t>
            </a:r>
            <a:r>
              <a:rPr lang="en-US" sz="3200" i="1" dirty="0" err="1"/>
              <a:t>ψ</a:t>
            </a:r>
            <a:r>
              <a:rPr lang="en-US" sz="3200" i="1" dirty="0"/>
              <a:t>α</a:t>
            </a:r>
            <a:r>
              <a:rPr lang="en-US" sz="3200" i="1" dirty="0" err="1"/>
              <a:t>λμοῖς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ὕμνοις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ᾠδ</a:t>
            </a:r>
            <a:r>
              <a:rPr lang="en-US" sz="3200" i="1" dirty="0"/>
              <a:t>α</a:t>
            </a:r>
            <a:r>
              <a:rPr lang="en-US" sz="3200" i="1" dirty="0" err="1"/>
              <a:t>ῖς</a:t>
            </a:r>
            <a:r>
              <a:rPr lang="en-US" sz="3200" i="1" dirty="0"/>
              <a:t> π</a:t>
            </a:r>
            <a:r>
              <a:rPr lang="en-US" sz="3200" i="1" dirty="0" err="1"/>
              <a:t>νευμ</a:t>
            </a:r>
            <a:r>
              <a:rPr lang="en-US" sz="3200" i="1" dirty="0"/>
              <a:t>α</a:t>
            </a:r>
            <a:r>
              <a:rPr lang="en-US" sz="3200" i="1" dirty="0" err="1"/>
              <a:t>τικ</a:t>
            </a:r>
            <a:r>
              <a:rPr lang="en-US" sz="3200" i="1" dirty="0"/>
              <a:t>α</a:t>
            </a:r>
            <a:r>
              <a:rPr lang="en-US" sz="3200" i="1" dirty="0" err="1"/>
              <a:t>ῖς</a:t>
            </a:r>
            <a:r>
              <a:rPr lang="en-US" sz="3200" i="1" dirty="0"/>
              <a:t>, </a:t>
            </a:r>
            <a:r>
              <a:rPr lang="en-US" sz="3200" i="1" dirty="0" err="1"/>
              <a:t>ᾄδοντες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ψάλλοντες</a:t>
            </a:r>
            <a:r>
              <a:rPr lang="en-US" sz="3200" i="1" dirty="0"/>
              <a:t> </a:t>
            </a:r>
            <a:r>
              <a:rPr lang="en-US" sz="3200" i="1" dirty="0" err="1"/>
              <a:t>τῇ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ρδίᾳ</a:t>
            </a:r>
            <a:r>
              <a:rPr lang="en-US" sz="3200" i="1" dirty="0"/>
              <a:t> </a:t>
            </a:r>
            <a:r>
              <a:rPr lang="en-US" sz="3200" i="1" dirty="0" err="1"/>
              <a:t>τῷ</a:t>
            </a:r>
            <a:r>
              <a:rPr lang="en-US" sz="3200" i="1" dirty="0"/>
              <a:t> </a:t>
            </a:r>
            <a:r>
              <a:rPr lang="en-US" sz="3200" i="1" dirty="0" err="1"/>
              <a:t>κυρίῳ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n-US" sz="3200" dirty="0" err="1"/>
              <a:t>Ἐφ</a:t>
            </a:r>
            <a:r>
              <a:rPr lang="en-US" sz="3200" dirty="0"/>
              <a:t>. 5, 19</a:t>
            </a:r>
            <a:r>
              <a:rPr lang="el-GR" sz="3200" dirty="0"/>
              <a:t>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979382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1089-1190-BD43-BEB6-A47F4C560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F8B89-2D56-DE4D-9FEE-5279B4F2D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0" y="-45718"/>
            <a:ext cx="12133810" cy="6857997"/>
          </a:xfrm>
        </p:spPr>
        <p:txBody>
          <a:bodyPr>
            <a:noAutofit/>
          </a:bodyPr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χρήση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λμῶν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ἰδιωτικὴ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δημόσι</a:t>
            </a:r>
            <a:r>
              <a:rPr lang="en-US" sz="3200" dirty="0"/>
              <a:t>α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ρώτων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νῶν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θιερωθεῖ</a:t>
            </a:r>
            <a:r>
              <a:rPr lang="en-US" sz="3200" dirty="0"/>
              <a:t>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ἁ</a:t>
            </a:r>
            <a:r>
              <a:rPr lang="en-US" sz="3200" dirty="0"/>
              <a:t>π</a:t>
            </a:r>
            <a:r>
              <a:rPr lang="en-US" sz="3200" dirty="0" err="1"/>
              <a:t>λὰ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ίδρ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ἀφομοιωμένο</a:t>
            </a:r>
            <a:r>
              <a:rPr lang="en-US" sz="3200" dirty="0"/>
              <a:t> π</a:t>
            </a:r>
            <a:r>
              <a:rPr lang="en-US" sz="3200" dirty="0" err="1"/>
              <a:t>λήρως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Ἕν</a:t>
            </a:r>
            <a:r>
              <a:rPr lang="en-US" sz="3200" dirty="0"/>
              <a:t>α πα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ιοδι</a:t>
            </a:r>
            <a:r>
              <a:rPr lang="en-US" sz="3200" dirty="0"/>
              <a:t>α</a:t>
            </a:r>
            <a:r>
              <a:rPr lang="en-US" sz="3200" dirty="0" err="1"/>
              <a:t>θηκικὸ</a:t>
            </a:r>
            <a:r>
              <a:rPr lang="en-US" sz="3200" dirty="0"/>
              <a:t> 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λίο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μεγάλη</a:t>
            </a:r>
            <a:r>
              <a:rPr lang="en-US" sz="3200" dirty="0"/>
              <a:t> </a:t>
            </a:r>
            <a:r>
              <a:rPr lang="en-US" sz="3200" dirty="0" err="1"/>
              <a:t>θρησκευτικὴ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ήχηση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π</a:t>
            </a:r>
            <a:r>
              <a:rPr lang="en-US" sz="3200" dirty="0" err="1"/>
              <a:t>ίστη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ἔντονη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οίησή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β</a:t>
            </a:r>
            <a:r>
              <a:rPr lang="en-US" sz="3200" dirty="0" err="1"/>
              <a:t>άλλον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,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θητῶν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φόρων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ινοδι</a:t>
            </a:r>
            <a:r>
              <a:rPr lang="en-US" sz="3200" dirty="0"/>
              <a:t>α</a:t>
            </a:r>
            <a:r>
              <a:rPr lang="en-US" sz="3200" dirty="0" err="1"/>
              <a:t>θηκικῶν</a:t>
            </a:r>
            <a:r>
              <a:rPr lang="en-US" sz="3200" dirty="0"/>
              <a:t> </a:t>
            </a:r>
            <a:r>
              <a:rPr lang="en-US" sz="3200" dirty="0" err="1"/>
              <a:t>κειμένων</a:t>
            </a:r>
            <a:r>
              <a:rPr lang="en-US" sz="3200" dirty="0"/>
              <a:t>,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όλυτ</a:t>
            </a:r>
            <a:r>
              <a:rPr lang="en-US" sz="3200" dirty="0"/>
              <a:t>α </a:t>
            </a:r>
            <a:r>
              <a:rPr lang="en-US" sz="3200" dirty="0" err="1"/>
              <a:t>φυσιολογικὸ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οτελέσει</a:t>
            </a:r>
            <a:r>
              <a:rPr lang="en-US" sz="3200" dirty="0"/>
              <a:t> π</a:t>
            </a:r>
            <a:r>
              <a:rPr lang="en-US" sz="3200" dirty="0" err="1"/>
              <a:t>ροσευχητικὸ</a:t>
            </a:r>
            <a:r>
              <a:rPr lang="en-US" sz="3200" dirty="0"/>
              <a:t> </a:t>
            </a:r>
            <a:r>
              <a:rPr lang="en-US" sz="3200" dirty="0" err="1"/>
              <a:t>κείμενο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ρώτης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«</a:t>
            </a:r>
            <a:r>
              <a:rPr lang="en-US" sz="3200" dirty="0" err="1"/>
              <a:t>χριστολογικο</a:t>
            </a:r>
            <a:r>
              <a:rPr lang="en-US" sz="3200" dirty="0"/>
              <a:t>π</a:t>
            </a:r>
            <a:r>
              <a:rPr lang="en-US" sz="3200" dirty="0" err="1"/>
              <a:t>οίηση</a:t>
            </a:r>
            <a:r>
              <a:rPr lang="en-US" sz="3200" dirty="0"/>
              <a:t>»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λμῶν</a:t>
            </a:r>
            <a:r>
              <a:rPr lang="el-GR" sz="3200" dirty="0"/>
              <a:t>: η </a:t>
            </a:r>
            <a:r>
              <a:rPr lang="en-US" sz="3200" dirty="0" err="1"/>
              <a:t>τάση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ρώτης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ὥστε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οιεῖ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της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πα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ιοδι</a:t>
            </a:r>
            <a:r>
              <a:rPr lang="en-US" sz="3200" dirty="0"/>
              <a:t>α</a:t>
            </a:r>
            <a:r>
              <a:rPr lang="en-US" sz="3200" dirty="0" err="1"/>
              <a:t>θηκικοὺς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λμοὺς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ἔννοι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χριστολογικῶν</a:t>
            </a:r>
            <a:r>
              <a:rPr lang="en-US" sz="3200" dirty="0"/>
              <a:t> </a:t>
            </a:r>
            <a:r>
              <a:rPr lang="en-US" sz="3200" dirty="0" err="1"/>
              <a:t>κειμένων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ρτυριῶν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π</a:t>
            </a:r>
            <a:r>
              <a:rPr lang="en-US" sz="3200" dirty="0" err="1"/>
              <a:t>ροετοίμ</a:t>
            </a:r>
            <a:r>
              <a:rPr lang="en-US" sz="3200" dirty="0"/>
              <a:t>α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ἔλευση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Χριστοῦ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5017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4A680-6B36-1A4F-98B2-6011EA8DE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DF349-B988-D349-9D30-82DE89E84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91" y="320033"/>
            <a:ext cx="11995265" cy="6492248"/>
          </a:xfrm>
        </p:spPr>
        <p:txBody>
          <a:bodyPr>
            <a:normAutofit/>
          </a:bodyPr>
          <a:lstStyle/>
          <a:p>
            <a:r>
              <a:rPr lang="en-US" sz="3200" dirty="0" err="1"/>
              <a:t>Αὐτή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χριστολογικὴ</a:t>
            </a:r>
            <a:r>
              <a:rPr lang="en-US" sz="3200" dirty="0"/>
              <a:t> </a:t>
            </a:r>
            <a:r>
              <a:rPr lang="en-US" sz="3200" dirty="0" err="1"/>
              <a:t>ἑρμηνεί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λμῶν</a:t>
            </a:r>
            <a:r>
              <a:rPr lang="en-US" sz="3200" dirty="0"/>
              <a:t> </a:t>
            </a:r>
            <a:r>
              <a:rPr lang="en-US" sz="3200" dirty="0" err="1"/>
              <a:t>κορυφώνετ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 </a:t>
            </a:r>
            <a:r>
              <a:rPr lang="en-US" sz="3200" dirty="0" err="1"/>
              <a:t>Πέτρου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π</a:t>
            </a:r>
            <a:r>
              <a:rPr lang="en-US" sz="3200" dirty="0" err="1"/>
              <a:t>λήθη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ἡμέρ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Πεντηκοστῆς</a:t>
            </a:r>
            <a:r>
              <a:rPr lang="en-US" sz="3200" dirty="0"/>
              <a:t>, </a:t>
            </a:r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Πάθος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λμὸ</a:t>
            </a:r>
            <a:r>
              <a:rPr lang="en-US" sz="3200" dirty="0"/>
              <a:t> 15, 8-11,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λήψεως</a:t>
            </a:r>
            <a:r>
              <a:rPr lang="en-US" sz="3200" dirty="0"/>
              <a:t> </a:t>
            </a:r>
            <a:r>
              <a:rPr lang="en-US" sz="3200" dirty="0" err="1"/>
              <a:t>δόξ</a:t>
            </a:r>
            <a:r>
              <a:rPr lang="en-US" sz="3200" dirty="0"/>
              <a:t>α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λμικὸ</a:t>
            </a:r>
            <a:r>
              <a:rPr lang="en-US" sz="3200" dirty="0"/>
              <a:t> </a:t>
            </a:r>
            <a:r>
              <a:rPr lang="en-US" sz="3200" dirty="0" err="1"/>
              <a:t>στίχο</a:t>
            </a:r>
            <a:r>
              <a:rPr lang="en-US" sz="3200" dirty="0"/>
              <a:t> 109,1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λμικοὺς</a:t>
            </a:r>
            <a:r>
              <a:rPr lang="en-US" sz="3200" dirty="0"/>
              <a:t> </a:t>
            </a:r>
            <a:r>
              <a:rPr lang="en-US" sz="3200" dirty="0" err="1"/>
              <a:t>στίχους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φέρετ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Ἀνάστ</a:t>
            </a:r>
            <a:r>
              <a:rPr lang="en-US" sz="3200" dirty="0"/>
              <a:t>α</a:t>
            </a:r>
            <a:r>
              <a:rPr lang="en-US" sz="3200" dirty="0" err="1"/>
              <a:t>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Κυρίου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ῦλος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ὁμιλί</a:t>
            </a:r>
            <a:r>
              <a:rPr lang="en-US" sz="3200" dirty="0"/>
              <a:t>α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Ἀντιόχει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Πισιδί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n-US" sz="3200" dirty="0" err="1"/>
              <a:t>Πρ</a:t>
            </a:r>
            <a:r>
              <a:rPr lang="en-US" sz="3200" dirty="0"/>
              <a:t>. 13, 33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35</a:t>
            </a:r>
            <a:r>
              <a:rPr lang="el-GR" sz="3200" dirty="0"/>
              <a:t>).</a:t>
            </a:r>
          </a:p>
          <a:p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α</a:t>
            </a:r>
            <a:r>
              <a:rPr lang="en-US" sz="3200" dirty="0" err="1"/>
              <a:t>ὐτὲς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δεικνύουν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ἑρμηνευτικὴ</a:t>
            </a:r>
            <a:r>
              <a:rPr lang="en-US" sz="3200" dirty="0"/>
              <a:t> </a:t>
            </a:r>
            <a:r>
              <a:rPr lang="en-US" sz="3200" dirty="0" err="1"/>
              <a:t>τάση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ρώτης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άλλει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λμοὺς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κείμεν</a:t>
            </a:r>
            <a:r>
              <a:rPr lang="en-US" sz="3200" dirty="0"/>
              <a:t>α </a:t>
            </a:r>
            <a:r>
              <a:rPr lang="en-US" sz="3200" dirty="0" err="1"/>
              <a:t>μιᾶς</a:t>
            </a:r>
            <a:r>
              <a:rPr lang="en-US" sz="3200" dirty="0"/>
              <a:t> </a:t>
            </a:r>
            <a:r>
              <a:rPr lang="en-US" sz="3200" dirty="0" err="1"/>
              <a:t>χριστολογικῆς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γγελί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596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4527C-F9E7-104D-9B6C-24DB9B074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2" y="0"/>
            <a:ext cx="11287299" cy="748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9084F-C1C6-6D4B-B587-5C13E84DC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01" y="166254"/>
            <a:ext cx="11986953" cy="6575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dotted" dirty="0"/>
              <a:t>(β) </a:t>
            </a:r>
            <a:r>
              <a:rPr lang="en-US" sz="3200" b="1" u="dotted" dirty="0" err="1"/>
              <a:t>Ἡ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λειτουργικὴ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χρησιμο</a:t>
            </a:r>
            <a:r>
              <a:rPr lang="en-US" sz="3200" b="1" u="dotted" dirty="0"/>
              <a:t>π</a:t>
            </a:r>
            <a:r>
              <a:rPr lang="en-US" sz="3200" b="1" u="dotted" dirty="0" err="1"/>
              <a:t>οίηση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τοῦ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θυμιάμ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τος</a:t>
            </a:r>
            <a:endParaRPr lang="en-GR" sz="3200" b="1" u="sng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ῖοι</a:t>
            </a:r>
            <a:r>
              <a:rPr lang="en-US" sz="3200" dirty="0"/>
              <a:t> </a:t>
            </a:r>
            <a:r>
              <a:rPr lang="en-US" sz="3200" dirty="0" err="1"/>
              <a:t>εἶχ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υἱοθετήσει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θυμί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 (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π</a:t>
            </a:r>
            <a:r>
              <a:rPr lang="en-US" sz="3200" dirty="0" err="1"/>
              <a:t>ολλοὶ</a:t>
            </a:r>
            <a:r>
              <a:rPr lang="en-US" sz="3200" dirty="0"/>
              <a:t> </a:t>
            </a:r>
            <a:r>
              <a:rPr lang="en-US" sz="3200" dirty="0" err="1"/>
              <a:t>ἄλλοι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οὶ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τολῆς</a:t>
            </a:r>
            <a:r>
              <a:rPr lang="el-GR" sz="3200" dirty="0"/>
              <a:t>),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Π.Δ.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ισημ</a:t>
            </a:r>
            <a:r>
              <a:rPr lang="en-US" sz="3200" dirty="0"/>
              <a:t>α</a:t>
            </a:r>
            <a:r>
              <a:rPr lang="en-US" sz="3200" dirty="0" err="1"/>
              <a:t>ίνει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π</a:t>
            </a:r>
            <a:r>
              <a:rPr lang="en-US" sz="3200" dirty="0" err="1"/>
              <a:t>ροελεύσεώς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χώρ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αβ</a:t>
            </a:r>
            <a:r>
              <a:rPr lang="en-US" sz="3200" dirty="0" err="1"/>
              <a:t>ᾶ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όλοι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οὶ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τολῆς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ῖοι</a:t>
            </a:r>
            <a:r>
              <a:rPr lang="en-US" sz="3200" dirty="0"/>
              <a:t> </a:t>
            </a:r>
            <a:r>
              <a:rPr lang="en-US" sz="3200" dirty="0" err="1"/>
              <a:t>θεωροῦσ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θυμί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σύμ</a:t>
            </a:r>
            <a:r>
              <a:rPr lang="en-US" sz="3200" dirty="0"/>
              <a:t>β</a:t>
            </a:r>
            <a:r>
              <a:rPr lang="en-US" sz="3200" dirty="0" err="1"/>
              <a:t>ολο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ροσευχῆς</a:t>
            </a:r>
            <a:r>
              <a:rPr lang="el-GR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ροσέφερ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εἴτε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, </a:t>
            </a:r>
            <a:r>
              <a:rPr lang="en-US" sz="3200" dirty="0" err="1"/>
              <a:t>εἴτε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συνοδευτικὸ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θυσί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Τ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θυμί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ετελεῖτο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π</a:t>
            </a:r>
            <a:r>
              <a:rPr lang="en-US" sz="3200" dirty="0" err="1"/>
              <a:t>οικίλ</a:t>
            </a:r>
            <a:r>
              <a:rPr lang="en-US" sz="3200" dirty="0"/>
              <a:t>α </a:t>
            </a:r>
            <a:r>
              <a:rPr lang="en-US" sz="3200" dirty="0" err="1"/>
              <a:t>συστ</a:t>
            </a:r>
            <a:r>
              <a:rPr lang="en-US" sz="3200" dirty="0"/>
              <a:t>α</a:t>
            </a:r>
            <a:r>
              <a:rPr lang="en-US" sz="3200" dirty="0" err="1"/>
              <a:t>τικά</a:t>
            </a:r>
            <a:r>
              <a:rPr lang="el-GR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σκευή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οκλειστικὸ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ἱερέων</a:t>
            </a:r>
            <a:r>
              <a:rPr lang="en-US" sz="3200" dirty="0"/>
              <a:t>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οκλειστικὴ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χρησιμο</a:t>
            </a:r>
            <a:r>
              <a:rPr lang="en-US" sz="3200" dirty="0"/>
              <a:t>π</a:t>
            </a:r>
            <a:r>
              <a:rPr lang="en-US" sz="3200" dirty="0" err="1"/>
              <a:t>οίησή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γι</a:t>
            </a:r>
            <a:r>
              <a:rPr lang="en-US" sz="3200" dirty="0"/>
              <a:t>α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τελετουργικὴ</a:t>
            </a:r>
            <a:r>
              <a:rPr lang="en-US" sz="3200" dirty="0"/>
              <a:t> </a:t>
            </a:r>
            <a:r>
              <a:rPr lang="en-US" sz="3200" dirty="0" err="1"/>
              <a:t>εὐθύνη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ροσφορᾶς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θυμιάμ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ἀνῆκε</a:t>
            </a:r>
            <a:r>
              <a:rPr lang="en-US" sz="3200" dirty="0"/>
              <a:t> </a:t>
            </a:r>
            <a:r>
              <a:rPr lang="en-US" sz="3200" dirty="0" err="1"/>
              <a:t>ἀρχικὰ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α</a:t>
            </a:r>
            <a:r>
              <a:rPr lang="en-US" sz="3200" dirty="0" err="1"/>
              <a:t>ρών</a:t>
            </a:r>
            <a:r>
              <a:rPr lang="en-US" sz="3200" dirty="0"/>
              <a:t>, </a:t>
            </a:r>
            <a:r>
              <a:rPr lang="en-US" sz="3200" dirty="0" err="1"/>
              <a:t>ἀργότερ</a:t>
            </a:r>
            <a:r>
              <a:rPr lang="en-US" sz="3200" dirty="0"/>
              <a:t>α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μετ</a:t>
            </a:r>
            <a:r>
              <a:rPr lang="en-US" sz="3200" dirty="0"/>
              <a:t>αβ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άστηκε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ἱερεῖς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835090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5A50-BC88-FB46-944E-FD4712A94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1"/>
            <a:ext cx="11295611" cy="7481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BF0D3-2A4C-6246-BF2C-E2782E61E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16" y="365759"/>
            <a:ext cx="11912138" cy="6417425"/>
          </a:xfrm>
        </p:spPr>
        <p:txBody>
          <a:bodyPr>
            <a:normAutofit/>
          </a:bodyPr>
          <a:lstStyle/>
          <a:p>
            <a:r>
              <a:rPr lang="en-US" sz="3200" dirty="0" err="1"/>
              <a:t>Ἄν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ντικὸ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,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, </a:t>
            </a:r>
            <a:r>
              <a:rPr lang="en-US" sz="3200" dirty="0" err="1"/>
              <a:t>οἰκεῖο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νούς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θυμί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α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ρὶν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δεύτερο</a:t>
            </a:r>
            <a:r>
              <a:rPr lang="en-US" sz="3200" dirty="0"/>
              <a:t> </a:t>
            </a:r>
            <a:r>
              <a:rPr lang="en-US" sz="3200" dirty="0" err="1"/>
              <a:t>ἥμισυ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4ου α</a:t>
            </a:r>
            <a:r>
              <a:rPr lang="en-US" sz="3200" dirty="0" err="1"/>
              <a:t>ἰώ</a:t>
            </a:r>
            <a:r>
              <a:rPr lang="el-GR" sz="3200" dirty="0"/>
              <a:t>να.</a:t>
            </a:r>
          </a:p>
          <a:p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4ο α</a:t>
            </a:r>
            <a:r>
              <a:rPr lang="en-US" sz="3200" dirty="0" err="1"/>
              <a:t>ἰ</a:t>
            </a:r>
            <a:r>
              <a:rPr lang="en-US" sz="3200" dirty="0"/>
              <a:t>.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άρχουν</a:t>
            </a:r>
            <a:r>
              <a:rPr lang="en-US" sz="3200" dirty="0"/>
              <a:t> </a:t>
            </a:r>
            <a:r>
              <a:rPr lang="en-US" sz="3200" dirty="0" err="1"/>
              <a:t>ἔμμεσες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ρτυρίες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</a:t>
            </a:r>
            <a:r>
              <a:rPr lang="en-US" sz="3200" dirty="0" err="1"/>
              <a:t>χρήσεως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θυμιάμ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l-GR" sz="3200" dirty="0"/>
              <a:t>.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α</a:t>
            </a:r>
            <a:r>
              <a:rPr lang="en-US" sz="3200" dirty="0" err="1"/>
              <a:t>φὴς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π</a:t>
            </a:r>
            <a:r>
              <a:rPr lang="en-US" sz="3200" dirty="0" err="1"/>
              <a:t>ροέρχετ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οστολικὲς</a:t>
            </a:r>
            <a:r>
              <a:rPr lang="en-US" sz="3200" i="1" dirty="0"/>
              <a:t> </a:t>
            </a:r>
            <a:r>
              <a:rPr lang="en-US" sz="3200" i="1" dirty="0" err="1"/>
              <a:t>Δι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γὲς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τέλους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4ου α</a:t>
            </a:r>
            <a:r>
              <a:rPr lang="en-US" sz="3200" dirty="0" err="1"/>
              <a:t>ἰώ</a:t>
            </a:r>
            <a:r>
              <a:rPr lang="el-GR" sz="3200" dirty="0"/>
              <a:t>να.</a:t>
            </a:r>
          </a:p>
          <a:p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νόμιμη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όθεση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οστολικὲς</a:t>
            </a:r>
            <a:r>
              <a:rPr lang="en-US" sz="3200" i="1" dirty="0"/>
              <a:t> </a:t>
            </a:r>
            <a:r>
              <a:rPr lang="en-US" sz="3200" i="1" dirty="0" err="1"/>
              <a:t>Δι</a:t>
            </a:r>
            <a:r>
              <a:rPr lang="en-US" sz="3200" i="1" dirty="0"/>
              <a:t>α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γὲς</a:t>
            </a:r>
            <a:r>
              <a:rPr lang="en-US" sz="3200" dirty="0"/>
              <a:t> </a:t>
            </a:r>
            <a:r>
              <a:rPr lang="en-US" sz="3200" dirty="0" err="1"/>
              <a:t>συνοψίζουν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</a:t>
            </a:r>
            <a:r>
              <a:rPr lang="en-US" sz="3200" dirty="0" err="1"/>
              <a:t>ράξη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ρώτων</a:t>
            </a:r>
            <a:r>
              <a:rPr lang="en-US" sz="3200" dirty="0"/>
              <a:t> α</a:t>
            </a:r>
            <a:r>
              <a:rPr lang="en-US" sz="3200" dirty="0" err="1"/>
              <a:t>ἰώνων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</a:t>
            </a:r>
            <a:r>
              <a:rPr lang="en-US" sz="3200" dirty="0" err="1"/>
              <a:t>χρήση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θυμιάμ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ὑφίστ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οχὴ</a:t>
            </a:r>
            <a:r>
              <a:rPr lang="en-US" sz="3200" dirty="0"/>
              <a:t> π</a:t>
            </a:r>
            <a:r>
              <a:rPr lang="en-US" sz="3200" dirty="0" err="1"/>
              <a:t>ρογενέστερη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4ου α</a:t>
            </a:r>
            <a:r>
              <a:rPr lang="en-US" sz="3200" dirty="0" err="1"/>
              <a:t>ἰώ</a:t>
            </a:r>
            <a:r>
              <a:rPr lang="el-GR" sz="3200" dirty="0"/>
              <a:t>να.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4587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10BF5-6B6B-AA4F-9A63-52D1FAACB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97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F0C94-4D2D-064A-8ADF-583A975AC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444" y="507075"/>
            <a:ext cx="11837322" cy="6201295"/>
          </a:xfrm>
        </p:spPr>
        <p:txBody>
          <a:bodyPr>
            <a:normAutofit/>
          </a:bodyPr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ἔλλειψη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ρτυριῶν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</a:t>
            </a:r>
            <a:r>
              <a:rPr lang="en-US" sz="3200" dirty="0" err="1"/>
              <a:t>χρήσεως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θυμιάμ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ρώτων</a:t>
            </a:r>
            <a:r>
              <a:rPr lang="en-US" sz="3200" dirty="0"/>
              <a:t> α</a:t>
            </a:r>
            <a:r>
              <a:rPr lang="en-US" sz="3200" dirty="0" err="1"/>
              <a:t>ἰώνων</a:t>
            </a:r>
            <a:r>
              <a:rPr lang="en-US" sz="3200" dirty="0"/>
              <a:t> π</a:t>
            </a:r>
            <a:r>
              <a:rPr lang="en-US" sz="3200" dirty="0" err="1"/>
              <a:t>ιθ</a:t>
            </a:r>
            <a:r>
              <a:rPr lang="en-US" sz="3200" dirty="0"/>
              <a:t>α</a:t>
            </a:r>
            <a:r>
              <a:rPr lang="en-US" sz="3200" dirty="0" err="1"/>
              <a:t>νὸν</a:t>
            </a:r>
            <a:r>
              <a:rPr lang="en-US" sz="3200" dirty="0"/>
              <a:t> </a:t>
            </a:r>
            <a:r>
              <a:rPr lang="en-US" sz="3200" dirty="0" err="1"/>
              <a:t>ὀφείλετ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ἐθνικῶν</a:t>
            </a:r>
            <a:r>
              <a:rPr lang="en-US" sz="3200" dirty="0"/>
              <a:t> </a:t>
            </a:r>
            <a:r>
              <a:rPr lang="en-US" sz="3200" dirty="0" err="1"/>
              <a:t>χρήση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θυμιάμ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φρόντισε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οστ</a:t>
            </a:r>
            <a:r>
              <a:rPr lang="en-US" sz="3200" dirty="0"/>
              <a:t>α</a:t>
            </a:r>
            <a:r>
              <a:rPr lang="en-US" sz="3200" dirty="0" err="1"/>
              <a:t>σιο</a:t>
            </a:r>
            <a:r>
              <a:rPr lang="en-US" sz="3200" dirty="0"/>
              <a:t>π</a:t>
            </a:r>
            <a:r>
              <a:rPr lang="en-US" sz="3200" dirty="0" err="1"/>
              <a:t>οιηθεῖ</a:t>
            </a:r>
            <a:r>
              <a:rPr lang="en-US" sz="3200" dirty="0"/>
              <a:t>. </a:t>
            </a:r>
            <a:endParaRPr lang="el-GR" sz="3200" dirty="0"/>
          </a:p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γεγονὸς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ιστώνουμε</a:t>
            </a:r>
            <a:r>
              <a:rPr lang="en-US" sz="3200" dirty="0"/>
              <a:t> </a:t>
            </a:r>
            <a:r>
              <a:rPr lang="en-US" sz="3200" dirty="0" err="1"/>
              <a:t>μέσ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σχετικὴ</a:t>
            </a:r>
            <a:r>
              <a:rPr lang="en-US" sz="3200" dirty="0"/>
              <a:t> </a:t>
            </a:r>
            <a:r>
              <a:rPr lang="en-US" sz="3200" dirty="0" err="1"/>
              <a:t>κριτικὴ</a:t>
            </a:r>
            <a:r>
              <a:rPr lang="en-US" sz="3200" dirty="0"/>
              <a:t> </a:t>
            </a:r>
            <a:r>
              <a:rPr lang="en-US" sz="3200" dirty="0" err="1"/>
              <a:t>συγγρ</a:t>
            </a:r>
            <a:r>
              <a:rPr lang="en-US" sz="3200" dirty="0"/>
              <a:t>α</a:t>
            </a:r>
            <a:r>
              <a:rPr lang="en-US" sz="3200" dirty="0" err="1"/>
              <a:t>φέων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ρώτων</a:t>
            </a:r>
            <a:r>
              <a:rPr lang="en-US" sz="3200" dirty="0"/>
              <a:t> α</a:t>
            </a:r>
            <a:r>
              <a:rPr lang="en-US" sz="3200" dirty="0" err="1"/>
              <a:t>ἰώνων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858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34F3-1732-664F-BB22-837826004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27" y="66503"/>
            <a:ext cx="11270673" cy="9143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DC4D1-6BAA-2540-9277-D00B568DE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274320"/>
            <a:ext cx="11962015" cy="6417425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ἑορτὴ</a:t>
            </a:r>
            <a:r>
              <a:rPr lang="el-GR" sz="3200" dirty="0"/>
              <a:t> </a:t>
            </a:r>
            <a:r>
              <a:rPr lang="el-GR" sz="3200" dirty="0" err="1"/>
              <a:t>ἄρχιζε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n-US" sz="3200" dirty="0"/>
              <a:t> 14</a:t>
            </a:r>
            <a:r>
              <a:rPr lang="el-GR" sz="3200" baseline="30000" dirty="0"/>
              <a:t>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μηνὸς</a:t>
            </a:r>
            <a:r>
              <a:rPr lang="el-GR" sz="3200" dirty="0"/>
              <a:t> </a:t>
            </a:r>
            <a:r>
              <a:rPr lang="el-GR" sz="3200" dirty="0" err="1"/>
              <a:t>Νισὰν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διαρκοῦσε</a:t>
            </a:r>
            <a:r>
              <a:rPr lang="el-GR" sz="3200" dirty="0"/>
              <a:t> </a:t>
            </a:r>
            <a:r>
              <a:rPr lang="el-GR" sz="3200" dirty="0" err="1"/>
              <a:t>ὀκτὼ</a:t>
            </a:r>
            <a:r>
              <a:rPr lang="el-GR" sz="3200" dirty="0"/>
              <a:t> </a:t>
            </a:r>
            <a:r>
              <a:rPr lang="el-GR" sz="3200" dirty="0" err="1"/>
              <a:t>ἡμέρες</a:t>
            </a:r>
            <a:r>
              <a:rPr lang="en-US" sz="3200" dirty="0"/>
              <a:t>.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ὅλο</a:t>
            </a:r>
            <a:r>
              <a:rPr lang="el-GR" sz="3200" dirty="0"/>
              <a:t> </a:t>
            </a:r>
            <a:r>
              <a:rPr lang="el-GR" sz="3200" dirty="0" err="1"/>
              <a:t>τελετουργικὸ</a:t>
            </a:r>
            <a:r>
              <a:rPr lang="el-GR" sz="3200" dirty="0"/>
              <a:t> </a:t>
            </a:r>
            <a:r>
              <a:rPr lang="el-GR" sz="3200" dirty="0" err="1"/>
              <a:t>ἐπικεντρωνόταν</a:t>
            </a:r>
            <a:r>
              <a:rPr lang="el-GR" sz="3200" dirty="0"/>
              <a:t> γύρω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κεντρικὸ</a:t>
            </a:r>
            <a:r>
              <a:rPr lang="el-GR" sz="3200" dirty="0"/>
              <a:t> θυσιαστήριο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Ἱεροσολύμων</a:t>
            </a:r>
            <a:r>
              <a:rPr lang="en-US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ἀποτελοῦσε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βασικὸ</a:t>
            </a:r>
            <a:r>
              <a:rPr lang="el-GR" sz="3200" dirty="0"/>
              <a:t> τόπο </a:t>
            </a:r>
            <a:r>
              <a:rPr lang="el-GR" sz="3200" dirty="0" err="1"/>
              <a:t>ἑορτασμοῦ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Ὅπως</a:t>
            </a:r>
            <a:r>
              <a:rPr lang="el-GR" sz="3200" dirty="0"/>
              <a:t> συνάγεται </a:t>
            </a:r>
            <a:r>
              <a:rPr lang="el-GR" sz="3200" dirty="0" err="1"/>
              <a:t>ἀπὸ</a:t>
            </a:r>
            <a:r>
              <a:rPr lang="el-GR" sz="3200" dirty="0"/>
              <a:t> μαρτυρίες </a:t>
            </a:r>
            <a:r>
              <a:rPr lang="el-GR" sz="3200" dirty="0" err="1"/>
              <a:t>ἔργων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Φίλωνος</a:t>
            </a:r>
            <a:r>
              <a:rPr lang="en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Ἀλεξανδρέως</a:t>
            </a:r>
            <a:r>
              <a:rPr lang="en-US" sz="3200" dirty="0"/>
              <a:t> (20</a:t>
            </a:r>
            <a:r>
              <a:rPr lang="el-GR" sz="3200" dirty="0"/>
              <a:t>π</a:t>
            </a:r>
            <a:r>
              <a:rPr lang="en-US" sz="3200" dirty="0"/>
              <a:t>.</a:t>
            </a:r>
            <a:r>
              <a:rPr lang="el-GR" sz="3200" dirty="0"/>
              <a:t>Χ</a:t>
            </a:r>
            <a:r>
              <a:rPr lang="en-US" sz="3200" dirty="0"/>
              <a:t>.-40</a:t>
            </a:r>
            <a:r>
              <a:rPr lang="el-GR" sz="3200" dirty="0"/>
              <a:t>μ</a:t>
            </a:r>
            <a:r>
              <a:rPr lang="en-US" sz="3200" dirty="0"/>
              <a:t>.</a:t>
            </a:r>
            <a:r>
              <a:rPr lang="el-GR" sz="3200" dirty="0"/>
              <a:t>Χ</a:t>
            </a:r>
            <a:r>
              <a:rPr lang="en-US" sz="3200" dirty="0"/>
              <a:t>.)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Πάσχα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Ἄζυμα</a:t>
            </a:r>
            <a:r>
              <a:rPr lang="el-GR" sz="3200" dirty="0"/>
              <a:t> συνεορτάζονταν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ἐαρινὴ</a:t>
            </a:r>
            <a:r>
              <a:rPr lang="el-GR" sz="3200" dirty="0"/>
              <a:t> </a:t>
            </a:r>
            <a:r>
              <a:rPr lang="el-GR" sz="3200" dirty="0" err="1"/>
              <a:t>ἰσημερία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προσδίδει </a:t>
            </a:r>
            <a:r>
              <a:rPr lang="el-GR" sz="3200" dirty="0" err="1"/>
              <a:t>ἀλληγορικὴ</a:t>
            </a:r>
            <a:r>
              <a:rPr lang="el-GR" sz="3200" dirty="0"/>
              <a:t> σημασία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τελετουργικὰ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ἑβραϊκοῦ</a:t>
            </a:r>
            <a:r>
              <a:rPr lang="el-GR" sz="3200" dirty="0"/>
              <a:t> </a:t>
            </a:r>
            <a:r>
              <a:rPr lang="el-GR" sz="3200" dirty="0" err="1"/>
              <a:t>πασχάλιου</a:t>
            </a:r>
            <a:r>
              <a:rPr lang="el-GR" sz="3200" dirty="0"/>
              <a:t> </a:t>
            </a:r>
            <a:r>
              <a:rPr lang="el-GR" sz="3200" dirty="0" err="1"/>
              <a:t>ἑορτασμοῦ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Πάσχα μαρτυρίες </a:t>
            </a:r>
            <a:r>
              <a:rPr lang="el-GR" sz="3200" dirty="0" err="1"/>
              <a:t>τῆς</a:t>
            </a:r>
            <a:r>
              <a:rPr lang="el-GR" sz="3200" dirty="0"/>
              <a:t> Κ.Δ.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ἀρκετές</a:t>
            </a:r>
            <a:r>
              <a:rPr lang="el-GR" sz="3200" dirty="0"/>
              <a:t>, </a:t>
            </a:r>
            <a:r>
              <a:rPr lang="el-GR" sz="3200" dirty="0" err="1"/>
              <a:t>πλὴν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</a:t>
            </a:r>
            <a:r>
              <a:rPr lang="el-GR" sz="3200" dirty="0" err="1"/>
              <a:t>συνιστοῦν</a:t>
            </a:r>
            <a:r>
              <a:rPr lang="el-GR" sz="3200" dirty="0"/>
              <a:t> </a:t>
            </a:r>
            <a:r>
              <a:rPr lang="el-GR" sz="3200" dirty="0" err="1"/>
              <a:t>ἁπλὲς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ἑορτασμό</a:t>
            </a:r>
            <a:r>
              <a:rPr lang="el-GR" sz="3200" dirty="0"/>
              <a:t>,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τελετουργικοῦ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ἑορτασμοῦ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445656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93EF6-35CA-6D4C-8199-84985294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748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158E3-1407-7E41-896D-9A02D975D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5" y="166254"/>
            <a:ext cx="11978640" cy="6558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dotted" dirty="0"/>
              <a:t>(</a:t>
            </a:r>
            <a:r>
              <a:rPr lang="en-US" sz="3200" b="1" u="dotted" dirty="0" err="1"/>
              <a:t>γ</a:t>
            </a:r>
            <a:r>
              <a:rPr lang="en-US" sz="3200" b="1" u="dotted" dirty="0"/>
              <a:t>) </a:t>
            </a:r>
            <a:r>
              <a:rPr lang="en-US" sz="3200" b="1" u="dotted" dirty="0" err="1"/>
              <a:t>Τὰ</a:t>
            </a:r>
            <a:r>
              <a:rPr lang="en-US" sz="3200" b="1" u="dotted" dirty="0"/>
              <a:t> </a:t>
            </a:r>
            <a:r>
              <a:rPr lang="en-US" sz="3200" b="1" u="dotted" dirty="0" err="1"/>
              <a:t>ἐγκ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ίνι</a:t>
            </a:r>
            <a:r>
              <a:rPr lang="en-US" sz="3200" b="1" u="dotted" dirty="0"/>
              <a:t>α </a:t>
            </a:r>
            <a:r>
              <a:rPr lang="en-US" sz="3200" b="1" u="dotted" dirty="0" err="1"/>
              <a:t>ν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ῶν</a:t>
            </a:r>
            <a:endParaRPr lang="en-GR" sz="3200" b="1" u="sng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ἱστορί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ϊκοῦ</a:t>
            </a:r>
            <a:r>
              <a:rPr lang="en-US" sz="3200" dirty="0"/>
              <a:t> </a:t>
            </a:r>
            <a:r>
              <a:rPr lang="en-US" sz="3200" dirty="0" err="1"/>
              <a:t>ἔθνους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θιερωθεῖ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ὕ</a:t>
            </a:r>
            <a:r>
              <a:rPr lang="en-US" sz="3200" dirty="0"/>
              <a:t>πα</a:t>
            </a:r>
            <a:r>
              <a:rPr lang="en-US" sz="3200" dirty="0" err="1"/>
              <a:t>ρξη</a:t>
            </a:r>
            <a:r>
              <a:rPr lang="en-US" sz="3200" dirty="0"/>
              <a:t> </a:t>
            </a:r>
            <a:r>
              <a:rPr lang="en-US" sz="3200" dirty="0" err="1"/>
              <a:t>εἰδικῆς</a:t>
            </a:r>
            <a:r>
              <a:rPr lang="en-US" sz="3200" dirty="0"/>
              <a:t> </a:t>
            </a:r>
            <a:r>
              <a:rPr lang="en-US" sz="3200" dirty="0" err="1"/>
              <a:t>τελετῆς</a:t>
            </a:r>
            <a:r>
              <a:rPr lang="en-US" sz="3200" dirty="0"/>
              <a:t>, </a:t>
            </a:r>
            <a:r>
              <a:rPr lang="en-US" sz="3200" dirty="0" err="1"/>
              <a:t>ὥστε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ινιάζετ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χῶρος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ρῖζες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εὑρίσκοντ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ρωτο</a:t>
            </a:r>
            <a:r>
              <a:rPr lang="en-US" sz="3200" dirty="0"/>
              <a:t>β</a:t>
            </a:r>
            <a:r>
              <a:rPr lang="en-US" sz="3200" dirty="0" err="1"/>
              <a:t>ουλί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Ἰ</a:t>
            </a:r>
            <a:r>
              <a:rPr lang="en-US" sz="3200" dirty="0"/>
              <a:t>α</a:t>
            </a:r>
            <a:r>
              <a:rPr lang="en-US" sz="3200" dirty="0" err="1"/>
              <a:t>κὼ</a:t>
            </a:r>
            <a:r>
              <a:rPr lang="en-US" sz="3200" dirty="0"/>
              <a:t>β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</a:t>
            </a:r>
            <a:r>
              <a:rPr lang="en-US" sz="3200" dirty="0"/>
              <a:t>α</a:t>
            </a:r>
            <a:r>
              <a:rPr lang="en-US" sz="3200" dirty="0" err="1"/>
              <a:t>γιάσει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ἐμφ</a:t>
            </a:r>
            <a:r>
              <a:rPr lang="en-US" sz="3200" dirty="0"/>
              <a:t>α</a:t>
            </a:r>
            <a:r>
              <a:rPr lang="en-US" sz="3200" dirty="0" err="1"/>
              <a:t>νιστεῖ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Θεός</a:t>
            </a:r>
            <a:r>
              <a:rPr lang="en-US" sz="3200" dirty="0"/>
              <a:t>, </a:t>
            </a:r>
            <a:r>
              <a:rPr lang="en-US" sz="3200" dirty="0" err="1"/>
              <a:t>δημιουργώντ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μικρὸ</a:t>
            </a:r>
            <a:r>
              <a:rPr lang="en-US" sz="3200" dirty="0"/>
              <a:t> </a:t>
            </a:r>
            <a:r>
              <a:rPr lang="en-US" sz="3200" dirty="0" err="1"/>
              <a:t>θυσι</a:t>
            </a:r>
            <a:r>
              <a:rPr lang="en-US" sz="3200" dirty="0"/>
              <a:t>α</a:t>
            </a:r>
            <a:r>
              <a:rPr lang="en-US" sz="3200" dirty="0" err="1"/>
              <a:t>στήριο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π</a:t>
            </a:r>
            <a:r>
              <a:rPr lang="en-US" sz="3200" dirty="0" err="1"/>
              <a:t>έτρες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ρίχνοντ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άνω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᾿α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λάδι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γεγονὸς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ετέλεσε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ρχὴ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«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ινισμὸ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θυσι</a:t>
            </a:r>
            <a:r>
              <a:rPr lang="en-US" sz="3200" dirty="0"/>
              <a:t>α</a:t>
            </a:r>
            <a:r>
              <a:rPr lang="en-US" sz="3200" dirty="0" err="1"/>
              <a:t>στηρίου</a:t>
            </a:r>
            <a:r>
              <a:rPr lang="en-US" sz="3200" dirty="0"/>
              <a:t>»,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ἐντολὴ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Μωϋσῆ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ροέ</a:t>
            </a:r>
            <a:r>
              <a:rPr lang="en-US" sz="3200" dirty="0"/>
              <a:t>β</a:t>
            </a:r>
            <a:r>
              <a:rPr lang="en-US" sz="3200" dirty="0" err="1"/>
              <a:t>λε</a:t>
            </a:r>
            <a:r>
              <a:rPr lang="en-US" sz="3200" dirty="0"/>
              <a:t>π</a:t>
            </a:r>
            <a:r>
              <a:rPr lang="en-US" sz="3200" dirty="0" err="1"/>
              <a:t>ε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θημερινὴ</a:t>
            </a:r>
            <a:r>
              <a:rPr lang="en-US" sz="3200" dirty="0"/>
              <a:t> «π</a:t>
            </a:r>
            <a:r>
              <a:rPr lang="en-US" sz="3200" dirty="0" err="1"/>
              <a:t>ροσ</a:t>
            </a:r>
            <a:r>
              <a:rPr lang="en-US" sz="3200" dirty="0"/>
              <a:t>α</a:t>
            </a:r>
            <a:r>
              <a:rPr lang="en-US" sz="3200" dirty="0" err="1"/>
              <a:t>γωγὴ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Δώρων</a:t>
            </a:r>
            <a:r>
              <a:rPr lang="en-US" sz="3200" dirty="0"/>
              <a:t>»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θυσι</a:t>
            </a:r>
            <a:r>
              <a:rPr lang="en-US" sz="3200" dirty="0"/>
              <a:t>α</a:t>
            </a:r>
            <a:r>
              <a:rPr lang="en-US" sz="3200" dirty="0" err="1"/>
              <a:t>στήριο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φορετικὸ</a:t>
            </a:r>
            <a:r>
              <a:rPr lang="en-US" sz="3200" dirty="0"/>
              <a:t> «</a:t>
            </a:r>
            <a:r>
              <a:rPr lang="en-US" sz="3200" dirty="0" err="1"/>
              <a:t>ἄρχοντ</a:t>
            </a:r>
            <a:r>
              <a:rPr lang="en-US" sz="3200" dirty="0"/>
              <a:t>α»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32453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E382D-CE82-3741-9265-FAC0317EF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831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19276-69C4-5641-A2E8-A9A8BD7CA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257695"/>
            <a:ext cx="12020204" cy="6467301"/>
          </a:xfrm>
        </p:spPr>
        <p:txBody>
          <a:bodyPr>
            <a:normAutofit/>
          </a:bodyPr>
          <a:lstStyle/>
          <a:p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ίνι</a:t>
            </a:r>
            <a:r>
              <a:rPr lang="en-US" sz="3200" dirty="0"/>
              <a:t>α α</a:t>
            </a:r>
            <a:r>
              <a:rPr lang="en-US" sz="3200" dirty="0" err="1"/>
              <a:t>ὐτὰ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ίων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λοῦντ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«</a:t>
            </a:r>
            <a:r>
              <a:rPr lang="en-US" sz="3200" dirty="0" err="1"/>
              <a:t>χρίσις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θυσι</a:t>
            </a:r>
            <a:r>
              <a:rPr lang="en-US" sz="3200" dirty="0"/>
              <a:t>α</a:t>
            </a:r>
            <a:r>
              <a:rPr lang="en-US" sz="3200" dirty="0" err="1"/>
              <a:t>στηρίου</a:t>
            </a:r>
            <a:r>
              <a:rPr lang="en-US" sz="3200" dirty="0"/>
              <a:t>»</a:t>
            </a:r>
            <a:r>
              <a:rPr lang="el-GR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ἁγι</a:t>
            </a:r>
            <a:r>
              <a:rPr lang="en-US" sz="3200" dirty="0"/>
              <a:t>α</a:t>
            </a:r>
            <a:r>
              <a:rPr lang="en-US" sz="3200" dirty="0" err="1"/>
              <a:t>σμός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ἁγιάζοντ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ἄνθρω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ἀντικείμεν</a:t>
            </a:r>
            <a:r>
              <a:rPr lang="en-US" sz="3200" dirty="0"/>
              <a:t>α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(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ἄλειψη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λάδι</a:t>
            </a:r>
            <a:r>
              <a:rPr lang="en-US" sz="3200" dirty="0"/>
              <a:t>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πα</a:t>
            </a:r>
            <a:r>
              <a:rPr lang="en-US" sz="3200" dirty="0" err="1"/>
              <a:t>ρέλ</a:t>
            </a:r>
            <a:r>
              <a:rPr lang="en-US" sz="3200" dirty="0"/>
              <a:t>αβ</a:t>
            </a:r>
            <a:r>
              <a:rPr lang="en-US" sz="3200" dirty="0" err="1"/>
              <a:t>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κτικὴ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ινίων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. </a:t>
            </a:r>
            <a:endParaRPr lang="el-GR" sz="3200" dirty="0"/>
          </a:p>
          <a:p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ἀξιοσημείωτο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κτικὴ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ινίων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ἀφορᾶ</a:t>
            </a:r>
            <a:r>
              <a:rPr lang="en-US" sz="3200" dirty="0"/>
              <a:t>, </a:t>
            </a:r>
            <a:r>
              <a:rPr lang="en-US" sz="3200" dirty="0" err="1"/>
              <a:t>κυρίως</a:t>
            </a:r>
            <a:r>
              <a:rPr lang="en-US" sz="3200" dirty="0"/>
              <a:t>,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θυσι</a:t>
            </a:r>
            <a:r>
              <a:rPr lang="en-US" sz="3200" dirty="0"/>
              <a:t>α</a:t>
            </a:r>
            <a:r>
              <a:rPr lang="en-US" sz="3200" dirty="0" err="1"/>
              <a:t>στήριο</a:t>
            </a:r>
            <a:r>
              <a:rPr lang="en-US" sz="3200" dirty="0"/>
              <a:t> (</a:t>
            </a:r>
            <a:r>
              <a:rPr lang="en-US" sz="3200" dirty="0" err="1"/>
              <a:t>ἁγί</a:t>
            </a:r>
            <a:r>
              <a:rPr lang="en-US" sz="3200" dirty="0"/>
              <a:t>α </a:t>
            </a:r>
            <a:r>
              <a:rPr lang="en-US" sz="3200" dirty="0" err="1"/>
              <a:t>τρά</a:t>
            </a:r>
            <a:r>
              <a:rPr lang="en-US" sz="3200" dirty="0"/>
              <a:t>π</a:t>
            </a:r>
            <a:r>
              <a:rPr lang="en-US" sz="3200" dirty="0" err="1"/>
              <a:t>εζ</a:t>
            </a:r>
            <a:r>
              <a:rPr lang="en-US" sz="3200" dirty="0"/>
              <a:t>α),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συνέ</a:t>
            </a:r>
            <a:r>
              <a:rPr lang="en-US" sz="3200" dirty="0"/>
              <a:t>βα</a:t>
            </a:r>
            <a:r>
              <a:rPr lang="en-US" sz="3200" dirty="0" err="1"/>
              <a:t>ινε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ϊκὴ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«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ινισμὸ</a:t>
            </a:r>
            <a:r>
              <a:rPr lang="en-US" sz="3200" dirty="0"/>
              <a:t>»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θυσι</a:t>
            </a:r>
            <a:r>
              <a:rPr lang="en-US" sz="3200" dirty="0"/>
              <a:t>α</a:t>
            </a:r>
            <a:r>
              <a:rPr lang="en-US" sz="3200" dirty="0" err="1"/>
              <a:t>στηρίου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Ἰ</a:t>
            </a:r>
            <a:r>
              <a:rPr lang="en-US" sz="3200" dirty="0"/>
              <a:t>α</a:t>
            </a:r>
            <a:r>
              <a:rPr lang="en-US" sz="3200" dirty="0" err="1"/>
              <a:t>κώ</a:t>
            </a:r>
            <a:r>
              <a:rPr lang="en-US" sz="3200" dirty="0"/>
              <a:t>β.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6340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0D781-1719-D042-82FE-69FCB146C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650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F4D8F-2CDF-3D44-B63E-1DAD25A79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" y="166255"/>
            <a:ext cx="11962015" cy="6591992"/>
          </a:xfrm>
        </p:spPr>
        <p:txBody>
          <a:bodyPr>
            <a:normAutofit/>
          </a:bodyPr>
          <a:lstStyle/>
          <a:p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ερίοδος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διωγμῶν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έτρεψε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ἀνοικοδόμηση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ῶν</a:t>
            </a:r>
            <a:r>
              <a:rPr lang="en-US" sz="3200" dirty="0"/>
              <a:t>, </a:t>
            </a:r>
            <a:r>
              <a:rPr lang="en-US" sz="3200" dirty="0" err="1"/>
              <a:t>ἕως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ἀρχὲς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4ου α</a:t>
            </a:r>
            <a:r>
              <a:rPr lang="en-US" sz="3200" dirty="0" err="1"/>
              <a:t>ἰώ</a:t>
            </a:r>
            <a:r>
              <a:rPr lang="el-GR" sz="3200" dirty="0"/>
              <a:t>να.</a:t>
            </a:r>
          </a:p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γεγονὸς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συνε</a:t>
            </a:r>
            <a:r>
              <a:rPr lang="en-US" sz="3200" dirty="0"/>
              <a:t>π</a:t>
            </a:r>
            <a:r>
              <a:rPr lang="en-US" sz="3200" dirty="0" err="1"/>
              <a:t>άγετ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ἀνυ</a:t>
            </a:r>
            <a:r>
              <a:rPr lang="en-US" sz="3200" dirty="0"/>
              <a:t>πα</a:t>
            </a:r>
            <a:r>
              <a:rPr lang="en-US" sz="3200" dirty="0" err="1"/>
              <a:t>ρξί</a:t>
            </a:r>
            <a:r>
              <a:rPr lang="en-US" sz="3200" dirty="0"/>
              <a:t>α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ρτυριῶν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ινίων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τρεῖς</a:t>
            </a:r>
            <a:r>
              <a:rPr lang="en-US" sz="3200" dirty="0"/>
              <a:t> π</a:t>
            </a:r>
            <a:r>
              <a:rPr lang="en-US" sz="3200" dirty="0" err="1"/>
              <a:t>ρώτους</a:t>
            </a:r>
            <a:r>
              <a:rPr lang="en-US" sz="3200" dirty="0"/>
              <a:t> α</a:t>
            </a:r>
            <a:r>
              <a:rPr lang="en-US" sz="3200" dirty="0" err="1"/>
              <a:t>ἰῶνες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συνάφει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ινίων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Σολομώντ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ίνι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νικῶν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ῶν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δηλώνει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ε</a:t>
            </a:r>
            <a:r>
              <a:rPr lang="en-US" sz="3200" dirty="0"/>
              <a:t>π</a:t>
            </a:r>
            <a:r>
              <a:rPr lang="en-US" sz="3200" dirty="0" err="1"/>
              <a:t>οίθηση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ῆρχε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ρώτων</a:t>
            </a:r>
            <a:r>
              <a:rPr lang="en-US" sz="3200" dirty="0"/>
              <a:t> α</a:t>
            </a:r>
            <a:r>
              <a:rPr lang="en-US" sz="3200" dirty="0" err="1"/>
              <a:t>ἰώνων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π</a:t>
            </a:r>
            <a:r>
              <a:rPr lang="en-US" sz="3200" dirty="0" err="1"/>
              <a:t>ροελεύσεως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ινίων</a:t>
            </a:r>
            <a:r>
              <a:rPr lang="en-US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«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ινισμὸς</a:t>
            </a:r>
            <a:r>
              <a:rPr lang="en-US" sz="3200" dirty="0"/>
              <a:t>»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ἱερῶν</a:t>
            </a:r>
            <a:r>
              <a:rPr lang="en-US" sz="3200" dirty="0"/>
              <a:t> </a:t>
            </a:r>
            <a:r>
              <a:rPr lang="en-US" sz="3200" dirty="0" err="1"/>
              <a:t>χώρων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ἐλάμ</a:t>
            </a:r>
            <a:r>
              <a:rPr lang="en-US" sz="3200" dirty="0"/>
              <a:t>βα</a:t>
            </a:r>
            <a:r>
              <a:rPr lang="en-US" sz="3200" dirty="0" err="1"/>
              <a:t>νε</a:t>
            </a:r>
            <a:r>
              <a:rPr lang="en-US" sz="3200" dirty="0"/>
              <a:t> </a:t>
            </a:r>
            <a:r>
              <a:rPr lang="en-US" sz="3200" dirty="0" err="1"/>
              <a:t>χώρ</a:t>
            </a:r>
            <a:r>
              <a:rPr lang="en-US" sz="3200" dirty="0"/>
              <a:t>α </a:t>
            </a:r>
            <a:r>
              <a:rPr lang="en-US" sz="3200" dirty="0" err="1"/>
              <a:t>διὰ</a:t>
            </a:r>
            <a:r>
              <a:rPr lang="en-US" sz="3200" dirty="0"/>
              <a:t> π</a:t>
            </a:r>
            <a:r>
              <a:rPr lang="en-US" sz="3200" dirty="0" err="1"/>
              <a:t>ροσφορᾶς</a:t>
            </a:r>
            <a:r>
              <a:rPr lang="en-US" sz="3200" dirty="0"/>
              <a:t> </a:t>
            </a:r>
            <a:r>
              <a:rPr lang="en-US" sz="3200" dirty="0" err="1"/>
              <a:t>θυσιῶν</a:t>
            </a:r>
            <a:r>
              <a:rPr lang="en-US" sz="3200" dirty="0"/>
              <a:t>,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4ου α</a:t>
            </a:r>
            <a:r>
              <a:rPr lang="en-US" sz="3200" dirty="0" err="1"/>
              <a:t>ἰ</a:t>
            </a:r>
            <a:r>
              <a:rPr lang="en-US" sz="3200" dirty="0"/>
              <a:t>. (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ἀρχ</a:t>
            </a:r>
            <a:r>
              <a:rPr lang="en-US" sz="3200" dirty="0"/>
              <a:t>α</a:t>
            </a:r>
            <a:r>
              <a:rPr lang="en-US" sz="3200" dirty="0" err="1"/>
              <a:t>ιότερης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οχῆς</a:t>
            </a:r>
            <a:r>
              <a:rPr lang="en-US" sz="3200" dirty="0"/>
              <a:t>,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γίνετ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ίνι</a:t>
            </a:r>
            <a:r>
              <a:rPr lang="en-US" sz="3200" dirty="0"/>
              <a:t>α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ῶν</a:t>
            </a:r>
            <a:r>
              <a:rPr lang="en-US" sz="3200" dirty="0"/>
              <a:t>) </a:t>
            </a:r>
            <a:r>
              <a:rPr lang="en-US" sz="3200" dirty="0" err="1"/>
              <a:t>υἱοθετήθηκε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ἀκρι</a:t>
            </a:r>
            <a:r>
              <a:rPr lang="en-US" sz="3200" dirty="0"/>
              <a:t>β</a:t>
            </a:r>
            <a:r>
              <a:rPr lang="en-US" sz="3200" dirty="0" err="1"/>
              <a:t>ῶς</a:t>
            </a:r>
            <a:r>
              <a:rPr lang="en-US" sz="3200" dirty="0"/>
              <a:t> </a:t>
            </a:r>
            <a:r>
              <a:rPr lang="en-US" sz="3200" dirty="0" err="1"/>
              <a:t>ἀντίστοιχος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ος</a:t>
            </a:r>
            <a:r>
              <a:rPr lang="en-US" sz="3200" dirty="0"/>
              <a:t>: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ροσφορὰ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θυσί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1608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FEE68-323B-B544-972C-CC86ACDC7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5818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FCF94-8C46-084E-B580-F33DF57EF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91192"/>
            <a:ext cx="11986953" cy="6575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ράλληλ</a:t>
            </a:r>
            <a:r>
              <a:rPr lang="en-US" sz="3200" dirty="0"/>
              <a:t>α,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ἀν</a:t>
            </a:r>
            <a:r>
              <a:rPr lang="en-US" sz="3200" dirty="0"/>
              <a:t>απ</a:t>
            </a:r>
            <a:r>
              <a:rPr lang="en-US" sz="3200" dirty="0" err="1"/>
              <a:t>τύχθηκε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λειτουργικὴ</a:t>
            </a:r>
            <a:r>
              <a:rPr lang="en-US" sz="3200" dirty="0"/>
              <a:t>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κτικὴ</a:t>
            </a:r>
            <a:r>
              <a:rPr lang="en-US" sz="3200" dirty="0"/>
              <a:t> </a:t>
            </a:r>
            <a:r>
              <a:rPr lang="en-US" sz="3200" dirty="0" err="1"/>
              <a:t>ἐν</a:t>
            </a:r>
            <a:r>
              <a:rPr lang="en-US" sz="3200" dirty="0"/>
              <a:t>απ</a:t>
            </a:r>
            <a:r>
              <a:rPr lang="en-US" sz="3200" dirty="0" err="1"/>
              <a:t>οθέσεως</a:t>
            </a:r>
            <a:r>
              <a:rPr lang="en-US" sz="3200" dirty="0"/>
              <a:t> </a:t>
            </a:r>
            <a:r>
              <a:rPr lang="en-US" sz="3200" dirty="0" err="1"/>
              <a:t>λειψάνων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ρτύρων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β</a:t>
            </a:r>
            <a:r>
              <a:rPr lang="en-US" sz="3200" dirty="0" err="1"/>
              <a:t>άση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νικῶν</a:t>
            </a:r>
            <a:r>
              <a:rPr lang="en-US" sz="3200" dirty="0"/>
              <a:t> </a:t>
            </a:r>
            <a:r>
              <a:rPr lang="en-US" sz="3200" dirty="0" err="1"/>
              <a:t>θυσι</a:t>
            </a:r>
            <a:r>
              <a:rPr lang="en-US" sz="3200" dirty="0"/>
              <a:t>α</a:t>
            </a:r>
            <a:r>
              <a:rPr lang="en-US" sz="3200" dirty="0" err="1"/>
              <a:t>στηρίων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(π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κτικὴ</a:t>
            </a:r>
            <a:r>
              <a:rPr lang="en-US" sz="3200" dirty="0"/>
              <a:t>) </a:t>
            </a:r>
            <a:r>
              <a:rPr lang="en-US" sz="3200" dirty="0" err="1"/>
              <a:t>οὐδεμί</a:t>
            </a:r>
            <a:r>
              <a:rPr lang="en-US" sz="3200" dirty="0"/>
              <a:t>α </a:t>
            </a:r>
            <a:r>
              <a:rPr lang="en-US" sz="3200" dirty="0" err="1"/>
              <a:t>σχέση</a:t>
            </a:r>
            <a:r>
              <a:rPr lang="en-US" sz="3200" dirty="0"/>
              <a:t> </a:t>
            </a:r>
            <a:r>
              <a:rPr lang="en-US" sz="3200" dirty="0" err="1"/>
              <a:t>ἔχει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ϊκὸ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«</a:t>
            </a:r>
            <a:r>
              <a:rPr lang="en-US" sz="3200" dirty="0" err="1"/>
              <a:t>ἐγκ</a:t>
            </a:r>
            <a:r>
              <a:rPr lang="en-US" sz="3200" dirty="0"/>
              <a:t>α</a:t>
            </a:r>
            <a:r>
              <a:rPr lang="en-US" sz="3200" dirty="0" err="1"/>
              <a:t>ινισμοῦ</a:t>
            </a:r>
            <a:r>
              <a:rPr lang="en-US" sz="3200" dirty="0"/>
              <a:t>»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ἱερῶν</a:t>
            </a:r>
            <a:r>
              <a:rPr lang="en-US" sz="3200" dirty="0"/>
              <a:t> </a:t>
            </a:r>
            <a:r>
              <a:rPr lang="en-US" sz="3200" dirty="0" err="1"/>
              <a:t>τό</a:t>
            </a:r>
            <a:r>
              <a:rPr lang="en-US" sz="3200" dirty="0"/>
              <a:t>π</a:t>
            </a:r>
            <a:r>
              <a:rPr lang="en-US" sz="3200" dirty="0" err="1"/>
              <a:t>ων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n-GR" sz="3200" b="1" u="sng" dirty="0"/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n-US" sz="3200" b="1" u="dotted" dirty="0"/>
              <a:t>(</a:t>
            </a:r>
            <a:r>
              <a:rPr lang="en-US" sz="3200" b="1" u="dotted" dirty="0" err="1"/>
              <a:t>δ</a:t>
            </a:r>
            <a:r>
              <a:rPr lang="en-US" sz="3200" b="1" u="dotted" dirty="0"/>
              <a:t>) </a:t>
            </a:r>
            <a:r>
              <a:rPr lang="en-US" sz="3200" b="1" u="dotted" dirty="0" err="1"/>
              <a:t>Τὰ</a:t>
            </a:r>
            <a:r>
              <a:rPr lang="en-US" sz="3200" b="1" u="dotted" dirty="0"/>
              <a:t> β</a:t>
            </a:r>
            <a:r>
              <a:rPr lang="en-US" sz="3200" b="1" u="dotted" dirty="0" err="1"/>
              <a:t>ι</a:t>
            </a:r>
            <a:r>
              <a:rPr lang="en-US" sz="3200" b="1" u="dotted" dirty="0"/>
              <a:t>β</a:t>
            </a:r>
            <a:r>
              <a:rPr lang="en-US" sz="3200" b="1" u="dotted" dirty="0" err="1"/>
              <a:t>λικὰ</a:t>
            </a:r>
            <a:r>
              <a:rPr lang="en-GR" sz="3200" b="1" dirty="0"/>
              <a:t> </a:t>
            </a:r>
            <a:r>
              <a:rPr lang="en-US" sz="3200" b="1" u="dotted" dirty="0" err="1"/>
              <a:t>ἀν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γνώσμ</a:t>
            </a:r>
            <a:r>
              <a:rPr lang="en-US" sz="3200" b="1" u="dotted" dirty="0"/>
              <a:t>α</a:t>
            </a:r>
            <a:r>
              <a:rPr lang="en-US" sz="3200" b="1" u="dotted" dirty="0" err="1"/>
              <a:t>τ</a:t>
            </a:r>
            <a:r>
              <a:rPr lang="en-US" sz="3200" b="1" u="dotted" dirty="0"/>
              <a:t>α</a:t>
            </a:r>
            <a:r>
              <a:rPr lang="en-GR" sz="3200" b="1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ἀνάγνωση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Βί</a:t>
            </a:r>
            <a:r>
              <a:rPr lang="en-US" sz="3200" dirty="0"/>
              <a:t>β</a:t>
            </a:r>
            <a:r>
              <a:rPr lang="en-US" sz="3200" dirty="0" err="1"/>
              <a:t>λου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βα</a:t>
            </a:r>
            <a:r>
              <a:rPr lang="en-US" sz="3200" dirty="0" err="1"/>
              <a:t>σικὸ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ἀκολουθιῶν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γωγῆς</a:t>
            </a:r>
            <a:r>
              <a:rPr lang="en-US" sz="3200" dirty="0"/>
              <a:t>.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τηροῦμε</a:t>
            </a:r>
            <a:r>
              <a:rPr lang="en-US" sz="3200" dirty="0"/>
              <a:t>, β</a:t>
            </a:r>
            <a:r>
              <a:rPr lang="en-US" sz="3200" dirty="0" err="1"/>
              <a:t>ε</a:t>
            </a:r>
            <a:r>
              <a:rPr lang="en-US" sz="3200" dirty="0"/>
              <a:t>βα</a:t>
            </a:r>
            <a:r>
              <a:rPr lang="en-US" sz="3200" dirty="0" err="1"/>
              <a:t>ίως</a:t>
            </a:r>
            <a:r>
              <a:rPr lang="en-US" sz="3200" dirty="0"/>
              <a:t>,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β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λικὰ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λέ</a:t>
            </a:r>
            <a:r>
              <a:rPr lang="en-US" sz="3200" dirty="0"/>
              <a:t>π</a:t>
            </a:r>
            <a:r>
              <a:rPr lang="en-US" sz="3200" dirty="0" err="1"/>
              <a:t>οντ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Συν</a:t>
            </a:r>
            <a:r>
              <a:rPr lang="en-US" sz="3200" dirty="0"/>
              <a:t>α</a:t>
            </a:r>
            <a:r>
              <a:rPr lang="en-US" sz="3200" dirty="0" err="1"/>
              <a:t>γωγῆς</a:t>
            </a:r>
            <a:r>
              <a:rPr lang="en-US" sz="3200" dirty="0"/>
              <a:t> </a:t>
            </a:r>
            <a:r>
              <a:rPr lang="en-US" sz="3200" dirty="0" err="1"/>
              <a:t>ὁρισμένες</a:t>
            </a:r>
            <a:r>
              <a:rPr lang="en-US" sz="3200" dirty="0"/>
              <a:t> </a:t>
            </a:r>
            <a:r>
              <a:rPr lang="en-US" sz="3200" dirty="0" err="1"/>
              <a:t>ἡμέρες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δομάδ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δικ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γνώσεως</a:t>
            </a:r>
            <a:r>
              <a:rPr lang="en-US" sz="3200" dirty="0"/>
              <a:t> </a:t>
            </a:r>
            <a:r>
              <a:rPr lang="en-US" sz="3200" dirty="0" err="1"/>
              <a:t>ἐλάμ</a:t>
            </a:r>
            <a:r>
              <a:rPr lang="en-US" sz="3200" dirty="0"/>
              <a:t>βα</a:t>
            </a:r>
            <a:r>
              <a:rPr lang="en-US" sz="3200" dirty="0" err="1"/>
              <a:t>νε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ρὸ</a:t>
            </a:r>
            <a:r>
              <a:rPr lang="en-US" sz="3200" dirty="0"/>
              <a:t> </a:t>
            </a:r>
            <a:r>
              <a:rPr lang="en-US" sz="3200" dirty="0" err="1"/>
              <a:t>τελετουργικὸ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994474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AF464-CF08-D749-BC5C-88152228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90" y="1"/>
            <a:ext cx="11295612" cy="9143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766A0-AF7E-604F-B04C-47A21BABF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0" y="182880"/>
            <a:ext cx="12003576" cy="6517178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βασικὸς</a:t>
            </a:r>
            <a:r>
              <a:rPr lang="el-GR" sz="3200" dirty="0"/>
              <a:t> στόχος </a:t>
            </a:r>
            <a:r>
              <a:rPr lang="el-GR" sz="3200" dirty="0" err="1"/>
              <a:t>τῆς</a:t>
            </a:r>
            <a:r>
              <a:rPr lang="el-GR" sz="3200" dirty="0"/>
              <a:t> Κ.Δ.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ἐνασχόληση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</a:t>
            </a:r>
            <a:r>
              <a:rPr lang="el-GR" sz="3200" dirty="0" err="1"/>
              <a:t>θεσμολογία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ἑορτῆς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Πάσχα.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καινοδιαθηκικὰ</a:t>
            </a:r>
            <a:r>
              <a:rPr lang="el-GR" sz="3200" dirty="0"/>
              <a:t> κείμενα </a:t>
            </a:r>
            <a:r>
              <a:rPr lang="el-GR" sz="3200" dirty="0" err="1"/>
              <a:t>ἀσχολοῦνται</a:t>
            </a:r>
            <a:r>
              <a:rPr lang="el-GR" sz="3200" dirty="0"/>
              <a:t> περισσότερο 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μεταφορικὴ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ἑβραϊκοῦ</a:t>
            </a:r>
            <a:r>
              <a:rPr lang="el-GR" sz="3200" dirty="0"/>
              <a:t> Πάσχα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Χριστὸς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πασχάλιος</a:t>
            </a:r>
            <a:r>
              <a:rPr lang="el-GR" sz="3200" dirty="0"/>
              <a:t> </a:t>
            </a:r>
            <a:r>
              <a:rPr lang="el-GR" sz="3200" dirty="0" err="1"/>
              <a:t>ἀμνός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Χριστιανοὶ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ἀληθινὰ</a:t>
            </a:r>
            <a:r>
              <a:rPr lang="el-GR" sz="3200" dirty="0"/>
              <a:t> «</a:t>
            </a:r>
            <a:r>
              <a:rPr lang="el-GR" sz="3200" dirty="0" err="1"/>
              <a:t>ἄζυμα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καλοῦνται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ἑορτάσουν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καινούργιο Πάσχα </a:t>
            </a:r>
            <a:r>
              <a:rPr lang="el-GR" sz="3200" dirty="0" err="1"/>
              <a:t>μὲ</a:t>
            </a:r>
            <a:r>
              <a:rPr lang="el-GR" sz="3200" dirty="0"/>
              <a:t> μία καινούργια ζύμη</a:t>
            </a:r>
            <a:r>
              <a:rPr lang="en-GR" sz="3200" dirty="0"/>
              <a:t> </a:t>
            </a:r>
            <a:r>
              <a:rPr lang="en-US" sz="3200" dirty="0"/>
              <a:t>(</a:t>
            </a:r>
            <a:r>
              <a:rPr lang="en-US" sz="3200" dirty="0" err="1"/>
              <a:t>Α΄Κορ</a:t>
            </a:r>
            <a:r>
              <a:rPr lang="en-US" sz="3200" dirty="0"/>
              <a:t>. 5, 7-8).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Στοὺς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ἀπ.Παύλου</a:t>
            </a:r>
            <a:r>
              <a:rPr lang="el-GR" sz="3200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γὰρ</a:t>
            </a:r>
            <a:r>
              <a:rPr lang="el-GR" sz="3200" i="1" dirty="0"/>
              <a:t>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πάσχα</a:t>
            </a:r>
            <a:r>
              <a:rPr lang="el-GR" sz="3200" i="1" dirty="0"/>
              <a:t> </a:t>
            </a:r>
            <a:r>
              <a:rPr lang="el-GR" sz="3200" i="1" dirty="0" err="1"/>
              <a:t>ἡμῶν</a:t>
            </a:r>
            <a:r>
              <a:rPr lang="el-GR" sz="3200" i="1" dirty="0"/>
              <a:t> </a:t>
            </a:r>
            <a:r>
              <a:rPr lang="el-GR" sz="3200" i="1" dirty="0" err="1"/>
              <a:t>ἐτύθη</a:t>
            </a:r>
            <a:r>
              <a:rPr lang="el-GR" sz="3200" i="1" dirty="0"/>
              <a:t> </a:t>
            </a:r>
            <a:r>
              <a:rPr lang="el-GR" sz="3200" i="1" dirty="0" err="1"/>
              <a:t>Χριστὸς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χριστιανικὸ</a:t>
            </a:r>
            <a:r>
              <a:rPr lang="el-GR" sz="3200" dirty="0"/>
              <a:t> Πάσχα διακρίνεται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ἑβραϊκὸ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χαρακτηρισμοῦ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πασχάλιου</a:t>
            </a:r>
            <a:r>
              <a:rPr lang="el-GR" sz="3200" dirty="0"/>
              <a:t> θύματος.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παλαιοδιαθηκικὸ</a:t>
            </a:r>
            <a:r>
              <a:rPr lang="el-GR" sz="3200" dirty="0"/>
              <a:t> Πάσχα </a:t>
            </a:r>
            <a:r>
              <a:rPr lang="el-GR" sz="3200" dirty="0" err="1"/>
              <a:t>ἀποβαίνει</a:t>
            </a:r>
            <a:r>
              <a:rPr lang="el-GR" sz="3200" dirty="0"/>
              <a:t> </a:t>
            </a:r>
            <a:r>
              <a:rPr lang="el-GR" sz="3200" dirty="0" err="1"/>
              <a:t>προτύπωση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πάθους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χριστιανικοῦ</a:t>
            </a:r>
            <a:r>
              <a:rPr lang="el-GR" sz="3200" dirty="0"/>
              <a:t> </a:t>
            </a:r>
            <a:r>
              <a:rPr lang="el-GR" sz="3200" dirty="0" err="1"/>
              <a:t>πασχάλιου</a:t>
            </a:r>
            <a:r>
              <a:rPr lang="el-GR" sz="3200" dirty="0"/>
              <a:t> δείπνου,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602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E572E-40C9-AB4D-A0A8-A94C2D05E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9144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1C540-4E92-204D-8E14-BE3676EF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77" y="174568"/>
            <a:ext cx="11962015" cy="6567054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διαφοροποίηση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χριστιανικοῦ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ἑβραϊκὸ</a:t>
            </a:r>
            <a:r>
              <a:rPr lang="el-GR" sz="3200" dirty="0"/>
              <a:t> </a:t>
            </a:r>
            <a:r>
              <a:rPr lang="el-GR" sz="3200" dirty="0" err="1"/>
              <a:t>πάσχα</a:t>
            </a:r>
            <a:r>
              <a:rPr lang="el-GR" sz="3200" dirty="0"/>
              <a:t> </a:t>
            </a:r>
            <a:r>
              <a:rPr lang="el-GR" sz="3200" dirty="0" err="1"/>
              <a:t>ἀναλύεται</a:t>
            </a:r>
            <a:r>
              <a:rPr lang="el-GR" sz="3200" dirty="0"/>
              <a:t> </a:t>
            </a:r>
            <a:r>
              <a:rPr lang="el-GR" sz="3200" dirty="0" err="1"/>
              <a:t>εὐσύνοπτα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2</a:t>
            </a:r>
            <a:r>
              <a:rPr lang="el-GR" sz="3200" baseline="30000" dirty="0"/>
              <a:t>ο</a:t>
            </a:r>
            <a:r>
              <a:rPr lang="el-GR" sz="3200" dirty="0"/>
              <a:t> μ.Χ.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Ἰουστίνου</a:t>
            </a:r>
            <a:r>
              <a:rPr lang="el-GR" sz="3200" dirty="0"/>
              <a:t>, φιλοσόφου </a:t>
            </a:r>
            <a:r>
              <a:rPr lang="el-GR" sz="3200" dirty="0" err="1"/>
              <a:t>καὶ</a:t>
            </a:r>
            <a:r>
              <a:rPr lang="el-GR" sz="3200" dirty="0"/>
              <a:t> μάρτυρος, </a:t>
            </a:r>
            <a:r>
              <a:rPr lang="el-GR" sz="3200" i="1" dirty="0"/>
              <a:t>Διάλογος </a:t>
            </a:r>
            <a:r>
              <a:rPr lang="el-GR" sz="3200" i="1" dirty="0" err="1"/>
              <a:t>πρὸς</a:t>
            </a:r>
            <a:r>
              <a:rPr lang="el-GR" sz="3200" i="1" dirty="0"/>
              <a:t> Τρύφωνα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Ἰουστῖνος</a:t>
            </a:r>
            <a:r>
              <a:rPr lang="el-GR" sz="3200" dirty="0"/>
              <a:t> </a:t>
            </a:r>
            <a:r>
              <a:rPr lang="el-GR" sz="3200" dirty="0" err="1"/>
              <a:t>ἐπικεντρώνει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σκέψη του </a:t>
            </a:r>
            <a:r>
              <a:rPr lang="el-GR" sz="3200" dirty="0" err="1"/>
              <a:t>στὴ</a:t>
            </a:r>
            <a:r>
              <a:rPr lang="el-GR" sz="3200" dirty="0"/>
              <a:t> θυσία </a:t>
            </a:r>
            <a:r>
              <a:rPr lang="el-GR" sz="3200" dirty="0" err="1"/>
              <a:t>τοῦ</a:t>
            </a:r>
            <a:r>
              <a:rPr lang="el-GR" sz="3200" dirty="0"/>
              <a:t> προβάτου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ἑβραϊκὸ</a:t>
            </a:r>
            <a:r>
              <a:rPr lang="el-GR" sz="3200" dirty="0"/>
              <a:t> πασχάλιο </a:t>
            </a:r>
            <a:r>
              <a:rPr lang="el-GR" sz="3200" dirty="0" err="1"/>
              <a:t>ἑορτασμό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ἀπόψεις</a:t>
            </a:r>
            <a:r>
              <a:rPr lang="el-GR" sz="3200" dirty="0"/>
              <a:t> του </a:t>
            </a:r>
            <a:r>
              <a:rPr lang="el-GR" sz="3200" dirty="0" err="1"/>
              <a:t>ὑποδηλώνεται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ριζικὴ</a:t>
            </a:r>
            <a:r>
              <a:rPr lang="el-GR" sz="3200" dirty="0"/>
              <a:t> διαφοροποίηση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χριστιανικοῦ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ἑβραϊκὸ</a:t>
            </a:r>
            <a:r>
              <a:rPr lang="el-GR" sz="3200" dirty="0"/>
              <a:t> </a:t>
            </a:r>
            <a:r>
              <a:rPr lang="el-GR" sz="3200" dirty="0" err="1"/>
              <a:t>πάσχα</a:t>
            </a:r>
            <a:r>
              <a:rPr lang="el-GR" sz="3200" dirty="0"/>
              <a:t>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διαμορφώνεται </a:t>
            </a:r>
            <a:r>
              <a:rPr lang="el-GR" sz="3200" dirty="0" err="1"/>
              <a:t>σὲ</a:t>
            </a:r>
            <a:r>
              <a:rPr lang="el-GR" sz="3200" dirty="0"/>
              <a:t> χρόνους προγενέστερους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Ἰουστίνου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Ἀπολογητὲς</a:t>
            </a:r>
            <a:r>
              <a:rPr lang="el-GR" sz="3200" dirty="0"/>
              <a:t> συνοψίζουν </a:t>
            </a:r>
            <a:r>
              <a:rPr lang="el-GR" sz="3200" dirty="0" err="1"/>
              <a:t>τὴν</a:t>
            </a:r>
            <a:r>
              <a:rPr lang="el-GR" sz="3200" dirty="0"/>
              <a:t> προηγούμενη </a:t>
            </a:r>
            <a:r>
              <a:rPr lang="el-GR" sz="3200" dirty="0" err="1"/>
              <a:t>χριστιανικὴ</a:t>
            </a:r>
            <a:r>
              <a:rPr lang="el-GR" sz="3200" dirty="0"/>
              <a:t> διδασκαλία.</a:t>
            </a:r>
          </a:p>
          <a:p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160 </a:t>
            </a:r>
            <a:r>
              <a:rPr lang="el-GR" sz="3200" dirty="0" err="1"/>
              <a:t>καὶ</a:t>
            </a:r>
            <a:r>
              <a:rPr lang="el-GR" sz="3200" dirty="0"/>
              <a:t> 170 μ.Χ. </a:t>
            </a:r>
            <a:r>
              <a:rPr lang="el-GR" sz="3200" dirty="0" err="1"/>
              <a:t>εἶναι</a:t>
            </a:r>
            <a:r>
              <a:rPr lang="el-GR" sz="3200" dirty="0"/>
              <a:t> γραμμένο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Μελίτωνος Σάρδεων </a:t>
            </a:r>
            <a:r>
              <a:rPr lang="el-GR" sz="3200" i="1" dirty="0" err="1"/>
              <a:t>Περὶ</a:t>
            </a:r>
            <a:r>
              <a:rPr lang="el-GR" sz="3200" i="1" dirty="0"/>
              <a:t> Πάσχα</a:t>
            </a:r>
            <a:r>
              <a:rPr lang="el-GR" sz="3200" dirty="0"/>
              <a:t>.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ἀναλύεται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χριστιανικοῦ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ἑβραϊκὸ</a:t>
            </a:r>
            <a:r>
              <a:rPr lang="el-GR" sz="3200" dirty="0"/>
              <a:t> Πάσχα.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49418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E1A7C-4B73-464F-BBB7-EE5FF2349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58189"/>
            <a:ext cx="11295612" cy="831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DC43A-2D75-0243-8C45-591A7FE4A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" y="249381"/>
            <a:ext cx="11995265" cy="6550430"/>
          </a:xfrm>
        </p:spPr>
        <p:txBody>
          <a:bodyPr>
            <a:norm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σκέψεις </a:t>
            </a:r>
            <a:r>
              <a:rPr lang="el-GR" sz="3200" dirty="0" err="1"/>
              <a:t>τοῦ</a:t>
            </a:r>
            <a:r>
              <a:rPr lang="el-GR" sz="3200" dirty="0"/>
              <a:t> Μελίτωνος Σάρδεων </a:t>
            </a:r>
            <a:r>
              <a:rPr lang="el-GR" sz="3200" dirty="0" err="1"/>
              <a:t>ἀποκαλύπτουν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τυπολογικὴ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ἑβραϊκῆς</a:t>
            </a:r>
            <a:r>
              <a:rPr lang="el-GR" sz="3200" dirty="0"/>
              <a:t> </a:t>
            </a:r>
            <a:r>
              <a:rPr lang="el-GR" sz="3200" dirty="0" err="1"/>
              <a:t>πασχάλιας</a:t>
            </a:r>
            <a:r>
              <a:rPr lang="el-GR" sz="3200" dirty="0"/>
              <a:t> τελετουργίας, διατυπώνεται μία </a:t>
            </a:r>
            <a:r>
              <a:rPr lang="el-GR" sz="3200" dirty="0" err="1"/>
              <a:t>χριστιανικὴ</a:t>
            </a:r>
            <a:r>
              <a:rPr lang="el-GR" sz="3200" dirty="0"/>
              <a:t> θεολογία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Πάσχα,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νέα </a:t>
            </a:r>
            <a:r>
              <a:rPr lang="el-GR" sz="3200" dirty="0" err="1"/>
              <a:t>καινοδιαθηκικὴ</a:t>
            </a:r>
            <a:r>
              <a:rPr lang="el-GR" sz="3200" dirty="0"/>
              <a:t> πραγματικότητα.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πρώτη μαρτυρία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ἑορτῆς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. 23,16, </a:t>
            </a:r>
            <a:r>
              <a:rPr lang="el-GR" sz="3200" dirty="0" err="1"/>
              <a:t>ὅπου</a:t>
            </a:r>
            <a:r>
              <a:rPr lang="el-GR" sz="3200" dirty="0"/>
              <a:t> μνημονεύεται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ἑορτὴ</a:t>
            </a:r>
            <a:r>
              <a:rPr lang="el-GR" sz="3200" dirty="0"/>
              <a:t> </a:t>
            </a:r>
            <a:r>
              <a:rPr lang="el-GR" sz="3200" dirty="0" err="1"/>
              <a:t>θερισμοῦ</a:t>
            </a:r>
            <a:r>
              <a:rPr lang="el-GR" sz="3200" dirty="0"/>
              <a:t> πρωτογεννημάτων».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ὀνομασία</a:t>
            </a:r>
            <a:r>
              <a:rPr lang="el-GR" sz="3200" dirty="0"/>
              <a:t> της, </a:t>
            </a:r>
            <a:r>
              <a:rPr lang="el-GR" sz="3200" dirty="0" err="1"/>
              <a:t>ἀκολούθως</a:t>
            </a:r>
            <a:r>
              <a:rPr lang="el-GR" sz="3200" dirty="0"/>
              <a:t>, ποικίλλει: «</a:t>
            </a:r>
            <a:r>
              <a:rPr lang="el-GR" sz="3200" dirty="0" err="1"/>
              <a:t>ἑορτὴ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ἑβδομάδων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θερισμοῦ</a:t>
            </a:r>
            <a:r>
              <a:rPr lang="el-GR" sz="3200" dirty="0"/>
              <a:t>», «</a:t>
            </a:r>
            <a:r>
              <a:rPr lang="el-GR" sz="3200" dirty="0" err="1"/>
              <a:t>ἑορτὴ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νέων (γεννημάτων)»</a:t>
            </a:r>
            <a:r>
              <a:rPr lang="en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. 34, 22.</a:t>
            </a:r>
            <a:endParaRPr lang="en-GR" sz="3200" dirty="0"/>
          </a:p>
          <a:p>
            <a:r>
              <a:rPr lang="el-GR" sz="3200" dirty="0" err="1"/>
              <a:t>Ἐπρόκειτο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ἑορτῆς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«</a:t>
            </a:r>
            <a:r>
              <a:rPr lang="el-GR" sz="3200" dirty="0" err="1"/>
              <a:t>εὐφρόσυνο</a:t>
            </a:r>
            <a:r>
              <a:rPr lang="el-GR" sz="3200" dirty="0"/>
              <a:t>» </a:t>
            </a:r>
            <a:r>
              <a:rPr lang="el-GR" sz="3200" dirty="0" err="1"/>
              <a:t>χαρακτῆρα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μετέχοντες</a:t>
            </a:r>
            <a:r>
              <a:rPr lang="en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προσφορὰ</a:t>
            </a:r>
            <a:r>
              <a:rPr lang="el-GR" sz="3200" dirty="0"/>
              <a:t> </a:t>
            </a:r>
            <a:r>
              <a:rPr lang="el-GR" sz="3200" dirty="0" err="1"/>
              <a:t>ἐναπέκειτο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δυνατότητες </a:t>
            </a:r>
            <a:r>
              <a:rPr lang="el-GR" sz="3200" dirty="0" err="1"/>
              <a:t>τοῦ</a:t>
            </a:r>
            <a:r>
              <a:rPr lang="el-GR" sz="3200" dirty="0"/>
              <a:t> κάθε </a:t>
            </a:r>
            <a:r>
              <a:rPr lang="el-GR" sz="3200" dirty="0" err="1"/>
              <a:t>προσκυνητῆ</a:t>
            </a:r>
            <a:r>
              <a:rPr lang="el-GR" sz="3200" dirty="0"/>
              <a:t> (Δευτ. 16,10), καθορίζεται </a:t>
            </a:r>
            <a:r>
              <a:rPr lang="el-GR" sz="3200" dirty="0" err="1"/>
              <a:t>ὅμως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ἐλάχιστη</a:t>
            </a:r>
            <a:r>
              <a:rPr lang="el-GR" sz="3200" dirty="0"/>
              <a:t> </a:t>
            </a:r>
            <a:r>
              <a:rPr lang="el-GR" sz="3200" dirty="0" err="1"/>
              <a:t>ἀπαιτούμενη</a:t>
            </a:r>
            <a:r>
              <a:rPr lang="el-GR" sz="3200" dirty="0"/>
              <a:t> προσφορά (</a:t>
            </a:r>
            <a:r>
              <a:rPr lang="el-GR" sz="3200" dirty="0" err="1"/>
              <a:t>Λευ</a:t>
            </a:r>
            <a:r>
              <a:rPr lang="el-GR" sz="3200" dirty="0"/>
              <a:t>. 23, 17-18).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60399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AF522-8DED-9440-AADF-78A075A1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0806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E5A37-06AB-0348-A500-2783F3E16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" y="191192"/>
            <a:ext cx="11945389" cy="6458989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διάστημα </a:t>
            </a:r>
            <a:r>
              <a:rPr lang="el-GR" sz="3200" dirty="0" err="1"/>
              <a:t>τῶν</a:t>
            </a:r>
            <a:r>
              <a:rPr lang="el-GR" sz="3200" dirty="0"/>
              <a:t> πενήντα </a:t>
            </a:r>
            <a:r>
              <a:rPr lang="el-GR" sz="3200" dirty="0" err="1"/>
              <a:t>ἡμερῶν</a:t>
            </a:r>
            <a:r>
              <a:rPr lang="el-GR" sz="3200" dirty="0"/>
              <a:t>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Πάσχα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ἑορτῆς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ἑβδομάδων</a:t>
            </a:r>
            <a:r>
              <a:rPr lang="el-GR" sz="3200" dirty="0"/>
              <a:t>» </a:t>
            </a:r>
            <a:r>
              <a:rPr lang="el-GR" sz="3200" dirty="0" err="1"/>
              <a:t>ὑπῆρξε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αἰτία</a:t>
            </a:r>
            <a:r>
              <a:rPr lang="el-GR" sz="3200" dirty="0"/>
              <a:t> </a:t>
            </a:r>
            <a:r>
              <a:rPr lang="el-GR" sz="3200" dirty="0" err="1"/>
              <a:t>συνδυασμοῦ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συγκεκριμένης </a:t>
            </a:r>
            <a:r>
              <a:rPr lang="el-GR" sz="3200" dirty="0" err="1"/>
              <a:t>ἑορτῆς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παράδοση </a:t>
            </a:r>
            <a:r>
              <a:rPr lang="el-GR" sz="3200" dirty="0" err="1"/>
              <a:t>τοῦ</a:t>
            </a:r>
            <a:r>
              <a:rPr lang="el-GR" sz="3200" dirty="0"/>
              <a:t> νόμου </a:t>
            </a:r>
            <a:r>
              <a:rPr lang="el-GR" sz="3200" dirty="0" err="1"/>
              <a:t>ἀπὸ</a:t>
            </a:r>
            <a:r>
              <a:rPr lang="el-GR" sz="3200" dirty="0"/>
              <a:t> το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Μωϋσῆ</a:t>
            </a:r>
            <a:r>
              <a:rPr lang="el-GR" sz="3200" dirty="0"/>
              <a:t> (</a:t>
            </a:r>
            <a:r>
              <a:rPr lang="el-GR" sz="3200" dirty="0" err="1"/>
              <a:t>Ἐξ</a:t>
            </a:r>
            <a:r>
              <a:rPr lang="el-GR" sz="3200" dirty="0"/>
              <a:t>. 19,1).</a:t>
            </a:r>
          </a:p>
          <a:p>
            <a:r>
              <a:rPr lang="el-GR" sz="3200" dirty="0"/>
              <a:t>Φαίνεται </a:t>
            </a:r>
            <a:r>
              <a:rPr lang="el-GR" sz="3200" dirty="0" err="1"/>
              <a:t>ὅτι</a:t>
            </a:r>
            <a:r>
              <a:rPr lang="el-GR" sz="3200" dirty="0"/>
              <a:t> μέχρι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ὑπῆρχαν</a:t>
            </a:r>
            <a:r>
              <a:rPr lang="el-GR" sz="3200" dirty="0"/>
              <a:t> δύο </a:t>
            </a:r>
            <a:r>
              <a:rPr lang="el-GR" sz="3200" dirty="0" err="1"/>
              <a:t>διαφορετικὲς</a:t>
            </a:r>
            <a:r>
              <a:rPr lang="el-GR" sz="3200" dirty="0"/>
              <a:t> </a:t>
            </a:r>
            <a:r>
              <a:rPr lang="el-GR" sz="3200" dirty="0" err="1"/>
              <a:t>ἑρμηνεῖες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ἑορτῆς</a:t>
            </a:r>
            <a:r>
              <a:rPr lang="el-GR" sz="3200" dirty="0"/>
              <a:t>: </a:t>
            </a:r>
            <a:r>
              <a:rPr lang="el-GR" sz="3200" dirty="0" err="1"/>
              <a:t>ἡ</a:t>
            </a:r>
            <a:r>
              <a:rPr lang="el-GR" sz="3200" dirty="0"/>
              <a:t> παράδοση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Ἐσσαίων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Ἰωβηλαίων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τόνιζε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παραδόσεως </a:t>
            </a:r>
            <a:r>
              <a:rPr lang="el-GR" sz="3200" dirty="0" err="1"/>
              <a:t>τοῦ</a:t>
            </a:r>
            <a:r>
              <a:rPr lang="el-GR" sz="3200" dirty="0"/>
              <a:t> νόμου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Σινᾶ</a:t>
            </a:r>
            <a:r>
              <a:rPr lang="en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ραββινικὴ</a:t>
            </a:r>
            <a:r>
              <a:rPr lang="el-GR" sz="3200" dirty="0"/>
              <a:t> παράδοση,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τόνιζε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ἀγροτικὸ</a:t>
            </a:r>
            <a:r>
              <a:rPr lang="el-GR" sz="3200" dirty="0"/>
              <a:t> </a:t>
            </a:r>
            <a:r>
              <a:rPr lang="el-GR" sz="3200" dirty="0" err="1"/>
              <a:t>χαρακτῆρα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ἑορτῆς</a:t>
            </a:r>
            <a:r>
              <a:rPr lang="el-GR" sz="3200" dirty="0"/>
              <a:t>, θεωρώντας την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ἀνανέωση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διαθήκης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Ἀβραάμ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ἑορτασμὸς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χαρακτῆρα</a:t>
            </a:r>
            <a:r>
              <a:rPr lang="el-GR" sz="3200" dirty="0"/>
              <a:t> </a:t>
            </a:r>
            <a:r>
              <a:rPr lang="el-GR" sz="3200" dirty="0" err="1"/>
              <a:t>προσκυνηματικό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προέβλεπε </a:t>
            </a:r>
            <a:r>
              <a:rPr lang="el-GR" sz="3200" dirty="0" err="1"/>
              <a:t>τὴν</a:t>
            </a:r>
            <a:r>
              <a:rPr lang="el-GR" sz="3200" dirty="0"/>
              <a:t> προσέλευση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Ἱεροσόλυμα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871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7305C-FA05-5348-A564-15B7C0F3C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0"/>
            <a:ext cx="11295612" cy="748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9B4F6-C9EA-BE47-BBDC-E339B022E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8" y="199504"/>
            <a:ext cx="12011891" cy="6542117"/>
          </a:xfrm>
        </p:spPr>
        <p:txBody>
          <a:bodyPr>
            <a:normAutofit/>
          </a:bodyPr>
          <a:lstStyle/>
          <a:p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συνδεδεμένη,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Ἱεροσολύμων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Πεντηκοστὴ</a:t>
            </a:r>
            <a:r>
              <a:rPr lang="el-GR" sz="3200" dirty="0"/>
              <a:t> σχετιζόταν </a:t>
            </a:r>
            <a:r>
              <a:rPr lang="el-GR" sz="3200" dirty="0" err="1"/>
              <a:t>τελετουργικὰ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Συναγωγή, </a:t>
            </a:r>
            <a:r>
              <a:rPr lang="el-GR" sz="3200" dirty="0" err="1"/>
              <a:t>ἐπειδὴ</a:t>
            </a:r>
            <a:r>
              <a:rPr lang="el-GR" sz="3200" dirty="0"/>
              <a:t> φαίνεται </a:t>
            </a:r>
            <a:r>
              <a:rPr lang="el-GR" sz="3200" dirty="0" err="1"/>
              <a:t>ὅτι</a:t>
            </a:r>
            <a:r>
              <a:rPr lang="el-GR" sz="3200" dirty="0"/>
              <a:t> προβλεπόταν μία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ἑορτασμοῦ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Συναγωγὴ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Σάββατο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προηγεῖτο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Συναγωγῆς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προετοίμαζε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ἑορτασμὸ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l-GR" sz="3200" dirty="0"/>
              <a:t>, προέβλεπε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συναφῶν</a:t>
            </a:r>
            <a:r>
              <a:rPr lang="el-GR" sz="3200" dirty="0"/>
              <a:t> </a:t>
            </a:r>
            <a:r>
              <a:rPr lang="el-GR" sz="3200" dirty="0" err="1"/>
              <a:t>βιβλικῶν</a:t>
            </a:r>
            <a:r>
              <a:rPr lang="el-GR" sz="3200" dirty="0"/>
              <a:t> κειμένων.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θεοφάνεια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Σινᾶ</a:t>
            </a:r>
            <a:r>
              <a:rPr lang="el-GR" sz="3200" dirty="0"/>
              <a:t> </a:t>
            </a:r>
            <a:r>
              <a:rPr lang="el-GR" sz="3200" dirty="0" err="1"/>
              <a:t>ἀπετέλεσε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Ἑβραίους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θρησκευτικῆς</a:t>
            </a:r>
            <a:r>
              <a:rPr lang="el-GR" sz="3200" dirty="0"/>
              <a:t> τους </a:t>
            </a:r>
            <a:r>
              <a:rPr lang="el-GR" sz="3200" dirty="0" err="1"/>
              <a:t>ἱστορίας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παράδοση </a:t>
            </a:r>
            <a:r>
              <a:rPr lang="el-GR" sz="3200" dirty="0" err="1"/>
              <a:t>τοῦ</a:t>
            </a:r>
            <a:r>
              <a:rPr lang="el-GR" sz="3200" dirty="0"/>
              <a:t> νόμου συνέστησε, </a:t>
            </a:r>
            <a:r>
              <a:rPr lang="el-GR" sz="3200" dirty="0" err="1"/>
              <a:t>ἔκτοτε</a:t>
            </a:r>
            <a:r>
              <a:rPr lang="el-GR" sz="3200" dirty="0"/>
              <a:t>, </a:t>
            </a:r>
            <a:r>
              <a:rPr lang="el-GR" sz="3200" dirty="0" err="1"/>
              <a:t>τὸν</a:t>
            </a:r>
            <a:r>
              <a:rPr lang="el-GR" sz="3200" dirty="0"/>
              <a:t> κανόνα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Ἰσραήλ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νόμος </a:t>
            </a:r>
            <a:r>
              <a:rPr lang="el-GR" sz="3200" dirty="0" err="1"/>
              <a:t>ποὺ</a:t>
            </a:r>
            <a:r>
              <a:rPr lang="el-GR" sz="3200" dirty="0"/>
              <a:t> παραδόθηκε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Σινᾶ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μόνο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ὁδοδείκτη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ἐκλεκτοῦ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προαναγγέλλει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τελικὴ</a:t>
            </a:r>
            <a:r>
              <a:rPr lang="el-GR" sz="3200" dirty="0"/>
              <a:t> </a:t>
            </a:r>
            <a:r>
              <a:rPr lang="el-GR" sz="3200" dirty="0" err="1"/>
              <a:t>ἔλευση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3226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C1DC9-4B8F-0543-A0FB-CB97483A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9" y="0"/>
            <a:ext cx="11295611" cy="12469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EFEE9-4D56-AC49-BCC3-DE0891435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" y="199505"/>
            <a:ext cx="12011891" cy="6558742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ἐκεῖνο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λαὸ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ἀναμένει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ἐπέμβαση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«</a:t>
            </a:r>
            <a:r>
              <a:rPr lang="el-GR" sz="3200" dirty="0" err="1"/>
              <a:t>στὸ</a:t>
            </a:r>
            <a:r>
              <a:rPr lang="el-GR" sz="3200" dirty="0"/>
              <a:t> τέλος </a:t>
            </a:r>
            <a:r>
              <a:rPr lang="el-GR" sz="3200" dirty="0" err="1"/>
              <a:t>τῶν</a:t>
            </a:r>
            <a:r>
              <a:rPr lang="el-GR" sz="3200" dirty="0"/>
              <a:t> χρόνων»,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προαναγγέλθηκε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Χριστὸ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ἐγγὺς</a:t>
            </a:r>
            <a:r>
              <a:rPr lang="el-GR" sz="3200" dirty="0"/>
              <a:t> </a:t>
            </a:r>
            <a:r>
              <a:rPr lang="el-GR" sz="3200" dirty="0" err="1"/>
              <a:t>εὑρισκόμενο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Ζῶντας</a:t>
            </a:r>
            <a:r>
              <a:rPr lang="el-GR" sz="3200" dirty="0"/>
              <a:t> μέσα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ἑβραϊκό</a:t>
            </a:r>
            <a:r>
              <a:rPr lang="el-GR" sz="3200" dirty="0"/>
              <a:t> της λίκνο,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ἀναμονὴ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ἔσχατης</a:t>
            </a:r>
            <a:r>
              <a:rPr lang="el-GR" sz="3200" dirty="0"/>
              <a:t> </a:t>
            </a:r>
            <a:r>
              <a:rPr lang="el-GR" sz="3200" dirty="0" err="1"/>
              <a:t>θεοφάνειας</a:t>
            </a:r>
            <a:r>
              <a:rPr lang="el-GR" sz="3200" dirty="0"/>
              <a:t> χρησιμοποιώντας </a:t>
            </a:r>
            <a:r>
              <a:rPr lang="el-GR" sz="3200" dirty="0" err="1"/>
              <a:t>τὸ</a:t>
            </a:r>
            <a:r>
              <a:rPr lang="el-GR" sz="3200" dirty="0"/>
              <a:t> λεξιλόγιο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ἑβραϊκοῦ</a:t>
            </a:r>
            <a:r>
              <a:rPr lang="el-GR" sz="3200" dirty="0"/>
              <a:t> </a:t>
            </a:r>
            <a:r>
              <a:rPr lang="el-GR" sz="3200" dirty="0" err="1"/>
              <a:t>ἀποκαλυπτισμοῦ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«συμπλήρωση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ἡμέρας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Πεντηκοστῆς</a:t>
            </a:r>
            <a:r>
              <a:rPr lang="el-GR" sz="3200" dirty="0"/>
              <a:t>» (2,1)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θεώρηση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ἑορτῆς</a:t>
            </a:r>
            <a:r>
              <a:rPr lang="el-GR" sz="3200" dirty="0"/>
              <a:t>,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Πεντηκοστὴ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συγκεκριμένη </a:t>
            </a:r>
            <a:r>
              <a:rPr lang="el-GR" sz="3200" dirty="0" err="1"/>
              <a:t>ἡμέρα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περίοδος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πεντήκοντα</a:t>
            </a:r>
            <a:r>
              <a:rPr lang="el-GR" sz="3200" dirty="0"/>
              <a:t> </a:t>
            </a:r>
            <a:r>
              <a:rPr lang="el-GR" sz="3200" dirty="0" err="1"/>
              <a:t>ἡμερῶν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ἐπεκράτησε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παράδοση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ἑορτῆς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736768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977F2-84A8-5B42-AEEC-CC3E4B90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2" y="58189"/>
            <a:ext cx="11287298" cy="5818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EC17A-E5A9-4A48-A38F-24D5E41B7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4" y="207818"/>
            <a:ext cx="11853948" cy="6384175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ἐπιφοίτηση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ἤχου</a:t>
            </a:r>
            <a:r>
              <a:rPr lang="el-GR" sz="3200" dirty="0"/>
              <a:t> </a:t>
            </a:r>
            <a:r>
              <a:rPr lang="el-GR" sz="3200" i="1" dirty="0" err="1"/>
              <a:t>ὥσπερ</a:t>
            </a:r>
            <a:r>
              <a:rPr lang="el-GR" sz="3200" i="1" dirty="0"/>
              <a:t> </a:t>
            </a:r>
            <a:r>
              <a:rPr lang="el-GR" sz="3200" i="1" dirty="0" err="1"/>
              <a:t>φερομένης</a:t>
            </a:r>
            <a:r>
              <a:rPr lang="el-GR" sz="3200" i="1" dirty="0"/>
              <a:t> </a:t>
            </a:r>
            <a:r>
              <a:rPr lang="el-GR" sz="3200" i="1" dirty="0" err="1"/>
              <a:t>πνοῆς</a:t>
            </a:r>
            <a:r>
              <a:rPr lang="el-GR" sz="3200" i="1" dirty="0"/>
              <a:t> </a:t>
            </a:r>
            <a:r>
              <a:rPr lang="el-GR" sz="3200" i="1" dirty="0" err="1"/>
              <a:t>βιαίας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i="1" dirty="0" err="1"/>
              <a:t>ἐπλήρωσεν</a:t>
            </a:r>
            <a:r>
              <a:rPr lang="el-GR" sz="3200" i="1" dirty="0"/>
              <a:t> </a:t>
            </a:r>
            <a:r>
              <a:rPr lang="el-GR" sz="3200" i="1" dirty="0" err="1"/>
              <a:t>ὅλον</a:t>
            </a:r>
            <a:r>
              <a:rPr lang="el-GR" sz="3200" i="1" dirty="0"/>
              <a:t> </a:t>
            </a:r>
            <a:r>
              <a:rPr lang="el-GR" sz="3200" i="1" dirty="0" err="1"/>
              <a:t>τὸν</a:t>
            </a:r>
            <a:r>
              <a:rPr lang="el-GR" sz="3200" i="1" dirty="0"/>
              <a:t> </a:t>
            </a:r>
            <a:r>
              <a:rPr lang="el-GR" sz="3200" i="1" dirty="0" err="1"/>
              <a:t>οἶκον</a:t>
            </a:r>
            <a:r>
              <a:rPr lang="el-GR" sz="3200" i="1" dirty="0"/>
              <a:t> </a:t>
            </a:r>
            <a:r>
              <a:rPr lang="el-GR" sz="3200" i="1" dirty="0" err="1"/>
              <a:t>οὗ</a:t>
            </a:r>
            <a:r>
              <a:rPr lang="el-GR" sz="3200" i="1" dirty="0"/>
              <a:t> </a:t>
            </a:r>
            <a:r>
              <a:rPr lang="el-GR" sz="3200" i="1" dirty="0" err="1"/>
              <a:t>ἦσαν</a:t>
            </a:r>
            <a:r>
              <a:rPr lang="el-GR" sz="3200" i="1" dirty="0"/>
              <a:t> καθήμενοι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(</a:t>
            </a:r>
            <a:r>
              <a:rPr lang="el-GR" sz="3200" dirty="0" err="1"/>
              <a:t>Πρ</a:t>
            </a:r>
            <a:r>
              <a:rPr lang="el-GR" sz="3200" dirty="0"/>
              <a:t>. 2,2), παραπέμπει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ἀντίστοιχα</a:t>
            </a:r>
            <a:r>
              <a:rPr lang="el-GR" sz="3200" dirty="0"/>
              <a:t> συμπτώματα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θεοφάνειας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Σινᾶ</a:t>
            </a:r>
            <a:r>
              <a:rPr lang="el-GR" sz="3200" dirty="0"/>
              <a:t> (</a:t>
            </a:r>
            <a:r>
              <a:rPr lang="el-GR" sz="3200" dirty="0" err="1"/>
              <a:t>Ἐξ</a:t>
            </a:r>
            <a:r>
              <a:rPr lang="el-GR" sz="3200" dirty="0"/>
              <a:t>. 19,18).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Ἄς</a:t>
            </a:r>
            <a:r>
              <a:rPr lang="el-GR" sz="3200" dirty="0"/>
              <a:t> </a:t>
            </a:r>
            <a:r>
              <a:rPr lang="el-GR" sz="3200" dirty="0" err="1"/>
              <a:t>ἐπισημανθεῖ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Ἑβραῖοι</a:t>
            </a:r>
            <a:r>
              <a:rPr lang="el-GR" sz="3200" dirty="0"/>
              <a:t> </a:t>
            </a:r>
            <a:r>
              <a:rPr lang="el-GR" sz="3200" dirty="0" err="1"/>
              <a:t>ἀναμένουν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πρόποδες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Σινᾶ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θεοφάνεια</a:t>
            </a:r>
            <a:r>
              <a:rPr lang="el-GR" sz="3200" dirty="0"/>
              <a:t> «</a:t>
            </a:r>
            <a:r>
              <a:rPr lang="el-GR" sz="3200" dirty="0" err="1"/>
              <a:t>ὁμοθυμαδόν</a:t>
            </a:r>
            <a:r>
              <a:rPr lang="el-GR" sz="3200" dirty="0"/>
              <a:t>» (</a:t>
            </a:r>
            <a:r>
              <a:rPr lang="el-GR" sz="3200" dirty="0" err="1"/>
              <a:t>Ἐξ</a:t>
            </a:r>
            <a:r>
              <a:rPr lang="el-GR" sz="3200" dirty="0"/>
              <a:t>. 19, 8), παρομοίως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ἀναμένουν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ἔλευση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«</a:t>
            </a:r>
            <a:r>
              <a:rPr lang="el-GR" sz="3200" dirty="0" err="1"/>
              <a:t>ὁμοθυμαδόν</a:t>
            </a:r>
            <a:r>
              <a:rPr lang="el-GR" sz="3200" dirty="0"/>
              <a:t>» (</a:t>
            </a:r>
            <a:r>
              <a:rPr lang="el-GR" sz="3200" dirty="0" err="1"/>
              <a:t>Πρ</a:t>
            </a:r>
            <a:r>
              <a:rPr lang="el-GR" sz="3200" dirty="0"/>
              <a:t>. 1,14).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φαινόμενα </a:t>
            </a:r>
            <a:r>
              <a:rPr lang="el-GR" sz="3200" dirty="0" err="1"/>
              <a:t>ποὺ</a:t>
            </a:r>
            <a:r>
              <a:rPr lang="el-GR" sz="3200" dirty="0"/>
              <a:t> συνοδεύουν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ἐπιφοίτηση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Πνεύματος, </a:t>
            </a:r>
            <a:r>
              <a:rPr lang="el-GR" sz="3200" dirty="0" err="1"/>
              <a:t>ὁ</a:t>
            </a:r>
            <a:r>
              <a:rPr lang="el-GR" sz="3200" dirty="0"/>
              <a:t> «</a:t>
            </a:r>
            <a:r>
              <a:rPr lang="el-GR" sz="3200" dirty="0" err="1"/>
              <a:t>ἦχος</a:t>
            </a:r>
            <a:r>
              <a:rPr lang="el-GR" sz="3200" dirty="0"/>
              <a:t>»,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βιαία</a:t>
            </a:r>
            <a:r>
              <a:rPr lang="el-GR" sz="3200" dirty="0"/>
              <a:t> </a:t>
            </a:r>
            <a:r>
              <a:rPr lang="el-GR" sz="3200" dirty="0" err="1"/>
              <a:t>πνοὴ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φωνὴ</a:t>
            </a:r>
            <a:r>
              <a:rPr lang="el-GR" sz="3200" dirty="0"/>
              <a:t>» (</a:t>
            </a:r>
            <a:r>
              <a:rPr lang="el-GR" sz="3200" dirty="0" err="1"/>
              <a:t>Πρ</a:t>
            </a:r>
            <a:r>
              <a:rPr lang="el-GR" sz="3200" dirty="0"/>
              <a:t>. 2, 2 </a:t>
            </a:r>
            <a:r>
              <a:rPr lang="el-GR" sz="3200" dirty="0" err="1"/>
              <a:t>καὶ</a:t>
            </a:r>
            <a:r>
              <a:rPr lang="el-GR" sz="3200" dirty="0"/>
              <a:t> 6) </a:t>
            </a:r>
            <a:r>
              <a:rPr lang="el-GR" sz="3200" dirty="0" err="1"/>
              <a:t>ἀποτελοῦν</a:t>
            </a:r>
            <a:r>
              <a:rPr lang="el-GR" sz="3200" dirty="0"/>
              <a:t> φαινόμενα </a:t>
            </a:r>
            <a:r>
              <a:rPr lang="el-GR" sz="3200" dirty="0" err="1"/>
              <a:t>ποὺ</a:t>
            </a:r>
            <a:r>
              <a:rPr lang="el-GR" sz="3200" dirty="0"/>
              <a:t> συνοδεύουν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θεοφάνειες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 Διαθήκη, τόσο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Σινᾶ</a:t>
            </a:r>
            <a:r>
              <a:rPr lang="en-GR" sz="3200" dirty="0"/>
              <a:t>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ἄλλες</a:t>
            </a:r>
            <a:r>
              <a:rPr lang="el-GR" sz="3200" dirty="0"/>
              <a:t> περιπτώσεις.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8489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2423</Words>
  <Application>Microsoft Macintosh PowerPoint</Application>
  <PresentationFormat>Widescreen</PresentationFormat>
  <Paragraphs>79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 (γ) Τὸ Πάσχα καὶ ἡ Πεντηκοστὴ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ΚΕΦΑΛΑΙΟ Β΄   Οἱ ἐπιδράσεις τῆς ἑβραϊκῆς ἐπὶ τῆς χριστιανικῆς λατρείας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282</cp:revision>
  <dcterms:created xsi:type="dcterms:W3CDTF">2021-01-21T13:31:32Z</dcterms:created>
  <dcterms:modified xsi:type="dcterms:W3CDTF">2021-03-10T11:41:25Z</dcterms:modified>
</cp:coreProperties>
</file>