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35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87254A4-EB71-46B1-9F2C-FA96BE111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AEEF82B-E8FD-4F1B-A341-6D52204115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9C72772-464D-4772-A46D-EC731443D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3/3/21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3AFE207-FE62-4B22-9A2F-3A35665EE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8BD346E-3556-4A0C-A3F9-24C84DB32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717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174088-4963-42D2-94CB-CAE9E38B5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DA6D97E-6D52-422F-996E-12D536F08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D66DD93-5D1F-425A-9BFD-7B7625D93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3/3/21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5C509B8-C394-4C66-8768-8D22F97DE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D22761C-B564-41D4-8101-213E5349F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8531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A537D6B-913E-4FAD-8202-7ABF5C59F8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C7673FE-3ACC-41FB-B33E-F8CE3F234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AC8ADA6-A78F-4DA8-9E3C-3A4DD1E55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3/3/21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6F97E6E-5787-4740-98E0-7E1E066E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9069279-9E39-42C8-BE7A-AAAD30C87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612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8DC808-8F8A-4988-8F50-FB58CE46A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EE7077E-0826-4EA1-A190-D39D126E1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38B810D-FEB3-42DE-8A9E-0D04CBF83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3/3/21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481F8ED-1876-44B5-896E-486B5ADBC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AFA0D67-51DD-4112-8597-1E4F0F8F7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250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3E5D06-C292-475B-814A-847A0EE1F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7582D05-F0B8-449B-B8BC-5B06A325D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93EE909-B0AC-4E05-8A7D-23CC0FB70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3/3/21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006C403-04BA-4570-873A-2C6580E9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3E31079-EF8F-458C-B2EB-486813D06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4395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3D90BE-3AB7-4AA4-81E3-7D630171A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07BB72-BB1C-4ACD-9DD5-FFD14113D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28C584A-1034-4E32-9923-E5FC632CE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0D0E992-C2E9-4BDE-A4EB-1F608CBB8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3/3/21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8B1AA44-FE6F-4DBE-9947-A1FD7602F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FF9A9BE-A01A-4085-9F96-F0C7604F3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269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9252EF-7427-47D2-8966-BD335DF87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682D6A2-D574-4E18-A86C-7F00721EE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191DEC6-1A2C-4123-8352-D5557E0AB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B6A6158-27C0-4FE8-99C8-15C0189436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21C8068-820E-4E2C-A73B-54DB673E58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4F85970-2E8F-49F9-92FA-B7511BC5C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3/3/21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BAD2744-056B-4406-90C2-172BE6CFB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5799636A-6F87-4B20-9D5A-1E16B73E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0047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AEF134-E56C-46DB-84F5-690142919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3BFF9BB-ABCB-441F-9088-88CF9B7F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3/3/21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43D25F9-3E6C-45DF-AEB5-3BFE378AA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0706064-D643-461F-82C9-433340C31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0648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DBD42FC-500E-4240-8530-234AC8E78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3/3/21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218299B-FC0F-4EC0-9FE6-6E6884443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B5C0BD4-17AF-4D17-B359-576DB8BBA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535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89C2D8-3D08-4D37-A8B3-D76CB84AF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1BA13C-30AC-451F-A5CC-CC0A81B46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8A58E8F-2F3E-491F-B966-38BFADEA7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9877677-C6E4-422C-8F5F-0547A3481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3/3/21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AC4B1D0-844A-4B35-AB89-BBF75C2DF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F2821B9-BE56-4C32-B866-8B206A6B5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987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5C1AFC-24CD-45EF-93C6-2BACDAA4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16B9A9A-E79D-4AA3-9BB1-7CBBE0CB31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2C33158-5C3A-4A5C-A3EA-1AB2DF33B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FA53FD2-9435-472F-BFF9-BE6A57584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FA8A-1F0B-4A13-A5CA-D61E4A2B7F73}" type="datetimeFigureOut">
              <a:rPr lang="el-GR" smtClean="0"/>
              <a:pPr/>
              <a:t>3/3/21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98B95B7-2F1F-4B29-BB25-820990B79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B3EA1E8-7CDA-410E-A3E5-17870A4CC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509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8C8F0281-9EC1-426A-AD26-415C1586F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05C5D64-F508-445D-8A5A-EF86E33EE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B846CD7-6862-4454-AA0E-3DD5ACCC1E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1FA8A-1F0B-4A13-A5CA-D61E4A2B7F73}" type="datetimeFigureOut">
              <a:rPr lang="el-GR" smtClean="0"/>
              <a:pPr/>
              <a:t>3/3/21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0B92AD3-9184-4211-A68F-F421A13CFF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A0F2D62-34B7-42D7-B804-BF91EBBF9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31E43-7D11-43B4-B940-627CF36572B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283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174EC0-DD7E-4BAD-8929-BAA1F76DD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193" y="214605"/>
            <a:ext cx="10182808" cy="1073020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2F23806-3C0F-4CDF-9BFA-E416D1B16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5193" y="1698171"/>
            <a:ext cx="10182807" cy="4254760"/>
          </a:xfrm>
        </p:spPr>
        <p:txBody>
          <a:bodyPr/>
          <a:lstStyle/>
          <a:p>
            <a:pPr algn="l"/>
            <a:endParaRPr lang="el-GR" dirty="0"/>
          </a:p>
          <a:p>
            <a:pPr algn="l"/>
            <a:endParaRPr lang="el-GR" dirty="0"/>
          </a:p>
          <a:p>
            <a:pPr algn="l"/>
            <a:r>
              <a:rPr lang="el-GR" sz="4800" dirty="0"/>
              <a:t>          </a:t>
            </a:r>
            <a:r>
              <a:rPr lang="el-GR" sz="5400" dirty="0"/>
              <a:t>ΕΙΣΑΓΩΓΙΚΑ ΣΤΙΣ ΕΟΡΤΕΣ ΤΗΣ                     		ΟΡΘΟΔΟΞΗΣ ΕΚΚΛΗΣΙΑΣ</a:t>
            </a:r>
          </a:p>
        </p:txBody>
      </p:sp>
    </p:spTree>
    <p:extLst>
      <p:ext uri="{BB962C8B-B14F-4D97-AF65-F5344CB8AC3E}">
        <p14:creationId xmlns:p14="http://schemas.microsoft.com/office/powerpoint/2010/main" val="304463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FA6743-87CD-43D1-B275-8290C33AC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783" y="209726"/>
            <a:ext cx="11035018" cy="880844"/>
          </a:xfrm>
        </p:spPr>
        <p:txBody>
          <a:bodyPr>
            <a:normAutofit fontScale="90000"/>
          </a:bodyPr>
          <a:lstStyle/>
          <a:p>
            <a:r>
              <a:rPr lang="el-GR" dirty="0"/>
              <a:t>ΓΕΝΕΣΗ ΤΩΝ ΧΡΙΣΤΙΑΝΙΚΩΝ ΕΟΡΤΩΝ (Α)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94A05E0-FFAB-496B-BB0E-7A540FCBC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92" y="1451294"/>
            <a:ext cx="11702643" cy="5196979"/>
          </a:xfrm>
        </p:spPr>
        <p:txBody>
          <a:bodyPr/>
          <a:lstStyle/>
          <a:p>
            <a:r>
              <a:rPr lang="el-GR" sz="3200" dirty="0"/>
              <a:t>Εορτολόγια και ημερολόγια υπήρχαν πριν από την εμφάνιση της χριστιανικής Εκκλησίας.</a:t>
            </a:r>
          </a:p>
          <a:p>
            <a:r>
              <a:rPr lang="el-GR" sz="3200" dirty="0"/>
              <a:t>Στην Κ.Δ. ασκείται κριτική εναντίον αυτών των κοσμικών σχημάτων: ο </a:t>
            </a:r>
            <a:r>
              <a:rPr lang="el-GR" sz="3200" dirty="0" err="1"/>
              <a:t>απ</a:t>
            </a:r>
            <a:r>
              <a:rPr lang="el-GR" sz="3200" dirty="0"/>
              <a:t>. Παύλος θεωρεί ως «σκιά των μελλόντων» τις «εορτές», τις «νουμηνίες» και τα «Σάββατα» (Κολ. 2, 16-17). </a:t>
            </a:r>
          </a:p>
          <a:p>
            <a:r>
              <a:rPr lang="el-GR" sz="3200" dirty="0"/>
              <a:t>Η χριστιανική Λατρεία «εν Πνεύματι και </a:t>
            </a:r>
            <a:r>
              <a:rPr lang="el-GR" sz="3200" dirty="0" err="1"/>
              <a:t>αληθεία</a:t>
            </a:r>
            <a:r>
              <a:rPr lang="el-GR" sz="3200" dirty="0"/>
              <a:t>»(</a:t>
            </a:r>
            <a:r>
              <a:rPr lang="el-GR" sz="3200" dirty="0" err="1"/>
              <a:t>Ιω</a:t>
            </a:r>
            <a:r>
              <a:rPr lang="el-GR" sz="3200" dirty="0"/>
              <a:t>. 4, 23-24) υπερβαίνει όλα αυτά τα κοσμικά σχήματα. </a:t>
            </a:r>
          </a:p>
          <a:p>
            <a:r>
              <a:rPr lang="el-GR" sz="3200" dirty="0"/>
              <a:t>Στα πλαίσια της χριστιανικής Λατρείας, το ημερολόγιο καθίσταται εορτολόγιο (δηλαδή οι ημέρες επενδύονται με ιερό περιεχόμενο).</a:t>
            </a:r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742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5132B5-D710-4E15-8FCE-0079897D0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91" y="218115"/>
            <a:ext cx="11194409" cy="771786"/>
          </a:xfrm>
        </p:spPr>
        <p:txBody>
          <a:bodyPr/>
          <a:lstStyle/>
          <a:p>
            <a:r>
              <a:rPr lang="el-GR" dirty="0"/>
              <a:t>ΓΕΝΕΣΗ ΤΩΝ ΧΡΙΣΤΙΑΝΙΚΩΝ ΕΟΡΤΩΝ (Β)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95D2A7-7A72-47BD-A62C-77379BDDB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91" y="1124125"/>
            <a:ext cx="11811699" cy="5515760"/>
          </a:xfrm>
        </p:spPr>
        <p:txBody>
          <a:bodyPr>
            <a:normAutofit lnSpcReduction="10000"/>
          </a:bodyPr>
          <a:lstStyle/>
          <a:p>
            <a:r>
              <a:rPr lang="el-GR" sz="3200" dirty="0"/>
              <a:t>Στο εορτολόγιό της η Εκκλησία δεν χρησιμοποιεί το χρόνο ως ανά-</a:t>
            </a:r>
            <a:r>
              <a:rPr lang="el-GR" sz="3200" dirty="0" err="1"/>
              <a:t>μνηση</a:t>
            </a:r>
            <a:r>
              <a:rPr lang="el-GR" sz="3200" dirty="0"/>
              <a:t> («σαν σήμερα έγινε κάτι»), αλλά ως επανάληψη- στο παρόν- γεγονότων του παρελθόντος («Σήμερον…»).</a:t>
            </a:r>
          </a:p>
          <a:p>
            <a:r>
              <a:rPr lang="el-GR" sz="3200" dirty="0"/>
              <a:t>Η υπέρβαση του χρόνου στο εορτολόγιο της Εκκλησίας έχει σαν αποτέλεσμα οι εορτές να μην περιορίζονται μόνο σε ορισμένες η-</a:t>
            </a:r>
            <a:r>
              <a:rPr lang="el-GR" sz="3200" dirty="0" err="1"/>
              <a:t>μερομηνίες</a:t>
            </a:r>
            <a:r>
              <a:rPr lang="el-GR" sz="3200" dirty="0"/>
              <a:t>, αλλά να διαχέονται σε ολόκληρο το χρόνο (όπως, για παράδειγμα η εορτή της Αναστάσεως, η οποία- εκτός από τη </a:t>
            </a:r>
            <a:r>
              <a:rPr lang="el-GR" sz="3200" dirty="0" err="1"/>
              <a:t>συγκε</a:t>
            </a:r>
            <a:r>
              <a:rPr lang="el-GR" sz="3200" dirty="0"/>
              <a:t>-κριμένη ημερομηνία εορτασμού του Πάσχα- επαναλαμβάνεται κάθε Κυριακή).</a:t>
            </a:r>
          </a:p>
          <a:p>
            <a:r>
              <a:rPr lang="el-GR" sz="3200" dirty="0"/>
              <a:t>Οι ευχές- κατά τις χριστιανικές εορτές- «χρόνια πολλά» ή «και του χρόνου» αποκαλύπτουν ότι οι εορτές της Εκκλησίας έχουν ένα βαθύ διδακτικό περιεχόμενο, το οποίο ευχόμαστε να οικειοποιηθούμε και την επόμενη χρονιά.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727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973518-2230-4622-8CEE-99C73A16C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114" y="176170"/>
            <a:ext cx="11135686" cy="796954"/>
          </a:xfrm>
        </p:spPr>
        <p:txBody>
          <a:bodyPr/>
          <a:lstStyle/>
          <a:p>
            <a:r>
              <a:rPr lang="el-GR" dirty="0"/>
              <a:t>ΓΕΝΕΣΗ ΤΩΝ ΧΡΙΣΤΙΑΝΙΚΩΝ ΕΟΡΤΩΝ (Γ)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305B7EA-95B7-402B-88AF-F57E1E897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14" y="1308683"/>
            <a:ext cx="11135686" cy="5251508"/>
          </a:xfrm>
        </p:spPr>
        <p:txBody>
          <a:bodyPr/>
          <a:lstStyle/>
          <a:p>
            <a:r>
              <a:rPr lang="el-GR" sz="3200" dirty="0"/>
              <a:t>Η καθιέρωση της 1</a:t>
            </a:r>
            <a:r>
              <a:rPr lang="el-GR" sz="3200" baseline="30000" dirty="0"/>
              <a:t>ης</a:t>
            </a:r>
            <a:r>
              <a:rPr lang="el-GR" sz="3200" dirty="0"/>
              <a:t> Σεπτεμβρίου ως ημέρας ενάρξεως του εκ-</a:t>
            </a:r>
            <a:r>
              <a:rPr lang="el-GR" sz="3200" dirty="0" err="1"/>
              <a:t>κλησιαστικού</a:t>
            </a:r>
            <a:r>
              <a:rPr lang="el-GR" sz="3200" dirty="0"/>
              <a:t> έτους διασώζει την ιστορική συνέχεια στα </a:t>
            </a:r>
            <a:r>
              <a:rPr lang="el-GR" sz="3200" dirty="0" err="1"/>
              <a:t>εορτα-ζόμενα</a:t>
            </a:r>
            <a:r>
              <a:rPr lang="el-GR" sz="3200" dirty="0"/>
              <a:t> γεγονότα (π.χ. η εορτή της συλλήψεως του Προδρόμου- που προηγήθηκε κατά έξι μήνες της αντίστοιχης του Κυρίου- τοποθετείται στις 23 Σεπτεμβρίου, ενώ και η εορτή του </a:t>
            </a:r>
            <a:r>
              <a:rPr lang="el-GR" sz="3200" dirty="0" err="1"/>
              <a:t>Γενε-θλίου</a:t>
            </a:r>
            <a:r>
              <a:rPr lang="el-GR" sz="3200" dirty="0"/>
              <a:t> της Θεοτόκου- γεγονός που προϋποθέτει την εξέλιξη του σχεδίου της Θ. Οικονομίας- τοποθετείται στις 8 Σεπτεμβρίου).</a:t>
            </a:r>
          </a:p>
          <a:p>
            <a:r>
              <a:rPr lang="el-GR" sz="3200" dirty="0"/>
              <a:t>Η πρώτη χριστιανική εορτή είναι η Κυριακή, το εβδομαδιαίο </a:t>
            </a:r>
            <a:r>
              <a:rPr lang="el-GR" sz="3200" dirty="0" err="1"/>
              <a:t>Πά-σχα</a:t>
            </a:r>
            <a:r>
              <a:rPr lang="el-GR" sz="3200" dirty="0"/>
              <a:t> της Εκκλησίας.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1745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444E3A-FC51-461A-9E42-89AC436B0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46" y="113251"/>
            <a:ext cx="11236355" cy="624980"/>
          </a:xfrm>
        </p:spPr>
        <p:txBody>
          <a:bodyPr>
            <a:normAutofit fontScale="90000"/>
          </a:bodyPr>
          <a:lstStyle/>
          <a:p>
            <a:r>
              <a:rPr lang="el-GR" dirty="0"/>
              <a:t>ΓΕΝΕΣΗ ΤΩΝ ΧΡΙΣΤΙΑΝΙΚΩΝ ΕΟΡΤΩΝ (Δ)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C7EACD1-E81A-4B06-BB0E-7C6B3ACD3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446" y="998290"/>
            <a:ext cx="11719420" cy="5746459"/>
          </a:xfrm>
        </p:spPr>
        <p:txBody>
          <a:bodyPr>
            <a:normAutofit lnSpcReduction="10000"/>
          </a:bodyPr>
          <a:lstStyle/>
          <a:p>
            <a:r>
              <a:rPr lang="el-GR" sz="3200" dirty="0"/>
              <a:t>Συν τω </a:t>
            </a:r>
            <a:r>
              <a:rPr lang="el-GR" sz="3200" dirty="0" err="1"/>
              <a:t>χρόνω</a:t>
            </a:r>
            <a:r>
              <a:rPr lang="el-GR" sz="3200" dirty="0"/>
              <a:t>, διαμορφώθηκε </a:t>
            </a:r>
            <a:r>
              <a:rPr lang="el-GR" sz="3200" dirty="0" err="1"/>
              <a:t>εορτολογικά</a:t>
            </a:r>
            <a:r>
              <a:rPr lang="el-GR" sz="3200" dirty="0"/>
              <a:t> η  εβδομάδα: το Σάβ-</a:t>
            </a:r>
            <a:r>
              <a:rPr lang="el-GR" sz="3200" dirty="0" err="1"/>
              <a:t>βατο</a:t>
            </a:r>
            <a:r>
              <a:rPr lang="el-GR" sz="3200" dirty="0"/>
              <a:t> ορίστηκε ως ημέρα μνήμης των κεκοιμημένων (από το </a:t>
            </a:r>
            <a:r>
              <a:rPr lang="el-GR" sz="3200" dirty="0" err="1"/>
              <a:t>γεγο-νός</a:t>
            </a:r>
            <a:r>
              <a:rPr lang="el-GR" sz="3200" dirty="0"/>
              <a:t> της εις </a:t>
            </a:r>
            <a:r>
              <a:rPr lang="el-GR" sz="3200" dirty="0" err="1"/>
              <a:t>άδου</a:t>
            </a:r>
            <a:r>
              <a:rPr lang="el-GR" sz="3200" dirty="0"/>
              <a:t> καθόδου του Κυρίου), η Τετάρτη και η Παρασκευή ορίστηκαν- ήδη από την </a:t>
            </a:r>
            <a:r>
              <a:rPr lang="el-GR" sz="3200" dirty="0" err="1"/>
              <a:t>μεταποστολική</a:t>
            </a:r>
            <a:r>
              <a:rPr lang="el-GR" sz="3200" dirty="0"/>
              <a:t> εποχή- ως ημέρες μνήμης του Πάθους του Κυρίου, η Δευτέρα αφιερώθηκε στην τιμή των Αγ-</a:t>
            </a:r>
            <a:r>
              <a:rPr lang="el-GR" sz="3200" dirty="0" err="1"/>
              <a:t>γέλων</a:t>
            </a:r>
            <a:r>
              <a:rPr lang="el-GR" sz="3200" dirty="0"/>
              <a:t>, η Τρίτη στην τιμή του Ι. Προδρόμου και η Πέμπτη στην τιμή των Αποστόλων (αργότερα και του </a:t>
            </a:r>
            <a:r>
              <a:rPr lang="el-GR" sz="3200" dirty="0" err="1"/>
              <a:t>αγ.</a:t>
            </a:r>
            <a:r>
              <a:rPr lang="el-GR" sz="3200" dirty="0"/>
              <a:t> Νικολάου).</a:t>
            </a:r>
          </a:p>
          <a:p>
            <a:r>
              <a:rPr lang="el-GR" sz="3200" dirty="0"/>
              <a:t>Με κέντρο το Πάσχα αναπτύχθηκε η προηγούμενη περίοδος της Μ. Τεσσαρακοστής και η επόμενη του </a:t>
            </a:r>
            <a:r>
              <a:rPr lang="el-GR" sz="3200" dirty="0" err="1"/>
              <a:t>Πεντηκοσταρίου</a:t>
            </a:r>
            <a:r>
              <a:rPr lang="el-GR" sz="3200" dirty="0"/>
              <a:t> ( ο κινητός </a:t>
            </a:r>
            <a:r>
              <a:rPr lang="el-GR" sz="3200" dirty="0" err="1"/>
              <a:t>εορ-τολογικός</a:t>
            </a:r>
            <a:r>
              <a:rPr lang="el-GR" sz="3200" dirty="0"/>
              <a:t> κύκλος που εξαρτάται- εν πολλοίς- από το σεληνιακό ε-</a:t>
            </a:r>
            <a:r>
              <a:rPr lang="el-GR" sz="3200" dirty="0" err="1"/>
              <a:t>βραϊκό</a:t>
            </a:r>
            <a:r>
              <a:rPr lang="el-GR" sz="3200" dirty="0"/>
              <a:t> εορτολόγιο)/ Ανεξάρτητα από τον κύκλο αυτό, αναπτύχθηκε ο ακίνητος </a:t>
            </a:r>
            <a:r>
              <a:rPr lang="el-GR" sz="3200" dirty="0" err="1"/>
              <a:t>εορτολογικός</a:t>
            </a:r>
            <a:r>
              <a:rPr lang="el-GR" sz="3200" dirty="0"/>
              <a:t> κύκλος (κάποιες από αυτές τις χριστιανικές εορτές υποκατέστησαν αντίστοιχες ειδωλολατρικές του ηλιακού η-</a:t>
            </a:r>
            <a:r>
              <a:rPr lang="el-GR" sz="3200" dirty="0" err="1"/>
              <a:t>μερολογίου</a:t>
            </a:r>
            <a:r>
              <a:rPr lang="el-GR" sz="3200" dirty="0"/>
              <a:t>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59935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5B57C4-46EF-43ED-8656-89817AC8F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505" y="142613"/>
            <a:ext cx="10976296" cy="1426127"/>
          </a:xfrm>
        </p:spPr>
        <p:txBody>
          <a:bodyPr/>
          <a:lstStyle/>
          <a:p>
            <a:r>
              <a:rPr lang="el-GR" dirty="0"/>
              <a:t>ΓΕΝΕΣΗ ΤΩΝ ΧΡΙΣΤΙΑΝΙΚΩΝ ΕΟΡΤΩΝ (Ε)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2C81E5C-6D99-4C1A-8E7F-18B902280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503" y="1828800"/>
            <a:ext cx="11759268" cy="4647501"/>
          </a:xfrm>
        </p:spPr>
        <p:txBody>
          <a:bodyPr/>
          <a:lstStyle/>
          <a:p>
            <a:r>
              <a:rPr lang="el-GR" sz="3200" dirty="0"/>
              <a:t>Κάποιες Δεσποτικές και Θεομητορικές εορτές καθορίστηκαν σε ημερομηνίες Εγκαινίων αντίστοιχων ναών, ενώ οι μνήμες των μαρτύρων καθορίστηκαν κατά την ημέρα του μαρτυρίου τους («γενέθλιος ημέρα» του μάρτυρα).</a:t>
            </a:r>
          </a:p>
          <a:p>
            <a:r>
              <a:rPr lang="el-GR" sz="3200" dirty="0"/>
              <a:t>Σε ορισμένες περιπτώσεις καθορίστηκαν μεταθέσεις εορτών από τις ημέρες της εβδομάδας στην Κυριακή, ώστε να υπάρξει μεγαλύτερη συμμετοχή του λαού.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485647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528</Words>
  <Application>Microsoft Macintosh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PowerPoint Presentation</vt:lpstr>
      <vt:lpstr>ΓΕΝΕΣΗ ΤΩΝ ΧΡΙΣΤΙΑΝΙΚΩΝ ΕΟΡΤΩΝ (Α)</vt:lpstr>
      <vt:lpstr>ΓΕΝΕΣΗ ΤΩΝ ΧΡΙΣΤΙΑΝΙΚΩΝ ΕΟΡΤΩΝ (Β)</vt:lpstr>
      <vt:lpstr>ΓΕΝΕΣΗ ΤΩΝ ΧΡΙΣΤΙΑΝΙΚΩΝ ΕΟΡΤΩΝ (Γ)</vt:lpstr>
      <vt:lpstr>ΓΕΝΕΣΗ ΤΩΝ ΧΡΙΣΤΙΑΝΙΚΩΝ ΕΟΡΤΩΝ (Δ)</vt:lpstr>
      <vt:lpstr>ΓΕΝΕΣΗ ΤΩΝ ΧΡΙΣΤΙΑΝΙΚΩΝ ΕΟΡΤΩΝ (Ε)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Γεώργιος Φίλιας</dc:creator>
  <cp:lastModifiedBy>Georgios Filias</cp:lastModifiedBy>
  <cp:revision>144</cp:revision>
  <dcterms:created xsi:type="dcterms:W3CDTF">2020-02-18T07:59:53Z</dcterms:created>
  <dcterms:modified xsi:type="dcterms:W3CDTF">2021-03-03T14:51:26Z</dcterms:modified>
</cp:coreProperties>
</file>