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4"/>
  </p:normalViewPr>
  <p:slideViewPr>
    <p:cSldViewPr snapToObjects="1">
      <p:cViewPr varScale="1">
        <p:scale>
          <a:sx n="124" d="100"/>
          <a:sy n="124" d="100"/>
        </p:scale>
        <p:origin x="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26E8-A878-8241-9EFD-F2B8500EEA1D}" type="datetimeFigureOut">
              <a:rPr lang="en-US" smtClean="0"/>
              <a:pPr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0D5E-9341-E14E-B8CC-8D73C44C68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pPr algn="l"/>
            <a:r>
              <a:rPr lang="el-GR" dirty="0"/>
              <a:t>ΟΙ ΕΟΡΤΕΣ ΤΩΝ </a:t>
            </a:r>
            <a:r>
              <a:rPr lang="el-GR"/>
              <a:t>ΑΓΙΩΝ (Ζ)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rmAutofit fontScale="92500"/>
          </a:bodyPr>
          <a:lstStyle/>
          <a:p>
            <a:r>
              <a:rPr lang="el-GR" dirty="0"/>
              <a:t>Το «Τυπικό της Μεγάλης Εκκλησίας», 10</a:t>
            </a:r>
            <a:r>
              <a:rPr lang="el-GR" baseline="30000" dirty="0"/>
              <a:t>ος</a:t>
            </a:r>
            <a:r>
              <a:rPr lang="el-GR" dirty="0"/>
              <a:t> αι., επο-χή Κωνσταντίνου Πορφυρογεννήτου: οι εορτές των αγίων συνδυάζονται με τη λειτουργική τους μνήμη (μνημονεύονται οι Ακολουθίες και οι λιτα-νείες προς τιμή των αγίων στους διάφορους ναούς της Κωνσταντινούπολης).</a:t>
            </a:r>
          </a:p>
          <a:p>
            <a:r>
              <a:rPr lang="el-GR" dirty="0"/>
              <a:t>Το «Τυπικό της μονής της Ευεργέτιδος» (11</a:t>
            </a:r>
            <a:r>
              <a:rPr lang="el-GR" baseline="30000" dirty="0"/>
              <a:t>ος</a:t>
            </a:r>
            <a:r>
              <a:rPr lang="el-GR" dirty="0"/>
              <a:t> αι.): αναλυτική καταγραφή της τυπικής διάταξης των καθημερινών εορτών (ψαλλόμενοι κανόνες και αγιολογικά αναγνώσματα).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ΕΟΡΤΕΣ ΤΩΝ ΑΓΓΕΛΩΝ (Α)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763000" cy="4708525"/>
          </a:xfrm>
        </p:spPr>
        <p:txBody>
          <a:bodyPr/>
          <a:lstStyle/>
          <a:p>
            <a:pPr>
              <a:buNone/>
            </a:pPr>
            <a:r>
              <a:rPr lang="el-GR" dirty="0"/>
              <a:t>• Η «Σύναξη» του Αρχαγγέλου Γαβριήλ (26 Μαρ-τίου).</a:t>
            </a:r>
          </a:p>
          <a:p>
            <a:pPr>
              <a:buNone/>
            </a:pPr>
            <a:r>
              <a:rPr lang="el-GR" dirty="0"/>
              <a:t>• Η «Σύναξη» του Αρχαγγέλου Γαβριήλ (13 Ιου-λίου).</a:t>
            </a:r>
          </a:p>
          <a:p>
            <a:pPr>
              <a:buNone/>
            </a:pPr>
            <a:r>
              <a:rPr lang="el-GR" dirty="0"/>
              <a:t>• Η «Σύναξη» των Αρχιστρατήγων Μιχαήλ και Γα-βριήλ και των λοιπών Ασωμάτων και ουρανίων δυνάμεων (8 Νοεμβρίου).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ΕΟΡΤΕΣ ΤΩΝ ΑΓΓΕΛΩΝ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029200"/>
          </a:xfrm>
        </p:spPr>
        <p:txBody>
          <a:bodyPr/>
          <a:lstStyle/>
          <a:p>
            <a:pPr>
              <a:buNone/>
            </a:pPr>
            <a:r>
              <a:rPr lang="el-GR" dirty="0"/>
              <a:t>• Η «Σύναξη» του Αρχαγγέλου Γαβριήλ «εν τω άδειν» (11 Ιουνίου).</a:t>
            </a:r>
          </a:p>
          <a:p>
            <a:pPr>
              <a:buNone/>
            </a:pPr>
            <a:r>
              <a:rPr lang="el-GR" dirty="0"/>
              <a:t>• Η «Σύναξη» του Αρχιστρατήγου Μιχαήλ πλη-σίον του Αγίου Ιουλιανού εν τω φόρω (18 Ιουνίου).</a:t>
            </a:r>
          </a:p>
          <a:p>
            <a:pPr>
              <a:buNone/>
            </a:pPr>
            <a:r>
              <a:rPr lang="el-GR" dirty="0"/>
              <a:t>• Η ανάμνηση του εν Χώναις θαύματος του Αρχι-στρατήγου Μιχαήλ (6 Σεπτεμβρίου).</a:t>
            </a:r>
          </a:p>
          <a:p>
            <a:pPr>
              <a:buNone/>
            </a:pPr>
            <a:r>
              <a:rPr lang="el-GR" dirty="0"/>
              <a:t>• Η ανάμνηση εγκαινίων του εν Σκάλλαις ναού </a:t>
            </a:r>
            <a:r>
              <a:rPr lang="el-GR"/>
              <a:t>του Αρχαγγέλου </a:t>
            </a:r>
            <a:r>
              <a:rPr lang="el-GR" dirty="0"/>
              <a:t>(26 Ιουλίου).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/>
              <a:t>ΟΙ ΚΟΣΜΙΚΕΣ ΕΟΡΤΕΣ (Α)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458200" cy="5211762"/>
          </a:xfrm>
        </p:spPr>
        <p:txBody>
          <a:bodyPr/>
          <a:lstStyle/>
          <a:p>
            <a:pPr>
              <a:buNone/>
            </a:pPr>
            <a:r>
              <a:rPr lang="el-GR" dirty="0"/>
              <a:t>• Τα είδη των κοσμικών εορτών:</a:t>
            </a:r>
          </a:p>
          <a:p>
            <a:pPr>
              <a:buNone/>
            </a:pPr>
            <a:r>
              <a:rPr lang="el-GR" dirty="0"/>
              <a:t>     * Οι εθνικές εορτές και πανελλήνιες επέτειοι.</a:t>
            </a:r>
          </a:p>
          <a:p>
            <a:pPr>
              <a:buNone/>
            </a:pPr>
            <a:r>
              <a:rPr lang="el-GR" dirty="0"/>
              <a:t>     * Οι ιστορικές επέτειοι (μνήμες γενοκτονιών).</a:t>
            </a:r>
          </a:p>
          <a:p>
            <a:pPr>
              <a:buNone/>
            </a:pPr>
            <a:r>
              <a:rPr lang="el-GR" dirty="0"/>
              <a:t>     * Οι λεγόμενες «Παγκόσμιες ημέρες».</a:t>
            </a:r>
          </a:p>
          <a:p>
            <a:pPr>
              <a:buNone/>
            </a:pPr>
            <a:r>
              <a:rPr lang="el-GR" dirty="0"/>
              <a:t>     * Οι τοπικές εορτές αγροτικού ή κτηνοτροφι-κού χαρακτήρα.</a:t>
            </a:r>
          </a:p>
          <a:p>
            <a:pPr>
              <a:buNone/>
            </a:pPr>
            <a:r>
              <a:rPr lang="el-GR" dirty="0"/>
              <a:t>     * Οι προσωπικές επέτειοι.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990600"/>
          </a:xfrm>
        </p:spPr>
        <p:txBody>
          <a:bodyPr/>
          <a:lstStyle/>
          <a:p>
            <a:pPr algn="l"/>
            <a:r>
              <a:rPr lang="el-GR" dirty="0"/>
              <a:t>ΟΙ ΚΟΣΜΙΚΕΣ ΕΟΡΤΕΣ (Β)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• Υπάρχουν κοσμικές εορτές που προήλθαν από την αποϊεροποίηση των εκκλησιαστικών εορ-τών.</a:t>
            </a:r>
          </a:p>
          <a:p>
            <a:pPr>
              <a:buNone/>
            </a:pPr>
            <a:r>
              <a:rPr lang="el-GR" dirty="0"/>
              <a:t>• Σε ορισμένα πολιτικά καθεστώτα του 20</a:t>
            </a:r>
            <a:r>
              <a:rPr lang="el-GR" baseline="30000" dirty="0"/>
              <a:t>ου</a:t>
            </a:r>
            <a:r>
              <a:rPr lang="el-GR" dirty="0"/>
              <a:t> αιώνα, η αντιθρησκευτική προπαγάνδα δη-μιούργησε προβολή των κοινωνικών εορτών.</a:t>
            </a:r>
          </a:p>
          <a:p>
            <a:pPr>
              <a:buNone/>
            </a:pPr>
            <a:r>
              <a:rPr lang="el-GR" dirty="0"/>
              <a:t>• Σε αντίθεση με τις εκκλησιαστικές εορτές, οι κοσμικές εορτές δεν έχουν μεταξύ τους οργα-νική σχέση και συνάφεια.</a:t>
            </a:r>
          </a:p>
          <a:p>
            <a:pPr>
              <a:buNone/>
            </a:pPr>
            <a:r>
              <a:rPr lang="el-GR" dirty="0"/>
              <a:t>• Στις κοσμικές εορτές η ανάμνηση λειτουργεί ως ιστορική μνήμη.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/>
              <a:t>ΧΡΙΣΤΙΑΝΙΚΕΣ ΕΟΡΤΕΣ ΚΑΙ ΣΥΓΧΡΟΝΗ ΚΟΙΝΩΝΙΑ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• Η σύγχρονη εκκοσμίκευση ως παράγοντας αλ-λοίωσης των χριστιανικών εορτών.</a:t>
            </a:r>
          </a:p>
          <a:p>
            <a:pPr>
              <a:buNone/>
            </a:pPr>
            <a:r>
              <a:rPr lang="el-GR" dirty="0"/>
              <a:t>• Η χριστιανική εορτή: γεγονός εκκλησιαστικό, αλλά και κοινωνική ανάγκη.</a:t>
            </a:r>
          </a:p>
          <a:p>
            <a:pPr>
              <a:buNone/>
            </a:pPr>
            <a:r>
              <a:rPr lang="el-GR" dirty="0"/>
              <a:t>• Η καθιέρωση ορισμένων σύγχρονων εορτών ως υποκατάστατων των χριστιανικών εορτών.</a:t>
            </a:r>
          </a:p>
          <a:p>
            <a:pPr>
              <a:buNone/>
            </a:pPr>
            <a:r>
              <a:rPr lang="el-GR" dirty="0"/>
              <a:t>• Χριστιανικές εορτές και κοινωνική ανισότητα </a:t>
            </a:r>
            <a:r>
              <a:rPr lang="el-GR"/>
              <a:t>κατά την επιτέλεσή τους.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373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ΟΙ ΕΟΡΤΕΣ ΤΩΝ ΑΓΙΩΝ (Ζ)</vt:lpstr>
      <vt:lpstr>ΟΙ ΕΟΡΤΕΣ ΤΩΝ ΑΓΓΕΛΩΝ (Α)</vt:lpstr>
      <vt:lpstr>ΟΙ ΕΟΡΤΕΣ ΤΩΝ ΑΓΓΕΛΩΝ (Β)</vt:lpstr>
      <vt:lpstr>ΟΙ ΚΟΣΜΙΚΕΣ ΕΟΡΤΕΣ (Α)</vt:lpstr>
      <vt:lpstr>ΟΙ ΚΟΣΜΙΚΕΣ ΕΟΡΤΕΣ (Β)</vt:lpstr>
      <vt:lpstr>ΧΡΙΣΤΙΑΝΙΚΕΣ ΕΟΡΤΕΣ ΚΑΙ ΣΥΓΧΡΟΝΗ ΚΟΙΝΩΝΙΑ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ΚΥΡΙΑΚΗ ΩΣ ΕΟΡΤΗ</dc:title>
  <dc:creator>hjk asd</dc:creator>
  <cp:lastModifiedBy>Georgios Filias</cp:lastModifiedBy>
  <cp:revision>73</cp:revision>
  <dcterms:created xsi:type="dcterms:W3CDTF">2020-02-18T14:45:53Z</dcterms:created>
  <dcterms:modified xsi:type="dcterms:W3CDTF">2021-05-14T15:47:49Z</dcterms:modified>
</cp:coreProperties>
</file>