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355-C86A-5F47-AD29-1673715E0CA0}" type="datetimeFigureOut">
              <a:rPr lang="en-US" smtClean="0"/>
              <a:pPr/>
              <a:t>5/19/20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830B-C3A6-444B-88D5-BE92DB78E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355-C86A-5F47-AD29-1673715E0CA0}" type="datetimeFigureOut">
              <a:rPr lang="en-US" smtClean="0"/>
              <a:pPr/>
              <a:t>5/19/20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830B-C3A6-444B-88D5-BE92DB78E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355-C86A-5F47-AD29-1673715E0CA0}" type="datetimeFigureOut">
              <a:rPr lang="en-US" smtClean="0"/>
              <a:pPr/>
              <a:t>5/19/20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830B-C3A6-444B-88D5-BE92DB78E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355-C86A-5F47-AD29-1673715E0CA0}" type="datetimeFigureOut">
              <a:rPr lang="en-US" smtClean="0"/>
              <a:pPr/>
              <a:t>5/19/20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830B-C3A6-444B-88D5-BE92DB78E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355-C86A-5F47-AD29-1673715E0CA0}" type="datetimeFigureOut">
              <a:rPr lang="en-US" smtClean="0"/>
              <a:pPr/>
              <a:t>5/19/20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830B-C3A6-444B-88D5-BE92DB78E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355-C86A-5F47-AD29-1673715E0CA0}" type="datetimeFigureOut">
              <a:rPr lang="en-US" smtClean="0"/>
              <a:pPr/>
              <a:t>5/19/20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830B-C3A6-444B-88D5-BE92DB78E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355-C86A-5F47-AD29-1673715E0CA0}" type="datetimeFigureOut">
              <a:rPr lang="en-US" smtClean="0"/>
              <a:pPr/>
              <a:t>5/19/20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830B-C3A6-444B-88D5-BE92DB78E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355-C86A-5F47-AD29-1673715E0CA0}" type="datetimeFigureOut">
              <a:rPr lang="en-US" smtClean="0"/>
              <a:pPr/>
              <a:t>5/19/20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830B-C3A6-444B-88D5-BE92DB78E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355-C86A-5F47-AD29-1673715E0CA0}" type="datetimeFigureOut">
              <a:rPr lang="en-US" smtClean="0"/>
              <a:pPr/>
              <a:t>5/19/20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830B-C3A6-444B-88D5-BE92DB78E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355-C86A-5F47-AD29-1673715E0CA0}" type="datetimeFigureOut">
              <a:rPr lang="en-US" smtClean="0"/>
              <a:pPr/>
              <a:t>5/19/20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830B-C3A6-444B-88D5-BE92DB78E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355-C86A-5F47-AD29-1673715E0CA0}" type="datetimeFigureOut">
              <a:rPr lang="en-US" smtClean="0"/>
              <a:pPr/>
              <a:t>5/19/20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830B-C3A6-444B-88D5-BE92DB78E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96355-C86A-5F47-AD29-1673715E0CA0}" type="datetimeFigureOut">
              <a:rPr lang="en-US" smtClean="0"/>
              <a:pPr/>
              <a:t>5/19/20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8830B-C3A6-444B-88D5-BE92DB78E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229600" cy="1752599"/>
          </a:xfrm>
        </p:spPr>
        <p:txBody>
          <a:bodyPr>
            <a:normAutofit fontScale="90000"/>
          </a:bodyPr>
          <a:lstStyle/>
          <a:p>
            <a:pPr algn="l"/>
            <a:r>
              <a:rPr lang="el-GR" dirty="0"/>
              <a:t>ΛΕΙΤΟΥΡΓΙΚΕΣ ΚΑΙ ΤΥΠΙΚΟΛΟΓΙΚΕΣ ΣΥ-ΝΕΠΕΙΕΣ ΤΗΣ ΔΙΟΡΘΩΣΕΩΣ ΤΟΥ ΗΜΕ-ΡΟΛΟΓΙΟΥ (Α)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209800"/>
            <a:ext cx="8534400" cy="4267200"/>
          </a:xfrm>
        </p:spPr>
        <p:txBody>
          <a:bodyPr/>
          <a:lstStyle/>
          <a:p>
            <a:pPr algn="l"/>
            <a:r>
              <a:rPr lang="el-GR" dirty="0">
                <a:solidFill>
                  <a:schemeClr val="tx1"/>
                </a:solidFill>
              </a:rPr>
              <a:t>• Το 1924, με απόφαση του Οικουμενικού Πα-τριαρχείου, διορθώθηκε το εκκλησιαστικό ιου-λιανό ημερολόγιο κατά δεκατρείς ημέρες (η 10</a:t>
            </a:r>
            <a:r>
              <a:rPr lang="el-GR" baseline="30000" dirty="0">
                <a:solidFill>
                  <a:schemeClr val="tx1"/>
                </a:solidFill>
              </a:rPr>
              <a:t>η</a:t>
            </a:r>
            <a:r>
              <a:rPr lang="el-GR" dirty="0">
                <a:solidFill>
                  <a:schemeClr val="tx1"/>
                </a:solidFill>
              </a:rPr>
              <a:t> Μαρτίου 1924 θεωρήθηκε ως η 23</a:t>
            </a:r>
            <a:r>
              <a:rPr lang="el-GR" baseline="30000" dirty="0">
                <a:solidFill>
                  <a:schemeClr val="tx1"/>
                </a:solidFill>
              </a:rPr>
              <a:t>η</a:t>
            </a:r>
            <a:r>
              <a:rPr lang="el-GR" dirty="0">
                <a:solidFill>
                  <a:schemeClr val="tx1"/>
                </a:solidFill>
              </a:rPr>
              <a:t>).</a:t>
            </a:r>
          </a:p>
          <a:p>
            <a:pPr algn="l"/>
            <a:r>
              <a:rPr lang="el-GR" dirty="0">
                <a:solidFill>
                  <a:schemeClr val="tx1"/>
                </a:solidFill>
              </a:rPr>
              <a:t>• Με το Οικουμενικό Πατριαρχείο συμπορεύτη-καν οι αυτοκέφαλες Εκκλησίες της Ελλάδας και της Κύπρου.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l-GR" dirty="0"/>
              <a:t>ΟΙ ΕΟΡΤΕΣ ΤΗΣ ΠΕΡΙΤΟΜΗΣ ΚΑΙ ΤΗΣ ΥΠΑΠΑΝΤΗΣ (Ε)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/>
              <a:t>     * Ο αυτοκράτορας Ιουστινιανός συνέβαλε στην περαιτέρω εξάπλωση της εορτής.</a:t>
            </a:r>
          </a:p>
          <a:p>
            <a:pPr>
              <a:buNone/>
            </a:pPr>
            <a:r>
              <a:rPr lang="el-GR" dirty="0"/>
              <a:t>     * Ο Ρωμανός ο Μελωδός συνέθεσε το Κοντά-κιο της εορτής, συμβάλλοντας έτσι στην εξά-πλωσή της.</a:t>
            </a:r>
          </a:p>
          <a:p>
            <a:pPr>
              <a:buNone/>
            </a:pPr>
            <a:r>
              <a:rPr lang="el-GR" dirty="0"/>
              <a:t>     * Η μαρτυρίες για τη χρησιμοποίηση κεριών κατά τον εορτασμό της Υπαπαντής ενισχύει την υπόθεση ότι κατά τη συγκεκριμένη εορτή τελούνταν Βαπτίσματα.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1676400"/>
          </a:xfrm>
        </p:spPr>
        <p:txBody>
          <a:bodyPr>
            <a:normAutofit fontScale="90000"/>
          </a:bodyPr>
          <a:lstStyle/>
          <a:p>
            <a:pPr algn="l"/>
            <a:r>
              <a:rPr lang="el-GR" dirty="0"/>
              <a:t>ΤΟ ΕΟΡΤΟΛΟΓΙΟ ΤΗΣ ΡΩΜΑΙΟΚΑΘΟ-ΛΙΚΗΣ ΕΚΚΛΗΣΙΑΣ ΜΕΤΑ ΑΠΟ ΤΗ Β´ ΒΑΤΙΚΑΝΗ ΣΥΝΟΔΟ (Α)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3820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/>
              <a:t>• Η Β´ Βατικανή Σύνοδος (1962-1965) επέφερε σημαντικές μεταρρυθμίσεις στη Λατρεία της Ρωμαιοκαθολικής Εκκλησίας.</a:t>
            </a:r>
          </a:p>
          <a:p>
            <a:pPr>
              <a:buNone/>
            </a:pPr>
            <a:r>
              <a:rPr lang="el-GR" dirty="0"/>
              <a:t>• Σύμφωνα με το «Διάταγμα» περί της θείας Λατρείας αφαιρέθηκαν τα ονόματα πολλών αγίων από το Γενικό Ημερολόγιο και δόθηκε η άδεια να τιμώνται «κατ  επιλογή» οι τοπικοί άγιοι στους τόπους όπου έζησαν.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534400" cy="1447800"/>
          </a:xfrm>
        </p:spPr>
        <p:txBody>
          <a:bodyPr>
            <a:noAutofit/>
          </a:bodyPr>
          <a:lstStyle/>
          <a:p>
            <a:pPr algn="l"/>
            <a:r>
              <a:rPr lang="el-GR" sz="3600" dirty="0"/>
              <a:t>ΤΟ ΕΟΡΤΟΛΟΓΙΟ ΤΗΣ ΡΩΜΑΙΟΚΑΘΟ-ΛΙΚΗΣ ΕΚΚΛΗΣΙΑΣ ΜΕΤΑ ΑΠΟ ΤΗ Β´ ΒΑΤΙΚΑΝΗ ΣΥΝΟΔΟ (Β)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839200" cy="510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dirty="0"/>
              <a:t>• Με εντολή της Συνόδου, άρχισε η διαμόρφωση του «Νέου Γενικού Ρωμαϊκού Μαρτυρολογίου» που θα αντικαταστήσει εκείνο του Πάπα Γρηγο-ρίου ΙΓ (1584).</a:t>
            </a:r>
          </a:p>
          <a:p>
            <a:pPr>
              <a:buNone/>
            </a:pPr>
            <a:r>
              <a:rPr lang="el-GR" dirty="0"/>
              <a:t>• Επίσης, μεταφέρθηκαν διάφορες μνήμες αγίων σε άλλη ημερομηνία.</a:t>
            </a:r>
          </a:p>
          <a:p>
            <a:pPr>
              <a:buNone/>
            </a:pPr>
            <a:r>
              <a:rPr lang="el-GR" dirty="0"/>
              <a:t>• Σύμφωνα με τη Σύνοδο, το λειτουργικό έτος αρχί-ζει από τα τέλη Νοεμβρίου («Πρώτη Κυριακή της Παρουσίας») και ολοκληρώνεται με την εορτή του Χριστού Βασιλέως (34</a:t>
            </a:r>
            <a:r>
              <a:rPr lang="el-GR" baseline="30000" dirty="0"/>
              <a:t>η</a:t>
            </a:r>
            <a:r>
              <a:rPr lang="el-GR" dirty="0"/>
              <a:t> Κυριακή του έτους).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1676400"/>
          </a:xfrm>
        </p:spPr>
        <p:txBody>
          <a:bodyPr>
            <a:normAutofit fontScale="90000"/>
          </a:bodyPr>
          <a:lstStyle/>
          <a:p>
            <a:pPr algn="l"/>
            <a:r>
              <a:rPr lang="el-GR" dirty="0"/>
              <a:t>ΛΕΙΤΟΥΡΓΙΚΕΣ ΚΑΙ ΤΥΠΙΚΟΛΟΓΙΚΕΣ ΣΥ-ΝΕΠΕΙΕΣ ΤΗΣ ΔΙΟΡΘΩΣΕΩΣ ΤΟΥ ΗΜΕ-ΡΟΛΟΓΙΟΥ (Β)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8534400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/>
              <a:t>• Αργότερα, αποδέχτηκαν την αλλαγή του ημε-ρολογίου οι Εκκλησίες της Αλεξάνδρειας, Αντιό-χειας, Βουλγαρίας και Ρουμανίας, ενώ άλλες δεν έχουν δεχτεί την αλλαγή μέχρι σήμερα (Ιε-ροσόλυμα, Σερβία, Ρωσία και Άγιον Όρος).</a:t>
            </a:r>
          </a:p>
          <a:p>
            <a:pPr>
              <a:buNone/>
            </a:pPr>
            <a:r>
              <a:rPr lang="el-GR" dirty="0"/>
              <a:t>• Οι Εκκλησίες που δέχτηκαν την αλλαγή του ημε-ρολογίου δεν βρίσκονται σε Σχίσμα με τις Εκ-κλησίες που δεν δέχτηκαν την αλλαγή, αλλά βρίσκονται σε πλήρη εκκλησιαστική κοινωνία.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1752600"/>
          </a:xfrm>
        </p:spPr>
        <p:txBody>
          <a:bodyPr>
            <a:normAutofit fontScale="90000"/>
          </a:bodyPr>
          <a:lstStyle/>
          <a:p>
            <a:pPr algn="l"/>
            <a:r>
              <a:rPr lang="el-GR" dirty="0"/>
              <a:t>ΛΕΙΤΟΥΡΓΙΚΕΣ ΚΑΙ ΤΥΠΙΚΟΛΟΓΙΚΕΣ ΣΥ-ΝΕΠΕΙΕΣ ΤΗΣ ΔΙΟΡΘΩΣΕΩΣ ΤΟΥ ΗΜΕ-ΡΟΛΟΓΙΟΥ (Γ)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8763000" cy="4495800"/>
          </a:xfrm>
        </p:spPr>
        <p:txBody>
          <a:bodyPr/>
          <a:lstStyle/>
          <a:p>
            <a:pPr>
              <a:buNone/>
            </a:pPr>
            <a:r>
              <a:rPr lang="el-GR" dirty="0"/>
              <a:t>• Η διόρθωση του ημερολογίου είχε ορισμένες ε-πιπτώσεις στη λειτουργική τάξη της Εκκλησίας (κυρίως στο εκκλησιαστικό «τυπικό», που ενδια-φέρει άμεσα και τους ψάλτες).</a:t>
            </a:r>
          </a:p>
          <a:p>
            <a:pPr>
              <a:buNone/>
            </a:pPr>
            <a:r>
              <a:rPr lang="el-GR" b="1" dirty="0"/>
              <a:t>• Επιπτώσεις στον κινητό εορτολογικό κύκλο:</a:t>
            </a:r>
          </a:p>
          <a:p>
            <a:pPr>
              <a:buNone/>
            </a:pPr>
            <a:r>
              <a:rPr lang="el-GR" dirty="0"/>
              <a:t>     * Υπήρξε συνεχής μεταβολή </a:t>
            </a:r>
            <a:r>
              <a:rPr lang="el-GR"/>
              <a:t>των ημερομηνιών </a:t>
            </a:r>
            <a:r>
              <a:rPr lang="el-GR" dirty="0"/>
              <a:t>του Πάσχα και δημιουργία πολλών νέων τυπικών διατάξεων.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706562"/>
          </a:xfrm>
        </p:spPr>
        <p:txBody>
          <a:bodyPr>
            <a:normAutofit fontScale="90000"/>
          </a:bodyPr>
          <a:lstStyle/>
          <a:p>
            <a:pPr algn="l"/>
            <a:r>
              <a:rPr lang="el-GR" dirty="0"/>
              <a:t>ΛΕΙΤΟΥΡΓΙΚΕΣ ΚΑΙ ΤΥΠΙΚΟΛΟΓΙΚΕΣ ΣΥ-ΝΕΠΕΙΕΣ ΤΗΣ ΔΙΟΡΘΩΣΕΩΣ ΤΟΥ ΗΜΕ-ΡΟΛΟΓΙΟΥ (Δ)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09800"/>
            <a:ext cx="8458200" cy="3916363"/>
          </a:xfrm>
        </p:spPr>
        <p:txBody>
          <a:bodyPr/>
          <a:lstStyle/>
          <a:p>
            <a:pPr>
              <a:buNone/>
            </a:pPr>
            <a:r>
              <a:rPr lang="el-GR" dirty="0"/>
              <a:t>     * Με τη διόρθωση του ημερολογίου υπήρξαν νέες περιπτώσεις τυπικού εντός του Τριωδίου (ανάλογα με τη σύμπτωση εορτών των αγίων με εορτές του Τριωδίου).</a:t>
            </a:r>
          </a:p>
          <a:p>
            <a:pPr>
              <a:buNone/>
            </a:pPr>
            <a:r>
              <a:rPr lang="el-GR" dirty="0"/>
              <a:t>     * Παρομοίως δημιουργήθηκαν νέες περιπτώ-σεις τυπικού για την περίοδο του Πεντηκοστα-ρίου.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1752600"/>
          </a:xfrm>
        </p:spPr>
        <p:txBody>
          <a:bodyPr>
            <a:normAutofit fontScale="90000"/>
          </a:bodyPr>
          <a:lstStyle/>
          <a:p>
            <a:pPr algn="l"/>
            <a:r>
              <a:rPr lang="el-GR" dirty="0"/>
              <a:t>ΛΕΙΤΟΥΡΓΙΚΕΣ ΚΑΙ ΤΥΠΙΚΟΛΟΓΙΚΕΣ ΣΥ-ΝΕΠΕΙΕΣ ΤΗΣ ΔΙΟΡΘΩΣΕΩΣ ΤΟΥ ΗΜΕ-ΡΟΛΟΓΙΟΥ (Ε)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382000" cy="4068763"/>
          </a:xfrm>
        </p:spPr>
        <p:txBody>
          <a:bodyPr/>
          <a:lstStyle/>
          <a:p>
            <a:pPr>
              <a:buNone/>
            </a:pPr>
            <a:r>
              <a:rPr lang="el-GR" dirty="0"/>
              <a:t>     * Επιπτώσεις υπήρξαν και στα αναγνώσματα του κινητού εορτολογικού κύκλου.</a:t>
            </a:r>
          </a:p>
          <a:p>
            <a:pPr>
              <a:buNone/>
            </a:pPr>
            <a:r>
              <a:rPr lang="el-GR" b="1" dirty="0"/>
              <a:t>• Επιπτώσεις στον ακίνητο εορτολογικό κύκλο:</a:t>
            </a:r>
          </a:p>
          <a:p>
            <a:pPr>
              <a:buNone/>
            </a:pPr>
            <a:r>
              <a:rPr lang="el-GR" dirty="0"/>
              <a:t>     * Υπήρξαν περιπτώσεις σε μνήμες αγίων που τέθηκαν εκτός Τριωδίου, ενώ με το παλαιό ημερολόγιο βρίσκονταν πάντοτε εντός.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l-GR" dirty="0"/>
              <a:t>ΟΙ ΕΟΡΤΕΣ ΤΗΣ ΠΕΡΙΤΟΜΗΣ ΚΑΙ ΤΗΣ ΥΠΑΠΑΝΤΗΣ (Α)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• </a:t>
            </a:r>
            <a:r>
              <a:rPr lang="el-GR" b="1" dirty="0"/>
              <a:t>Η ΕΟΡΤΗ ΤΗΣ ΠΕΡΙΤΟΜΗΣ:</a:t>
            </a:r>
          </a:p>
          <a:p>
            <a:pPr>
              <a:buNone/>
            </a:pPr>
            <a:r>
              <a:rPr lang="el-GR" dirty="0"/>
              <a:t>     * Σύμφωνα με την ιουδαϊκή παράδοση η πε-ριτομή και η ονοματοδοσία ελάμβανε χώρα την όγδοη ημέρα μετά τη γέννηση των αρρέ-νων τέκνων.</a:t>
            </a:r>
          </a:p>
          <a:p>
            <a:pPr>
              <a:buNone/>
            </a:pPr>
            <a:r>
              <a:rPr lang="el-GR" dirty="0"/>
              <a:t>     * Σε ανάμνηση αυτού του γεγονότος, εορτά-ζεται η Περιτομή του Κυρίου (1</a:t>
            </a:r>
            <a:r>
              <a:rPr lang="el-GR" baseline="30000" dirty="0"/>
              <a:t>η</a:t>
            </a:r>
            <a:r>
              <a:rPr lang="el-GR" dirty="0"/>
              <a:t> Ιανουαρίου).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1066800"/>
          </a:xfrm>
        </p:spPr>
        <p:txBody>
          <a:bodyPr>
            <a:normAutofit fontScale="90000"/>
          </a:bodyPr>
          <a:lstStyle/>
          <a:p>
            <a:pPr algn="l"/>
            <a:r>
              <a:rPr lang="el-GR" dirty="0"/>
              <a:t>ΟΙ ΕΟΡΤΕΣ ΤΗΣ ΠΕΡΙΤΟΜΗΣ ΚΑΙ ΤΗΣ ΥΠΑΠΑΝΤΗΣ (Β)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dirty="0"/>
              <a:t>     </a:t>
            </a:r>
            <a:r>
              <a:rPr lang="el-GR" sz="3459" dirty="0"/>
              <a:t>* Η αρχαιότερη μαρτυρία για τον εορτασμό της Περιτομής προέρχεται από το «Οδοιπορικό της Αιθερίας» (4</a:t>
            </a:r>
            <a:r>
              <a:rPr lang="el-GR" sz="3459" baseline="30000" dirty="0"/>
              <a:t>ος</a:t>
            </a:r>
            <a:r>
              <a:rPr lang="el-GR" sz="3459" dirty="0"/>
              <a:t> αιώνας).</a:t>
            </a:r>
          </a:p>
          <a:p>
            <a:pPr>
              <a:buNone/>
            </a:pPr>
            <a:r>
              <a:rPr lang="el-GR" sz="3459" dirty="0"/>
              <a:t>     * Στο «Τυπικό της Μεγάλης του Χριστού Εκ-κλησίας» καταγράφεται η «σύζευξη» της εορτής της Περιτομής με την εορτή του Μ. Βασιλείου.</a:t>
            </a:r>
          </a:p>
          <a:p>
            <a:pPr>
              <a:buNone/>
            </a:pPr>
            <a:r>
              <a:rPr lang="el-GR" sz="3459" dirty="0"/>
              <a:t>     * Τελικά, στο Τυπικό του Κωνσταντίνου Πρωτο-ψάλτη και του Γεωργίου Βιολάκη η εορτή του Μ. Βασιλείου δεν επέτρεψε την πλήρη ανάπτυ-ξη της εορτής της Πεντηκοστής ως Δεσποτικής εορτής.</a:t>
            </a:r>
            <a:endParaRPr lang="en-US" sz="3459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l-GR" dirty="0"/>
              <a:t>ΟΙ ΕΟΡΤΕΣ ΤΗΣ ΠΕΡΙΤΟΜΗΣ ΚΑΙ ΤΗΣ ΥΠΑΠΑΝΤΗΣ (Γ)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b="1" dirty="0"/>
              <a:t>• Η ΕΟΡΤΗ ΤΗΣ ΥΠΑΠΑΝΤΗΣ:</a:t>
            </a:r>
          </a:p>
          <a:p>
            <a:pPr>
              <a:buNone/>
            </a:pPr>
            <a:r>
              <a:rPr lang="el-GR" dirty="0"/>
              <a:t>     * Σύμφωνα με την ιουδαϊκή παράδοση, η μη-τέρα του άρρενος τέκνου προσερχόταν στο ναό σαράντα ημερες μετά τη γέννησή του και προσέφερε θυσία.</a:t>
            </a:r>
          </a:p>
          <a:p>
            <a:pPr>
              <a:buNone/>
            </a:pPr>
            <a:r>
              <a:rPr lang="el-GR" dirty="0"/>
              <a:t>     * Κατά το σαραντισμό του Κυρίου, τα Ευαγ-γέλια τονίζουν την υποδοχή του βρέφους από τον ιερέα Συμεών («Υπαπαντή»: η «συνάντη-ση» του Συμεών με το Χριστό).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l-GR" dirty="0"/>
              <a:t>ΟΙ ΕΟΡΤΕΣ ΤΗΣ ΠΕΡΙΤΟΜΗΣ ΚΑΙ ΤΗΣ ΥΠΑΠΑΝΤΗΣ (Δ)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953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/>
              <a:t>     * «Εορτή καθαρσίων της Θεοτόκου»: η αρ-χαιότερη ονομασία της εορτής (γι  αυτό η εορτή χαρακτηριζόταν- στο Βυζάντιο- ως Θεο-μητορική).</a:t>
            </a:r>
          </a:p>
          <a:p>
            <a:pPr>
              <a:buNone/>
            </a:pPr>
            <a:r>
              <a:rPr lang="el-GR" dirty="0"/>
              <a:t>     * Η αρχαιότερη μαρτυρία για τον εορτασμό της Υπαπαντής προέρχεται από το «Οδοιπορι-κό της Αιθερίας» (4</a:t>
            </a:r>
            <a:r>
              <a:rPr lang="el-GR" baseline="30000" dirty="0"/>
              <a:t>ος</a:t>
            </a:r>
            <a:r>
              <a:rPr lang="el-GR" dirty="0"/>
              <a:t> αιώνας).</a:t>
            </a:r>
          </a:p>
          <a:p>
            <a:pPr>
              <a:buNone/>
            </a:pPr>
            <a:r>
              <a:rPr lang="el-GR" dirty="0"/>
              <a:t>     * Οι πρώτες μαρτυρίες εορτασμού της Υπαπα-ντής στην Κωνσταντινούπολη χρονολογούνται κατά τον 6</a:t>
            </a:r>
            <a:r>
              <a:rPr lang="el-GR" baseline="30000" dirty="0"/>
              <a:t>ο</a:t>
            </a:r>
            <a:r>
              <a:rPr lang="el-GR" dirty="0"/>
              <a:t> αιώνα.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812</Words>
  <Application>Microsoft Macintosh PowerPoint</Application>
  <PresentationFormat>On-screen Show (4:3)</PresentationFormat>
  <Paragraphs>44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ΛΕΙΤΟΥΡΓΙΚΕΣ ΚΑΙ ΤΥΠΙΚΟΛΟΓΙΚΕΣ ΣΥ-ΝΕΠΕΙΕΣ ΤΗΣ ΔΙΟΡΘΩΣΕΩΣ ΤΟΥ ΗΜΕ-ΡΟΛΟΓΙΟΥ (Α)</vt:lpstr>
      <vt:lpstr>ΛΕΙΤΟΥΡΓΙΚΕΣ ΚΑΙ ΤΥΠΙΚΟΛΟΓΙΚΕΣ ΣΥ-ΝΕΠΕΙΕΣ ΤΗΣ ΔΙΟΡΘΩΣΕΩΣ ΤΟΥ ΗΜΕ-ΡΟΛΟΓΙΟΥ (Β)</vt:lpstr>
      <vt:lpstr>ΛΕΙΤΟΥΡΓΙΚΕΣ ΚΑΙ ΤΥΠΙΚΟΛΟΓΙΚΕΣ ΣΥ-ΝΕΠΕΙΕΣ ΤΗΣ ΔΙΟΡΘΩΣΕΩΣ ΤΟΥ ΗΜΕ-ΡΟΛΟΓΙΟΥ (Γ)</vt:lpstr>
      <vt:lpstr>ΛΕΙΤΟΥΡΓΙΚΕΣ ΚΑΙ ΤΥΠΙΚΟΛΟΓΙΚΕΣ ΣΥ-ΝΕΠΕΙΕΣ ΤΗΣ ΔΙΟΡΘΩΣΕΩΣ ΤΟΥ ΗΜΕ-ΡΟΛΟΓΙΟΥ (Δ)</vt:lpstr>
      <vt:lpstr>ΛΕΙΤΟΥΡΓΙΚΕΣ ΚΑΙ ΤΥΠΙΚΟΛΟΓΙΚΕΣ ΣΥ-ΝΕΠΕΙΕΣ ΤΗΣ ΔΙΟΡΘΩΣΕΩΣ ΤΟΥ ΗΜΕ-ΡΟΛΟΓΙΟΥ (Ε)</vt:lpstr>
      <vt:lpstr>ΟΙ ΕΟΡΤΕΣ ΤΗΣ ΠΕΡΙΤΟΜΗΣ ΚΑΙ ΤΗΣ ΥΠΑΠΑΝΤΗΣ (Α)</vt:lpstr>
      <vt:lpstr>ΟΙ ΕΟΡΤΕΣ ΤΗΣ ΠΕΡΙΤΟΜΗΣ ΚΑΙ ΤΗΣ ΥΠΑΠΑΝΤΗΣ (Β)</vt:lpstr>
      <vt:lpstr>ΟΙ ΕΟΡΤΕΣ ΤΗΣ ΠΕΡΙΤΟΜΗΣ ΚΑΙ ΤΗΣ ΥΠΑΠΑΝΤΗΣ (Γ)</vt:lpstr>
      <vt:lpstr>ΟΙ ΕΟΡΤΕΣ ΤΗΣ ΠΕΡΙΤΟΜΗΣ ΚΑΙ ΤΗΣ ΥΠΑΠΑΝΤΗΣ (Δ)</vt:lpstr>
      <vt:lpstr>ΟΙ ΕΟΡΤΕΣ ΤΗΣ ΠΕΡΙΤΟΜΗΣ ΚΑΙ ΤΗΣ ΥΠΑΠΑΝΤΗΣ (Ε)</vt:lpstr>
      <vt:lpstr>ΤΟ ΕΟΡΤΟΛΟΓΙΟ ΤΗΣ ΡΩΜΑΙΟΚΑΘΟ-ΛΙΚΗΣ ΕΚΚΛΗΣΙΑΣ ΜΕΤΑ ΑΠΟ ΤΗ Β´ ΒΑΤΙΚΑΝΗ ΣΥΝΟΔΟ (Α)</vt:lpstr>
      <vt:lpstr>ΤΟ ΕΟΡΤΟΛΟΓΙΟ ΤΗΣ ΡΩΜΑΙΟΚΑΘΟ-ΛΙΚΗΣ ΕΚΚΛΗΣΙΑΣ ΜΕΤΑ ΑΠΟ ΤΗ Β´ ΒΑΤΙΚΑΝΗ ΣΥΝΟΔΟ (Β)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hjk asd</dc:creator>
  <cp:lastModifiedBy>Georgios Filias</cp:lastModifiedBy>
  <cp:revision>83</cp:revision>
  <dcterms:created xsi:type="dcterms:W3CDTF">2020-02-18T14:52:08Z</dcterms:created>
  <dcterms:modified xsi:type="dcterms:W3CDTF">2020-05-19T15:49:49Z</dcterms:modified>
</cp:coreProperties>
</file>