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1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35B576-2A13-4B8B-ADF4-D23E38F6F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E2EEC28-EF9E-48ED-86E4-C6078713C1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1F5F228-E0BB-419B-AF84-B6978A8D4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14/4/21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1E5467C-D2C6-43CD-802F-13D04B7D0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F60970B-4970-407A-AC60-60600343B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2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1087F1-06E1-4737-8A03-DA1E55C20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2DB97C5-DBA8-418D-9A4F-5613982351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BDB3DFE-E9FE-41E7-A447-5EAEB76ED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14/4/21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636065F-B32B-47BC-AABF-B9DD179EB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FCE5FAE-5D86-4B8A-8D65-06EA586A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161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EAC2918-B9B7-4D18-BBF4-059EEDF9AD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640F5D4-62F2-4D8F-9289-0633F6DFC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68EC0CE-6992-4385-8CDB-00569B707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14/4/21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9C5F02-4E65-4005-9B20-0C50BF2D1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2AC9A08-CEC1-441F-8A16-6472E00DF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47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C74B0E-3CC5-4837-B4AD-D59D5E6B2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DFEA06-092C-49A2-8269-A7A79AB44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1954909-3DDE-45CD-A455-E1C416701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14/4/21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E5C63D5-5C34-4F0F-BB6A-86A75BC46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DB514CA-0B2F-4837-8060-1B4708B31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289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76B0F0-7A2F-4A7F-B4D3-A511D0E56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685B2ED-D3FF-4E17-8292-9F3AF1569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F9016BB-F5E4-4859-BFCB-3F999D286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14/4/21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23A1BF6-134B-41B4-8056-B2AB1BF87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99F2865-FBDD-4F16-82D2-A272E3ECB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428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73FBB5-DFB0-4B3F-9FEC-DB6016753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CCBD70F-A3AF-4F98-8B31-38210736A2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4179511-8DFA-43FB-8627-5033E51742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F1FFC7C-462D-4CBE-9F2E-970642B1E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14/4/21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176685A-C59D-40B9-9A3F-2D8655B85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99489DC-8E28-4350-817A-75BB32F6B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818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7E9BFC0-2175-428E-818C-9085E52BD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E1CE376-283E-449B-813B-C7D478681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FB15CC8-E916-41A2-9623-865920E6E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B49F27E-10C4-4C79-98D4-FE9B04D8C6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C15AEE05-59C1-491E-92FD-749B960D27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1309D41-704F-4604-B896-E20FA8BE3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14/4/21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016D183-CB95-4E70-B9F8-BA8FE99A9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44FF2EDB-A452-4F64-8701-4C257924F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338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4DB7D5-325A-4F60-9DC4-92B9D64AC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616FF93-09B5-4022-AC59-3EB308A04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14/4/21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A3D2AE4-CD3C-4C39-B1DC-D746419D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BE50C76-0DFF-41B6-86FF-A7B70C9B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875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8BBF60D-8F70-4C73-9E00-87485B090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14/4/21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CD04EAC-E18E-485F-8DCA-770FB8D41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0242259-0EA7-4CD7-ABD1-E1C7E6D28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2994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F39BB4-6E0D-41E4-B5D5-C4EE45D09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1A2855-69AF-4ECB-B20F-D49A37A3F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91B593A-1917-4BA4-9174-B23EF8FFD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0849F94-DEB1-4EEC-B1E2-6843C076A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14/4/21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1F60CCC-FB41-4280-AADD-6477FBF57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B4440B3-0C82-4344-9948-A66C4FF7C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95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E6B75A-D317-4FB4-8DC4-ED67EBB01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91BCFFB-E6F1-4742-A635-FBC70FD4C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CE1CE59-81B3-4C45-81D3-5BB4B1FAD9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AA0F905-6BFC-4868-AC11-4BACBC2CC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262D8-2920-4446-B183-D45EFDB41614}" type="datetimeFigureOut">
              <a:rPr lang="el-GR" smtClean="0"/>
              <a:pPr/>
              <a:t>14/4/21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D93B3F1-E332-4E46-9C8F-0F47B99F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D2F6DF2-18FC-48EE-9EDF-16B0935C7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0428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226DE5F-3F15-44F6-B176-66B482315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FA7AD11-2DDB-4C1C-8221-51E407541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D8FBADA-26F9-486C-9E10-F46688D3D0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262D8-2920-4446-B183-D45EFDB41614}" type="datetimeFigureOut">
              <a:rPr lang="el-GR" smtClean="0"/>
              <a:pPr/>
              <a:t>14/4/21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49DDB7A-4E1E-47D7-A0DF-F79889D554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4C4E9FA-19CE-4F44-B14C-F7D9A1932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AF737-7AAC-45AE-8F14-E0BE414DC09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3622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356D95-B3E3-4946-9F3C-9398B4453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43" y="150921"/>
            <a:ext cx="11211757" cy="1003176"/>
          </a:xfrm>
        </p:spPr>
        <p:txBody>
          <a:bodyPr/>
          <a:lstStyle/>
          <a:p>
            <a:r>
              <a:rPr lang="el-GR" dirty="0"/>
              <a:t>ΟΙ ΘΕΟΜΗΤΟΡΙΚΕΣ ΕΟΡΤΕΣ (Ε)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E9001B-AC97-429A-B988-4AD63BF43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5" y="1322773"/>
            <a:ext cx="11140736" cy="53177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3200" dirty="0"/>
          </a:p>
          <a:p>
            <a:pPr>
              <a:buNone/>
            </a:pPr>
            <a:r>
              <a:rPr lang="el-GR" sz="3200" b="1" dirty="0"/>
              <a:t>4. Η εορτή του </a:t>
            </a:r>
            <a:r>
              <a:rPr lang="el-GR" sz="3200" b="1" dirty="0" err="1"/>
              <a:t>Γενεσίου</a:t>
            </a:r>
            <a:r>
              <a:rPr lang="el-GR" sz="3200" b="1" dirty="0"/>
              <a:t> ή Γενεθλίου (8 Σεπτεμβρίου): </a:t>
            </a:r>
          </a:p>
          <a:p>
            <a:r>
              <a:rPr lang="el-GR" sz="3200" dirty="0"/>
              <a:t>Κοντά στην προβατική πύλη της Ιερουσαλήμ, υπήρχε η κολυμ-βήθρα της Βηθεσδά· με αυτήν γειτνίαζε η πατρική οικία της Θεοτόκου.</a:t>
            </a:r>
          </a:p>
          <a:p>
            <a:r>
              <a:rPr lang="el-GR" sz="3200" dirty="0"/>
              <a:t>Αρχές 5</a:t>
            </a:r>
            <a:r>
              <a:rPr lang="el-GR" sz="3200" baseline="30000" dirty="0"/>
              <a:t>ου</a:t>
            </a:r>
            <a:r>
              <a:rPr lang="el-GR" sz="3200" dirty="0"/>
              <a:t> αι.: κτίζεται ναός στον τόπο της κολυμβήθρας (δεν </a:t>
            </a:r>
            <a:r>
              <a:rPr lang="el-GR" sz="3200" dirty="0" err="1"/>
              <a:t>εί-χε</a:t>
            </a:r>
            <a:r>
              <a:rPr lang="el-GR" sz="3200" dirty="0"/>
              <a:t> σχέση με τη Θεοτόκο).</a:t>
            </a:r>
          </a:p>
          <a:p>
            <a:pPr marL="0" indent="0">
              <a:buNone/>
            </a:pPr>
            <a:endParaRPr lang="el-GR" sz="3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27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F75615-5246-49BA-B407-52E0206B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77" y="159799"/>
            <a:ext cx="11265023" cy="949910"/>
          </a:xfrm>
        </p:spPr>
        <p:txBody>
          <a:bodyPr/>
          <a:lstStyle/>
          <a:p>
            <a:r>
              <a:rPr lang="el-GR" dirty="0"/>
              <a:t>ΟΙ ΘΕΟΜΗΤΟΡΙΚΕΣ ΕΟΡΤΕΣ (ΣΤ)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3CFDE2-637E-4E81-B884-7031D062B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677" y="1109709"/>
            <a:ext cx="11185124" cy="5588491"/>
          </a:xfrm>
        </p:spPr>
        <p:txBody>
          <a:bodyPr>
            <a:normAutofit lnSpcReduction="10000"/>
          </a:bodyPr>
          <a:lstStyle/>
          <a:p>
            <a:r>
              <a:rPr lang="el-GR" sz="3200" dirty="0"/>
              <a:t>6</a:t>
            </a:r>
            <a:r>
              <a:rPr lang="el-GR" sz="3200" baseline="30000" dirty="0"/>
              <a:t>ος</a:t>
            </a:r>
            <a:r>
              <a:rPr lang="el-GR" sz="3200" dirty="0"/>
              <a:t> αι.: λόγω της εγγύτητας με την οικία της Θεοτόκου, ο ναός α-</a:t>
            </a:r>
            <a:r>
              <a:rPr lang="el-GR" sz="3200" dirty="0" err="1"/>
              <a:t>φιερώνεται</a:t>
            </a:r>
            <a:r>
              <a:rPr lang="el-GR" sz="3200" dirty="0"/>
              <a:t> στην «κυρία Θεοτόκο»/ Τότε αρχίζει και η τιμή του γεγονότος της Γεννήσεως της Θεοτόκου.</a:t>
            </a:r>
          </a:p>
          <a:p>
            <a:r>
              <a:rPr lang="el-GR" sz="3200" dirty="0"/>
              <a:t>Η επιλογή της 8</a:t>
            </a:r>
            <a:r>
              <a:rPr lang="el-GR" sz="3200" baseline="30000" dirty="0"/>
              <a:t>ης</a:t>
            </a:r>
            <a:r>
              <a:rPr lang="el-GR" sz="3200" dirty="0"/>
              <a:t> Σεπτεμβρίου: ο </a:t>
            </a:r>
            <a:r>
              <a:rPr lang="el-GR" sz="3200" dirty="0" err="1"/>
              <a:t>αγ.</a:t>
            </a:r>
            <a:r>
              <a:rPr lang="el-GR" sz="3200" dirty="0"/>
              <a:t> Νεόφυτος ο Έγκλειστος (+1220) θεωρεί ότι η Γέννηση της Θεοτόκου τοποθετήθηκε στις 8 Σεπτεμβρίου για να δηλώσει (με την έναρξη του </a:t>
            </a:r>
            <a:r>
              <a:rPr lang="el-GR" sz="3200" dirty="0" err="1"/>
              <a:t>εκκλησιαστι-κού</a:t>
            </a:r>
            <a:r>
              <a:rPr lang="el-GR" sz="3200" dirty="0"/>
              <a:t> έτους) ότι η Θεοτόκος είναι η αρχή της σωτηρίας.</a:t>
            </a:r>
          </a:p>
          <a:p>
            <a:r>
              <a:rPr lang="el-GR" sz="3200" dirty="0"/>
              <a:t>7</a:t>
            </a:r>
            <a:r>
              <a:rPr lang="el-GR" sz="3200" baseline="30000" dirty="0"/>
              <a:t>ος</a:t>
            </a:r>
            <a:r>
              <a:rPr lang="el-GR" sz="3200" dirty="0"/>
              <a:t> αι.: από τα Ιεροσόλυμα η εορτή του Γενεθλίου εισάγεται στην Κωνσταντινούπολη (πρώτη μαρτυρία από το «Πασχάλιο χρονικό»)/ Πιθανός εισηγητής της εορτής στην </a:t>
            </a:r>
            <a:r>
              <a:rPr lang="el-GR" sz="3200" dirty="0" err="1"/>
              <a:t>Κωνσταντινού-πολη</a:t>
            </a:r>
            <a:r>
              <a:rPr lang="el-GR" sz="3200" dirty="0"/>
              <a:t> υπήρξε ο Ανδρέας Κρήτης (έφθασε στην </a:t>
            </a:r>
            <a:r>
              <a:rPr lang="el-GR" sz="3200" dirty="0" err="1"/>
              <a:t>Κωνσταντινούπο-λη</a:t>
            </a:r>
            <a:r>
              <a:rPr lang="el-GR" sz="3200" dirty="0"/>
              <a:t> το 685, προερχόμενος από τα Ιεροσόλυμα).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446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782D1F7-8696-4443-BB11-258E4BBF0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3" y="97655"/>
            <a:ext cx="11176247" cy="932155"/>
          </a:xfrm>
        </p:spPr>
        <p:txBody>
          <a:bodyPr/>
          <a:lstStyle/>
          <a:p>
            <a:r>
              <a:rPr lang="el-GR" dirty="0"/>
              <a:t>ΟΙ ΘΕΟΜΗΤΟΡΙΚΕΣ ΕΟΡΤΕΣ (Ζ)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012B83-6E32-48CA-A6FD-2C41B2497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3" y="1162975"/>
            <a:ext cx="11176247" cy="5530788"/>
          </a:xfrm>
        </p:spPr>
        <p:txBody>
          <a:bodyPr>
            <a:normAutofit lnSpcReduction="10000"/>
          </a:bodyPr>
          <a:lstStyle/>
          <a:p>
            <a:r>
              <a:rPr lang="el-GR" sz="3200" dirty="0"/>
              <a:t>Στη Δύση </a:t>
            </a:r>
            <a:r>
              <a:rPr lang="el-GR" sz="3200" dirty="0" err="1"/>
              <a:t>επεκράτησε</a:t>
            </a:r>
            <a:r>
              <a:rPr lang="el-GR" sz="3200" dirty="0"/>
              <a:t> μετά τον 10</a:t>
            </a:r>
            <a:r>
              <a:rPr lang="el-GR" sz="3200" baseline="30000" dirty="0"/>
              <a:t>ο</a:t>
            </a:r>
            <a:r>
              <a:rPr lang="el-GR" sz="3200" dirty="0"/>
              <a:t> αι., αν και την είχε εισαγάγει στη Ρώμη τον 7</a:t>
            </a:r>
            <a:r>
              <a:rPr lang="el-GR" sz="3200" baseline="30000" dirty="0"/>
              <a:t>ο</a:t>
            </a:r>
            <a:r>
              <a:rPr lang="el-GR" sz="3200" dirty="0"/>
              <a:t> αι. ο συριακής καταγωγής πάπας Σέργιος.  </a:t>
            </a:r>
          </a:p>
          <a:p>
            <a:pPr>
              <a:buNone/>
            </a:pPr>
            <a:r>
              <a:rPr lang="el-GR" sz="3200" b="1" dirty="0"/>
              <a:t>5. Η εορτή των </a:t>
            </a:r>
            <a:r>
              <a:rPr lang="el-GR" sz="3200" b="1" dirty="0" err="1"/>
              <a:t>Εισοδίων</a:t>
            </a:r>
            <a:r>
              <a:rPr lang="el-GR" sz="3200" b="1" dirty="0"/>
              <a:t> (21 Νοεμβρίου): </a:t>
            </a:r>
          </a:p>
          <a:p>
            <a:r>
              <a:rPr lang="el-GR" sz="3200" dirty="0"/>
              <a:t>Ο Ιουστινιανός Α΄ (527-565) ανεγείρει στα Ιεροσόλυμα </a:t>
            </a:r>
            <a:r>
              <a:rPr lang="el-GR" sz="3200" dirty="0" err="1"/>
              <a:t>μεγαλό-πρεπη</a:t>
            </a:r>
            <a:r>
              <a:rPr lang="el-GR" sz="3200" dirty="0"/>
              <a:t> βασιλική που ονομάστηκε «Νέα Εκκλησία» ή «Αγία Μα-</a:t>
            </a:r>
            <a:r>
              <a:rPr lang="el-GR" sz="3200" dirty="0" err="1"/>
              <a:t>ρία</a:t>
            </a:r>
            <a:r>
              <a:rPr lang="el-GR" sz="3200" dirty="0"/>
              <a:t> η Νέα» (στη νότια πλευρά του ναού των Ιεροσολύμων, επί του λόφου «</a:t>
            </a:r>
            <a:r>
              <a:rPr lang="el-GR" sz="3200" dirty="0" err="1"/>
              <a:t>Μορία</a:t>
            </a:r>
            <a:r>
              <a:rPr lang="el-GR" sz="3200" dirty="0"/>
              <a:t>»)/ Στις 20 Νοεμβρίου του 543 γίνονται τα εγκαίνια του ναού.</a:t>
            </a:r>
          </a:p>
          <a:p>
            <a:r>
              <a:rPr lang="el-GR" sz="3200" dirty="0"/>
              <a:t>455 μ.Χ.: τα Ιεροσόλυμα ανακηρύσσονται σε Πατριαρχείο και ακμάζει ο </a:t>
            </a:r>
            <a:r>
              <a:rPr lang="el-GR" sz="3200" dirty="0" err="1"/>
              <a:t>παλαιστινός</a:t>
            </a:r>
            <a:r>
              <a:rPr lang="el-GR" sz="3200" dirty="0"/>
              <a:t> μοναχισμός (</a:t>
            </a:r>
            <a:r>
              <a:rPr lang="el-GR" sz="3200" dirty="0" err="1"/>
              <a:t>άγ</a:t>
            </a:r>
            <a:r>
              <a:rPr lang="el-GR" sz="3200" dirty="0"/>
              <a:t>. Σάββας, Θεοδόσιος ο </a:t>
            </a:r>
            <a:r>
              <a:rPr lang="el-GR" sz="3200" dirty="0" err="1"/>
              <a:t>Κοινοβιάρχης</a:t>
            </a:r>
            <a:r>
              <a:rPr lang="el-GR" sz="3200" dirty="0"/>
              <a:t>, Μέγας Ευθύμιος), ο οποίος αναπτύσσει ιδιαίτερη τιμή προς το πρόσωπο της Θεοτόκου.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6831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73DC46-CDD4-4B37-9167-654413F3B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287" y="186432"/>
            <a:ext cx="11229513" cy="967666"/>
          </a:xfrm>
        </p:spPr>
        <p:txBody>
          <a:bodyPr/>
          <a:lstStyle/>
          <a:p>
            <a:r>
              <a:rPr lang="el-GR" dirty="0"/>
              <a:t>ΟΙ ΘΕΟΜΗΤΟΡΙΚΕΣ ΕΟΡΤΕΣ (Η)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21775DC-5E4F-45E4-8EBA-2560C3A74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87" y="1331649"/>
            <a:ext cx="11229513" cy="5526351"/>
          </a:xfrm>
        </p:spPr>
        <p:txBody>
          <a:bodyPr/>
          <a:lstStyle/>
          <a:p>
            <a:r>
              <a:rPr lang="el-GR" sz="3200" dirty="0"/>
              <a:t>Το 638 οι Άραβες καταλαμβάνουν τα Ιεροσόλυμα και </a:t>
            </a:r>
            <a:r>
              <a:rPr lang="el-GR" sz="3200" dirty="0" err="1"/>
              <a:t>μετατρέ</a:t>
            </a:r>
            <a:r>
              <a:rPr lang="el-GR" sz="3200" dirty="0"/>
              <a:t>-πουν το ναό σε μουσουλμανικό τέμενος/ Έτσι παύει και η ανά-</a:t>
            </a:r>
            <a:r>
              <a:rPr lang="el-GR" sz="3200" dirty="0" err="1"/>
              <a:t>μνηση</a:t>
            </a:r>
            <a:r>
              <a:rPr lang="el-GR" sz="3200" dirty="0"/>
              <a:t> των εγκαινίων του ναού.</a:t>
            </a:r>
          </a:p>
          <a:p>
            <a:r>
              <a:rPr lang="el-GR" sz="3200" dirty="0"/>
              <a:t>Τότε, μια ημέρα μετά από τον εορτασμό των εγκαινίων (21 Νοεμβρίου), θεσμοθετείται η εορτή των </a:t>
            </a:r>
            <a:r>
              <a:rPr lang="el-GR" sz="3200" dirty="0" err="1"/>
              <a:t>Εισοδίων</a:t>
            </a:r>
            <a:r>
              <a:rPr lang="el-GR" sz="3200" dirty="0"/>
              <a:t>, λόγω </a:t>
            </a:r>
            <a:r>
              <a:rPr lang="el-GR" sz="3200" dirty="0" err="1"/>
              <a:t>γειτνιά-σεως</a:t>
            </a:r>
            <a:r>
              <a:rPr lang="el-GR" sz="3200" dirty="0"/>
              <a:t> του ναού με το ναό των Ιεροσολύμων, στον οποίο είχε ει-</a:t>
            </a:r>
            <a:r>
              <a:rPr lang="el-GR" sz="3200" dirty="0" err="1"/>
              <a:t>σέλθει</a:t>
            </a:r>
            <a:r>
              <a:rPr lang="el-GR" sz="3200" dirty="0"/>
              <a:t> η Παναγία για να αφιερωθεί στο Θεό.</a:t>
            </a:r>
          </a:p>
          <a:p>
            <a:r>
              <a:rPr lang="el-GR" sz="3200" dirty="0"/>
              <a:t>Το 685, όταν ο Ανδρέας Κρήτης εγκαταλείπει τα Ιεροσόλυμα για να εγκατασταθεί στην Κωνσταντινούπολη, η εορτή είχε </a:t>
            </a:r>
            <a:r>
              <a:rPr lang="el-GR" sz="3200" dirty="0" err="1"/>
              <a:t>θεσμοθε-τηθεί</a:t>
            </a:r>
            <a:r>
              <a:rPr lang="el-GR" sz="3200" dirty="0"/>
              <a:t>/ Ο Ανδρέας Κρήτης την μετέφερε στην Κωνσταντινούπολη.</a:t>
            </a:r>
          </a:p>
          <a:p>
            <a:pPr marL="0" indent="0">
              <a:buNone/>
            </a:pPr>
            <a:r>
              <a:rPr lang="el-GR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31454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E0E661-4B63-48E9-A72F-425716F7B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43" y="124288"/>
            <a:ext cx="11211757" cy="932156"/>
          </a:xfrm>
        </p:spPr>
        <p:txBody>
          <a:bodyPr/>
          <a:lstStyle/>
          <a:p>
            <a:r>
              <a:rPr lang="el-GR" dirty="0"/>
              <a:t>ΟΙ ΘΕΟΜΗΤΟΡΙΚΕΣ ΕΟΡΤΕΣ (Θ)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974A315-9C0C-4FB0-B663-5B5ECB9A5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19" y="1216241"/>
            <a:ext cx="11122981" cy="5424256"/>
          </a:xfrm>
        </p:spPr>
        <p:txBody>
          <a:bodyPr>
            <a:normAutofit lnSpcReduction="10000"/>
          </a:bodyPr>
          <a:lstStyle/>
          <a:p>
            <a:r>
              <a:rPr lang="el-GR" sz="3200" dirty="0"/>
              <a:t>12</a:t>
            </a:r>
            <a:r>
              <a:rPr lang="el-GR" sz="3200" baseline="30000" dirty="0"/>
              <a:t>ος</a:t>
            </a:r>
            <a:r>
              <a:rPr lang="el-GR" sz="3200" dirty="0"/>
              <a:t> αι.: επίσημη καθιέρωση της εορτής ως ημέρας αργίας από τον Μανουήλ Α΄ Κομνηνό.</a:t>
            </a:r>
          </a:p>
          <a:p>
            <a:r>
              <a:rPr lang="el-GR" sz="3200" dirty="0"/>
              <a:t>14</a:t>
            </a:r>
            <a:r>
              <a:rPr lang="el-GR" sz="3200" baseline="30000" dirty="0"/>
              <a:t>ος</a:t>
            </a:r>
            <a:r>
              <a:rPr lang="el-GR" sz="3200" dirty="0"/>
              <a:t> αι: εισαγωγή της εορτής στη Δύση, με την εισήγηση του Φίλιππου </a:t>
            </a:r>
            <a:r>
              <a:rPr lang="en-US" sz="3200" dirty="0"/>
              <a:t>de </a:t>
            </a:r>
            <a:r>
              <a:rPr lang="en-US" sz="3200" dirty="0" err="1"/>
              <a:t>Mésières</a:t>
            </a:r>
            <a:r>
              <a:rPr lang="el-GR" sz="3200" dirty="0"/>
              <a:t>, πρεσβευτή του βασιλιά της Γαλλίας </a:t>
            </a:r>
            <a:r>
              <a:rPr lang="el-GR" sz="3200" dirty="0" err="1"/>
              <a:t>Κά-ρολου</a:t>
            </a:r>
            <a:r>
              <a:rPr lang="el-GR" sz="3200" dirty="0"/>
              <a:t> στην Κύπρο.</a:t>
            </a:r>
          </a:p>
          <a:p>
            <a:pPr>
              <a:buNone/>
            </a:pPr>
            <a:r>
              <a:rPr lang="el-GR" sz="3200" b="1" dirty="0"/>
              <a:t>6. Η εορτή του Ευαγγελισμού (25 Μαρτίου): </a:t>
            </a:r>
          </a:p>
          <a:p>
            <a:r>
              <a:rPr lang="el-GR" sz="3200" dirty="0"/>
              <a:t>Η </a:t>
            </a:r>
            <a:r>
              <a:rPr lang="el-GR" sz="3200" dirty="0" err="1"/>
              <a:t>αγ.</a:t>
            </a:r>
            <a:r>
              <a:rPr lang="el-GR" sz="3200" dirty="0"/>
              <a:t> Ελένη είχε ανεγείρει ναό στη Ναζαρέτ (στο σπίτι της </a:t>
            </a:r>
            <a:r>
              <a:rPr lang="el-GR" sz="3200" dirty="0" err="1"/>
              <a:t>Θεο</a:t>
            </a:r>
            <a:r>
              <a:rPr lang="el-GR" sz="3200" dirty="0"/>
              <a:t>-τόκου, εκεί που πραγματοποιήθηκε ο Ευαγγελισμός).</a:t>
            </a:r>
          </a:p>
          <a:p>
            <a:r>
              <a:rPr lang="el-GR" sz="3200" dirty="0"/>
              <a:t>Πριν από τη θεσμοθέτηση της εορτής, είχε δημιουργηθεί (με κέντρο αυτό το ναό) κάποια τιμή προς το γεγονός του </a:t>
            </a:r>
            <a:r>
              <a:rPr lang="el-GR" sz="3200" dirty="0" err="1"/>
              <a:t>Ευαγγε-λισμού</a:t>
            </a:r>
            <a:r>
              <a:rPr lang="el-GR" sz="3200" dirty="0"/>
              <a:t> (όχι, όμως, εορτή, διότι το </a:t>
            </a:r>
            <a:r>
              <a:rPr lang="el-GR" sz="3200" i="1" dirty="0"/>
              <a:t>Οδοιπορικό της </a:t>
            </a:r>
            <a:r>
              <a:rPr lang="el-GR" sz="3200" i="1" dirty="0" err="1"/>
              <a:t>Αιθερίας</a:t>
            </a:r>
            <a:r>
              <a:rPr lang="el-GR" sz="3200" dirty="0"/>
              <a:t> ου-</a:t>
            </a:r>
            <a:r>
              <a:rPr lang="el-GR" sz="3200" dirty="0" err="1"/>
              <a:t>δέν</a:t>
            </a:r>
            <a:r>
              <a:rPr lang="el-GR" sz="3200" dirty="0"/>
              <a:t> αναφέρει).</a:t>
            </a:r>
          </a:p>
          <a:p>
            <a:pPr marL="0" indent="0">
              <a:buNone/>
            </a:pPr>
            <a:endParaRPr lang="el-GR" sz="3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3169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110D1E-ABFF-4AAC-94DB-F69D318B2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11" y="159799"/>
            <a:ext cx="11238390" cy="745723"/>
          </a:xfrm>
        </p:spPr>
        <p:txBody>
          <a:bodyPr/>
          <a:lstStyle/>
          <a:p>
            <a:r>
              <a:rPr lang="el-GR" dirty="0"/>
              <a:t>ΟΙ ΘΕΟΜΗΤΟΡΙΚΕΣ ΕΟΡΤΕΣ (Ι)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C4FC6A3-801E-48A2-95BC-D769C5305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186" y="1038687"/>
            <a:ext cx="11149614" cy="5659514"/>
          </a:xfrm>
        </p:spPr>
        <p:txBody>
          <a:bodyPr>
            <a:normAutofit/>
          </a:bodyPr>
          <a:lstStyle/>
          <a:p>
            <a:r>
              <a:rPr lang="el-GR" sz="3200" dirty="0"/>
              <a:t>Αρχαίες παραδόσεις τοποθετούν την εορτή του Ευαγγελισμού σε σχέση με τα Χριστούγεννα/ αυτό συμπεραίνουμε και από «Ομιλία» περί της Θεοτόκου του Θεοδότου Αγκύρας (438-446), μέλους της Γ΄ Οικουμενικής Συνόδου, καθώς και από «Ομιλία» προς τη Θεοτόκο του </a:t>
            </a:r>
            <a:r>
              <a:rPr lang="el-GR" sz="3200" dirty="0" err="1"/>
              <a:t>ιεροσολυμίτη</a:t>
            </a:r>
            <a:r>
              <a:rPr lang="el-GR" sz="3200" dirty="0"/>
              <a:t> πρεσβυτέρου Χρυσίππου.</a:t>
            </a:r>
          </a:p>
          <a:p>
            <a:r>
              <a:rPr lang="el-GR" sz="3200" dirty="0"/>
              <a:t>Η θεσμοθέτηση της εορτής στις 25 Μαρτίου επισυμβαίνει </a:t>
            </a:r>
            <a:r>
              <a:rPr lang="el-GR" sz="3200" dirty="0" err="1"/>
              <a:t>μετα-ξύ</a:t>
            </a:r>
            <a:r>
              <a:rPr lang="el-GR" sz="3200" dirty="0"/>
              <a:t> του 4</a:t>
            </a:r>
            <a:r>
              <a:rPr lang="el-GR" sz="3200" baseline="30000" dirty="0"/>
              <a:t>ου</a:t>
            </a:r>
            <a:r>
              <a:rPr lang="el-GR" sz="3200" dirty="0"/>
              <a:t> και του 7</a:t>
            </a:r>
            <a:r>
              <a:rPr lang="el-GR" sz="3200" baseline="30000" dirty="0"/>
              <a:t>ου</a:t>
            </a:r>
            <a:r>
              <a:rPr lang="el-GR" sz="3200" dirty="0"/>
              <a:t> αι.: η Σύνοδος της </a:t>
            </a:r>
            <a:r>
              <a:rPr lang="el-GR" sz="3200" dirty="0" err="1"/>
              <a:t>Λαοδίκειας</a:t>
            </a:r>
            <a:r>
              <a:rPr lang="el-GR" sz="3200" dirty="0"/>
              <a:t> (4</a:t>
            </a:r>
            <a:r>
              <a:rPr lang="el-GR" sz="3200" baseline="30000" dirty="0"/>
              <a:t>ος</a:t>
            </a:r>
            <a:r>
              <a:rPr lang="el-GR" sz="3200" dirty="0"/>
              <a:t> αι.) δεν μνημονεύει την εορτή στον 51ο κανόνα της (απαγόρευση </a:t>
            </a:r>
            <a:r>
              <a:rPr lang="el-GR" sz="3200" dirty="0" err="1"/>
              <a:t>τελέ-σεως</a:t>
            </a:r>
            <a:r>
              <a:rPr lang="el-GR" sz="3200" dirty="0"/>
              <a:t> Θ. Λειτουργίας κατά τις εορτές της Μ. Τεσσαρακοστής), ενώ η εν </a:t>
            </a:r>
            <a:r>
              <a:rPr lang="el-GR" sz="3200" dirty="0" err="1"/>
              <a:t>Τρούλλω</a:t>
            </a:r>
            <a:r>
              <a:rPr lang="el-GR" sz="3200" dirty="0"/>
              <a:t> Σύνοδος (692 μ.Χ.) μνημονεύει την εορτή στον 52</a:t>
            </a:r>
            <a:r>
              <a:rPr lang="el-GR" sz="3200" baseline="30000" dirty="0"/>
              <a:t>ο</a:t>
            </a:r>
            <a:r>
              <a:rPr lang="el-GR" sz="3200" dirty="0"/>
              <a:t> κανόνα της (κατά την εορτή του Ευαγγελισμού </a:t>
            </a:r>
            <a:r>
              <a:rPr lang="el-GR" sz="3200" dirty="0" err="1"/>
              <a:t>απα-γορεύεται</a:t>
            </a:r>
            <a:r>
              <a:rPr lang="el-GR" sz="3200" dirty="0"/>
              <a:t> η τέλεση Προηγιασμένης Θ. Λειτουργίας).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4438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F51E99-C3E5-44FB-A3CC-58B1F2C4F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43" y="159799"/>
            <a:ext cx="11211757" cy="834500"/>
          </a:xfrm>
        </p:spPr>
        <p:txBody>
          <a:bodyPr/>
          <a:lstStyle/>
          <a:p>
            <a:r>
              <a:rPr lang="el-GR" dirty="0"/>
              <a:t>ΟΙ ΘΕΟΜΗΤΟΡΙΚΕΣ ΕΟΡΤΕΣ (ΙΑ)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DDEFCE3-57FA-4A64-A966-DB309AA55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43" y="1145219"/>
            <a:ext cx="11211757" cy="5552981"/>
          </a:xfrm>
        </p:spPr>
        <p:txBody>
          <a:bodyPr>
            <a:normAutofit lnSpcReduction="10000"/>
          </a:bodyPr>
          <a:lstStyle/>
          <a:p>
            <a:r>
              <a:rPr lang="el-GR" sz="3200" dirty="0"/>
              <a:t>«Πασχάλιο χρονικό» (624 μ.Χ.): αναφέρει ότι η εορτή του </a:t>
            </a:r>
            <a:r>
              <a:rPr lang="el-GR" sz="3200" dirty="0" err="1"/>
              <a:t>Ευαγ-γελισμού</a:t>
            </a:r>
            <a:r>
              <a:rPr lang="el-GR" sz="3200" dirty="0"/>
              <a:t> συστάθηκε στις 25 Μαρτίου «από τους αγίους Πατέ-</a:t>
            </a:r>
            <a:r>
              <a:rPr lang="el-GR" sz="3200" dirty="0" err="1"/>
              <a:t>ρες</a:t>
            </a:r>
            <a:r>
              <a:rPr lang="el-GR" sz="3200" dirty="0"/>
              <a:t>» (προφανώς αναφέρεται σε σταδιακή θεσμοθέτηση και όχι σε κάποια ορισμένη ιστορική στιγμή.</a:t>
            </a:r>
          </a:p>
          <a:p>
            <a:r>
              <a:rPr lang="el-GR" sz="3200" dirty="0"/>
              <a:t>Πιθανή συμβολή έχει και η σύνθεση του κοντακίου του </a:t>
            </a:r>
            <a:r>
              <a:rPr lang="el-GR" sz="3200" dirty="0" err="1"/>
              <a:t>Ακαθί</a:t>
            </a:r>
            <a:r>
              <a:rPr lang="el-GR" sz="3200" dirty="0"/>
              <a:t>-στου  Ύμνου από το Ρωμανό Μελωδό στο μεταίχμιο 6</a:t>
            </a:r>
            <a:r>
              <a:rPr lang="el-GR" sz="3200" baseline="30000" dirty="0"/>
              <a:t>ου</a:t>
            </a:r>
            <a:r>
              <a:rPr lang="el-GR" sz="3200" dirty="0"/>
              <a:t>-7</a:t>
            </a:r>
            <a:r>
              <a:rPr lang="el-GR" sz="3200" baseline="30000" dirty="0"/>
              <a:t>ου</a:t>
            </a:r>
            <a:r>
              <a:rPr lang="el-GR" sz="3200" dirty="0"/>
              <a:t> αι.</a:t>
            </a:r>
          </a:p>
          <a:p>
            <a:r>
              <a:rPr lang="el-GR" sz="3200" dirty="0"/>
              <a:t>7</a:t>
            </a:r>
            <a:r>
              <a:rPr lang="el-GR" sz="3200" baseline="30000" dirty="0"/>
              <a:t>ος</a:t>
            </a:r>
            <a:r>
              <a:rPr lang="el-GR" sz="3200" dirty="0"/>
              <a:t> αι.: η εορτή του Ευαγγελισμού εμφανίζεται στη Ρώμη.</a:t>
            </a:r>
          </a:p>
          <a:p>
            <a:pPr>
              <a:buNone/>
            </a:pPr>
            <a:r>
              <a:rPr lang="el-GR" sz="3200" b="1" dirty="0"/>
              <a:t>7. Η εορτή της Κοιμήσεως (15 Αυγούστου): </a:t>
            </a:r>
          </a:p>
          <a:p>
            <a:r>
              <a:rPr lang="el-GR" sz="3200" dirty="0"/>
              <a:t>5</a:t>
            </a:r>
            <a:r>
              <a:rPr lang="el-GR" sz="3200" baseline="30000" dirty="0"/>
              <a:t>ος</a:t>
            </a:r>
            <a:r>
              <a:rPr lang="el-GR" sz="3200" dirty="0"/>
              <a:t> αι.: ενισχύονται οι παραδόσεις περί Κοιμήσεως της Θεοτόκου στην οικία της στα Ιεροσόλυμα (ο Σωφρόνιος Ιεροσολύμων </a:t>
            </a:r>
            <a:r>
              <a:rPr lang="el-GR" sz="3200" dirty="0" err="1"/>
              <a:t>ανα</a:t>
            </a:r>
            <a:r>
              <a:rPr lang="el-GR" sz="3200" dirty="0"/>
              <a:t>-φέρει [7</a:t>
            </a:r>
            <a:r>
              <a:rPr lang="el-GR" sz="3200" baseline="30000" dirty="0"/>
              <a:t>ος</a:t>
            </a:r>
            <a:r>
              <a:rPr lang="el-GR" sz="3200" dirty="0"/>
              <a:t> αι.] ότι υπήρχε τάφος της Θεοτόκου στα Ιεροσόλυμα και ότι εκεί αποδιδόταν τιμή προς τη Θεοτόκο).</a:t>
            </a:r>
          </a:p>
          <a:p>
            <a:endParaRPr lang="el-GR" sz="3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74582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145351-BA38-4D04-9E00-06A41B224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5" y="150921"/>
            <a:ext cx="11220635" cy="878889"/>
          </a:xfrm>
        </p:spPr>
        <p:txBody>
          <a:bodyPr/>
          <a:lstStyle/>
          <a:p>
            <a:r>
              <a:rPr lang="el-GR" dirty="0"/>
              <a:t>ΟΙ ΘΕΟΜΗΤΟΡΙΚΕΣ ΕΟΡΤΕΣ (ΙΒ)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53CFC7-0126-47A5-A388-A225A80EB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65" y="914400"/>
            <a:ext cx="11576482" cy="5943600"/>
          </a:xfrm>
        </p:spPr>
        <p:txBody>
          <a:bodyPr>
            <a:normAutofit lnSpcReduction="10000"/>
          </a:bodyPr>
          <a:lstStyle/>
          <a:p>
            <a:r>
              <a:rPr lang="el-GR" sz="3200" dirty="0"/>
              <a:t>Είχε δημιουργηθεί και παράδοση (αλλά χωρίς πειστικά </a:t>
            </a:r>
            <a:r>
              <a:rPr lang="el-GR" sz="3200" dirty="0" err="1"/>
              <a:t>επιχειρή-ματα</a:t>
            </a:r>
            <a:r>
              <a:rPr lang="el-GR" sz="3200" dirty="0"/>
              <a:t>) περί Κοιμήσεως της Θεοτόκου στην Έφεσο.</a:t>
            </a:r>
          </a:p>
          <a:p>
            <a:r>
              <a:rPr lang="el-GR" sz="3200" dirty="0"/>
              <a:t>Υπήρχε εορτή γύρω από το «κάθισμα» της Θεοτόκου (τοποθεσία τρία μίλια από τα Ιεροσόλυμα, καθ’ οδόν προς την Βηθλεέμ)/ Στο σημείο αυτό είχε ανεγερθεί ναός.</a:t>
            </a:r>
          </a:p>
          <a:p>
            <a:r>
              <a:rPr lang="el-GR" sz="3200" dirty="0"/>
              <a:t>Ο αυτοκράτορας Μαρκιανός (450-457) έκτισε ναό προς τιμή της Θεοτόκου στη Γεθσημανή/ Στο συγκεκριμένο ναό, εμφανίζεται η τιμή της Κοιμήσεως της Θεοτόκου στις 15 Αυγούστου τρία χρόνια μετά το θάνατο του Μαρκιανού (το 460).</a:t>
            </a:r>
          </a:p>
          <a:p>
            <a:r>
              <a:rPr lang="el-GR" sz="3200" dirty="0"/>
              <a:t>Φαίνεται ότι η παλαιά εορτή του «καθίσματος» εκτοπίστηκε και τη θέση της έλαβε η εορτή της 15</a:t>
            </a:r>
            <a:r>
              <a:rPr lang="el-GR" sz="3200" baseline="30000" dirty="0"/>
              <a:t>ης</a:t>
            </a:r>
            <a:r>
              <a:rPr lang="el-GR" sz="3200" dirty="0"/>
              <a:t> Αυγούστου.</a:t>
            </a:r>
          </a:p>
          <a:p>
            <a:r>
              <a:rPr lang="el-GR" sz="3200" dirty="0"/>
              <a:t>6</a:t>
            </a:r>
            <a:r>
              <a:rPr lang="el-GR" sz="3200" baseline="30000" dirty="0"/>
              <a:t>ος</a:t>
            </a:r>
            <a:r>
              <a:rPr lang="el-GR" sz="3200" dirty="0"/>
              <a:t> αι.: με διάταγμα του αυτοκράτορα Μαυρίκιου (582-602), </a:t>
            </a:r>
            <a:r>
              <a:rPr lang="el-GR" sz="3200" dirty="0" err="1"/>
              <a:t>επι-σημοποιείται</a:t>
            </a:r>
            <a:r>
              <a:rPr lang="el-GR" sz="3200" dirty="0"/>
              <a:t> ο εορτασμός στις 15 Αυγούστου.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9725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931</Words>
  <Application>Microsoft Macintosh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ΟΙ ΘΕΟΜΗΤΟΡΙΚΕΣ ΕΟΡΤΕΣ (Ε)</vt:lpstr>
      <vt:lpstr>ΟΙ ΘΕΟΜΗΤΟΡΙΚΕΣ ΕΟΡΤΕΣ (ΣΤ)</vt:lpstr>
      <vt:lpstr>ΟΙ ΘΕΟΜΗΤΟΡΙΚΕΣ ΕΟΡΤΕΣ (Ζ)</vt:lpstr>
      <vt:lpstr>ΟΙ ΘΕΟΜΗΤΟΡΙΚΕΣ ΕΟΡΤΕΣ (Η)</vt:lpstr>
      <vt:lpstr>ΟΙ ΘΕΟΜΗΤΟΡΙΚΕΣ ΕΟΡΤΕΣ (Θ)</vt:lpstr>
      <vt:lpstr>ΟΙ ΘΕΟΜΗΤΟΡΙΚΕΣ ΕΟΡΤΕΣ (Ι)</vt:lpstr>
      <vt:lpstr>ΟΙ ΘΕΟΜΗΤΟΡΙΚΕΣ ΕΟΡΤΕΣ (ΙΑ)</vt:lpstr>
      <vt:lpstr>ΟΙ ΘΕΟΜΗΤΟΡΙΚΕΣ ΕΟΡΤΕΣ (ΙΒ)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Γεώργιος Φίλιας</dc:creator>
  <cp:lastModifiedBy>Georgios Filias</cp:lastModifiedBy>
  <cp:revision>132</cp:revision>
  <dcterms:created xsi:type="dcterms:W3CDTF">2020-02-18T08:42:06Z</dcterms:created>
  <dcterms:modified xsi:type="dcterms:W3CDTF">2021-04-14T12:10:50Z</dcterms:modified>
</cp:coreProperties>
</file>