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8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35B576-2A13-4B8B-ADF4-D23E38F6F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2EEC28-EF9E-48ED-86E4-C6078713C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F5F228-E0BB-419B-AF84-B6978A8D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E5467C-D2C6-43CD-802F-13D04B7D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60970B-4970-407A-AC60-6060034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1087F1-06E1-4737-8A03-DA1E55C2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2DB97C5-DBA8-418D-9A4F-561398235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DB3DFE-E9FE-41E7-A447-5EAEB76E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36065F-B32B-47BC-AABF-B9DD179E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CE5FAE-5D86-4B8A-8D65-06EA586A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61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EAC2918-B9B7-4D18-BBF4-059EEDF9A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640F5D4-62F2-4D8F-9289-0633F6DFC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68EC0CE-6992-4385-8CDB-00569B70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9C5F02-4E65-4005-9B20-0C50BF2D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AC9A08-CEC1-441F-8A16-6472E00D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7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74B0E-3CC5-4837-B4AD-D59D5E6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DFEA06-092C-49A2-8269-A7A79AB44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954909-3DDE-45CD-A455-E1C41670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5C63D5-5C34-4F0F-BB6A-86A75BC4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B514CA-0B2F-4837-8060-1B4708B3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89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76B0F0-7A2F-4A7F-B4D3-A511D0E56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85B2ED-D3FF-4E17-8292-9F3AF1569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9016BB-F5E4-4859-BFCB-3F999D28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3A1BF6-134B-41B4-8056-B2AB1BF8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99F2865-FBDD-4F16-82D2-A272E3EC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2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73FBB5-DFB0-4B3F-9FEC-DB60167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CBD70F-A3AF-4F98-8B31-38210736A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179511-8DFA-43FB-8627-5033E5174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F1FFC7C-462D-4CBE-9F2E-970642B1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176685A-C59D-40B9-9A3F-2D8655B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99489DC-8E28-4350-817A-75BB32F6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818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E9BFC0-2175-428E-818C-9085E52B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E1CE376-283E-449B-813B-C7D478681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B15CC8-E916-41A2-9623-865920E6E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49F27E-10C4-4C79-98D4-FE9B04D8C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15AEE05-59C1-491E-92FD-749B960D2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1309D41-704F-4604-B896-E20FA8BE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016D183-CB95-4E70-B9F8-BA8FE99A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4FF2EDB-A452-4F64-8701-4C257924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3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DB7D5-325A-4F60-9DC4-92B9D64A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616FF93-09B5-4022-AC59-3EB308A0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A3D2AE4-CD3C-4C39-B1DC-D746419D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BE50C76-0DFF-41B6-86FF-A7B70C9B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75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BBF60D-8F70-4C73-9E00-87485B0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CD04EAC-E18E-485F-8DCA-770FB8D4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0242259-0EA7-4CD7-ABD1-E1C7E6D2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99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F39BB4-6E0D-41E4-B5D5-C4EE45D0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A2855-69AF-4ECB-B20F-D49A37A3F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1B593A-1917-4BA4-9174-B23EF8FFD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849F94-DEB1-4EEC-B1E2-6843C076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60CCC-FB41-4280-AADD-6477FBF5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B4440B3-0C82-4344-9948-A66C4FF7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E6B75A-D317-4FB4-8DC4-ED67EBB01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91BCFFB-E6F1-4742-A635-FBC70FD4C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E1CE59-81B3-4C45-81D3-5BB4B1FAD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A0F905-6BFC-4868-AC11-4BACBC2CC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D93B3F1-E332-4E46-9C8F-0F47B99F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D2F6DF2-18FC-48EE-9EDF-16B0935C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042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226DE5F-3F15-44F6-B176-66B48231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FA7AD11-2DDB-4C1C-8221-51E40754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8FBADA-26F9-486C-9E10-F46688D3D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62D8-2920-4446-B183-D45EFDB41614}" type="datetimeFigureOut">
              <a:rPr lang="el-GR" smtClean="0"/>
              <a:pPr/>
              <a:t>29/4/21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9DDB7A-4E1E-47D7-A0DF-F79889D5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C4E9FA-19CE-4F44-B14C-F7D9A1932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62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F2DCFF-626F-4227-95D3-EB31A941A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" y="150921"/>
            <a:ext cx="11194002" cy="887766"/>
          </a:xfrm>
        </p:spPr>
        <p:txBody>
          <a:bodyPr/>
          <a:lstStyle/>
          <a:p>
            <a:r>
              <a:rPr lang="el-GR" dirty="0"/>
              <a:t>ΟΙ ΕΟΡΤΕΣ ΤΟΥ ΤΙΜΙΟΥ ΣΤΑΥΡΟΥ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E4392A-9902-45D1-B3EC-90D59F8A5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180730"/>
            <a:ext cx="11122981" cy="5526349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l-GR" sz="3200" b="1" dirty="0"/>
              <a:t>Η εορτή της Υψώσεως (14 Σεπτεμβρίου): </a:t>
            </a:r>
          </a:p>
          <a:p>
            <a:pPr marL="514350" indent="-514350"/>
            <a:r>
              <a:rPr lang="el-GR" sz="3200" dirty="0"/>
              <a:t>Δύο τα εορταζόμενα γεγονότα: α) Η εύρεση του Τιμίου </a:t>
            </a:r>
            <a:r>
              <a:rPr lang="el-GR" sz="3200" dirty="0" err="1"/>
              <a:t>Σταυ-ρού</a:t>
            </a:r>
            <a:r>
              <a:rPr lang="el-GR" sz="3200" dirty="0"/>
              <a:t> και η προβολή του για ευλογία και αγιασμό του λαού από τον Μακάριο Ιεροσολύμων στις 14 Σεπτεμβρίου του 335 μ.Χ. και β) η τιμητική ανύψωση του Τιμίου Σταυρού (μετά από την ανάκτησή του από τους Πέρσες επί αυτοκράτορα Ηρακλείου) για προσκύνημα από τον Πατριάρχη Ζαχαρία στις 14 Σεπτεμβρίου του 630 μ.Χ.</a:t>
            </a:r>
          </a:p>
          <a:p>
            <a:pPr marL="514350" indent="-514350"/>
            <a:r>
              <a:rPr lang="el-GR" sz="3200" dirty="0"/>
              <a:t>13 Σεπτεμβρίου του 335: εγκαίνια του ναού που έκτισε ο Μ. Κωνσταντίνος στον τόπο ταφής του Κυρίου/ Την επόμενη η-μέρα ανυψώθηκε ο Τίμιος Σταυρός για προσκύνημα/ Με την πάροδο του χρόνου ατόνησε η εορτή των εγκαινίων και </a:t>
            </a:r>
            <a:r>
              <a:rPr lang="el-GR" sz="3200" dirty="0" err="1"/>
              <a:t>παρέ-μεινε</a:t>
            </a:r>
            <a:r>
              <a:rPr lang="el-GR" sz="3200" dirty="0"/>
              <a:t> μόνο η εορτή της 14</a:t>
            </a:r>
            <a:r>
              <a:rPr lang="el-GR" sz="3200" baseline="30000" dirty="0"/>
              <a:t>ης</a:t>
            </a:r>
            <a:r>
              <a:rPr lang="el-GR" sz="3200" dirty="0"/>
              <a:t> Σεπτεμβρίου.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481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F5E4C0-9FF8-4BF8-992E-E56CC456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201400" cy="745066"/>
          </a:xfrm>
        </p:spPr>
        <p:txBody>
          <a:bodyPr/>
          <a:lstStyle/>
          <a:p>
            <a:r>
              <a:rPr lang="el-GR" dirty="0"/>
              <a:t>Η ΕΟΡΤΗ ΤΗΣ ΜΕΤΑΜΟΡΦΩΣΕΩΣ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B7EC71-10F3-4FC2-9013-24D8C12A4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" y="1202267"/>
            <a:ext cx="11667066" cy="5638800"/>
          </a:xfrm>
        </p:spPr>
        <p:txBody>
          <a:bodyPr>
            <a:normAutofit fontScale="92500"/>
          </a:bodyPr>
          <a:lstStyle/>
          <a:p>
            <a:r>
              <a:rPr lang="el-GR" sz="3500" dirty="0"/>
              <a:t>Η παράδοση (και όχι τα </a:t>
            </a:r>
            <a:r>
              <a:rPr lang="el-GR" sz="3500" dirty="0" err="1"/>
              <a:t>καινοδιαθηκικά</a:t>
            </a:r>
            <a:r>
              <a:rPr lang="el-GR" sz="3500" dirty="0"/>
              <a:t> κείμενα) μαρτυρεί ότι το «όρος» της Μεταμορφώσεως είναι το </a:t>
            </a:r>
            <a:r>
              <a:rPr lang="el-GR" sz="3500" dirty="0" err="1"/>
              <a:t>Θαβώρ</a:t>
            </a:r>
            <a:r>
              <a:rPr lang="el-GR" sz="3500" dirty="0"/>
              <a:t>.</a:t>
            </a:r>
          </a:p>
          <a:p>
            <a:r>
              <a:rPr lang="el-GR" sz="3500" dirty="0"/>
              <a:t>Η «εορτή του όρους </a:t>
            </a:r>
            <a:r>
              <a:rPr lang="el-GR" sz="3500" dirty="0" err="1"/>
              <a:t>Θαβώρ</a:t>
            </a:r>
            <a:r>
              <a:rPr lang="el-GR" sz="3500" dirty="0"/>
              <a:t>» που υπήρχε τον 5</a:t>
            </a:r>
            <a:r>
              <a:rPr lang="el-GR" sz="3500" baseline="30000" dirty="0"/>
              <a:t>ο</a:t>
            </a:r>
            <a:r>
              <a:rPr lang="el-GR" sz="3500" dirty="0"/>
              <a:t> αι. ήταν (πιθανόν) η ανάμνηση των Εγκαινίων των τριών βασιλικών που είχαν κτιστεί εκεί (προς τιμήν του Κυρίου, του </a:t>
            </a:r>
            <a:r>
              <a:rPr lang="el-GR" sz="3500" dirty="0" err="1"/>
              <a:t>Μωϋσέως</a:t>
            </a:r>
            <a:r>
              <a:rPr lang="el-GR" sz="3500" dirty="0"/>
              <a:t> και του Ηλία). </a:t>
            </a:r>
          </a:p>
          <a:p>
            <a:pPr>
              <a:buNone/>
            </a:pPr>
            <a:r>
              <a:rPr lang="el-GR" sz="3500" dirty="0"/>
              <a:t>2.</a:t>
            </a:r>
          </a:p>
          <a:p>
            <a:r>
              <a:rPr lang="el-GR" sz="3500" dirty="0"/>
              <a:t>Θεωρίες περί του καθορισμού της 6</a:t>
            </a:r>
            <a:r>
              <a:rPr lang="el-GR" sz="3500" baseline="30000" dirty="0"/>
              <a:t>ης</a:t>
            </a:r>
            <a:r>
              <a:rPr lang="el-GR" sz="3500" dirty="0"/>
              <a:t> Αυγούστου: </a:t>
            </a:r>
          </a:p>
          <a:p>
            <a:pPr>
              <a:buNone/>
            </a:pPr>
            <a:r>
              <a:rPr lang="el-GR" sz="3500" dirty="0"/>
              <a:t>	α) Τεσσαράκοντα ημέρες πριν από το Πάθος (στις 14 Σεπτεμβρίου εορτάζεται η Ύψωση του Τιμίου Σταυρού, που θεωρείται ως Μ. Παρασκευή).</a:t>
            </a:r>
          </a:p>
          <a:p>
            <a:pPr>
              <a:buNone/>
            </a:pPr>
            <a:r>
              <a:rPr lang="el-GR" sz="3500" dirty="0"/>
              <a:t>	</a:t>
            </a:r>
          </a:p>
          <a:p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0268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5468"/>
            <a:ext cx="11049000" cy="1066800"/>
          </a:xfrm>
        </p:spPr>
        <p:txBody>
          <a:bodyPr/>
          <a:lstStyle/>
          <a:p>
            <a:r>
              <a:rPr lang="el-GR" dirty="0"/>
              <a:t>Η ΕΟΡΤΗ ΤΗΣ ΜΕΤΑΜΟΡΦΩΣΕΩΣ (Γ)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278466"/>
            <a:ext cx="11091333" cy="509693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200" dirty="0"/>
              <a:t>β) Προσπάθεια υποκαταστάσεως της εβραϊκής εορτής της σκηνοπηγίας.</a:t>
            </a:r>
          </a:p>
          <a:p>
            <a:pPr>
              <a:buNone/>
            </a:pPr>
            <a:r>
              <a:rPr lang="el-GR" sz="3200" dirty="0"/>
              <a:t>	γ) Συσχετισμός με την 17</a:t>
            </a:r>
            <a:r>
              <a:rPr lang="el-GR" sz="3200" baseline="30000" dirty="0"/>
              <a:t>η</a:t>
            </a:r>
            <a:r>
              <a:rPr lang="el-GR" sz="3200" dirty="0"/>
              <a:t> Ταμούζ (εβραϊκή εορτή της φανερώσεως της δόξας του Θεού στον Μωϋσή).</a:t>
            </a:r>
          </a:p>
          <a:p>
            <a:pPr>
              <a:buNone/>
            </a:pPr>
            <a:r>
              <a:rPr lang="el-GR" sz="3200" dirty="0"/>
              <a:t>• Πρώτη μαρτυρία περί της εορτής: Κύριλλος Σκυθοπολίτης (6</a:t>
            </a:r>
            <a:r>
              <a:rPr lang="el-GR" sz="3200" baseline="30000" dirty="0"/>
              <a:t>ος</a:t>
            </a:r>
            <a:r>
              <a:rPr lang="el-GR" sz="3200" dirty="0"/>
              <a:t> αι.), «Βίος αγίου Σάββα»/ 518 μ.Χ.: ο Ιουστίνος Α΄ συγκαλεί Σύνοδο στην Κωνσταντινούπολη, με την οποία εντάσσει την Δ΄ Οικουμενική Σύνοδο στα Δίπτυχα/ Κατά την υποδοχή των σχε-τικών αυτοκρατορικών διαταγμάτων (της Συνόδου αυτής) στα Ιεροσόλυμα, αναφέρεται ότι «εορταζόταν η εορτή της 6</a:t>
            </a:r>
            <a:r>
              <a:rPr lang="el-GR" sz="3200" baseline="30000" dirty="0"/>
              <a:t>ης</a:t>
            </a:r>
            <a:r>
              <a:rPr lang="el-GR" sz="3200" dirty="0"/>
              <a:t> Αυ-γούστου.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B796B1-0559-435E-95EF-ED846114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7" y="287868"/>
            <a:ext cx="11192933" cy="795865"/>
          </a:xfrm>
        </p:spPr>
        <p:txBody>
          <a:bodyPr/>
          <a:lstStyle/>
          <a:p>
            <a:r>
              <a:rPr lang="el-GR" dirty="0"/>
              <a:t>Η ΕΟΡΤΗ ΤΗΣ ΜΕΤΑΜΟΡΦΩΣΕΩΣ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D85AFA-4829-454B-A3EF-2199E5FFD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1498599"/>
            <a:ext cx="11717867" cy="5198533"/>
          </a:xfrm>
        </p:spPr>
        <p:txBody>
          <a:bodyPr>
            <a:normAutofit/>
          </a:bodyPr>
          <a:lstStyle/>
          <a:p>
            <a:endParaRPr lang="el-GR" sz="3200" dirty="0"/>
          </a:p>
          <a:p>
            <a:r>
              <a:rPr lang="el-GR" sz="3200" dirty="0"/>
              <a:t>Πιθανόν επελέγη η ημερομηνία αυτή για να συνδυαστούν τα δόγματα της Δ΄ Οικουμενικής Συνόδου με το </a:t>
            </a:r>
            <a:r>
              <a:rPr lang="el-GR" sz="3200"/>
              <a:t>θεολογικό περιε-χόμενο </a:t>
            </a:r>
            <a:r>
              <a:rPr lang="el-GR" sz="3200" dirty="0"/>
              <a:t>της εορτής της Μεταμορφώσεως.</a:t>
            </a:r>
          </a:p>
          <a:p>
            <a:r>
              <a:rPr lang="el-GR" sz="3200" dirty="0"/>
              <a:t>Ρητή μαρτυρία του εορτασμού της Μεταμορφώσεως: στο «Τυπικό του Πατριάρχου Σωφρονίου» (634-644).</a:t>
            </a:r>
          </a:p>
          <a:p>
            <a:r>
              <a:rPr lang="el-GR" sz="3200" dirty="0"/>
              <a:t>Περί τα μέσα του 7</a:t>
            </a:r>
            <a:r>
              <a:rPr lang="el-GR" sz="3200" baseline="30000" dirty="0"/>
              <a:t>ου</a:t>
            </a:r>
            <a:r>
              <a:rPr lang="el-GR" sz="3200" dirty="0"/>
              <a:t> αι., ο Αναστάσιος </a:t>
            </a:r>
            <a:r>
              <a:rPr lang="el-GR" sz="3200" dirty="0" err="1"/>
              <a:t>Σιναΐτης</a:t>
            </a:r>
            <a:r>
              <a:rPr lang="el-GR" sz="3200" dirty="0"/>
              <a:t> αναφέρεται με </a:t>
            </a:r>
            <a:r>
              <a:rPr lang="el-GR" sz="3200" dirty="0" err="1"/>
              <a:t>λε-πτομέρειες</a:t>
            </a:r>
            <a:r>
              <a:rPr lang="el-GR" sz="3200" dirty="0"/>
              <a:t> στο τελετουργικό του εορτασμού.</a:t>
            </a:r>
          </a:p>
          <a:p>
            <a:r>
              <a:rPr lang="el-GR" sz="3200" dirty="0"/>
              <a:t>Στα τέλη του 9</a:t>
            </a:r>
            <a:r>
              <a:rPr lang="el-GR" sz="3200" baseline="30000" dirty="0"/>
              <a:t>ου</a:t>
            </a:r>
            <a:r>
              <a:rPr lang="el-GR" sz="3200" dirty="0"/>
              <a:t> αι. η εορτή καθιερώθηκε στην Εκκλησία της Κων-σταντινουπόλεως.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4071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CC3F7C-FAB1-432E-8896-CC3E2C4E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1" y="110067"/>
            <a:ext cx="11226800" cy="829733"/>
          </a:xfrm>
        </p:spPr>
        <p:txBody>
          <a:bodyPr/>
          <a:lstStyle/>
          <a:p>
            <a:r>
              <a:rPr lang="el-GR" dirty="0"/>
              <a:t>ΟΙ ΕΟΡΤΕΣ ΤΟΥ ΤΙΜΙΟΥ ΣΤΑΥΡΟΥ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87D43D-732A-4CB0-B956-109BE2691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3" y="1075266"/>
            <a:ext cx="11133667" cy="5376333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l-GR" sz="3200" i="1" dirty="0"/>
              <a:t>Οδοιπορικό της </a:t>
            </a:r>
            <a:r>
              <a:rPr lang="el-GR" sz="3200" i="1" dirty="0" err="1"/>
              <a:t>Αιθερίας</a:t>
            </a:r>
            <a:r>
              <a:rPr lang="el-GR" sz="3200" dirty="0"/>
              <a:t> (τέλος 4</a:t>
            </a:r>
            <a:r>
              <a:rPr lang="el-GR" sz="3200" baseline="30000" dirty="0"/>
              <a:t>ου</a:t>
            </a:r>
            <a:r>
              <a:rPr lang="el-GR" sz="3200" dirty="0"/>
              <a:t> αι.): διατυπώνεται η ά-</a:t>
            </a:r>
            <a:r>
              <a:rPr lang="el-GR" sz="3200" dirty="0" err="1"/>
              <a:t>ποψη</a:t>
            </a:r>
            <a:r>
              <a:rPr lang="el-GR" sz="3200" dirty="0"/>
              <a:t> ότι η ημέρα των εγκαινίων συμπίπτει με την ημέρα ευ-</a:t>
            </a:r>
            <a:r>
              <a:rPr lang="el-GR" sz="3200" dirty="0" err="1"/>
              <a:t>ρέσεως</a:t>
            </a:r>
            <a:r>
              <a:rPr lang="el-GR" sz="3200" dirty="0"/>
              <a:t> του Τιμίου Σταυρού (αναληθής πληροφορία).</a:t>
            </a:r>
          </a:p>
          <a:p>
            <a:pPr marL="514350" indent="-514350"/>
            <a:r>
              <a:rPr lang="el-GR" sz="3200" dirty="0"/>
              <a:t>7</a:t>
            </a:r>
            <a:r>
              <a:rPr lang="el-GR" sz="3200" baseline="30000" dirty="0"/>
              <a:t>ος</a:t>
            </a:r>
            <a:r>
              <a:rPr lang="el-GR" sz="3200" dirty="0"/>
              <a:t> αι.: ο πάπας Σέργιος Α΄ εισάγει την εορτή της Υψώσεως του Τιμίου Σταυρού στη Ρώμη.</a:t>
            </a:r>
          </a:p>
          <a:p>
            <a:pPr marL="514350" indent="-514350"/>
            <a:r>
              <a:rPr lang="el-GR" sz="3200" dirty="0"/>
              <a:t>Τον 7</a:t>
            </a:r>
            <a:r>
              <a:rPr lang="el-GR" sz="3200" baseline="30000" dirty="0"/>
              <a:t>ο</a:t>
            </a:r>
            <a:r>
              <a:rPr lang="el-GR" sz="3200" dirty="0"/>
              <a:t> αι. η εορτή της Υψώσεως επεκτείνεται από τα </a:t>
            </a:r>
            <a:r>
              <a:rPr lang="el-GR" sz="3200" dirty="0" err="1"/>
              <a:t>Ιεροσό-λυμα</a:t>
            </a:r>
            <a:r>
              <a:rPr lang="el-GR" sz="3200" dirty="0"/>
              <a:t> και στην Κωνσταντινούπολη.</a:t>
            </a:r>
          </a:p>
          <a:p>
            <a:pPr>
              <a:buNone/>
            </a:pPr>
            <a:r>
              <a:rPr lang="el-GR" sz="3200" b="1" dirty="0"/>
              <a:t>2. Η εορτή της Σταυροπροσκυνήσεως (Γ΄ Κυριακή των Νηστειών): </a:t>
            </a:r>
          </a:p>
          <a:p>
            <a:r>
              <a:rPr lang="el-GR" sz="3200" dirty="0"/>
              <a:t>Η πρώτη μαρτυρία περί της εορτής δίδεται από τον Γερμανό Κωνσταντινουπόλεως (715-730) σε σχετική «Ομιλία» του.</a:t>
            </a:r>
          </a:p>
          <a:p>
            <a:pPr marL="514350" indent="-514350"/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582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5919E2-C1B6-4A60-9FB7-51DC85BF4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7" y="127001"/>
            <a:ext cx="11269133" cy="922866"/>
          </a:xfrm>
        </p:spPr>
        <p:txBody>
          <a:bodyPr/>
          <a:lstStyle/>
          <a:p>
            <a:r>
              <a:rPr lang="el-GR" dirty="0"/>
              <a:t>ΟΙ ΕΟΡΤΕΣ ΤΟΥ ΤΙΜΙΟΥ ΣΤΑΥΡΟΥ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DA4A07-3542-4F24-9807-793ADB19E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7" y="1134532"/>
            <a:ext cx="11269133" cy="5393267"/>
          </a:xfrm>
        </p:spPr>
        <p:txBody>
          <a:bodyPr/>
          <a:lstStyle/>
          <a:p>
            <a:r>
              <a:rPr lang="el-GR" sz="3200" dirty="0"/>
              <a:t>Πιθανόν η εορτή να ίσχυε από τον 7</a:t>
            </a:r>
            <a:r>
              <a:rPr lang="el-GR" sz="3200" baseline="30000" dirty="0"/>
              <a:t>ο</a:t>
            </a:r>
            <a:r>
              <a:rPr lang="el-GR" sz="3200" dirty="0"/>
              <a:t> αι., όταν ο Πατριάρχης </a:t>
            </a:r>
            <a:r>
              <a:rPr lang="el-GR" sz="3200" dirty="0" err="1"/>
              <a:t>Ιε-ροσολύμων</a:t>
            </a:r>
            <a:r>
              <a:rPr lang="el-GR" sz="3200" dirty="0"/>
              <a:t> Σωφρόνιος αναφέρεται (στην 5</a:t>
            </a:r>
            <a:r>
              <a:rPr lang="el-GR" sz="3200" baseline="30000" dirty="0"/>
              <a:t>η</a:t>
            </a:r>
            <a:r>
              <a:rPr lang="el-GR" sz="3200" dirty="0"/>
              <a:t> «Ομιλία» του) σε «προσκύνηση του Τιμίου Σταυρού τη μέση </a:t>
            </a:r>
            <a:r>
              <a:rPr lang="el-GR" sz="3200" dirty="0" err="1"/>
              <a:t>εβδομάδι</a:t>
            </a:r>
            <a:r>
              <a:rPr lang="el-GR" sz="3200" dirty="0"/>
              <a:t> της αγίας Τεσσαρακοστής».</a:t>
            </a:r>
          </a:p>
          <a:p>
            <a:r>
              <a:rPr lang="el-GR" sz="3200" dirty="0"/>
              <a:t>Η «Έκθεση βασιλείου τάξεως» (10</a:t>
            </a:r>
            <a:r>
              <a:rPr lang="el-GR" sz="3200" baseline="30000" dirty="0"/>
              <a:t>ος</a:t>
            </a:r>
            <a:r>
              <a:rPr lang="el-GR" sz="3200" dirty="0"/>
              <a:t> αι.) του Κωνσταντίνου </a:t>
            </a:r>
            <a:r>
              <a:rPr lang="el-GR" sz="3200" dirty="0" err="1"/>
              <a:t>Πορ-φυρογέννητου</a:t>
            </a:r>
            <a:r>
              <a:rPr lang="el-GR" sz="3200" dirty="0"/>
              <a:t> μαρτυρεί για την παγίωση της εορτής την Γ΄ </a:t>
            </a:r>
            <a:r>
              <a:rPr lang="el-GR" sz="3200" dirty="0" err="1"/>
              <a:t>Κυ-ριακή</a:t>
            </a:r>
            <a:r>
              <a:rPr lang="el-GR" sz="3200" dirty="0"/>
              <a:t> των Νηστειών.</a:t>
            </a:r>
          </a:p>
          <a:p>
            <a:r>
              <a:rPr lang="el-GR" sz="3200" dirty="0"/>
              <a:t>Ίσως, πίσω από την εορτή της Σταυροπροσκυνήσεως, υποδηλώ-</a:t>
            </a:r>
            <a:r>
              <a:rPr lang="el-GR" sz="3200" dirty="0" err="1"/>
              <a:t>νεται</a:t>
            </a:r>
            <a:r>
              <a:rPr lang="el-GR" sz="3200" dirty="0"/>
              <a:t> η ανάμνηση της μεταφοράς τεμαχίου του Τιμίου Ξύλου στην Απάμεια (είχε δοθεί από τον Πατριάρχη Ιεροσολύμων στον επίσκοπο </a:t>
            </a:r>
            <a:r>
              <a:rPr lang="el-GR" sz="3200" dirty="0" err="1"/>
              <a:t>Απαμείας</a:t>
            </a:r>
            <a:r>
              <a:rPr lang="el-GR" sz="3200" dirty="0"/>
              <a:t> Αλφειό τον 6</a:t>
            </a:r>
            <a:r>
              <a:rPr lang="el-GR" sz="3200" baseline="30000" dirty="0"/>
              <a:t>ο</a:t>
            </a:r>
            <a:r>
              <a:rPr lang="el-GR" sz="3200" dirty="0"/>
              <a:t> αι).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345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1C2739-847B-41B0-A70F-C1DD274B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6" y="143934"/>
            <a:ext cx="11192933" cy="804334"/>
          </a:xfrm>
        </p:spPr>
        <p:txBody>
          <a:bodyPr/>
          <a:lstStyle/>
          <a:p>
            <a:r>
              <a:rPr lang="el-GR" dirty="0"/>
              <a:t>ΟΙ ΕΟΡΤΕΣ ΤΟΥ ΤΙΜΙΟΥ ΣΤΑΥΡΟΥ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0A7D0C-A1B1-404C-AC73-9ED4EA10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092200"/>
            <a:ext cx="11082867" cy="5350933"/>
          </a:xfrm>
        </p:spPr>
        <p:txBody>
          <a:bodyPr/>
          <a:lstStyle/>
          <a:p>
            <a:pPr>
              <a:buNone/>
            </a:pPr>
            <a:r>
              <a:rPr lang="el-GR" sz="3200" b="1" dirty="0"/>
              <a:t>3. Η πρόοδος του Τιμίου Σταυρού (1</a:t>
            </a:r>
            <a:r>
              <a:rPr lang="el-GR" sz="3200" b="1" baseline="30000" dirty="0"/>
              <a:t>η</a:t>
            </a:r>
            <a:r>
              <a:rPr lang="el-GR" sz="3200" b="1" dirty="0"/>
              <a:t> Αυγούστου): </a:t>
            </a:r>
          </a:p>
          <a:p>
            <a:r>
              <a:rPr lang="el-GR" sz="3200" dirty="0"/>
              <a:t>Συμπίπτει με την αρχή της νηστείας του </a:t>
            </a:r>
            <a:r>
              <a:rPr lang="el-GR" sz="3200" dirty="0" err="1"/>
              <a:t>Δεκαπενταυγούστου</a:t>
            </a:r>
            <a:r>
              <a:rPr lang="el-GR" sz="3200" dirty="0"/>
              <a:t>.</a:t>
            </a:r>
          </a:p>
          <a:p>
            <a:r>
              <a:rPr lang="el-GR" sz="3200" dirty="0"/>
              <a:t>Θεσπίστηκε σε ανάμνηση της απαλλαγής των Βυζαντινών (με τη βοήθεια του Τιμίου Σταυρού) από την επιδρομή των </a:t>
            </a:r>
            <a:r>
              <a:rPr lang="el-GR" sz="3200" dirty="0" err="1"/>
              <a:t>Σαρακη-νών</a:t>
            </a:r>
            <a:r>
              <a:rPr lang="el-GR" sz="3200" dirty="0"/>
              <a:t> επί  εποχής Μανουήλ Κομνηνού. </a:t>
            </a:r>
          </a:p>
          <a:p>
            <a:r>
              <a:rPr lang="el-GR" sz="3200" dirty="0"/>
              <a:t>Κατά τη συγκεκριμένη ημέρα γινόταν λιτάνευση («πρόοδος») του Τιμίου Σταυρού.</a:t>
            </a:r>
          </a:p>
          <a:p>
            <a:pPr marL="0" indent="0">
              <a:buNone/>
            </a:pP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678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17AD6C-28AC-4DA0-BCE7-1F56E8C7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1" y="194734"/>
            <a:ext cx="11277600" cy="1083734"/>
          </a:xfrm>
        </p:spPr>
        <p:txBody>
          <a:bodyPr/>
          <a:lstStyle/>
          <a:p>
            <a:r>
              <a:rPr lang="el-GR" dirty="0"/>
              <a:t>ΟΙ ΕΟΡΤΕΣ ΤΟΥ ΤΙΜΙΟΥ ΣΤΑΥΡΟΥ (Ε)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AD8D2C-DFD8-471A-880E-DA291B22C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533" y="1701800"/>
            <a:ext cx="10354734" cy="4859867"/>
          </a:xfrm>
        </p:spPr>
        <p:txBody>
          <a:bodyPr/>
          <a:lstStyle/>
          <a:p>
            <a:pPr>
              <a:buNone/>
            </a:pPr>
            <a:r>
              <a:rPr lang="el-GR" sz="3200" b="1" dirty="0"/>
              <a:t>4. Μνήμη του εν </a:t>
            </a:r>
            <a:r>
              <a:rPr lang="el-GR" sz="3200" b="1" dirty="0" err="1"/>
              <a:t>ουρανώ</a:t>
            </a:r>
            <a:r>
              <a:rPr lang="el-GR" sz="3200" b="1" dirty="0"/>
              <a:t> </a:t>
            </a:r>
            <a:r>
              <a:rPr lang="el-GR" sz="3200" b="1" dirty="0" err="1"/>
              <a:t>φανέντος</a:t>
            </a:r>
            <a:r>
              <a:rPr lang="el-GR" sz="3200" b="1" dirty="0"/>
              <a:t> σημείου του Τιμίου Σταυρού (7 Μαΐου).</a:t>
            </a:r>
          </a:p>
          <a:p>
            <a:r>
              <a:rPr lang="el-GR" sz="3200" dirty="0"/>
              <a:t>Το θαύμα έλαβε χώρα επί εποχής Κωνσταντίου (337-361), υιού του Μ. Κωνσταντίνου.</a:t>
            </a:r>
          </a:p>
          <a:p>
            <a:r>
              <a:rPr lang="el-GR" sz="3200" dirty="0"/>
              <a:t>Το αναφέρει ο Κύριλλος Ιεροσολύμων σε επιστολή του προς τον αυτοκράτορα Κωνστάντιο.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467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0AE542-8DD2-4D2B-863C-447C0D6EC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3" y="186268"/>
            <a:ext cx="11184467" cy="1303866"/>
          </a:xfrm>
        </p:spPr>
        <p:txBody>
          <a:bodyPr/>
          <a:lstStyle/>
          <a:p>
            <a:r>
              <a:rPr lang="el-GR" dirty="0"/>
              <a:t>ΟΙ ΕΟΡΤΕΣ ΤΗΣ ΑΝΑΛΗΨΕΩΣ ΚΑΙ ΤΗΣ ΠΕΝΤΗΚΟΣΤΗΣ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A4D0A2-4EA1-4D0F-9460-AB9EA995D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1701800"/>
            <a:ext cx="11184467" cy="4741333"/>
          </a:xfrm>
        </p:spPr>
        <p:txBody>
          <a:bodyPr/>
          <a:lstStyle/>
          <a:p>
            <a:pPr>
              <a:buNone/>
            </a:pPr>
            <a:r>
              <a:rPr lang="el-GR" sz="3200" dirty="0"/>
              <a:t>1.</a:t>
            </a:r>
          </a:p>
          <a:p>
            <a:r>
              <a:rPr lang="el-GR" sz="3200" dirty="0"/>
              <a:t>Μέχρι τον 4</a:t>
            </a:r>
            <a:r>
              <a:rPr lang="el-GR" sz="3200" baseline="30000" dirty="0"/>
              <a:t>ο</a:t>
            </a:r>
            <a:r>
              <a:rPr lang="el-GR" sz="3200" dirty="0"/>
              <a:t> αι. αποτελούσαν ενιαία εορτή (ολοκλήρωση του </a:t>
            </a:r>
            <a:r>
              <a:rPr lang="el-GR" sz="3200" dirty="0" err="1"/>
              <a:t>σωτηριώδους</a:t>
            </a:r>
            <a:r>
              <a:rPr lang="el-GR" sz="3200" dirty="0"/>
              <a:t> έργου της Θ. Οικονομίας).</a:t>
            </a:r>
          </a:p>
          <a:p>
            <a:r>
              <a:rPr lang="el-GR" sz="3200" dirty="0"/>
              <a:t>Πεντηκοστή: η </a:t>
            </a:r>
            <a:r>
              <a:rPr lang="el-GR" sz="3200" dirty="0" err="1"/>
              <a:t>μεθέορτη</a:t>
            </a:r>
            <a:r>
              <a:rPr lang="el-GR" sz="3200" dirty="0"/>
              <a:t> περίοδος των πενήντα ημερών μετά το Πάσχα/ Ήταν μια αναστάσιμη εορταστική περίοδος (μαρτυρίες του Ειρηναίου </a:t>
            </a:r>
            <a:r>
              <a:rPr lang="el-GR" sz="3200" dirty="0" err="1"/>
              <a:t>Λυώνος</a:t>
            </a:r>
            <a:r>
              <a:rPr lang="el-GR" sz="3200" dirty="0"/>
              <a:t> και του </a:t>
            </a:r>
            <a:r>
              <a:rPr lang="el-GR" sz="3200" dirty="0" err="1"/>
              <a:t>Τερτυλλινού</a:t>
            </a:r>
            <a:r>
              <a:rPr lang="el-GR" sz="3200" dirty="0"/>
              <a:t> [2</a:t>
            </a:r>
            <a:r>
              <a:rPr lang="el-GR" sz="3200" baseline="30000" dirty="0"/>
              <a:t>ος</a:t>
            </a:r>
            <a:r>
              <a:rPr lang="el-GR" sz="3200" dirty="0"/>
              <a:t> αι.], του </a:t>
            </a:r>
            <a:r>
              <a:rPr lang="el-GR" sz="3200" dirty="0" err="1"/>
              <a:t>Ωριγέ</a:t>
            </a:r>
            <a:r>
              <a:rPr lang="el-GR" sz="3200" dirty="0"/>
              <a:t>-νους [3</a:t>
            </a:r>
            <a:r>
              <a:rPr lang="el-GR" sz="3200" baseline="30000" dirty="0"/>
              <a:t>ος</a:t>
            </a:r>
            <a:r>
              <a:rPr lang="el-GR" sz="3200" dirty="0"/>
              <a:t> αι.], του Αμβροσίου Μεδιολάνων και του Ιωάννη </a:t>
            </a:r>
            <a:r>
              <a:rPr lang="el-GR" sz="3200" dirty="0" err="1"/>
              <a:t>Κασ-σιανού</a:t>
            </a:r>
            <a:r>
              <a:rPr lang="el-GR" sz="3200" dirty="0"/>
              <a:t> [4</a:t>
            </a:r>
            <a:r>
              <a:rPr lang="el-GR" sz="3200" baseline="30000" dirty="0"/>
              <a:t>ος</a:t>
            </a:r>
            <a:r>
              <a:rPr lang="el-GR" sz="3200" dirty="0"/>
              <a:t> αι.]).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39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FD235D-CB6B-4A12-9330-CBB926DD4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3" y="169333"/>
            <a:ext cx="11108267" cy="1303867"/>
          </a:xfrm>
        </p:spPr>
        <p:txBody>
          <a:bodyPr/>
          <a:lstStyle/>
          <a:p>
            <a:r>
              <a:rPr lang="el-GR" dirty="0"/>
              <a:t>ΟΙ ΕΟΡΤΕΣ ΤΗΣ ΑΝΑΛΗΨΕΩΣ ΚΑΙ ΤΗΣ ΠΕΝΤΗΚΟΣΤΗΣ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A1CA1E-D271-45A9-B3DD-F3CA1823E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533" y="1583266"/>
            <a:ext cx="11108267" cy="4893733"/>
          </a:xfrm>
        </p:spPr>
        <p:txBody>
          <a:bodyPr/>
          <a:lstStyle/>
          <a:p>
            <a:r>
              <a:rPr lang="el-GR" sz="3200" i="1" dirty="0"/>
              <a:t>Οδοιπορικό της </a:t>
            </a:r>
            <a:r>
              <a:rPr lang="el-GR" sz="3200" i="1" dirty="0" err="1"/>
              <a:t>Αιθερίας</a:t>
            </a:r>
            <a:r>
              <a:rPr lang="el-GR" sz="3200" dirty="0"/>
              <a:t> (τέλος 4</a:t>
            </a:r>
            <a:r>
              <a:rPr lang="el-GR" sz="3200" baseline="30000" dirty="0"/>
              <a:t>ου</a:t>
            </a:r>
            <a:r>
              <a:rPr lang="el-GR" sz="3200" dirty="0"/>
              <a:t> αι.): λεπτομερής μαρτυρία περί συνεορτασμού Αναλήψεως και Πεντηκοστής κατά την </a:t>
            </a:r>
            <a:r>
              <a:rPr lang="el-GR" sz="3200" dirty="0" err="1"/>
              <a:t>πε-ντηκοστή</a:t>
            </a:r>
            <a:r>
              <a:rPr lang="el-GR" sz="3200" dirty="0"/>
              <a:t> ημέρα από το Πάσχα.</a:t>
            </a:r>
          </a:p>
          <a:p>
            <a:r>
              <a:rPr lang="el-GR" sz="3200" i="1" dirty="0"/>
              <a:t>Αποστολικές Διαταγές</a:t>
            </a:r>
            <a:r>
              <a:rPr lang="el-GR" sz="3200" dirty="0"/>
              <a:t> (τέλος 4</a:t>
            </a:r>
            <a:r>
              <a:rPr lang="el-GR" sz="3200" baseline="30000" dirty="0"/>
              <a:t>ου</a:t>
            </a:r>
            <a:r>
              <a:rPr lang="el-GR" sz="3200" dirty="0"/>
              <a:t> αι.): πρώτη μαρτυρία χωριστής τέλεσης των εορτών Αναλήψεως και Πεντηκοστής (επομένως, ο  διαχωρισμός πρέπει να επισυμβαίνει στην Εκκλησία της </a:t>
            </a:r>
            <a:r>
              <a:rPr lang="el-GR" sz="3200" dirty="0" err="1"/>
              <a:t>Αντιό-χειας</a:t>
            </a:r>
            <a:r>
              <a:rPr lang="el-GR" sz="3200" dirty="0"/>
              <a:t> περί τα τέλη του 4</a:t>
            </a:r>
            <a:r>
              <a:rPr lang="el-GR" sz="3200" baseline="30000" dirty="0"/>
              <a:t>ου</a:t>
            </a:r>
            <a:r>
              <a:rPr lang="el-GR" sz="3200" dirty="0"/>
              <a:t> αι.: βλ. και τη σχετική μαρτυρία του Ι. Χρυσοστόμου).</a:t>
            </a:r>
            <a:endParaRPr lang="el-GR" sz="3200" i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909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73E2A5-B114-4ABE-A309-659287A5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94734"/>
            <a:ext cx="11167533" cy="1388534"/>
          </a:xfrm>
        </p:spPr>
        <p:txBody>
          <a:bodyPr/>
          <a:lstStyle/>
          <a:p>
            <a:r>
              <a:rPr lang="el-GR" dirty="0"/>
              <a:t>ΟΙ ΕΟΡΤΕΣ ΤΗΣ ΑΝΑΛΗΨΕΩΣ ΚΑΙ ΤΗΣ ΠΕΝΤΗΚΟΣΤΗΣ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FCC680-D2B8-4D4B-A5A3-6D61CC302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862667"/>
            <a:ext cx="11074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200" dirty="0"/>
              <a:t>2.</a:t>
            </a:r>
          </a:p>
          <a:p>
            <a:r>
              <a:rPr lang="el-GR" sz="3200" dirty="0"/>
              <a:t>Από τον 5</a:t>
            </a:r>
            <a:r>
              <a:rPr lang="el-GR" sz="3200" baseline="30000" dirty="0"/>
              <a:t>ο</a:t>
            </a:r>
            <a:r>
              <a:rPr lang="el-GR" sz="3200" dirty="0"/>
              <a:t> αι. η εορτή της Αναλήψεως συνδέεται με την </a:t>
            </a:r>
            <a:r>
              <a:rPr lang="el-GR" sz="3200" dirty="0" err="1"/>
              <a:t>απόδο-ση</a:t>
            </a:r>
            <a:r>
              <a:rPr lang="el-GR" sz="3200" dirty="0"/>
              <a:t> του Πάσχα, η δε εορτή της Πεντηκοστής με την Ακολουθία της Γονυκλισίας.</a:t>
            </a:r>
          </a:p>
          <a:p>
            <a:r>
              <a:rPr lang="el-GR" sz="3200" dirty="0"/>
              <a:t>Μεγάλο τμήμα της υμνογραφίας της εορτής της Πεντηκοστής προέρχεται από τον ΜΑ΄ Λόγο του Γρηγορίου Θεολόγου </a:t>
            </a:r>
            <a:r>
              <a:rPr lang="el-GR" sz="3200" i="1" dirty="0"/>
              <a:t>Εις την </a:t>
            </a:r>
            <a:r>
              <a:rPr lang="el-GR" sz="3200" i="1" dirty="0" err="1"/>
              <a:t>Πεντηκοστήν</a:t>
            </a:r>
            <a:r>
              <a:rPr lang="el-GR" sz="3200" dirty="0"/>
              <a:t>. </a:t>
            </a:r>
          </a:p>
          <a:p>
            <a:r>
              <a:rPr lang="el-GR" sz="3200" dirty="0"/>
              <a:t>Ο Μ. Βασίλειος θεωρεί την ημέρα της Πεντηκοστής ως «εικόνα του προσδοκώμενου αιώνα» (επτά εβδομάδες, συν μία ημέρα που δηλώνει την υπέρβαση του παρόντος χρόνου).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967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6469C9-D76D-478F-91EB-1FD72A88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1" y="152401"/>
            <a:ext cx="11226800" cy="1032932"/>
          </a:xfrm>
        </p:spPr>
        <p:txBody>
          <a:bodyPr/>
          <a:lstStyle/>
          <a:p>
            <a:r>
              <a:rPr lang="el-GR" dirty="0"/>
              <a:t>Η ΕΟΡΤΗ ΤΗΣ ΜΕΤΑΜΟΡΦΩΣΕΩΣ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9669CD-9B62-4B80-BFA2-E1953B1FD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3" y="1405466"/>
            <a:ext cx="11133667" cy="5173133"/>
          </a:xfrm>
        </p:spPr>
        <p:txBody>
          <a:bodyPr/>
          <a:lstStyle/>
          <a:p>
            <a:pPr>
              <a:buNone/>
            </a:pPr>
            <a:r>
              <a:rPr lang="el-GR" sz="3200" dirty="0"/>
              <a:t>1.</a:t>
            </a:r>
          </a:p>
          <a:p>
            <a:r>
              <a:rPr lang="el-GR" sz="3200" dirty="0"/>
              <a:t>Το γεγονός έλαβε χώρα περί το τέλος της δημόσιας δράσεως του Κυρίου και είχε την έννοια της προετοιμασίας των Μαθητών για το επικείμενο Πάθος (</a:t>
            </a:r>
            <a:r>
              <a:rPr lang="el-GR" sz="3200" dirty="0" err="1"/>
              <a:t>Μτ</a:t>
            </a:r>
            <a:r>
              <a:rPr lang="el-GR" sz="3200" dirty="0"/>
              <a:t>. 17, 1-9· </a:t>
            </a:r>
            <a:r>
              <a:rPr lang="el-GR" sz="3200" dirty="0" err="1"/>
              <a:t>Μκ</a:t>
            </a:r>
            <a:r>
              <a:rPr lang="el-GR" sz="3200" dirty="0"/>
              <a:t>. 9, 2-8· </a:t>
            </a:r>
            <a:r>
              <a:rPr lang="el-GR" sz="3200" dirty="0" err="1"/>
              <a:t>Λκ</a:t>
            </a:r>
            <a:r>
              <a:rPr lang="el-GR" sz="3200" dirty="0"/>
              <a:t>. 9, 28-36).</a:t>
            </a:r>
          </a:p>
          <a:p>
            <a:r>
              <a:rPr lang="el-GR" sz="3200" dirty="0"/>
              <a:t>Η θεσμοθέτηση της εορτής πραγματοποιήθηκε μετά από τον 4</a:t>
            </a:r>
            <a:r>
              <a:rPr lang="el-GR" sz="3200" baseline="30000" dirty="0"/>
              <a:t>ο</a:t>
            </a:r>
            <a:r>
              <a:rPr lang="el-GR" sz="3200" dirty="0"/>
              <a:t> αι. (οι σημαντικές λειτουργικές πηγές του τέλους του 4</a:t>
            </a:r>
            <a:r>
              <a:rPr lang="el-GR" sz="3200" baseline="30000" dirty="0"/>
              <a:t>ου</a:t>
            </a:r>
            <a:r>
              <a:rPr lang="el-GR" sz="3200" dirty="0"/>
              <a:t> αι. [</a:t>
            </a:r>
            <a:r>
              <a:rPr lang="el-GR" sz="3200" i="1" dirty="0"/>
              <a:t>Ο-</a:t>
            </a:r>
            <a:r>
              <a:rPr lang="el-GR" sz="3200" i="1" dirty="0" err="1"/>
              <a:t>δοιπορικό</a:t>
            </a:r>
            <a:r>
              <a:rPr lang="el-GR" sz="3200" i="1" dirty="0"/>
              <a:t> της </a:t>
            </a:r>
            <a:r>
              <a:rPr lang="el-GR" sz="3200" i="1" dirty="0" err="1"/>
              <a:t>Αιθερίας</a:t>
            </a:r>
            <a:r>
              <a:rPr lang="el-GR" sz="3200" dirty="0"/>
              <a:t> και </a:t>
            </a:r>
            <a:r>
              <a:rPr lang="el-GR" sz="3200" i="1" dirty="0"/>
              <a:t>Αποστολική Παράδοση</a:t>
            </a:r>
            <a:r>
              <a:rPr lang="el-GR" sz="3200" dirty="0"/>
              <a:t>] δεν </a:t>
            </a:r>
            <a:r>
              <a:rPr lang="el-GR" sz="3200" dirty="0" err="1"/>
              <a:t>αναφέ-ρονται</a:t>
            </a:r>
            <a:r>
              <a:rPr lang="el-GR" sz="3200" dirty="0"/>
              <a:t> σε εορτή της Μεταμορφώσεως).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13709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1093</Words>
  <Application>Microsoft Macintosh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ΟΙ ΕΟΡΤΕΣ ΤΟΥ ΤΙΜΙΟΥ ΣΤΑΥΡΟΥ (Α)</vt:lpstr>
      <vt:lpstr>ΟΙ ΕΟΡΤΕΣ ΤΟΥ ΤΙΜΙΟΥ ΣΤΑΥΡΟΥ (Β)</vt:lpstr>
      <vt:lpstr>ΟΙ ΕΟΡΤΕΣ ΤΟΥ ΤΙΜΙΟΥ ΣΤΑΥΡΟΥ (Γ)</vt:lpstr>
      <vt:lpstr>ΟΙ ΕΟΡΤΕΣ ΤΟΥ ΤΙΜΙΟΥ ΣΤΑΥΡΟΥ (Δ)</vt:lpstr>
      <vt:lpstr>ΟΙ ΕΟΡΤΕΣ ΤΟΥ ΤΙΜΙΟΥ ΣΤΑΥΡΟΥ (Ε)</vt:lpstr>
      <vt:lpstr>ΟΙ ΕΟΡΤΕΣ ΤΗΣ ΑΝΑΛΗΨΕΩΣ ΚΑΙ ΤΗΣ ΠΕΝΤΗΚΟΣΤΗΣ (Α)</vt:lpstr>
      <vt:lpstr>ΟΙ ΕΟΡΤΕΣ ΤΗΣ ΑΝΑΛΗΨΕΩΣ ΚΑΙ ΤΗΣ ΠΕΝΤΗΚΟΣΤΗΣ (Β)</vt:lpstr>
      <vt:lpstr>ΟΙ ΕΟΡΤΕΣ ΤΗΣ ΑΝΑΛΗΨΕΩΣ ΚΑΙ ΤΗΣ ΠΕΝΤΗΚΟΣΤΗΣ (Γ)</vt:lpstr>
      <vt:lpstr>Η ΕΟΡΤΗ ΤΗΣ ΜΕΤΑΜΟΡΦΩΣΕΩΣ (Α)</vt:lpstr>
      <vt:lpstr>Η ΕΟΡΤΗ ΤΗΣ ΜΕΤΑΜΟΡΦΩΣΕΩΣ (Β)</vt:lpstr>
      <vt:lpstr>Η ΕΟΡΤΗ ΤΗΣ ΜΕΤΑΜΟΡΦΩΣΕΩΣ (Γ)</vt:lpstr>
      <vt:lpstr>Η ΕΟΡΤΗ ΤΗΣ ΜΕΤΑΜΟΡΦΩΣΕΩΣ (Δ)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Γεώργιος Φίλιας</dc:creator>
  <cp:lastModifiedBy>Georgios Filias</cp:lastModifiedBy>
  <cp:revision>132</cp:revision>
  <dcterms:created xsi:type="dcterms:W3CDTF">2020-02-18T08:42:06Z</dcterms:created>
  <dcterms:modified xsi:type="dcterms:W3CDTF">2021-04-29T13:36:10Z</dcterms:modified>
</cp:coreProperties>
</file>