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74"/>
  </p:normalViewPr>
  <p:slideViewPr>
    <p:cSldViewPr snapToObjects="1">
      <p:cViewPr varScale="1">
        <p:scale>
          <a:sx n="124" d="100"/>
          <a:sy n="124" d="100"/>
        </p:scale>
        <p:origin x="816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26E8-A878-8241-9EFD-F2B8500EEA1D}" type="datetimeFigureOut">
              <a:rPr lang="en-US" smtClean="0"/>
              <a:pPr/>
              <a:t>4/29/21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40D5E-9341-E14E-B8CC-8D73C44C68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26E8-A878-8241-9EFD-F2B8500EEA1D}" type="datetimeFigureOut">
              <a:rPr lang="en-US" smtClean="0"/>
              <a:pPr/>
              <a:t>4/29/21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40D5E-9341-E14E-B8CC-8D73C44C68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26E8-A878-8241-9EFD-F2B8500EEA1D}" type="datetimeFigureOut">
              <a:rPr lang="en-US" smtClean="0"/>
              <a:pPr/>
              <a:t>4/29/21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40D5E-9341-E14E-B8CC-8D73C44C68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26E8-A878-8241-9EFD-F2B8500EEA1D}" type="datetimeFigureOut">
              <a:rPr lang="en-US" smtClean="0"/>
              <a:pPr/>
              <a:t>4/29/21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40D5E-9341-E14E-B8CC-8D73C44C68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26E8-A878-8241-9EFD-F2B8500EEA1D}" type="datetimeFigureOut">
              <a:rPr lang="en-US" smtClean="0"/>
              <a:pPr/>
              <a:t>4/29/21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40D5E-9341-E14E-B8CC-8D73C44C68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26E8-A878-8241-9EFD-F2B8500EEA1D}" type="datetimeFigureOut">
              <a:rPr lang="en-US" smtClean="0"/>
              <a:pPr/>
              <a:t>4/29/21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40D5E-9341-E14E-B8CC-8D73C44C68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26E8-A878-8241-9EFD-F2B8500EEA1D}" type="datetimeFigureOut">
              <a:rPr lang="en-US" smtClean="0"/>
              <a:pPr/>
              <a:t>4/29/21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40D5E-9341-E14E-B8CC-8D73C44C68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26E8-A878-8241-9EFD-F2B8500EEA1D}" type="datetimeFigureOut">
              <a:rPr lang="en-US" smtClean="0"/>
              <a:pPr/>
              <a:t>4/29/21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40D5E-9341-E14E-B8CC-8D73C44C68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26E8-A878-8241-9EFD-F2B8500EEA1D}" type="datetimeFigureOut">
              <a:rPr lang="en-US" smtClean="0"/>
              <a:pPr/>
              <a:t>4/29/21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40D5E-9341-E14E-B8CC-8D73C44C68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26E8-A878-8241-9EFD-F2B8500EEA1D}" type="datetimeFigureOut">
              <a:rPr lang="en-US" smtClean="0"/>
              <a:pPr/>
              <a:t>4/29/21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40D5E-9341-E14E-B8CC-8D73C44C68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26E8-A878-8241-9EFD-F2B8500EEA1D}" type="datetimeFigureOut">
              <a:rPr lang="en-US" smtClean="0"/>
              <a:pPr/>
              <a:t>4/29/21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40D5E-9341-E14E-B8CC-8D73C44C68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F26E8-A878-8241-9EFD-F2B8500EEA1D}" type="datetimeFigureOut">
              <a:rPr lang="en-US" smtClean="0"/>
              <a:pPr/>
              <a:t>4/29/21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40D5E-9341-E14E-B8CC-8D73C44C681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28601"/>
            <a:ext cx="8305800" cy="914399"/>
          </a:xfrm>
        </p:spPr>
        <p:txBody>
          <a:bodyPr/>
          <a:lstStyle/>
          <a:p>
            <a:pPr algn="l"/>
            <a:r>
              <a:rPr lang="el-GR" dirty="0"/>
              <a:t>Η ΚΥΡΙΑΚΗ ΩΣ ΕΟΡΤΗ (Α)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371600"/>
            <a:ext cx="8534400" cy="533400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l-GR" sz="3459" dirty="0">
                <a:solidFill>
                  <a:schemeClr val="tx1"/>
                </a:solidFill>
              </a:rPr>
              <a:t>• Σάββατο: η κατ᾽εξοχήν εορταστική ημέρα της εβραϊκής λατρείας/ η μετά την έκτη ημέρα της δημιουργίας: ο Θεός «κατέπαυσε» από το δη-μιουργικό Του έργο (Γεν. 2, 2 και 3· Εξ. 20, 11).</a:t>
            </a:r>
          </a:p>
          <a:p>
            <a:pPr algn="l"/>
            <a:r>
              <a:rPr lang="el-GR" sz="3459" dirty="0">
                <a:solidFill>
                  <a:schemeClr val="tx1"/>
                </a:solidFill>
              </a:rPr>
              <a:t>• Μτ. 12, 1-15: η κριτική του Κυρίου περί της απο-λυτοποιήσεως του Σαββάτου. </a:t>
            </a:r>
          </a:p>
          <a:p>
            <a:pPr algn="l"/>
            <a:r>
              <a:rPr lang="el-GR" sz="3459" dirty="0">
                <a:solidFill>
                  <a:schemeClr val="tx1"/>
                </a:solidFill>
              </a:rPr>
              <a:t>• Μτ. 2, 27-28: «Το Σάββατον δια τον άνθρωπον εγένετο, ουχ ο άνθρωπος δια το Σάββατον· ώστε κύριός εστιν ο Υιός του ανθρώπου και του Σαββά-του».</a:t>
            </a:r>
          </a:p>
          <a:p>
            <a:pPr algn="l"/>
            <a:r>
              <a:rPr lang="el-GR" sz="3459" dirty="0">
                <a:solidFill>
                  <a:schemeClr val="tx1"/>
                </a:solidFill>
              </a:rPr>
              <a:t>• Κριτική και από τον απ. Παύλο: το Σάββατο είναι «σκιά των μελλόντων» (Κολ. 2, 16-17).</a:t>
            </a:r>
          </a:p>
          <a:p>
            <a:pPr algn="l"/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l-GR" dirty="0"/>
              <a:t>ΟΙ ΕΟΡΤΕΣ ΤΩΝ ΑΓΙΩΝ (ΣΤ)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dirty="0"/>
              <a:t>3. </a:t>
            </a:r>
          </a:p>
          <a:p>
            <a:r>
              <a:rPr lang="el-GR" dirty="0"/>
              <a:t>10</a:t>
            </a:r>
            <a:r>
              <a:rPr lang="el-GR" baseline="30000" dirty="0"/>
              <a:t>ος</a:t>
            </a:r>
            <a:r>
              <a:rPr lang="el-GR" dirty="0"/>
              <a:t> αι., βασιλεία Κωνσταντίνου Ζ΄ του Πορ-φυρογεννήτου: συντίθεται το «Συναξάριο της Εκκλησίας της Κωνσταντινουπόλεως» (η βάση για την βυζαντινή εορτολογική παράδοση και εξέλιξη).</a:t>
            </a:r>
          </a:p>
          <a:p>
            <a:r>
              <a:rPr lang="el-GR" dirty="0"/>
              <a:t>Σημαντική και μία άλλη συλλογή «Συναξαρίων», γνωστή ως «Μηνολόγιο του Βασιλείου Β΄».</a:t>
            </a:r>
          </a:p>
          <a:p>
            <a:r>
              <a:rPr lang="el-GR" dirty="0"/>
              <a:t>Τα Συναξάρια των αγίων ορίστηκε να διαβάζον-ται κατά την Ακολουθία του Όρθρου, μεταξύ 6</a:t>
            </a:r>
            <a:r>
              <a:rPr lang="el-GR" baseline="30000" dirty="0"/>
              <a:t>ης</a:t>
            </a:r>
            <a:r>
              <a:rPr lang="el-GR" dirty="0"/>
              <a:t> και 7</a:t>
            </a:r>
            <a:r>
              <a:rPr lang="el-GR" baseline="30000" dirty="0"/>
              <a:t>ης</a:t>
            </a:r>
            <a:r>
              <a:rPr lang="el-GR" dirty="0"/>
              <a:t> Ωδής.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8200" cy="1143000"/>
          </a:xfrm>
        </p:spPr>
        <p:txBody>
          <a:bodyPr/>
          <a:lstStyle/>
          <a:p>
            <a:pPr algn="l"/>
            <a:r>
              <a:rPr lang="el-GR" dirty="0"/>
              <a:t>ΟΙ ΕΟΡΤΕΣ ΤΩΝ </a:t>
            </a:r>
            <a:r>
              <a:rPr lang="el-GR"/>
              <a:t>ΑΓΙΩΝ (Ζ)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458200" cy="4983163"/>
          </a:xfrm>
        </p:spPr>
        <p:txBody>
          <a:bodyPr>
            <a:normAutofit fontScale="92500"/>
          </a:bodyPr>
          <a:lstStyle/>
          <a:p>
            <a:r>
              <a:rPr lang="el-GR" dirty="0"/>
              <a:t>Το «Τυπικό της Μεγάλης Εκκλησίας», 10</a:t>
            </a:r>
            <a:r>
              <a:rPr lang="el-GR" baseline="30000" dirty="0"/>
              <a:t>ος</a:t>
            </a:r>
            <a:r>
              <a:rPr lang="el-GR" dirty="0"/>
              <a:t> αι., επο-χή Κωνσταντίνου Πορφυρογεννήτου: οι εορτές των αγίων συνδυάζονται με τη λειτουργική τους μνήμη (μνημονεύονται οι Ακολουθίες και οι λιτα-νείες προς τιμή των αγίων στους διάφορους ναούς της Κωνσταντινούπολης).</a:t>
            </a:r>
          </a:p>
          <a:p>
            <a:r>
              <a:rPr lang="el-GR" dirty="0"/>
              <a:t>Το «Τυπικό της μονής της Ευεργέτιδος» (11</a:t>
            </a:r>
            <a:r>
              <a:rPr lang="el-GR" baseline="30000" dirty="0"/>
              <a:t>ος</a:t>
            </a:r>
            <a:r>
              <a:rPr lang="el-GR" dirty="0"/>
              <a:t> αι.): αναλυτική καταγραφή της τυπικής διάταξης των καθημερινών εορτών (ψαλλόμενοι κανόνες και αγιολογικά αναγνώσματα).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458200" cy="838200"/>
          </a:xfrm>
        </p:spPr>
        <p:txBody>
          <a:bodyPr>
            <a:normAutofit/>
          </a:bodyPr>
          <a:lstStyle/>
          <a:p>
            <a:pPr algn="l"/>
            <a:r>
              <a:rPr lang="el-GR" dirty="0"/>
              <a:t>Η ΚΥΡΙΑΚΗ ΩΣ ΕΟΡΤΗ (Β)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257800"/>
          </a:xfrm>
        </p:spPr>
        <p:txBody>
          <a:bodyPr>
            <a:normAutofit fontScale="92500" lnSpcReduction="20000"/>
          </a:bodyPr>
          <a:lstStyle/>
          <a:p>
            <a:r>
              <a:rPr lang="el-GR" dirty="0"/>
              <a:t>Ισχυρή η κριτική των Εβραίων κατά των Χριστιανών για την μή τήρηση του Σαββάτου [βλ. Ιουστίνου, Φιλοσόφου και Μάρτυρος (2</a:t>
            </a:r>
            <a:r>
              <a:rPr lang="el-GR" baseline="30000" dirty="0"/>
              <a:t>ος</a:t>
            </a:r>
            <a:r>
              <a:rPr lang="el-GR" dirty="0"/>
              <a:t> αι. μ.Χ.), </a:t>
            </a:r>
            <a:r>
              <a:rPr lang="el-GR" i="1" dirty="0"/>
              <a:t>Διάλογος προς Τρύφωνα</a:t>
            </a:r>
            <a:r>
              <a:rPr lang="el-GR" dirty="0"/>
              <a:t>, 10, 3, ΒΕΠΕΣ 3 , 1955, σ. 217 (22-25)].</a:t>
            </a:r>
          </a:p>
          <a:p>
            <a:r>
              <a:rPr lang="el-GR" dirty="0"/>
              <a:t>Κυριακή, «η μία των σαββάτων»: ημέρα Αναστά-σεως του Κυρίου και εμφανίσεώς Του στους Μαθη-τές.</a:t>
            </a:r>
          </a:p>
          <a:p>
            <a:r>
              <a:rPr lang="el-GR" dirty="0"/>
              <a:t>Α´Κορ. 16, 2: η πραγματοποίηση της «λογείας» κα-τά τη «μία των Σαββάτων» σηματοδοτεί την υποκα-τάσταση του Σαββάτου από την Κυριακή ως ημέρα Λατρείας του Θεού/ Ο «σαββατισμός» αντικαθίστα-ται από την «ημέρα του Κυρίου».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458200" cy="838200"/>
          </a:xfrm>
        </p:spPr>
        <p:txBody>
          <a:bodyPr>
            <a:normAutofit/>
          </a:bodyPr>
          <a:lstStyle/>
          <a:p>
            <a:pPr algn="l"/>
            <a:r>
              <a:rPr lang="el-GR" dirty="0"/>
              <a:t>Η ΚΥΡΙΑΚΗ ΩΣ ΕΟΡΤΗ (Γ)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876800"/>
          </a:xfrm>
        </p:spPr>
        <p:txBody>
          <a:bodyPr/>
          <a:lstStyle/>
          <a:p>
            <a:pPr>
              <a:buNone/>
            </a:pPr>
            <a:r>
              <a:rPr lang="el-GR" dirty="0"/>
              <a:t>• Τα χαρακτηριστικά στοιχεία της Κυριακής:</a:t>
            </a:r>
          </a:p>
          <a:p>
            <a:pPr>
              <a:buNone/>
            </a:pPr>
            <a:r>
              <a:rPr lang="el-GR" dirty="0"/>
              <a:t>     * Η αργία από κάθε έργο.</a:t>
            </a:r>
          </a:p>
          <a:p>
            <a:pPr>
              <a:buNone/>
            </a:pPr>
            <a:r>
              <a:rPr lang="el-GR" dirty="0"/>
              <a:t>     * Ο αναστάσιμος προσευχητικός δοξασμός.</a:t>
            </a:r>
          </a:p>
          <a:p>
            <a:pPr>
              <a:buNone/>
            </a:pPr>
            <a:r>
              <a:rPr lang="el-GR" dirty="0"/>
              <a:t>     * Η συμμετοχή των πιστών στην ευχαριστιακή σύναξη.</a:t>
            </a:r>
          </a:p>
          <a:p>
            <a:pPr>
              <a:buNone/>
            </a:pPr>
            <a:r>
              <a:rPr lang="el-GR" dirty="0"/>
              <a:t>     * Η προβολή της αναμονής του ερχόμενου Κυρίου.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l-GR" dirty="0"/>
              <a:t>Η ΚΥΡΙΑΚΗ ΩΣ ΕΟΡΤΗ (Δ)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4999"/>
            <a:ext cx="8229600" cy="3657601"/>
          </a:xfrm>
        </p:spPr>
        <p:txBody>
          <a:bodyPr/>
          <a:lstStyle/>
          <a:p>
            <a:pPr>
              <a:buNone/>
            </a:pPr>
            <a:r>
              <a:rPr lang="el-GR" dirty="0"/>
              <a:t>• Οι λειτουργικές απαιτήσεις της Κυριακής:</a:t>
            </a:r>
          </a:p>
          <a:p>
            <a:pPr>
              <a:buNone/>
            </a:pPr>
            <a:r>
              <a:rPr lang="el-GR" dirty="0"/>
              <a:t>     * Η κατάλυση της νηστείας.</a:t>
            </a:r>
          </a:p>
          <a:p>
            <a:pPr>
              <a:buNone/>
            </a:pPr>
            <a:r>
              <a:rPr lang="el-GR" dirty="0"/>
              <a:t>     * Η όρθια στάση προσευχής.</a:t>
            </a:r>
          </a:p>
          <a:p>
            <a:pPr>
              <a:buNone/>
            </a:pPr>
            <a:r>
              <a:rPr lang="el-GR" dirty="0"/>
              <a:t>     * Η ευχαριστιακή συμμετοχή.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563562"/>
          </a:xfrm>
        </p:spPr>
        <p:txBody>
          <a:bodyPr>
            <a:normAutofit fontScale="90000"/>
          </a:bodyPr>
          <a:lstStyle/>
          <a:p>
            <a:pPr algn="l"/>
            <a:r>
              <a:rPr lang="el-GR" dirty="0"/>
              <a:t>ΟΙ ΕΟΡΤΕΣ ΤΩΝ ΑΓΙΩΝ (Α)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382000" cy="56388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l-GR" sz="3459" dirty="0"/>
              <a:t>1.</a:t>
            </a:r>
          </a:p>
          <a:p>
            <a:r>
              <a:rPr lang="el-GR" sz="3459" dirty="0"/>
              <a:t> </a:t>
            </a:r>
            <a:r>
              <a:rPr lang="el-GR" sz="3765" i="1" dirty="0"/>
              <a:t>Μαρτύριο Πολυκάρπου</a:t>
            </a:r>
            <a:r>
              <a:rPr lang="el-GR" sz="3765" dirty="0"/>
              <a:t> (2οςαι.): η αρχαιότερη μαρτυρία για την καθιέρωση ετήσιου εορτα-σμού της μνήμης των μαρτύρων.</a:t>
            </a:r>
          </a:p>
          <a:p>
            <a:r>
              <a:rPr lang="el-GR" sz="3765" dirty="0"/>
              <a:t>Η «γενέθλιος ημέρα του μάρτυρα»: η ημέρα του μαρτυρίου του (της «γεννήσεώς» του στην αιώνια και μακαρία ζωή).</a:t>
            </a:r>
            <a:endParaRPr lang="en-US" sz="3765" dirty="0"/>
          </a:p>
          <a:p>
            <a:r>
              <a:rPr lang="en-US" sz="3765" dirty="0"/>
              <a:t>O </a:t>
            </a:r>
            <a:r>
              <a:rPr lang="el-GR" sz="3765" dirty="0"/>
              <a:t>καθορισμός της γενέθλιας ημέρας του μάρ-τυρα επισημοποιούνταν από τον τοπικό Επί-σκοπο.</a:t>
            </a:r>
          </a:p>
          <a:p>
            <a:r>
              <a:rPr lang="el-GR" sz="3765" dirty="0"/>
              <a:t>Η Εκκλησία θέσπισε τη γενέθλιο ημέρα και ως αντιστάθμισμα σε υπάρχουσες αντίστοιχες ει-δωλολατρικές τελετές.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458200" cy="914400"/>
          </a:xfrm>
        </p:spPr>
        <p:txBody>
          <a:bodyPr/>
          <a:lstStyle/>
          <a:p>
            <a:pPr algn="l"/>
            <a:r>
              <a:rPr lang="el-GR" dirty="0"/>
              <a:t>ΟΙ ΕΟΡΤΕΣ ΤΩΝ ΑΓΙΩΝ (Β)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458200" cy="5029200"/>
          </a:xfrm>
        </p:spPr>
        <p:txBody>
          <a:bodyPr>
            <a:normAutofit fontScale="25000" lnSpcReduction="20000"/>
          </a:bodyPr>
          <a:lstStyle/>
          <a:p>
            <a:r>
              <a:rPr lang="el-GR" sz="12800" dirty="0"/>
              <a:t>Κατά τους πρώτους αιώνες, οι μνήμες των μαρ-τύρων ήταν εορτές σε τοπικό επίπεδο, με κέν-τρο τα λεγόμενα «μαρτύρια» (τα λατρευτικά κτίσματα, όπου εναπόκεινταν τα λείψανα του μάρτυρα).</a:t>
            </a:r>
          </a:p>
          <a:p>
            <a:r>
              <a:rPr lang="el-GR" sz="12800" dirty="0"/>
              <a:t>Οι κατά τόπους Εκκλησίες διατηρούσαν τη μνή-μη των αγίων τους με τα Δίπτυχα και με τις λε-γόμενες «μαρτυρολογικές συλλογές» (όπως το «συριακό μαρτυρολόγιο»).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868362"/>
          </a:xfrm>
        </p:spPr>
        <p:txBody>
          <a:bodyPr/>
          <a:lstStyle/>
          <a:p>
            <a:pPr algn="l"/>
            <a:r>
              <a:rPr lang="el-GR" dirty="0"/>
              <a:t>ΟΙ ΕΟΡΤΕΣ ΤΩΝ ΑΓΙΩΝ (Γ)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sz="5818" dirty="0"/>
              <a:t>Μετά τους διωγμούς, στους καταλόγους των αγίων της κάθε Εκκλησίας προστίθε-νται και οι μοναχοί (οι «μάρτυρες της συνειδήσεως)/ Τη μνήμη των αγίων μο-ναχών δεν διαχειρίζονταν οι τοπικές Εκ-κλησίες, αλλά τα μοναστήρια στα οποία είχαν εγκαταβιώσει αυτοί οι άγιοι.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382000" cy="990600"/>
          </a:xfrm>
        </p:spPr>
        <p:txBody>
          <a:bodyPr/>
          <a:lstStyle/>
          <a:p>
            <a:pPr algn="l"/>
            <a:r>
              <a:rPr lang="el-GR" dirty="0"/>
              <a:t>ΟΙ ΕΟΡΤΕΣ ΤΩΝ ΑΓΙΩΝ (Δ)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382000" cy="47545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dirty="0"/>
              <a:t>2.</a:t>
            </a:r>
          </a:p>
          <a:p>
            <a:r>
              <a:rPr lang="el-GR" dirty="0"/>
              <a:t>Με τις Οικουμενικές Συνόδους προστίθενται στους αγιολογικούς καταλόγους οι Πατέρες της Εκκλησίας, οι οποίοι συμμετείχαν στις Συνόδους.</a:t>
            </a:r>
          </a:p>
          <a:p>
            <a:r>
              <a:rPr lang="el-GR" dirty="0"/>
              <a:t>Το «Πασχάλιο χρονικό» αναφέρεται σε μετακο-μιδές λειψάνων αγίων, γεγονότα τα οποία ενίσχυ-σαν τη λειτουργική τιμή των αγίων (σημαντικές ήταν, εν προκειμένω, οι πρωτοβουλίες των αυ-τοκρατόρων Ιουστινιανού και Μαρκιανού να συ-γκεντρώσουν ιερά λείψανα στην Κωνσταντινού-πολη, κυρίως στο ναό των αγίων Αποστόλων).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l-GR" dirty="0"/>
              <a:t>ΟΙ ΕΟΡΤΕΣ ΤΩΝ ΑΓΙΩΝ (Ε)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7ος αι.: καθορισμός της εορτής όλων των αγίων την πρώτη Κυριακή μετά από την Πεντηκοστή.</a:t>
            </a:r>
          </a:p>
          <a:p>
            <a:r>
              <a:rPr lang="el-GR" dirty="0"/>
              <a:t>Από τον 8</a:t>
            </a:r>
            <a:r>
              <a:rPr lang="el-GR" baseline="30000" dirty="0"/>
              <a:t>ο</a:t>
            </a:r>
            <a:r>
              <a:rPr lang="el-GR" dirty="0"/>
              <a:t> αι. εμφανίζονται οι συλλογές Μη-νολογίων επί Πατριάρχου Ταρασίου και, αρ-γότερα, επί Πατριάρχου Μεθοδίου του Ομο-λογητού (9</a:t>
            </a:r>
            <a:r>
              <a:rPr lang="el-GR" baseline="30000" dirty="0"/>
              <a:t>ος</a:t>
            </a:r>
            <a:r>
              <a:rPr lang="el-GR" dirty="0"/>
              <a:t> αι.)/ Σημαντική συμβολή στην α-νάπτυξη της εορτής των αγίων είχαν οι Πα-νηγυρικοί Λόγοι και τα Εγκώμια προς τιμή τους, καθώς και η σύνθεση κανόνων στις μνήμες των αγίων.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835</Words>
  <Application>Microsoft Macintosh PowerPoint</Application>
  <PresentationFormat>On-screen Show (4:3)</PresentationFormat>
  <Paragraphs>46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Η ΚΥΡΙΑΚΗ ΩΣ ΕΟΡΤΗ (Α)</vt:lpstr>
      <vt:lpstr>Η ΚΥΡΙΑΚΗ ΩΣ ΕΟΡΤΗ (Β)</vt:lpstr>
      <vt:lpstr>Η ΚΥΡΙΑΚΗ ΩΣ ΕΟΡΤΗ (Γ) </vt:lpstr>
      <vt:lpstr>Η ΚΥΡΙΑΚΗ ΩΣ ΕΟΡΤΗ (Δ) </vt:lpstr>
      <vt:lpstr>ΟΙ ΕΟΡΤΕΣ ΤΩΝ ΑΓΙΩΝ (Α)</vt:lpstr>
      <vt:lpstr>ΟΙ ΕΟΡΤΕΣ ΤΩΝ ΑΓΙΩΝ (Β)</vt:lpstr>
      <vt:lpstr>ΟΙ ΕΟΡΤΕΣ ΤΩΝ ΑΓΙΩΝ (Γ)</vt:lpstr>
      <vt:lpstr>ΟΙ ΕΟΡΤΕΣ ΤΩΝ ΑΓΙΩΝ (Δ)</vt:lpstr>
      <vt:lpstr>ΟΙ ΕΟΡΤΕΣ ΤΩΝ ΑΓΙΩΝ (Ε)</vt:lpstr>
      <vt:lpstr>ΟΙ ΕΟΡΤΕΣ ΤΩΝ ΑΓΙΩΝ (ΣΤ)</vt:lpstr>
      <vt:lpstr>ΟΙ ΕΟΡΤΕΣ ΤΩΝ ΑΓΙΩΝ (Ζ)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ΚΥΡΙΑΚΗ ΩΣ ΕΟΡΤΗ</dc:title>
  <dc:creator>hjk asd</dc:creator>
  <cp:lastModifiedBy>Georgios Filias</cp:lastModifiedBy>
  <cp:revision>73</cp:revision>
  <dcterms:created xsi:type="dcterms:W3CDTF">2020-02-18T14:45:53Z</dcterms:created>
  <dcterms:modified xsi:type="dcterms:W3CDTF">2021-04-29T13:37:10Z</dcterms:modified>
</cp:coreProperties>
</file>