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131" d="100"/>
          <a:sy n="131" d="100"/>
        </p:scale>
        <p:origin x="416" y="1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35B576-2A13-4B8B-ADF4-D23E38F6FA11}"/>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E2EEC28-EF9E-48ED-86E4-C6078713C1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1F5F228-E0BB-419B-AF84-B6978A8D408C}"/>
              </a:ext>
            </a:extLst>
          </p:cNvPr>
          <p:cNvSpPr>
            <a:spLocks noGrp="1"/>
          </p:cNvSpPr>
          <p:nvPr>
            <p:ph type="dt" sz="half" idx="10"/>
          </p:nvPr>
        </p:nvSpPr>
        <p:spPr/>
        <p:txBody>
          <a:bodyPr/>
          <a:lstStyle/>
          <a:p>
            <a:fld id="{589262D8-2920-4446-B183-D45EFDB41614}" type="datetimeFigureOut">
              <a:rPr lang="el-GR" smtClean="0"/>
              <a:pPr/>
              <a:t>23/3/21</a:t>
            </a:fld>
            <a:endParaRPr lang="el-GR"/>
          </a:p>
        </p:txBody>
      </p:sp>
      <p:sp>
        <p:nvSpPr>
          <p:cNvPr id="5" name="Θέση υποσέλιδου 4">
            <a:extLst>
              <a:ext uri="{FF2B5EF4-FFF2-40B4-BE49-F238E27FC236}">
                <a16:creationId xmlns:a16="http://schemas.microsoft.com/office/drawing/2014/main" id="{31E5467C-D2C6-43CD-802F-13D04B7D07C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F60970B-4970-407A-AC60-60600343B7A7}"/>
              </a:ext>
            </a:extLst>
          </p:cNvPr>
          <p:cNvSpPr>
            <a:spLocks noGrp="1"/>
          </p:cNvSpPr>
          <p:nvPr>
            <p:ph type="sldNum" sz="quarter" idx="12"/>
          </p:nvPr>
        </p:nvSpPr>
        <p:spPr/>
        <p:txBody>
          <a:bodyPr/>
          <a:lstStyle/>
          <a:p>
            <a:fld id="{8DFAF737-7AAC-45AE-8F14-E0BE414DC09F}" type="slidenum">
              <a:rPr lang="el-GR" smtClean="0"/>
              <a:pPr/>
              <a:t>‹#›</a:t>
            </a:fld>
            <a:endParaRPr lang="el-GR"/>
          </a:p>
        </p:txBody>
      </p:sp>
    </p:spTree>
    <p:extLst>
      <p:ext uri="{BB962C8B-B14F-4D97-AF65-F5344CB8AC3E}">
        <p14:creationId xmlns:p14="http://schemas.microsoft.com/office/powerpoint/2010/main" val="35329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1087F1-06E1-4737-8A03-DA1E55C2068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2DB97C5-DBA8-418D-9A4F-56139823519C}"/>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BDB3DFE-E9FE-41E7-A447-5EAEB76EDBBA}"/>
              </a:ext>
            </a:extLst>
          </p:cNvPr>
          <p:cNvSpPr>
            <a:spLocks noGrp="1"/>
          </p:cNvSpPr>
          <p:nvPr>
            <p:ph type="dt" sz="half" idx="10"/>
          </p:nvPr>
        </p:nvSpPr>
        <p:spPr/>
        <p:txBody>
          <a:bodyPr/>
          <a:lstStyle/>
          <a:p>
            <a:fld id="{589262D8-2920-4446-B183-D45EFDB41614}" type="datetimeFigureOut">
              <a:rPr lang="el-GR" smtClean="0"/>
              <a:pPr/>
              <a:t>23/3/21</a:t>
            </a:fld>
            <a:endParaRPr lang="el-GR"/>
          </a:p>
        </p:txBody>
      </p:sp>
      <p:sp>
        <p:nvSpPr>
          <p:cNvPr id="5" name="Θέση υποσέλιδου 4">
            <a:extLst>
              <a:ext uri="{FF2B5EF4-FFF2-40B4-BE49-F238E27FC236}">
                <a16:creationId xmlns:a16="http://schemas.microsoft.com/office/drawing/2014/main" id="{2636065F-B32B-47BC-AABF-B9DD179EBD0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FCE5FAE-5D86-4B8A-8D65-06EA586A2529}"/>
              </a:ext>
            </a:extLst>
          </p:cNvPr>
          <p:cNvSpPr>
            <a:spLocks noGrp="1"/>
          </p:cNvSpPr>
          <p:nvPr>
            <p:ph type="sldNum" sz="quarter" idx="12"/>
          </p:nvPr>
        </p:nvSpPr>
        <p:spPr/>
        <p:txBody>
          <a:bodyPr/>
          <a:lstStyle/>
          <a:p>
            <a:fld id="{8DFAF737-7AAC-45AE-8F14-E0BE414DC09F}" type="slidenum">
              <a:rPr lang="el-GR" smtClean="0"/>
              <a:pPr/>
              <a:t>‹#›</a:t>
            </a:fld>
            <a:endParaRPr lang="el-GR"/>
          </a:p>
        </p:txBody>
      </p:sp>
    </p:spTree>
    <p:extLst>
      <p:ext uri="{BB962C8B-B14F-4D97-AF65-F5344CB8AC3E}">
        <p14:creationId xmlns:p14="http://schemas.microsoft.com/office/powerpoint/2010/main" val="1361617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EAC2918-B9B7-4D18-BBF4-059EEDF9AD6F}"/>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640F5D4-62F2-4D8F-9289-0633F6DFCEC5}"/>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68EC0CE-6992-4385-8CDB-00569B707F80}"/>
              </a:ext>
            </a:extLst>
          </p:cNvPr>
          <p:cNvSpPr>
            <a:spLocks noGrp="1"/>
          </p:cNvSpPr>
          <p:nvPr>
            <p:ph type="dt" sz="half" idx="10"/>
          </p:nvPr>
        </p:nvSpPr>
        <p:spPr/>
        <p:txBody>
          <a:bodyPr/>
          <a:lstStyle/>
          <a:p>
            <a:fld id="{589262D8-2920-4446-B183-D45EFDB41614}" type="datetimeFigureOut">
              <a:rPr lang="el-GR" smtClean="0"/>
              <a:pPr/>
              <a:t>23/3/21</a:t>
            </a:fld>
            <a:endParaRPr lang="el-GR"/>
          </a:p>
        </p:txBody>
      </p:sp>
      <p:sp>
        <p:nvSpPr>
          <p:cNvPr id="5" name="Θέση υποσέλιδου 4">
            <a:extLst>
              <a:ext uri="{FF2B5EF4-FFF2-40B4-BE49-F238E27FC236}">
                <a16:creationId xmlns:a16="http://schemas.microsoft.com/office/drawing/2014/main" id="{C69C5F02-4E65-4005-9B20-0C50BF2D105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2AC9A08-CEC1-441F-8A16-6472E00DF6B7}"/>
              </a:ext>
            </a:extLst>
          </p:cNvPr>
          <p:cNvSpPr>
            <a:spLocks noGrp="1"/>
          </p:cNvSpPr>
          <p:nvPr>
            <p:ph type="sldNum" sz="quarter" idx="12"/>
          </p:nvPr>
        </p:nvSpPr>
        <p:spPr/>
        <p:txBody>
          <a:bodyPr/>
          <a:lstStyle/>
          <a:p>
            <a:fld id="{8DFAF737-7AAC-45AE-8F14-E0BE414DC09F}" type="slidenum">
              <a:rPr lang="el-GR" smtClean="0"/>
              <a:pPr/>
              <a:t>‹#›</a:t>
            </a:fld>
            <a:endParaRPr lang="el-GR"/>
          </a:p>
        </p:txBody>
      </p:sp>
    </p:spTree>
    <p:extLst>
      <p:ext uri="{BB962C8B-B14F-4D97-AF65-F5344CB8AC3E}">
        <p14:creationId xmlns:p14="http://schemas.microsoft.com/office/powerpoint/2010/main" val="69475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C74B0E-3CC5-4837-B4AD-D59D5E6B225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EDFEA06-092C-49A2-8269-A7A79AB44EB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1954909-3DDE-45CD-A455-E1C41670139A}"/>
              </a:ext>
            </a:extLst>
          </p:cNvPr>
          <p:cNvSpPr>
            <a:spLocks noGrp="1"/>
          </p:cNvSpPr>
          <p:nvPr>
            <p:ph type="dt" sz="half" idx="10"/>
          </p:nvPr>
        </p:nvSpPr>
        <p:spPr/>
        <p:txBody>
          <a:bodyPr/>
          <a:lstStyle/>
          <a:p>
            <a:fld id="{589262D8-2920-4446-B183-D45EFDB41614}" type="datetimeFigureOut">
              <a:rPr lang="el-GR" smtClean="0"/>
              <a:pPr/>
              <a:t>23/3/21</a:t>
            </a:fld>
            <a:endParaRPr lang="el-GR"/>
          </a:p>
        </p:txBody>
      </p:sp>
      <p:sp>
        <p:nvSpPr>
          <p:cNvPr id="5" name="Θέση υποσέλιδου 4">
            <a:extLst>
              <a:ext uri="{FF2B5EF4-FFF2-40B4-BE49-F238E27FC236}">
                <a16:creationId xmlns:a16="http://schemas.microsoft.com/office/drawing/2014/main" id="{DE5C63D5-5C34-4F0F-BB6A-86A75BC465D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DB514CA-0B2F-4837-8060-1B4708B31B51}"/>
              </a:ext>
            </a:extLst>
          </p:cNvPr>
          <p:cNvSpPr>
            <a:spLocks noGrp="1"/>
          </p:cNvSpPr>
          <p:nvPr>
            <p:ph type="sldNum" sz="quarter" idx="12"/>
          </p:nvPr>
        </p:nvSpPr>
        <p:spPr/>
        <p:txBody>
          <a:bodyPr/>
          <a:lstStyle/>
          <a:p>
            <a:fld id="{8DFAF737-7AAC-45AE-8F14-E0BE414DC09F}" type="slidenum">
              <a:rPr lang="el-GR" smtClean="0"/>
              <a:pPr/>
              <a:t>‹#›</a:t>
            </a:fld>
            <a:endParaRPr lang="el-GR"/>
          </a:p>
        </p:txBody>
      </p:sp>
    </p:spTree>
    <p:extLst>
      <p:ext uri="{BB962C8B-B14F-4D97-AF65-F5344CB8AC3E}">
        <p14:creationId xmlns:p14="http://schemas.microsoft.com/office/powerpoint/2010/main" val="3472890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76B0F0-7A2F-4A7F-B4D3-A511D0E56550}"/>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685B2ED-D3FF-4E17-8292-9F3AF15698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CF9016BB-F5E4-4859-BFCB-3F999D2868D2}"/>
              </a:ext>
            </a:extLst>
          </p:cNvPr>
          <p:cNvSpPr>
            <a:spLocks noGrp="1"/>
          </p:cNvSpPr>
          <p:nvPr>
            <p:ph type="dt" sz="half" idx="10"/>
          </p:nvPr>
        </p:nvSpPr>
        <p:spPr/>
        <p:txBody>
          <a:bodyPr/>
          <a:lstStyle/>
          <a:p>
            <a:fld id="{589262D8-2920-4446-B183-D45EFDB41614}" type="datetimeFigureOut">
              <a:rPr lang="el-GR" smtClean="0"/>
              <a:pPr/>
              <a:t>23/3/21</a:t>
            </a:fld>
            <a:endParaRPr lang="el-GR"/>
          </a:p>
        </p:txBody>
      </p:sp>
      <p:sp>
        <p:nvSpPr>
          <p:cNvPr id="5" name="Θέση υποσέλιδου 4">
            <a:extLst>
              <a:ext uri="{FF2B5EF4-FFF2-40B4-BE49-F238E27FC236}">
                <a16:creationId xmlns:a16="http://schemas.microsoft.com/office/drawing/2014/main" id="{523A1BF6-134B-41B4-8056-B2AB1BF87C7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99F2865-FBDD-4F16-82D2-A272E3ECB6F6}"/>
              </a:ext>
            </a:extLst>
          </p:cNvPr>
          <p:cNvSpPr>
            <a:spLocks noGrp="1"/>
          </p:cNvSpPr>
          <p:nvPr>
            <p:ph type="sldNum" sz="quarter" idx="12"/>
          </p:nvPr>
        </p:nvSpPr>
        <p:spPr/>
        <p:txBody>
          <a:bodyPr/>
          <a:lstStyle/>
          <a:p>
            <a:fld id="{8DFAF737-7AAC-45AE-8F14-E0BE414DC09F}" type="slidenum">
              <a:rPr lang="el-GR" smtClean="0"/>
              <a:pPr/>
              <a:t>‹#›</a:t>
            </a:fld>
            <a:endParaRPr lang="el-GR"/>
          </a:p>
        </p:txBody>
      </p:sp>
    </p:spTree>
    <p:extLst>
      <p:ext uri="{BB962C8B-B14F-4D97-AF65-F5344CB8AC3E}">
        <p14:creationId xmlns:p14="http://schemas.microsoft.com/office/powerpoint/2010/main" val="4144286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73FBB5-DFB0-4B3F-9FEC-DB601675324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CCBD70F-A3AF-4F98-8B31-38210736A2EA}"/>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A4179511-8DFA-43FB-8627-5033E5174297}"/>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F1FFC7C-462D-4CBE-9F2E-970642B1E0E6}"/>
              </a:ext>
            </a:extLst>
          </p:cNvPr>
          <p:cNvSpPr>
            <a:spLocks noGrp="1"/>
          </p:cNvSpPr>
          <p:nvPr>
            <p:ph type="dt" sz="half" idx="10"/>
          </p:nvPr>
        </p:nvSpPr>
        <p:spPr/>
        <p:txBody>
          <a:bodyPr/>
          <a:lstStyle/>
          <a:p>
            <a:fld id="{589262D8-2920-4446-B183-D45EFDB41614}" type="datetimeFigureOut">
              <a:rPr lang="el-GR" smtClean="0"/>
              <a:pPr/>
              <a:t>23/3/21</a:t>
            </a:fld>
            <a:endParaRPr lang="el-GR"/>
          </a:p>
        </p:txBody>
      </p:sp>
      <p:sp>
        <p:nvSpPr>
          <p:cNvPr id="6" name="Θέση υποσέλιδου 5">
            <a:extLst>
              <a:ext uri="{FF2B5EF4-FFF2-40B4-BE49-F238E27FC236}">
                <a16:creationId xmlns:a16="http://schemas.microsoft.com/office/drawing/2014/main" id="{B176685A-C59D-40B9-9A3F-2D8655B8548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99489DC-8E28-4350-817A-75BB32F6BBAC}"/>
              </a:ext>
            </a:extLst>
          </p:cNvPr>
          <p:cNvSpPr>
            <a:spLocks noGrp="1"/>
          </p:cNvSpPr>
          <p:nvPr>
            <p:ph type="sldNum" sz="quarter" idx="12"/>
          </p:nvPr>
        </p:nvSpPr>
        <p:spPr/>
        <p:txBody>
          <a:bodyPr/>
          <a:lstStyle/>
          <a:p>
            <a:fld id="{8DFAF737-7AAC-45AE-8F14-E0BE414DC09F}" type="slidenum">
              <a:rPr lang="el-GR" smtClean="0"/>
              <a:pPr/>
              <a:t>‹#›</a:t>
            </a:fld>
            <a:endParaRPr lang="el-GR"/>
          </a:p>
        </p:txBody>
      </p:sp>
    </p:spTree>
    <p:extLst>
      <p:ext uri="{BB962C8B-B14F-4D97-AF65-F5344CB8AC3E}">
        <p14:creationId xmlns:p14="http://schemas.microsoft.com/office/powerpoint/2010/main" val="3178184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E9BFC0-2175-428E-818C-9085E52BDA4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E1CE376-283E-449B-813B-C7D478681A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FB15CC8-E916-41A2-9623-865920E6E5DC}"/>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CB49F27E-10C4-4C79-98D4-FE9B04D8C6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C15AEE05-59C1-491E-92FD-749B960D277D}"/>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11309D41-704F-4604-B896-E20FA8BE39C5}"/>
              </a:ext>
            </a:extLst>
          </p:cNvPr>
          <p:cNvSpPr>
            <a:spLocks noGrp="1"/>
          </p:cNvSpPr>
          <p:nvPr>
            <p:ph type="dt" sz="half" idx="10"/>
          </p:nvPr>
        </p:nvSpPr>
        <p:spPr/>
        <p:txBody>
          <a:bodyPr/>
          <a:lstStyle/>
          <a:p>
            <a:fld id="{589262D8-2920-4446-B183-D45EFDB41614}" type="datetimeFigureOut">
              <a:rPr lang="el-GR" smtClean="0"/>
              <a:pPr/>
              <a:t>23/3/21</a:t>
            </a:fld>
            <a:endParaRPr lang="el-GR"/>
          </a:p>
        </p:txBody>
      </p:sp>
      <p:sp>
        <p:nvSpPr>
          <p:cNvPr id="8" name="Θέση υποσέλιδου 7">
            <a:extLst>
              <a:ext uri="{FF2B5EF4-FFF2-40B4-BE49-F238E27FC236}">
                <a16:creationId xmlns:a16="http://schemas.microsoft.com/office/drawing/2014/main" id="{2016D183-CB95-4E70-B9F8-BA8FE99A9A1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44FF2EDB-A452-4F64-8701-4C257924F0E7}"/>
              </a:ext>
            </a:extLst>
          </p:cNvPr>
          <p:cNvSpPr>
            <a:spLocks noGrp="1"/>
          </p:cNvSpPr>
          <p:nvPr>
            <p:ph type="sldNum" sz="quarter" idx="12"/>
          </p:nvPr>
        </p:nvSpPr>
        <p:spPr/>
        <p:txBody>
          <a:bodyPr/>
          <a:lstStyle/>
          <a:p>
            <a:fld id="{8DFAF737-7AAC-45AE-8F14-E0BE414DC09F}" type="slidenum">
              <a:rPr lang="el-GR" smtClean="0"/>
              <a:pPr/>
              <a:t>‹#›</a:t>
            </a:fld>
            <a:endParaRPr lang="el-GR"/>
          </a:p>
        </p:txBody>
      </p:sp>
    </p:spTree>
    <p:extLst>
      <p:ext uri="{BB962C8B-B14F-4D97-AF65-F5344CB8AC3E}">
        <p14:creationId xmlns:p14="http://schemas.microsoft.com/office/powerpoint/2010/main" val="1423383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4DB7D5-325A-4F60-9DC4-92B9D64ACAE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616FF93-09B5-4022-AC59-3EB308A0485C}"/>
              </a:ext>
            </a:extLst>
          </p:cNvPr>
          <p:cNvSpPr>
            <a:spLocks noGrp="1"/>
          </p:cNvSpPr>
          <p:nvPr>
            <p:ph type="dt" sz="half" idx="10"/>
          </p:nvPr>
        </p:nvSpPr>
        <p:spPr/>
        <p:txBody>
          <a:bodyPr/>
          <a:lstStyle/>
          <a:p>
            <a:fld id="{589262D8-2920-4446-B183-D45EFDB41614}" type="datetimeFigureOut">
              <a:rPr lang="el-GR" smtClean="0"/>
              <a:pPr/>
              <a:t>23/3/21</a:t>
            </a:fld>
            <a:endParaRPr lang="el-GR"/>
          </a:p>
        </p:txBody>
      </p:sp>
      <p:sp>
        <p:nvSpPr>
          <p:cNvPr id="4" name="Θέση υποσέλιδου 3">
            <a:extLst>
              <a:ext uri="{FF2B5EF4-FFF2-40B4-BE49-F238E27FC236}">
                <a16:creationId xmlns:a16="http://schemas.microsoft.com/office/drawing/2014/main" id="{DA3D2AE4-CD3C-4C39-B1DC-D746419DC0AF}"/>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7BE50C76-0DFF-41B6-86FF-A7B70C9B25A9}"/>
              </a:ext>
            </a:extLst>
          </p:cNvPr>
          <p:cNvSpPr>
            <a:spLocks noGrp="1"/>
          </p:cNvSpPr>
          <p:nvPr>
            <p:ph type="sldNum" sz="quarter" idx="12"/>
          </p:nvPr>
        </p:nvSpPr>
        <p:spPr/>
        <p:txBody>
          <a:bodyPr/>
          <a:lstStyle/>
          <a:p>
            <a:fld id="{8DFAF737-7AAC-45AE-8F14-E0BE414DC09F}" type="slidenum">
              <a:rPr lang="el-GR" smtClean="0"/>
              <a:pPr/>
              <a:t>‹#›</a:t>
            </a:fld>
            <a:endParaRPr lang="el-GR"/>
          </a:p>
        </p:txBody>
      </p:sp>
    </p:spTree>
    <p:extLst>
      <p:ext uri="{BB962C8B-B14F-4D97-AF65-F5344CB8AC3E}">
        <p14:creationId xmlns:p14="http://schemas.microsoft.com/office/powerpoint/2010/main" val="4188755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D8BBF60D-8F70-4C73-9E00-87485B09025F}"/>
              </a:ext>
            </a:extLst>
          </p:cNvPr>
          <p:cNvSpPr>
            <a:spLocks noGrp="1"/>
          </p:cNvSpPr>
          <p:nvPr>
            <p:ph type="dt" sz="half" idx="10"/>
          </p:nvPr>
        </p:nvSpPr>
        <p:spPr/>
        <p:txBody>
          <a:bodyPr/>
          <a:lstStyle/>
          <a:p>
            <a:fld id="{589262D8-2920-4446-B183-D45EFDB41614}" type="datetimeFigureOut">
              <a:rPr lang="el-GR" smtClean="0"/>
              <a:pPr/>
              <a:t>23/3/21</a:t>
            </a:fld>
            <a:endParaRPr lang="el-GR"/>
          </a:p>
        </p:txBody>
      </p:sp>
      <p:sp>
        <p:nvSpPr>
          <p:cNvPr id="3" name="Θέση υποσέλιδου 2">
            <a:extLst>
              <a:ext uri="{FF2B5EF4-FFF2-40B4-BE49-F238E27FC236}">
                <a16:creationId xmlns:a16="http://schemas.microsoft.com/office/drawing/2014/main" id="{6CD04EAC-E18E-485F-8DCA-770FB8D41C17}"/>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0242259-0EA7-4CD7-ABD1-E1C7E6D2818D}"/>
              </a:ext>
            </a:extLst>
          </p:cNvPr>
          <p:cNvSpPr>
            <a:spLocks noGrp="1"/>
          </p:cNvSpPr>
          <p:nvPr>
            <p:ph type="sldNum" sz="quarter" idx="12"/>
          </p:nvPr>
        </p:nvSpPr>
        <p:spPr/>
        <p:txBody>
          <a:bodyPr/>
          <a:lstStyle/>
          <a:p>
            <a:fld id="{8DFAF737-7AAC-45AE-8F14-E0BE414DC09F}" type="slidenum">
              <a:rPr lang="el-GR" smtClean="0"/>
              <a:pPr/>
              <a:t>‹#›</a:t>
            </a:fld>
            <a:endParaRPr lang="el-GR"/>
          </a:p>
        </p:txBody>
      </p:sp>
    </p:spTree>
    <p:extLst>
      <p:ext uri="{BB962C8B-B14F-4D97-AF65-F5344CB8AC3E}">
        <p14:creationId xmlns:p14="http://schemas.microsoft.com/office/powerpoint/2010/main" val="3832994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F39BB4-6E0D-41E4-B5D5-C4EE45D09D4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E1A2855-69AF-4ECB-B20F-D49A37A3F9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691B593A-1917-4BA4-9174-B23EF8FFDB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0849F94-DEB1-4EEC-B1E2-6843C076A899}"/>
              </a:ext>
            </a:extLst>
          </p:cNvPr>
          <p:cNvSpPr>
            <a:spLocks noGrp="1"/>
          </p:cNvSpPr>
          <p:nvPr>
            <p:ph type="dt" sz="half" idx="10"/>
          </p:nvPr>
        </p:nvSpPr>
        <p:spPr/>
        <p:txBody>
          <a:bodyPr/>
          <a:lstStyle/>
          <a:p>
            <a:fld id="{589262D8-2920-4446-B183-D45EFDB41614}" type="datetimeFigureOut">
              <a:rPr lang="el-GR" smtClean="0"/>
              <a:pPr/>
              <a:t>23/3/21</a:t>
            </a:fld>
            <a:endParaRPr lang="el-GR"/>
          </a:p>
        </p:txBody>
      </p:sp>
      <p:sp>
        <p:nvSpPr>
          <p:cNvPr id="6" name="Θέση υποσέλιδου 5">
            <a:extLst>
              <a:ext uri="{FF2B5EF4-FFF2-40B4-BE49-F238E27FC236}">
                <a16:creationId xmlns:a16="http://schemas.microsoft.com/office/drawing/2014/main" id="{91F60CCC-FB41-4280-AADD-6477FBF57B5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B4440B3-0C82-4344-9948-A66C4FF7C418}"/>
              </a:ext>
            </a:extLst>
          </p:cNvPr>
          <p:cNvSpPr>
            <a:spLocks noGrp="1"/>
          </p:cNvSpPr>
          <p:nvPr>
            <p:ph type="sldNum" sz="quarter" idx="12"/>
          </p:nvPr>
        </p:nvSpPr>
        <p:spPr/>
        <p:txBody>
          <a:bodyPr/>
          <a:lstStyle/>
          <a:p>
            <a:fld id="{8DFAF737-7AAC-45AE-8F14-E0BE414DC09F}" type="slidenum">
              <a:rPr lang="el-GR" smtClean="0"/>
              <a:pPr/>
              <a:t>‹#›</a:t>
            </a:fld>
            <a:endParaRPr lang="el-GR"/>
          </a:p>
        </p:txBody>
      </p:sp>
    </p:spTree>
    <p:extLst>
      <p:ext uri="{BB962C8B-B14F-4D97-AF65-F5344CB8AC3E}">
        <p14:creationId xmlns:p14="http://schemas.microsoft.com/office/powerpoint/2010/main" val="79958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E6B75A-D317-4FB4-8DC4-ED67EBB0196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91BCFFB-E6F1-4742-A635-FBC70FD4C3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CCE1CE59-81B3-4C45-81D3-5BB4B1FAD9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AA0F905-6BFC-4868-AC11-4BACBC2CC1F1}"/>
              </a:ext>
            </a:extLst>
          </p:cNvPr>
          <p:cNvSpPr>
            <a:spLocks noGrp="1"/>
          </p:cNvSpPr>
          <p:nvPr>
            <p:ph type="dt" sz="half" idx="10"/>
          </p:nvPr>
        </p:nvSpPr>
        <p:spPr/>
        <p:txBody>
          <a:bodyPr/>
          <a:lstStyle/>
          <a:p>
            <a:fld id="{589262D8-2920-4446-B183-D45EFDB41614}" type="datetimeFigureOut">
              <a:rPr lang="el-GR" smtClean="0"/>
              <a:pPr/>
              <a:t>23/3/21</a:t>
            </a:fld>
            <a:endParaRPr lang="el-GR"/>
          </a:p>
        </p:txBody>
      </p:sp>
      <p:sp>
        <p:nvSpPr>
          <p:cNvPr id="6" name="Θέση υποσέλιδου 5">
            <a:extLst>
              <a:ext uri="{FF2B5EF4-FFF2-40B4-BE49-F238E27FC236}">
                <a16:creationId xmlns:a16="http://schemas.microsoft.com/office/drawing/2014/main" id="{1D93B3F1-E332-4E46-9C8F-0F47B99F8E8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D2F6DF2-18FC-48EE-9EDF-16B0935C7DBD}"/>
              </a:ext>
            </a:extLst>
          </p:cNvPr>
          <p:cNvSpPr>
            <a:spLocks noGrp="1"/>
          </p:cNvSpPr>
          <p:nvPr>
            <p:ph type="sldNum" sz="quarter" idx="12"/>
          </p:nvPr>
        </p:nvSpPr>
        <p:spPr/>
        <p:txBody>
          <a:bodyPr/>
          <a:lstStyle/>
          <a:p>
            <a:fld id="{8DFAF737-7AAC-45AE-8F14-E0BE414DC09F}" type="slidenum">
              <a:rPr lang="el-GR" smtClean="0"/>
              <a:pPr/>
              <a:t>‹#›</a:t>
            </a:fld>
            <a:endParaRPr lang="el-GR"/>
          </a:p>
        </p:txBody>
      </p:sp>
    </p:spTree>
    <p:extLst>
      <p:ext uri="{BB962C8B-B14F-4D97-AF65-F5344CB8AC3E}">
        <p14:creationId xmlns:p14="http://schemas.microsoft.com/office/powerpoint/2010/main" val="1100428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2226DE5F-3F15-44F6-B176-66B4823159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FA7AD11-2DDB-4C1C-8221-51E4075411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D8FBADA-26F9-486C-9E10-F46688D3D0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9262D8-2920-4446-B183-D45EFDB41614}" type="datetimeFigureOut">
              <a:rPr lang="el-GR" smtClean="0"/>
              <a:pPr/>
              <a:t>23/3/21</a:t>
            </a:fld>
            <a:endParaRPr lang="el-GR"/>
          </a:p>
        </p:txBody>
      </p:sp>
      <p:sp>
        <p:nvSpPr>
          <p:cNvPr id="5" name="Θέση υποσέλιδου 4">
            <a:extLst>
              <a:ext uri="{FF2B5EF4-FFF2-40B4-BE49-F238E27FC236}">
                <a16:creationId xmlns:a16="http://schemas.microsoft.com/office/drawing/2014/main" id="{149DDB7A-4E1E-47D7-A0DF-F79889D554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14C4E9FA-19CE-4F44-B14C-F7D9A19326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FAF737-7AAC-45AE-8F14-E0BE414DC09F}" type="slidenum">
              <a:rPr lang="el-GR" smtClean="0"/>
              <a:pPr/>
              <a:t>‹#›</a:t>
            </a:fld>
            <a:endParaRPr lang="el-GR"/>
          </a:p>
        </p:txBody>
      </p:sp>
    </p:spTree>
    <p:extLst>
      <p:ext uri="{BB962C8B-B14F-4D97-AF65-F5344CB8AC3E}">
        <p14:creationId xmlns:p14="http://schemas.microsoft.com/office/powerpoint/2010/main" val="3743622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7D5E8F-81AF-4453-8084-C302C593D9C8}"/>
              </a:ext>
            </a:extLst>
          </p:cNvPr>
          <p:cNvSpPr>
            <a:spLocks noGrp="1"/>
          </p:cNvSpPr>
          <p:nvPr>
            <p:ph type="ctrTitle"/>
          </p:nvPr>
        </p:nvSpPr>
        <p:spPr>
          <a:xfrm>
            <a:off x="177553" y="252937"/>
            <a:ext cx="10490447" cy="901160"/>
          </a:xfrm>
        </p:spPr>
        <p:txBody>
          <a:bodyPr>
            <a:normAutofit fontScale="90000"/>
          </a:bodyPr>
          <a:lstStyle/>
          <a:p>
            <a:pPr algn="l"/>
            <a:r>
              <a:rPr lang="el-GR" dirty="0"/>
              <a:t>Η ΕΟΡΤΗ ΤΟΥ ΠΑΣΧΑ (Α)</a:t>
            </a:r>
          </a:p>
        </p:txBody>
      </p:sp>
      <p:sp>
        <p:nvSpPr>
          <p:cNvPr id="3" name="Υπότιτλος 2">
            <a:extLst>
              <a:ext uri="{FF2B5EF4-FFF2-40B4-BE49-F238E27FC236}">
                <a16:creationId xmlns:a16="http://schemas.microsoft.com/office/drawing/2014/main" id="{1B91C1C4-4E21-4AB0-A8DA-18B141B80F04}"/>
              </a:ext>
            </a:extLst>
          </p:cNvPr>
          <p:cNvSpPr>
            <a:spLocks noGrp="1"/>
          </p:cNvSpPr>
          <p:nvPr>
            <p:ph type="subTitle" idx="1"/>
          </p:nvPr>
        </p:nvSpPr>
        <p:spPr>
          <a:xfrm>
            <a:off x="177553" y="1393793"/>
            <a:ext cx="11532094" cy="5291091"/>
          </a:xfrm>
        </p:spPr>
        <p:txBody>
          <a:bodyPr/>
          <a:lstStyle/>
          <a:p>
            <a:pPr marL="342900" indent="-342900" algn="l">
              <a:buFont typeface="Arial" panose="020B0604020202020204" pitchFamily="34" charset="0"/>
              <a:buChar char="•"/>
            </a:pPr>
            <a:r>
              <a:rPr lang="el-GR" sz="3200" dirty="0"/>
              <a:t>Η αρχαιότερη και πανηγυρικότερη/ Οι ρίζες της βρίσκονται στην εβραϊκή ανάμνηση της εξόδου από την Αίγυπτο και της διαβά-σεως («Πεσάχ»: πέρασμα) της Ερυθράς Θαλάσσης. </a:t>
            </a:r>
          </a:p>
          <a:p>
            <a:pPr marL="342900" indent="-342900" algn="l">
              <a:buFont typeface="Arial" panose="020B0604020202020204" pitchFamily="34" charset="0"/>
              <a:buChar char="•"/>
            </a:pPr>
            <a:r>
              <a:rPr lang="el-GR" sz="3200" dirty="0"/>
              <a:t>Η θεολογία της Κ.Δ. ότι ο Χριστός είναι ο «</a:t>
            </a:r>
            <a:r>
              <a:rPr lang="el-GR" sz="3200" dirty="0" err="1"/>
              <a:t>πασχάλιος</a:t>
            </a:r>
            <a:r>
              <a:rPr lang="el-GR" sz="3200" dirty="0"/>
              <a:t> αμνός», ο οποίος προσέφερε τον Εαυτό του ως θυσία στο Θεό (</a:t>
            </a:r>
            <a:r>
              <a:rPr lang="el-GR" sz="3200" dirty="0" err="1"/>
              <a:t>Ιω</a:t>
            </a:r>
            <a:r>
              <a:rPr lang="el-GR" sz="3200" dirty="0"/>
              <a:t>. 1, 29· </a:t>
            </a:r>
            <a:r>
              <a:rPr lang="el-GR" sz="3200" dirty="0" err="1"/>
              <a:t>Πρ</a:t>
            </a:r>
            <a:r>
              <a:rPr lang="el-GR" sz="3200" dirty="0"/>
              <a:t>. 8, 32· Εβρ. 9, 11-14· Α΄ Πετρ. 1, 19) οδήγησε τη χριστιανική Εκκλη-σία να καθορίσει το δικό της «Πάσχα» (</a:t>
            </a:r>
            <a:r>
              <a:rPr lang="el-GR" sz="3200" i="1" dirty="0"/>
              <a:t>Το Πάσχα ημών, υπέρ η-μών ετύθη Χριστός</a:t>
            </a:r>
            <a:r>
              <a:rPr lang="el-GR" sz="3200" dirty="0"/>
              <a:t> [Α΄ Κορ. 5, 7]).</a:t>
            </a:r>
          </a:p>
          <a:p>
            <a:pPr marL="342900" indent="-342900" algn="l">
              <a:buFont typeface="Arial" panose="020B0604020202020204" pitchFamily="34" charset="0"/>
              <a:buChar char="•"/>
            </a:pPr>
            <a:r>
              <a:rPr lang="el-GR" sz="3200" i="1" dirty="0"/>
              <a:t>Επιστολή Αποστόλων</a:t>
            </a:r>
            <a:r>
              <a:rPr lang="el-GR" sz="3200" dirty="0"/>
              <a:t> (απόκρυφο κείμενο του 2</a:t>
            </a:r>
            <a:r>
              <a:rPr lang="el-GR" sz="3200" baseline="30000" dirty="0"/>
              <a:t>ου</a:t>
            </a:r>
            <a:r>
              <a:rPr lang="el-GR" sz="3200" dirty="0"/>
              <a:t> μ.Χ. αι.): η αρ-χαιότερη μαρτυρία περί εορτασμού του Πάσχα.</a:t>
            </a:r>
          </a:p>
          <a:p>
            <a:pPr algn="l"/>
            <a:endParaRPr lang="el-GR" sz="3200" dirty="0"/>
          </a:p>
          <a:p>
            <a:pPr algn="l"/>
            <a:endParaRPr lang="el-GR" dirty="0"/>
          </a:p>
        </p:txBody>
      </p:sp>
    </p:spTree>
    <p:extLst>
      <p:ext uri="{BB962C8B-B14F-4D97-AF65-F5344CB8AC3E}">
        <p14:creationId xmlns:p14="http://schemas.microsoft.com/office/powerpoint/2010/main" val="932913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185241-39B4-4B45-BDF7-32B3B49B0DBA}"/>
              </a:ext>
            </a:extLst>
          </p:cNvPr>
          <p:cNvSpPr>
            <a:spLocks noGrp="1"/>
          </p:cNvSpPr>
          <p:nvPr>
            <p:ph type="title"/>
          </p:nvPr>
        </p:nvSpPr>
        <p:spPr>
          <a:xfrm>
            <a:off x="177553" y="168677"/>
            <a:ext cx="11176247" cy="1020931"/>
          </a:xfrm>
        </p:spPr>
        <p:txBody>
          <a:bodyPr/>
          <a:lstStyle/>
          <a:p>
            <a:r>
              <a:rPr lang="el-GR" dirty="0"/>
              <a:t>Η ΕΟΡΤΗ ΤΟΥ ΠΑΣΧΑ (Β)</a:t>
            </a:r>
          </a:p>
        </p:txBody>
      </p:sp>
      <p:sp>
        <p:nvSpPr>
          <p:cNvPr id="3" name="Θέση περιεχομένου 2">
            <a:extLst>
              <a:ext uri="{FF2B5EF4-FFF2-40B4-BE49-F238E27FC236}">
                <a16:creationId xmlns:a16="http://schemas.microsoft.com/office/drawing/2014/main" id="{16F5021A-2FEF-454F-928E-B9C58C80E251}"/>
              </a:ext>
            </a:extLst>
          </p:cNvPr>
          <p:cNvSpPr>
            <a:spLocks noGrp="1"/>
          </p:cNvSpPr>
          <p:nvPr>
            <p:ph idx="1"/>
          </p:nvPr>
        </p:nvSpPr>
        <p:spPr>
          <a:xfrm>
            <a:off x="177553" y="1349406"/>
            <a:ext cx="11176247" cy="5255580"/>
          </a:xfrm>
        </p:spPr>
        <p:txBody>
          <a:bodyPr>
            <a:normAutofit/>
          </a:bodyPr>
          <a:lstStyle/>
          <a:p>
            <a:r>
              <a:rPr lang="el-GR" sz="3200" dirty="0"/>
              <a:t>Φαίνεται ότι κατά την αποστολική εποχή το Πάσχα εορταζόταν την ίδια ημέρα με το εβραϊκό, δηλαδή την ημέρα της </a:t>
            </a:r>
            <a:r>
              <a:rPr lang="el-GR" sz="3200" dirty="0" err="1"/>
              <a:t>Σταυρώ-σεως</a:t>
            </a:r>
            <a:r>
              <a:rPr lang="el-GR" sz="3200" dirty="0"/>
              <a:t> του Κυρίου/ Ο σταυρικός χαρακτήρας του Πάσχα </a:t>
            </a:r>
            <a:r>
              <a:rPr lang="el-GR" sz="3200" dirty="0" err="1"/>
              <a:t>αποτυ-πώνεται</a:t>
            </a:r>
            <a:r>
              <a:rPr lang="el-GR" sz="3200" dirty="0"/>
              <a:t> έντονα σε κείμενα του 2</a:t>
            </a:r>
            <a:r>
              <a:rPr lang="el-GR" sz="3200" baseline="30000" dirty="0"/>
              <a:t>ου</a:t>
            </a:r>
            <a:r>
              <a:rPr lang="el-GR" sz="3200" dirty="0"/>
              <a:t> αι. (</a:t>
            </a:r>
            <a:r>
              <a:rPr lang="el-GR" sz="3200" i="1" dirty="0"/>
              <a:t>Επιστολή Αποστόλων</a:t>
            </a:r>
            <a:r>
              <a:rPr lang="el-GR" sz="3200" dirty="0"/>
              <a:t>/ Ιουστίνος, ο Φιλόσοφος και Μάρτυρας/ Μελίτων Σάρδεων, </a:t>
            </a:r>
            <a:r>
              <a:rPr lang="el-GR" sz="3200" i="1" dirty="0"/>
              <a:t>Περί Πάσχα</a:t>
            </a:r>
            <a:r>
              <a:rPr lang="el-GR" sz="3200" dirty="0"/>
              <a:t>). </a:t>
            </a:r>
          </a:p>
          <a:p>
            <a:r>
              <a:rPr lang="el-GR" sz="3200" dirty="0"/>
              <a:t>«</a:t>
            </a:r>
            <a:r>
              <a:rPr lang="el-GR" sz="3200" dirty="0" err="1"/>
              <a:t>Τεσσαρεσκαιδεκατίτες</a:t>
            </a:r>
            <a:r>
              <a:rPr lang="el-GR" sz="3200" dirty="0"/>
              <a:t>»: οι Χριστιανοί της Μ. Ασίας, οι οποίοι εόρταζαν το Πάσχα την 14</a:t>
            </a:r>
            <a:r>
              <a:rPr lang="el-GR" sz="3200" baseline="30000" dirty="0"/>
              <a:t>η</a:t>
            </a:r>
            <a:r>
              <a:rPr lang="el-GR" sz="3200" dirty="0"/>
              <a:t> του εβραϊκού μηνός </a:t>
            </a:r>
            <a:r>
              <a:rPr lang="el-GR" sz="3200" dirty="0" err="1"/>
              <a:t>Νισσάν</a:t>
            </a:r>
            <a:r>
              <a:rPr lang="el-GR" sz="3200" dirty="0"/>
              <a:t> (δηλαδή την ημέρα της Σταυρώσεως)/ Οι υπόλοιπες χριστιανικές </a:t>
            </a:r>
            <a:r>
              <a:rPr lang="el-GR" sz="3200" dirty="0" err="1"/>
              <a:t>Εκκλη-σίες</a:t>
            </a:r>
            <a:r>
              <a:rPr lang="el-GR" sz="3200" dirty="0"/>
              <a:t> εόρταζαν το Πάσχα την πρώτη Κυριακή μετά από τη 14</a:t>
            </a:r>
            <a:r>
              <a:rPr lang="el-GR" sz="3200" baseline="30000" dirty="0"/>
              <a:t>η</a:t>
            </a:r>
            <a:r>
              <a:rPr lang="el-GR" sz="3200" dirty="0"/>
              <a:t> </a:t>
            </a:r>
            <a:r>
              <a:rPr lang="el-GR" sz="3200" dirty="0" err="1"/>
              <a:t>Νισσάν</a:t>
            </a:r>
            <a:r>
              <a:rPr lang="el-GR" sz="3200" dirty="0"/>
              <a:t>.</a:t>
            </a:r>
          </a:p>
          <a:p>
            <a:pPr marL="0" indent="0">
              <a:buNone/>
            </a:pPr>
            <a:endParaRPr lang="el-GR" sz="3200" dirty="0"/>
          </a:p>
          <a:p>
            <a:endParaRPr lang="el-GR" dirty="0"/>
          </a:p>
        </p:txBody>
      </p:sp>
    </p:spTree>
    <p:extLst>
      <p:ext uri="{BB962C8B-B14F-4D97-AF65-F5344CB8AC3E}">
        <p14:creationId xmlns:p14="http://schemas.microsoft.com/office/powerpoint/2010/main" val="2668673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EDBCF3-0B4D-4469-97A5-8565A098D2DF}"/>
              </a:ext>
            </a:extLst>
          </p:cNvPr>
          <p:cNvSpPr>
            <a:spLocks noGrp="1"/>
          </p:cNvSpPr>
          <p:nvPr>
            <p:ph type="title"/>
          </p:nvPr>
        </p:nvSpPr>
        <p:spPr>
          <a:xfrm>
            <a:off x="177553" y="186431"/>
            <a:ext cx="11176247" cy="949911"/>
          </a:xfrm>
        </p:spPr>
        <p:txBody>
          <a:bodyPr/>
          <a:lstStyle/>
          <a:p>
            <a:r>
              <a:rPr lang="el-GR" dirty="0"/>
              <a:t>Η ΕΟΡΤΗ ΤΟΥ ΠΑΣΧΑ (Γ)</a:t>
            </a:r>
          </a:p>
        </p:txBody>
      </p:sp>
      <p:sp>
        <p:nvSpPr>
          <p:cNvPr id="3" name="Θέση περιεχομένου 2">
            <a:extLst>
              <a:ext uri="{FF2B5EF4-FFF2-40B4-BE49-F238E27FC236}">
                <a16:creationId xmlns:a16="http://schemas.microsoft.com/office/drawing/2014/main" id="{35CCB161-F3D4-41E8-9AAC-8487780981AF}"/>
              </a:ext>
            </a:extLst>
          </p:cNvPr>
          <p:cNvSpPr>
            <a:spLocks noGrp="1"/>
          </p:cNvSpPr>
          <p:nvPr>
            <p:ph idx="1"/>
          </p:nvPr>
        </p:nvSpPr>
        <p:spPr>
          <a:xfrm>
            <a:off x="177553" y="1509203"/>
            <a:ext cx="11176247" cy="5162365"/>
          </a:xfrm>
        </p:spPr>
        <p:txBody>
          <a:bodyPr/>
          <a:lstStyle/>
          <a:p>
            <a:r>
              <a:rPr lang="el-GR" sz="3200" dirty="0"/>
              <a:t>Από τον 3</a:t>
            </a:r>
            <a:r>
              <a:rPr lang="el-GR" sz="3200" baseline="30000" dirty="0"/>
              <a:t>ο</a:t>
            </a:r>
            <a:r>
              <a:rPr lang="el-GR" sz="3200" dirty="0"/>
              <a:t> αι. </a:t>
            </a:r>
            <a:r>
              <a:rPr lang="el-GR" sz="3200" dirty="0" err="1"/>
              <a:t>επεκράτησε</a:t>
            </a:r>
            <a:r>
              <a:rPr lang="el-GR" sz="3200" dirty="0"/>
              <a:t> η Κυριακή ως ημέρα του Πάσχα για όλες τις χριστιανικές Εκκλησίες.</a:t>
            </a:r>
          </a:p>
          <a:p>
            <a:r>
              <a:rPr lang="el-GR" sz="3200" dirty="0"/>
              <a:t>Α΄ Οικουμενική Σύνοδος (325 μ.Χ.): καθορίζει τον ενιαίο </a:t>
            </a:r>
            <a:r>
              <a:rPr lang="el-GR" sz="3200" dirty="0" err="1"/>
              <a:t>εορτα-σμό</a:t>
            </a:r>
            <a:r>
              <a:rPr lang="el-GR" sz="3200" dirty="0"/>
              <a:t> του Πάσχα την πρώτη Κυριακή μετά από την πανσέληνο της εαρινής ισημερίας. </a:t>
            </a:r>
          </a:p>
          <a:p>
            <a:r>
              <a:rPr lang="el-GR" sz="3200" i="1" dirty="0"/>
              <a:t>Επιστολή Αποστόλων</a:t>
            </a:r>
            <a:r>
              <a:rPr lang="el-GR" sz="3200" dirty="0"/>
              <a:t>/ Μελίτωνος Σάρδεων, </a:t>
            </a:r>
            <a:r>
              <a:rPr lang="el-GR" sz="3200" i="1" dirty="0"/>
              <a:t>Περί Πάσχα</a:t>
            </a:r>
            <a:r>
              <a:rPr lang="el-GR" sz="3200" dirty="0"/>
              <a:t>: παρέ-χονται τελετουργικές πληροφορίες περί της εορτής (αγρυπνία μέχρι την αλεκτοροφωνία/ τέλεση θ. Ευχαριστίας/ αυτοσχέδιοι </a:t>
            </a:r>
            <a:r>
              <a:rPr lang="el-GR" sz="3200" dirty="0" err="1"/>
              <a:t>πασχάλιοι</a:t>
            </a:r>
            <a:r>
              <a:rPr lang="el-GR" sz="3200" dirty="0"/>
              <a:t> ύμνοι, αναγνώσματα και ευχές).</a:t>
            </a:r>
          </a:p>
          <a:p>
            <a:endParaRPr lang="el-GR" dirty="0"/>
          </a:p>
        </p:txBody>
      </p:sp>
    </p:spTree>
    <p:extLst>
      <p:ext uri="{BB962C8B-B14F-4D97-AF65-F5344CB8AC3E}">
        <p14:creationId xmlns:p14="http://schemas.microsoft.com/office/powerpoint/2010/main" val="800331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6D6967-0E67-4CF2-A56A-65A01F3C7201}"/>
              </a:ext>
            </a:extLst>
          </p:cNvPr>
          <p:cNvSpPr>
            <a:spLocks noGrp="1"/>
          </p:cNvSpPr>
          <p:nvPr>
            <p:ph type="title"/>
          </p:nvPr>
        </p:nvSpPr>
        <p:spPr>
          <a:xfrm>
            <a:off x="195308" y="213065"/>
            <a:ext cx="11158491" cy="692457"/>
          </a:xfrm>
        </p:spPr>
        <p:txBody>
          <a:bodyPr>
            <a:normAutofit fontScale="90000"/>
          </a:bodyPr>
          <a:lstStyle/>
          <a:p>
            <a:r>
              <a:rPr lang="el-GR" dirty="0"/>
              <a:t>Η ΕΟΡΤΗ ΤΟΥ ΠΑΣΧΑ (Δ)</a:t>
            </a:r>
          </a:p>
        </p:txBody>
      </p:sp>
      <p:sp>
        <p:nvSpPr>
          <p:cNvPr id="3" name="Θέση περιεχομένου 2">
            <a:extLst>
              <a:ext uri="{FF2B5EF4-FFF2-40B4-BE49-F238E27FC236}">
                <a16:creationId xmlns:a16="http://schemas.microsoft.com/office/drawing/2014/main" id="{BEB0A52B-CE93-49AD-AED6-6C62B0476ABE}"/>
              </a:ext>
            </a:extLst>
          </p:cNvPr>
          <p:cNvSpPr>
            <a:spLocks noGrp="1"/>
          </p:cNvSpPr>
          <p:nvPr>
            <p:ph idx="1"/>
          </p:nvPr>
        </p:nvSpPr>
        <p:spPr>
          <a:xfrm>
            <a:off x="195308" y="994299"/>
            <a:ext cx="11158493" cy="5743851"/>
          </a:xfrm>
        </p:spPr>
        <p:txBody>
          <a:bodyPr/>
          <a:lstStyle/>
          <a:p>
            <a:r>
              <a:rPr lang="el-GR" sz="3200" dirty="0"/>
              <a:t>Ο Τερτυλλιανός (τέλος 2</a:t>
            </a:r>
            <a:r>
              <a:rPr lang="el-GR" sz="3200" baseline="30000" dirty="0"/>
              <a:t>ου</a:t>
            </a:r>
            <a:r>
              <a:rPr lang="el-GR" sz="3200" dirty="0"/>
              <a:t> αι.) αναφέρεται στο σύνδεσμο της εορτής του Πάσχα με το Βάπτισμα (ως συμμετοχή στο θάνατο και την Ανάσταση του Κυρίου).</a:t>
            </a:r>
          </a:p>
          <a:p>
            <a:r>
              <a:rPr lang="el-GR" sz="3200" i="1" dirty="0"/>
              <a:t>Διδασκαλία Αποστόλων</a:t>
            </a:r>
            <a:r>
              <a:rPr lang="el-GR" sz="3200" dirty="0"/>
              <a:t> και </a:t>
            </a:r>
            <a:r>
              <a:rPr lang="el-GR" sz="3200" i="1" dirty="0"/>
              <a:t>Αποστολική </a:t>
            </a:r>
            <a:r>
              <a:rPr lang="el-GR" sz="3200" dirty="0"/>
              <a:t>Παράδοση του </a:t>
            </a:r>
            <a:r>
              <a:rPr lang="el-GR" sz="3200" dirty="0" err="1"/>
              <a:t>Ιππολύ</a:t>
            </a:r>
            <a:r>
              <a:rPr lang="el-GR" sz="3200" dirty="0"/>
              <a:t>-του Ρώμης (αρχές 3</a:t>
            </a:r>
            <a:r>
              <a:rPr lang="el-GR" sz="3200" baseline="30000" dirty="0"/>
              <a:t>ου</a:t>
            </a:r>
            <a:r>
              <a:rPr lang="el-GR" sz="3200" dirty="0"/>
              <a:t> αι.): πληροφορίες περί της αγρυπνίας του Πάσχα (προβλέπονταν αναγνώσματα από τους προφήτες, από τα Ευαγγέλια, καθώς και Ψαλμοί).</a:t>
            </a:r>
          </a:p>
          <a:p>
            <a:r>
              <a:rPr lang="el-GR" sz="3200" dirty="0"/>
              <a:t>Γρηγόριος Θεολόγος: αναφέρεται στη </a:t>
            </a:r>
            <a:r>
              <a:rPr lang="el-GR" sz="3200" dirty="0" err="1"/>
              <a:t>λαμπροφορία</a:t>
            </a:r>
            <a:r>
              <a:rPr lang="el-GR" sz="3200" dirty="0"/>
              <a:t> και </a:t>
            </a:r>
            <a:r>
              <a:rPr lang="el-GR" sz="3200" dirty="0" err="1"/>
              <a:t>φωτα-γωγία</a:t>
            </a:r>
            <a:r>
              <a:rPr lang="el-GR" sz="3200" dirty="0"/>
              <a:t> της πασχαλινής νύκτας (τμήματα από τους πασχαλινούς λόγους του χρησιμοποιήθηκαν από μεταγενέστερους </a:t>
            </a:r>
            <a:r>
              <a:rPr lang="el-GR" sz="3200" dirty="0" err="1"/>
              <a:t>υμνογρά-φους</a:t>
            </a:r>
            <a:r>
              <a:rPr lang="el-GR" sz="3200" dirty="0"/>
              <a:t>).</a:t>
            </a:r>
          </a:p>
          <a:p>
            <a:endParaRPr lang="el-GR" sz="3200" i="1" dirty="0"/>
          </a:p>
          <a:p>
            <a:endParaRPr lang="el-GR" dirty="0"/>
          </a:p>
        </p:txBody>
      </p:sp>
    </p:spTree>
    <p:extLst>
      <p:ext uri="{BB962C8B-B14F-4D97-AF65-F5344CB8AC3E}">
        <p14:creationId xmlns:p14="http://schemas.microsoft.com/office/powerpoint/2010/main" val="1674110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F87548-A60F-4D0E-A31F-A94BB6A85605}"/>
              </a:ext>
            </a:extLst>
          </p:cNvPr>
          <p:cNvSpPr>
            <a:spLocks noGrp="1"/>
          </p:cNvSpPr>
          <p:nvPr>
            <p:ph type="title"/>
          </p:nvPr>
        </p:nvSpPr>
        <p:spPr>
          <a:xfrm>
            <a:off x="204187" y="221943"/>
            <a:ext cx="11149614" cy="914399"/>
          </a:xfrm>
        </p:spPr>
        <p:txBody>
          <a:bodyPr/>
          <a:lstStyle/>
          <a:p>
            <a:r>
              <a:rPr lang="el-GR" dirty="0"/>
              <a:t>Η ΕΟΡΤΗ ΤΟΥ ΠΑΣΧΑ (Ε)</a:t>
            </a:r>
          </a:p>
        </p:txBody>
      </p:sp>
      <p:sp>
        <p:nvSpPr>
          <p:cNvPr id="3" name="Θέση περιεχομένου 2">
            <a:extLst>
              <a:ext uri="{FF2B5EF4-FFF2-40B4-BE49-F238E27FC236}">
                <a16:creationId xmlns:a16="http://schemas.microsoft.com/office/drawing/2014/main" id="{D32C40F6-576F-40B8-B467-7D3EBD20915D}"/>
              </a:ext>
            </a:extLst>
          </p:cNvPr>
          <p:cNvSpPr>
            <a:spLocks noGrp="1"/>
          </p:cNvSpPr>
          <p:nvPr>
            <p:ph idx="1"/>
          </p:nvPr>
        </p:nvSpPr>
        <p:spPr>
          <a:xfrm>
            <a:off x="204187" y="1207363"/>
            <a:ext cx="11149613" cy="5428694"/>
          </a:xfrm>
        </p:spPr>
        <p:txBody>
          <a:bodyPr/>
          <a:lstStyle/>
          <a:p>
            <a:r>
              <a:rPr lang="el-GR" sz="3200" i="1" dirty="0"/>
              <a:t>Αποστολικές Διαταγές</a:t>
            </a:r>
            <a:r>
              <a:rPr lang="el-GR" sz="3200" dirty="0"/>
              <a:t> και </a:t>
            </a:r>
            <a:r>
              <a:rPr lang="el-GR" sz="3200" i="1" dirty="0"/>
              <a:t>Οδοιπορικό της </a:t>
            </a:r>
            <a:r>
              <a:rPr lang="el-GR" sz="3200" i="1" dirty="0" err="1"/>
              <a:t>Αιθερίας</a:t>
            </a:r>
            <a:r>
              <a:rPr lang="el-GR" sz="3200" dirty="0"/>
              <a:t> (τέλος 4</a:t>
            </a:r>
            <a:r>
              <a:rPr lang="el-GR" sz="3200" baseline="30000" dirty="0"/>
              <a:t>ου</a:t>
            </a:r>
            <a:r>
              <a:rPr lang="el-GR" sz="3200" dirty="0"/>
              <a:t> αι.): αναλυτικές πληροφορίες περί του πασχαλινού εορτασμού.</a:t>
            </a:r>
          </a:p>
          <a:p>
            <a:r>
              <a:rPr lang="el-GR" sz="3200" dirty="0"/>
              <a:t>Τα ενδιαφέροντα θέματα έρευνας σχετικώς με τον πασχαλινό εορτασμό είναι τα περί της εξελίξεως και διαμορφώσεως της τελετής αφής του αγίου φωτός, των αναγνωσμάτων το εσπέρας του Μ. Σαββάτου και της υμνογραφίας της πασχαλινής παν-</a:t>
            </a:r>
            <a:r>
              <a:rPr lang="el-GR" sz="3200" dirty="0" err="1"/>
              <a:t>νυχίδας</a:t>
            </a:r>
            <a:r>
              <a:rPr lang="el-GR" sz="3200" dirty="0"/>
              <a:t>. </a:t>
            </a:r>
          </a:p>
          <a:p>
            <a:r>
              <a:rPr lang="el-GR" sz="3200" dirty="0"/>
              <a:t>Η σύγκριση της σημερινής μορφής της πασχαλινής ακολουθίας με τις αντίστοιχες παλαιότερες (που καταγράφονται  σε </a:t>
            </a:r>
            <a:r>
              <a:rPr lang="el-GR" sz="3200" dirty="0" err="1"/>
              <a:t>χειρό-γραφα</a:t>
            </a:r>
            <a:r>
              <a:rPr lang="el-GR" sz="3200" dirty="0"/>
              <a:t> Τυπικά της Παλαιστίνης και του Βυζαντίου) καταδεικνύει  σημαντικές αλλαγές.</a:t>
            </a:r>
          </a:p>
          <a:p>
            <a:endParaRPr lang="el-GR" dirty="0"/>
          </a:p>
        </p:txBody>
      </p:sp>
    </p:spTree>
    <p:extLst>
      <p:ext uri="{BB962C8B-B14F-4D97-AF65-F5344CB8AC3E}">
        <p14:creationId xmlns:p14="http://schemas.microsoft.com/office/powerpoint/2010/main" val="237854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E75E37-AFC2-4215-984E-864DE05FCFB9}"/>
              </a:ext>
            </a:extLst>
          </p:cNvPr>
          <p:cNvSpPr>
            <a:spLocks noGrp="1"/>
          </p:cNvSpPr>
          <p:nvPr>
            <p:ph type="title"/>
          </p:nvPr>
        </p:nvSpPr>
        <p:spPr>
          <a:xfrm>
            <a:off x="177552" y="186431"/>
            <a:ext cx="11176247" cy="1162975"/>
          </a:xfrm>
        </p:spPr>
        <p:txBody>
          <a:bodyPr>
            <a:normAutofit fontScale="90000"/>
          </a:bodyPr>
          <a:lstStyle/>
          <a:p>
            <a:r>
              <a:rPr lang="el-GR" dirty="0"/>
              <a:t>ΟΙ ΕΟΡΤΕΣ ΤΩΝ ΧΡΙΣΤΟΥΓΕΝΝΩΝ ΚΑΙ ΘΕΟΦΑΝΕΙΩΝ (Α)</a:t>
            </a:r>
          </a:p>
        </p:txBody>
      </p:sp>
      <p:sp>
        <p:nvSpPr>
          <p:cNvPr id="3" name="Θέση περιεχομένου 2">
            <a:extLst>
              <a:ext uri="{FF2B5EF4-FFF2-40B4-BE49-F238E27FC236}">
                <a16:creationId xmlns:a16="http://schemas.microsoft.com/office/drawing/2014/main" id="{2EEB4992-A7E4-4791-99F7-6AC66A454858}"/>
              </a:ext>
            </a:extLst>
          </p:cNvPr>
          <p:cNvSpPr>
            <a:spLocks noGrp="1"/>
          </p:cNvSpPr>
          <p:nvPr>
            <p:ph idx="1"/>
          </p:nvPr>
        </p:nvSpPr>
        <p:spPr>
          <a:xfrm>
            <a:off x="177552" y="1562470"/>
            <a:ext cx="11176248" cy="4918229"/>
          </a:xfrm>
        </p:spPr>
        <p:txBody>
          <a:bodyPr>
            <a:normAutofit fontScale="92500" lnSpcReduction="10000"/>
          </a:bodyPr>
          <a:lstStyle/>
          <a:p>
            <a:r>
              <a:rPr lang="el-GR" sz="3200" dirty="0"/>
              <a:t>Στην Κ.Δ. δεν υπάρχει εντολή ή απαγόρευση του Κυρίου για τον </a:t>
            </a:r>
            <a:r>
              <a:rPr lang="el-GR" sz="3200" dirty="0" err="1"/>
              <a:t>εορ-τασμό</a:t>
            </a:r>
            <a:r>
              <a:rPr lang="el-GR" sz="3200" dirty="0"/>
              <a:t> της Γεννήσεώς Του (σε αντίθεση με την εντολή αναμνήσεως του θανάτου Του: </a:t>
            </a:r>
            <a:r>
              <a:rPr lang="el-GR" sz="3200" dirty="0" err="1"/>
              <a:t>Λκ</a:t>
            </a:r>
            <a:r>
              <a:rPr lang="el-GR" sz="3200" dirty="0"/>
              <a:t>. 22, 19-20).</a:t>
            </a:r>
          </a:p>
          <a:p>
            <a:r>
              <a:rPr lang="el-GR" sz="3200" dirty="0"/>
              <a:t>Η Κ.Δ. τονίζει ότι η Γέννηση του Κυρίου αποτελεί γεγονός ύψιστης σημασίας για τη σωτηρία του ανθρώπου (</a:t>
            </a:r>
            <a:r>
              <a:rPr lang="el-GR" sz="3200" dirty="0" err="1"/>
              <a:t>Μτ</a:t>
            </a:r>
            <a:r>
              <a:rPr lang="el-GR" sz="3200" dirty="0"/>
              <a:t>. 1, 18εξ· </a:t>
            </a:r>
            <a:r>
              <a:rPr lang="el-GR" sz="3200" dirty="0" err="1"/>
              <a:t>Λκ</a:t>
            </a:r>
            <a:r>
              <a:rPr lang="el-GR" sz="3200" dirty="0"/>
              <a:t>. 2, 1-7· </a:t>
            </a:r>
            <a:r>
              <a:rPr lang="el-GR" sz="3200" dirty="0" err="1"/>
              <a:t>Φιλ</a:t>
            </a:r>
            <a:r>
              <a:rPr lang="el-GR" sz="3200" dirty="0"/>
              <a:t>. 2, 7).</a:t>
            </a:r>
          </a:p>
          <a:p>
            <a:r>
              <a:rPr lang="el-GR" sz="3200" dirty="0"/>
              <a:t>Κατά τους δύο πρώτους αιώνες δεν σημειώνεται ενδιαφέρον για θεσμοθέτηση εορτής της Γεννήσεως, διότι κατά την περίοδο των διωγμών προβάλλεται περισσότερο η ημέρα του θανάτου (και όχι της γεννήσεως) των μαρτύρων («γενέθλιος ημέρα»), αλλά και </a:t>
            </a:r>
            <a:r>
              <a:rPr lang="el-GR" sz="3200" dirty="0" err="1"/>
              <a:t>ανα</a:t>
            </a:r>
            <a:r>
              <a:rPr lang="el-GR" sz="3200" dirty="0"/>
              <a:t>-δεικνύεται η ανάγκη να υποβιβαστεί η σαρκική γέννηση του </a:t>
            </a:r>
            <a:r>
              <a:rPr lang="el-GR" sz="3200" dirty="0" err="1"/>
              <a:t>Χρι-στού</a:t>
            </a:r>
            <a:r>
              <a:rPr lang="el-GR" sz="3200" dirty="0"/>
              <a:t>, ώστε να τονιστεί η θεότητά Του.</a:t>
            </a:r>
          </a:p>
          <a:p>
            <a:endParaRPr lang="el-GR" dirty="0"/>
          </a:p>
        </p:txBody>
      </p:sp>
    </p:spTree>
    <p:extLst>
      <p:ext uri="{BB962C8B-B14F-4D97-AF65-F5344CB8AC3E}">
        <p14:creationId xmlns:p14="http://schemas.microsoft.com/office/powerpoint/2010/main" val="2001855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671853-1E2F-445A-8C11-5A8D95CE48BE}"/>
              </a:ext>
            </a:extLst>
          </p:cNvPr>
          <p:cNvSpPr>
            <a:spLocks noGrp="1"/>
          </p:cNvSpPr>
          <p:nvPr>
            <p:ph type="title"/>
          </p:nvPr>
        </p:nvSpPr>
        <p:spPr>
          <a:xfrm>
            <a:off x="248574" y="239698"/>
            <a:ext cx="11105225" cy="1198486"/>
          </a:xfrm>
        </p:spPr>
        <p:txBody>
          <a:bodyPr>
            <a:normAutofit fontScale="90000"/>
          </a:bodyPr>
          <a:lstStyle/>
          <a:p>
            <a:r>
              <a:rPr lang="el-GR" dirty="0"/>
              <a:t>ΟΙ ΕΟΡΤΕΣ ΤΩΝ ΧΡΙΣΤΟΥΓΕΝΝΩΝ ΚΑΙ ΘΕΟΦΑΝΕΙΩΝ (Β)</a:t>
            </a:r>
          </a:p>
        </p:txBody>
      </p:sp>
      <p:sp>
        <p:nvSpPr>
          <p:cNvPr id="3" name="Θέση περιεχομένου 2">
            <a:extLst>
              <a:ext uri="{FF2B5EF4-FFF2-40B4-BE49-F238E27FC236}">
                <a16:creationId xmlns:a16="http://schemas.microsoft.com/office/drawing/2014/main" id="{4B18FC56-CBBF-4968-9654-D5836C05A7AE}"/>
              </a:ext>
            </a:extLst>
          </p:cNvPr>
          <p:cNvSpPr>
            <a:spLocks noGrp="1"/>
          </p:cNvSpPr>
          <p:nvPr>
            <p:ph idx="1"/>
          </p:nvPr>
        </p:nvSpPr>
        <p:spPr>
          <a:xfrm>
            <a:off x="168677" y="1660124"/>
            <a:ext cx="11487704" cy="5069149"/>
          </a:xfrm>
        </p:spPr>
        <p:txBody>
          <a:bodyPr/>
          <a:lstStyle/>
          <a:p>
            <a:r>
              <a:rPr lang="el-GR" sz="3200" dirty="0"/>
              <a:t>3</a:t>
            </a:r>
            <a:r>
              <a:rPr lang="el-GR" sz="3200" baseline="30000" dirty="0"/>
              <a:t>ος</a:t>
            </a:r>
            <a:r>
              <a:rPr lang="el-GR" sz="3200" dirty="0"/>
              <a:t> αι.: η πλειονότητα των Χριστιανών προέρχεται από εθνικά </a:t>
            </a:r>
            <a:r>
              <a:rPr lang="el-GR" sz="3200" dirty="0" err="1"/>
              <a:t>πε-ριβάλλοντα</a:t>
            </a:r>
            <a:r>
              <a:rPr lang="el-GR" sz="3200" dirty="0"/>
              <a:t>, για τα οποία η γενέθλιος ημέρα ήταν τμήμα του </a:t>
            </a:r>
            <a:r>
              <a:rPr lang="el-GR" sz="3200" dirty="0" err="1"/>
              <a:t>πολι-τισμού</a:t>
            </a:r>
            <a:r>
              <a:rPr lang="el-GR" sz="3200" dirty="0"/>
              <a:t>.</a:t>
            </a:r>
          </a:p>
          <a:p>
            <a:r>
              <a:rPr lang="el-GR" sz="3200" dirty="0"/>
              <a:t>Η εορτή της Γεννήσεως του Χριστού εμφανίζεται στα τέλη του 2</a:t>
            </a:r>
            <a:r>
              <a:rPr lang="el-GR" sz="3200" baseline="30000" dirty="0"/>
              <a:t>ου</a:t>
            </a:r>
            <a:r>
              <a:rPr lang="el-GR" sz="3200" dirty="0"/>
              <a:t>- αρχές του 3</a:t>
            </a:r>
            <a:r>
              <a:rPr lang="el-GR" sz="3200" baseline="30000" dirty="0"/>
              <a:t>ου</a:t>
            </a:r>
            <a:r>
              <a:rPr lang="el-GR" sz="3200" dirty="0"/>
              <a:t> αι. στενά συνδεδεμένη με την εορτή της Βαπτίσεώς Του (εορταζόταν την 6</a:t>
            </a:r>
            <a:r>
              <a:rPr lang="el-GR" sz="3200" baseline="30000" dirty="0"/>
              <a:t>η</a:t>
            </a:r>
            <a:r>
              <a:rPr lang="el-GR" sz="3200" dirty="0"/>
              <a:t> Ιανουαρίου και έφερε το τίτλο «</a:t>
            </a:r>
            <a:r>
              <a:rPr lang="el-GR" sz="3200" dirty="0" err="1"/>
              <a:t>Θεοφά-νεια</a:t>
            </a:r>
            <a:r>
              <a:rPr lang="el-GR" sz="3200" dirty="0"/>
              <a:t>» ή «Επιφάνεια»).</a:t>
            </a:r>
          </a:p>
          <a:p>
            <a:r>
              <a:rPr lang="el-GR" sz="3200" dirty="0"/>
              <a:t>Κλήμης </a:t>
            </a:r>
            <a:r>
              <a:rPr lang="el-GR" sz="3200" dirty="0" err="1"/>
              <a:t>Αλεξανδρέας</a:t>
            </a:r>
            <a:r>
              <a:rPr lang="el-GR" sz="3200" dirty="0"/>
              <a:t> (+254), </a:t>
            </a:r>
            <a:r>
              <a:rPr lang="el-GR" sz="3200" i="1" dirty="0" err="1"/>
              <a:t>Στρωματείς</a:t>
            </a:r>
            <a:r>
              <a:rPr lang="el-GR" sz="3200" dirty="0"/>
              <a:t>: η αρχαιότερη </a:t>
            </a:r>
            <a:r>
              <a:rPr lang="el-GR" sz="3200" dirty="0" err="1"/>
              <a:t>πληροφο-ρία</a:t>
            </a:r>
            <a:r>
              <a:rPr lang="el-GR" sz="3200" dirty="0"/>
              <a:t> περί εορτασμού των </a:t>
            </a:r>
            <a:r>
              <a:rPr lang="el-GR" sz="3200" dirty="0" err="1"/>
              <a:t>Θεοφανείων</a:t>
            </a:r>
            <a:r>
              <a:rPr lang="el-GR" sz="3200" dirty="0"/>
              <a:t> (στην Αίγυπτο, από τους ο-</a:t>
            </a:r>
            <a:r>
              <a:rPr lang="el-GR" sz="3200" dirty="0" err="1"/>
              <a:t>παδούς</a:t>
            </a:r>
            <a:r>
              <a:rPr lang="el-GR" sz="3200" dirty="0"/>
              <a:t> του γνωστικού </a:t>
            </a:r>
            <a:r>
              <a:rPr lang="el-GR" sz="3200" dirty="0" err="1"/>
              <a:t>Βασιλείδη</a:t>
            </a:r>
            <a:r>
              <a:rPr lang="el-GR" sz="3200" dirty="0"/>
              <a:t>).</a:t>
            </a:r>
          </a:p>
          <a:p>
            <a:endParaRPr lang="el-GR" dirty="0"/>
          </a:p>
        </p:txBody>
      </p:sp>
    </p:spTree>
    <p:extLst>
      <p:ext uri="{BB962C8B-B14F-4D97-AF65-F5344CB8AC3E}">
        <p14:creationId xmlns:p14="http://schemas.microsoft.com/office/powerpoint/2010/main" val="239420650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536</TotalTime>
  <Words>752</Words>
  <Application>Microsoft Macintosh PowerPoint</Application>
  <PresentationFormat>Widescreen</PresentationFormat>
  <Paragraphs>27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Θέμα του Office</vt:lpstr>
      <vt:lpstr>Η ΕΟΡΤΗ ΤΟΥ ΠΑΣΧΑ (Α)</vt:lpstr>
      <vt:lpstr>Η ΕΟΡΤΗ ΤΟΥ ΠΑΣΧΑ (Β)</vt:lpstr>
      <vt:lpstr>Η ΕΟΡΤΗ ΤΟΥ ΠΑΣΧΑ (Γ)</vt:lpstr>
      <vt:lpstr>Η ΕΟΡΤΗ ΤΟΥ ΠΑΣΧΑ (Δ)</vt:lpstr>
      <vt:lpstr>Η ΕΟΡΤΗ ΤΟΥ ΠΑΣΧΑ (Ε)</vt:lpstr>
      <vt:lpstr>ΟΙ ΕΟΡΤΕΣ ΤΩΝ ΧΡΙΣΤΟΥΓΕΝΝΩΝ ΚΑΙ ΘΕΟΦΑΝΕΙΩΝ (Α)</vt:lpstr>
      <vt:lpstr>ΟΙ ΕΟΡΤΕΣ ΤΩΝ ΧΡΙΣΤΟΥΓΕΝΝΩΝ ΚΑΙ ΘΕΟΦΑΝΕΙΩΝ (Β)</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Γεώργιος Φίλιας</dc:creator>
  <cp:lastModifiedBy>Georgios Filias</cp:lastModifiedBy>
  <cp:revision>132</cp:revision>
  <dcterms:created xsi:type="dcterms:W3CDTF">2020-02-18T08:42:06Z</dcterms:created>
  <dcterms:modified xsi:type="dcterms:W3CDTF">2021-03-23T06:40:33Z</dcterms:modified>
</cp:coreProperties>
</file>