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35B576-2A13-4B8B-ADF4-D23E38F6F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E2EEC28-EF9E-48ED-86E4-C6078713C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1F5F228-E0BB-419B-AF84-B6978A8D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E5467C-D2C6-43CD-802F-13D04B7D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60970B-4970-407A-AC60-60600343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2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1087F1-06E1-4737-8A03-DA1E55C2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2DB97C5-DBA8-418D-9A4F-561398235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DB3DFE-E9FE-41E7-A447-5EAEB76E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36065F-B32B-47BC-AABF-B9DD179E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CE5FAE-5D86-4B8A-8D65-06EA586A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161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EAC2918-B9B7-4D18-BBF4-059EEDF9A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640F5D4-62F2-4D8F-9289-0633F6DFC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68EC0CE-6992-4385-8CDB-00569B707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9C5F02-4E65-4005-9B20-0C50BF2D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AC9A08-CEC1-441F-8A16-6472E00D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7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C74B0E-3CC5-4837-B4AD-D59D5E6B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DFEA06-092C-49A2-8269-A7A79AB44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1954909-3DDE-45CD-A455-E1C41670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E5C63D5-5C34-4F0F-BB6A-86A75BC46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B514CA-0B2F-4837-8060-1B4708B3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289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76B0F0-7A2F-4A7F-B4D3-A511D0E56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685B2ED-D3FF-4E17-8292-9F3AF1569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F9016BB-F5E4-4859-BFCB-3F999D28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3A1BF6-134B-41B4-8056-B2AB1BF8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99F2865-FBDD-4F16-82D2-A272E3EC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2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73FBB5-DFB0-4B3F-9FEC-DB6016753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CBD70F-A3AF-4F98-8B31-38210736A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4179511-8DFA-43FB-8627-5033E5174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F1FFC7C-462D-4CBE-9F2E-970642B1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176685A-C59D-40B9-9A3F-2D8655B8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99489DC-8E28-4350-817A-75BB32F6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818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E9BFC0-2175-428E-818C-9085E52B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E1CE376-283E-449B-813B-C7D478681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B15CC8-E916-41A2-9623-865920E6E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B49F27E-10C4-4C79-98D4-FE9B04D8C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15AEE05-59C1-491E-92FD-749B960D2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1309D41-704F-4604-B896-E20FA8BE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016D183-CB95-4E70-B9F8-BA8FE99A9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4FF2EDB-A452-4F64-8701-4C257924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338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4DB7D5-325A-4F60-9DC4-92B9D64A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616FF93-09B5-4022-AC59-3EB308A0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A3D2AE4-CD3C-4C39-B1DC-D746419D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BE50C76-0DFF-41B6-86FF-A7B70C9B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875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8BBF60D-8F70-4C73-9E00-87485B09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CD04EAC-E18E-485F-8DCA-770FB8D41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0242259-0EA7-4CD7-ABD1-E1C7E6D2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299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F39BB4-6E0D-41E4-B5D5-C4EE45D09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1A2855-69AF-4ECB-B20F-D49A37A3F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1B593A-1917-4BA4-9174-B23EF8FFD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0849F94-DEB1-4EEC-B1E2-6843C076A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1F60CCC-FB41-4280-AADD-6477FBF5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B4440B3-0C82-4344-9948-A66C4FF7C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E6B75A-D317-4FB4-8DC4-ED67EBB01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91BCFFB-E6F1-4742-A635-FBC70FD4C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E1CE59-81B3-4C45-81D3-5BB4B1FAD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A0F905-6BFC-4868-AC11-4BACBC2CC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D93B3F1-E332-4E46-9C8F-0F47B99F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D2F6DF2-18FC-48EE-9EDF-16B0935C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042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226DE5F-3F15-44F6-B176-66B48231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FA7AD11-2DDB-4C1C-8221-51E407541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8FBADA-26F9-486C-9E10-F46688D3D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262D8-2920-4446-B183-D45EFDB41614}" type="datetimeFigureOut">
              <a:rPr lang="el-GR" smtClean="0"/>
              <a:pPr/>
              <a:t>1/4/21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9DDB7A-4E1E-47D7-A0DF-F79889D55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C4E9FA-19CE-4F44-B14C-F7D9A1932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362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22269C-0118-46D2-97A1-95000F662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3" y="159799"/>
            <a:ext cx="11247268" cy="923277"/>
          </a:xfrm>
        </p:spPr>
        <p:txBody>
          <a:bodyPr>
            <a:normAutofit fontScale="90000"/>
          </a:bodyPr>
          <a:lstStyle/>
          <a:p>
            <a:r>
              <a:rPr lang="el-GR" dirty="0"/>
              <a:t>ΟΙ ΕΟΡΤΕΣ ΤΩΝ ΧΡΙΣΤΟΥΓΕΝΝΩΝ ΚΑΙ ΘΕΟΦΑΝΕΙΩΝ (Γ)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3902E9-BD7F-40E4-9362-1B905510A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615736"/>
            <a:ext cx="11398929" cy="5015883"/>
          </a:xfrm>
        </p:spPr>
        <p:txBody>
          <a:bodyPr/>
          <a:lstStyle/>
          <a:p>
            <a:r>
              <a:rPr lang="el-GR" sz="3200" dirty="0"/>
              <a:t>Ο συνεορτασμός Γεννήσεως και Βαπτίσεως του Κυρίου συνεχί</a:t>
            </a:r>
            <a:r>
              <a:rPr lang="en-US" sz="3200" dirty="0"/>
              <a:t>–</a:t>
            </a:r>
            <a:r>
              <a:rPr lang="el-GR" sz="3200" dirty="0"/>
              <a:t>ζεται μέχρι τα τέλη του 4</a:t>
            </a:r>
            <a:r>
              <a:rPr lang="el-GR" sz="3200" baseline="30000" dirty="0"/>
              <a:t>ου</a:t>
            </a:r>
            <a:r>
              <a:rPr lang="el-GR" sz="3200" dirty="0"/>
              <a:t> αι. (μαρτυρία </a:t>
            </a:r>
            <a:r>
              <a:rPr lang="el-GR" sz="3200" i="1" dirty="0"/>
              <a:t>Οδοιπορικού της Αιθε</a:t>
            </a:r>
            <a:r>
              <a:rPr lang="en-US" sz="3200" i="1" dirty="0"/>
              <a:t>–</a:t>
            </a:r>
            <a:r>
              <a:rPr lang="el-GR" sz="3200" i="1" dirty="0"/>
              <a:t>ρίας</a:t>
            </a:r>
            <a:r>
              <a:rPr lang="el-GR" sz="3200" dirty="0"/>
              <a:t>, του Αμιανού Μαρκελλίνου [περί εορτασμού το 361, στον οποίο συμμετείχε ο Ιουλιανός ο Παραβάτης] και του 4</a:t>
            </a:r>
            <a:r>
              <a:rPr lang="el-GR" sz="3200" baseline="30000" dirty="0"/>
              <a:t>ου</a:t>
            </a:r>
            <a:r>
              <a:rPr lang="el-GR" sz="3200" dirty="0"/>
              <a:t> κανόνα της Συνόδου της Σαραγόσας [381· θεωρεί την εορτή των Θεοφα</a:t>
            </a:r>
            <a:r>
              <a:rPr lang="en-US" sz="3200" dirty="0"/>
              <a:t>–</a:t>
            </a:r>
            <a:r>
              <a:rPr lang="el-GR" sz="3200" dirty="0"/>
              <a:t>νείων ως μία από τις σημαντικότερες]). </a:t>
            </a:r>
          </a:p>
          <a:p>
            <a:r>
              <a:rPr lang="el-GR" sz="3200" dirty="0"/>
              <a:t>Στη σημερινή μορφή των Ακολουθιών Χριστουγέννων και Θεοφα</a:t>
            </a:r>
            <a:r>
              <a:rPr lang="en-US" sz="3200" dirty="0"/>
              <a:t>–</a:t>
            </a:r>
            <a:r>
              <a:rPr lang="el-GR" sz="3200" dirty="0"/>
              <a:t>νείων υπάρχουν κοινά στοιχεία που παραπέμπουν στον κοινό εορτασμό κατά τους τέσσερεις πρώτους αιώνες.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524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2B18F9-0E10-4C5D-A65E-0EFDA037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5" y="142044"/>
            <a:ext cx="11220635" cy="1118586"/>
          </a:xfrm>
        </p:spPr>
        <p:txBody>
          <a:bodyPr>
            <a:normAutofit fontScale="90000"/>
          </a:bodyPr>
          <a:lstStyle/>
          <a:p>
            <a:r>
              <a:rPr lang="el-GR" dirty="0"/>
              <a:t>ΟΙ ΕΟΡΤΕΣ ΤΩΝ ΧΡΙΣΤΟΥΓΕΝΝΩΝ ΚΑΙ ΘΕΟΦΑΝΕΙΩΝ (Δ)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28388B-B85A-495A-BCEB-FDAFBFE3F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5" y="1376039"/>
            <a:ext cx="11674135" cy="5273335"/>
          </a:xfrm>
        </p:spPr>
        <p:txBody>
          <a:bodyPr>
            <a:normAutofit/>
          </a:bodyPr>
          <a:lstStyle/>
          <a:p>
            <a:r>
              <a:rPr lang="el-GR" sz="3200" dirty="0"/>
              <a:t>Από τα μέσα του 4</a:t>
            </a:r>
            <a:r>
              <a:rPr lang="el-GR" sz="3200" baseline="30000" dirty="0"/>
              <a:t>ου</a:t>
            </a:r>
            <a:r>
              <a:rPr lang="el-GR" sz="3200" dirty="0"/>
              <a:t> αι: σποραδικές μαρτυρίες περί διαφορετικού εορτασμού Χριστουγέννων και </a:t>
            </a:r>
            <a:r>
              <a:rPr lang="el-GR" sz="3200" dirty="0" err="1"/>
              <a:t>Θεοφανείων</a:t>
            </a:r>
            <a:r>
              <a:rPr lang="el-GR" sz="3200" dirty="0"/>
              <a:t>: το «Χρονικό» του </a:t>
            </a:r>
            <a:r>
              <a:rPr lang="el-GR" sz="3200" dirty="0" err="1"/>
              <a:t>Φούριου</a:t>
            </a:r>
            <a:r>
              <a:rPr lang="el-GR" sz="3200" dirty="0"/>
              <a:t> Φιλόκαλου (354) αναφέρει ως ημέρα Γεννήσεως του </a:t>
            </a:r>
            <a:r>
              <a:rPr lang="el-GR" sz="3200" dirty="0" err="1"/>
              <a:t>Κυ-ρίου</a:t>
            </a:r>
            <a:r>
              <a:rPr lang="el-GR" sz="3200" dirty="0"/>
              <a:t> την 25</a:t>
            </a:r>
            <a:r>
              <a:rPr lang="el-GR" sz="3200" baseline="30000" dirty="0"/>
              <a:t>η</a:t>
            </a:r>
            <a:r>
              <a:rPr lang="el-GR" sz="3200" dirty="0"/>
              <a:t> Δεκεμβρίου (τότε ακριβώς εορτάστηκαν τα Χριστού-</a:t>
            </a:r>
            <a:r>
              <a:rPr lang="el-GR" sz="3200" dirty="0" err="1"/>
              <a:t>γεννα</a:t>
            </a:r>
            <a:r>
              <a:rPr lang="el-GR" sz="3200" dirty="0"/>
              <a:t> από τον πάπα </a:t>
            </a:r>
            <a:r>
              <a:rPr lang="el-GR" sz="3200" dirty="0" err="1"/>
              <a:t>Λιβέριο</a:t>
            </a:r>
            <a:r>
              <a:rPr lang="el-GR" sz="3200" dirty="0"/>
              <a:t> στη Ρώμη).</a:t>
            </a:r>
          </a:p>
          <a:p>
            <a:r>
              <a:rPr lang="el-GR" sz="3200" dirty="0"/>
              <a:t>Η αιτία μεταφοράς του εορτασμού των Χριστουγέννων από τις 6 Ιανουαρίου στις 25 Δεκεμβρίου υπήρξε, κυρίως, η υποκατάσταση ειδωλολατρικών εορτών τη συγκεκριμένη ημερομηνία: «</a:t>
            </a:r>
            <a:r>
              <a:rPr lang="el-GR" sz="3200" dirty="0" err="1"/>
              <a:t>Σατουρ-νάλια</a:t>
            </a:r>
            <a:r>
              <a:rPr lang="el-GR" sz="3200" dirty="0"/>
              <a:t>» (αφιερωμένα στο Θεό Κρόνο)/ λατρευτικές εκδηλώσεις προς τιμή του «αήττητου ήλιου» (του θεού Μίθρα)/ «</a:t>
            </a:r>
            <a:r>
              <a:rPr lang="el-GR" sz="3200" dirty="0" err="1"/>
              <a:t>Μπρουμά-λια</a:t>
            </a:r>
            <a:r>
              <a:rPr lang="el-GR" sz="3200" dirty="0"/>
              <a:t>» (εορτασμός της μικρότερης ημέρας του έτους).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50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355AB1-31B5-4A8D-92B7-58217DDEF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150921"/>
            <a:ext cx="11282779" cy="949910"/>
          </a:xfrm>
        </p:spPr>
        <p:txBody>
          <a:bodyPr>
            <a:normAutofit fontScale="90000"/>
          </a:bodyPr>
          <a:lstStyle/>
          <a:p>
            <a:r>
              <a:rPr lang="el-GR" dirty="0"/>
              <a:t>ΟΙ ΕΟΡΤΕΣ ΤΩΝ ΧΡΙΣΤΟΥΓΕΝΝΩΝ ΚΑΙ ΘΕΟΦΑΝΕΙΩΝ (Ε)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15D8DD-B6C5-4346-AF2A-66932FDB4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8" y="1411550"/>
            <a:ext cx="11122981" cy="5175681"/>
          </a:xfrm>
        </p:spPr>
        <p:txBody>
          <a:bodyPr/>
          <a:lstStyle/>
          <a:p>
            <a:r>
              <a:rPr lang="el-GR" sz="3200" dirty="0"/>
              <a:t>Στην Ανατολή, ο εορτασμός των Χριστουγέννων την 25</a:t>
            </a:r>
            <a:r>
              <a:rPr lang="el-GR" sz="3200" baseline="30000" dirty="0"/>
              <a:t>η</a:t>
            </a:r>
            <a:r>
              <a:rPr lang="el-GR" sz="3200" dirty="0"/>
              <a:t> </a:t>
            </a:r>
            <a:r>
              <a:rPr lang="el-GR" sz="3200" dirty="0" err="1"/>
              <a:t>Δεκεμ-βρίου</a:t>
            </a:r>
            <a:r>
              <a:rPr lang="el-GR" sz="3200" dirty="0"/>
              <a:t> φαίνεται ότι καθιερώνεται περί το 380 μ.Χ. στην </a:t>
            </a:r>
            <a:r>
              <a:rPr lang="el-GR" sz="3200" dirty="0" err="1"/>
              <a:t>Καππα-δοκία</a:t>
            </a:r>
            <a:r>
              <a:rPr lang="el-GR" sz="3200" dirty="0"/>
              <a:t> (πληροφορία από τον </a:t>
            </a:r>
            <a:r>
              <a:rPr lang="el-GR" sz="3200" i="1" dirty="0"/>
              <a:t>Επιτάφιο</a:t>
            </a:r>
            <a:r>
              <a:rPr lang="el-GR" sz="3200" dirty="0"/>
              <a:t> του Γρηγορίου </a:t>
            </a:r>
            <a:r>
              <a:rPr lang="el-GR" sz="3200" dirty="0" err="1"/>
              <a:t>Νύσσης</a:t>
            </a:r>
            <a:r>
              <a:rPr lang="el-GR" sz="3200" dirty="0"/>
              <a:t>  για τον αδελφό του Μ. Βασίλειο, την 1</a:t>
            </a:r>
            <a:r>
              <a:rPr lang="el-GR" sz="3200" baseline="30000" dirty="0"/>
              <a:t>η</a:t>
            </a:r>
            <a:r>
              <a:rPr lang="el-GR" sz="3200" dirty="0"/>
              <a:t> Ιανουαρίου του 381), το 379 στην Κωνσταντινούπολη από τον Γρηγόριο Θεολόγο (μαρ-τυρίες από Λόγους του) και το 376 στην Αντιόχεια από τον Ι. Χρυσόστομο (το 386 αναφέρει ότι η εορτή της 25</a:t>
            </a:r>
            <a:r>
              <a:rPr lang="el-GR" sz="3200" baseline="30000" dirty="0"/>
              <a:t>ης</a:t>
            </a:r>
            <a:r>
              <a:rPr lang="el-GR" sz="3200" dirty="0"/>
              <a:t> Δεκεμβρίου ίσχυε ήδη επί μία δεκαετία)/ Το 432 μαρτυρείται χωριστική εορτή Χριστουγέννων και Θεοφανείων στην Αλεξάνδρεια της Αιγύπτου/ Στα Ιεροσόλυμα την εορτή εισήγαγε ο Πατριάρχης Ιουβενάλιος (425-458).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120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658B0F-60E9-4039-85E5-3A02A613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" y="177554"/>
            <a:ext cx="11167369" cy="763480"/>
          </a:xfrm>
        </p:spPr>
        <p:txBody>
          <a:bodyPr/>
          <a:lstStyle/>
          <a:p>
            <a:r>
              <a:rPr lang="el-GR" dirty="0"/>
              <a:t>ΟΙ ΘΕΟΜΗΤΟΡΙΚΕΣ ΕΟΡΤΕΣ (Α)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FA1BF5-F72F-426F-9823-73E042FA5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" y="1118586"/>
            <a:ext cx="11167369" cy="546864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l-GR" sz="3200" b="1" dirty="0"/>
              <a:t>Πηγές περί του βίου της Θεοτόκου: </a:t>
            </a:r>
          </a:p>
          <a:p>
            <a:pPr marL="514350" indent="-514350"/>
            <a:r>
              <a:rPr lang="el-GR" sz="3200" dirty="0"/>
              <a:t>Ελάχιστα στοιχεία περί του βίου της Θεοτόκου υπάρχουν στα Ευαγγέλια (από τα γεγονότα των Θεομητορικών εορτών μαρ</a:t>
            </a:r>
            <a:r>
              <a:rPr lang="en-US" sz="3200" dirty="0"/>
              <a:t>–</a:t>
            </a:r>
            <a:r>
              <a:rPr lang="el-GR" sz="3200" dirty="0"/>
              <a:t>τυρείται μόνο ο Ευαγγελισμός).</a:t>
            </a:r>
          </a:p>
          <a:p>
            <a:pPr marL="514350" indent="-514350"/>
            <a:r>
              <a:rPr lang="el-GR" sz="3200" dirty="0"/>
              <a:t>Δημιουργία απόκρυφων διηγήσεων: «Πρωτευαγγέλιο του Ια-κώβου» (η σημαντικότερη πηγή περί των Θεομητορικών εορ</a:t>
            </a:r>
            <a:r>
              <a:rPr lang="en-US" sz="3200" dirty="0"/>
              <a:t>–</a:t>
            </a:r>
            <a:r>
              <a:rPr lang="el-GR" sz="3200" dirty="0"/>
              <a:t>τών).</a:t>
            </a:r>
          </a:p>
          <a:p>
            <a:pPr marL="514350" indent="-514350"/>
            <a:r>
              <a:rPr lang="el-GR" sz="3200" dirty="0"/>
              <a:t>Περί του «Πρωτευαγγελίου»: ο Ιάκωβος ο </a:t>
            </a:r>
            <a:r>
              <a:rPr lang="el-GR" sz="3200" dirty="0" err="1"/>
              <a:t>Αδελφόθεος</a:t>
            </a:r>
            <a:r>
              <a:rPr lang="el-GR" sz="3200" dirty="0"/>
              <a:t> δεν </a:t>
            </a:r>
            <a:r>
              <a:rPr lang="el-GR" sz="3200" dirty="0" err="1"/>
              <a:t>εί</a:t>
            </a:r>
            <a:r>
              <a:rPr lang="el-GR" sz="3200" dirty="0"/>
              <a:t>-ναι ο συγγραφέας (παρά την αντίθετη άποψη του Ωριγένη)/ το κείμενο χρονολογείται περί τα μέσα του 2</a:t>
            </a:r>
            <a:r>
              <a:rPr lang="el-GR" sz="3200" baseline="30000" dirty="0"/>
              <a:t>ου</a:t>
            </a:r>
            <a:r>
              <a:rPr lang="el-GR" sz="3200" dirty="0"/>
              <a:t> μ.Χ. αι./ </a:t>
            </a:r>
            <a:r>
              <a:rPr lang="el-GR" sz="3200" dirty="0" err="1"/>
              <a:t>περιεχό-μενο</a:t>
            </a:r>
            <a:r>
              <a:rPr lang="el-GR" sz="3200" dirty="0"/>
              <a:t>: τα σχετικά με τη Γέννηση, τα </a:t>
            </a:r>
            <a:r>
              <a:rPr lang="el-GR" sz="3200" dirty="0" err="1"/>
              <a:t>Εισόδια</a:t>
            </a:r>
            <a:r>
              <a:rPr lang="el-GR" sz="3200" dirty="0"/>
              <a:t> και τον </a:t>
            </a:r>
            <a:r>
              <a:rPr lang="el-GR" sz="3200" dirty="0" err="1"/>
              <a:t>Ευαγγελι-σμό</a:t>
            </a:r>
            <a:r>
              <a:rPr lang="el-GR" sz="3200" dirty="0"/>
              <a:t> της Θεοτόκου.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248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C07289-C5A8-4876-AC74-A438833AA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87" y="159799"/>
            <a:ext cx="11229513" cy="754601"/>
          </a:xfrm>
        </p:spPr>
        <p:txBody>
          <a:bodyPr/>
          <a:lstStyle/>
          <a:p>
            <a:r>
              <a:rPr lang="el-GR" dirty="0"/>
              <a:t>ΟΙ ΘΕΟΜΗΤΟΡΙΚΕΣ ΕΟΡΤΕΣ (Β)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DB38F4-483E-4EA4-9DC6-52B0EB2C8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87" y="1198485"/>
            <a:ext cx="11229513" cy="5499716"/>
          </a:xfrm>
        </p:spPr>
        <p:txBody>
          <a:bodyPr/>
          <a:lstStyle/>
          <a:p>
            <a:pPr marL="514350" indent="-514350"/>
            <a:r>
              <a:rPr lang="el-GR" sz="3200" dirty="0"/>
              <a:t>Απόκρυφες διηγήσεις περί της Κοιμήσεως της Θεοτόκου: α) «Περί μεταστάσεως της μακαρίας Παρθένου Μαρίας» (στα λα-τινικά/ 5</a:t>
            </a:r>
            <a:r>
              <a:rPr lang="el-GR" sz="3200" baseline="30000" dirty="0"/>
              <a:t>ος</a:t>
            </a:r>
            <a:r>
              <a:rPr lang="el-GR" sz="3200" dirty="0"/>
              <a:t> αι.) και β) «Ευθυμιακή ιστορία» (διασώθηκε στον Β΄ Λόγο του Ι. Δαμασκηνού στην Κοίμηση).</a:t>
            </a:r>
          </a:p>
          <a:p>
            <a:pPr marL="514350" indent="-514350"/>
            <a:r>
              <a:rPr lang="el-GR" sz="3200" dirty="0"/>
              <a:t>«Ευαγγέλιο του </a:t>
            </a:r>
            <a:r>
              <a:rPr lang="el-GR" sz="3200" dirty="0" err="1"/>
              <a:t>ψευδο</a:t>
            </a:r>
            <a:r>
              <a:rPr lang="el-GR" sz="3200" dirty="0"/>
              <a:t>-Ματθαίου» (4</a:t>
            </a:r>
            <a:r>
              <a:rPr lang="el-GR" sz="3200" baseline="30000" dirty="0"/>
              <a:t>ος</a:t>
            </a:r>
            <a:r>
              <a:rPr lang="el-GR" sz="3200" dirty="0"/>
              <a:t>-5</a:t>
            </a:r>
            <a:r>
              <a:rPr lang="el-GR" sz="3200" baseline="30000" dirty="0"/>
              <a:t>ος</a:t>
            </a:r>
            <a:r>
              <a:rPr lang="el-GR" sz="3200" dirty="0"/>
              <a:t> αι.): οι διηγήσεις του είναι εξαιρετικά ελεγχόμενες.</a:t>
            </a:r>
          </a:p>
          <a:p>
            <a:pPr>
              <a:buNone/>
            </a:pPr>
            <a:r>
              <a:rPr lang="el-GR" sz="3200" b="1" dirty="0"/>
              <a:t>2. Η εξέλιξη μέχρι την εμφάνιση των πρώτων Θεομητορικών εορτών:</a:t>
            </a:r>
          </a:p>
          <a:p>
            <a:r>
              <a:rPr lang="el-GR" sz="3200" dirty="0"/>
              <a:t>Η τιμή προς τη Θεοτόκο ήταν σαφής και αρχαιότατη εντός της πρώτης Εκκλησίας.</a:t>
            </a:r>
          </a:p>
          <a:p>
            <a:pPr marL="0" indent="0">
              <a:buNone/>
            </a:pP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916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263BF1-F3BB-49F2-A1F5-12DC6D62B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43" y="168677"/>
            <a:ext cx="11211757" cy="923276"/>
          </a:xfrm>
        </p:spPr>
        <p:txBody>
          <a:bodyPr/>
          <a:lstStyle/>
          <a:p>
            <a:r>
              <a:rPr lang="el-GR" dirty="0"/>
              <a:t>ΟΙ ΘΕΟΜΗΤΟΡΙΚΕΣ ΕΟΡΤΕΣ (Γ)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61376B-BB9C-4918-B497-8DB3397FE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96" y="1784412"/>
            <a:ext cx="11034204" cy="4904910"/>
          </a:xfrm>
        </p:spPr>
        <p:txBody>
          <a:bodyPr/>
          <a:lstStyle/>
          <a:p>
            <a:r>
              <a:rPr lang="el-GR" sz="3200" dirty="0"/>
              <a:t>Οι λόγοι που </a:t>
            </a:r>
            <a:r>
              <a:rPr lang="el-GR" sz="3200" dirty="0" err="1"/>
              <a:t>επέδρασαν</a:t>
            </a:r>
            <a:r>
              <a:rPr lang="el-GR" sz="3200" dirty="0"/>
              <a:t> για το γεγονός της μη θεσμοθετήσεως (κατά τους πρώτους αιώνες) Θεομητορικών εορτών, παρά την τιμή προς το πρόσωπο της Θεοτόκου: ο φόβος για συσχετισμό των Θεομητορικών εορτών με ειδωλολατρικές/ Η γυναικεία </a:t>
            </a:r>
            <a:r>
              <a:rPr lang="el-GR" sz="3200" dirty="0" err="1"/>
              <a:t>αί-ρεση</a:t>
            </a:r>
            <a:r>
              <a:rPr lang="el-GR" sz="3200" dirty="0"/>
              <a:t> των «</a:t>
            </a:r>
            <a:r>
              <a:rPr lang="el-GR" sz="3200" dirty="0" err="1"/>
              <a:t>Κολλυριδιανών</a:t>
            </a:r>
            <a:r>
              <a:rPr lang="el-GR" sz="3200" dirty="0"/>
              <a:t>» (Αραβία): παρασκεύαζαν μικρούς άρτους («</a:t>
            </a:r>
            <a:r>
              <a:rPr lang="el-GR" sz="3200" dirty="0" err="1"/>
              <a:t>κολλυρίδας</a:t>
            </a:r>
            <a:r>
              <a:rPr lang="el-GR" sz="3200" dirty="0"/>
              <a:t>») προς τιμή της Θεοτόκου, κατ’ από-μίμηση ειδωλολατρικών εθίμων προς τη θεότητα της «</a:t>
            </a:r>
            <a:r>
              <a:rPr lang="el-GR" sz="3200" dirty="0" err="1"/>
              <a:t>βασίλισ</a:t>
            </a:r>
            <a:r>
              <a:rPr lang="el-GR" sz="3200" dirty="0"/>
              <a:t>-σας των ουρανών»/ «</a:t>
            </a:r>
            <a:r>
              <a:rPr lang="el-GR" sz="3200" dirty="0" err="1"/>
              <a:t>Αντιδικομαριαμίτες</a:t>
            </a:r>
            <a:r>
              <a:rPr lang="el-GR" sz="3200" dirty="0"/>
              <a:t>»: </a:t>
            </a:r>
            <a:r>
              <a:rPr lang="el-GR" sz="3200" dirty="0" err="1"/>
              <a:t>νεστοριανίζουσα</a:t>
            </a:r>
            <a:r>
              <a:rPr lang="el-GR" sz="3200" dirty="0"/>
              <a:t> αίρεση του 5</a:t>
            </a:r>
            <a:r>
              <a:rPr lang="el-GR" sz="3200" baseline="30000" dirty="0"/>
              <a:t>ου</a:t>
            </a:r>
            <a:r>
              <a:rPr lang="el-GR" sz="3200" dirty="0"/>
              <a:t> αι. που ήταν αντίθετη με τις Θεομητορικές </a:t>
            </a:r>
            <a:r>
              <a:rPr lang="el-GR" sz="3200" dirty="0" err="1"/>
              <a:t>εορ-τές</a:t>
            </a:r>
            <a:r>
              <a:rPr lang="el-GR" sz="3200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14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3E03F0-C727-4D99-94A0-71A53C51C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76" y="177554"/>
            <a:ext cx="11185124" cy="976544"/>
          </a:xfrm>
        </p:spPr>
        <p:txBody>
          <a:bodyPr/>
          <a:lstStyle/>
          <a:p>
            <a:r>
              <a:rPr lang="el-GR" dirty="0"/>
              <a:t>ΟΙ ΘΕΟΜΗΤΟΡΙΚΕΣ ΕΟΡΤΕΣ (Δ)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0B6572-6B70-4620-A1B0-1829DCC07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6" y="1331650"/>
            <a:ext cx="11185124" cy="5348796"/>
          </a:xfrm>
        </p:spPr>
        <p:txBody>
          <a:bodyPr/>
          <a:lstStyle/>
          <a:p>
            <a:r>
              <a:rPr lang="el-GR" sz="3200" dirty="0"/>
              <a:t>Περί τα τέλη του 4</a:t>
            </a:r>
            <a:r>
              <a:rPr lang="el-GR" sz="3200" baseline="30000" dirty="0"/>
              <a:t>ου</a:t>
            </a:r>
            <a:r>
              <a:rPr lang="el-GR" sz="3200" dirty="0"/>
              <a:t> αι. η Εκκλησία </a:t>
            </a:r>
            <a:r>
              <a:rPr lang="el-GR" sz="3200" dirty="0" err="1"/>
              <a:t>απεφάσισε</a:t>
            </a:r>
            <a:r>
              <a:rPr lang="el-GR" sz="3200" dirty="0"/>
              <a:t> να θεσμοθετήσει </a:t>
            </a:r>
            <a:r>
              <a:rPr lang="el-GR" sz="3200" dirty="0" err="1"/>
              <a:t>εορτολογικά</a:t>
            </a:r>
            <a:r>
              <a:rPr lang="el-GR" sz="3200" dirty="0"/>
              <a:t> την αρχαιότατη τιμή προς τη Θεοτόκο (κυρίως μετά από την Γ΄ Οικουμενική Σύνοδο).</a:t>
            </a:r>
          </a:p>
          <a:p>
            <a:r>
              <a:rPr lang="el-GR" sz="3200" dirty="0"/>
              <a:t>5</a:t>
            </a:r>
            <a:r>
              <a:rPr lang="el-GR" sz="3200" baseline="30000" dirty="0"/>
              <a:t>ος</a:t>
            </a:r>
            <a:r>
              <a:rPr lang="el-GR" sz="3200" dirty="0"/>
              <a:t> αι.: εμφάνιση των πρώτων ναών προς τιμή της Θεοτόκου.</a:t>
            </a:r>
          </a:p>
          <a:p>
            <a:pPr>
              <a:buNone/>
            </a:pPr>
            <a:r>
              <a:rPr lang="el-GR" sz="3200" b="1" dirty="0"/>
              <a:t> </a:t>
            </a:r>
            <a:endParaRPr lang="el-GR" sz="32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37793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678</Words>
  <Application>Microsoft Macintosh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ΟΙ ΕΟΡΤΕΣ ΤΩΝ ΧΡΙΣΤΟΥΓΕΝΝΩΝ ΚΑΙ ΘΕΟΦΑΝΕΙΩΝ (Γ)</vt:lpstr>
      <vt:lpstr>ΟΙ ΕΟΡΤΕΣ ΤΩΝ ΧΡΙΣΤΟΥΓΕΝΝΩΝ ΚΑΙ ΘΕΟΦΑΝΕΙΩΝ (Δ)</vt:lpstr>
      <vt:lpstr>ΟΙ ΕΟΡΤΕΣ ΤΩΝ ΧΡΙΣΤΟΥΓΕΝΝΩΝ ΚΑΙ ΘΕΟΦΑΝΕΙΩΝ (Ε)</vt:lpstr>
      <vt:lpstr>ΟΙ ΘΕΟΜΗΤΟΡΙΚΕΣ ΕΟΡΤΕΣ (Α)</vt:lpstr>
      <vt:lpstr>ΟΙ ΘΕΟΜΗΤΟΡΙΚΕΣ ΕΟΡΤΕΣ (Β)</vt:lpstr>
      <vt:lpstr>ΟΙ ΘΕΟΜΗΤΟΡΙΚΕΣ ΕΟΡΤΕΣ (Γ)</vt:lpstr>
      <vt:lpstr>ΟΙ ΘΕΟΜΗΤΟΡΙΚΕΣ ΕΟΡΤΕΣ (Δ)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Γεώργιος Φίλιας</dc:creator>
  <cp:lastModifiedBy>Georgios Filias</cp:lastModifiedBy>
  <cp:revision>132</cp:revision>
  <dcterms:created xsi:type="dcterms:W3CDTF">2020-02-18T08:42:06Z</dcterms:created>
  <dcterms:modified xsi:type="dcterms:W3CDTF">2021-04-01T06:51:40Z</dcterms:modified>
</cp:coreProperties>
</file>