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5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7254A4-EB71-46B1-9F2C-FA96BE111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AEEF82B-E8FD-4F1B-A341-6D5220411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9C72772-464D-4772-A46D-EC731443D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3AFE207-FE62-4B22-9A2F-3A35665EE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BD346E-3556-4A0C-A3F9-24C84DB32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717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174088-4963-42D2-94CB-CAE9E38B5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DA6D97E-6D52-422F-996E-12D536F08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D66DD93-5D1F-425A-9BFD-7B7625D93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5C509B8-C394-4C66-8768-8D22F97D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22761C-B564-41D4-8101-213E5349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853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A537D6B-913E-4FAD-8202-7ABF5C59F8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C7673FE-3ACC-41FB-B33E-F8CE3F234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C8ADA6-A78F-4DA8-9E3C-3A4DD1E5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F97E6E-5787-4740-98E0-7E1E066E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069279-9E39-42C8-BE7A-AAAD30C87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612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8DC808-8F8A-4988-8F50-FB58CE46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E7077E-0826-4EA1-A190-D39D126E1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38B810D-FEB3-42DE-8A9E-0D04CBF8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481F8ED-1876-44B5-896E-486B5ADB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AFA0D67-51DD-4112-8597-1E4F0F8F7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250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3E5D06-C292-475B-814A-847A0EE1F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7582D05-F0B8-449B-B8BC-5B06A325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3EE909-B0AC-4E05-8A7D-23CC0FB70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006C403-04BA-4570-873A-2C6580E9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3E31079-EF8F-458C-B2EB-486813D0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39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3D90BE-3AB7-4AA4-81E3-7D630171A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07BB72-BB1C-4ACD-9DD5-FFD14113D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28C584A-1034-4E32-9923-E5FC632CE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0D0E992-C2E9-4BDE-A4EB-1F608CBB8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8B1AA44-FE6F-4DBE-9947-A1FD7602F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FF9A9BE-A01A-4085-9F96-F0C7604F3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269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9252EF-7427-47D2-8966-BD335DF87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682D6A2-D574-4E18-A86C-7F00721EE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191DEC6-1A2C-4123-8352-D5557E0AB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B6A6158-27C0-4FE8-99C8-15C018943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21C8068-820E-4E2C-A73B-54DB673E5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4F85970-2E8F-49F9-92FA-B7511BC5C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BAD2744-056B-4406-90C2-172BE6CFB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799636A-6F87-4B20-9D5A-1E16B73E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004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AEF134-E56C-46DB-84F5-69014291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3BFF9BB-ABCB-441F-9088-88CF9B7F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43D25F9-3E6C-45DF-AEB5-3BFE378AA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0706064-D643-461F-82C9-433340C31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064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DBD42FC-500E-4240-8530-234AC8E7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218299B-FC0F-4EC0-9FE6-6E6884443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B5C0BD4-17AF-4D17-B359-576DB8BBA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535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89C2D8-3D08-4D37-A8B3-D76CB84AF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1BA13C-30AC-451F-A5CC-CC0A81B46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8A58E8F-2F3E-491F-B966-38BFADEA7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9877677-C6E4-422C-8F5F-0547A3481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AC4B1D0-844A-4B35-AB89-BBF75C2D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F2821B9-BE56-4C32-B866-8B206A6B5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98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5C1AFC-24CD-45EF-93C6-2BACDAA4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16B9A9A-E79D-4AA3-9BB1-7CBBE0CB3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2C33158-5C3A-4A5C-A3EA-1AB2DF33B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FA53FD2-9435-472F-BFF9-BE6A57584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98B95B7-2F1F-4B29-BB25-820990B79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B3EA1E8-7CDA-410E-A3E5-17870A4CC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09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C8F0281-9EC1-426A-AD26-415C1586F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05C5D64-F508-445D-8A5A-EF86E33EE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B846CD7-6862-4454-AA0E-3DD5ACCC1E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1FA8A-1F0B-4A13-A5CA-D61E4A2B7F73}" type="datetimeFigureOut">
              <a:rPr lang="el-GR" smtClean="0"/>
              <a:pPr/>
              <a:t>10/3/21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0B92AD3-9184-4211-A68F-F421A13CF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0F2D62-34B7-42D7-B804-BF91EBBF9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283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BC63FC-BDCB-40E7-B8FC-B4F128C12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91" y="201337"/>
            <a:ext cx="11194409" cy="1023456"/>
          </a:xfrm>
        </p:spPr>
        <p:txBody>
          <a:bodyPr/>
          <a:lstStyle/>
          <a:p>
            <a:r>
              <a:rPr lang="el-GR" dirty="0"/>
              <a:t>ΟΙ ΕΟΡΤΕΣ ΤΟΥ ΙΣΡΑΗΛ (Α)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65929B-CC8B-48E1-87F5-D5C5F0004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91" y="1434518"/>
            <a:ext cx="11769753" cy="5134062"/>
          </a:xfrm>
        </p:spPr>
        <p:txBody>
          <a:bodyPr>
            <a:normAutofit/>
          </a:bodyPr>
          <a:lstStyle/>
          <a:p>
            <a:r>
              <a:rPr lang="el-GR" sz="3200" dirty="0"/>
              <a:t>Στο έθνος του Ισραήλ υπήρχαν πολλές εορτές και διαφόρων ειδών (θρησκευτικές, οικογενειακές, φυλετικές κ.ά.).</a:t>
            </a:r>
          </a:p>
          <a:p>
            <a:r>
              <a:rPr lang="el-GR" sz="3200" dirty="0"/>
              <a:t>Οι κυριότερες θρησκευτικές εορτές αναφέρονται στο βιβλίο των Αριθμών (Παλαιά Διαθήκη).</a:t>
            </a:r>
          </a:p>
          <a:p>
            <a:r>
              <a:rPr lang="el-GR" sz="3200" dirty="0"/>
              <a:t>Αργότερα, προστέθηκαν και άλλες εορτές, με αφορμή διάφορα γεγονότα της ιστορίας του ισραηλιτικού έθνους.</a:t>
            </a:r>
          </a:p>
          <a:p>
            <a:r>
              <a:rPr lang="el-GR" sz="3200" dirty="0"/>
              <a:t>Ορισμένες από τις μεταγενέστερες εορτές διατηρούνται μέχρι σήμερα στη θρησκευτική παράδοση των Εβραίων. </a:t>
            </a:r>
          </a:p>
        </p:txBody>
      </p:sp>
    </p:spTree>
    <p:extLst>
      <p:ext uri="{BB962C8B-B14F-4D97-AF65-F5344CB8AC3E}">
        <p14:creationId xmlns:p14="http://schemas.microsoft.com/office/powerpoint/2010/main" val="1361966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711899-0AF1-444F-8C13-0C5489E29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77" y="228601"/>
            <a:ext cx="11251324" cy="1158765"/>
          </a:xfrm>
        </p:spPr>
        <p:txBody>
          <a:bodyPr>
            <a:normAutofit fontScale="90000"/>
          </a:bodyPr>
          <a:lstStyle/>
          <a:p>
            <a:r>
              <a:rPr lang="el-GR" dirty="0"/>
              <a:t>ΕΙΣΑΓΩΓΗ ΣΤΙΣ ΕΛΛΗΝΟΡΩΜΑΪΚΕΣ ΕΟΡΤΕΣ (Α)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9E622F-9321-46F8-BFFC-C61D5EA2E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77" y="1552903"/>
            <a:ext cx="11729544" cy="4624060"/>
          </a:xfrm>
        </p:spPr>
        <p:txBody>
          <a:bodyPr>
            <a:normAutofit/>
          </a:bodyPr>
          <a:lstStyle/>
          <a:p>
            <a:r>
              <a:rPr lang="el-GR" sz="3200" dirty="0"/>
              <a:t>Οι αρχαίες ελληνικές και ρωμαϊκές εορτές χαρακτηρίζονταν από μυθικά στοιχεία και είχαν πλούσιο τελετουργικό.</a:t>
            </a:r>
          </a:p>
          <a:p>
            <a:r>
              <a:rPr lang="el-GR" sz="3200" dirty="0"/>
              <a:t>Κατά τη διάρκεια αυτών των εορτών σταματούσε ο συνηθισμένος ρυθμός της ζωής.</a:t>
            </a:r>
          </a:p>
          <a:p>
            <a:r>
              <a:rPr lang="el-GR" sz="3200" dirty="0"/>
              <a:t>Τον 6</a:t>
            </a:r>
            <a:r>
              <a:rPr lang="el-GR" sz="3200" baseline="30000" dirty="0"/>
              <a:t>ο</a:t>
            </a:r>
            <a:r>
              <a:rPr lang="el-GR" sz="3200" dirty="0"/>
              <a:t> π.Χ. αιώνα, ο Σόλωνας ένα γραπτό ημερολόγιο θυσιών, το ο-ποίο συνέβαλε στη συστηματοποίηση των αρχαιοελληνικών εορ-των.</a:t>
            </a:r>
          </a:p>
          <a:p>
            <a:r>
              <a:rPr lang="el-GR" sz="3200" dirty="0"/>
              <a:t>Έτσι, δημιουργήθηκε ένα αρχαιοελληνικό εορτολόγιο.</a:t>
            </a:r>
          </a:p>
        </p:txBody>
      </p:sp>
    </p:spTree>
    <p:extLst>
      <p:ext uri="{BB962C8B-B14F-4D97-AF65-F5344CB8AC3E}">
        <p14:creationId xmlns:p14="http://schemas.microsoft.com/office/powerpoint/2010/main" val="754192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78D069-8EE6-4E5A-A8A4-847EB3325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21" y="149773"/>
            <a:ext cx="11180379" cy="938048"/>
          </a:xfrm>
        </p:spPr>
        <p:txBody>
          <a:bodyPr>
            <a:normAutofit fontScale="90000"/>
          </a:bodyPr>
          <a:lstStyle/>
          <a:p>
            <a:r>
              <a:rPr lang="el-GR" dirty="0"/>
              <a:t>ΕΙΣΑΓΩΓΗ ΣΤΙΣ ΕΛΛΗΝΟΡΩΜΑΪΚΕΣ ΕΟΡΤΕΣ (Β)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61F0CA-BE1A-405F-9499-89D89B473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421" y="1305017"/>
            <a:ext cx="11721663" cy="5403211"/>
          </a:xfrm>
        </p:spPr>
        <p:txBody>
          <a:bodyPr>
            <a:normAutofit/>
          </a:bodyPr>
          <a:lstStyle/>
          <a:p>
            <a:r>
              <a:rPr lang="el-GR" sz="3200" dirty="0"/>
              <a:t>Οι αρχαιοελληνικές εορτές δεν ήταν όλες θρησκευτικές, σχετίζονταν όμως όλες με τα πρόσωπα και τη δράση των θεών.</a:t>
            </a:r>
          </a:p>
          <a:p>
            <a:r>
              <a:rPr lang="el-GR" sz="3200" dirty="0"/>
              <a:t>Τα «</a:t>
            </a:r>
            <a:r>
              <a:rPr lang="el-GR" sz="3200" dirty="0" err="1"/>
              <a:t>Παναθήναια</a:t>
            </a:r>
            <a:r>
              <a:rPr lang="el-GR" sz="3200" dirty="0"/>
              <a:t>» ή «</a:t>
            </a:r>
            <a:r>
              <a:rPr lang="el-GR" sz="3200" dirty="0" err="1"/>
              <a:t>Συνοίκια</a:t>
            </a:r>
            <a:r>
              <a:rPr lang="el-GR" sz="3200" dirty="0"/>
              <a:t>» είχαν πολιτικό πυρήνα, αλλά </a:t>
            </a:r>
            <a:r>
              <a:rPr lang="el-GR" sz="3200" dirty="0" err="1"/>
              <a:t>θρη-σκευτική</a:t>
            </a:r>
            <a:r>
              <a:rPr lang="el-GR" sz="3200" dirty="0"/>
              <a:t> «επένδυση».</a:t>
            </a:r>
          </a:p>
          <a:p>
            <a:r>
              <a:rPr lang="el-GR" sz="3200" dirty="0"/>
              <a:t>Οι περισσότερες αθηναϊκές εορτές ήταν αφιερωμένες στην Αθηνά: «</a:t>
            </a:r>
            <a:r>
              <a:rPr lang="el-GR" sz="3200" dirty="0" err="1"/>
              <a:t>Παναθήναια</a:t>
            </a:r>
            <a:r>
              <a:rPr lang="el-GR" sz="3200" dirty="0"/>
              <a:t>», «Χαλκεία» (κοινή εορτή της Αθηνάς και του </a:t>
            </a:r>
            <a:r>
              <a:rPr lang="el-GR" sz="3200" dirty="0" err="1"/>
              <a:t>Ήφαι</a:t>
            </a:r>
            <a:r>
              <a:rPr lang="el-GR" sz="3200" dirty="0"/>
              <a:t>-στου), «</a:t>
            </a:r>
            <a:r>
              <a:rPr lang="el-GR" sz="3200" dirty="0" err="1"/>
              <a:t>Προχαριστήρια</a:t>
            </a:r>
            <a:r>
              <a:rPr lang="el-GR" sz="3200" dirty="0"/>
              <a:t>» (ευχαριστήρια θυσία στην Αθηνά), «</a:t>
            </a:r>
            <a:r>
              <a:rPr lang="el-GR" sz="3200" dirty="0" err="1"/>
              <a:t>Πλυ-ντήρια</a:t>
            </a:r>
            <a:r>
              <a:rPr lang="el-GR" sz="3200" dirty="0"/>
              <a:t>» (τελετουργικός καθαρμός της πόλης των Αθηνών).</a:t>
            </a:r>
          </a:p>
          <a:p>
            <a:r>
              <a:rPr lang="el-GR" sz="3200" dirty="0"/>
              <a:t>Τα «</a:t>
            </a:r>
            <a:r>
              <a:rPr lang="el-GR" sz="3200" dirty="0" err="1"/>
              <a:t>Διάσια</a:t>
            </a:r>
            <a:r>
              <a:rPr lang="el-GR" sz="3200" dirty="0"/>
              <a:t>»: εορτή αφιερωμένη στο «Μειλίχιο Δία» (τον Δία του Κάτω κόσμου).</a:t>
            </a:r>
          </a:p>
        </p:txBody>
      </p:sp>
    </p:spTree>
    <p:extLst>
      <p:ext uri="{BB962C8B-B14F-4D97-AF65-F5344CB8AC3E}">
        <p14:creationId xmlns:p14="http://schemas.microsoft.com/office/powerpoint/2010/main" val="4037200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15F52B-4A05-4E05-9FC3-4156E1BA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97" y="230820"/>
            <a:ext cx="11114103" cy="1020932"/>
          </a:xfrm>
        </p:spPr>
        <p:txBody>
          <a:bodyPr>
            <a:normAutofit fontScale="90000"/>
          </a:bodyPr>
          <a:lstStyle/>
          <a:p>
            <a:r>
              <a:rPr lang="el-GR" dirty="0"/>
              <a:t>ΕΙΣΑΓΩΓΗ ΣΤΙΣ ΕΛΛΗΝΟΡΩΜΑΪΚΕΣ ΕΟΡΤΕΣ (Γ)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53F36C-DF03-43F6-BC51-7653E7A43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97" y="1251752"/>
            <a:ext cx="11114103" cy="5486399"/>
          </a:xfrm>
        </p:spPr>
        <p:txBody>
          <a:bodyPr>
            <a:normAutofit/>
          </a:bodyPr>
          <a:lstStyle/>
          <a:p>
            <a:r>
              <a:rPr lang="el-GR" sz="3200" dirty="0"/>
              <a:t>Οι αθηναϊκές εορτές του Διονύσου: τα «Κατά Αγρούς Διονύ-σια» (αγροτική εορτή κατά μήνα Δεκέμβριο), τα «Μη-ναία» (τέλος Ιανουαρίου), τα «Ανθεστήρια» (τέλος Φεβρουα-ρίου), τα «Μεγάλα Διονύσια» (τέλος Μαρτίου).</a:t>
            </a:r>
          </a:p>
          <a:p>
            <a:r>
              <a:rPr lang="el-GR" sz="3200" dirty="0"/>
              <a:t>Οι αθηναϊκές εορτές προς τιμή του Απόλλωνα: τα «</a:t>
            </a:r>
            <a:r>
              <a:rPr lang="el-GR" sz="3200" dirty="0" err="1"/>
              <a:t>Θαργήλια</a:t>
            </a:r>
            <a:r>
              <a:rPr lang="el-GR" sz="3200" dirty="0"/>
              <a:t>» και τα «</a:t>
            </a:r>
            <a:r>
              <a:rPr lang="el-GR" sz="3200" dirty="0" err="1"/>
              <a:t>Πυανέψια</a:t>
            </a:r>
            <a:r>
              <a:rPr lang="el-GR" sz="3200" dirty="0"/>
              <a:t>» (και οι δύο εορτές είχαν καθαρτήριο </a:t>
            </a:r>
            <a:r>
              <a:rPr lang="el-GR" sz="3200" dirty="0" err="1"/>
              <a:t>χαρα-κτήρα</a:t>
            </a:r>
            <a:r>
              <a:rPr lang="el-GR" sz="3200" dirty="0"/>
              <a:t>).</a:t>
            </a:r>
          </a:p>
          <a:p>
            <a:r>
              <a:rPr lang="el-GR" sz="3200" dirty="0"/>
              <a:t>Οι αθηναϊκές εορτές προς τιμή της Αρτέμιδος: τα «</a:t>
            </a:r>
            <a:r>
              <a:rPr lang="el-GR" sz="3200" dirty="0" err="1"/>
              <a:t>Ελαφιβό-λεια</a:t>
            </a:r>
            <a:r>
              <a:rPr lang="el-GR" sz="3200" dirty="0"/>
              <a:t>» και τα «</a:t>
            </a:r>
            <a:r>
              <a:rPr lang="el-GR" sz="3200" dirty="0" err="1"/>
              <a:t>Αναρύσια</a:t>
            </a:r>
            <a:r>
              <a:rPr lang="el-GR" sz="32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960985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AAC901-670B-40BD-AC99-071E41033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97" y="124287"/>
            <a:ext cx="11114103" cy="1154097"/>
          </a:xfrm>
        </p:spPr>
        <p:txBody>
          <a:bodyPr>
            <a:normAutofit fontScale="90000"/>
          </a:bodyPr>
          <a:lstStyle/>
          <a:p>
            <a:r>
              <a:rPr lang="el-GR" dirty="0"/>
              <a:t>ΕΙΣΑΓΩΓΗ ΣΤΙΣ ΕΛΛΗΝΟΡΩΜΑΪΚΕΣ ΕΟΡΤΕΣ (Δ)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747716-9F4F-4155-BF5A-162C7530C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99" y="1438183"/>
            <a:ext cx="11194002" cy="5211192"/>
          </a:xfrm>
        </p:spPr>
        <p:txBody>
          <a:bodyPr>
            <a:normAutofit/>
          </a:bodyPr>
          <a:lstStyle/>
          <a:p>
            <a:r>
              <a:rPr lang="el-GR" sz="3200" dirty="0"/>
              <a:t>Υπήρχαν εορτές για την ευόδωση της βλάστησης που ήταν </a:t>
            </a:r>
            <a:r>
              <a:rPr lang="el-GR" sz="3200" dirty="0" err="1"/>
              <a:t>αφιε-ρωμένες</a:t>
            </a:r>
            <a:r>
              <a:rPr lang="el-GR" sz="3200" dirty="0"/>
              <a:t> στη θεά Δήμητρα και την κόρη της Περσεφόνη.</a:t>
            </a:r>
          </a:p>
          <a:p>
            <a:r>
              <a:rPr lang="el-GR" sz="3200" dirty="0"/>
              <a:t>Μέσα από τις εορτές αυτές δημιουργήθηκε ένα τελετουργικό πλαίσιο που διαμόρφωσε τα λεγόμενα «Ελευσίνια μυστήρια».</a:t>
            </a:r>
          </a:p>
          <a:p>
            <a:r>
              <a:rPr lang="el-GR" sz="3200" dirty="0"/>
              <a:t>Κατά τη διάρκεια των εορτών τους, οι αρχαίοι Έλληνες και οι Ρω-μαίοι χρησιμοποιούσαν πολλά αντικείμενα με μαγική δύναμη: εκείνα που σκόρπιζαν ευλογία και χάρη («φαλλός», «Ειρε-σιώνη»), εκείνα που στόχευαν να αποτρέψουν το κακό και ε-κείνα που χρησιμοποιούσαν ως καθαρτήρια.</a:t>
            </a:r>
          </a:p>
        </p:txBody>
      </p:sp>
    </p:spTree>
    <p:extLst>
      <p:ext uri="{BB962C8B-B14F-4D97-AF65-F5344CB8AC3E}">
        <p14:creationId xmlns:p14="http://schemas.microsoft.com/office/powerpoint/2010/main" val="1036989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923" y="196773"/>
            <a:ext cx="11183877" cy="1028589"/>
          </a:xfrm>
        </p:spPr>
        <p:txBody>
          <a:bodyPr/>
          <a:lstStyle/>
          <a:p>
            <a:r>
              <a:rPr lang="el-GR" dirty="0"/>
              <a:t>ΟΙ ΕΟΡΤΕΣ ΤΟΥ ΙΣΡΑΗΛ (Β)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63" y="1395302"/>
            <a:ext cx="11688938" cy="5268161"/>
          </a:xfrm>
        </p:spPr>
        <p:txBody>
          <a:bodyPr/>
          <a:lstStyle/>
          <a:p>
            <a:pPr>
              <a:buNone/>
            </a:pPr>
            <a:r>
              <a:rPr lang="el-GR" dirty="0"/>
              <a:t>• </a:t>
            </a:r>
            <a:r>
              <a:rPr lang="el-GR" sz="3200" dirty="0"/>
              <a:t>Η ΕΟΡΤΗ ΤΟΥ ΠΑΣΧΑ ΚΑΙ ΤΩΝ ΑΖΥΜΩΝ:</a:t>
            </a:r>
          </a:p>
          <a:p>
            <a:pPr>
              <a:buNone/>
            </a:pPr>
            <a:r>
              <a:rPr lang="el-GR" sz="3200" dirty="0"/>
              <a:t>     * Οι Εβραίοι γιόρταζαν το Πάσχα κατά την πανσέληνο του πρώτου μήνα της χρονιάς (του πρώτου μήνα της Άνοιξης).</a:t>
            </a:r>
          </a:p>
          <a:p>
            <a:pPr>
              <a:buNone/>
            </a:pPr>
            <a:r>
              <a:rPr lang="el-GR" sz="3200" dirty="0"/>
              <a:t>     * Οι εορτασμοί άρχιζαν από τις 10 του πρώτου μήνα και κορυφώ-νονταν με την προσφορά θυσιών τη 14</a:t>
            </a:r>
            <a:r>
              <a:rPr lang="el-GR" sz="3200" baseline="30000" dirty="0"/>
              <a:t>η</a:t>
            </a:r>
            <a:r>
              <a:rPr lang="el-GR" sz="3200" dirty="0"/>
              <a:t> ημέρα.</a:t>
            </a:r>
          </a:p>
          <a:p>
            <a:pPr>
              <a:buNone/>
            </a:pPr>
            <a:r>
              <a:rPr lang="el-GR" sz="3200" dirty="0"/>
              <a:t>     * Το απόγευμα της 13</a:t>
            </a:r>
            <a:r>
              <a:rPr lang="el-GR" sz="3200" baseline="30000" dirty="0"/>
              <a:t>ης</a:t>
            </a:r>
            <a:r>
              <a:rPr lang="el-GR" sz="3200" dirty="0"/>
              <a:t> ημέρας προβλεπόταν δείπνο, που διεξα-γόταν με πολλές τελετουργικές λεπτομέρειες.</a:t>
            </a:r>
          </a:p>
          <a:p>
            <a:pPr>
              <a:buNone/>
            </a:pPr>
            <a:r>
              <a:rPr lang="el-GR" sz="3200" dirty="0"/>
              <a:t>     * Τη 15</a:t>
            </a:r>
            <a:r>
              <a:rPr lang="el-GR" sz="3200" baseline="30000" dirty="0"/>
              <a:t>η</a:t>
            </a:r>
            <a:r>
              <a:rPr lang="el-GR" sz="3200" dirty="0"/>
              <a:t> ημέρα, άρχιζε η εορτή των αζύμων, που διαρκούσε επτά ημέρες.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49" y="107333"/>
            <a:ext cx="11210707" cy="1019643"/>
          </a:xfrm>
        </p:spPr>
        <p:txBody>
          <a:bodyPr/>
          <a:lstStyle/>
          <a:p>
            <a:r>
              <a:rPr lang="el-GR" dirty="0"/>
              <a:t>ΟΙ ΕΟΡΤΕΣ ΤΟΥ ΙΣΡΑΗΛ (Γ)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527" y="1350581"/>
            <a:ext cx="11121273" cy="5375491"/>
          </a:xfrm>
        </p:spPr>
        <p:txBody>
          <a:bodyPr>
            <a:normAutofit/>
          </a:bodyPr>
          <a:lstStyle/>
          <a:p>
            <a:r>
              <a:rPr lang="el-GR" sz="3200" dirty="0"/>
              <a:t>Η ΕΟΡΤΗ ΤΟΥ ΠΑΣΧΑ ΚΑΙ ΤΩΝ ΑΖΥΜΩΝ (συνέχεια):</a:t>
            </a:r>
          </a:p>
          <a:p>
            <a:pPr>
              <a:buNone/>
            </a:pPr>
            <a:r>
              <a:rPr lang="el-GR" sz="3200" dirty="0"/>
              <a:t>     * Πιθανή προέλευση της εορτής του Πάσχα στους Εβραίους: οι θυσίες των βοσκών, με σκοπό να διαφυλαχθούν από το κακό τα κοπάδια, μέσα από το αίμα του θυσιαζόμενου ζώου.</a:t>
            </a:r>
          </a:p>
          <a:p>
            <a:pPr>
              <a:buNone/>
            </a:pPr>
            <a:r>
              <a:rPr lang="el-GR" sz="3200" dirty="0"/>
              <a:t>     * Ως τέτοια εορτή, το Πάσχα υπήρχε και πριν από την Έξοδο από την Αίγυπτο.</a:t>
            </a:r>
          </a:p>
          <a:p>
            <a:pPr>
              <a:buNone/>
            </a:pPr>
            <a:r>
              <a:rPr lang="el-GR" sz="3200" dirty="0"/>
              <a:t>     * «Άζυμα»: ψωμιά που παρασκευάζονταν χωρίς μαγιά.</a:t>
            </a:r>
          </a:p>
          <a:p>
            <a:pPr>
              <a:buNone/>
            </a:pPr>
            <a:r>
              <a:rPr lang="el-GR" sz="3200" dirty="0"/>
              <a:t>     * Η εορτή των Αζύμων συμβολίζει την καινούργια αρχή και έχει το χαρακτήρα της προσφοράς των πρώτων καρπών.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07" y="187829"/>
            <a:ext cx="11228594" cy="1055421"/>
          </a:xfrm>
        </p:spPr>
        <p:txBody>
          <a:bodyPr/>
          <a:lstStyle/>
          <a:p>
            <a:r>
              <a:rPr lang="el-GR" dirty="0"/>
              <a:t>ΟΙ ΕΟΡΤΕΣ ΤΟΥ ΙΣΡΑΗΛ (Δ)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21" y="1502633"/>
            <a:ext cx="11246480" cy="5169774"/>
          </a:xfrm>
        </p:spPr>
        <p:txBody>
          <a:bodyPr/>
          <a:lstStyle/>
          <a:p>
            <a:r>
              <a:rPr lang="el-GR" sz="3200" dirty="0"/>
              <a:t>Η ΕΟΡΤΗ ΤΟΥ ΠΑΣΧΑ ΚΑΙ ΤΩΝ ΑΖΥΜΩΝ (συνέχεια):</a:t>
            </a:r>
          </a:p>
          <a:p>
            <a:pPr>
              <a:buNone/>
            </a:pPr>
            <a:r>
              <a:rPr lang="el-GR" sz="3200" dirty="0"/>
              <a:t>     * Η εορτή των Αζύμων εμφανίζεται μετά από την επάνοδο των Εβραίων στη γη Χαναάν (μετά την απελευθέρωσή τους από την Αίγυτο).</a:t>
            </a:r>
          </a:p>
          <a:p>
            <a:pPr>
              <a:buNone/>
            </a:pPr>
            <a:r>
              <a:rPr lang="el-GR" sz="3200" dirty="0"/>
              <a:t>     * Οι δύο εορτές (Πάσχα και Άζυμα) ήταν αρχικά ανεξάρτητες και ενώθηκαν μετά τη μεταρρλυθμιση του βασιλιά Ιωσία.     </a:t>
            </a:r>
          </a:p>
          <a:p>
            <a:pPr>
              <a:buNone/>
            </a:pPr>
            <a:r>
              <a:rPr lang="el-GR" sz="3200" dirty="0"/>
              <a:t>     * Ως εορτή, το Πάσχα προϋπήρχε των Αζύμων (οι Εβραίοι παρέλαβαν την εορτή των Αζύμων από τους Χαναναίους).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331"/>
            <a:ext cx="11353801" cy="903369"/>
          </a:xfrm>
        </p:spPr>
        <p:txBody>
          <a:bodyPr/>
          <a:lstStyle/>
          <a:p>
            <a:r>
              <a:rPr lang="el-GR" dirty="0"/>
              <a:t>ΟΙ ΕΟΡΤΕΣ ΤΟΥ ΙΣΡΑΗΛ (Ε)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63" y="965979"/>
            <a:ext cx="11724711" cy="5661708"/>
          </a:xfrm>
        </p:spPr>
        <p:txBody>
          <a:bodyPr>
            <a:normAutofit/>
          </a:bodyPr>
          <a:lstStyle/>
          <a:p>
            <a:r>
              <a:rPr lang="el-GR" sz="3200" dirty="0"/>
              <a:t>Η ΕΟΡΤΗ ΤΩΝ ΕΒΔΟΜΆΔΩΝ:</a:t>
            </a:r>
          </a:p>
          <a:p>
            <a:pPr>
              <a:buNone/>
            </a:pPr>
            <a:r>
              <a:rPr lang="el-GR" sz="3200" dirty="0"/>
              <a:t>     * Η συγκεκριμένη εορτή συνδεόταν με το θερισμό του σιταριού.</a:t>
            </a:r>
          </a:p>
          <a:p>
            <a:pPr>
              <a:buNone/>
            </a:pPr>
            <a:r>
              <a:rPr lang="el-GR" sz="3200" dirty="0"/>
              <a:t>     * Η εορτή των Εβδομάδων κλείνει τον κύκλο των εργασιών για το θερισμό των δημητριακών, τον οποίο είχε ανοίξει η εορτή των Αζύ-μων.</a:t>
            </a:r>
          </a:p>
          <a:p>
            <a:pPr>
              <a:buNone/>
            </a:pPr>
            <a:r>
              <a:rPr lang="el-GR" sz="3200" dirty="0"/>
              <a:t>     * Η εορτή των εβδομάδων (στα ελληνικά «Πεντηκοστή») επιτελεί-ται πενήντα ημέρες μετά την εορτή των Αζύμων.</a:t>
            </a:r>
          </a:p>
          <a:p>
            <a:pPr>
              <a:buNone/>
            </a:pPr>
            <a:r>
              <a:rPr lang="el-GR" sz="3200" dirty="0"/>
              <a:t>     * Κατά την εορτή των εβδομάδων προσφέρονταν δύο ένζυμοι άρ-τοι, σε αντιθεση με τον άζυμο άρτο της εορτής των Αζύμων (η προσ-φορά αυτή συμβόλιζε τη μόνιμη εγκατάσταση των Εβραίων στη γη Χαναάν).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980" y="160997"/>
            <a:ext cx="11192820" cy="1028588"/>
          </a:xfrm>
        </p:spPr>
        <p:txBody>
          <a:bodyPr/>
          <a:lstStyle/>
          <a:p>
            <a:r>
              <a:rPr lang="el-GR" dirty="0"/>
              <a:t>ΟΙ ΕΟΡΤΕΣ ΤΟΥ ΙΣΡΑΗΛ (ΣΤ)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49" y="1189585"/>
            <a:ext cx="11742597" cy="5438102"/>
          </a:xfrm>
        </p:spPr>
        <p:txBody>
          <a:bodyPr/>
          <a:lstStyle/>
          <a:p>
            <a:r>
              <a:rPr lang="el-GR" dirty="0"/>
              <a:t> </a:t>
            </a:r>
            <a:r>
              <a:rPr lang="el-GR" sz="3200" dirty="0"/>
              <a:t>Η ΕΟΡΤΗ ΤΗΣ ΣΚΗΝΟΠΗΓΙΑΣ:</a:t>
            </a:r>
          </a:p>
          <a:p>
            <a:pPr>
              <a:buNone/>
            </a:pPr>
            <a:r>
              <a:rPr lang="el-GR" sz="3200" dirty="0"/>
              <a:t>     * Ήταν η εορτή που προέβλεπε προσκύνημα όλων των Εβραίων στα Ιεροσόλυμα.</a:t>
            </a:r>
          </a:p>
          <a:p>
            <a:pPr>
              <a:buNone/>
            </a:pPr>
            <a:r>
              <a:rPr lang="el-GR" sz="3200" dirty="0"/>
              <a:t>     * Πρόκειται για αγροτική εορτή συγκομιδής των καρπών και η επι-τέλεσή της περιελάμβανε διασκέδαση και χορό.</a:t>
            </a:r>
          </a:p>
          <a:p>
            <a:pPr>
              <a:buNone/>
            </a:pPr>
            <a:r>
              <a:rPr lang="el-GR" sz="3200" dirty="0"/>
              <a:t>     * Η εορτή διαρκούσε επτά ημέρες/ Οι προσκυνητές έφτιαχναν καλύβες και παρέμεναν σε αυτές ολόκληρη την περίοδο των εορ-τασμών.</a:t>
            </a:r>
          </a:p>
          <a:p>
            <a:pPr>
              <a:buNone/>
            </a:pPr>
            <a:r>
              <a:rPr lang="el-GR" sz="3200" dirty="0"/>
              <a:t>     * Η εορτή προβλεπόταν το φθινόπωρο και η έναρξή της εξαρ-τιόταν από το χρόνο ωρίμανσης των καρπών.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40" y="250440"/>
            <a:ext cx="11139160" cy="894423"/>
          </a:xfrm>
        </p:spPr>
        <p:txBody>
          <a:bodyPr/>
          <a:lstStyle/>
          <a:p>
            <a:r>
              <a:rPr lang="el-GR" dirty="0"/>
              <a:t>ΟΙ ΕΟΡΤΕΣ ΤΟΥ ΙΣΡΑΗΛ (Ζ)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21" y="1126975"/>
            <a:ext cx="11840974" cy="5554376"/>
          </a:xfrm>
        </p:spPr>
        <p:txBody>
          <a:bodyPr>
            <a:normAutofit/>
          </a:bodyPr>
          <a:lstStyle/>
          <a:p>
            <a:r>
              <a:rPr lang="el-GR" sz="3200" dirty="0"/>
              <a:t>Η ΕΟΡΤΗ ΤΟΥ ΕΞΙΛΑΣΜΟΥ:</a:t>
            </a:r>
          </a:p>
          <a:p>
            <a:pPr>
              <a:buNone/>
            </a:pPr>
            <a:r>
              <a:rPr lang="el-GR" sz="3200" dirty="0"/>
              <a:t>     * Πρόκειται για την εορτή «Γιομ Κιπούρ» που εορτάζεται ακόμα και σήμερα (περίπου το Σεπτέμβριο-Οκτώβριο).</a:t>
            </a:r>
          </a:p>
          <a:p>
            <a:pPr>
              <a:buNone/>
            </a:pPr>
            <a:r>
              <a:rPr lang="el-GR" sz="3200" dirty="0"/>
              <a:t>     * Κατά τον εορτασμό, ουδείς εργαζόταν, προβλεπόταν δε μετά-νοια για τις αμαρτίες, νηστεία, σύναξη και θυσίες στο ναό.</a:t>
            </a:r>
          </a:p>
          <a:p>
            <a:pPr>
              <a:buNone/>
            </a:pPr>
            <a:r>
              <a:rPr lang="el-GR" sz="3200" dirty="0"/>
              <a:t>     * Ήταν η ημέρα, κατά την οποία ο εβραίος αρχιερέας εισερχόταν (για μοναδική φορά το χρόνο) στα άδυτα του ναού των Ιεροσο-λύμων.</a:t>
            </a:r>
          </a:p>
          <a:p>
            <a:pPr>
              <a:buNone/>
            </a:pPr>
            <a:r>
              <a:rPr lang="el-GR" sz="3200" dirty="0"/>
              <a:t>     * Η εορτή είχε χαρακτήρα εξιλαστήριο (καθαρμού) για τους ιερείς και το λαό.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7829"/>
            <a:ext cx="11353800" cy="822871"/>
          </a:xfrm>
        </p:spPr>
        <p:txBody>
          <a:bodyPr/>
          <a:lstStyle/>
          <a:p>
            <a:r>
              <a:rPr lang="el-GR" dirty="0"/>
              <a:t>ΟΙ ΕΟΡΤΕΣ ΤΟΥ ΙΣΡΑΗΛ (Η)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07" y="1028588"/>
            <a:ext cx="11787313" cy="5599098"/>
          </a:xfrm>
        </p:spPr>
        <p:txBody>
          <a:bodyPr>
            <a:normAutofit/>
          </a:bodyPr>
          <a:lstStyle/>
          <a:p>
            <a:r>
              <a:rPr lang="el-GR" sz="3200" dirty="0"/>
              <a:t>Η ΕΟΡΤΗ ΤΗΣ ΧΑΝΟΥΚΑ: </a:t>
            </a:r>
          </a:p>
          <a:p>
            <a:pPr>
              <a:buNone/>
            </a:pPr>
            <a:r>
              <a:rPr lang="el-GR" sz="3200" dirty="0"/>
              <a:t>     * Είναι η εορτή των Εγκαινίων του ναού.</a:t>
            </a:r>
          </a:p>
          <a:p>
            <a:pPr>
              <a:buNone/>
            </a:pPr>
            <a:r>
              <a:rPr lang="el-GR" sz="3200" dirty="0"/>
              <a:t>     * Μετά από τη βεβήλωση του ναού από τον Αντίοχο τον Επιφανή, ο Ιούδας Μακκαβαίος επανέφερε στο ναό τη λατρεία του Θεού και διενήργησε καθαρμό του θυσιαστηρίου, κτίζοντας καινούργιο.</a:t>
            </a:r>
          </a:p>
          <a:p>
            <a:pPr>
              <a:buNone/>
            </a:pPr>
            <a:r>
              <a:rPr lang="el-GR" sz="3200" dirty="0"/>
              <a:t>     * Ως «εορτή των Εγκαινίων» μαρτυρείται και στην Καινή Διαθήκη (Ιω. 10, 22).</a:t>
            </a:r>
          </a:p>
          <a:p>
            <a:pPr>
              <a:buNone/>
            </a:pPr>
            <a:r>
              <a:rPr lang="el-GR" sz="3200" dirty="0"/>
              <a:t>     * Ο εορτασμός διαρκούσε οκτώ ημέρες και χαρακτηριζόταν από άναμμα λυχναριών (γι  αυτό και ονομάζεται «εορτή των Φώτων»).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538" y="116275"/>
            <a:ext cx="10812262" cy="1250886"/>
          </a:xfrm>
        </p:spPr>
        <p:txBody>
          <a:bodyPr/>
          <a:lstStyle/>
          <a:p>
            <a:r>
              <a:rPr lang="el-GR" dirty="0"/>
              <a:t>ΟΙ ΕΟΡΤΕΣ ΤΟΥ ΙΣΡΑΗΛ (Θ)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942" y="1731146"/>
            <a:ext cx="11601145" cy="4780263"/>
          </a:xfrm>
        </p:spPr>
        <p:txBody>
          <a:bodyPr>
            <a:normAutofit/>
          </a:bodyPr>
          <a:lstStyle/>
          <a:p>
            <a:r>
              <a:rPr lang="el-GR" sz="3200" dirty="0"/>
              <a:t>Η ΕΟΡΤΗ ΤΩΝ ΠΟΥΡΙΜ:</a:t>
            </a:r>
          </a:p>
          <a:p>
            <a:pPr>
              <a:buNone/>
            </a:pPr>
            <a:r>
              <a:rPr lang="el-GR" sz="3200" dirty="0"/>
              <a:t>     * Η καθιέρωση της εορτής στηρίζεται στο βιβλίο της Εσθήρ (Πα-λαιά Διαθήκη).</a:t>
            </a:r>
          </a:p>
          <a:p>
            <a:pPr>
              <a:buNone/>
            </a:pPr>
            <a:r>
              <a:rPr lang="el-GR" sz="3200" dirty="0"/>
              <a:t>     * «</a:t>
            </a:r>
            <a:r>
              <a:rPr lang="el-GR" sz="3200" dirty="0" err="1"/>
              <a:t>Πουρίμ</a:t>
            </a:r>
            <a:r>
              <a:rPr lang="el-GR" sz="3200" dirty="0"/>
              <a:t>»= «κλήροι».</a:t>
            </a:r>
          </a:p>
          <a:p>
            <a:pPr>
              <a:buNone/>
            </a:pPr>
            <a:r>
              <a:rPr lang="el-GR" sz="3200" dirty="0"/>
              <a:t>     * Πιθανόν να πρόκειται για εορτή ανάμνησης ενός διωγμού, από τον οποίο διασώθηκαν οι Εβραίοι.</a:t>
            </a:r>
          </a:p>
          <a:p>
            <a:pPr>
              <a:buNone/>
            </a:pPr>
            <a:r>
              <a:rPr lang="el-GR" sz="3200" dirty="0"/>
              <a:t>     * Η εορτή υπάρχει μέχρι σήμερα στο εβραϊκό έθνος και χαρακτη-ρίζεται από τις μεταμφιέσεις των ανθρώπων (κάτι αντίστοιχο με α-νάλογες εορτές του δυτικού χριστιανικού κόσμου).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1176</Words>
  <Application>Microsoft Macintosh PowerPoint</Application>
  <PresentationFormat>Widescreen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Θέμα του Office</vt:lpstr>
      <vt:lpstr>ΟΙ ΕΟΡΤΕΣ ΤΟΥ ΙΣΡΑΗΛ (Α)</vt:lpstr>
      <vt:lpstr>ΟΙ ΕΟΡΤΕΣ ΤΟΥ ΙΣΡΑΗΛ (Β)</vt:lpstr>
      <vt:lpstr>ΟΙ ΕΟΡΤΕΣ ΤΟΥ ΙΣΡΑΗΛ (Γ)</vt:lpstr>
      <vt:lpstr>ΟΙ ΕΟΡΤΕΣ ΤΟΥ ΙΣΡΑΗΛ (Δ)</vt:lpstr>
      <vt:lpstr>ΟΙ ΕΟΡΤΕΣ ΤΟΥ ΙΣΡΑΗΛ (Ε)</vt:lpstr>
      <vt:lpstr>ΟΙ ΕΟΡΤΕΣ ΤΟΥ ΙΣΡΑΗΛ (ΣΤ)</vt:lpstr>
      <vt:lpstr>ΟΙ ΕΟΡΤΕΣ ΤΟΥ ΙΣΡΑΗΛ (Ζ)</vt:lpstr>
      <vt:lpstr>ΟΙ ΕΟΡΤΕΣ ΤΟΥ ΙΣΡΑΗΛ (Η)</vt:lpstr>
      <vt:lpstr>ΟΙ ΕΟΡΤΕΣ ΤΟΥ ΙΣΡΑΗΛ (Θ)</vt:lpstr>
      <vt:lpstr>ΕΙΣΑΓΩΓΗ ΣΤΙΣ ΕΛΛΗΝΟΡΩΜΑΪΚΕΣ ΕΟΡΤΕΣ (Α)</vt:lpstr>
      <vt:lpstr>ΕΙΣΑΓΩΓΗ ΣΤΙΣ ΕΛΛΗΝΟΡΩΜΑΪΚΕΣ ΕΟΡΤΕΣ (Β)</vt:lpstr>
      <vt:lpstr>ΕΙΣΑΓΩΓΗ ΣΤΙΣ ΕΛΛΗΝΟΡΩΜΑΪΚΕΣ ΕΟΡΤΕΣ (Γ)</vt:lpstr>
      <vt:lpstr>ΕΙΣΑΓΩΓΗ ΣΤΙΣ ΕΛΛΗΝΟΡΩΜΑΪΚΕΣ ΕΟΡΤΕΣ (Δ)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Γεώργιος Φίλιας</dc:creator>
  <cp:lastModifiedBy>Georgios Filias</cp:lastModifiedBy>
  <cp:revision>144</cp:revision>
  <dcterms:created xsi:type="dcterms:W3CDTF">2020-02-18T07:59:53Z</dcterms:created>
  <dcterms:modified xsi:type="dcterms:W3CDTF">2021-03-10T11:59:46Z</dcterms:modified>
</cp:coreProperties>
</file>