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203EA-1CD3-BC4E-A21B-CB8851D60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80A2B-84DF-7641-B808-548ABBC7A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FC81-BDE8-404E-9343-BC3F22C48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D06-8BC1-1B42-8706-03B851613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E9BAD-BB51-3F43-8D81-71370D7D9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9445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67A1-F3C7-754B-B583-1E84065CA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53B120-92A7-1C44-9C5B-E53C705E6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D0979-341E-8148-B3B4-71AD5615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B571B-3A39-5E4D-9ED2-47F1072F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B5CD4-92B5-C440-8498-789EE0688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469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E32A79-E76F-EC4F-9E37-E4AF4AEF3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96B6C3-76B8-E749-A61E-39A503288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2EF9E-E57C-7F47-80C0-FF53D80F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9ACA7-BCA0-124C-9364-D73F62C33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A56DA-FE99-724D-931B-C8B6BBF9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8254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651C-BE67-4541-AAAF-67595C5D8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DBD19-0886-FB48-A911-747945E5F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9E02A-18E1-A848-931D-D58423C1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1C3FC-5477-E744-A41C-ACB936036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ABCA6-7C0D-FC40-82B3-261CD3DC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4142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F1740-EE0E-9A47-9FEC-B9C3AECE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27AF5-19E6-4C4D-8FF3-B91FD3C85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E6AB6-5014-534F-BA5D-E12C9AD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FFA25-CB34-0A48-AE43-B436EF2F6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48425-C93A-F947-A58D-59FB9C8E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8983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5E82D-3078-AC41-B657-E3C08CEB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80EE4-CC0D-BC4E-9B5C-65C655B4A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DD611-860E-B749-A699-FD8EB4CC6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647E0-2677-E446-A418-99F2509A7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F5747-EB7D-4B47-8460-B1C088C0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34AE9-5962-BA42-BF9D-D5CDB293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63175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A6D96-D3A2-4349-8D5C-15BCF5B71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84404-4FBD-584C-8B95-F4B6A6801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D5FC31-5341-894A-842E-6127627CC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0AB4D9-485F-7B44-83F3-0E9F00C85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80381C-0838-C14A-99D3-32A4A4571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DD64FE-7A4B-0E4D-9E85-861079041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E20467-FE7F-F242-9299-8D6174B4F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3EF31-B1EB-9B4D-A8BB-FA415DED5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673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5303F-28E6-0C4B-9CBE-D8418C50A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D9A432-EEEC-9345-A028-547D0C88A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A2F44-4822-7045-B3FF-3E05FC12B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77AD8-0822-774A-A2C9-D95A4199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0142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03850A-7650-1741-B856-C75077FA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0B1222-5B86-4F47-82B9-D679D976B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452C7-7B76-4944-A228-557C40D8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8260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38DF8-5EC2-0F4C-8123-8B62D645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C8B46-624E-E64B-9793-BF024851C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282969-05D3-FF46-A924-F58C93322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58E35-7210-7542-94C2-BAD0EDADE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47F10-C5DD-AD44-B908-575172830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647C3-DE44-6640-A79F-7FAE6FF2F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077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6F5F-5E71-7E40-9F60-DA9E54C3C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4482DD-D86E-0A4D-B02B-B8F2EE1AD3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F228F-5DC6-D94D-89BE-FCE844871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8A8E1-FC54-6747-8E18-856E31FA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2E6D2-0464-0A4F-99C3-8C2F7E7E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1939B-F85A-204A-BB49-166CD5621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0649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EE7064-70A0-1149-AFD2-5B921F611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4DF6E-2A9F-4E48-9C9D-4E7E4772A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01E77-18FD-8C46-B856-3087E3B50E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132F-5D15-184E-8D37-50697888BC6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97C16-03FF-1A49-958C-25E75F759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D705B-8C4D-7149-B560-480C34AE0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3410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FA161-0955-5C41-9D25-AF1FB8FB6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1353800" cy="8397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38CB1-74AF-0E44-AB87-240A17038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7" y="186612"/>
            <a:ext cx="11980505" cy="6568751"/>
          </a:xfrm>
        </p:spPr>
        <p:txBody>
          <a:bodyPr>
            <a:normAutofit/>
          </a:bodyPr>
          <a:lstStyle/>
          <a:p>
            <a:r>
              <a:rPr lang="el-GR" sz="3600" dirty="0" err="1"/>
              <a:t>Ἄς</a:t>
            </a:r>
            <a:r>
              <a:rPr lang="el-GR" sz="3600" dirty="0"/>
              <a:t> </a:t>
            </a:r>
            <a:r>
              <a:rPr lang="el-GR" sz="3600" dirty="0" err="1"/>
              <a:t>ἀναφέρουμε</a:t>
            </a:r>
            <a:r>
              <a:rPr lang="el-GR" sz="3600" dirty="0"/>
              <a:t> </a:t>
            </a:r>
            <a:r>
              <a:rPr lang="el-GR" sz="3600" dirty="0" err="1"/>
              <a:t>ὡς</a:t>
            </a:r>
            <a:r>
              <a:rPr lang="el-GR" sz="3600" dirty="0"/>
              <a:t> παράδειγμα </a:t>
            </a:r>
            <a:r>
              <a:rPr lang="el-GR" sz="3600" dirty="0" err="1"/>
              <a:t>τὴν</a:t>
            </a:r>
            <a:r>
              <a:rPr lang="el-GR" sz="3600" dirty="0"/>
              <a:t> περίοδο </a:t>
            </a:r>
            <a:r>
              <a:rPr lang="el-GR" sz="3600" dirty="0" err="1"/>
              <a:t>τῆς</a:t>
            </a:r>
            <a:r>
              <a:rPr lang="el-GR" sz="3600" dirty="0"/>
              <a:t> Τουρκοκρατίας,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ὁποία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πολιτιστικὴ</a:t>
            </a:r>
            <a:r>
              <a:rPr lang="el-GR" sz="3600" dirty="0"/>
              <a:t> </a:t>
            </a:r>
            <a:r>
              <a:rPr lang="el-GR" sz="3600" dirty="0" err="1"/>
              <a:t>ὑποβάθμιση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ἔθνους</a:t>
            </a:r>
            <a:r>
              <a:rPr lang="el-GR" sz="3600" dirty="0"/>
              <a:t> </a:t>
            </a:r>
            <a:r>
              <a:rPr lang="el-GR" sz="3600" dirty="0" err="1"/>
              <a:t>ἀντανακλᾶται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ἐμφάνιση</a:t>
            </a:r>
            <a:r>
              <a:rPr lang="el-GR" sz="3600" dirty="0"/>
              <a:t> </a:t>
            </a:r>
            <a:r>
              <a:rPr lang="el-GR" sz="3600" dirty="0" err="1"/>
              <a:t>παρακμιακῶν</a:t>
            </a:r>
            <a:r>
              <a:rPr lang="el-GR" sz="3600" dirty="0"/>
              <a:t> </a:t>
            </a:r>
            <a:r>
              <a:rPr lang="el-GR" sz="3600" dirty="0" err="1"/>
              <a:t>πρακτικῶν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ἐκκλησιαστικὴ</a:t>
            </a:r>
            <a:r>
              <a:rPr lang="el-GR" sz="3600" dirty="0"/>
              <a:t> Λατρεία. </a:t>
            </a:r>
          </a:p>
          <a:p>
            <a:r>
              <a:rPr lang="el-GR" sz="3600" dirty="0" err="1"/>
              <a:t>Σημαντικὴ</a:t>
            </a:r>
            <a:r>
              <a:rPr lang="el-GR" sz="3600" dirty="0"/>
              <a:t> </a:t>
            </a:r>
            <a:r>
              <a:rPr lang="el-GR" sz="3600" dirty="0" err="1"/>
              <a:t>πτυχὴ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συνάφεια θείας Λατρείας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πολιτισμοῦ</a:t>
            </a:r>
            <a:r>
              <a:rPr lang="el-GR" sz="3600" dirty="0"/>
              <a:t> </a:t>
            </a:r>
            <a:r>
              <a:rPr lang="el-GR" sz="3600" dirty="0" err="1"/>
              <a:t>ἀποτελοῦν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λεγόμενες «</a:t>
            </a:r>
            <a:r>
              <a:rPr lang="el-GR" sz="3600" dirty="0" err="1"/>
              <a:t>περιστατικὲς</a:t>
            </a:r>
            <a:r>
              <a:rPr lang="el-GR" sz="3600" dirty="0"/>
              <a:t> </a:t>
            </a:r>
            <a:r>
              <a:rPr lang="el-GR" sz="3600" dirty="0" err="1"/>
              <a:t>εὐχὲς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Ἀκολουθίες</a:t>
            </a:r>
            <a:r>
              <a:rPr lang="el-GR" sz="3600" dirty="0"/>
              <a:t>»,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ὁποῖες</a:t>
            </a:r>
            <a:r>
              <a:rPr lang="el-GR" sz="3600" dirty="0"/>
              <a:t> καταχωρίζονται συνήθως </a:t>
            </a:r>
            <a:r>
              <a:rPr lang="el-GR" sz="3600" dirty="0" err="1"/>
              <a:t>στὸ</a:t>
            </a:r>
            <a:r>
              <a:rPr lang="el-GR" sz="3600" dirty="0"/>
              <a:t> </a:t>
            </a:r>
            <a:r>
              <a:rPr lang="el-GR" sz="3600" dirty="0" err="1"/>
              <a:t>τελευταῖο</a:t>
            </a:r>
            <a:r>
              <a:rPr lang="el-GR" sz="3600" dirty="0"/>
              <a:t> </a:t>
            </a:r>
            <a:r>
              <a:rPr lang="el-GR" sz="3600" dirty="0" err="1"/>
              <a:t>τμῆμα</a:t>
            </a:r>
            <a:r>
              <a:rPr lang="el-GR" sz="3600" dirty="0"/>
              <a:t> τόσο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χειρογράφων</a:t>
            </a:r>
            <a:r>
              <a:rPr lang="el-GR" sz="3600" dirty="0"/>
              <a:t>, </a:t>
            </a:r>
            <a:r>
              <a:rPr lang="el-GR" sz="3600" dirty="0" err="1"/>
              <a:t>ὅσο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ἐντύπων</a:t>
            </a:r>
            <a:r>
              <a:rPr lang="el-GR" sz="3600" dirty="0"/>
              <a:t> </a:t>
            </a:r>
            <a:r>
              <a:rPr lang="el-GR" sz="3600" dirty="0" err="1"/>
              <a:t>Εὐχολογίων</a:t>
            </a:r>
            <a:r>
              <a:rPr lang="el-GR" sz="3600" dirty="0"/>
              <a:t>. 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334740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CCF5C-55B4-5445-8A91-7908A261F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13062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C13D2-72E3-F34B-B7ED-DA5DCE776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5" y="130629"/>
            <a:ext cx="12027158" cy="6587412"/>
          </a:xfrm>
        </p:spPr>
        <p:txBody>
          <a:bodyPr>
            <a:no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ἀλήθεια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ἐκκλησιαστικὴ</a:t>
            </a:r>
            <a:r>
              <a:rPr lang="el-GR" sz="3600" dirty="0"/>
              <a:t> Λατρεία μετέχει </a:t>
            </a:r>
            <a:r>
              <a:rPr lang="el-GR" sz="3600" dirty="0" err="1"/>
              <a:t>στὸν</a:t>
            </a:r>
            <a:r>
              <a:rPr lang="el-GR" sz="3600" dirty="0"/>
              <a:t> </a:t>
            </a:r>
            <a:r>
              <a:rPr lang="el-GR" sz="3600" dirty="0" err="1"/>
              <a:t>πολιτισμὸ</a:t>
            </a:r>
            <a:r>
              <a:rPr lang="el-GR" sz="3600" dirty="0"/>
              <a:t> </a:t>
            </a:r>
            <a:r>
              <a:rPr lang="el-GR" sz="3600" dirty="0" err="1"/>
              <a:t>ἑδράζεται</a:t>
            </a:r>
            <a:r>
              <a:rPr lang="el-GR" sz="3600" dirty="0"/>
              <a:t> πάνω </a:t>
            </a:r>
            <a:r>
              <a:rPr lang="el-GR" sz="3600" dirty="0" err="1"/>
              <a:t>σὲ</a:t>
            </a:r>
            <a:r>
              <a:rPr lang="el-GR" sz="3600" dirty="0"/>
              <a:t> μία </a:t>
            </a:r>
            <a:r>
              <a:rPr lang="el-GR" sz="3600" dirty="0" err="1"/>
              <a:t>ἄλλη</a:t>
            </a:r>
            <a:r>
              <a:rPr lang="el-GR" sz="3600" dirty="0"/>
              <a:t> </a:t>
            </a:r>
            <a:r>
              <a:rPr lang="el-GR" sz="3600" dirty="0" err="1"/>
              <a:t>ἀλήθεια</a:t>
            </a:r>
            <a:r>
              <a:rPr lang="el-GR" sz="3600" dirty="0"/>
              <a:t>: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θεία </a:t>
            </a:r>
            <a:r>
              <a:rPr lang="el-GR" sz="3600" dirty="0" err="1"/>
              <a:t>Ἀποκάλυψη</a:t>
            </a:r>
            <a:r>
              <a:rPr lang="el-GR" sz="3600" dirty="0"/>
              <a:t> </a:t>
            </a:r>
            <a:r>
              <a:rPr lang="el-GR" sz="3600" dirty="0" err="1"/>
              <a:t>ἐκφράστηκε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διαδόθηκε 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ὑπάρχουσες</a:t>
            </a:r>
            <a:r>
              <a:rPr lang="el-GR" sz="3600" dirty="0"/>
              <a:t> </a:t>
            </a:r>
            <a:r>
              <a:rPr lang="el-GR" sz="3600" dirty="0" err="1"/>
              <a:t>πολιτιστικὲς</a:t>
            </a:r>
            <a:r>
              <a:rPr lang="el-GR" sz="3600" dirty="0"/>
              <a:t> </a:t>
            </a:r>
            <a:r>
              <a:rPr lang="el-GR" sz="3600" dirty="0" err="1"/>
              <a:t>δομὲς</a:t>
            </a:r>
            <a:r>
              <a:rPr lang="el-GR" sz="3600" dirty="0"/>
              <a:t> κάποιων </a:t>
            </a:r>
            <a:r>
              <a:rPr lang="el-GR" sz="3600" dirty="0" err="1"/>
              <a:t>λαῶν</a:t>
            </a:r>
            <a:r>
              <a:rPr lang="el-GR" sz="3600" dirty="0"/>
              <a:t> (</a:t>
            </a:r>
            <a:r>
              <a:rPr lang="el-GR" sz="3600" dirty="0" err="1"/>
              <a:t>γλῶσσα</a:t>
            </a:r>
            <a:r>
              <a:rPr lang="el-GR" sz="3600" dirty="0"/>
              <a:t>, συμβολισμός, τελετουργία).</a:t>
            </a:r>
            <a:r>
              <a:rPr lang="en-GR" sz="3600" dirty="0">
                <a:effectLst/>
              </a:rPr>
              <a:t> </a:t>
            </a:r>
            <a:endParaRPr lang="el-GR" sz="3600" dirty="0">
              <a:effectLst/>
            </a:endParaRPr>
          </a:p>
          <a:p>
            <a:r>
              <a:rPr lang="el-GR" sz="3600" dirty="0" err="1"/>
              <a:t>Μὲ</a:t>
            </a:r>
            <a:r>
              <a:rPr lang="el-GR" sz="3600" dirty="0"/>
              <a:t> βάση </a:t>
            </a:r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ἀρχή</a:t>
            </a:r>
            <a:r>
              <a:rPr lang="el-GR" sz="3600" dirty="0"/>
              <a:t>, </a:t>
            </a:r>
            <a:r>
              <a:rPr lang="el-GR" sz="3600" dirty="0" err="1"/>
              <a:t>ἡ</a:t>
            </a:r>
            <a:r>
              <a:rPr lang="el-GR" sz="3600" dirty="0"/>
              <a:t> Λατρεία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ὄχι</a:t>
            </a:r>
            <a:r>
              <a:rPr lang="el-GR" sz="3600" dirty="0"/>
              <a:t> μόνο </a:t>
            </a:r>
            <a:r>
              <a:rPr lang="el-GR" sz="3600" dirty="0" err="1"/>
              <a:t>δὲν</a:t>
            </a:r>
            <a:r>
              <a:rPr lang="el-GR" sz="3600" dirty="0"/>
              <a:t> πρέπει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ἀντίκειται</a:t>
            </a:r>
            <a:r>
              <a:rPr lang="el-GR" sz="3600" dirty="0"/>
              <a:t> </a:t>
            </a:r>
            <a:r>
              <a:rPr lang="el-GR" sz="3600" dirty="0" err="1"/>
              <a:t>στὸν</a:t>
            </a:r>
            <a:r>
              <a:rPr lang="el-GR" sz="3600" dirty="0"/>
              <a:t> πολιτισμό,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διαβλέπει 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αὐτὸν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θεϊκὴ</a:t>
            </a:r>
            <a:r>
              <a:rPr lang="el-GR" sz="3600" dirty="0"/>
              <a:t> παρουσία </a:t>
            </a:r>
            <a:r>
              <a:rPr lang="el-GR" sz="3600" dirty="0" err="1"/>
              <a:t>στὸν</a:t>
            </a:r>
            <a:r>
              <a:rPr lang="el-GR" sz="3600" dirty="0"/>
              <a:t> κόσμο. </a:t>
            </a:r>
          </a:p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ἐκκλησιαστικὴ</a:t>
            </a:r>
            <a:r>
              <a:rPr lang="el-GR" sz="3600" dirty="0"/>
              <a:t> Λατρεία, βεβαίως,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καλεῖται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προσαρμοστεῖ</a:t>
            </a:r>
            <a:r>
              <a:rPr lang="el-GR" sz="3600" dirty="0"/>
              <a:t> (</a:t>
            </a:r>
            <a:r>
              <a:rPr lang="el-GR" sz="3600" dirty="0" err="1"/>
              <a:t>ἄνευ</a:t>
            </a:r>
            <a:r>
              <a:rPr lang="el-GR" sz="3600" dirty="0"/>
              <a:t> </a:t>
            </a:r>
            <a:r>
              <a:rPr lang="el-GR" sz="3600" dirty="0" err="1"/>
              <a:t>ὅρων</a:t>
            </a:r>
            <a:r>
              <a:rPr lang="el-GR" sz="3600" dirty="0"/>
              <a:t>) </a:t>
            </a:r>
            <a:r>
              <a:rPr lang="el-GR" sz="3600" dirty="0" err="1"/>
              <a:t>στὸ</a:t>
            </a:r>
            <a:r>
              <a:rPr lang="el-GR" sz="3600" dirty="0"/>
              <a:t> </a:t>
            </a:r>
            <a:r>
              <a:rPr lang="el-GR" sz="3600" dirty="0" err="1"/>
              <a:t>πολιτιστικὸ</a:t>
            </a:r>
            <a:r>
              <a:rPr lang="el-GR" sz="3600" dirty="0"/>
              <a:t> γίγνεσθαι,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διαλεχθεῖ</a:t>
            </a:r>
            <a:r>
              <a:rPr lang="el-GR" sz="3600" dirty="0"/>
              <a:t> μαζί του θεωρώντας το </a:t>
            </a:r>
            <a:r>
              <a:rPr lang="el-GR" sz="3600" dirty="0" err="1"/>
              <a:t>ὡς</a:t>
            </a:r>
            <a:r>
              <a:rPr lang="el-GR" sz="3600" dirty="0"/>
              <a:t> μία </a:t>
            </a:r>
            <a:r>
              <a:rPr lang="el-GR" sz="3600" dirty="0" err="1"/>
              <a:t>ἔκφραση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ἀλήθειας</a:t>
            </a:r>
            <a:r>
              <a:rPr lang="el-GR" sz="3600" dirty="0"/>
              <a:t>.</a:t>
            </a:r>
            <a:r>
              <a:rPr lang="en-GR" sz="3600" dirty="0">
                <a:effectLst/>
              </a:rPr>
              <a:t> 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4143354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8C914-4C95-4D4F-9FF7-5FBBBBA1C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9330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BAABB-0AEB-C244-87A6-A65C5B927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06" y="177282"/>
            <a:ext cx="12008497" cy="6522098"/>
          </a:xfrm>
        </p:spPr>
        <p:txBody>
          <a:bodyPr>
            <a:normAutofit/>
          </a:bodyPr>
          <a:lstStyle/>
          <a:p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διαλεκτικὴ</a:t>
            </a:r>
            <a:r>
              <a:rPr lang="el-GR" sz="3600" dirty="0"/>
              <a:t> </a:t>
            </a:r>
            <a:r>
              <a:rPr lang="el-GR" sz="3600" dirty="0" err="1"/>
              <a:t>ἐπιτρέπει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προσδιορίσουμε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συμβολὴ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Λατρείας </a:t>
            </a:r>
            <a:r>
              <a:rPr lang="el-GR" sz="3600" dirty="0" err="1"/>
              <a:t>στὸν</a:t>
            </a:r>
            <a:r>
              <a:rPr lang="el-GR" sz="3600" dirty="0"/>
              <a:t> </a:t>
            </a:r>
            <a:r>
              <a:rPr lang="el-GR" sz="3600" dirty="0" err="1"/>
              <a:t>πολιτισμὸ</a:t>
            </a:r>
            <a:r>
              <a:rPr lang="el-GR" sz="3600" dirty="0"/>
              <a:t>: </a:t>
            </a:r>
            <a:r>
              <a:rPr lang="el-GR" sz="3600" dirty="0" err="1"/>
              <a:t>τὴν</a:t>
            </a:r>
            <a:r>
              <a:rPr lang="el-GR" sz="3600" dirty="0"/>
              <a:t>, 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Λατρεία, </a:t>
            </a:r>
            <a:r>
              <a:rPr lang="el-GR" sz="3600" dirty="0" err="1"/>
              <a:t>πνευματικὴ</a:t>
            </a:r>
            <a:r>
              <a:rPr lang="el-GR" sz="3600" dirty="0"/>
              <a:t> </a:t>
            </a:r>
            <a:r>
              <a:rPr lang="el-GR" sz="3600" dirty="0" err="1"/>
              <a:t>ἀναγέννηση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ἀνθρώπου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δημιουργὸς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πολιτισμοῦ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, </a:t>
            </a:r>
            <a:r>
              <a:rPr lang="el-GR" sz="3600" dirty="0" err="1"/>
              <a:t>διὰ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Λατρείας, </a:t>
            </a:r>
            <a:r>
              <a:rPr lang="el-GR" sz="3600" dirty="0" err="1"/>
              <a:t>ἐξαγιασμὸ</a:t>
            </a:r>
            <a:r>
              <a:rPr lang="el-GR" sz="3600" dirty="0"/>
              <a:t> </a:t>
            </a:r>
            <a:r>
              <a:rPr lang="el-GR" sz="3600" dirty="0" err="1"/>
              <a:t>ὅλων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ἐπιτευγμάτων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πολιτισμοῦ</a:t>
            </a:r>
            <a:r>
              <a:rPr lang="el-GR" sz="3600" dirty="0"/>
              <a:t>, </a:t>
            </a:r>
            <a:r>
              <a:rPr lang="el-GR" sz="3600" dirty="0" err="1"/>
              <a:t>ὑπὸ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προϋπόθεση </a:t>
            </a:r>
            <a:r>
              <a:rPr lang="el-GR" sz="3600" dirty="0" err="1"/>
              <a:t>νὰ</a:t>
            </a:r>
            <a:r>
              <a:rPr lang="el-GR" sz="3600" dirty="0"/>
              <a:t> συνάδουν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πνευματικὴ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βιοτικὴ</a:t>
            </a:r>
            <a:r>
              <a:rPr lang="el-GR" sz="3600" dirty="0"/>
              <a:t> πρόοδο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ἀνθρώπου</a:t>
            </a:r>
            <a:r>
              <a:rPr lang="el-GR" sz="3600" dirty="0"/>
              <a:t>.</a:t>
            </a:r>
            <a:endParaRPr lang="en-GR" sz="3600" dirty="0"/>
          </a:p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ἀποδοχὴ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πολιτισμοῦ</a:t>
            </a:r>
            <a:r>
              <a:rPr lang="el-GR" sz="3600" dirty="0"/>
              <a:t>, </a:t>
            </a:r>
            <a:r>
              <a:rPr lang="el-GR" sz="3600" dirty="0" err="1"/>
              <a:t>μαζὶ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ὅ,τι</a:t>
            </a:r>
            <a:r>
              <a:rPr lang="el-GR" sz="3600" dirty="0"/>
              <a:t> συνεπάγεται, </a:t>
            </a:r>
            <a:r>
              <a:rPr lang="el-GR" sz="3600" dirty="0" err="1"/>
              <a:t>εἶναι</a:t>
            </a:r>
            <a:r>
              <a:rPr lang="el-GR" sz="3600" dirty="0"/>
              <a:t> χρήσιμη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σαφὴς</a:t>
            </a:r>
            <a:r>
              <a:rPr lang="el-GR" sz="3600" dirty="0"/>
              <a:t>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ἐκκλησιαστικὸ</a:t>
            </a:r>
            <a:r>
              <a:rPr lang="el-GR" sz="3600" dirty="0"/>
              <a:t> </a:t>
            </a:r>
            <a:r>
              <a:rPr lang="el-GR" sz="3600" dirty="0" err="1"/>
              <a:t>σῶμα</a:t>
            </a:r>
            <a:r>
              <a:rPr lang="el-GR" sz="3600" dirty="0"/>
              <a:t> </a:t>
            </a:r>
            <a:r>
              <a:rPr lang="el-GR" sz="3600" dirty="0" err="1"/>
              <a:t>ὅταν</a:t>
            </a:r>
            <a:r>
              <a:rPr lang="el-GR" sz="3600" dirty="0"/>
              <a:t> </a:t>
            </a:r>
            <a:r>
              <a:rPr lang="el-GR" sz="3600" dirty="0" err="1"/>
              <a:t>ἐπιβεβαιώνει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ἀντινομία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κόσμο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ὄχι</a:t>
            </a:r>
            <a:r>
              <a:rPr lang="el-GR" sz="3600" dirty="0"/>
              <a:t> </a:t>
            </a:r>
            <a:r>
              <a:rPr lang="el-GR" sz="3600" dirty="0" err="1"/>
              <a:t>ὅταν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αἴρει</a:t>
            </a:r>
            <a:r>
              <a:rPr lang="el-GR" sz="3600" dirty="0"/>
              <a:t>.</a:t>
            </a:r>
            <a:endParaRPr lang="en-GR" sz="3600" dirty="0"/>
          </a:p>
          <a:p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3336569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377D8-E012-0746-A471-B43BAC3FB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8397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36147-625D-AC45-A3C4-A8280E52C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6" y="186612"/>
            <a:ext cx="11989836" cy="6550090"/>
          </a:xfrm>
        </p:spPr>
        <p:txBody>
          <a:bodyPr>
            <a:normAutofit/>
          </a:bodyPr>
          <a:lstStyle/>
          <a:p>
            <a:r>
              <a:rPr lang="el-GR" sz="3600" dirty="0" err="1"/>
              <a:t>Οἱ</a:t>
            </a:r>
            <a:r>
              <a:rPr lang="el-GR" sz="3600" dirty="0"/>
              <a:t> συγκεκριμένες </a:t>
            </a:r>
            <a:r>
              <a:rPr lang="el-GR" sz="3600" dirty="0" err="1"/>
              <a:t>εὐχὲς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Ἀκολουθίες</a:t>
            </a:r>
            <a:r>
              <a:rPr lang="el-GR" sz="3600" dirty="0"/>
              <a:t> καταδεικνύουν δύο </a:t>
            </a:r>
            <a:r>
              <a:rPr lang="el-GR" sz="3600" dirty="0" err="1"/>
              <a:t>ἀλήθειες</a:t>
            </a:r>
            <a:r>
              <a:rPr lang="el-GR" sz="3600" dirty="0"/>
              <a:t>: </a:t>
            </a:r>
            <a:r>
              <a:rPr lang="el-GR" sz="3600" dirty="0" err="1"/>
              <a:t>πρῶτον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ἐκκλησιαστικὴ</a:t>
            </a:r>
            <a:r>
              <a:rPr lang="el-GR" sz="3600" dirty="0"/>
              <a:t> Λατρεία </a:t>
            </a:r>
            <a:r>
              <a:rPr lang="el-GR" sz="3600" dirty="0" err="1"/>
              <a:t>παρακολουθεῖ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ἐνδιαφέρον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πολιτιστικὴ</a:t>
            </a:r>
            <a:r>
              <a:rPr lang="el-GR" sz="3600" dirty="0"/>
              <a:t> </a:t>
            </a:r>
            <a:r>
              <a:rPr lang="el-GR" sz="3600" dirty="0" err="1"/>
              <a:t>ἐξέλιξη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προσφέρει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ἐξέλιξη</a:t>
            </a:r>
            <a:r>
              <a:rPr lang="el-GR" sz="3600" dirty="0"/>
              <a:t> </a:t>
            </a:r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ἁγιαστική</a:t>
            </a:r>
            <a:r>
              <a:rPr lang="el-GR" sz="3600" dirty="0"/>
              <a:t> της δωρεά, </a:t>
            </a:r>
            <a:r>
              <a:rPr lang="el-GR" sz="3600" dirty="0" err="1"/>
              <a:t>ἀποκαλύπτοντας</a:t>
            </a:r>
            <a:r>
              <a:rPr lang="el-GR" sz="3600" dirty="0"/>
              <a:t> παράλληλα </a:t>
            </a:r>
            <a:r>
              <a:rPr lang="el-GR" sz="3600" dirty="0" err="1"/>
              <a:t>τὴ</a:t>
            </a:r>
            <a:r>
              <a:rPr lang="el-GR" sz="3600" dirty="0"/>
              <a:t> ζωντάνια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δυναμικότητά της. </a:t>
            </a:r>
          </a:p>
          <a:p>
            <a:r>
              <a:rPr lang="el-GR" sz="3600" dirty="0" err="1"/>
              <a:t>Καὶ</a:t>
            </a:r>
            <a:r>
              <a:rPr lang="el-GR" sz="3600" dirty="0"/>
              <a:t> δεύτερον,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θεία Λατρεία, 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συγκεκριμένη </a:t>
            </a:r>
            <a:r>
              <a:rPr lang="el-GR" sz="3600" dirty="0" err="1"/>
              <a:t>ἁγιαστική</a:t>
            </a:r>
            <a:r>
              <a:rPr lang="el-GR" sz="3600" dirty="0"/>
              <a:t> της παρουσία </a:t>
            </a:r>
            <a:r>
              <a:rPr lang="el-GR" sz="3600" dirty="0" err="1"/>
              <a:t>στὰ</a:t>
            </a:r>
            <a:r>
              <a:rPr lang="el-GR" sz="3600" dirty="0"/>
              <a:t> </a:t>
            </a:r>
            <a:r>
              <a:rPr lang="el-GR" sz="3600" dirty="0" err="1"/>
              <a:t>πολιτιστικὰ</a:t>
            </a:r>
            <a:r>
              <a:rPr lang="el-GR" sz="3600" dirty="0"/>
              <a:t> δρώμενα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ἐποχῆς</a:t>
            </a:r>
            <a:r>
              <a:rPr lang="el-GR" sz="3600" dirty="0"/>
              <a:t> της, </a:t>
            </a:r>
            <a:r>
              <a:rPr lang="el-GR" sz="3600" dirty="0" err="1"/>
              <a:t>ἑρμηνεύει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ἀνθρώπινο</a:t>
            </a:r>
            <a:r>
              <a:rPr lang="el-GR" sz="3600" dirty="0"/>
              <a:t> </a:t>
            </a:r>
            <a:r>
              <a:rPr lang="el-GR" sz="3600" dirty="0" err="1"/>
              <a:t>πολιτισμὸ</a:t>
            </a:r>
            <a:r>
              <a:rPr lang="el-GR" sz="3600" dirty="0"/>
              <a:t> </a:t>
            </a:r>
            <a:r>
              <a:rPr lang="el-GR" sz="3600" dirty="0" err="1"/>
              <a:t>ὡς</a:t>
            </a:r>
            <a:r>
              <a:rPr lang="el-GR" sz="3600" dirty="0"/>
              <a:t> </a:t>
            </a:r>
            <a:r>
              <a:rPr lang="el-GR" sz="3600" dirty="0" err="1"/>
              <a:t>ἕνα</a:t>
            </a:r>
            <a:r>
              <a:rPr lang="el-GR" sz="3600" dirty="0"/>
              <a:t> πλαίσιο παρουσίας </a:t>
            </a:r>
            <a:r>
              <a:rPr lang="el-GR" sz="3600" dirty="0" err="1"/>
              <a:t>τῆς</a:t>
            </a:r>
            <a:r>
              <a:rPr lang="el-GR" sz="3600" dirty="0"/>
              <a:t> Χάριτος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Θεοῦ</a:t>
            </a:r>
            <a:r>
              <a:rPr lang="el-GR" sz="3600" dirty="0"/>
              <a:t> </a:t>
            </a:r>
            <a:r>
              <a:rPr lang="el-GR" sz="3600" dirty="0" err="1"/>
              <a:t>στὸν</a:t>
            </a:r>
            <a:r>
              <a:rPr lang="el-GR" sz="3600" dirty="0"/>
              <a:t> κόσμο.</a:t>
            </a:r>
            <a:r>
              <a:rPr lang="en-GR" sz="3600" dirty="0">
                <a:effectLst/>
              </a:rPr>
              <a:t> 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991930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1D10A-4939-EE4E-BEE0-6369EC485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8397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4B8F3-A9EF-CF42-B2CF-2CD77C176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7" y="177282"/>
            <a:ext cx="11971175" cy="6531428"/>
          </a:xfrm>
        </p:spPr>
        <p:txBody>
          <a:bodyPr>
            <a:normAutofit/>
          </a:bodyPr>
          <a:lstStyle/>
          <a:p>
            <a:r>
              <a:rPr lang="el-GR" sz="3600" dirty="0" err="1"/>
              <a:t>Γι</a:t>
            </a:r>
            <a:r>
              <a:rPr lang="el-GR" sz="3600" dirty="0"/>
              <a:t>᾽ </a:t>
            </a:r>
            <a:r>
              <a:rPr lang="el-GR" sz="3600" dirty="0" err="1"/>
              <a:t>αὐτό</a:t>
            </a:r>
            <a:r>
              <a:rPr lang="el-GR" sz="3600" dirty="0"/>
              <a:t>, </a:t>
            </a:r>
            <a:r>
              <a:rPr lang="el-GR" sz="3600" dirty="0" err="1"/>
              <a:t>ὅμως</a:t>
            </a:r>
            <a:r>
              <a:rPr lang="el-GR" sz="3600" dirty="0"/>
              <a:t>, </a:t>
            </a:r>
            <a:r>
              <a:rPr lang="el-GR" sz="3600" dirty="0" err="1"/>
              <a:t>ὅταν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ἐκκλησιαστικὴ</a:t>
            </a:r>
            <a:r>
              <a:rPr lang="el-GR" sz="3600" dirty="0"/>
              <a:t> Λατρεία </a:t>
            </a:r>
            <a:r>
              <a:rPr lang="el-GR" sz="3600" dirty="0" err="1"/>
              <a:t>καλεῖται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δημιουργήσει καινούργιες </a:t>
            </a:r>
            <a:r>
              <a:rPr lang="el-GR" sz="3600" dirty="0" err="1"/>
              <a:t>εὐχὲς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ἀκολουθίες</a:t>
            </a:r>
            <a:r>
              <a:rPr lang="el-GR" sz="3600" dirty="0"/>
              <a:t>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ἁγιασμὸ</a:t>
            </a:r>
            <a:r>
              <a:rPr lang="el-GR" sz="3600" dirty="0"/>
              <a:t> κάποιων καινούργιων </a:t>
            </a:r>
            <a:r>
              <a:rPr lang="el-GR" sz="3600" dirty="0" err="1"/>
              <a:t>πολιτιστικῶν</a:t>
            </a:r>
            <a:r>
              <a:rPr lang="el-GR" sz="3600" dirty="0"/>
              <a:t> </a:t>
            </a:r>
            <a:r>
              <a:rPr lang="el-GR" sz="3600" dirty="0" err="1"/>
              <a:t>ἐπιτευγμάτων</a:t>
            </a:r>
            <a:r>
              <a:rPr lang="el-GR" sz="3600" dirty="0"/>
              <a:t>, </a:t>
            </a:r>
            <a:r>
              <a:rPr lang="el-GR" sz="3600" dirty="0" err="1"/>
              <a:t>θὰ</a:t>
            </a:r>
            <a:r>
              <a:rPr lang="el-GR" sz="3600" dirty="0"/>
              <a:t> πρέπει </a:t>
            </a:r>
            <a:r>
              <a:rPr lang="el-GR" sz="3600" dirty="0" err="1"/>
              <a:t>νὰ</a:t>
            </a:r>
            <a:r>
              <a:rPr lang="el-GR" sz="3600" dirty="0"/>
              <a:t> διαφυλάξει </a:t>
            </a:r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«</a:t>
            </a:r>
            <a:r>
              <a:rPr lang="el-GR" sz="3600" dirty="0" err="1"/>
              <a:t>σωτηριολογικὴ</a:t>
            </a:r>
            <a:r>
              <a:rPr lang="el-GR" sz="3600" dirty="0"/>
              <a:t>» </a:t>
            </a:r>
            <a:r>
              <a:rPr lang="el-GR" sz="3600" dirty="0" err="1"/>
              <a:t>ἑρμηνεία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πολιτισμοῦ</a:t>
            </a:r>
            <a:r>
              <a:rPr lang="el-GR" sz="3600" dirty="0"/>
              <a:t>. </a:t>
            </a:r>
          </a:p>
          <a:p>
            <a:r>
              <a:rPr lang="el-GR" sz="3600" dirty="0" err="1"/>
              <a:t>Θὰ</a:t>
            </a:r>
            <a:r>
              <a:rPr lang="el-GR" sz="3600" dirty="0"/>
              <a:t> πρέπει, δηλαδή, </a:t>
            </a:r>
            <a:r>
              <a:rPr lang="el-GR" sz="3600" dirty="0" err="1"/>
              <a:t>νὰ</a:t>
            </a:r>
            <a:r>
              <a:rPr lang="el-GR" sz="3600" dirty="0"/>
              <a:t> διαδηλώσει 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λειτουργικά της κείμενα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πολιτιστικὴ</a:t>
            </a:r>
            <a:r>
              <a:rPr lang="el-GR" sz="3600" dirty="0"/>
              <a:t> πρόοδος </a:t>
            </a:r>
            <a:r>
              <a:rPr lang="el-GR" sz="3600" dirty="0" err="1"/>
              <a:t>ἀξιολογεῖται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ἐκκλησιαστικὴ</a:t>
            </a:r>
            <a:r>
              <a:rPr lang="el-GR" sz="3600" dirty="0"/>
              <a:t> Λατρεία μόνο </a:t>
            </a:r>
            <a:r>
              <a:rPr lang="el-GR" sz="3600" dirty="0" err="1"/>
              <a:t>στὴ</a:t>
            </a:r>
            <a:r>
              <a:rPr lang="el-GR" sz="3600" dirty="0"/>
              <a:t> συνάφειά της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ἔργο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σωτηρίας, </a:t>
            </a:r>
            <a:r>
              <a:rPr lang="el-GR" sz="3600" dirty="0" err="1"/>
              <a:t>δηλαδὴ</a:t>
            </a:r>
            <a:r>
              <a:rPr lang="el-GR" sz="3600" dirty="0"/>
              <a:t> μόνο </a:t>
            </a:r>
            <a:r>
              <a:rPr lang="el-GR" sz="3600" dirty="0" err="1"/>
              <a:t>ὡς</a:t>
            </a:r>
            <a:r>
              <a:rPr lang="el-GR" sz="3600" dirty="0"/>
              <a:t> παράμετρος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ἐπιτρέπει</a:t>
            </a:r>
            <a:r>
              <a:rPr lang="el-GR" sz="3600" dirty="0"/>
              <a:t> </a:t>
            </a:r>
            <a:r>
              <a:rPr lang="el-GR" sz="3600" dirty="0" err="1"/>
              <a:t>στὸν</a:t>
            </a:r>
            <a:r>
              <a:rPr lang="el-GR" sz="3600" dirty="0"/>
              <a:t> </a:t>
            </a:r>
            <a:r>
              <a:rPr lang="el-GR" sz="3600" dirty="0" err="1"/>
              <a:t>ἄνθρωπο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βελτιώσει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συνθῆκες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ζωῆς</a:t>
            </a:r>
            <a:r>
              <a:rPr lang="el-GR" sz="3600" dirty="0"/>
              <a:t> του </a:t>
            </a:r>
            <a:r>
              <a:rPr lang="el-GR" sz="3600" dirty="0" err="1"/>
              <a:t>πρὸς</a:t>
            </a:r>
            <a:r>
              <a:rPr lang="el-GR" sz="3600" dirty="0"/>
              <a:t> δόξα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Θεοῦ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ἐπίτευξη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σωτηρίας του. </a:t>
            </a:r>
            <a:endParaRPr lang="en-GR" sz="3600" dirty="0"/>
          </a:p>
          <a:p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4097375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32BE5-76F9-374A-906F-82312953E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10263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2B764-A037-C544-AB3B-B5F66DEA2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67" y="223934"/>
            <a:ext cx="11943183" cy="6484775"/>
          </a:xfrm>
        </p:spPr>
        <p:txBody>
          <a:bodyPr>
            <a:norm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ἀναφορὰ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εὐχαριστιακῆς</a:t>
            </a:r>
            <a:r>
              <a:rPr lang="el-GR" sz="3600" dirty="0"/>
              <a:t> θυσίας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στὸ</a:t>
            </a:r>
            <a:r>
              <a:rPr lang="el-GR" sz="3600" dirty="0"/>
              <a:t> </a:t>
            </a:r>
            <a:r>
              <a:rPr lang="el-GR" sz="3600" dirty="0" err="1"/>
              <a:t>Θεὸ</a:t>
            </a:r>
            <a:r>
              <a:rPr lang="el-GR" sz="3600" dirty="0"/>
              <a:t> </a:t>
            </a:r>
            <a:r>
              <a:rPr lang="el-GR" sz="3600" dirty="0" err="1"/>
              <a:t>ἀπεργάζεται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ἁγιασμὸ</a:t>
            </a:r>
            <a:r>
              <a:rPr lang="el-GR" sz="3600" dirty="0"/>
              <a:t> τόσο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μελῶν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, </a:t>
            </a:r>
            <a:r>
              <a:rPr lang="el-GR" sz="3600" dirty="0" err="1"/>
              <a:t>ὅσο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πολιτισμικοῦ</a:t>
            </a:r>
            <a:r>
              <a:rPr lang="el-GR" sz="3600" dirty="0"/>
              <a:t> τους περιβάλλοντος.</a:t>
            </a:r>
            <a:r>
              <a:rPr lang="en-GR" sz="3600" dirty="0">
                <a:effectLst/>
              </a:rPr>
              <a:t> </a:t>
            </a:r>
            <a:endParaRPr lang="el-GR" sz="3600" dirty="0">
              <a:effectLst/>
            </a:endParaRPr>
          </a:p>
          <a:p>
            <a:r>
              <a:rPr lang="el-GR" sz="3600" dirty="0" err="1"/>
              <a:t>Χαρακτηριστικὸ</a:t>
            </a:r>
            <a:r>
              <a:rPr lang="el-GR" sz="3600" dirty="0"/>
              <a:t> παράδειγμα λαμβάνουμε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ἀλεξανδρινὴ</a:t>
            </a:r>
            <a:r>
              <a:rPr lang="el-GR" sz="3600" dirty="0"/>
              <a:t> Λειτουργία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Ἁγίου</a:t>
            </a:r>
            <a:r>
              <a:rPr lang="el-GR" sz="3600" dirty="0"/>
              <a:t> Μάρκου,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ὁποία</a:t>
            </a:r>
            <a:r>
              <a:rPr lang="el-GR" sz="3600" dirty="0"/>
              <a:t> </a:t>
            </a:r>
            <a:r>
              <a:rPr lang="el-GR" sz="3600" dirty="0" err="1"/>
              <a:t>ὑπάρχουν</a:t>
            </a:r>
            <a:r>
              <a:rPr lang="el-GR" sz="3600" dirty="0"/>
              <a:t> </a:t>
            </a:r>
            <a:r>
              <a:rPr lang="el-GR" sz="3600" dirty="0" err="1"/>
              <a:t>αἰτήματα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σχετίζονται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ἀγροτικὴ</a:t>
            </a:r>
            <a:r>
              <a:rPr lang="el-GR" sz="3600" dirty="0"/>
              <a:t> </a:t>
            </a:r>
            <a:r>
              <a:rPr lang="el-GR" sz="3600" dirty="0" err="1"/>
              <a:t>ζωὴ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πιστῶν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ἀνασφάλεια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γεωργικῆς</a:t>
            </a:r>
            <a:r>
              <a:rPr lang="el-GR" sz="3600" dirty="0"/>
              <a:t> </a:t>
            </a:r>
            <a:r>
              <a:rPr lang="el-GR" sz="3600" dirty="0" err="1"/>
              <a:t>παραγωγῆς</a:t>
            </a:r>
            <a:r>
              <a:rPr lang="el-GR" sz="3600" dirty="0"/>
              <a:t>, </a:t>
            </a:r>
            <a:r>
              <a:rPr lang="el-GR" sz="3600" dirty="0" err="1"/>
              <a:t>ἀφοῦ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πληθυσμὸς</a:t>
            </a:r>
            <a:r>
              <a:rPr lang="el-GR" sz="3600" dirty="0"/>
              <a:t> </a:t>
            </a:r>
            <a:r>
              <a:rPr lang="el-GR" sz="3600" dirty="0" err="1"/>
              <a:t>ἦταν</a:t>
            </a:r>
            <a:r>
              <a:rPr lang="el-GR" sz="3600" dirty="0"/>
              <a:t> </a:t>
            </a:r>
            <a:r>
              <a:rPr lang="el-GR" sz="3600" dirty="0" err="1"/>
              <a:t>κατὰ</a:t>
            </a:r>
            <a:r>
              <a:rPr lang="el-GR" sz="3600" dirty="0"/>
              <a:t> βάση </a:t>
            </a:r>
            <a:r>
              <a:rPr lang="el-GR" sz="3600" dirty="0" err="1"/>
              <a:t>ἀγροτικός</a:t>
            </a:r>
            <a:r>
              <a:rPr lang="el-GR" sz="3600" dirty="0"/>
              <a:t>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139360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21F01-2742-CE4E-AC1C-ABBF2BA1A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" y="1"/>
            <a:ext cx="11288487" cy="14929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66E3E-D78D-274E-8CF3-997144AEE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289249"/>
            <a:ext cx="11933853" cy="6438122"/>
          </a:xfrm>
        </p:spPr>
        <p:txBody>
          <a:bodyPr>
            <a:normAutofit/>
          </a:bodyPr>
          <a:lstStyle/>
          <a:p>
            <a:r>
              <a:rPr lang="el-GR" sz="3600" dirty="0" err="1"/>
              <a:t>Στὴ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 </a:t>
            </a:r>
            <a:r>
              <a:rPr lang="el-GR" sz="3600" dirty="0" err="1"/>
              <a:t>ἀνακεφαλαιώνονται</a:t>
            </a:r>
            <a:r>
              <a:rPr lang="el-GR" sz="3600" dirty="0"/>
              <a:t> </a:t>
            </a:r>
            <a:r>
              <a:rPr lang="el-GR" sz="3600" dirty="0" err="1"/>
              <a:t>ὄχι</a:t>
            </a:r>
            <a:r>
              <a:rPr lang="el-GR" sz="3600" dirty="0"/>
              <a:t> μόνο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πνευματικὲς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ὑλικὲς</a:t>
            </a:r>
            <a:r>
              <a:rPr lang="el-GR" sz="3600" dirty="0"/>
              <a:t> </a:t>
            </a:r>
            <a:r>
              <a:rPr lang="el-GR" sz="3600" dirty="0" err="1"/>
              <a:t>ἀνάγκες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ἀνθρώπινης</a:t>
            </a:r>
            <a:r>
              <a:rPr lang="el-GR" sz="3600" dirty="0"/>
              <a:t> </a:t>
            </a:r>
            <a:r>
              <a:rPr lang="el-GR" sz="3600" dirty="0" err="1"/>
              <a:t>ὑπάρξεως</a:t>
            </a:r>
            <a:r>
              <a:rPr lang="el-GR" sz="3600" dirty="0"/>
              <a:t>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βιολογικὲς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κοινωνικὲς</a:t>
            </a:r>
            <a:r>
              <a:rPr lang="el-GR" sz="3600" dirty="0"/>
              <a:t> </a:t>
            </a:r>
            <a:r>
              <a:rPr lang="el-GR" sz="3600" dirty="0" err="1"/>
              <a:t>ἀξίες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ἀνθρώπου</a:t>
            </a:r>
            <a:r>
              <a:rPr lang="el-GR" sz="3600" dirty="0"/>
              <a:t>,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ὁποῖες</a:t>
            </a:r>
            <a:r>
              <a:rPr lang="el-GR" sz="3600" dirty="0"/>
              <a:t> </a:t>
            </a:r>
            <a:r>
              <a:rPr lang="el-GR" sz="3600" dirty="0" err="1"/>
              <a:t>ἀποτελοῦν</a:t>
            </a:r>
            <a:r>
              <a:rPr lang="el-GR" sz="3600" dirty="0"/>
              <a:t> παραμέτρους </a:t>
            </a:r>
            <a:r>
              <a:rPr lang="el-GR" sz="3600" dirty="0" err="1"/>
              <a:t>παραγωγῆς</a:t>
            </a:r>
            <a:r>
              <a:rPr lang="el-GR" sz="3600" dirty="0"/>
              <a:t> </a:t>
            </a:r>
            <a:r>
              <a:rPr lang="el-GR" sz="3600" dirty="0" err="1"/>
              <a:t>πολιτισμοῦ</a:t>
            </a:r>
            <a:r>
              <a:rPr lang="el-GR" sz="3600" dirty="0"/>
              <a:t>.</a:t>
            </a:r>
            <a:r>
              <a:rPr lang="en-GR" sz="3600" dirty="0">
                <a:effectLst/>
              </a:rPr>
              <a:t> </a:t>
            </a:r>
            <a:endParaRPr lang="el-GR" sz="3600" dirty="0">
              <a:effectLst/>
            </a:endParaRPr>
          </a:p>
          <a:p>
            <a:r>
              <a:rPr lang="el-GR" sz="3600" dirty="0"/>
              <a:t>Παράλληλα, </a:t>
            </a:r>
            <a:r>
              <a:rPr lang="el-GR" sz="3600" dirty="0" err="1"/>
              <a:t>ὅμως</a:t>
            </a:r>
            <a:r>
              <a:rPr lang="el-GR" sz="3600" dirty="0"/>
              <a:t>,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εὐχαριστιακὴ</a:t>
            </a:r>
            <a:r>
              <a:rPr lang="el-GR" sz="3600" dirty="0"/>
              <a:t> θυσία προσφέρει </a:t>
            </a:r>
            <a:r>
              <a:rPr lang="el-GR" sz="3600" dirty="0" err="1"/>
              <a:t>στὸ</a:t>
            </a:r>
            <a:r>
              <a:rPr lang="el-GR" sz="3600" dirty="0"/>
              <a:t> </a:t>
            </a:r>
            <a:r>
              <a:rPr lang="el-GR" sz="3600" dirty="0" err="1"/>
              <a:t>Θεὸ</a:t>
            </a:r>
            <a:r>
              <a:rPr lang="el-GR" sz="3600" dirty="0"/>
              <a:t> κάποια </a:t>
            </a:r>
            <a:r>
              <a:rPr lang="el-GR" sz="3600" dirty="0" err="1"/>
              <a:t>στοιχεῖα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ἀπορρέουν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ἀνθρώπινη</a:t>
            </a:r>
            <a:r>
              <a:rPr lang="el-GR" sz="3600" dirty="0"/>
              <a:t> </a:t>
            </a:r>
            <a:r>
              <a:rPr lang="el-GR" sz="3600" dirty="0" err="1"/>
              <a:t>ὕπαρξη</a:t>
            </a:r>
            <a:r>
              <a:rPr lang="el-GR" sz="3600" dirty="0"/>
              <a:t> </a:t>
            </a:r>
            <a:r>
              <a:rPr lang="el-GR" sz="3600" dirty="0" err="1"/>
              <a:t>ἐν</a:t>
            </a:r>
            <a:r>
              <a:rPr lang="el-GR" sz="3600" dirty="0"/>
              <a:t> </a:t>
            </a:r>
            <a:r>
              <a:rPr lang="el-GR" sz="3600" dirty="0" err="1"/>
              <a:t>τόπῳ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χρόνῳ</a:t>
            </a:r>
            <a:r>
              <a:rPr lang="el-GR" sz="3600" dirty="0"/>
              <a:t>, </a:t>
            </a:r>
            <a:r>
              <a:rPr lang="el-GR" sz="3600" dirty="0" err="1"/>
              <a:t>δηλαδὴ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ἄνθρωπο</a:t>
            </a:r>
            <a:r>
              <a:rPr lang="el-GR" sz="3600" dirty="0"/>
              <a:t> </a:t>
            </a:r>
            <a:r>
              <a:rPr lang="el-GR" sz="3600" dirty="0" err="1"/>
              <a:t>ἑνὸς</a:t>
            </a:r>
            <a:r>
              <a:rPr lang="el-GR" sz="3600" dirty="0"/>
              <a:t> συγκεκριμένου </a:t>
            </a:r>
            <a:r>
              <a:rPr lang="el-GR" sz="3600" dirty="0" err="1"/>
              <a:t>ἱστορικοῦ</a:t>
            </a:r>
            <a:r>
              <a:rPr lang="el-GR" sz="3600" dirty="0"/>
              <a:t> (</a:t>
            </a:r>
            <a:r>
              <a:rPr lang="el-GR" sz="3600" dirty="0" err="1"/>
              <a:t>ἑπομένως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πολιτιστικοῦ</a:t>
            </a:r>
            <a:r>
              <a:rPr lang="el-GR" sz="3600" dirty="0"/>
              <a:t>) πλαισίου. </a:t>
            </a:r>
            <a:endParaRPr lang="en-GR" sz="3600" dirty="0"/>
          </a:p>
          <a:p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3884825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6767E-41FF-5C49-9EBB-BDB100724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11196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80958-EC4A-3B40-9909-93156FE33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1968"/>
            <a:ext cx="12073812" cy="6746032"/>
          </a:xfrm>
        </p:spPr>
        <p:txBody>
          <a:bodyPr>
            <a:no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 συμβάλλει </a:t>
            </a:r>
            <a:r>
              <a:rPr lang="el-GR" sz="3600" dirty="0" err="1"/>
              <a:t>σὲ</a:t>
            </a:r>
            <a:r>
              <a:rPr lang="el-GR" sz="3600" dirty="0"/>
              <a:t> </a:t>
            </a:r>
            <a:r>
              <a:rPr lang="el-GR" sz="3600" dirty="0" err="1"/>
              <a:t>ἕνα</a:t>
            </a:r>
            <a:r>
              <a:rPr lang="el-GR" sz="3600" dirty="0"/>
              <a:t> γενικότερο </a:t>
            </a:r>
            <a:r>
              <a:rPr lang="el-GR" sz="3600" dirty="0" err="1"/>
              <a:t>αἴτημα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ὀρθόδοξης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: </a:t>
            </a:r>
            <a:r>
              <a:rPr lang="el-GR" sz="3600" dirty="0" err="1"/>
              <a:t>τὴν</a:t>
            </a:r>
            <a:r>
              <a:rPr lang="el-GR" sz="3600" dirty="0"/>
              <a:t> προσέγγιση </a:t>
            </a:r>
            <a:r>
              <a:rPr lang="el-GR" sz="3600" dirty="0" err="1"/>
              <a:t>καὶ</a:t>
            </a:r>
            <a:r>
              <a:rPr lang="el-GR" sz="3600" dirty="0"/>
              <a:t> κατανόηση </a:t>
            </a:r>
            <a:r>
              <a:rPr lang="el-GR" sz="3600" dirty="0" err="1"/>
              <a:t>τοῦ</a:t>
            </a:r>
            <a:r>
              <a:rPr lang="el-GR" sz="3600" dirty="0"/>
              <a:t> «</a:t>
            </a:r>
            <a:r>
              <a:rPr lang="el-GR" sz="3600" dirty="0" err="1"/>
              <a:t>ἄλλου</a:t>
            </a:r>
            <a:r>
              <a:rPr lang="el-GR" sz="3600" dirty="0"/>
              <a:t>»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εὑρίσκεται</a:t>
            </a:r>
            <a:r>
              <a:rPr lang="el-GR" sz="3600" dirty="0"/>
              <a:t> σ᾽ </a:t>
            </a:r>
            <a:r>
              <a:rPr lang="el-GR" sz="3600" dirty="0" err="1"/>
              <a:t>ἕνα</a:t>
            </a:r>
            <a:r>
              <a:rPr lang="el-GR" sz="3600" dirty="0"/>
              <a:t> </a:t>
            </a:r>
            <a:r>
              <a:rPr lang="el-GR" sz="3600" dirty="0" err="1"/>
              <a:t>διαφορετικὸ</a:t>
            </a:r>
            <a:r>
              <a:rPr lang="el-GR" sz="3600" dirty="0"/>
              <a:t> </a:t>
            </a:r>
            <a:r>
              <a:rPr lang="el-GR" sz="3600" dirty="0" err="1"/>
              <a:t>πολιτισμικὸ</a:t>
            </a:r>
            <a:r>
              <a:rPr lang="el-GR" sz="3600" dirty="0"/>
              <a:t> περιβάλλον.</a:t>
            </a:r>
          </a:p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ἐσχατολογικὴ</a:t>
            </a:r>
            <a:r>
              <a:rPr lang="el-GR" sz="3600" dirty="0"/>
              <a:t> </a:t>
            </a:r>
            <a:r>
              <a:rPr lang="el-GR" sz="3600" dirty="0" err="1"/>
              <a:t>προοπτικὴ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ἀνθρώπου</a:t>
            </a:r>
            <a:r>
              <a:rPr lang="el-GR" sz="3600" dirty="0"/>
              <a:t> 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συμμετοχή του </a:t>
            </a:r>
            <a:r>
              <a:rPr lang="el-GR" sz="3600" dirty="0" err="1"/>
              <a:t>στὴ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 </a:t>
            </a:r>
            <a:r>
              <a:rPr lang="el-GR" sz="3600" dirty="0" err="1"/>
              <a:t>καθιστᾶ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πολιτιστικά του </a:t>
            </a:r>
            <a:r>
              <a:rPr lang="el-GR" sz="3600" dirty="0" err="1"/>
              <a:t>ἐπιτεύγματα</a:t>
            </a:r>
            <a:r>
              <a:rPr lang="el-GR" sz="3600" dirty="0"/>
              <a:t> </a:t>
            </a:r>
            <a:r>
              <a:rPr lang="el-GR" sz="3600" dirty="0" err="1"/>
              <a:t>ὡς</a:t>
            </a:r>
            <a:r>
              <a:rPr lang="el-GR" sz="3600" dirty="0"/>
              <a:t> «πλαίσια </a:t>
            </a:r>
            <a:r>
              <a:rPr lang="el-GR" sz="3600" dirty="0" err="1"/>
              <a:t>ζωῆς</a:t>
            </a:r>
            <a:r>
              <a:rPr lang="el-GR" sz="3600" dirty="0"/>
              <a:t>» </a:t>
            </a:r>
            <a:r>
              <a:rPr lang="el-GR" sz="3600" dirty="0" err="1"/>
              <a:t>ὄχι</a:t>
            </a:r>
            <a:r>
              <a:rPr lang="el-GR" sz="3600" dirty="0"/>
              <a:t> </a:t>
            </a:r>
            <a:r>
              <a:rPr lang="el-GR" sz="3600" dirty="0" err="1"/>
              <a:t>ἑνὸς</a:t>
            </a:r>
            <a:r>
              <a:rPr lang="el-GR" sz="3600" dirty="0"/>
              <a:t> </a:t>
            </a:r>
            <a:r>
              <a:rPr lang="el-GR" sz="3600" dirty="0" err="1"/>
              <a:t>αἰώνιου</a:t>
            </a:r>
            <a:r>
              <a:rPr lang="el-GR" sz="3600" dirty="0"/>
              <a:t> </a:t>
            </a:r>
            <a:r>
              <a:rPr lang="el-GR" sz="3600" dirty="0" err="1"/>
              <a:t>ὑλικοῦ</a:t>
            </a:r>
            <a:r>
              <a:rPr lang="el-GR" sz="3600" dirty="0"/>
              <a:t> κόσμου,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ἑνὸς</a:t>
            </a:r>
            <a:r>
              <a:rPr lang="el-GR" sz="3600" dirty="0"/>
              <a:t> κόσμου </a:t>
            </a:r>
            <a:r>
              <a:rPr lang="el-GR" sz="3600" dirty="0" err="1"/>
              <a:t>ποὺ</a:t>
            </a:r>
            <a:r>
              <a:rPr lang="el-GR" sz="3600" dirty="0"/>
              <a:t> πορεύεται </a:t>
            </a:r>
            <a:r>
              <a:rPr lang="el-GR" sz="3600" dirty="0" err="1"/>
              <a:t>πρὸς</a:t>
            </a:r>
            <a:r>
              <a:rPr lang="el-GR" sz="3600" dirty="0"/>
              <a:t> συνάντηση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ἐρχόμενου</a:t>
            </a:r>
            <a:r>
              <a:rPr lang="el-GR" sz="3600" dirty="0"/>
              <a:t> Κυρίου.</a:t>
            </a:r>
            <a:r>
              <a:rPr lang="en-GR" sz="3600" dirty="0">
                <a:effectLst/>
              </a:rPr>
              <a:t>  </a:t>
            </a:r>
            <a:endParaRPr lang="el-GR" sz="3600" dirty="0">
              <a:effectLst/>
            </a:endParaRPr>
          </a:p>
          <a:p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ἐσχατολογικὴ</a:t>
            </a:r>
            <a:r>
              <a:rPr lang="el-GR" sz="3600" dirty="0"/>
              <a:t> </a:t>
            </a:r>
            <a:r>
              <a:rPr lang="el-GR" sz="3600" dirty="0" err="1"/>
              <a:t>προοπτικὴ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ἀνθρώπου</a:t>
            </a:r>
            <a:r>
              <a:rPr lang="el-GR" sz="3600" dirty="0"/>
              <a:t> 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εὐχαριστιακὴ</a:t>
            </a:r>
            <a:r>
              <a:rPr lang="el-GR" sz="3600" dirty="0"/>
              <a:t> </a:t>
            </a:r>
            <a:r>
              <a:rPr lang="el-GR" sz="3600" dirty="0" err="1"/>
              <a:t>συμμετοχὴ</a:t>
            </a:r>
            <a:r>
              <a:rPr lang="el-GR" sz="3600" dirty="0"/>
              <a:t> προσδίδει </a:t>
            </a:r>
            <a:r>
              <a:rPr lang="el-GR" sz="3600" dirty="0" err="1"/>
              <a:t>στὸν</a:t>
            </a:r>
            <a:r>
              <a:rPr lang="el-GR" sz="3600" dirty="0"/>
              <a:t> </a:t>
            </a:r>
            <a:r>
              <a:rPr lang="el-GR" sz="3600" dirty="0" err="1"/>
              <a:t>ἄνθρωπο</a:t>
            </a:r>
            <a:r>
              <a:rPr lang="el-GR" sz="3600" dirty="0"/>
              <a:t> μία </a:t>
            </a:r>
            <a:r>
              <a:rPr lang="el-GR" sz="3600" dirty="0" err="1"/>
              <a:t>μοναδικὴ</a:t>
            </a:r>
            <a:r>
              <a:rPr lang="el-GR" sz="3600" dirty="0"/>
              <a:t> </a:t>
            </a:r>
            <a:r>
              <a:rPr lang="el-GR" sz="3600" dirty="0" err="1"/>
              <a:t>ἀξία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καθιστᾶ</a:t>
            </a:r>
            <a:r>
              <a:rPr lang="el-GR" sz="3600" dirty="0"/>
              <a:t> κριτήριο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ὄχι</a:t>
            </a:r>
            <a:r>
              <a:rPr lang="el-GR" sz="3600" dirty="0"/>
              <a:t> </a:t>
            </a:r>
            <a:r>
              <a:rPr lang="el-GR" sz="3600" dirty="0" err="1"/>
              <a:t>ὑποχείριο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πολιτισμικῆς</a:t>
            </a:r>
            <a:r>
              <a:rPr lang="el-GR" sz="3600" dirty="0"/>
              <a:t> </a:t>
            </a:r>
            <a:r>
              <a:rPr lang="el-GR" sz="3600" dirty="0" err="1"/>
              <a:t>ἐξελίξεως</a:t>
            </a:r>
            <a:r>
              <a:rPr lang="el-GR" sz="3600" dirty="0"/>
              <a:t>.</a:t>
            </a:r>
            <a:r>
              <a:rPr lang="en-GR" sz="3600" dirty="0">
                <a:effectLst/>
              </a:rPr>
              <a:t> 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1983690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9A748-9F86-A14A-9DB1-0512424DA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9330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7D18F-CBFD-494D-8453-C5FF0F816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67" y="177282"/>
            <a:ext cx="11924522" cy="6494106"/>
          </a:xfrm>
        </p:spPr>
        <p:txBody>
          <a:bodyPr>
            <a:normAutofit/>
          </a:bodyPr>
          <a:lstStyle/>
          <a:p>
            <a:r>
              <a:rPr lang="el-GR" sz="3600" dirty="0" err="1"/>
              <a:t>Βασικὴ</a:t>
            </a:r>
            <a:r>
              <a:rPr lang="el-GR" sz="3600" dirty="0"/>
              <a:t> παράμετρος </a:t>
            </a:r>
            <a:r>
              <a:rPr lang="el-GR" sz="3600" dirty="0" err="1"/>
              <a:t>τῆς</a:t>
            </a:r>
            <a:r>
              <a:rPr lang="el-GR" sz="3600" dirty="0"/>
              <a:t> διαμορφώσεως </a:t>
            </a:r>
            <a:r>
              <a:rPr lang="el-GR" sz="3600" dirty="0" err="1"/>
              <a:t>πολιτισμοῦ</a:t>
            </a:r>
            <a:r>
              <a:rPr lang="el-GR" sz="3600" dirty="0"/>
              <a:t> </a:t>
            </a:r>
            <a:r>
              <a:rPr lang="el-GR" sz="3600" dirty="0" err="1"/>
              <a:t>στὶς</a:t>
            </a:r>
            <a:r>
              <a:rPr lang="el-GR" sz="3600" dirty="0"/>
              <a:t> </a:t>
            </a:r>
            <a:r>
              <a:rPr lang="el-GR" sz="3600" dirty="0" err="1"/>
              <a:t>ἀνθρώπινες</a:t>
            </a:r>
            <a:r>
              <a:rPr lang="el-GR" sz="3600" dirty="0"/>
              <a:t> κοινωνίες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δυνατότητα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ἀνθρώπου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ἐντοπίζει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ἐλλείψεις</a:t>
            </a:r>
            <a:r>
              <a:rPr lang="el-GR" sz="3600" dirty="0"/>
              <a:t> του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ἀνταποκρίνεται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ἀναπλήρωσή</a:t>
            </a:r>
            <a:r>
              <a:rPr lang="el-GR" sz="3600" dirty="0"/>
              <a:t> τους. </a:t>
            </a:r>
          </a:p>
          <a:p>
            <a:r>
              <a:rPr lang="el-GR" sz="3600" dirty="0" err="1"/>
              <a:t>Στὴ</a:t>
            </a:r>
            <a:r>
              <a:rPr lang="el-GR" sz="3600" dirty="0"/>
              <a:t> διαδικασία, </a:t>
            </a:r>
            <a:r>
              <a:rPr lang="el-GR" sz="3600" dirty="0" err="1"/>
              <a:t>ὅμως</a:t>
            </a:r>
            <a:r>
              <a:rPr lang="el-GR" sz="3600" dirty="0"/>
              <a:t>, </a:t>
            </a:r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βασικὴ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συμβολὴ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ἐκκλησιαστικῆς</a:t>
            </a:r>
            <a:r>
              <a:rPr lang="el-GR" sz="3600" dirty="0"/>
              <a:t> Λατρείας, κυρίως 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μυστήριο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Μετανοίας</a:t>
            </a:r>
            <a:r>
              <a:rPr lang="el-GR" sz="3600" dirty="0"/>
              <a:t>.</a:t>
            </a:r>
            <a:endParaRPr lang="en-GR" sz="3600" dirty="0"/>
          </a:p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συμμετοχὴ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ἀνθρώπου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ἐκκλησιαστικὴ</a:t>
            </a:r>
            <a:r>
              <a:rPr lang="el-GR" sz="3600" dirty="0"/>
              <a:t> Λατρεία </a:t>
            </a:r>
            <a:r>
              <a:rPr lang="el-GR" sz="3600" dirty="0" err="1"/>
              <a:t>τὸν</a:t>
            </a:r>
            <a:r>
              <a:rPr lang="el-GR" sz="3600" dirty="0"/>
              <a:t> παραπέμπει </a:t>
            </a:r>
            <a:r>
              <a:rPr lang="el-GR" sz="3600" dirty="0" err="1"/>
              <a:t>στὴ</a:t>
            </a:r>
            <a:r>
              <a:rPr lang="el-GR" sz="3600" dirty="0"/>
              <a:t> </a:t>
            </a:r>
            <a:r>
              <a:rPr lang="el-GR" sz="3600" dirty="0" err="1"/>
              <a:t>ζωὴ</a:t>
            </a:r>
            <a:r>
              <a:rPr lang="el-GR" sz="3600" dirty="0"/>
              <a:t> «</a:t>
            </a:r>
            <a:r>
              <a:rPr lang="el-GR" sz="3600" dirty="0" err="1"/>
              <a:t>ἐν</a:t>
            </a:r>
            <a:r>
              <a:rPr lang="el-GR" sz="3600" dirty="0"/>
              <a:t> Πνεύματι», </a:t>
            </a:r>
            <a:r>
              <a:rPr lang="el-GR" sz="3600" dirty="0" err="1"/>
              <a:t>ἑπομένως</a:t>
            </a:r>
            <a:r>
              <a:rPr lang="el-GR" sz="3600" dirty="0"/>
              <a:t> </a:t>
            </a:r>
            <a:r>
              <a:rPr lang="el-GR" sz="3600" dirty="0" err="1"/>
              <a:t>σὲ</a:t>
            </a:r>
            <a:r>
              <a:rPr lang="el-GR" sz="3600" dirty="0"/>
              <a:t> μία μεταμόρφωση </a:t>
            </a:r>
            <a:r>
              <a:rPr lang="el-GR" sz="3600" dirty="0" err="1"/>
              <a:t>ἐν</a:t>
            </a:r>
            <a:r>
              <a:rPr lang="el-GR" sz="3600" dirty="0"/>
              <a:t> </a:t>
            </a:r>
            <a:r>
              <a:rPr lang="el-GR" sz="3600" dirty="0" err="1"/>
              <a:t>Χριστῷ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ὑπάρξεώς</a:t>
            </a:r>
            <a:r>
              <a:rPr lang="el-GR" sz="3600" dirty="0"/>
              <a:t> του.</a:t>
            </a:r>
            <a:r>
              <a:rPr lang="en-GR" sz="3600" dirty="0">
                <a:effectLst/>
              </a:rPr>
              <a:t> 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1368834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89147-CF3F-C74C-A6F2-A767D158F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" y="1"/>
            <a:ext cx="11288487" cy="9330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3C634-4E8E-634D-AC21-30F886771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3" y="205272"/>
            <a:ext cx="12017829" cy="6531429"/>
          </a:xfrm>
        </p:spPr>
        <p:txBody>
          <a:bodyPr>
            <a:norm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«</a:t>
            </a:r>
            <a:r>
              <a:rPr lang="el-GR" sz="3600" dirty="0" err="1"/>
              <a:t>καινότητα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ζωῆς</a:t>
            </a:r>
            <a:r>
              <a:rPr lang="el-GR" sz="3600" dirty="0"/>
              <a:t>» (</a:t>
            </a:r>
            <a:r>
              <a:rPr lang="en-US" sz="3600" dirty="0" err="1"/>
              <a:t>Ρωμ</a:t>
            </a:r>
            <a:r>
              <a:rPr lang="en-US" sz="3600" dirty="0"/>
              <a:t>. 6, 4</a:t>
            </a:r>
            <a:r>
              <a:rPr lang="el-GR" sz="3600" dirty="0"/>
              <a:t>),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ὁποία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ἄνθρωπος</a:t>
            </a:r>
            <a:r>
              <a:rPr lang="el-GR" sz="3600" dirty="0"/>
              <a:t> </a:t>
            </a:r>
            <a:r>
              <a:rPr lang="el-GR" sz="3600" dirty="0" err="1"/>
              <a:t>καλεῖται</a:t>
            </a:r>
            <a:r>
              <a:rPr lang="el-GR" sz="3600" dirty="0"/>
              <a:t> </a:t>
            </a:r>
            <a:r>
              <a:rPr lang="el-GR" sz="3600" dirty="0" err="1"/>
              <a:t>διὰ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Βαπτίσματος, </a:t>
            </a:r>
            <a:r>
              <a:rPr lang="el-GR" sz="3600" dirty="0" err="1"/>
              <a:t>ἀποτελεῖ</a:t>
            </a:r>
            <a:r>
              <a:rPr lang="el-GR" sz="3600" dirty="0"/>
              <a:t> </a:t>
            </a:r>
            <a:r>
              <a:rPr lang="el-GR" sz="3600" dirty="0" err="1"/>
              <a:t>μιὰ</a:t>
            </a:r>
            <a:r>
              <a:rPr lang="el-GR" sz="3600" dirty="0"/>
              <a:t> </a:t>
            </a:r>
            <a:r>
              <a:rPr lang="el-GR" sz="3600" dirty="0" err="1"/>
              <a:t>ἀδιάσειστη</a:t>
            </a:r>
            <a:r>
              <a:rPr lang="el-GR" sz="3600" dirty="0"/>
              <a:t> </a:t>
            </a:r>
            <a:r>
              <a:rPr lang="el-GR" sz="3600" dirty="0" err="1"/>
              <a:t>ἀνθρωπολογικὴ</a:t>
            </a:r>
            <a:r>
              <a:rPr lang="el-GR" sz="3600" dirty="0"/>
              <a:t> βάση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παραγωγὴ</a:t>
            </a:r>
            <a:r>
              <a:rPr lang="el-GR" sz="3600" dirty="0"/>
              <a:t> </a:t>
            </a:r>
            <a:r>
              <a:rPr lang="el-GR" sz="3600" dirty="0" err="1"/>
              <a:t>πολιτισμοῦ</a:t>
            </a:r>
            <a:r>
              <a:rPr lang="el-GR" sz="3600" dirty="0"/>
              <a:t>, </a:t>
            </a:r>
            <a:r>
              <a:rPr lang="el-GR" sz="3600" dirty="0" err="1"/>
              <a:t>ἐφόσον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πολιτισμὸς</a:t>
            </a:r>
            <a:r>
              <a:rPr lang="el-GR" sz="3600" dirty="0"/>
              <a:t> περιχαρακώνεται </a:t>
            </a:r>
            <a:r>
              <a:rPr lang="el-GR" sz="3600" dirty="0" err="1"/>
              <a:t>ἀξιολογικὰ</a:t>
            </a:r>
            <a:r>
              <a:rPr lang="el-GR" sz="3600" dirty="0"/>
              <a:t> μόνο </a:t>
            </a:r>
            <a:r>
              <a:rPr lang="el-GR" sz="3600" dirty="0" err="1"/>
              <a:t>ὅταν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ἀνθρώπινος</a:t>
            </a:r>
            <a:r>
              <a:rPr lang="el-GR" sz="3600" dirty="0"/>
              <a:t> φορέας του </a:t>
            </a:r>
            <a:r>
              <a:rPr lang="el-GR" sz="3600" dirty="0" err="1"/>
              <a:t>καλεῖται</a:t>
            </a:r>
            <a:r>
              <a:rPr lang="el-GR" sz="3600" dirty="0"/>
              <a:t> </a:t>
            </a:r>
            <a:r>
              <a:rPr lang="el-GR" sz="3600" dirty="0" err="1"/>
              <a:t>σὲ</a:t>
            </a:r>
            <a:r>
              <a:rPr lang="el-GR" sz="3600" dirty="0"/>
              <a:t> μία </a:t>
            </a:r>
            <a:r>
              <a:rPr lang="el-GR" sz="3600" dirty="0" err="1"/>
              <a:t>θεανθρώπινη</a:t>
            </a:r>
            <a:r>
              <a:rPr lang="el-GR" sz="3600" dirty="0"/>
              <a:t> ζωή.</a:t>
            </a:r>
            <a:r>
              <a:rPr lang="en-GR" sz="3600" dirty="0">
                <a:effectLst/>
              </a:rPr>
              <a:t> </a:t>
            </a:r>
            <a:endParaRPr lang="el-GR" sz="3600" dirty="0">
              <a:effectLst/>
            </a:endParaRPr>
          </a:p>
          <a:p>
            <a:r>
              <a:rPr lang="el-GR" sz="3600" dirty="0" err="1"/>
              <a:t>Ἔτσι</a:t>
            </a:r>
            <a:r>
              <a:rPr lang="el-GR" sz="3600" dirty="0"/>
              <a:t>,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ἀνθρωπολογικὸ</a:t>
            </a:r>
            <a:r>
              <a:rPr lang="el-GR" sz="3600" dirty="0"/>
              <a:t> κριτήριο καθίσταται </a:t>
            </a:r>
            <a:r>
              <a:rPr lang="el-GR" sz="3600" dirty="0" err="1"/>
              <a:t>κοινὸ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ἑρμηνευτικὴ</a:t>
            </a:r>
            <a:r>
              <a:rPr lang="el-GR" sz="3600" dirty="0"/>
              <a:t> προσέγγιση τόσο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πολιτισμοῦ</a:t>
            </a:r>
            <a:r>
              <a:rPr lang="el-GR" sz="3600" dirty="0"/>
              <a:t>, </a:t>
            </a:r>
            <a:r>
              <a:rPr lang="el-GR" sz="3600" dirty="0" err="1"/>
              <a:t>ὅσο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Λατρείας.</a:t>
            </a:r>
          </a:p>
          <a:p>
            <a:r>
              <a:rPr lang="el-GR" sz="3600" dirty="0" err="1"/>
              <a:t>Ἡ</a:t>
            </a:r>
            <a:r>
              <a:rPr lang="el-GR" sz="3600" dirty="0"/>
              <a:t> Λατρεία παρήγαγε (</a:t>
            </a:r>
            <a:r>
              <a:rPr lang="el-GR" sz="3600" dirty="0" err="1"/>
              <a:t>καὶ</a:t>
            </a:r>
            <a:r>
              <a:rPr lang="el-GR" sz="3600" dirty="0"/>
              <a:t> παράγει) </a:t>
            </a:r>
            <a:r>
              <a:rPr lang="el-GR" sz="3600" dirty="0" err="1"/>
              <a:t>πολιτισμὸ</a:t>
            </a:r>
            <a:r>
              <a:rPr lang="el-GR" sz="3600" dirty="0"/>
              <a:t>; </a:t>
            </a:r>
            <a:r>
              <a:rPr lang="el-GR" sz="3600" dirty="0" err="1"/>
              <a:t>Γιατὶ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θρησκευτικὸς</a:t>
            </a:r>
            <a:r>
              <a:rPr lang="el-GR" sz="3600" dirty="0"/>
              <a:t> </a:t>
            </a:r>
            <a:r>
              <a:rPr lang="el-GR" sz="3600" dirty="0" err="1"/>
              <a:t>φονταμενταλισμὸς</a:t>
            </a:r>
            <a:r>
              <a:rPr lang="el-GR" sz="3600" dirty="0"/>
              <a:t> (</a:t>
            </a:r>
            <a:r>
              <a:rPr lang="el-GR" sz="3600" dirty="0" err="1"/>
              <a:t>ὄχι</a:t>
            </a:r>
            <a:r>
              <a:rPr lang="el-GR" sz="3600" dirty="0"/>
              <a:t> μόνο </a:t>
            </a:r>
            <a:r>
              <a:rPr lang="el-GR" sz="3600" dirty="0" err="1"/>
              <a:t>στὴ</a:t>
            </a:r>
            <a:r>
              <a:rPr lang="el-GR" sz="3600" dirty="0"/>
              <a:t> </a:t>
            </a:r>
            <a:r>
              <a:rPr lang="el-GR" sz="3600" dirty="0" err="1"/>
              <a:t>χριστιανικὴ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) στέκεται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κριτικὴ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καχυποψία </a:t>
            </a:r>
            <a:r>
              <a:rPr lang="el-GR" sz="3600" dirty="0" err="1"/>
              <a:t>ἀπέναντι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συνάφεια Λατρείας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πολιτισμοῦ</a:t>
            </a:r>
            <a:r>
              <a:rPr lang="el-GR" sz="3600" dirty="0"/>
              <a:t>; 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1336932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25846-CAF8-A948-84FC-8CE630242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9330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2FEB8-8CBA-0C48-9EC9-925A3D1C9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6" y="214603"/>
            <a:ext cx="11933853" cy="6540760"/>
          </a:xfrm>
        </p:spPr>
        <p:txBody>
          <a:bodyPr>
            <a:normAutofit/>
          </a:bodyPr>
          <a:lstStyle/>
          <a:p>
            <a:r>
              <a:rPr lang="el-GR" sz="3600" dirty="0" err="1"/>
              <a:t>Ἐδῶ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ἀπάντηση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προφανής: </a:t>
            </a:r>
            <a:r>
              <a:rPr lang="el-GR" sz="3600" dirty="0" err="1"/>
              <a:t>ἡ</a:t>
            </a:r>
            <a:r>
              <a:rPr lang="el-GR" sz="3600" dirty="0"/>
              <a:t> συνάφεια </a:t>
            </a:r>
            <a:r>
              <a:rPr lang="el-GR" sz="3600" dirty="0" err="1"/>
              <a:t>τῆς</a:t>
            </a:r>
            <a:r>
              <a:rPr lang="el-GR" sz="3600" dirty="0"/>
              <a:t> θείας Λατρείας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πολιτισμὸ</a:t>
            </a:r>
            <a:r>
              <a:rPr lang="el-GR" sz="3600" dirty="0"/>
              <a:t> τονίζει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ἐνδοκοσμικὴ</a:t>
            </a:r>
            <a:r>
              <a:rPr lang="el-GR" sz="3600" dirty="0"/>
              <a:t> (</a:t>
            </a:r>
            <a:r>
              <a:rPr lang="el-GR" sz="3600" dirty="0" err="1"/>
              <a:t>ἤ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ἐγκόσμια</a:t>
            </a:r>
            <a:r>
              <a:rPr lang="el-GR" sz="3600" dirty="0"/>
              <a:t>) </a:t>
            </a:r>
            <a:r>
              <a:rPr lang="el-GR" sz="3600" dirty="0" err="1"/>
              <a:t>πτυχὴ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ἔργου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, </a:t>
            </a:r>
            <a:r>
              <a:rPr lang="el-GR" sz="3600" dirty="0" err="1"/>
              <a:t>ἀποκαλύπτοντας</a:t>
            </a:r>
            <a:r>
              <a:rPr lang="el-GR" sz="3600" dirty="0"/>
              <a:t> παράλληλα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Λατρεία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ἕνα</a:t>
            </a:r>
            <a:r>
              <a:rPr lang="el-GR" sz="3600" dirty="0"/>
              <a:t> </a:t>
            </a:r>
            <a:r>
              <a:rPr lang="el-GR" sz="3600" dirty="0" err="1"/>
              <a:t>ἐξωϊστορικὸ</a:t>
            </a:r>
            <a:r>
              <a:rPr lang="el-GR" sz="3600" dirty="0"/>
              <a:t> γεγονός. </a:t>
            </a:r>
          </a:p>
          <a:p>
            <a:r>
              <a:rPr lang="el-GR" sz="3600" dirty="0"/>
              <a:t>Κι </a:t>
            </a:r>
            <a:r>
              <a:rPr lang="el-GR" sz="3600" dirty="0" err="1"/>
              <a:t>ἐνῶ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πτυχὴ</a:t>
            </a:r>
            <a:r>
              <a:rPr lang="el-GR" sz="3600" dirty="0"/>
              <a:t> </a:t>
            </a:r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ἀποτελεῖ</a:t>
            </a:r>
            <a:r>
              <a:rPr lang="el-GR" sz="3600" dirty="0"/>
              <a:t> πραγματικότητα,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ἀναγκαιότητα</a:t>
            </a:r>
            <a:r>
              <a:rPr lang="el-GR" sz="3600" dirty="0"/>
              <a:t>,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φονταμενταλισμὸς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ἀντιλαμβάνεται</a:t>
            </a:r>
            <a:r>
              <a:rPr lang="el-GR" sz="3600" dirty="0"/>
              <a:t> </a:t>
            </a:r>
            <a:r>
              <a:rPr lang="el-GR" sz="3600" dirty="0" err="1"/>
              <a:t>ὡς</a:t>
            </a:r>
            <a:r>
              <a:rPr lang="el-GR" sz="3600" dirty="0"/>
              <a:t> </a:t>
            </a:r>
            <a:r>
              <a:rPr lang="el-GR" sz="3600" dirty="0" err="1"/>
              <a:t>ἀπειλὴ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ὑπερβατικοῦ</a:t>
            </a:r>
            <a:r>
              <a:rPr lang="el-GR" sz="3600" dirty="0"/>
              <a:t> χαρακτήρα </a:t>
            </a:r>
            <a:r>
              <a:rPr lang="el-GR" sz="3600" dirty="0" err="1"/>
              <a:t>τῆς</a:t>
            </a:r>
            <a:r>
              <a:rPr lang="el-GR" sz="3600" dirty="0"/>
              <a:t> θείας Λατρείας.</a:t>
            </a:r>
            <a:endParaRPr lang="en-GR" sz="3600" dirty="0"/>
          </a:p>
          <a:p>
            <a:r>
              <a:rPr lang="el-GR" sz="3600" dirty="0" err="1"/>
              <a:t>Προφανῶς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φονταμενταλιστικὴ</a:t>
            </a:r>
            <a:r>
              <a:rPr lang="el-GR" sz="3600" dirty="0"/>
              <a:t> </a:t>
            </a:r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ἄποψη</a:t>
            </a:r>
            <a:r>
              <a:rPr lang="el-GR" sz="3600" dirty="0"/>
              <a:t> </a:t>
            </a:r>
            <a:r>
              <a:rPr lang="el-GR" sz="3600" dirty="0" err="1"/>
              <a:t>ἀγνοεῖ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θεία Λατρεία </a:t>
            </a:r>
            <a:r>
              <a:rPr lang="el-GR" sz="3600" dirty="0" err="1"/>
              <a:t>ἀποτελεῖ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χῶρο</a:t>
            </a:r>
            <a:r>
              <a:rPr lang="el-GR" sz="3600" dirty="0"/>
              <a:t> συνύπαρξης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σωτηριώδους</a:t>
            </a:r>
            <a:r>
              <a:rPr lang="el-GR" sz="3600" dirty="0"/>
              <a:t> συνεργασίας </a:t>
            </a:r>
            <a:r>
              <a:rPr lang="el-GR" sz="3600" dirty="0" err="1"/>
              <a:t>τῶν</a:t>
            </a:r>
            <a:r>
              <a:rPr lang="el-GR" sz="3600" dirty="0"/>
              <a:t> δύο παραμέτρων (</a:t>
            </a:r>
            <a:r>
              <a:rPr lang="el-GR" sz="3600" dirty="0" err="1"/>
              <a:t>ἐνδοκοσμικῆς-ἱστορικῆς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ὑπερβατικῆς</a:t>
            </a:r>
            <a:r>
              <a:rPr lang="el-GR" sz="3600" dirty="0"/>
              <a:t>). 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798311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916</Words>
  <Application>Microsoft Macintosh PowerPoint</Application>
  <PresentationFormat>Widescreen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189</cp:revision>
  <dcterms:created xsi:type="dcterms:W3CDTF">2021-02-22T13:28:41Z</dcterms:created>
  <dcterms:modified xsi:type="dcterms:W3CDTF">2021-03-10T12:05:28Z</dcterms:modified>
</cp:coreProperties>
</file>