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59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/>
    <p:restoredTop sz="93475"/>
  </p:normalViewPr>
  <p:slideViewPr>
    <p:cSldViewPr snapToGrid="0" snapToObjects="1">
      <p:cViewPr varScale="1">
        <p:scale>
          <a:sx n="122" d="100"/>
          <a:sy n="122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03EA-1CD3-BC4E-A21B-CB8851D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80A2B-84DF-7641-B808-548ABBC7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FC81-BDE8-404E-9343-BC3F22C4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D06-8BC1-1B42-8706-03B85161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9BAD-BB51-3F43-8D81-71370D7D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4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67A1-F3C7-754B-B583-1E84065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3B120-92A7-1C44-9C5B-E53C705E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D0979-341E-8148-B3B4-71AD5615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571B-3A39-5E4D-9ED2-47F1072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B5CD4-92B5-C440-8498-789EE068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32A79-E76F-EC4F-9E37-E4AF4A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6B6C3-76B8-E749-A61E-39A50328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EF9E-E57C-7F47-80C0-FF53D80F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ACA7-BCA0-124C-9364-D73F62C3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56DA-FE99-724D-931B-C8B6BBF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25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51C-BE67-4541-AAAF-67595C5D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DBD19-0886-FB48-A911-747945E5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9E02A-18E1-A848-931D-D58423C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C3FC-5477-E744-A41C-ACB93603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BCA6-7C0D-FC40-82B3-261CD3DC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14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1740-EE0E-9A47-9FEC-B9C3AECE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7AF5-19E6-4C4D-8FF3-B91FD3C8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E6AB6-5014-534F-BA5D-E12C9AD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A25-CB34-0A48-AE43-B436EF2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8425-C93A-F947-A58D-59FB9C8E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983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E82D-3078-AC41-B657-E3C08CEB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0EE4-CC0D-BC4E-9B5C-65C655B4A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DD611-860E-B749-A699-FD8EB4CC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47E0-2677-E446-A418-99F2509A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5747-EB7D-4B47-8460-B1C088C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34AE9-5962-BA42-BF9D-D5CDB293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317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6D96-D3A2-4349-8D5C-15BCF5B7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404-4FBD-584C-8B95-F4B6A680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5FC31-5341-894A-842E-6127627CC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AB4D9-485F-7B44-83F3-0E9F00C8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0381C-0838-C14A-99D3-32A4A4571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D64FE-7A4B-0E4D-9E85-8610790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20467-FE7F-F242-9299-8D6174B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3EF31-B1EB-9B4D-A8BB-FA415DED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673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303F-28E6-0C4B-9CBE-D8418C5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9A432-EEEC-9345-A028-547D0C88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F44-4822-7045-B3FF-3E05FC1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77AD8-0822-774A-A2C9-D95A4199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4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850A-7650-1741-B856-C75077FA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B1222-5B86-4F47-82B9-D679D976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452C7-7B76-4944-A228-557C40D8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26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8DF8-5EC2-0F4C-8123-8B62D64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8B46-624E-E64B-9793-BF02485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2969-05D3-FF46-A924-F58C9332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58E35-7210-7542-94C2-BAD0EDAD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7F10-C5DD-AD44-B908-5751728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647C3-DE44-6640-A79F-7FAE6FF2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7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6F5F-5E71-7E40-9F60-DA9E54C3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2DD-D86E-0A4D-B02B-B8F2EE1A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F228F-5DC6-D94D-89BE-FCE84487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A8E1-FC54-6747-8E18-856E31F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2E6D2-0464-0A4F-99C3-8C2F7E7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939B-F85A-204A-BB49-166CD56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064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7064-70A0-1149-AFD2-5B921F61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DF6E-2A9F-4E48-9C9D-4E7E4772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1E77-18FD-8C46-B856-3087E3B50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97C16-03FF-1A49-958C-25E75F759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D705B-8C4D-7149-B560-480C34AE0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341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A57D4-281E-EB4B-99F9-099D89A7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381" y="67376"/>
            <a:ext cx="11132419" cy="4369869"/>
          </a:xfrm>
        </p:spPr>
        <p:txBody>
          <a:bodyPr>
            <a:noAutofit/>
          </a:bodyPr>
          <a:lstStyle/>
          <a:p>
            <a:r>
              <a:rPr lang="el-GR" sz="4800" b="1" dirty="0"/>
              <a:t>6. ΠΤΥΧΕΣ ΤΗΣ ΕΥΧΑΡΙΣΤΙΑΚΗΣ ΠΝΕΥΜΑΤΟΛΟΓΙΑΣ</a:t>
            </a:r>
            <a:br>
              <a:rPr lang="en-GR" sz="4800" b="1" dirty="0"/>
            </a:br>
            <a:r>
              <a:rPr lang="el-GR" sz="4800" b="1" dirty="0"/>
              <a:t>(Σχόλια </a:t>
            </a:r>
            <a:r>
              <a:rPr lang="el-GR" sz="4800" b="1" dirty="0" err="1"/>
              <a:t>μὲ</a:t>
            </a:r>
            <a:r>
              <a:rPr lang="el-GR" sz="4800" b="1" dirty="0"/>
              <a:t> </a:t>
            </a:r>
            <a:r>
              <a:rPr lang="el-GR" sz="4800" b="1" dirty="0" err="1"/>
              <a:t>ἀφορμὴ</a:t>
            </a:r>
            <a:r>
              <a:rPr lang="el-GR" sz="4800" b="1" dirty="0"/>
              <a:t> </a:t>
            </a:r>
            <a:r>
              <a:rPr lang="el-GR" sz="4800" b="1" dirty="0" err="1"/>
              <a:t>τὴν</a:t>
            </a:r>
            <a:r>
              <a:rPr lang="el-GR" sz="4800" b="1" dirty="0"/>
              <a:t> </a:t>
            </a:r>
            <a:r>
              <a:rPr lang="el-GR" sz="4800" b="1" dirty="0" err="1"/>
              <a:t>εὐχαριστιακὴ</a:t>
            </a:r>
            <a:r>
              <a:rPr lang="el-GR" sz="4800" b="1" dirty="0"/>
              <a:t> </a:t>
            </a:r>
            <a:r>
              <a:rPr lang="el-GR" sz="4800" b="1" dirty="0" err="1"/>
              <a:t>ἐπίκληση</a:t>
            </a:r>
            <a:r>
              <a:rPr lang="el-GR" sz="4800" b="1" dirty="0"/>
              <a:t> </a:t>
            </a:r>
            <a:r>
              <a:rPr lang="el-GR" sz="4800" b="1" dirty="0" err="1"/>
              <a:t>στὶς</a:t>
            </a:r>
            <a:r>
              <a:rPr lang="el-GR" sz="4800" b="1" dirty="0"/>
              <a:t> Λειτουργίες Βασιλείου </a:t>
            </a:r>
            <a:r>
              <a:rPr lang="el-GR" sz="4800" b="1" dirty="0" err="1"/>
              <a:t>τοῦ</a:t>
            </a:r>
            <a:r>
              <a:rPr lang="el-GR" sz="4800" b="1" dirty="0"/>
              <a:t> Μεγάλου </a:t>
            </a:r>
            <a:r>
              <a:rPr lang="el-GR" sz="4800" b="1" dirty="0" err="1"/>
              <a:t>καὶ</a:t>
            </a:r>
            <a:r>
              <a:rPr lang="el-GR" sz="4800" b="1" dirty="0"/>
              <a:t> Γρηγορίου </a:t>
            </a:r>
            <a:r>
              <a:rPr lang="el-GR" sz="4800" b="1" dirty="0" err="1"/>
              <a:t>τοῦ</a:t>
            </a:r>
            <a:r>
              <a:rPr lang="el-GR" sz="4800" b="1" dirty="0"/>
              <a:t> Θεολόγου)</a:t>
            </a:r>
            <a:br>
              <a:rPr lang="en-GR" sz="4800" b="1" dirty="0"/>
            </a:br>
            <a:endParaRPr lang="en-GR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23A92-3419-1B41-934D-5F5C83117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4" y="4870383"/>
            <a:ext cx="11016916" cy="1306579"/>
          </a:xfrm>
        </p:spPr>
        <p:txBody>
          <a:bodyPr/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904128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C1CA2-3E62-AB49-8320-2DB9FFE7F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517B-CA58-374D-BBD7-FD4CB37A1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25127"/>
            <a:ext cx="11993077" cy="6554806"/>
          </a:xfrm>
        </p:spPr>
        <p:txBody>
          <a:bodyPr>
            <a:normAutofit/>
          </a:bodyPr>
          <a:lstStyle/>
          <a:p>
            <a:r>
              <a:rPr lang="el-GR" sz="3200" dirty="0"/>
              <a:t>Σύμφωνα με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πνευματολογία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</a:t>
            </a:r>
            <a:r>
              <a:rPr lang="el-GR" sz="3200" dirty="0" err="1"/>
              <a:t>ἐνεργεῖ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ἀντιτύπων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b="1" dirty="0"/>
              <a:t>δ. </a:t>
            </a:r>
            <a:r>
              <a:rPr lang="el-GR" sz="3200" b="1" dirty="0" err="1"/>
              <a:t>Ὁ</a:t>
            </a:r>
            <a:r>
              <a:rPr lang="el-GR" sz="3200" b="1" dirty="0"/>
              <a:t> </a:t>
            </a:r>
            <a:r>
              <a:rPr lang="el-GR" sz="3200" b="1" dirty="0" err="1"/>
              <a:t>καθαγιασμὸς</a:t>
            </a:r>
            <a:r>
              <a:rPr lang="el-GR" sz="3200" b="1" dirty="0"/>
              <a:t> </a:t>
            </a:r>
            <a:r>
              <a:rPr lang="el-GR" sz="3200" b="1" dirty="0" err="1"/>
              <a:t>καὶ</a:t>
            </a:r>
            <a:r>
              <a:rPr lang="el-GR" sz="3200" b="1" dirty="0"/>
              <a:t> </a:t>
            </a:r>
            <a:r>
              <a:rPr lang="el-GR" sz="3200" b="1" dirty="0" err="1"/>
              <a:t>ἡ</a:t>
            </a:r>
            <a:r>
              <a:rPr lang="el-GR" sz="3200" b="1" dirty="0"/>
              <a:t> </a:t>
            </a:r>
            <a:r>
              <a:rPr lang="el-GR" sz="3200" b="1" dirty="0" err="1"/>
              <a:t>ἑνότητα</a:t>
            </a:r>
            <a:r>
              <a:rPr lang="el-GR" sz="3200" b="1" dirty="0"/>
              <a:t> </a:t>
            </a:r>
            <a:r>
              <a:rPr lang="el-GR" sz="3200" b="1" dirty="0" err="1"/>
              <a:t>τοῦ</a:t>
            </a:r>
            <a:r>
              <a:rPr lang="el-GR" sz="3200" b="1" dirty="0"/>
              <a:t> </a:t>
            </a:r>
            <a:r>
              <a:rPr lang="el-GR" sz="3200" b="1" dirty="0" err="1"/>
              <a:t>Ἁγίου</a:t>
            </a:r>
            <a:r>
              <a:rPr lang="el-GR" sz="3200" b="1" dirty="0"/>
              <a:t> Πνεύματος</a:t>
            </a:r>
            <a:endParaRPr lang="el-GR" sz="3200" dirty="0"/>
          </a:p>
          <a:p>
            <a:pPr marL="0" indent="0">
              <a:buNone/>
            </a:pPr>
            <a:r>
              <a:rPr lang="el-GR" sz="3200" b="1" dirty="0"/>
              <a:t>•</a:t>
            </a:r>
            <a:r>
              <a:rPr lang="el-GR" sz="3200" dirty="0"/>
              <a:t> </a:t>
            </a:r>
            <a:r>
              <a:rPr lang="el-GR" sz="3200" i="1" dirty="0"/>
              <a:t>... </a:t>
            </a:r>
            <a:r>
              <a:rPr lang="el-GR" sz="3200" i="1" dirty="0" err="1"/>
              <a:t>Ἐλθεῖν</a:t>
            </a:r>
            <a:r>
              <a:rPr lang="el-GR" sz="3200" i="1" dirty="0"/>
              <a:t>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Πνεῦμά</a:t>
            </a:r>
            <a:r>
              <a:rPr lang="el-GR" sz="3200" i="1" dirty="0"/>
              <a:t> σου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πανάγιον</a:t>
            </a:r>
            <a:r>
              <a:rPr lang="el-GR" sz="3200" i="1" dirty="0"/>
              <a:t> </a:t>
            </a:r>
            <a:r>
              <a:rPr lang="el-GR" sz="3200" i="1" dirty="0" err="1"/>
              <a:t>ἐφ</a:t>
            </a:r>
            <a:r>
              <a:rPr lang="el-GR" sz="3200" i="1" dirty="0"/>
              <a:t>᾽ </a:t>
            </a:r>
            <a:r>
              <a:rPr lang="el-GR" sz="3200" i="1" dirty="0" err="1"/>
              <a:t>ἡμᾶς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ἐπὶ</a:t>
            </a:r>
            <a:r>
              <a:rPr lang="el-GR" sz="3200" i="1" dirty="0"/>
              <a:t> </a:t>
            </a:r>
            <a:r>
              <a:rPr lang="el-GR" sz="3200" i="1" dirty="0" err="1"/>
              <a:t>τὰ</a:t>
            </a:r>
            <a:r>
              <a:rPr lang="el-GR" sz="3200" i="1" dirty="0"/>
              <a:t> προκείμενα </a:t>
            </a:r>
            <a:r>
              <a:rPr lang="el-GR" sz="3200" i="1" dirty="0" err="1"/>
              <a:t>δῶρα</a:t>
            </a:r>
            <a:r>
              <a:rPr lang="el-GR" sz="3200" i="1" dirty="0"/>
              <a:t> </a:t>
            </a:r>
            <a:r>
              <a:rPr lang="el-GR" sz="3200" i="1" dirty="0" err="1"/>
              <a:t>ταῦτα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κάλεσμα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μόνο </a:t>
            </a:r>
            <a:r>
              <a:rPr lang="el-GR" sz="3200" dirty="0" err="1"/>
              <a:t>στὰ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b="1" dirty="0"/>
              <a:t>•</a:t>
            </a:r>
            <a:r>
              <a:rPr lang="en-GR" sz="3200" b="1" dirty="0"/>
              <a:t> </a:t>
            </a:r>
            <a:r>
              <a:rPr lang="el-GR" sz="3200" dirty="0" err="1"/>
              <a:t>Οὕτως</a:t>
            </a:r>
            <a:r>
              <a:rPr lang="el-GR" sz="3200" dirty="0"/>
              <a:t> </a:t>
            </a:r>
            <a:r>
              <a:rPr lang="el-GR" sz="3200" dirty="0" err="1"/>
              <a:t>εἰ</a:t>
            </a:r>
            <a:r>
              <a:rPr lang="el-GR" sz="3200" dirty="0"/>
              <a:t> </a:t>
            </a:r>
            <a:r>
              <a:rPr lang="el-GR" sz="3200" dirty="0" err="1"/>
              <a:t>ἄλλως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ὀρθόδοξη</a:t>
            </a:r>
            <a:r>
              <a:rPr lang="el-GR" sz="3200" dirty="0"/>
              <a:t> </a:t>
            </a:r>
            <a:r>
              <a:rPr lang="el-GR" sz="3200" dirty="0" err="1"/>
              <a:t>ἀνατολικὴ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ἀπετέλεσαν</a:t>
            </a:r>
            <a:r>
              <a:rPr lang="el-GR" sz="3200" dirty="0"/>
              <a:t> </a:t>
            </a:r>
            <a:r>
              <a:rPr lang="el-GR" sz="3200" dirty="0" err="1"/>
              <a:t>ποτὲ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ἀντικείμενο</a:t>
            </a:r>
            <a:r>
              <a:rPr lang="el-GR" sz="3200" dirty="0"/>
              <a:t> </a:t>
            </a:r>
            <a:r>
              <a:rPr lang="el-GR" sz="3200" dirty="0" err="1"/>
              <a:t>ἰδιαίτερης</a:t>
            </a:r>
            <a:r>
              <a:rPr lang="el-GR" sz="3200" dirty="0"/>
              <a:t> λατρείας.</a:t>
            </a:r>
          </a:p>
          <a:p>
            <a:pPr marL="0" indent="0">
              <a:buNone/>
            </a:pPr>
            <a:r>
              <a:rPr lang="el-GR" sz="3200" b="1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καθαγιασμὸς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εὐρύτατο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θεολογία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Ἀνατολῆς</a:t>
            </a:r>
            <a:r>
              <a:rPr lang="el-GR" sz="3200" dirty="0"/>
              <a:t>: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 καθαγιάζονται,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μεταλάβουν </a:t>
            </a:r>
            <a:r>
              <a:rPr lang="el-GR" sz="3200" dirty="0" err="1"/>
              <a:t>τὰ</a:t>
            </a:r>
            <a:r>
              <a:rPr lang="el-GR" sz="3200" dirty="0"/>
              <a:t> καθαγιασμένα </a:t>
            </a:r>
            <a:r>
              <a:rPr lang="el-GR" sz="3200" dirty="0" err="1"/>
              <a:t>Δῶρα</a:t>
            </a:r>
            <a:r>
              <a:rPr lang="el-GR" sz="3200" dirty="0"/>
              <a:t>.</a:t>
            </a:r>
            <a:endParaRPr lang="en-GR" sz="3200" b="1" dirty="0"/>
          </a:p>
        </p:txBody>
      </p:sp>
    </p:spTree>
    <p:extLst>
      <p:ext uri="{BB962C8B-B14F-4D97-AF65-F5344CB8AC3E}">
        <p14:creationId xmlns:p14="http://schemas.microsoft.com/office/powerpoint/2010/main" val="1394478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D200F-F3EA-294A-8341-BF7328B2E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10587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1C964-A461-434D-871A-2B8066FCE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03" y="211755"/>
            <a:ext cx="11925701" cy="6535554"/>
          </a:xfrm>
        </p:spPr>
        <p:txBody>
          <a:bodyPr>
            <a:no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θεολογία </a:t>
            </a:r>
            <a:r>
              <a:rPr lang="el-GR" sz="3200" dirty="0" err="1"/>
              <a:t>τῆς</a:t>
            </a:r>
            <a:r>
              <a:rPr lang="el-GR" sz="3200" dirty="0"/>
              <a:t> Μεταλήψεως, συμφώνως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«</a:t>
            </a:r>
            <a:r>
              <a:rPr lang="el-GR" sz="3200" dirty="0" err="1"/>
              <a:t>ἅγιοι</a:t>
            </a:r>
            <a:r>
              <a:rPr lang="el-GR" sz="3200" dirty="0"/>
              <a:t>» (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) </a:t>
            </a:r>
            <a:r>
              <a:rPr lang="el-GR" sz="3200" dirty="0" err="1"/>
              <a:t>καλοῦνται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μεταλάβουν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«</a:t>
            </a:r>
            <a:r>
              <a:rPr lang="el-GR" sz="3200" dirty="0" err="1"/>
              <a:t>ἅγια</a:t>
            </a:r>
            <a:r>
              <a:rPr lang="el-GR" sz="3200" dirty="0"/>
              <a:t>» (</a:t>
            </a:r>
            <a:r>
              <a:rPr lang="el-GR" sz="3200" dirty="0" err="1"/>
              <a:t>τὰ</a:t>
            </a:r>
            <a:r>
              <a:rPr lang="el-GR" sz="3200" dirty="0"/>
              <a:t> καθαγιασμένα </a:t>
            </a:r>
            <a:r>
              <a:rPr lang="el-GR" sz="3200" dirty="0" err="1"/>
              <a:t>Δῶρα</a:t>
            </a:r>
            <a:r>
              <a:rPr lang="el-GR" sz="3200" dirty="0"/>
              <a:t>).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θεολογία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ρόλου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στὸ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ἐνδεικτικὴ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πνευματολογίας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Ἀνατολῆς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Μ. Βασίλειος </a:t>
            </a:r>
            <a:r>
              <a:rPr lang="el-GR" sz="3200" dirty="0" err="1"/>
              <a:t>δὲν</a:t>
            </a:r>
            <a:r>
              <a:rPr lang="el-GR" sz="3200" dirty="0"/>
              <a:t> διαθέτει </a:t>
            </a:r>
            <a:r>
              <a:rPr lang="el-GR" sz="3200" dirty="0" err="1"/>
              <a:t>γραπτὲς</a:t>
            </a:r>
            <a:r>
              <a:rPr lang="el-GR" sz="3200" dirty="0"/>
              <a:t> μαρτυρίες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ρόλου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καθαγιασμὸ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σχετικὴ</a:t>
            </a:r>
            <a:r>
              <a:rPr lang="el-GR" sz="3200" dirty="0"/>
              <a:t> θεολογία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διασωθεῖσα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τρόπο «</a:t>
            </a:r>
            <a:r>
              <a:rPr lang="el-GR" sz="3200" dirty="0" err="1"/>
              <a:t>μυστικὸ</a:t>
            </a:r>
            <a:r>
              <a:rPr lang="el-GR" sz="3200" dirty="0"/>
              <a:t>» (</a:t>
            </a:r>
            <a:r>
              <a:rPr lang="el-GR" sz="3200" dirty="0" err="1"/>
              <a:t>δηλαδὴ</a:t>
            </a:r>
            <a:r>
              <a:rPr lang="el-GR" sz="3200" dirty="0"/>
              <a:t> μέσω </a:t>
            </a:r>
            <a:r>
              <a:rPr lang="el-GR" sz="3200" dirty="0" err="1"/>
              <a:t>προφορικῆς</a:t>
            </a:r>
            <a:r>
              <a:rPr lang="el-GR" sz="3200" dirty="0"/>
              <a:t> παραδόσεως). </a:t>
            </a:r>
            <a:r>
              <a:rPr lang="el-GR" sz="3200" dirty="0" err="1"/>
              <a:t>Ἀποδέχεται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</a:t>
            </a:r>
            <a:r>
              <a:rPr lang="el-GR" sz="3200" dirty="0" err="1"/>
              <a:t>σιγὴ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μυστηρίου»,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διδάχθηκε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</a:t>
            </a:r>
            <a:r>
              <a:rPr lang="el-GR" sz="3200" dirty="0" err="1"/>
              <a:t>εὑρίσκεται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κέντρο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θεολογίας.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9762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E1D00-12B1-6D4C-A245-DAB2E5FF6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673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6D941-DE36-FA48-AFA3-8E5CD6CBE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" y="67377"/>
            <a:ext cx="12012329" cy="6689558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Μεταλήψεως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βασικὸ</a:t>
            </a:r>
            <a:r>
              <a:rPr lang="el-GR" sz="3200" dirty="0"/>
              <a:t> </a:t>
            </a:r>
            <a:r>
              <a:rPr lang="el-GR" sz="3200" dirty="0" err="1"/>
              <a:t>συστατικὸ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(</a:t>
            </a:r>
            <a:r>
              <a:rPr lang="el-GR" sz="3200" i="1" dirty="0" err="1"/>
              <a:t>Ἡμᾶς</a:t>
            </a:r>
            <a:r>
              <a:rPr lang="el-GR" sz="3200" i="1" dirty="0"/>
              <a:t> </a:t>
            </a:r>
            <a:r>
              <a:rPr lang="el-GR" sz="3200" i="1" dirty="0" err="1"/>
              <a:t>δὲ</a:t>
            </a:r>
            <a:r>
              <a:rPr lang="el-GR" sz="3200" i="1" dirty="0"/>
              <a:t> πάντας </a:t>
            </a:r>
            <a:r>
              <a:rPr lang="el-GR" sz="3200" i="1" dirty="0" err="1"/>
              <a:t>τοὺς</a:t>
            </a:r>
            <a:r>
              <a:rPr lang="el-GR" sz="3200" i="1" dirty="0"/>
              <a:t> </a:t>
            </a:r>
            <a:r>
              <a:rPr lang="el-GR" sz="3200" i="1" dirty="0" err="1"/>
              <a:t>ἐκ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ἑνὸς</a:t>
            </a:r>
            <a:r>
              <a:rPr lang="el-GR" sz="3200" i="1" dirty="0"/>
              <a:t> </a:t>
            </a:r>
            <a:r>
              <a:rPr lang="el-GR" sz="3200" i="1" dirty="0" err="1"/>
              <a:t>ἄρτου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ποτηρίου</a:t>
            </a:r>
            <a:r>
              <a:rPr lang="el-GR" sz="3200" i="1" dirty="0"/>
              <a:t> μετέχοντας </a:t>
            </a:r>
            <a:r>
              <a:rPr lang="el-GR" sz="3200" i="1" dirty="0" err="1"/>
              <a:t>ἑνῶσαι</a:t>
            </a:r>
            <a:r>
              <a:rPr lang="el-GR" sz="3200" i="1" dirty="0"/>
              <a:t> </a:t>
            </a:r>
            <a:r>
              <a:rPr lang="el-GR" sz="3200" i="1" dirty="0" err="1"/>
              <a:t>ἀλλήλοις</a:t>
            </a:r>
            <a:r>
              <a:rPr lang="el-GR" sz="3200" i="1" dirty="0"/>
              <a:t> </a:t>
            </a:r>
            <a:r>
              <a:rPr lang="el-GR" sz="3200" i="1" dirty="0" err="1"/>
              <a:t>εἰς</a:t>
            </a:r>
            <a:r>
              <a:rPr lang="el-GR" sz="3200" i="1" dirty="0"/>
              <a:t> </a:t>
            </a:r>
            <a:r>
              <a:rPr lang="el-GR" sz="3200" i="1" dirty="0" err="1"/>
              <a:t>ἑνὸς</a:t>
            </a:r>
            <a:r>
              <a:rPr lang="el-GR" sz="3200" i="1" dirty="0"/>
              <a:t> Πνεύματος </a:t>
            </a:r>
            <a:r>
              <a:rPr lang="el-GR" sz="3200" i="1" dirty="0" err="1"/>
              <a:t>ἁγίου</a:t>
            </a:r>
            <a:r>
              <a:rPr lang="el-GR" sz="3200" i="1" dirty="0"/>
              <a:t> κοινωνίαν</a:t>
            </a:r>
            <a:r>
              <a:rPr lang="el-GR" sz="3200" dirty="0"/>
              <a:t>).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ἐπικλητικὰ</a:t>
            </a:r>
            <a:r>
              <a:rPr lang="el-GR" sz="3200" dirty="0"/>
              <a:t> κείμενα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Ἀνατολῆς</a:t>
            </a:r>
            <a:r>
              <a:rPr lang="el-GR" sz="3200" dirty="0"/>
              <a:t> περιέχουν </a:t>
            </a:r>
            <a:r>
              <a:rPr lang="el-GR" sz="3200" dirty="0" err="1"/>
              <a:t>αἰτήματα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γίνει </a:t>
            </a:r>
            <a:r>
              <a:rPr lang="el-GR" sz="3200" dirty="0" err="1"/>
              <a:t>δεκτὴ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μετέχοντες «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Ἁγίῳ</a:t>
            </a:r>
            <a:r>
              <a:rPr lang="el-GR" sz="3200" dirty="0"/>
              <a:t> Πνεύματι» </a:t>
            </a:r>
            <a:r>
              <a:rPr lang="el-GR" sz="3200" dirty="0" err="1"/>
              <a:t>καὶ</a:t>
            </a:r>
            <a:r>
              <a:rPr lang="el-GR" sz="3200" dirty="0"/>
              <a:t> μέσα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ἀναμονὴ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ἐρχόμενης</a:t>
            </a:r>
            <a:r>
              <a:rPr lang="el-GR" sz="3200" dirty="0"/>
              <a:t> βασιλείας.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δύο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ἐκφράζουν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διάσταση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«</a:t>
            </a:r>
            <a:r>
              <a:rPr lang="el-GR" sz="3200" dirty="0" err="1"/>
              <a:t>εἰσέρχεται</a:t>
            </a:r>
            <a:r>
              <a:rPr lang="el-GR" sz="3200" dirty="0"/>
              <a:t>»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ἔσχατα</a:t>
            </a:r>
            <a:r>
              <a:rPr lang="el-GR" sz="3200" dirty="0"/>
              <a:t>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ἀποκαλύφθηκε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χρόνῳ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πάντων «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Ἁγίῳ</a:t>
            </a:r>
            <a:r>
              <a:rPr lang="el-GR" sz="3200" dirty="0"/>
              <a:t> Πνεύματι» προετοιμάζει </a:t>
            </a:r>
            <a:r>
              <a:rPr lang="el-GR" sz="3200" dirty="0" err="1"/>
              <a:t>τὴν</a:t>
            </a:r>
            <a:r>
              <a:rPr lang="el-GR" sz="3200" dirty="0"/>
              <a:t> πλήρη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μέλλοντα </a:t>
            </a:r>
            <a:r>
              <a:rPr lang="el-GR" sz="3200" dirty="0" err="1"/>
              <a:t>αἰώνα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77698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FD42-09FB-8943-9340-BBC8CBCC3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2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9A08D-4D7C-C241-9E5F-0BE5E6757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27" y="199722"/>
            <a:ext cx="11906451" cy="6492241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Στὴ</a:t>
            </a:r>
            <a:r>
              <a:rPr lang="el-GR" sz="3200" dirty="0"/>
              <a:t> συνάφεια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μποροῦμε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ἑρμηνεύσουμε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Παύλου: </a:t>
            </a:r>
            <a:r>
              <a:rPr lang="el-GR" sz="3200" i="1" dirty="0" err="1"/>
              <a:t>οὐ</a:t>
            </a:r>
            <a:r>
              <a:rPr lang="el-GR" sz="3200" i="1" dirty="0"/>
              <a:t> δύναται </a:t>
            </a:r>
            <a:r>
              <a:rPr lang="el-GR" sz="3200" i="1" dirty="0" err="1"/>
              <a:t>δὲ</a:t>
            </a:r>
            <a:r>
              <a:rPr lang="el-GR" sz="3200" i="1" dirty="0"/>
              <a:t> </a:t>
            </a:r>
            <a:r>
              <a:rPr lang="el-GR" sz="3200" i="1" dirty="0" err="1"/>
              <a:t>ὀφθαλμὸς</a:t>
            </a:r>
            <a:r>
              <a:rPr lang="el-GR" sz="3200" i="1" dirty="0"/>
              <a:t> </a:t>
            </a:r>
            <a:r>
              <a:rPr lang="el-GR" sz="3200" i="1" dirty="0" err="1"/>
              <a:t>εἰπεῖν</a:t>
            </a:r>
            <a:r>
              <a:rPr lang="el-GR" sz="3200" i="1" dirty="0"/>
              <a:t> </a:t>
            </a:r>
            <a:r>
              <a:rPr lang="el-GR" sz="3200" i="1" dirty="0" err="1"/>
              <a:t>τῇ</a:t>
            </a:r>
            <a:r>
              <a:rPr lang="el-GR" sz="3200" i="1" dirty="0"/>
              <a:t> </a:t>
            </a:r>
            <a:r>
              <a:rPr lang="el-GR" sz="3200" i="1" dirty="0" err="1"/>
              <a:t>χειρί</a:t>
            </a:r>
            <a:r>
              <a:rPr lang="el-GR" sz="3200" i="1" dirty="0"/>
              <a:t>· </a:t>
            </a:r>
            <a:r>
              <a:rPr lang="el-GR" sz="3200" i="1" dirty="0" err="1"/>
              <a:t>χρείαν</a:t>
            </a:r>
            <a:r>
              <a:rPr lang="el-GR" sz="3200" i="1" dirty="0"/>
              <a:t> σου </a:t>
            </a:r>
            <a:r>
              <a:rPr lang="el-GR" sz="3200" i="1" dirty="0" err="1"/>
              <a:t>οὐκ</a:t>
            </a:r>
            <a:r>
              <a:rPr lang="el-GR" sz="3200" i="1" dirty="0"/>
              <a:t> </a:t>
            </a:r>
            <a:r>
              <a:rPr lang="el-GR" sz="3200" i="1" dirty="0" err="1"/>
              <a:t>ἔχω</a:t>
            </a:r>
            <a:r>
              <a:rPr lang="el-GR" sz="3200" i="1" dirty="0"/>
              <a:t>· </a:t>
            </a:r>
            <a:r>
              <a:rPr lang="el-GR" sz="3200" i="1" dirty="0" err="1"/>
              <a:t>ἤ</a:t>
            </a:r>
            <a:r>
              <a:rPr lang="el-GR" sz="3200" i="1" dirty="0"/>
              <a:t> </a:t>
            </a:r>
            <a:r>
              <a:rPr lang="el-GR" sz="3200" i="1" dirty="0" err="1"/>
              <a:t>πάλιν</a:t>
            </a:r>
            <a:r>
              <a:rPr lang="el-GR" sz="3200" i="1" dirty="0"/>
              <a:t> </a:t>
            </a:r>
            <a:r>
              <a:rPr lang="el-GR" sz="3200" i="1" dirty="0" err="1"/>
              <a:t>ἡ</a:t>
            </a:r>
            <a:r>
              <a:rPr lang="el-GR" sz="3200" i="1" dirty="0"/>
              <a:t> </a:t>
            </a:r>
            <a:r>
              <a:rPr lang="el-GR" sz="3200" i="1" dirty="0" err="1"/>
              <a:t>κεφαλὴ</a:t>
            </a:r>
            <a:r>
              <a:rPr lang="el-GR" sz="3200" i="1" dirty="0"/>
              <a:t> </a:t>
            </a:r>
            <a:r>
              <a:rPr lang="el-GR" sz="3200" i="1" dirty="0" err="1"/>
              <a:t>τοῖς</a:t>
            </a:r>
            <a:r>
              <a:rPr lang="el-GR" sz="3200" i="1" dirty="0"/>
              <a:t> </a:t>
            </a:r>
            <a:r>
              <a:rPr lang="el-GR" sz="3200" i="1" dirty="0" err="1"/>
              <a:t>ποσί</a:t>
            </a:r>
            <a:r>
              <a:rPr lang="el-GR" sz="3200" i="1" dirty="0"/>
              <a:t>· </a:t>
            </a:r>
            <a:r>
              <a:rPr lang="el-GR" sz="3200" i="1" dirty="0" err="1"/>
              <a:t>χρείαν</a:t>
            </a:r>
            <a:r>
              <a:rPr lang="el-GR" sz="3200" i="1" dirty="0"/>
              <a:t> </a:t>
            </a:r>
            <a:r>
              <a:rPr lang="el-GR" sz="3200" i="1" dirty="0" err="1"/>
              <a:t>ἡμῶν</a:t>
            </a:r>
            <a:r>
              <a:rPr lang="el-GR" sz="3200" i="1" dirty="0"/>
              <a:t> </a:t>
            </a:r>
            <a:r>
              <a:rPr lang="el-GR" sz="3200" i="1" dirty="0" err="1"/>
              <a:t>οὐκ</a:t>
            </a:r>
            <a:r>
              <a:rPr lang="el-GR" sz="3200" i="1" dirty="0"/>
              <a:t> </a:t>
            </a:r>
            <a:r>
              <a:rPr lang="el-GR" sz="3200" i="1" dirty="0" err="1"/>
              <a:t>ἔχω</a:t>
            </a:r>
            <a:r>
              <a:rPr lang="el-GR" sz="3200" dirty="0"/>
              <a:t> (</a:t>
            </a:r>
            <a:r>
              <a:rPr lang="el-GR" sz="3200" dirty="0" err="1"/>
              <a:t>Α´Κορ</a:t>
            </a:r>
            <a:r>
              <a:rPr lang="el-GR" sz="3200" dirty="0"/>
              <a:t>. 12, 21).</a:t>
            </a:r>
          </a:p>
          <a:p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λόγους </a:t>
            </a:r>
            <a:r>
              <a:rPr lang="el-GR" sz="3200" dirty="0" err="1"/>
              <a:t>αὐτοὺς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ἀπόστολος</a:t>
            </a:r>
            <a:r>
              <a:rPr lang="el-GR" sz="3200" dirty="0"/>
              <a:t> </a:t>
            </a:r>
            <a:r>
              <a:rPr lang="el-GR" sz="3200" dirty="0" err="1"/>
              <a:t>ἐφιστᾶ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προσοχὴ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ἑνότητας</a:t>
            </a:r>
            <a:r>
              <a:rPr lang="el-GR" sz="3200" dirty="0"/>
              <a:t>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Χριστιανῶν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, σεβόμενος </a:t>
            </a:r>
            <a:r>
              <a:rPr lang="el-GR" sz="3200" dirty="0" err="1"/>
              <a:t>ἐκ</a:t>
            </a:r>
            <a:r>
              <a:rPr lang="el-GR" sz="3200" dirty="0"/>
              <a:t> παραλλήλου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ἰδιαιτερότητα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συμβολὴ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κάθε μέλους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ἀπάρτιση</a:t>
            </a:r>
            <a:r>
              <a:rPr lang="el-GR" sz="3200" dirty="0"/>
              <a:t> </a:t>
            </a:r>
            <a:r>
              <a:rPr lang="el-GR" sz="3200" dirty="0" err="1"/>
              <a:t>ὁλοκλήρου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σώματος. </a:t>
            </a:r>
            <a:endParaRPr lang="en-GR" sz="3200" dirty="0"/>
          </a:p>
          <a:p>
            <a:r>
              <a:rPr lang="el-GR" sz="3200" dirty="0"/>
              <a:t>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πνευματολογία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</a:t>
            </a:r>
            <a:r>
              <a:rPr lang="el-GR" sz="3200" dirty="0" err="1"/>
              <a:t>μᾶς</a:t>
            </a:r>
            <a:r>
              <a:rPr lang="el-GR" sz="3200" dirty="0"/>
              <a:t> </a:t>
            </a:r>
            <a:r>
              <a:rPr lang="el-GR" sz="3200" dirty="0" err="1"/>
              <a:t>ἑνώνει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τῇ</a:t>
            </a:r>
            <a:r>
              <a:rPr lang="el-GR" sz="3200" dirty="0"/>
              <a:t> </a:t>
            </a:r>
            <a:r>
              <a:rPr lang="el-GR" sz="3200" dirty="0" err="1"/>
              <a:t>Εὐχαριστίᾳ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ταυτοχρόνως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πληρότητα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50907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1FF57-8419-CD48-92B8-E19BB3F6D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0"/>
            <a:ext cx="11276799" cy="962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EBDFD-F918-114D-B00E-CB70C35C2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" y="182880"/>
            <a:ext cx="11964202" cy="6545179"/>
          </a:xfrm>
        </p:spPr>
        <p:txBody>
          <a:bodyPr/>
          <a:lstStyle/>
          <a:p>
            <a:r>
              <a:rPr lang="el-GR" dirty="0" err="1"/>
              <a:t>Ἡ</a:t>
            </a:r>
            <a:r>
              <a:rPr lang="el-GR" dirty="0"/>
              <a:t> κοινωνία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πιστῶν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Ἁγίῳ</a:t>
            </a:r>
            <a:r>
              <a:rPr lang="el-GR" dirty="0"/>
              <a:t> Πνεύματι </a:t>
            </a:r>
            <a:r>
              <a:rPr lang="el-GR" dirty="0" err="1"/>
              <a:t>δὲν</a:t>
            </a:r>
            <a:r>
              <a:rPr lang="el-GR" dirty="0"/>
              <a:t> </a:t>
            </a:r>
            <a:r>
              <a:rPr lang="el-GR" dirty="0" err="1"/>
              <a:t>εἶναι</a:t>
            </a:r>
            <a:r>
              <a:rPr lang="el-GR" dirty="0"/>
              <a:t> μόνο </a:t>
            </a:r>
            <a:r>
              <a:rPr lang="el-GR" dirty="0" err="1"/>
              <a:t>ἕνα</a:t>
            </a:r>
            <a:r>
              <a:rPr lang="el-GR" dirty="0"/>
              <a:t> </a:t>
            </a:r>
            <a:r>
              <a:rPr lang="el-GR" dirty="0" err="1"/>
              <a:t>ἀπὸ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χαρίσματα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Ἁγίου</a:t>
            </a:r>
            <a:r>
              <a:rPr lang="el-GR" dirty="0"/>
              <a:t> Πνεύματος, </a:t>
            </a:r>
            <a:r>
              <a:rPr lang="el-GR" dirty="0" err="1"/>
              <a:t>ἀλλὰ</a:t>
            </a:r>
            <a:r>
              <a:rPr lang="el-GR" dirty="0"/>
              <a:t> </a:t>
            </a:r>
            <a:r>
              <a:rPr lang="el-GR" dirty="0" err="1"/>
              <a:t>εἶναι</a:t>
            </a:r>
            <a:r>
              <a:rPr lang="el-GR" dirty="0"/>
              <a:t> </a:t>
            </a:r>
            <a:r>
              <a:rPr lang="el-GR" dirty="0" err="1"/>
              <a:t>ὁ</a:t>
            </a:r>
            <a:r>
              <a:rPr lang="el-GR" dirty="0"/>
              <a:t> μόνος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οὐσιαστικὸς</a:t>
            </a:r>
            <a:r>
              <a:rPr lang="el-GR" dirty="0"/>
              <a:t> τρόπος </a:t>
            </a:r>
            <a:r>
              <a:rPr lang="el-GR" dirty="0" err="1"/>
              <a:t>ἑνότητας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ἐκκλησιαστικοῦ</a:t>
            </a:r>
            <a:r>
              <a:rPr lang="el-GR" dirty="0"/>
              <a:t> σώματος.</a:t>
            </a:r>
          </a:p>
          <a:p>
            <a:r>
              <a:rPr lang="el-GR" dirty="0" err="1"/>
              <a:t>Στὶς</a:t>
            </a:r>
            <a:r>
              <a:rPr lang="el-GR" dirty="0"/>
              <a:t> </a:t>
            </a:r>
            <a:r>
              <a:rPr lang="el-GR" dirty="0" err="1"/>
              <a:t>ἐπικλήσεις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Μ. Βασιλείου, </a:t>
            </a:r>
            <a:r>
              <a:rPr lang="el-GR" dirty="0" err="1"/>
              <a:t>ἡ</a:t>
            </a:r>
            <a:r>
              <a:rPr lang="el-GR" dirty="0"/>
              <a:t> «κοινωνία </a:t>
            </a:r>
            <a:r>
              <a:rPr lang="el-GR" dirty="0" err="1"/>
              <a:t>τοῦ</a:t>
            </a:r>
            <a:r>
              <a:rPr lang="el-GR" dirty="0"/>
              <a:t> Πνεύματος» </a:t>
            </a:r>
            <a:r>
              <a:rPr lang="el-GR" dirty="0" err="1"/>
              <a:t>ἔχει</a:t>
            </a:r>
            <a:r>
              <a:rPr lang="el-GR" dirty="0"/>
              <a:t> </a:t>
            </a:r>
            <a:r>
              <a:rPr lang="el-GR" dirty="0" err="1"/>
              <a:t>ἰδιάζουσα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ἀποκλειστικὴ</a:t>
            </a:r>
            <a:r>
              <a:rPr lang="el-GR" dirty="0"/>
              <a:t> </a:t>
            </a:r>
            <a:r>
              <a:rPr lang="el-GR" dirty="0" err="1"/>
              <a:t>ἔννοια</a:t>
            </a:r>
            <a:r>
              <a:rPr lang="el-GR" dirty="0"/>
              <a:t>, </a:t>
            </a:r>
            <a:r>
              <a:rPr lang="el-GR" dirty="0" err="1"/>
              <a:t>ἡ</a:t>
            </a:r>
            <a:r>
              <a:rPr lang="el-GR" dirty="0"/>
              <a:t> </a:t>
            </a:r>
            <a:r>
              <a:rPr lang="el-GR" dirty="0" err="1"/>
              <a:t>ὁποία</a:t>
            </a:r>
            <a:r>
              <a:rPr lang="el-GR" dirty="0"/>
              <a:t> </a:t>
            </a:r>
            <a:r>
              <a:rPr lang="el-GR" dirty="0" err="1"/>
              <a:t>δὲν</a:t>
            </a:r>
            <a:r>
              <a:rPr lang="el-GR" dirty="0"/>
              <a:t> </a:t>
            </a:r>
            <a:r>
              <a:rPr lang="el-GR" dirty="0" err="1"/>
              <a:t>μαρτυρεῖται</a:t>
            </a:r>
            <a:r>
              <a:rPr lang="el-GR" dirty="0"/>
              <a:t> </a:t>
            </a:r>
            <a:r>
              <a:rPr lang="el-GR" dirty="0" err="1"/>
              <a:t>σὲ</a:t>
            </a:r>
            <a:r>
              <a:rPr lang="el-GR" dirty="0"/>
              <a:t> </a:t>
            </a:r>
            <a:r>
              <a:rPr lang="el-GR" dirty="0" err="1"/>
              <a:t>ἄλλη</a:t>
            </a:r>
            <a:r>
              <a:rPr lang="el-GR" dirty="0"/>
              <a:t> </a:t>
            </a:r>
            <a:r>
              <a:rPr lang="el-GR" dirty="0" err="1"/>
              <a:t>εὐχαριστιακὴ</a:t>
            </a:r>
            <a:r>
              <a:rPr lang="el-GR" dirty="0"/>
              <a:t> προσευχή.</a:t>
            </a:r>
          </a:p>
          <a:p>
            <a:r>
              <a:rPr lang="el-GR" dirty="0" err="1"/>
              <a:t>Ὁ</a:t>
            </a:r>
            <a:r>
              <a:rPr lang="el-GR" dirty="0"/>
              <a:t> Μ. Βασίλειος </a:t>
            </a:r>
            <a:r>
              <a:rPr lang="el-GR" dirty="0" err="1"/>
              <a:t>υἱοθετεῖ</a:t>
            </a:r>
            <a:r>
              <a:rPr lang="el-GR" dirty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ὅρο</a:t>
            </a:r>
            <a:r>
              <a:rPr lang="el-GR" dirty="0"/>
              <a:t> </a:t>
            </a:r>
            <a:r>
              <a:rPr lang="el-GR" dirty="0" err="1"/>
              <a:t>στὰ</a:t>
            </a:r>
            <a:r>
              <a:rPr lang="el-GR" dirty="0"/>
              <a:t> πλαίσια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τριαδολογίας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πνευματολογίας του: </a:t>
            </a:r>
            <a:r>
              <a:rPr lang="el-GR" dirty="0" err="1"/>
              <a:t>ἀναγεννημένος</a:t>
            </a:r>
            <a:r>
              <a:rPr lang="el-GR" dirty="0"/>
              <a:t> </a:t>
            </a:r>
            <a:r>
              <a:rPr lang="el-GR" dirty="0" err="1"/>
              <a:t>διὰ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Βαπτίσματος, </a:t>
            </a:r>
            <a:r>
              <a:rPr lang="el-GR" dirty="0" err="1"/>
              <a:t>ὁ</a:t>
            </a:r>
            <a:r>
              <a:rPr lang="el-GR" dirty="0"/>
              <a:t> </a:t>
            </a:r>
            <a:r>
              <a:rPr lang="el-GR" dirty="0" err="1"/>
              <a:t>ἄνθρωπος</a:t>
            </a:r>
            <a:r>
              <a:rPr lang="el-GR" dirty="0"/>
              <a:t> προσεγγίζει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Θεὸ</a:t>
            </a:r>
            <a:r>
              <a:rPr lang="el-GR" dirty="0"/>
              <a:t> </a:t>
            </a:r>
            <a:r>
              <a:rPr lang="el-GR" dirty="0" err="1"/>
              <a:t>διὰ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ἐνεργείας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Ἁγίου</a:t>
            </a:r>
            <a:r>
              <a:rPr lang="el-GR" dirty="0"/>
              <a:t> Πνεύματος.</a:t>
            </a:r>
            <a:endParaRPr lang="en-GR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59027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C43B8-5385-8F44-8880-0F6477729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1" y="0"/>
            <a:ext cx="11276799" cy="962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1BCDF-8239-7B47-9A39-27E368781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1" y="173255"/>
            <a:ext cx="11983454" cy="6525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u="sng" dirty="0"/>
              <a:t>2. </a:t>
            </a:r>
            <a:r>
              <a:rPr lang="el-GR" sz="3200" b="1" u="sng" dirty="0" err="1"/>
              <a:t>Ἡ</a:t>
            </a:r>
            <a:r>
              <a:rPr lang="el-GR" sz="3200" b="1" u="sng" dirty="0"/>
              <a:t> </a:t>
            </a:r>
            <a:r>
              <a:rPr lang="el-GR" sz="3200" b="1" u="sng" dirty="0" err="1"/>
              <a:t>ἐπίκληση</a:t>
            </a:r>
            <a:r>
              <a:rPr lang="el-GR" sz="3200" b="1" u="sng" dirty="0"/>
              <a:t> </a:t>
            </a:r>
            <a:r>
              <a:rPr lang="el-GR" sz="3200" b="1" u="sng" dirty="0" err="1"/>
              <a:t>στὴ</a:t>
            </a:r>
            <a:r>
              <a:rPr lang="el-GR" sz="3200" b="1" u="sng" dirty="0"/>
              <a:t> Λειτουργία Γρηγορίου </a:t>
            </a:r>
            <a:r>
              <a:rPr lang="el-GR" sz="3200" b="1" u="sng" dirty="0" err="1"/>
              <a:t>τοῦ</a:t>
            </a:r>
            <a:r>
              <a:rPr lang="el-GR" sz="3200" b="1" u="sng" dirty="0"/>
              <a:t> Θεολόγου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Γρηγορίου </a:t>
            </a:r>
            <a:r>
              <a:rPr lang="el-GR" sz="3200" dirty="0" err="1"/>
              <a:t>τοῦ</a:t>
            </a:r>
            <a:r>
              <a:rPr lang="el-GR" sz="3200" dirty="0"/>
              <a:t> Θεολόγου διακρίνεται </a:t>
            </a:r>
            <a:r>
              <a:rPr lang="el-GR" sz="3200" dirty="0" err="1"/>
              <a:t>σαφῶς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ἔλευση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καθαγιάζοντος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συνάφεια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κοινωνίας.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διατυπώνεται,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ἔλευση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ὥστε</a:t>
            </a:r>
            <a:r>
              <a:rPr lang="el-GR" sz="3200" dirty="0"/>
              <a:t> «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του </a:t>
            </a:r>
            <a:r>
              <a:rPr lang="el-GR" sz="3200" dirty="0" err="1"/>
              <a:t>νὰ</a:t>
            </a:r>
            <a:r>
              <a:rPr lang="el-GR" sz="3200" dirty="0"/>
              <a:t> μεταποιήσει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Δῶρα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διασώσει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πιστοὺς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μνήμη </a:t>
            </a:r>
            <a:r>
              <a:rPr lang="el-GR" sz="3200" dirty="0" err="1"/>
              <a:t>τῆς</a:t>
            </a:r>
            <a:r>
              <a:rPr lang="el-GR" sz="3200" dirty="0"/>
              <a:t> λατρείας του».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ἱερέας</a:t>
            </a:r>
            <a:r>
              <a:rPr lang="el-GR" sz="3200" dirty="0"/>
              <a:t> προσεύχεται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ἀνθρώπων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εὑρίσκεται</a:t>
            </a:r>
            <a:r>
              <a:rPr lang="el-GR" sz="3200" dirty="0"/>
              <a:t> </a:t>
            </a:r>
            <a:r>
              <a:rPr lang="el-GR" sz="3200" dirty="0" err="1"/>
              <a:t>ἀπομονωμένος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αὐτοὺς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εἰκονοστασίου</a:t>
            </a:r>
            <a:r>
              <a:rPr lang="el-GR" sz="3200" dirty="0"/>
              <a:t>, </a:t>
            </a:r>
            <a:r>
              <a:rPr lang="el-GR" sz="3200" dirty="0" err="1"/>
              <a:t>ἀπευθύνει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ἀφοροῦν</a:t>
            </a:r>
            <a:r>
              <a:rPr lang="el-GR" sz="3200" dirty="0"/>
              <a:t>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λαὸς</a:t>
            </a:r>
            <a:r>
              <a:rPr lang="el-GR" sz="3200" dirty="0"/>
              <a:t> συμμετέχει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ἱερέα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ἐπικυρώνει</a:t>
            </a:r>
            <a:r>
              <a:rPr lang="el-GR" sz="3200" dirty="0"/>
              <a:t>»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παρεμβάσεις του.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1026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82DC1-207C-0A43-9D2F-4B2CB7DBE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7" y="86628"/>
            <a:ext cx="11267173" cy="7700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C865D-2172-8E44-98AD-D4377FFA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250256"/>
            <a:ext cx="11925701" cy="6381549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τῆς</a:t>
            </a:r>
            <a:r>
              <a:rPr lang="el-GR" sz="3200" dirty="0"/>
              <a:t> κοινωνίας </a:t>
            </a:r>
            <a:r>
              <a:rPr lang="el-GR" sz="3200" dirty="0" err="1"/>
              <a:t>ἐπανέρχεται</a:t>
            </a:r>
            <a:r>
              <a:rPr lang="el-GR" sz="3200" dirty="0"/>
              <a:t> </a:t>
            </a:r>
            <a:r>
              <a:rPr lang="el-GR" sz="3200" dirty="0" err="1"/>
              <a:t>σταθερὰ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κάθε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καθαγιασμὸ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οἴνου</a:t>
            </a:r>
            <a:r>
              <a:rPr lang="el-GR" sz="3200" dirty="0"/>
              <a:t>.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αὐτὸ</a:t>
            </a:r>
            <a:r>
              <a:rPr lang="el-GR" sz="3200" dirty="0"/>
              <a:t> διαδηλώνει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 καθαγιασθέντα Τίμια </a:t>
            </a:r>
            <a:r>
              <a:rPr lang="el-GR" sz="3200" dirty="0" err="1"/>
              <a:t>Δῶρα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ἕτοιμα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Μετάληψη.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Γρηγορίου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κατ</a:t>
            </a:r>
            <a:r>
              <a:rPr lang="el-GR" sz="3200" dirty="0"/>
              <a:t>᾽ </a:t>
            </a:r>
            <a:r>
              <a:rPr lang="el-GR" sz="3200" dirty="0" err="1"/>
              <a:t>οὐσίαν</a:t>
            </a:r>
            <a:r>
              <a:rPr lang="el-GR" sz="3200" dirty="0"/>
              <a:t>,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Κύριο,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ἀποστείλει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Του. </a:t>
            </a:r>
            <a:r>
              <a:rPr lang="el-GR" sz="3200" dirty="0" err="1"/>
              <a:t>Συνιστᾶ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σχεδὸν</a:t>
            </a:r>
            <a:r>
              <a:rPr lang="el-GR" sz="3200" dirty="0"/>
              <a:t> </a:t>
            </a:r>
            <a:r>
              <a:rPr lang="el-GR" sz="3200" dirty="0" err="1"/>
              <a:t>μοναδικὴ</a:t>
            </a:r>
            <a:r>
              <a:rPr lang="el-GR" sz="3200" dirty="0"/>
              <a:t> περίπτωση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ὁλόκληρη</a:t>
            </a:r>
            <a:r>
              <a:rPr lang="el-GR" sz="3200" dirty="0"/>
              <a:t> </a:t>
            </a:r>
            <a:r>
              <a:rPr lang="el-GR" sz="3200" dirty="0" err="1"/>
              <a:t>ἠ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Χριστό.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006488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99B50-4DB5-3643-BA02-815197149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7" y="0"/>
            <a:ext cx="11267174" cy="866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596F5-7CD5-5E41-8199-67DE7DC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6" y="163628"/>
            <a:ext cx="11925701" cy="652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 err="1"/>
              <a:t>Ἡ</a:t>
            </a:r>
            <a:r>
              <a:rPr lang="el-GR" sz="3200" b="1" dirty="0"/>
              <a:t> </a:t>
            </a:r>
            <a:r>
              <a:rPr lang="el-GR" sz="3200" b="1" dirty="0" err="1"/>
              <a:t>ἐπίκληση</a:t>
            </a:r>
            <a:r>
              <a:rPr lang="el-GR" sz="3200" b="1" dirty="0"/>
              <a:t> </a:t>
            </a:r>
            <a:r>
              <a:rPr lang="el-GR" sz="3200" b="1" dirty="0" err="1"/>
              <a:t>ὡς</a:t>
            </a:r>
            <a:r>
              <a:rPr lang="el-GR" sz="3200" b="1" dirty="0"/>
              <a:t> προέκταση </a:t>
            </a:r>
            <a:r>
              <a:rPr lang="el-GR" sz="3200" b="1" dirty="0" err="1"/>
              <a:t>τῆς</a:t>
            </a:r>
            <a:r>
              <a:rPr lang="el-GR" sz="3200" b="1" dirty="0"/>
              <a:t> </a:t>
            </a:r>
            <a:r>
              <a:rPr lang="el-GR" sz="3200" b="1" dirty="0" err="1"/>
              <a:t>ἀναμνήσεως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προεκτείνει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Ἀναλήψεως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διατυπώνεται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πρὸ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, διαδηλώνοντας τοιουτοτρόπως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αἰώνια</a:t>
            </a:r>
            <a:r>
              <a:rPr lang="el-GR" sz="3200" dirty="0"/>
              <a:t> διάσταση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μοναδικῆς</a:t>
            </a:r>
            <a:r>
              <a:rPr lang="el-GR" sz="3200" dirty="0"/>
              <a:t> θυσίας </a:t>
            </a:r>
            <a:r>
              <a:rPr lang="el-GR" sz="3200" dirty="0" err="1"/>
              <a:t>τοῦ</a:t>
            </a:r>
            <a:r>
              <a:rPr lang="el-GR" sz="3200" dirty="0"/>
              <a:t> Κυρίου. </a:t>
            </a:r>
          </a:p>
          <a:p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θυμᾶται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προσφέρει.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Χριστὸς</a:t>
            </a:r>
            <a:r>
              <a:rPr lang="el-GR" sz="3200" dirty="0"/>
              <a:t> πραγματώνει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ἱερουργοῦντος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ἀποστολῆς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Πνεύματος. </a:t>
            </a:r>
          </a:p>
          <a:p>
            <a:r>
              <a:rPr lang="el-GR" sz="3200" dirty="0" err="1"/>
              <a:t>Στὴ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Γρηγορίου </a:t>
            </a:r>
            <a:r>
              <a:rPr lang="el-GR" sz="3200" dirty="0" err="1"/>
              <a:t>τοῦ</a:t>
            </a:r>
            <a:r>
              <a:rPr lang="el-GR" sz="3200" dirty="0"/>
              <a:t> Θεολόγου, </a:t>
            </a:r>
            <a:r>
              <a:rPr lang="el-GR" sz="3200" dirty="0" err="1"/>
              <a:t>ὁ</a:t>
            </a:r>
            <a:r>
              <a:rPr lang="el-GR" sz="3200" dirty="0"/>
              <a:t> σύνδεσμος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ἀναμνήσεως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σ᾽ </a:t>
            </a:r>
            <a:r>
              <a:rPr lang="el-GR" sz="3200" dirty="0" err="1"/>
              <a:t>ὁλόκληρο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μυστήριο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Σάρκωση </a:t>
            </a:r>
            <a:r>
              <a:rPr lang="el-GR" sz="3200" dirty="0" err="1"/>
              <a:t>στὴ</a:t>
            </a:r>
            <a:r>
              <a:rPr lang="el-GR" sz="3200" dirty="0"/>
              <a:t> Δευτέρα Παρουσία.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7522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8B255-21E0-9C49-BBB2-38A0CB0E8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7" y="86627"/>
            <a:ext cx="11267173" cy="673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91B8A-FAAC-D14C-8A53-A5A20E434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54004"/>
            <a:ext cx="11944952" cy="6617369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Χριστὸς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διαρκῶς</a:t>
            </a:r>
            <a:r>
              <a:rPr lang="el-GR" sz="3200" dirty="0"/>
              <a:t> παρών, </a:t>
            </a:r>
            <a:r>
              <a:rPr lang="el-GR" sz="3200" dirty="0" err="1"/>
              <a:t>ὁλοκληρώνοντας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ἱερουργία</a:t>
            </a:r>
            <a:r>
              <a:rPr lang="el-GR" sz="3200" dirty="0"/>
              <a:t>» Του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ἄρτος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οἶνος</a:t>
            </a:r>
            <a:r>
              <a:rPr lang="el-GR" sz="3200" dirty="0"/>
              <a:t> γίνονται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, </a:t>
            </a:r>
            <a:r>
              <a:rPr lang="el-GR" sz="3200" dirty="0" err="1"/>
              <a:t>αὐτοὶ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πρόκειται </a:t>
            </a:r>
            <a:r>
              <a:rPr lang="el-GR" sz="3200" dirty="0" err="1"/>
              <a:t>νὰ</a:t>
            </a:r>
            <a:r>
              <a:rPr lang="el-GR" sz="3200" dirty="0"/>
              <a:t> λάβουν </a:t>
            </a:r>
            <a:r>
              <a:rPr lang="el-GR" sz="3200" dirty="0" err="1"/>
              <a:t>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 γίνονται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ἴδιοι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ἐξαγνίζει</a:t>
            </a:r>
            <a:r>
              <a:rPr lang="el-GR" sz="3200" dirty="0"/>
              <a:t>, </a:t>
            </a:r>
            <a:r>
              <a:rPr lang="el-GR" sz="3200" dirty="0" err="1"/>
              <a:t>τοὺς</a:t>
            </a:r>
            <a:r>
              <a:rPr lang="el-GR" sz="3200" dirty="0"/>
              <a:t> μεταμορφώνει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θεώνει</a:t>
            </a:r>
            <a:r>
              <a:rPr lang="el-GR" sz="3200" dirty="0"/>
              <a:t>. Κατέρχεται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κοινότητας,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καρπὸς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Δώρων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καθαγιασμὸς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Ἀμὴν</a:t>
            </a:r>
            <a:r>
              <a:rPr lang="el-GR" sz="3200" dirty="0"/>
              <a:t>» </a:t>
            </a:r>
            <a:r>
              <a:rPr lang="el-GR" sz="3200" dirty="0" err="1"/>
              <a:t>τῆς</a:t>
            </a:r>
            <a:r>
              <a:rPr lang="el-GR" sz="3200" dirty="0"/>
              <a:t> κοινότητας.</a:t>
            </a:r>
            <a:endParaRPr lang="en-GR" sz="3200" dirty="0"/>
          </a:p>
          <a:p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θεολόγο,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Γρηγόριος, </a:t>
            </a:r>
            <a:r>
              <a:rPr lang="el-GR" sz="3200" dirty="0" err="1"/>
              <a:t>τὸ</a:t>
            </a:r>
            <a:r>
              <a:rPr lang="el-GR" sz="3200" dirty="0"/>
              <a:t> σχέδιο </a:t>
            </a:r>
            <a:r>
              <a:rPr lang="el-GR" sz="3200" dirty="0" err="1"/>
              <a:t>τῆς</a:t>
            </a:r>
            <a:r>
              <a:rPr lang="el-GR" sz="3200" dirty="0"/>
              <a:t> θείας φιλανθρωπίας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ἀνακεφαλαίωση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πάντων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Σαρκωθέντα</a:t>
            </a:r>
            <a:r>
              <a:rPr lang="el-GR" sz="3200" dirty="0"/>
              <a:t> Λόγο.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969948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D8E04-124B-254F-B2E6-1BC2119C4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3" y="1"/>
            <a:ext cx="11257547" cy="1251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CD231-DD42-BE49-BD19-93B5089CD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192504"/>
            <a:ext cx="11906450" cy="6439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ΣΥΜΠΕΡΑΣΜΑΤΙΚΑ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Λειτουργίες </a:t>
            </a:r>
            <a:r>
              <a:rPr lang="el-GR" sz="3200" dirty="0" err="1"/>
              <a:t>τοῦ</a:t>
            </a:r>
            <a:r>
              <a:rPr lang="el-GR" sz="3200" dirty="0"/>
              <a:t> Γρηγορίου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βυζαντινοῦ</a:t>
            </a:r>
            <a:r>
              <a:rPr lang="el-GR" sz="3200" dirty="0"/>
              <a:t> Βασιλείου </a:t>
            </a:r>
            <a:r>
              <a:rPr lang="el-GR" sz="3200" dirty="0" err="1"/>
              <a:t>χρησιμοποιοῦν</a:t>
            </a:r>
            <a:r>
              <a:rPr lang="el-GR" sz="3200" dirty="0"/>
              <a:t>-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- </a:t>
            </a:r>
            <a:r>
              <a:rPr lang="el-GR" sz="3200" dirty="0" err="1"/>
              <a:t>ὅρους</a:t>
            </a:r>
            <a:r>
              <a:rPr lang="el-GR" sz="3200" dirty="0"/>
              <a:t> </a:t>
            </a:r>
            <a:r>
              <a:rPr lang="el-GR" sz="3200" dirty="0" err="1"/>
              <a:t>ἐξαιρετικὰ</a:t>
            </a:r>
            <a:r>
              <a:rPr lang="el-GR" sz="3200" dirty="0"/>
              <a:t> </a:t>
            </a:r>
            <a:r>
              <a:rPr lang="el-GR" sz="3200" dirty="0" err="1"/>
              <a:t>ἰδιαίτερους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ἀναδείκνυμι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μεταποιεῖν</a:t>
            </a:r>
            <a:r>
              <a:rPr lang="el-GR" sz="3200" dirty="0"/>
              <a:t>». </a:t>
            </a:r>
          </a:p>
          <a:p>
            <a:r>
              <a:rPr lang="el-GR" sz="3200" dirty="0" err="1"/>
              <a:t>Σχετικῶς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καθαγιασμό, </a:t>
            </a:r>
            <a:r>
              <a:rPr lang="el-GR" sz="3200" dirty="0" err="1"/>
              <a:t>ἡ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Βασιλείου περιέχει μία </a:t>
            </a:r>
            <a:r>
              <a:rPr lang="el-GR" sz="3200" dirty="0" err="1"/>
              <a:t>ἁπλούστερη</a:t>
            </a:r>
            <a:r>
              <a:rPr lang="el-GR" sz="3200" dirty="0"/>
              <a:t> μορφή, </a:t>
            </a:r>
            <a:r>
              <a:rPr lang="el-GR" sz="3200" dirty="0" err="1"/>
              <a:t>αἰτούμενη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ἁγιαστοῦν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Δῶρα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γίνουν «</a:t>
            </a:r>
            <a:r>
              <a:rPr lang="el-GR" sz="3200" dirty="0" err="1"/>
              <a:t>ἅγια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».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σκοπὸς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σαφῶς</a:t>
            </a:r>
            <a:r>
              <a:rPr lang="el-GR" sz="3200" dirty="0"/>
              <a:t> διατυπωμένος: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καθαγιασμὸς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Δώρων,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προοπτικὴ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Μεταλήψεως.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Γρηγορίου </a:t>
            </a:r>
            <a:r>
              <a:rPr lang="el-GR" sz="3200" dirty="0" err="1"/>
              <a:t>εἶναι</a:t>
            </a:r>
            <a:r>
              <a:rPr lang="el-GR" sz="3200" dirty="0"/>
              <a:t> λεπτομερέστατη </a:t>
            </a:r>
            <a:r>
              <a:rPr lang="el-GR" sz="3200" dirty="0" err="1"/>
              <a:t>καὶ</a:t>
            </a:r>
            <a:r>
              <a:rPr lang="el-GR" sz="3200" dirty="0"/>
              <a:t> δέεται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καθαγιαστοῦν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Δῶρα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σωτηρία </a:t>
            </a:r>
            <a:r>
              <a:rPr lang="el-GR" sz="3200" dirty="0" err="1"/>
              <a:t>τῶν</a:t>
            </a:r>
            <a:r>
              <a:rPr lang="el-GR" sz="3200" dirty="0"/>
              <a:t> μεταλαμβανόντων.</a:t>
            </a:r>
            <a:endParaRPr lang="en-GR" sz="3200" dirty="0"/>
          </a:p>
          <a:p>
            <a:endParaRPr lang="en-GR" sz="3200" b="1" dirty="0"/>
          </a:p>
        </p:txBody>
      </p:sp>
    </p:spTree>
    <p:extLst>
      <p:ext uri="{BB962C8B-B14F-4D97-AF65-F5344CB8AC3E}">
        <p14:creationId xmlns:p14="http://schemas.microsoft.com/office/powerpoint/2010/main" val="148419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112A-A66F-2242-97FD-94BE09FE1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6" y="67377"/>
            <a:ext cx="11286423" cy="5775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BF655-BED9-F441-BD7B-C6AE0B066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6" y="182878"/>
            <a:ext cx="12057248" cy="6381551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κορύφωση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στὶς</a:t>
            </a:r>
            <a:r>
              <a:rPr lang="el-GR" sz="3200" dirty="0"/>
              <a:t> Λειτουργίες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Ἀνατολῆς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προσδίδει </a:t>
            </a:r>
            <a:r>
              <a:rPr lang="el-GR" sz="3200" dirty="0" err="1"/>
              <a:t>τὸν</a:t>
            </a:r>
            <a:r>
              <a:rPr lang="el-GR" sz="3200" dirty="0"/>
              <a:t> χαρακτήρα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κεντρικὸ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</a:t>
            </a:r>
            <a:r>
              <a:rPr lang="el-GR" sz="3200" dirty="0" err="1"/>
              <a:t>Ἀναφορά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Ὅρος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σημαίνει «κάλεσμα»,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Πατέρα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ἀποστείλει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Του </a:t>
            </a:r>
            <a:r>
              <a:rPr lang="el-GR" sz="3200" dirty="0" err="1"/>
              <a:t>στοὺς</a:t>
            </a:r>
            <a:r>
              <a:rPr lang="el-GR" sz="3200" dirty="0"/>
              <a:t> πιστούς,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παράσχει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πνευματικὲς</a:t>
            </a:r>
            <a:r>
              <a:rPr lang="el-GR" sz="3200" dirty="0"/>
              <a:t> </a:t>
            </a:r>
            <a:r>
              <a:rPr lang="el-GR" sz="3200" dirty="0" err="1"/>
              <a:t>δωρεὲς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ἀφέσεως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ἁμαρτιῶν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αἰωνίου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καθαγιαστοῦν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παράδοση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Ἀνατολῆς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ὁλοκληρώνει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ἱδρυτικῶν</a:t>
            </a:r>
            <a:r>
              <a:rPr lang="el-GR" sz="3200" dirty="0"/>
              <a:t> λόγων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ἀναμνήσεως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0212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47D7-7CD1-7E42-8E72-A26A46F65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3" y="86628"/>
            <a:ext cx="11276798" cy="8662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07D9F-31F7-DF48-AE1A-D4DBB444D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3" y="279134"/>
            <a:ext cx="11713944" cy="5897830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γενικὴ</a:t>
            </a:r>
            <a:r>
              <a:rPr lang="el-GR" sz="3200" dirty="0"/>
              <a:t> γραμμή,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στάδια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ἀποδιδόμενης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Γρηγόριο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παρόμοια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ἀντίστοιχα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κοπτικῆς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δὲν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μᾶς</a:t>
            </a:r>
            <a:r>
              <a:rPr lang="el-GR" sz="3200" dirty="0"/>
              <a:t> </a:t>
            </a:r>
            <a:r>
              <a:rPr lang="el-GR" sz="3200" dirty="0" err="1"/>
              <a:t>ἐκπλήσσει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δύο Λειτουργίες </a:t>
            </a:r>
            <a:r>
              <a:rPr lang="el-GR" sz="3200" dirty="0" err="1"/>
              <a:t>εἶχαν</a:t>
            </a:r>
            <a:r>
              <a:rPr lang="el-GR" sz="3200" dirty="0"/>
              <a:t> </a:t>
            </a:r>
            <a:r>
              <a:rPr lang="el-GR" sz="3200" dirty="0" err="1"/>
              <a:t>καππαδοκικὴ</a:t>
            </a:r>
            <a:r>
              <a:rPr lang="el-GR" sz="3200" dirty="0"/>
              <a:t> προέλευση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υἱοθετήθηκαν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αἰγυπτιακὴ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δύο κείμενα </a:t>
            </a:r>
            <a:r>
              <a:rPr lang="el-GR" sz="3200" dirty="0" err="1"/>
              <a:t>ἀνήκουν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</a:t>
            </a:r>
            <a:r>
              <a:rPr lang="el-GR" sz="3200" dirty="0" err="1"/>
              <a:t>ἱστορία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καθένα </a:t>
            </a:r>
            <a:r>
              <a:rPr lang="el-GR" sz="3200" dirty="0" err="1"/>
              <a:t>ἐξελίχθηκε</a:t>
            </a:r>
            <a:r>
              <a:rPr lang="el-GR" sz="3200" dirty="0"/>
              <a:t> </a:t>
            </a:r>
            <a:r>
              <a:rPr lang="el-GR" sz="3200" dirty="0" err="1"/>
              <a:t>ἀναλόγως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θεολογικὲς</a:t>
            </a:r>
            <a:r>
              <a:rPr lang="el-GR" sz="3200" dirty="0"/>
              <a:t> παραμέτρους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ἱστορικῶν</a:t>
            </a:r>
            <a:r>
              <a:rPr lang="el-GR" sz="3200" dirty="0"/>
              <a:t> </a:t>
            </a:r>
            <a:r>
              <a:rPr lang="el-GR" sz="3200" dirty="0" err="1"/>
              <a:t>συγκυριῶν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πνευματολογία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ἐπικλήσεων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σημαντικότατη, διότι συμβάλλει </a:t>
            </a:r>
            <a:r>
              <a:rPr lang="el-GR" sz="3200" dirty="0" err="1"/>
              <a:t>οὐσιαστικῶς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διαμόρφωση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ὀρθόδοξης</a:t>
            </a:r>
            <a:r>
              <a:rPr lang="el-GR" sz="3200" dirty="0"/>
              <a:t> </a:t>
            </a:r>
            <a:r>
              <a:rPr lang="el-GR" sz="3200" dirty="0" err="1"/>
              <a:t>ἐκκλησιολογίας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4164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32C64-C60D-F842-B69B-DAFBD9637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0"/>
            <a:ext cx="11276798" cy="866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8B6D3-4719-0F46-BD4F-44890708C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" y="154003"/>
            <a:ext cx="11973826" cy="6574056"/>
          </a:xfrm>
        </p:spPr>
        <p:txBody>
          <a:bodyPr>
            <a:normAutofit/>
          </a:bodyPr>
          <a:lstStyle/>
          <a:p>
            <a:r>
              <a:rPr lang="el-GR" sz="3200" dirty="0"/>
              <a:t>Βασικότατη παράμετρος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πνευματολογίας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καθαγιαστικὴ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προσφερομένων</a:t>
            </a:r>
            <a:r>
              <a:rPr lang="el-GR" sz="3200" dirty="0"/>
              <a:t> Δώρων. </a:t>
            </a:r>
            <a:r>
              <a:rPr lang="el-GR" sz="3200" dirty="0" err="1"/>
              <a:t>Ἀμφότερα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θεωροῦνται</a:t>
            </a:r>
            <a:r>
              <a:rPr lang="el-GR" sz="3200" dirty="0"/>
              <a:t> (</a:t>
            </a:r>
            <a:r>
              <a:rPr lang="el-GR" sz="3200" dirty="0" err="1"/>
              <a:t>στὰ</a:t>
            </a:r>
            <a:r>
              <a:rPr lang="el-GR" sz="3200" dirty="0"/>
              <a:t> κείμενα </a:t>
            </a:r>
            <a:r>
              <a:rPr lang="el-GR" sz="3200" dirty="0" err="1"/>
              <a:t>τῶν</a:t>
            </a:r>
            <a:r>
              <a:rPr lang="el-GR" sz="3200" dirty="0"/>
              <a:t> συγκεκριμένων </a:t>
            </a:r>
            <a:r>
              <a:rPr lang="el-GR" sz="3200" dirty="0" err="1"/>
              <a:t>ἐπικλήσεων</a:t>
            </a:r>
            <a:r>
              <a:rPr lang="el-GR" sz="3200" dirty="0"/>
              <a:t>)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πρίσμα </a:t>
            </a:r>
            <a:r>
              <a:rPr lang="el-GR" sz="3200" dirty="0" err="1"/>
              <a:t>τῆς</a:t>
            </a:r>
            <a:r>
              <a:rPr lang="el-GR" sz="3200" dirty="0"/>
              <a:t> μοναδικότητας </a:t>
            </a:r>
            <a:r>
              <a:rPr lang="el-GR" sz="3200" dirty="0" err="1"/>
              <a:t>τῆς</a:t>
            </a:r>
            <a:r>
              <a:rPr lang="el-GR" sz="3200" dirty="0"/>
              <a:t> θυσίας </a:t>
            </a:r>
            <a:r>
              <a:rPr lang="el-GR" sz="3200" dirty="0" err="1"/>
              <a:t>τοῦ</a:t>
            </a:r>
            <a:r>
              <a:rPr lang="el-GR" sz="3200" dirty="0"/>
              <a:t> Κυρίου. </a:t>
            </a:r>
          </a:p>
          <a:p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κείμενα συνδέεται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συνδέεται </a:t>
            </a:r>
            <a:r>
              <a:rPr lang="el-GR" sz="3200" dirty="0" err="1"/>
              <a:t>ἡ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ἱστορικοῦ</a:t>
            </a:r>
            <a:r>
              <a:rPr lang="el-GR" sz="3200" dirty="0"/>
              <a:t> </a:t>
            </a:r>
            <a:r>
              <a:rPr lang="el-GR" sz="3200" dirty="0" err="1"/>
              <a:t>Ἰησοῦ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αὐτὴν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ποὺ</a:t>
            </a:r>
            <a:r>
              <a:rPr lang="el-GR" sz="3200" dirty="0"/>
              <a:t> συνεχίζει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/>
              <a:t>Μέσα </a:t>
            </a:r>
            <a:r>
              <a:rPr lang="el-GR" sz="3200" dirty="0" err="1"/>
              <a:t>ἀπό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συγκεκριμένες </a:t>
            </a:r>
            <a:r>
              <a:rPr lang="el-GR" sz="3200" dirty="0" err="1"/>
              <a:t>ἐπικλήσεις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ἀναδεικνύεται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Σώματος </a:t>
            </a:r>
            <a:r>
              <a:rPr lang="el-GR" sz="3200" dirty="0" err="1"/>
              <a:t>Χριστοῦ</a:t>
            </a:r>
            <a:r>
              <a:rPr lang="el-GR" sz="3200" dirty="0"/>
              <a:t>. </a:t>
            </a:r>
            <a:r>
              <a:rPr lang="el-GR" sz="3200" dirty="0" err="1"/>
              <a:t>Τὰ</a:t>
            </a:r>
            <a:r>
              <a:rPr lang="el-GR" sz="3200" dirty="0"/>
              <a:t> μέλη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 τους </a:t>
            </a:r>
            <a:r>
              <a:rPr lang="el-GR" sz="3200" dirty="0" err="1"/>
              <a:t>στὴ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88714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2549-61F7-A643-A9C2-5D422ACA7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3" y="0"/>
            <a:ext cx="11257548" cy="962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A005-D46F-9445-A765-B146D8C21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211756"/>
            <a:ext cx="11887199" cy="6468177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καθαγιαζόμενο</a:t>
            </a:r>
            <a:r>
              <a:rPr lang="el-GR" sz="3200" dirty="0"/>
              <a:t>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Εὐχαριστία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«κοινωνίας»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Σώματος </a:t>
            </a:r>
            <a:r>
              <a:rPr lang="el-GR" sz="3200" dirty="0" err="1"/>
              <a:t>ὑφίσταται</a:t>
            </a:r>
            <a:r>
              <a:rPr lang="el-GR" sz="3200" dirty="0"/>
              <a:t> μόνο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«κοινωνία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εὐχαριστιακὸ</a:t>
            </a:r>
            <a:r>
              <a:rPr lang="el-GR" sz="3200" dirty="0"/>
              <a:t> </a:t>
            </a:r>
            <a:r>
              <a:rPr lang="el-GR" sz="3200" dirty="0" err="1"/>
              <a:t>καθαγιασμὸ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Γι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περιορίζεται μόνο </a:t>
            </a:r>
            <a:r>
              <a:rPr lang="el-GR" sz="3200" dirty="0" err="1"/>
              <a:t>στὴ</a:t>
            </a:r>
            <a:r>
              <a:rPr lang="el-GR" sz="3200" dirty="0"/>
              <a:t> συγκεκριμένη </a:t>
            </a:r>
            <a:r>
              <a:rPr lang="el-GR" sz="3200" dirty="0" err="1"/>
              <a:t>χρονικὴ</a:t>
            </a:r>
            <a:r>
              <a:rPr lang="el-GR" sz="3200" dirty="0"/>
              <a:t> στιγμή,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ἐνέργεια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διαπνέει </a:t>
            </a:r>
            <a:r>
              <a:rPr lang="el-GR" sz="3200" dirty="0" err="1"/>
              <a:t>ὁλόκληρη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πνευματολογία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ἐπικλήσεων</a:t>
            </a:r>
            <a:r>
              <a:rPr lang="el-GR" sz="3200" dirty="0"/>
              <a:t> συμβάλλει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κατανόηση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ἔννοιας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μετεχόντων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ἁγίων</a:t>
            </a:r>
            <a:r>
              <a:rPr lang="el-GR" sz="3200" dirty="0"/>
              <a:t>» (</a:t>
            </a:r>
            <a:r>
              <a:rPr lang="el-GR" sz="3200" i="1" dirty="0" err="1"/>
              <a:t>Πρόσχωμεν</a:t>
            </a:r>
            <a:r>
              <a:rPr lang="el-GR" sz="3200" i="1" dirty="0"/>
              <a:t>, </a:t>
            </a:r>
            <a:r>
              <a:rPr lang="el-GR" sz="3200" i="1" dirty="0" err="1"/>
              <a:t>τὰ</a:t>
            </a:r>
            <a:r>
              <a:rPr lang="el-GR" sz="3200" i="1" dirty="0"/>
              <a:t> </a:t>
            </a:r>
            <a:r>
              <a:rPr lang="el-GR" sz="3200" i="1" dirty="0" err="1"/>
              <a:t>ἅγια</a:t>
            </a:r>
            <a:r>
              <a:rPr lang="el-GR" sz="3200" i="1" dirty="0"/>
              <a:t> </a:t>
            </a:r>
            <a:r>
              <a:rPr lang="el-GR" sz="3200" i="1" dirty="0" err="1"/>
              <a:t>τοῖς</a:t>
            </a:r>
            <a:r>
              <a:rPr lang="el-GR" sz="3200" i="1" dirty="0"/>
              <a:t> </a:t>
            </a:r>
            <a:r>
              <a:rPr lang="el-GR" sz="3200" i="1" dirty="0" err="1"/>
              <a:t>ἁγίοις</a:t>
            </a:r>
            <a:r>
              <a:rPr lang="el-GR" sz="3200" dirty="0"/>
              <a:t>).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3425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BAF20-2B77-6345-9224-F8E02D0A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7" y="1"/>
            <a:ext cx="11286423" cy="7700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E490B-50A3-0547-AE23-9144562F8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3" y="163628"/>
            <a:ext cx="11916075" cy="6545179"/>
          </a:xfrm>
        </p:spPr>
        <p:txBody>
          <a:bodyPr>
            <a:norm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 </a:t>
            </a:r>
            <a:r>
              <a:rPr lang="el-GR" sz="3200" dirty="0" err="1"/>
              <a:t>ἀποκαλοῦνται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ἅγιοι</a:t>
            </a:r>
            <a:r>
              <a:rPr lang="el-GR" sz="3200" dirty="0"/>
              <a:t>»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ἠθικιστικῆς</a:t>
            </a:r>
            <a:r>
              <a:rPr lang="el-GR" sz="3200" dirty="0"/>
              <a:t> τελειότητας,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ἁγιασμοῦ</a:t>
            </a:r>
            <a:r>
              <a:rPr lang="el-GR" sz="3200" dirty="0"/>
              <a:t> τους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διαπίστωση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πληρώματος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i="1" dirty="0" err="1"/>
              <a:t>Εἷς</a:t>
            </a:r>
            <a:r>
              <a:rPr lang="el-GR" sz="3200" i="1" dirty="0"/>
              <a:t> </a:t>
            </a:r>
            <a:r>
              <a:rPr lang="el-GR" sz="3200" i="1" dirty="0" err="1"/>
              <a:t>Ἅγιος</a:t>
            </a:r>
            <a:r>
              <a:rPr lang="el-GR" sz="3200" i="1" dirty="0"/>
              <a:t>, </a:t>
            </a:r>
            <a:r>
              <a:rPr lang="el-GR" sz="3200" i="1" dirty="0" err="1"/>
              <a:t>εἷς</a:t>
            </a:r>
            <a:r>
              <a:rPr lang="el-GR" sz="3200" i="1" dirty="0"/>
              <a:t> Κύριος, </a:t>
            </a:r>
            <a:r>
              <a:rPr lang="el-GR" sz="3200" i="1" dirty="0" err="1"/>
              <a:t>Ἰησοῦς</a:t>
            </a:r>
            <a:r>
              <a:rPr lang="el-GR" sz="3200" i="1" dirty="0"/>
              <a:t> Χριστός, </a:t>
            </a:r>
            <a:r>
              <a:rPr lang="el-GR" sz="3200" i="1" dirty="0" err="1"/>
              <a:t>εἰς</a:t>
            </a:r>
            <a:r>
              <a:rPr lang="el-GR" sz="3200" i="1" dirty="0"/>
              <a:t> </a:t>
            </a:r>
            <a:r>
              <a:rPr lang="el-GR" sz="3200" i="1" dirty="0" err="1"/>
              <a:t>δόξαν</a:t>
            </a:r>
            <a:r>
              <a:rPr lang="el-GR" sz="3200" i="1" dirty="0"/>
              <a:t> </a:t>
            </a:r>
            <a:r>
              <a:rPr lang="el-GR" sz="3200" i="1" dirty="0" err="1"/>
              <a:t>Θεοῦ</a:t>
            </a:r>
            <a:r>
              <a:rPr lang="el-GR" sz="3200" i="1" dirty="0"/>
              <a:t> Πατρός</a:t>
            </a:r>
            <a:r>
              <a:rPr lang="el-GR" sz="3200" dirty="0"/>
              <a:t>, διαδηλώνει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ἁγιότητας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δωρεᾶς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Πνεύματος.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εὐχαριστιακὸ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ἀποδέχεται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δωρεὰ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ἐπισφράγιση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Ἀμὴν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ἐπικλητικῶν</a:t>
            </a:r>
            <a:r>
              <a:rPr lang="el-GR" sz="3200" dirty="0"/>
              <a:t> </a:t>
            </a:r>
            <a:r>
              <a:rPr lang="el-GR" sz="3200" dirty="0" err="1"/>
              <a:t>αἰτημάτων</a:t>
            </a:r>
            <a:r>
              <a:rPr lang="el-GR" sz="3200" dirty="0"/>
              <a:t>.</a:t>
            </a:r>
          </a:p>
          <a:p>
            <a:r>
              <a:rPr lang="el-GR" sz="3200" dirty="0"/>
              <a:t>Για </a:t>
            </a:r>
            <a:r>
              <a:rPr lang="el-GR" sz="3200" dirty="0" err="1"/>
              <a:t>τοὺς</a:t>
            </a:r>
            <a:r>
              <a:rPr lang="el-GR" sz="3200" dirty="0"/>
              <a:t> παραπάνω λόγους </a:t>
            </a:r>
            <a:r>
              <a:rPr lang="el-GR" sz="3200" dirty="0" err="1"/>
              <a:t>ὁ</a:t>
            </a:r>
            <a:r>
              <a:rPr lang="el-GR" sz="3200" dirty="0"/>
              <a:t> Μ. Βασίλειος </a:t>
            </a:r>
            <a:r>
              <a:rPr lang="el-GR" sz="3200" dirty="0" err="1"/>
              <a:t>ἀναφέρει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μυστικὴ</a:t>
            </a:r>
            <a:r>
              <a:rPr lang="el-GR" sz="3200" dirty="0"/>
              <a:t> παράδοση»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: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θεμέλιο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ἐκκλησιολογίας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ἑδραίωση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ἐσχατολογικῆς</a:t>
            </a:r>
            <a:r>
              <a:rPr lang="el-GR" sz="3200" dirty="0"/>
              <a:t> </a:t>
            </a:r>
            <a:r>
              <a:rPr lang="el-GR" sz="3200" dirty="0" err="1"/>
              <a:t>προσμονῆς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r>
              <a:rPr lang="el-GR" sz="3200" b="1"/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42960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7E264-8CBB-7348-858B-69F26E4ED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700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8742C-8C32-4342-9F56-3261CEC9D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78" y="182880"/>
            <a:ext cx="11944950" cy="6535554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διαπνέει </a:t>
            </a:r>
            <a:r>
              <a:rPr lang="el-GR" sz="3200" dirty="0" err="1"/>
              <a:t>ὁλόκληρη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θεολογία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Ἀνατολῆς</a:t>
            </a:r>
            <a:r>
              <a:rPr lang="el-GR" sz="3200" dirty="0"/>
              <a:t>,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κατέχει </a:t>
            </a:r>
            <a:r>
              <a:rPr lang="el-GR" sz="3200" dirty="0" err="1"/>
              <a:t>ἐξέχουσα</a:t>
            </a:r>
            <a:r>
              <a:rPr lang="el-GR" sz="3200" dirty="0"/>
              <a:t> θέση </a:t>
            </a:r>
            <a:r>
              <a:rPr lang="el-GR" sz="3200" dirty="0" err="1"/>
              <a:t>στὰ</a:t>
            </a:r>
            <a:r>
              <a:rPr lang="el-GR" sz="3200" dirty="0"/>
              <a:t> κείμενα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ἐκκλησιαστικῶν</a:t>
            </a:r>
            <a:r>
              <a:rPr lang="el-GR" sz="3200" dirty="0"/>
              <a:t> συγγραφέων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σχετικὴ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βιβλιογραφία.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κείμενα,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ἀναλυθοῦν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δύο συγγραφέων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πνευματικῶν</a:t>
            </a:r>
            <a:r>
              <a:rPr lang="el-GR" sz="3200" dirty="0"/>
              <a:t> διδασκάλων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ὀρθοδόξου</a:t>
            </a:r>
            <a:r>
              <a:rPr lang="el-GR" sz="3200" dirty="0"/>
              <a:t> </a:t>
            </a:r>
            <a:r>
              <a:rPr lang="el-GR" sz="3200" dirty="0" err="1"/>
              <a:t>ἀνατολικῆς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Γρηγορίου </a:t>
            </a:r>
            <a:r>
              <a:rPr lang="el-GR" sz="3200" dirty="0" err="1"/>
              <a:t>τοῦ</a:t>
            </a:r>
            <a:r>
              <a:rPr lang="el-GR" sz="3200" dirty="0"/>
              <a:t> Θεολόγου. 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Λειτουργίες,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συνέγραψαν, </a:t>
            </a:r>
            <a:r>
              <a:rPr lang="el-GR" sz="3200" dirty="0" err="1"/>
              <a:t>ἀνήκουν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δύο </a:t>
            </a:r>
            <a:r>
              <a:rPr lang="el-GR" sz="3200" dirty="0" err="1"/>
              <a:t>διαφορετικοὺς</a:t>
            </a:r>
            <a:r>
              <a:rPr lang="el-GR" sz="3200" dirty="0"/>
              <a:t> </a:t>
            </a:r>
            <a:r>
              <a:rPr lang="el-GR" sz="3200" dirty="0" err="1"/>
              <a:t>λειτουργικοὺς</a:t>
            </a:r>
            <a:r>
              <a:rPr lang="el-GR" sz="3200" dirty="0"/>
              <a:t> τύπους: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ἀντιοχειανὸ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ἀλεξανδρινό</a:t>
            </a:r>
            <a:r>
              <a:rPr lang="el-GR" sz="3200" dirty="0"/>
              <a:t>. Μία </a:t>
            </a:r>
            <a:r>
              <a:rPr lang="el-GR" sz="3200" dirty="0" err="1"/>
              <a:t>προσεκτικὴ</a:t>
            </a:r>
            <a:r>
              <a:rPr lang="el-GR" sz="3200" dirty="0"/>
              <a:t> μελέτη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ἐπικλητικῆς</a:t>
            </a:r>
            <a:r>
              <a:rPr lang="el-GR" sz="3200" dirty="0"/>
              <a:t> </a:t>
            </a:r>
            <a:r>
              <a:rPr lang="el-GR" sz="3200" dirty="0" err="1"/>
              <a:t>ὁρολογίας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κειμένων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ἐπιτρέψει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ὑπεισέλθουμε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θεολογία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Πνευματολογία.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40045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8723D-9019-2847-9B7B-7894FFDF4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9625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E5F14-F102-DD41-9090-4AE723E36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73254"/>
            <a:ext cx="11964202" cy="6564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u="sng" dirty="0"/>
              <a:t>1. </a:t>
            </a:r>
            <a:r>
              <a:rPr lang="el-GR" sz="3200" b="1" u="sng" dirty="0" err="1"/>
              <a:t>Ἡ</a:t>
            </a:r>
            <a:r>
              <a:rPr lang="el-GR" sz="3200" b="1" u="sng" dirty="0"/>
              <a:t> </a:t>
            </a:r>
            <a:r>
              <a:rPr lang="el-GR" sz="3200" b="1" u="sng" dirty="0" err="1"/>
              <a:t>ἐπίκληση</a:t>
            </a:r>
            <a:r>
              <a:rPr lang="el-GR" sz="3200" b="1" u="sng" dirty="0"/>
              <a:t> </a:t>
            </a:r>
            <a:r>
              <a:rPr lang="el-GR" sz="3200" b="1" u="sng" dirty="0" err="1"/>
              <a:t>τοῦ</a:t>
            </a:r>
            <a:r>
              <a:rPr lang="el-GR" sz="3200" b="1" u="sng" dirty="0"/>
              <a:t> Μ. Βασιλείου </a:t>
            </a:r>
            <a:r>
              <a:rPr lang="el-GR" sz="3200" b="1" u="sng" dirty="0" err="1"/>
              <a:t>στὴν</a:t>
            </a:r>
            <a:r>
              <a:rPr lang="el-GR" sz="3200" b="1" u="sng" dirty="0"/>
              <a:t> </a:t>
            </a:r>
            <a:r>
              <a:rPr lang="el-GR" sz="3200" b="1" u="sng" dirty="0" err="1"/>
              <a:t>ὁμώνυμη</a:t>
            </a:r>
            <a:r>
              <a:rPr lang="el-GR" sz="3200" b="1" u="sng" dirty="0"/>
              <a:t> </a:t>
            </a:r>
            <a:r>
              <a:rPr lang="el-GR" sz="3200" b="1" u="sng" dirty="0" err="1"/>
              <a:t>κοπτικὴ</a:t>
            </a:r>
            <a:r>
              <a:rPr lang="el-GR" sz="3200" b="1" u="sng" dirty="0"/>
              <a:t> </a:t>
            </a:r>
            <a:r>
              <a:rPr lang="el-GR" sz="3200" b="1" u="sng" dirty="0" err="1"/>
              <a:t>καὶ</a:t>
            </a:r>
            <a:r>
              <a:rPr lang="el-GR" sz="3200" b="1" u="sng" dirty="0"/>
              <a:t> </a:t>
            </a:r>
            <a:r>
              <a:rPr lang="el-GR" sz="3200" b="1" u="sng" dirty="0" err="1"/>
              <a:t>βυζαντινὴ</a:t>
            </a:r>
            <a:r>
              <a:rPr lang="el-GR" sz="3200" b="1" u="sng" dirty="0"/>
              <a:t> Λειτουργία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ἑλληνικὴ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τελεῖται</a:t>
            </a:r>
            <a:r>
              <a:rPr lang="el-GR" sz="3200" dirty="0"/>
              <a:t> δέκα </a:t>
            </a:r>
            <a:r>
              <a:rPr lang="el-GR" sz="3200" dirty="0" err="1"/>
              <a:t>φορὲς</a:t>
            </a:r>
            <a:r>
              <a:rPr lang="el-GR" sz="3200" dirty="0"/>
              <a:t> </a:t>
            </a:r>
            <a:r>
              <a:rPr lang="el-GR" sz="3200" dirty="0" err="1"/>
              <a:t>κατ</a:t>
            </a:r>
            <a:r>
              <a:rPr lang="el-GR" sz="3200" dirty="0"/>
              <a:t>᾽ </a:t>
            </a:r>
            <a:r>
              <a:rPr lang="el-GR" sz="3200" dirty="0" err="1"/>
              <a:t>ἔτος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ὀρθόδοξη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Διάφορες μελέτες κατέδειξαν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κοπτικὸ</a:t>
            </a:r>
            <a:r>
              <a:rPr lang="el-GR" sz="3200" dirty="0"/>
              <a:t> κείμενο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ἀρχαιότερη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βυζαντινοῦ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δύο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βυζαντινὸ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ἐπεξεργασία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κοπτικοῦ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Μία σύντομη σύγκριση </a:t>
            </a:r>
            <a:r>
              <a:rPr lang="el-GR" sz="3200" dirty="0" err="1"/>
              <a:t>τῶν</a:t>
            </a:r>
            <a:r>
              <a:rPr lang="el-GR" sz="3200" dirty="0"/>
              <a:t> δύο κειμένων καταδεικνύει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βυζαντινὴ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θεολογικῶς</a:t>
            </a:r>
            <a:r>
              <a:rPr lang="el-GR" sz="3200" dirty="0"/>
              <a:t> </a:t>
            </a:r>
            <a:r>
              <a:rPr lang="el-GR" sz="3200" dirty="0" err="1"/>
              <a:t>ἐκτενέστερη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18795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792-DB9D-804D-8C87-CD8B52C80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7" y="67377"/>
            <a:ext cx="11267174" cy="866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5F91-2359-0B42-9A95-EC4EA0B74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54004"/>
            <a:ext cx="11983452" cy="6636619"/>
          </a:xfrm>
        </p:spPr>
        <p:txBody>
          <a:bodyPr>
            <a:normAutofit/>
          </a:bodyPr>
          <a:lstStyle/>
          <a:p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κοπτικὴ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περιέχεται σύντομο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καθαγιασμὸ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συνεχείᾳ</a:t>
            </a:r>
            <a:r>
              <a:rPr lang="el-GR" sz="3200" dirty="0"/>
              <a:t>, </a:t>
            </a:r>
            <a:r>
              <a:rPr lang="el-GR" sz="3200" dirty="0" err="1"/>
              <a:t>ἀναφέρονται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καρποὶ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Μεταλήψεως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βυζαντινὴ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ἀναπτύσσει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ἀναξιότητας</a:t>
            </a:r>
            <a:r>
              <a:rPr lang="el-GR" sz="3200" dirty="0"/>
              <a:t> </a:t>
            </a:r>
            <a:r>
              <a:rPr lang="el-GR" sz="3200" dirty="0" err="1"/>
              <a:t>ἔμπροσθεν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θυσιαστηρίου, </a:t>
            </a:r>
            <a:r>
              <a:rPr lang="el-GR" sz="3200" dirty="0" err="1"/>
              <a:t>ὅπου</a:t>
            </a:r>
            <a:r>
              <a:rPr lang="el-GR" sz="3200" dirty="0"/>
              <a:t> παρατίθενται </a:t>
            </a:r>
            <a:r>
              <a:rPr lang="el-GR" sz="3200" dirty="0" err="1"/>
              <a:t>τὰ</a:t>
            </a:r>
            <a:r>
              <a:rPr lang="el-GR" sz="3200" dirty="0"/>
              <a:t> «</a:t>
            </a:r>
            <a:r>
              <a:rPr lang="el-GR" sz="3200" dirty="0" err="1"/>
              <a:t>ἀντίτυπα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Αἵματος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ὁρολογία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βυζαντινὴ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ἐμφανίζει</a:t>
            </a:r>
            <a:r>
              <a:rPr lang="el-GR" sz="3200" dirty="0"/>
              <a:t> περισσότερη </a:t>
            </a:r>
            <a:r>
              <a:rPr lang="el-GR" sz="3200" dirty="0" err="1"/>
              <a:t>ἀκρίβεια</a:t>
            </a:r>
            <a:r>
              <a:rPr lang="el-GR" sz="3200" dirty="0"/>
              <a:t>.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κοπτικὴ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, </a:t>
            </a:r>
            <a:r>
              <a:rPr lang="el-GR" sz="3200" dirty="0" err="1"/>
              <a:t>ἀφ</a:t>
            </a:r>
            <a:r>
              <a:rPr lang="el-GR" sz="3200" dirty="0"/>
              <a:t>᾽ </a:t>
            </a:r>
            <a:r>
              <a:rPr lang="el-GR" sz="3200" dirty="0" err="1"/>
              <a:t>ἑτέρου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κείμενο </a:t>
            </a:r>
            <a:r>
              <a:rPr lang="el-GR" sz="3200" dirty="0" err="1"/>
              <a:t>ὁλοκληρώνεται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i="1" dirty="0" err="1"/>
              <a:t>ἁγιᾶσαι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ἀναδεῖξαι</a:t>
            </a:r>
            <a:r>
              <a:rPr lang="el-GR" sz="3200" i="1" dirty="0"/>
              <a:t> </a:t>
            </a:r>
            <a:r>
              <a:rPr lang="el-GR" sz="3200" i="1" dirty="0" err="1"/>
              <a:t>ἅγια</a:t>
            </a:r>
            <a:r>
              <a:rPr lang="el-GR" sz="3200" i="1" dirty="0"/>
              <a:t> </a:t>
            </a:r>
            <a:r>
              <a:rPr lang="el-GR" sz="3200" i="1" dirty="0" err="1"/>
              <a:t>ἁγίων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ποιήσῃ</a:t>
            </a:r>
            <a:r>
              <a:rPr lang="el-GR" sz="3200" i="1" dirty="0"/>
              <a:t>...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πλεονασμό. Γνωρίζουμε, </a:t>
            </a:r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τελευταῖο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ἀπουσιάζει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ἀνάλογες</a:t>
            </a:r>
            <a:r>
              <a:rPr lang="el-GR" sz="3200" dirty="0"/>
              <a:t> </a:t>
            </a:r>
            <a:r>
              <a:rPr lang="el-GR" sz="3200" dirty="0" err="1"/>
              <a:t>κοπτικὲς</a:t>
            </a:r>
            <a:r>
              <a:rPr lang="el-GR" sz="3200" dirty="0"/>
              <a:t> </a:t>
            </a:r>
            <a:r>
              <a:rPr lang="el-GR" sz="3200" dirty="0" err="1"/>
              <a:t>ἐπικλήσεις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4172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14C3A-F4CC-E140-BEE0-130617D7D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7" y="0"/>
            <a:ext cx="11267173" cy="10587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AF80A-897B-A54E-8AF8-C66085F53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92505"/>
            <a:ext cx="11916076" cy="65066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α. </a:t>
            </a:r>
            <a:r>
              <a:rPr lang="el-GR" sz="3200" b="1" dirty="0" err="1"/>
              <a:t>Ἡ</a:t>
            </a:r>
            <a:r>
              <a:rPr lang="el-GR" sz="3200" b="1" dirty="0"/>
              <a:t> </a:t>
            </a:r>
            <a:r>
              <a:rPr lang="el-GR" sz="3200" b="1" dirty="0" err="1"/>
              <a:t>ἀναξιότητα</a:t>
            </a:r>
            <a:r>
              <a:rPr lang="el-GR" sz="3200" b="1" dirty="0"/>
              <a:t> </a:t>
            </a:r>
            <a:r>
              <a:rPr lang="el-GR" sz="3200" b="1" dirty="0" err="1"/>
              <a:t>μπροστὰ</a:t>
            </a:r>
            <a:r>
              <a:rPr lang="el-GR" sz="3200" b="1" dirty="0"/>
              <a:t> </a:t>
            </a:r>
            <a:r>
              <a:rPr lang="el-GR" sz="3200" b="1" dirty="0" err="1"/>
              <a:t>στὸ</a:t>
            </a:r>
            <a:r>
              <a:rPr lang="el-GR" sz="3200" b="1" dirty="0"/>
              <a:t> Μυστήριο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θέμα, </a:t>
            </a:r>
            <a:r>
              <a:rPr lang="el-GR" sz="3200" dirty="0" err="1"/>
              <a:t>κοινὸ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δύο </a:t>
            </a:r>
            <a:r>
              <a:rPr lang="el-GR" sz="3200" dirty="0" err="1"/>
              <a:t>βασιλειανὲς</a:t>
            </a:r>
            <a:r>
              <a:rPr lang="el-GR" sz="3200" dirty="0"/>
              <a:t> </a:t>
            </a:r>
            <a:r>
              <a:rPr lang="el-GR" sz="3200" dirty="0" err="1"/>
              <a:t>ἐπικλήσεις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ἀναξιότητας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ἱερουργούντων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Θ. Λειτουργία,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ἐκφράζουν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φόβο μήπως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ἀναξιότητά</a:t>
            </a:r>
            <a:r>
              <a:rPr lang="el-GR" sz="3200" dirty="0"/>
              <a:t> τους </a:t>
            </a:r>
            <a:r>
              <a:rPr lang="el-GR" sz="3200" dirty="0" err="1"/>
              <a:t>ἐμποδίσει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κάθοδο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στὰ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λαό.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ἀναξιότητας</a:t>
            </a:r>
            <a:r>
              <a:rPr lang="el-GR" sz="3200" dirty="0"/>
              <a:t> </a:t>
            </a:r>
            <a:r>
              <a:rPr lang="el-GR" sz="3200" dirty="0" err="1"/>
              <a:t>λειτουργεῖ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ἐπικλητικὸ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συγκεκριμένη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ἐντάσσεται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ἀποφατικὴ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θεολογία,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διετύπωσαν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καππαδόκες</a:t>
            </a:r>
            <a:r>
              <a:rPr lang="el-GR" sz="3200" dirty="0"/>
              <a:t> πατέρες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ἀγώνα</a:t>
            </a:r>
            <a:r>
              <a:rPr lang="el-GR" sz="3200" dirty="0"/>
              <a:t> τους </a:t>
            </a:r>
            <a:r>
              <a:rPr lang="el-GR" sz="3200" dirty="0" err="1"/>
              <a:t>ἐναντίον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Ἀνομοίων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Μ. Βασίλειος </a:t>
            </a:r>
            <a:r>
              <a:rPr lang="el-GR" sz="3200" dirty="0" err="1"/>
              <a:t>προσπαθεῖ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ὑπερασπιστεῖ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ὀρθόδοξη</a:t>
            </a:r>
            <a:r>
              <a:rPr lang="el-GR" sz="3200" dirty="0"/>
              <a:t> θεολογία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θεολογία.</a:t>
            </a:r>
            <a:endParaRPr lang="en-GR" sz="3200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45019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489C-E376-AE4E-9550-5641D25F0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7" y="0"/>
            <a:ext cx="11286424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ABA3-F9B1-3A46-B985-447D052FA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199721"/>
            <a:ext cx="11964201" cy="6566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β. </a:t>
            </a:r>
            <a:r>
              <a:rPr lang="el-GR" sz="3200" b="1" dirty="0" err="1"/>
              <a:t>Τὸ</a:t>
            </a:r>
            <a:r>
              <a:rPr lang="el-GR" sz="3200" b="1" dirty="0"/>
              <a:t> </a:t>
            </a:r>
            <a:r>
              <a:rPr lang="el-GR" sz="3200" b="1" dirty="0" err="1"/>
              <a:t>ρῆμα</a:t>
            </a:r>
            <a:r>
              <a:rPr lang="el-GR" sz="3200" b="1" dirty="0"/>
              <a:t> «</a:t>
            </a:r>
            <a:r>
              <a:rPr lang="el-GR" sz="3200" b="1" dirty="0" err="1"/>
              <a:t>ἀναδείκνυμι</a:t>
            </a:r>
            <a:r>
              <a:rPr lang="el-GR" sz="3200" b="1" dirty="0"/>
              <a:t>»</a:t>
            </a:r>
            <a:endParaRPr lang="el-GR" sz="3200" dirty="0"/>
          </a:p>
          <a:p>
            <a:pPr marL="0" indent="0">
              <a:buNone/>
            </a:pPr>
            <a:r>
              <a:rPr lang="el-GR" sz="3200" b="1" dirty="0"/>
              <a:t>•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ρῆμα</a:t>
            </a:r>
            <a:r>
              <a:rPr lang="el-GR" sz="3200" dirty="0"/>
              <a:t> «</a:t>
            </a:r>
            <a:r>
              <a:rPr lang="el-GR" sz="3200" dirty="0" err="1"/>
              <a:t>ἀναδείκνυμι</a:t>
            </a:r>
            <a:r>
              <a:rPr lang="el-GR" sz="3200" dirty="0"/>
              <a:t>» </a:t>
            </a:r>
            <a:r>
              <a:rPr lang="el-GR" sz="3200" dirty="0" err="1"/>
              <a:t>μαρτυρεῖται</a:t>
            </a:r>
            <a:r>
              <a:rPr lang="el-GR" sz="3200" dirty="0"/>
              <a:t>-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-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ἄλλα</a:t>
            </a:r>
            <a:r>
              <a:rPr lang="el-GR" sz="3200" dirty="0"/>
              <a:t> </a:t>
            </a:r>
            <a:r>
              <a:rPr lang="el-GR" sz="3200" dirty="0" err="1"/>
              <a:t>σημεῖα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Βασιλείου: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Ἰησοῦς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«</a:t>
            </a:r>
            <a:r>
              <a:rPr lang="el-GR" sz="3200" dirty="0" err="1"/>
              <a:t>λαβὼν</a:t>
            </a:r>
            <a:r>
              <a:rPr lang="el-GR" sz="3200" dirty="0"/>
              <a:t> </a:t>
            </a:r>
            <a:r>
              <a:rPr lang="el-GR" sz="3200" dirty="0" err="1"/>
              <a:t>ἄρτον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ἀχράντων</a:t>
            </a:r>
            <a:r>
              <a:rPr lang="el-GR" sz="3200" dirty="0"/>
              <a:t> </a:t>
            </a:r>
            <a:r>
              <a:rPr lang="el-GR" sz="3200" dirty="0" err="1"/>
              <a:t>χειρῶν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ἀναδείξας</a:t>
            </a:r>
            <a:r>
              <a:rPr lang="el-GR" sz="3200" dirty="0"/>
              <a:t> </a:t>
            </a:r>
            <a:r>
              <a:rPr lang="el-GR" sz="3200" dirty="0" err="1"/>
              <a:t>τῷ</a:t>
            </a:r>
            <a:r>
              <a:rPr lang="el-GR" sz="3200" dirty="0"/>
              <a:t> </a:t>
            </a:r>
            <a:r>
              <a:rPr lang="el-GR" sz="3200" dirty="0" err="1"/>
              <a:t>Θεῷ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Πατρὶ</a:t>
            </a:r>
            <a:r>
              <a:rPr lang="el-GR" sz="3200" dirty="0"/>
              <a:t>»,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ἀπευθύνει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αὐτὸν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ἀναδείξει</a:t>
            </a:r>
            <a:r>
              <a:rPr lang="el-GR" sz="3200" dirty="0"/>
              <a:t>»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εἰρήνη</a:t>
            </a:r>
            <a:r>
              <a:rPr lang="el-GR" sz="3200" dirty="0"/>
              <a:t> Του </a:t>
            </a:r>
            <a:r>
              <a:rPr lang="el-GR" sz="3200" dirty="0" err="1"/>
              <a:t>στοὺς</a:t>
            </a:r>
            <a:r>
              <a:rPr lang="el-GR" sz="3200" dirty="0"/>
              <a:t> μετέχοντας </a:t>
            </a:r>
            <a:r>
              <a:rPr lang="el-GR" sz="3200" dirty="0" err="1"/>
              <a:t>στὴ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b="1" dirty="0"/>
              <a:t>•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ἀναδείκνυμι</a:t>
            </a:r>
            <a:r>
              <a:rPr lang="el-GR" sz="3200" dirty="0"/>
              <a:t>»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ἰδιαίτερη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βασιλειανὴ</a:t>
            </a:r>
            <a:r>
              <a:rPr lang="el-GR" sz="3200" dirty="0"/>
              <a:t> Λειτουργία.</a:t>
            </a:r>
          </a:p>
          <a:p>
            <a:pPr marL="0" indent="0">
              <a:buNone/>
            </a:pPr>
            <a:r>
              <a:rPr lang="el-GR" sz="3200" b="1" dirty="0"/>
              <a:t>•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του </a:t>
            </a:r>
            <a:r>
              <a:rPr lang="el-GR" sz="3200" i="1" dirty="0" err="1"/>
              <a:t>Περὶ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Ἁγίου</a:t>
            </a:r>
            <a:r>
              <a:rPr lang="el-GR" sz="3200" i="1" dirty="0"/>
              <a:t> Πνεύματος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Μ. Βασίλειος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</a:t>
            </a:r>
            <a:r>
              <a:rPr lang="el-GR" sz="3200" dirty="0" err="1"/>
              <a:t>ρῆμα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δηλώσει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καθαγιασμὸ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οἴνου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.</a:t>
            </a:r>
            <a:r>
              <a:rPr lang="en-GR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536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2D7D-ED93-3643-A6CC-C46E32B7A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700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C1038-C07D-F945-B400-C89E47B0B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154004"/>
            <a:ext cx="11954577" cy="6602931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ρῆμα</a:t>
            </a:r>
            <a:r>
              <a:rPr lang="el-GR" sz="3200" dirty="0"/>
              <a:t> «</a:t>
            </a:r>
            <a:r>
              <a:rPr lang="el-GR" sz="3200" dirty="0" err="1"/>
              <a:t>ἀναδείκνυμι</a:t>
            </a:r>
            <a:r>
              <a:rPr lang="el-GR" sz="3200" dirty="0"/>
              <a:t>» </a:t>
            </a:r>
            <a:r>
              <a:rPr lang="el-GR" sz="3200" dirty="0" err="1"/>
              <a:t>ἐκφράζει</a:t>
            </a:r>
            <a:r>
              <a:rPr lang="el-GR" sz="3200" dirty="0"/>
              <a:t> ποικίλες </a:t>
            </a:r>
            <a:r>
              <a:rPr lang="el-GR" sz="3200" dirty="0" err="1"/>
              <a:t>ἔννοιες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χρήση του: «δεικνύω», «διαδηλώνω», «</a:t>
            </a:r>
            <a:r>
              <a:rPr lang="el-GR" sz="3200" dirty="0" err="1"/>
              <a:t>ἀνακηρύσσω</a:t>
            </a:r>
            <a:r>
              <a:rPr lang="el-GR" sz="3200" dirty="0"/>
              <a:t>», «</a:t>
            </a:r>
            <a:r>
              <a:rPr lang="el-GR" sz="3200" dirty="0" err="1"/>
              <a:t>ἀνυψώνω</a:t>
            </a:r>
            <a:r>
              <a:rPr lang="el-GR" sz="3200" dirty="0"/>
              <a:t>».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τόσο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πιστούς,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Τίμα </a:t>
            </a:r>
            <a:r>
              <a:rPr lang="el-GR" sz="3200" dirty="0" err="1"/>
              <a:t>Δῶρα</a:t>
            </a:r>
            <a:r>
              <a:rPr lang="el-GR" sz="3200" dirty="0"/>
              <a:t>·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ἀναφορά</a:t>
            </a:r>
            <a:r>
              <a:rPr lang="el-GR" sz="3200" dirty="0"/>
              <a:t> του, μάλιστα,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πιστοὺς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μεγαλύτερη </a:t>
            </a:r>
            <a:r>
              <a:rPr lang="el-GR" sz="3200" dirty="0" err="1"/>
              <a:t>ἀμεσότητα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ἀναφορά</a:t>
            </a:r>
            <a:r>
              <a:rPr lang="el-GR" sz="3200" dirty="0"/>
              <a:t> του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χρήση </a:t>
            </a:r>
            <a:r>
              <a:rPr lang="el-GR" sz="3200" dirty="0" err="1"/>
              <a:t>τοῦ</a:t>
            </a:r>
            <a:r>
              <a:rPr lang="el-GR" sz="3200" dirty="0"/>
              <a:t> ρήματος «</a:t>
            </a:r>
            <a:r>
              <a:rPr lang="el-GR" sz="3200" dirty="0" err="1"/>
              <a:t>ἀναδείκνυμι</a:t>
            </a:r>
            <a:r>
              <a:rPr lang="el-GR" sz="3200" dirty="0"/>
              <a:t>» παραπέμπει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δυναμικὴ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μοναδικῆς</a:t>
            </a:r>
            <a:r>
              <a:rPr lang="el-GR" sz="3200" dirty="0"/>
              <a:t> θυσίας </a:t>
            </a:r>
            <a:r>
              <a:rPr lang="el-GR" sz="3200" dirty="0" err="1"/>
              <a:t>κατ</a:t>
            </a:r>
            <a:r>
              <a:rPr lang="el-GR" sz="3200" dirty="0"/>
              <a:t>᾽ </a:t>
            </a:r>
            <a:r>
              <a:rPr lang="el-GR" sz="3200" dirty="0" err="1"/>
              <a:t>ἀναλογία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Ἑβρ</a:t>
            </a:r>
            <a:r>
              <a:rPr lang="el-GR" sz="3200" dirty="0"/>
              <a:t>. 9, 23- 28.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ὕψωση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 </a:t>
            </a:r>
            <a:r>
              <a:rPr lang="el-GR" sz="3200" dirty="0" err="1"/>
              <a:t>ἐπαναλαμβάνεται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κάθε Λειτουργία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ρῆμα</a:t>
            </a:r>
            <a:r>
              <a:rPr lang="el-GR" sz="3200" dirty="0"/>
              <a:t> «</a:t>
            </a:r>
            <a:r>
              <a:rPr lang="el-GR" sz="3200" dirty="0" err="1"/>
              <a:t>ἀναδείκνυμι</a:t>
            </a:r>
            <a:r>
              <a:rPr lang="el-GR" sz="3200" dirty="0"/>
              <a:t>»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ὑψώσεως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πιστούς, </a:t>
            </a:r>
            <a:r>
              <a:rPr lang="el-GR" sz="3200" dirty="0" err="1"/>
              <a:t>ἡ</a:t>
            </a:r>
            <a:r>
              <a:rPr lang="el-GR" sz="3200" dirty="0"/>
              <a:t> μελέτη του </a:t>
            </a:r>
            <a:r>
              <a:rPr lang="el-GR" sz="3200" dirty="0" err="1"/>
              <a:t>ἐπιβεβαιώνει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εὐχαριστιακὸ</a:t>
            </a:r>
            <a:r>
              <a:rPr lang="el-GR" sz="3200" dirty="0"/>
              <a:t> </a:t>
            </a:r>
            <a:r>
              <a:rPr lang="el-GR" sz="3200" dirty="0" err="1"/>
              <a:t>καθαγιασμὸ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Δώρων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6700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43CDE-0E30-FE4D-9BEC-810DFBDC8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3EEDB-2996-E84E-A4B3-96F65750A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6" y="115502"/>
            <a:ext cx="11935327" cy="6586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γ. </a:t>
            </a:r>
            <a:r>
              <a:rPr lang="el-GR" sz="3200" b="1" dirty="0" err="1"/>
              <a:t>Τὰ</a:t>
            </a:r>
            <a:r>
              <a:rPr lang="el-GR" sz="3200" b="1" dirty="0"/>
              <a:t> </a:t>
            </a:r>
            <a:r>
              <a:rPr lang="el-GR" sz="3200" b="1" dirty="0" err="1"/>
              <a:t>ἀντίτυπα</a:t>
            </a:r>
            <a:r>
              <a:rPr lang="en-GR" sz="3200" b="1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Τὰ</a:t>
            </a:r>
            <a:r>
              <a:rPr lang="el-GR" sz="3200" dirty="0"/>
              <a:t> «</a:t>
            </a:r>
            <a:r>
              <a:rPr lang="el-GR" sz="3200" dirty="0" err="1"/>
              <a:t>ἀντίτυπα</a:t>
            </a:r>
            <a:r>
              <a:rPr lang="el-GR" sz="3200" dirty="0"/>
              <a:t>» προεικονίζουν </a:t>
            </a:r>
            <a:r>
              <a:rPr lang="el-GR" sz="3200" dirty="0" err="1"/>
              <a:t>τὸν</a:t>
            </a:r>
            <a:r>
              <a:rPr lang="el-GR" sz="3200" dirty="0"/>
              <a:t> «τύπο».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βυζαντινῆς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(</a:t>
            </a:r>
            <a:r>
              <a:rPr lang="el-GR" sz="3200" i="1" dirty="0" err="1"/>
              <a:t>προθέντες</a:t>
            </a:r>
            <a:r>
              <a:rPr lang="el-GR" sz="3200" i="1" dirty="0"/>
              <a:t> </a:t>
            </a:r>
            <a:r>
              <a:rPr lang="el-GR" sz="3200" i="1" dirty="0" err="1"/>
              <a:t>τὰ</a:t>
            </a:r>
            <a:r>
              <a:rPr lang="el-GR" sz="3200" i="1" dirty="0"/>
              <a:t> </a:t>
            </a:r>
            <a:r>
              <a:rPr lang="el-GR" sz="3200" i="1" dirty="0" err="1"/>
              <a:t>ἀντίτυπα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ἁγίου</a:t>
            </a:r>
            <a:r>
              <a:rPr lang="el-GR" sz="3200" i="1" dirty="0"/>
              <a:t> Σώματος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Αἵματος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Χριστοῦ</a:t>
            </a:r>
            <a:r>
              <a:rPr lang="el-GR" sz="3200" i="1" dirty="0"/>
              <a:t> σου</a:t>
            </a:r>
            <a:r>
              <a:rPr lang="el-GR" sz="3200" dirty="0"/>
              <a:t>) </a:t>
            </a:r>
            <a:r>
              <a:rPr lang="el-GR" sz="3200" dirty="0" err="1"/>
              <a:t>συναντᾶται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Καινὴ</a:t>
            </a:r>
            <a:r>
              <a:rPr lang="el-GR" sz="3200" dirty="0"/>
              <a:t> Διαθήκη,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i="1" dirty="0" err="1"/>
              <a:t>Ἀποστολικὲς</a:t>
            </a:r>
            <a:r>
              <a:rPr lang="el-GR" sz="3200" i="1" dirty="0"/>
              <a:t> </a:t>
            </a:r>
            <a:r>
              <a:rPr lang="el-GR" sz="3200" i="1" dirty="0" err="1"/>
              <a:t>Διαταγὲς</a:t>
            </a:r>
            <a:r>
              <a:rPr lang="el-GR" sz="3200" dirty="0"/>
              <a:t>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</a:t>
            </a:r>
            <a:r>
              <a:rPr lang="el-GR" sz="3200" dirty="0" err="1"/>
              <a:t>ἀντίτυπα</a:t>
            </a:r>
            <a:r>
              <a:rPr lang="el-GR" sz="3200" dirty="0"/>
              <a:t>» γνωρίζει ποικιλομορφία χρήσεως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καινοδιαθηκικὰ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πατερικὰ</a:t>
            </a:r>
            <a:r>
              <a:rPr lang="el-GR" sz="3200" dirty="0"/>
              <a:t> κείμενα. </a:t>
            </a:r>
            <a:r>
              <a:rPr lang="el-GR" sz="3200" dirty="0" err="1"/>
              <a:t>Στὴ</a:t>
            </a:r>
            <a:r>
              <a:rPr lang="el-GR" sz="3200" dirty="0"/>
              <a:t> θεολογία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ἐνδιαφέρον</a:t>
            </a:r>
            <a:r>
              <a:rPr lang="el-GR" sz="3200" dirty="0"/>
              <a:t> </a:t>
            </a:r>
            <a:r>
              <a:rPr lang="el-GR" sz="3200" dirty="0" err="1"/>
              <a:t>ἑστιάζεται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«</a:t>
            </a:r>
            <a:r>
              <a:rPr lang="el-GR" sz="3200" dirty="0" err="1"/>
              <a:t>ἀντίτυπα</a:t>
            </a:r>
            <a:r>
              <a:rPr lang="el-GR" sz="3200" dirty="0"/>
              <a:t>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 καθαγιασμένα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Τὸ</a:t>
            </a:r>
            <a:r>
              <a:rPr lang="el-GR" sz="3200" dirty="0"/>
              <a:t> θέμα συνδέεται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χρονικὴ</a:t>
            </a:r>
            <a:r>
              <a:rPr lang="el-GR" sz="3200" dirty="0"/>
              <a:t> </a:t>
            </a:r>
            <a:r>
              <a:rPr lang="el-GR" sz="3200" dirty="0" err="1"/>
              <a:t>στιγμὴ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θεολογία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συναντᾶται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τῆς</a:t>
            </a:r>
            <a:r>
              <a:rPr lang="el-GR" sz="3200" dirty="0"/>
              <a:t> «καθορισμένης </a:t>
            </a:r>
            <a:r>
              <a:rPr lang="el-GR" sz="3200" dirty="0" err="1"/>
              <a:t>στιγμῆς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785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2416</Words>
  <Application>Microsoft Macintosh PowerPoint</Application>
  <PresentationFormat>Widescreen</PresentationFormat>
  <Paragraphs>83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6. ΠΤΥΧΕΣ ΤΗΣ ΕΥΧΑΡΙΣΤΙΑΚΗΣ ΠΝΕΥΜΑΤΟΛΟΓΙΑΣ (Σχόλια μὲ ἀφορμὴ τὴν εὐχαριστιακὴ ἐπίκληση στὶς Λειτουργίες Βασιλείου τοῦ Μεγάλου καὶ Γρηγορίου τοῦ Θεολόγου)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408</cp:revision>
  <dcterms:created xsi:type="dcterms:W3CDTF">2021-02-22T13:28:41Z</dcterms:created>
  <dcterms:modified xsi:type="dcterms:W3CDTF">2021-04-14T10:12:15Z</dcterms:modified>
</cp:coreProperties>
</file>