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3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203EA-1CD3-BC4E-A21B-CB8851D60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80A2B-84DF-7641-B808-548ABBC7A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4FC81-BDE8-404E-9343-BC3F22C48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22/3/21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29D06-8BC1-1B42-8706-03B851613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E9BAD-BB51-3F43-8D81-71370D7D9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394457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367A1-F3C7-754B-B583-1E84065CA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53B120-92A7-1C44-9C5B-E53C705E6C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D0979-341E-8148-B3B4-71AD56157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22/3/21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B571B-3A39-5E4D-9ED2-47F1072FC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B5CD4-92B5-C440-8498-789EE0688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94694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E32A79-E76F-EC4F-9E37-E4AF4AEF36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96B6C3-76B8-E749-A61E-39A503288E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2EF9E-E57C-7F47-80C0-FF53D80F2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22/3/21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9ACA7-BCA0-124C-9364-D73F62C33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A56DA-FE99-724D-931B-C8B6BBF9C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98254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B651C-BE67-4541-AAAF-67595C5D8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DBD19-0886-FB48-A911-747945E5F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9E02A-18E1-A848-931D-D58423C19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22/3/21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1C3FC-5477-E744-A41C-ACB936036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ABCA6-7C0D-FC40-82B3-261CD3DC7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54142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F1740-EE0E-9A47-9FEC-B9C3AECEE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27AF5-19E6-4C4D-8FF3-B91FD3C85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E6AB6-5014-534F-BA5D-E12C9AD23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22/3/21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FFA25-CB34-0A48-AE43-B436EF2F6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48425-C93A-F947-A58D-59FB9C8E3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89836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5E82D-3078-AC41-B657-E3C08CEB3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80EE4-CC0D-BC4E-9B5C-65C655B4A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4DD611-860E-B749-A699-FD8EB4CC6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7647E0-2677-E446-A418-99F2509A7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22/3/21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9F5747-EB7D-4B47-8460-B1C088C08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334AE9-5962-BA42-BF9D-D5CDB2932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63175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A6D96-D3A2-4349-8D5C-15BCF5B71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C84404-4FBD-584C-8B95-F4B6A6801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D5FC31-5341-894A-842E-6127627CCE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0AB4D9-485F-7B44-83F3-0E9F00C854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80381C-0838-C14A-99D3-32A4A4571F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DD64FE-7A4B-0E4D-9E85-861079041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22/3/21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E20467-FE7F-F242-9299-8D6174B4F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53EF31-B1EB-9B4D-A8BB-FA415DED5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86734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5303F-28E6-0C4B-9CBE-D8418C50A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D9A432-EEEC-9345-A028-547D0C88A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22/3/21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EA2F44-4822-7045-B3FF-3E05FC12B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77AD8-0822-774A-A2C9-D95A4199D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01428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03850A-7650-1741-B856-C75077FA2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22/3/21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0B1222-5B86-4F47-82B9-D679D976B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4452C7-7B76-4944-A228-557C40D8D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182603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38DF8-5EC2-0F4C-8123-8B62D645C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C8B46-624E-E64B-9793-BF024851C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282969-05D3-FF46-A924-F58C933222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A58E35-7210-7542-94C2-BAD0EDADE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22/3/21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147F10-C5DD-AD44-B908-575172830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C647C3-DE44-6640-A79F-7FAE6FF2F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60773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16F5F-5E71-7E40-9F60-DA9E54C3C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4482DD-D86E-0A4D-B02B-B8F2EE1AD3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DF228F-5DC6-D94D-89BE-FCE844871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A8A8E1-FC54-6747-8E18-856E31FAA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22/3/21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C2E6D2-0464-0A4F-99C3-8C2F7E7E5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E1939B-F85A-204A-BB49-166CD5621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806496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EE7064-70A0-1149-AFD2-5B921F611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4DF6E-2A9F-4E48-9C9D-4E7E4772A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01E77-18FD-8C46-B856-3087E3B50E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F132F-5D15-184E-8D37-50697888BC65}" type="datetimeFigureOut">
              <a:rPr lang="en-GR" smtClean="0"/>
              <a:t>22/3/21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97C16-03FF-1A49-958C-25E75F7594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D705B-8C4D-7149-B560-480C34AE04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23410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628FE-3A2E-FA49-9E09-6E1251862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98" y="83976"/>
            <a:ext cx="11232502" cy="1352938"/>
          </a:xfrm>
        </p:spPr>
        <p:txBody>
          <a:bodyPr>
            <a:normAutofit fontScale="90000"/>
          </a:bodyPr>
          <a:lstStyle/>
          <a:p>
            <a:br>
              <a:rPr lang="el-GR" dirty="0"/>
            </a:br>
            <a:r>
              <a:rPr lang="el-GR" dirty="0"/>
              <a:t>3. </a:t>
            </a:r>
            <a:r>
              <a:rPr lang="el-GR" b="1" dirty="0"/>
              <a:t>ΤΟ ΑΣΚΗΤΙΚΟ ΣΤΟΙΧΕΙΟ ΣΤΗΝ ΟΡΘΟΔΟΞΗ ΛΑΤΡΕΙΑ</a:t>
            </a:r>
            <a:br>
              <a:rPr lang="en-GR" dirty="0"/>
            </a:b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13803-A675-9F48-BD79-36F273A04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98" y="1343608"/>
            <a:ext cx="11949404" cy="53464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600" b="1" u="sng" dirty="0"/>
              <a:t>Α) </a:t>
            </a:r>
            <a:r>
              <a:rPr lang="el-GR" sz="3600" b="1" u="sng" dirty="0" err="1"/>
              <a:t>Ἡ</a:t>
            </a:r>
            <a:r>
              <a:rPr lang="el-GR" sz="3600" b="1" u="sng" dirty="0"/>
              <a:t> </a:t>
            </a:r>
            <a:r>
              <a:rPr lang="el-GR" sz="3600" b="1" u="sng" dirty="0" err="1"/>
              <a:t>ἔννοια</a:t>
            </a:r>
            <a:r>
              <a:rPr lang="el-GR" sz="3600" b="1" u="sng" dirty="0"/>
              <a:t> </a:t>
            </a:r>
            <a:r>
              <a:rPr lang="el-GR" sz="3600" b="1" u="sng" dirty="0" err="1"/>
              <a:t>τῆς</a:t>
            </a:r>
            <a:r>
              <a:rPr lang="el-GR" sz="3600" b="1" u="sng" dirty="0"/>
              <a:t> </a:t>
            </a:r>
            <a:r>
              <a:rPr lang="el-GR" sz="3600" b="1" u="sng" dirty="0" err="1"/>
              <a:t>ἀσκήσεως</a:t>
            </a:r>
            <a:r>
              <a:rPr lang="el-GR" sz="3600" b="1" u="sng" dirty="0"/>
              <a:t> </a:t>
            </a:r>
            <a:r>
              <a:rPr lang="el-GR" sz="3600" b="1" u="sng" dirty="0" err="1"/>
              <a:t>στὴν</a:t>
            </a:r>
            <a:r>
              <a:rPr lang="el-GR" sz="3600" b="1" u="sng" dirty="0"/>
              <a:t> </a:t>
            </a:r>
            <a:r>
              <a:rPr lang="el-GR" sz="3600" b="1" u="sng" dirty="0" err="1"/>
              <a:t>εὐχολογία</a:t>
            </a:r>
            <a:r>
              <a:rPr lang="el-GR" sz="3600" b="1" u="sng" dirty="0"/>
              <a:t> </a:t>
            </a:r>
            <a:r>
              <a:rPr lang="el-GR" sz="3600" b="1" u="sng" dirty="0" err="1"/>
              <a:t>καὶ</a:t>
            </a:r>
            <a:r>
              <a:rPr lang="el-GR" sz="3600" b="1" u="sng" dirty="0"/>
              <a:t> </a:t>
            </a:r>
            <a:r>
              <a:rPr lang="el-GR" sz="3600" b="1" u="sng" dirty="0" err="1"/>
              <a:t>ὑμνολογία</a:t>
            </a:r>
            <a:r>
              <a:rPr lang="el-GR" sz="3600" b="1" u="sng" dirty="0"/>
              <a:t> </a:t>
            </a:r>
            <a:r>
              <a:rPr lang="el-GR" sz="3600" b="1" u="sng" dirty="0" err="1"/>
              <a:t>τῆς</a:t>
            </a:r>
            <a:r>
              <a:rPr lang="el-GR" sz="3600" b="1" u="sng" dirty="0"/>
              <a:t> </a:t>
            </a:r>
            <a:r>
              <a:rPr lang="el-GR" sz="3600" b="1" u="sng" dirty="0" err="1"/>
              <a:t>Ὀρθόδοξης</a:t>
            </a:r>
            <a:r>
              <a:rPr lang="el-GR" sz="3600" b="1" u="sng" dirty="0"/>
              <a:t> </a:t>
            </a:r>
            <a:r>
              <a:rPr lang="el-GR" sz="3600" b="1" u="sng" dirty="0" err="1"/>
              <a:t>Ἐκκλησίας</a:t>
            </a:r>
            <a:endParaRPr lang="en-GR" sz="3600" dirty="0"/>
          </a:p>
          <a:p>
            <a:pPr marL="0" indent="0">
              <a:buNone/>
            </a:pPr>
            <a:r>
              <a:rPr lang="el-GR" sz="3600" dirty="0"/>
              <a:t>• Μέσα </a:t>
            </a:r>
            <a:r>
              <a:rPr lang="el-GR" sz="3600" dirty="0" err="1"/>
              <a:t>στὶς</a:t>
            </a:r>
            <a:r>
              <a:rPr lang="el-GR" sz="3600" dirty="0"/>
              <a:t> ποικίλες </a:t>
            </a:r>
            <a:r>
              <a:rPr lang="el-GR" sz="3600" dirty="0" err="1"/>
              <a:t>Ἀκολουθίες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τὰ</a:t>
            </a:r>
            <a:r>
              <a:rPr lang="el-GR" sz="3600" dirty="0"/>
              <a:t> τελετουργικά της </a:t>
            </a:r>
            <a:r>
              <a:rPr lang="el-GR" sz="3600" dirty="0" err="1"/>
              <a:t>στοιχεῖα</a:t>
            </a:r>
            <a:r>
              <a:rPr lang="el-GR" sz="3600" dirty="0"/>
              <a:t>,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ὀρθόδοξη</a:t>
            </a:r>
            <a:r>
              <a:rPr lang="el-GR" sz="3600" dirty="0"/>
              <a:t> Λατρεία </a:t>
            </a:r>
            <a:r>
              <a:rPr lang="el-GR" sz="3600" dirty="0" err="1"/>
              <a:t>ἀναδεικνύει</a:t>
            </a:r>
            <a:r>
              <a:rPr lang="el-GR" sz="3600" dirty="0"/>
              <a:t> </a:t>
            </a:r>
            <a:r>
              <a:rPr lang="el-GR" sz="3600" dirty="0" err="1"/>
              <a:t>σταθερὰ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μεγάλη </a:t>
            </a:r>
            <a:r>
              <a:rPr lang="el-GR" sz="3600" dirty="0" err="1"/>
              <a:t>ἀλήθεια</a:t>
            </a:r>
            <a:r>
              <a:rPr lang="el-GR" sz="3600" dirty="0"/>
              <a:t> </a:t>
            </a:r>
            <a:r>
              <a:rPr lang="el-GR" sz="3600" dirty="0" err="1"/>
              <a:t>γιὰ</a:t>
            </a:r>
            <a:r>
              <a:rPr lang="el-GR" sz="3600" dirty="0"/>
              <a:t> </a:t>
            </a:r>
            <a:r>
              <a:rPr lang="el-GR" sz="3600" dirty="0" err="1"/>
              <a:t>τὸν</a:t>
            </a:r>
            <a:r>
              <a:rPr lang="el-GR" sz="3600" dirty="0"/>
              <a:t> </a:t>
            </a:r>
            <a:r>
              <a:rPr lang="el-GR" sz="3600" dirty="0" err="1"/>
              <a:t>ἀγώνα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ἄσκηση</a:t>
            </a:r>
            <a:r>
              <a:rPr lang="el-GR" sz="3600" dirty="0"/>
              <a:t> </a:t>
            </a:r>
            <a:r>
              <a:rPr lang="el-GR" sz="3600" dirty="0" err="1"/>
              <a:t>στὴ</a:t>
            </a:r>
            <a:r>
              <a:rPr lang="el-GR" sz="3600" dirty="0"/>
              <a:t> </a:t>
            </a:r>
            <a:r>
              <a:rPr lang="el-GR" sz="3600" dirty="0" err="1"/>
              <a:t>ζωὴ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Χριστιανοῦ</a:t>
            </a:r>
            <a:r>
              <a:rPr lang="el-GR" sz="3600" dirty="0"/>
              <a:t>. </a:t>
            </a:r>
          </a:p>
          <a:p>
            <a:pPr marL="0" indent="0">
              <a:buNone/>
            </a:pPr>
            <a:r>
              <a:rPr lang="el-GR" sz="3600" dirty="0"/>
              <a:t>•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ὀρθόδοξη</a:t>
            </a:r>
            <a:r>
              <a:rPr lang="el-GR" sz="3600" dirty="0"/>
              <a:t> Λατρεία </a:t>
            </a:r>
            <a:r>
              <a:rPr lang="el-GR" sz="3600" dirty="0" err="1"/>
              <a:t>ἀποτελεῖ</a:t>
            </a:r>
            <a:r>
              <a:rPr lang="el-GR" sz="3600" dirty="0"/>
              <a:t> </a:t>
            </a:r>
            <a:r>
              <a:rPr lang="el-GR" sz="3600" dirty="0" err="1"/>
              <a:t>προτροπὴ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, συγχρόνως, περιχαράκωση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χριστιανικοῦ</a:t>
            </a:r>
            <a:r>
              <a:rPr lang="el-GR" sz="3600" dirty="0"/>
              <a:t> </a:t>
            </a:r>
            <a:r>
              <a:rPr lang="el-GR" sz="3600" dirty="0" err="1"/>
              <a:t>ἀγώνα</a:t>
            </a:r>
            <a:r>
              <a:rPr lang="el-GR" sz="3600" dirty="0"/>
              <a:t>. </a:t>
            </a: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617584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62A428C-F371-41DB-B66E-DD0ED417F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70" y="116733"/>
            <a:ext cx="11188430" cy="1780162"/>
          </a:xfrm>
        </p:spPr>
        <p:txBody>
          <a:bodyPr>
            <a:noAutofit/>
          </a:bodyPr>
          <a:lstStyle/>
          <a:p>
            <a:br>
              <a:rPr lang="el-GR" sz="4000" dirty="0"/>
            </a:br>
            <a:r>
              <a:rPr lang="el-GR" sz="4000" dirty="0"/>
              <a:t>4. </a:t>
            </a:r>
            <a:r>
              <a:rPr lang="el-GR" sz="4000" b="1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ΑΝΤΙΑΙΡΕΤΙΚΗ ΘΕΟΛΟΓΙΑ ΚΑΙ ΕΥΧΑΡΙΣΤΙΑΚΗ ΠΡΟΣΕΥΧΗ ΤΟΝ ΤΕΤΑΡΤΟ ΑΙΩΝΑ</a:t>
            </a:r>
            <a:br>
              <a:rPr lang="el-GR" sz="40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endParaRPr lang="el-GR" sz="40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ABCFADB-6912-4ADC-8EF8-668B03D0F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464" y="2023353"/>
            <a:ext cx="11120336" cy="4153610"/>
          </a:xfrm>
        </p:spPr>
        <p:txBody>
          <a:bodyPr>
            <a:normAutofit/>
          </a:bodyPr>
          <a:lstStyle/>
          <a:p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Μέσα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ἀ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ὶ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ἱ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στορικοθεολογικ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ὲ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σπουδ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ὲ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καθίσταται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σαφ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ὲ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ὅ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ὶ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ὐ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χ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ὲ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ῆ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ἐ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κκλησιαστικ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ῆ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Λατρείας,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ἰ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διαιτέρως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δ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ὲ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ὶ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ὐ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χ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ὲ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ῆ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θείας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ὐ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χαριστίας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ἀ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ποκρυσταλλώνεται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ἡ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διατύπωση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ῆ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δογματικ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ῆ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διδασκαλίας,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δηλαδ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ῆ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σωτηριώδους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ἀ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λήθειας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ῆ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Ἐ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κκλησίας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3175883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598A4CF-7FDF-4305-AECF-396FECD68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549" y="68094"/>
            <a:ext cx="11266251" cy="107004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F7CFC8E-B9B0-49C7-A5A8-2EB70EE6A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553" y="330740"/>
            <a:ext cx="11780196" cy="6361890"/>
          </a:xfrm>
        </p:spPr>
        <p:txBody>
          <a:bodyPr>
            <a:normAutofit/>
          </a:bodyPr>
          <a:lstStyle/>
          <a:p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Ἡ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πορεία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πο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ὺ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ἀ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κολούθησε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ἡ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διαμόρφωση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ὁ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ριστικ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διατύπωση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Δόγματος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ἶ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ναι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προφανής: 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ἡ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Ἐκκλησία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προκλήθηκε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ἀ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ὴ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α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ἵ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ρεση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διαλέχθηκε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ἀ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νέτρεψε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ὴ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α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ἱ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ρετικ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διδασκαλία μέσα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ἀ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ὴ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ἀ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ντιαιρετικ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θεολογία,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ὅ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πως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α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ὐ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ἐ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κφράστηκε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ἔ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ργα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ἐ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κκλησιαστικ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ῶ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συγγραφέων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Πατέρων,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ἀ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λλ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στο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ὺ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Ὅ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ρους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ῶ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Ο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ἰ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κουμενικ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ῶ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Συνόδων,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τελικ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ῶ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δ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ὲ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καταχώρισε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δογματικ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ἀ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λήθειά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της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ὶ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ὐ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χ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ὲ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ῆ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Λατρείας της. </a:t>
            </a:r>
          </a:p>
          <a:p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Ἡ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καταχώρηση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α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ὐ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ἀ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ποτελε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ῖ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ὴ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ἀ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ποκρυστάλλωση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ῆ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δογματικ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PF Bodoni Text Poly"/>
              </a:rPr>
              <a:t>ῆ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διατυπώσεως.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3950587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B61FF2D-5E55-4AE7-BA99-B1F065347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94" y="97278"/>
            <a:ext cx="11285706" cy="155642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7E00279-0FD5-45A0-9187-867C48834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70" y="437745"/>
            <a:ext cx="11770468" cy="6225702"/>
          </a:xfrm>
        </p:spPr>
        <p:txBody>
          <a:bodyPr>
            <a:normAutofit/>
          </a:bodyPr>
          <a:lstStyle/>
          <a:p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Σὲ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ὁρισμένες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περιπτώσεις,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ὅμως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οἱ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εὐχὲς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θείας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Εὐχαριστίας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ἀπεικονίζουν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μία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ἀντιαιρετικὴ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διδασκαλία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ποὺ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μεταβάλλει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περιεχόμενό τους,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ἔτσι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ὅπως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αὐτὸ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παγιώθηκε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παράδοση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Ἐκκλησίας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μεταβιβάστηκε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ἕως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ἐποχῆς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μας. </a:t>
            </a:r>
          </a:p>
          <a:p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Αὐτὸς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ὁ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ἀντιαιρετικὸς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ἀγώνας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(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γιὰ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παρἀδειγμα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ὁδηγεῖ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ὁρισμένους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ἐκκλησιαστικοὺς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συγγραφεῖς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νὰ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παραλλάξουν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Ἐπικλήσεως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νὰ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διατυπώσουν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αὐτὴ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αἴτημα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ἀποστολῆς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ὄχι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Ἁγίου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Πνεύματος,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ἀλλὰ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«Λόγου»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Θεοῦ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σὲ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μία προσπάθεια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νὰ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τονιστεῖ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ἡ θεότητα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δευτέρου Προσώπου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Ἁγίας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Τριάδος.</a:t>
            </a:r>
          </a:p>
          <a:p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386210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099A0BD-732C-472C-A88D-2150FF52A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77" y="136187"/>
            <a:ext cx="11256522" cy="45719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FA68A43-BD10-4343-A26E-40889A495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277" y="415370"/>
            <a:ext cx="11926110" cy="6306443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l-GR" sz="3600" i="1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Ἡ </a:t>
            </a:r>
            <a:r>
              <a:rPr lang="el-GR" sz="3600" i="1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Ἐπίκληση</a:t>
            </a:r>
            <a:r>
              <a:rPr lang="el-GR" sz="3600" i="1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i="1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i="1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i="1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Ἁγίου</a:t>
            </a:r>
            <a:r>
              <a:rPr lang="el-GR" sz="3600" i="1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Πνεύματος (</a:t>
            </a:r>
            <a:r>
              <a:rPr lang="el-GR" sz="3600" i="1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εἰσαγωγικὴ</a:t>
            </a:r>
            <a:r>
              <a:rPr lang="el-GR" sz="3600" i="1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i="1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ἀναφορά</a:t>
            </a:r>
            <a:r>
              <a:rPr lang="el-GR" sz="3600" i="1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l-GR" sz="3600" dirty="0"/>
              <a:t>•</a:t>
            </a:r>
            <a:r>
              <a:rPr lang="el-GR" sz="3600" i="1" dirty="0"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Ὁ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ἄρτος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ὁ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οἶνος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θεία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Εὐχαριστία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ἀποτελοῦν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ἀντιπροσωπευτικότερα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ὑλικὰ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λειτουργικὰ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στοιχεῖα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ποὺ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καθαγιάζονται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μὲ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εἰδικὲς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εὐχὲς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κατὰ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ἐπιτέλεση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θείας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Εὐχαριστίας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l-GR" sz="3600" dirty="0"/>
              <a:t>•</a:t>
            </a:r>
            <a:r>
              <a:rPr lang="el-GR" sz="3600" dirty="0"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Οἱ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λόγῳ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καθαγιαστικὲς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εὐχές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ὅμως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δὲν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ὑπῆρχαν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χριστιανικὴ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Λατρεία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εὐθὺς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ἐξ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ἀρχῆς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Γιὰ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κάποιο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χρονικὸ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διάστημα ἡ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ὕλη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χρησιμοποιεῖτο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Λατρεία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χωρὶς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νὰ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καθαγιάζεται. </a:t>
            </a:r>
          </a:p>
          <a:p>
            <a:pPr marL="0" indent="0">
              <a:buNone/>
            </a:pPr>
            <a:endParaRPr lang="el-GR" sz="3600" dirty="0">
              <a:effectLst/>
              <a:latin typeface="Palatino Linotype" panose="0204050205050503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3353714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2B9C0BF-60D2-4E2E-B581-42CFC1B53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0" cy="107004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8360ABC-8300-47EB-BB3A-AA37DB080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32" y="301557"/>
            <a:ext cx="11887200" cy="6420256"/>
          </a:xfrm>
        </p:spPr>
        <p:txBody>
          <a:bodyPr>
            <a:normAutofit/>
          </a:bodyPr>
          <a:lstStyle/>
          <a:p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Ἡ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προσευχὴ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πρώτης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χριστιανικῆς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Ἐκκλησίας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ἄρτου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οἴνου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κατὰ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τέλεση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θείας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Εὐχαριστίας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εἶναι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εὐχαριστήριος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ὄχι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καθαγιαστική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Ἡ παράδοση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αὐτὴ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προέρχεται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ἀπὸ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προσευχὴ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Κυρίου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ἄρτου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οἴνου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κατὰ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Μυστικὸ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Δεῖπνο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Εἶναι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φυσικὸ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ὅτι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ἡ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ἄποψη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αὐτὴ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περὶ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τῶν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προσευχῶν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θείας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Εὐχαριστίας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ἄρτου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οἶνου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διατηρήθηκε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στὶς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λειτουργικὲς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μαρτυρίες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πρώτης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χριστιανικῆς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Ἐκκλησίας</a:t>
            </a:r>
            <a:r>
              <a:rPr lang="el-GR" sz="3600" dirty="0"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344718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8296AF5-B20A-4F33-A8BD-6F68641DD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77" y="1"/>
            <a:ext cx="11256523" cy="107003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3384051-13B7-406B-A597-1D584E727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097" y="107004"/>
            <a:ext cx="11919625" cy="6546715"/>
          </a:xfrm>
        </p:spPr>
        <p:txBody>
          <a:bodyPr>
            <a:normAutofit/>
          </a:bodyPr>
          <a:lstStyle/>
          <a:p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Οἱ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παλαιοχριστιανικὲς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εὐχὲς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θείας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Εὐχαριστίας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ἑπομένως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δὲν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αἰτοῦνται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ἀπὸ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Θεὸ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τὸν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καθαγιασμὸ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ἄρτου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οἴνου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ἀλλὰ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μόνο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Τὸν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εὐχαριστοῦν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Τὸν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δοξολογοῦν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μὲ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ἀφορμὴ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προσφερόμενη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ὑλικὴ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κτίση.</a:t>
            </a:r>
          </a:p>
          <a:p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Οὐδεμία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νύξη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ὑπάρχει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ἔννοια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ἐπικλήσεως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Ἁγίου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Πνεύματος, ἡ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ὁποία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(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ἔννοια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κυριαρχεῖ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ἀργότερα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στὶς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καθαγιαστικὲς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εὐχὲς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Εὐχαριστίας</a:t>
            </a:r>
            <a:r>
              <a:rPr lang="el-GR" sz="3600" dirty="0"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Ἡ πρώτη μαρτυρία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καθαγιαστικῆς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ἐπικλήσεως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εἶναι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ἡ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Εἰρηναίου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Λυῶνος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περὶ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τέλη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2ου μ.Χ.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αἰ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3099022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5FDE57F-E521-408E-BA13-12E1CA078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21" y="0"/>
            <a:ext cx="11275979" cy="45719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766D30F-D477-43CF-9F3D-1E2552F79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21" y="145915"/>
            <a:ext cx="12036358" cy="6585625"/>
          </a:xfrm>
        </p:spPr>
        <p:txBody>
          <a:bodyPr>
            <a:noAutofit/>
          </a:bodyPr>
          <a:lstStyle/>
          <a:p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Εὑρισκόμαστε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ἑπομένως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μπροστὰ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σὲ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μία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σημαντικὴ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λειτουργικὴ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ἐξέλιξη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 ἡ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ἔννοια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εὐχαριστιακῆς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ἄρτου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δὲν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περιέχει πλέον μόνο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δοξολογία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πρὸς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Θεό,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ἀλλὰ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περιέχει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ὅλα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στοιχεῖα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μιᾶς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καθαγιαστικῆς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ἄρτου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δηλαδὴ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μεταβολὴ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ἄρτου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(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δὲν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εἶναι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πλέον «κοιν</a:t>
            </a:r>
            <a:r>
              <a:rPr lang="el-GR" sz="36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ό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ς»)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ἁγιαστικὰ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ἀποτελέσματα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γιὰ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τοὺς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μεταλαμβάνοντες (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σώματά τους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δὲν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εἶναι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πλέον, φθαρτά,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ἀλλὰ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μετέχουν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«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ἐλπίδα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ἀναστάσεως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»).</a:t>
            </a:r>
          </a:p>
        </p:txBody>
      </p:sp>
    </p:spTree>
    <p:extLst>
      <p:ext uri="{BB962C8B-B14F-4D97-AF65-F5344CB8AC3E}">
        <p14:creationId xmlns:p14="http://schemas.microsoft.com/office/powerpoint/2010/main" val="3890466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3138D36-ED41-4EDA-9767-DC1BC465A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94" y="0"/>
            <a:ext cx="11285706" cy="113813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0FF3077-16E8-4829-B36E-DAE8EF3C6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48" y="113812"/>
            <a:ext cx="11984477" cy="6822007"/>
          </a:xfrm>
        </p:spPr>
        <p:txBody>
          <a:bodyPr>
            <a:noAutofit/>
          </a:bodyPr>
          <a:lstStyle/>
          <a:p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Εἶναι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σαφὲς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ὅτι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ἡ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λόγῳ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μαρτυρία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Εἰρηναίου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εἰσάγει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γιὰ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πρώτη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φορὰ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θέμα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ἐπικλήσεως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θεία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Εὐχαριστία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δηλαδὴ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θέμα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καθαγιασμοῦ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ὕλης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πρὶν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ἀπὸ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μετοχὴ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σ᾿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αὐτήν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ἐνῶ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ἕως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τότε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ἴσχυε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ἡ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ἁπλὴ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χρησιμοποίηση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ὕλης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ποὺ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συνοδευόταν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ἀπὸ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δοξολογία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πρὸς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Θεό.</a:t>
            </a:r>
          </a:p>
          <a:p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Εἶναι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ἐπίσης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σαφὲς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ὅτι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λόγῳ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πρώτη μαρτυρία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περὶ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ἐπικλήσεως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πρόσωπο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ποὺ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ἐνεργεῖ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τὸν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καθαγιασμὸ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εἶναι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ὁ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Υἱὸς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Λόγος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Θεοῦ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ὄχι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Ἅγιο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Πνεῦμα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ὅπως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ἐπικράτησε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εὐχαριστιακὴ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παράδοση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Ἐκκλησίας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κυρίως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μετὰ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ἀπὸ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Β΄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Οἰκουμενικὴ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Σύνοδο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ἀμφισβήτηση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θεότητάς Του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ἀπὸ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μακεδονιανὴ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αἵρεση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el-GR" sz="3600" dirty="0"/>
          </a:p>
          <a:p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35454621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4641C31-AB54-4A7F-9677-3F880D6D8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1353800" cy="45719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123DF16-EDD2-4AD0-9EB2-3041C1493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643" y="162450"/>
            <a:ext cx="11877472" cy="6695549"/>
          </a:xfrm>
        </p:spPr>
        <p:txBody>
          <a:bodyPr>
            <a:normAutofit/>
          </a:bodyPr>
          <a:lstStyle/>
          <a:p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Εἶναι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ἑπομένως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σαφὲς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ὅτι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ἕως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τὸν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Ἰουστῖνο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οἱ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εὐχαριστιακὲς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εὐχὲς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εἶναι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ἁπλὰ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εὐχὲς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δοξολογίας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εὐλογίας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(ὁ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ἄρτος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ὁ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οἶνος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λαμβάνονται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ἀπὸ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τοὺς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πιστοὺς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ὡς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ἔχουν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ἐνῶ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ἀπὸ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τὸν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Εἰρηναῖο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ἐντεῦθεν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οἱ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εὐχὲς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εἶναι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καθαγιαστικές</a:t>
            </a:r>
            <a:r>
              <a:rPr lang="el-GR" sz="3600" dirty="0"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Ἀμέσως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μετὰ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τὸν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Εἰρηναῖο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ἡ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πρακτικὴ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τῶν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εὐχῶν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ἐπικλήσεως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(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δηλαδὴ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ὁ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καθαγιασμὸς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ὕλης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θεία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Εὐχαριστία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εἶναι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γεγονὸς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καθολικὸ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λειτουργικὴ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πράξη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ὅλων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τῶν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κέντρων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Χριστιανισμοῦ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ἀπὸ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ὁποῖα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προῆλθαν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οἱ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μεταγενέστεροι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λειτουργικοὶ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τύποι. 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31424578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CDA7CE0-86F3-4E9A-9B8F-00177B781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1353800" cy="116732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BD1EFC8-F0AC-48B3-BBBB-3ED9F8B4C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31" y="214008"/>
            <a:ext cx="11974749" cy="6468893"/>
          </a:xfrm>
        </p:spPr>
        <p:txBody>
          <a:bodyPr>
            <a:normAutofit/>
          </a:bodyPr>
          <a:lstStyle/>
          <a:p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Γιὰ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ἱστορία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χριστιανικῆς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Λατρείας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κατὰ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τοὺς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πρώτους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αἰῶνες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ἰσχύει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ἕνας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βασικὸς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κανόνας: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ἕως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μέσα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2ου μ.Χ.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αἰώνα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παρατηρεῖται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στενὸς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σύνδεσμος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χριστιανικῆς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μὲ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ἑβραϊκὴ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λατρεία.</a:t>
            </a:r>
          </a:p>
          <a:p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Παράλληλα,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κατὰ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δεύτερο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ἥμισυ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2ου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αἰ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συντελεῖται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κορυφώνεται ἡ συνάντηση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Χριστιανισμοῦ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μὲ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τὸν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ἐθνικὸ-εἰδωλολατρικὸ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κόσμο.</a:t>
            </a:r>
          </a:p>
          <a:p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Οἱ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Ἑ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βραῖοι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δὲν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θεωροῦσαν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ὕλη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ὡς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δαιμονικὴ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«κατοικία»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γι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᾿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αὐτό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δὲν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ἀποτύπωναν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λατρεία τους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ἀνάγκη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νὰ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καθαγιάζουν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ὕλη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1312272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DE71A-4460-3543-B80D-8C12D760A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5" y="1"/>
            <a:ext cx="11279156" cy="10263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6B6AE-061F-294F-A632-89291FFD5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45" y="251927"/>
            <a:ext cx="12017827" cy="6494106"/>
          </a:xfrm>
        </p:spPr>
        <p:txBody>
          <a:bodyPr>
            <a:normAutofit/>
          </a:bodyPr>
          <a:lstStyle/>
          <a:p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στοιχεῖο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ἀγώνα</a:t>
            </a:r>
            <a:r>
              <a:rPr lang="el-GR" sz="3600" dirty="0"/>
              <a:t> </a:t>
            </a:r>
            <a:r>
              <a:rPr lang="el-GR" sz="3600" dirty="0" err="1"/>
              <a:t>στὴ</a:t>
            </a:r>
            <a:r>
              <a:rPr lang="el-GR" sz="3600" dirty="0"/>
              <a:t> </a:t>
            </a:r>
            <a:r>
              <a:rPr lang="el-GR" sz="3600" dirty="0" err="1"/>
              <a:t>ζωὴ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Χριστιανοῦ</a:t>
            </a:r>
            <a:r>
              <a:rPr lang="el-GR" sz="3600" dirty="0"/>
              <a:t> προβάλλεται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ἔμφαση</a:t>
            </a:r>
            <a:r>
              <a:rPr lang="el-GR" sz="3600" dirty="0"/>
              <a:t> </a:t>
            </a:r>
            <a:r>
              <a:rPr lang="el-GR" sz="3600" dirty="0" err="1"/>
              <a:t>στοὺς</a:t>
            </a:r>
            <a:r>
              <a:rPr lang="el-GR" sz="3600" dirty="0"/>
              <a:t> </a:t>
            </a:r>
            <a:r>
              <a:rPr lang="el-GR" sz="3600" dirty="0" err="1"/>
              <a:t>ὕμνους</a:t>
            </a:r>
            <a:r>
              <a:rPr lang="el-GR" sz="3600" dirty="0"/>
              <a:t>, </a:t>
            </a:r>
            <a:r>
              <a:rPr lang="el-GR" sz="3600" dirty="0" err="1"/>
              <a:t>τὶς</a:t>
            </a:r>
            <a:r>
              <a:rPr lang="el-GR" sz="3600" dirty="0"/>
              <a:t> </a:t>
            </a:r>
            <a:r>
              <a:rPr lang="el-GR" sz="3600" dirty="0" err="1"/>
              <a:t>εὐχὲς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τὶς</a:t>
            </a:r>
            <a:r>
              <a:rPr lang="el-GR" sz="3600" dirty="0"/>
              <a:t> </a:t>
            </a:r>
            <a:r>
              <a:rPr lang="el-GR" sz="3600" dirty="0" err="1"/>
              <a:t>τελετουργικὲς</a:t>
            </a:r>
            <a:r>
              <a:rPr lang="el-GR" sz="3600" dirty="0"/>
              <a:t> πράξεις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ὀρθόδοξης</a:t>
            </a:r>
            <a:r>
              <a:rPr lang="el-GR" sz="3600" dirty="0"/>
              <a:t> Λατρείας. Προσεγγίζοντας </a:t>
            </a:r>
            <a:r>
              <a:rPr lang="el-GR" sz="3600" dirty="0" err="1"/>
              <a:t>τὶς</a:t>
            </a:r>
            <a:r>
              <a:rPr lang="el-GR" sz="3600" dirty="0"/>
              <a:t> μαρτυρίες </a:t>
            </a:r>
            <a:r>
              <a:rPr lang="el-GR" sz="3600" dirty="0" err="1"/>
              <a:t>αὐτές</a:t>
            </a:r>
            <a:r>
              <a:rPr lang="el-GR" sz="3600" dirty="0"/>
              <a:t>, </a:t>
            </a:r>
            <a:r>
              <a:rPr lang="el-GR" sz="3600" dirty="0" err="1"/>
              <a:t>ἀποκομίζουμε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ἐντύπωση</a:t>
            </a:r>
            <a:r>
              <a:rPr lang="el-GR" sz="3600" dirty="0"/>
              <a:t>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ἀγώνας</a:t>
            </a:r>
            <a:r>
              <a:rPr lang="el-GR" sz="3600" dirty="0"/>
              <a:t> παρουσιάζεται </a:t>
            </a:r>
            <a:r>
              <a:rPr lang="el-GR" sz="3600" dirty="0" err="1"/>
              <a:t>ὡς</a:t>
            </a:r>
            <a:r>
              <a:rPr lang="el-GR" sz="3600" dirty="0"/>
              <a:t> </a:t>
            </a:r>
            <a:r>
              <a:rPr lang="el-GR" sz="3600" dirty="0" err="1"/>
              <a:t>αἴτημα</a:t>
            </a:r>
            <a:r>
              <a:rPr lang="el-GR" sz="3600" dirty="0"/>
              <a:t> </a:t>
            </a:r>
            <a:r>
              <a:rPr lang="el-GR" sz="3600" dirty="0" err="1"/>
              <a:t>πρὸς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Θεό· </a:t>
            </a:r>
            <a:r>
              <a:rPr lang="el-GR" sz="3600" dirty="0" err="1"/>
              <a:t>ἑπομένως</a:t>
            </a:r>
            <a:r>
              <a:rPr lang="el-GR" sz="3600" dirty="0"/>
              <a:t>, διαδηλώνεται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ἀδυναμία</a:t>
            </a:r>
            <a:r>
              <a:rPr lang="el-GR" sz="3600" dirty="0"/>
              <a:t> </a:t>
            </a:r>
            <a:r>
              <a:rPr lang="el-GR" sz="3600" dirty="0" err="1"/>
              <a:t>γιὰ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ἐπιτυχὴ</a:t>
            </a:r>
            <a:r>
              <a:rPr lang="el-GR" sz="3600" dirty="0"/>
              <a:t> πραγματοποίησή του μόνο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τὶς</a:t>
            </a:r>
            <a:r>
              <a:rPr lang="el-GR" sz="3600" dirty="0"/>
              <a:t> </a:t>
            </a:r>
            <a:r>
              <a:rPr lang="el-GR" sz="3600" dirty="0" err="1"/>
              <a:t>ἀνθρώπινες</a:t>
            </a:r>
            <a:r>
              <a:rPr lang="el-GR" sz="3600" dirty="0"/>
              <a:t> δυνάμεις.</a:t>
            </a:r>
            <a:r>
              <a:rPr lang="en-GR" sz="3600" dirty="0"/>
              <a:t> </a:t>
            </a:r>
            <a:endParaRPr lang="el-GR" sz="3600" dirty="0"/>
          </a:p>
          <a:p>
            <a:r>
              <a:rPr lang="el-GR" sz="3600" dirty="0"/>
              <a:t>Μέσα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πρῖσμα</a:t>
            </a:r>
            <a:r>
              <a:rPr lang="el-GR" sz="3600" dirty="0"/>
              <a:t> </a:t>
            </a:r>
            <a:r>
              <a:rPr lang="el-GR" sz="3600" dirty="0" err="1"/>
              <a:t>τῶν</a:t>
            </a:r>
            <a:r>
              <a:rPr lang="el-GR" sz="3600" dirty="0"/>
              <a:t> παραπάνω </a:t>
            </a:r>
            <a:r>
              <a:rPr lang="el-GR" sz="3600" dirty="0" err="1"/>
              <a:t>εἰσαγωγικῶν</a:t>
            </a:r>
            <a:r>
              <a:rPr lang="el-GR" sz="3600" dirty="0"/>
              <a:t> παρατηρήσεων, </a:t>
            </a:r>
            <a:r>
              <a:rPr lang="el-GR" sz="3600" dirty="0" err="1"/>
              <a:t>μπροῦμε</a:t>
            </a:r>
            <a:r>
              <a:rPr lang="el-GR" sz="3600" dirty="0"/>
              <a:t> </a:t>
            </a:r>
            <a:r>
              <a:rPr lang="el-GR" sz="3600" dirty="0" err="1"/>
              <a:t>νὰ</a:t>
            </a:r>
            <a:r>
              <a:rPr lang="el-GR" sz="3600" dirty="0"/>
              <a:t> διακρίνουμε δύο </a:t>
            </a:r>
            <a:r>
              <a:rPr lang="el-GR" sz="3600" dirty="0" err="1"/>
              <a:t>ἄξονες</a:t>
            </a:r>
            <a:r>
              <a:rPr lang="el-GR" sz="3600" dirty="0"/>
              <a:t>: </a:t>
            </a:r>
            <a:r>
              <a:rPr lang="el-GR" sz="3600" dirty="0" err="1"/>
              <a:t>τὸν</a:t>
            </a:r>
            <a:r>
              <a:rPr lang="el-GR" sz="3600" dirty="0"/>
              <a:t> </a:t>
            </a:r>
            <a:r>
              <a:rPr lang="el-GR" sz="3600" dirty="0" err="1"/>
              <a:t>σχετικὸ</a:t>
            </a:r>
            <a:r>
              <a:rPr lang="el-GR" sz="3600" dirty="0"/>
              <a:t>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ψυχὴ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τὸν</a:t>
            </a:r>
            <a:r>
              <a:rPr lang="el-GR" sz="3600" dirty="0"/>
              <a:t> </a:t>
            </a:r>
            <a:r>
              <a:rPr lang="el-GR" sz="3600" dirty="0" err="1"/>
              <a:t>σχετικὸ</a:t>
            </a:r>
            <a:r>
              <a:rPr lang="el-GR" sz="3600" dirty="0"/>
              <a:t>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σῶμα</a:t>
            </a:r>
            <a:r>
              <a:rPr lang="el-GR" sz="3600" dirty="0"/>
              <a:t>.</a:t>
            </a:r>
            <a:r>
              <a:rPr lang="en-GR" sz="3600" dirty="0"/>
              <a:t> </a:t>
            </a:r>
            <a:endParaRPr lang="el-GR" sz="3600" dirty="0"/>
          </a:p>
          <a:p>
            <a:pPr marL="0" indent="0">
              <a:buNone/>
            </a:pPr>
            <a:endParaRPr lang="en-GR" sz="3600" dirty="0"/>
          </a:p>
          <a:p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24720662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C89B26F-630E-4153-85CC-BBA56A4C1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549" y="0"/>
            <a:ext cx="11266251" cy="45719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6587724-B297-4C3E-A508-47C50C01E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49" y="137157"/>
            <a:ext cx="11945566" cy="6623566"/>
          </a:xfrm>
        </p:spPr>
        <p:txBody>
          <a:bodyPr>
            <a:noAutofit/>
          </a:bodyPr>
          <a:lstStyle/>
          <a:p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Εἶναι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λογικὴ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συνέπεια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γεγονὸς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ὅτι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ἡ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χριστιανικὴ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Λατρεία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υἱοθέτησε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συγκεκριμένη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ἀντίληψη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περὶ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ὕλης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Γι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᾿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αὐτό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κατὰ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συγκεκριμένη περίοδο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ἕως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2ο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αἰ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κατὰ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ὁποία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ὑφίσταται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ὁ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εὐρύτερος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σύνδεσμος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Χριστιανισμοῦ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μὲ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τὸν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ἑβραϊσμό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χριστιανικὴ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Λατρεία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δὲν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μαρτυροῦνται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εὐχὲς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καθαγιασμοῦ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ἄρτου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οἴνου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ὕδατος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ἤ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ἐλαίου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Ἡ συνάντηση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Χριστιανισμοῦ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μὲ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τὸν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ἐθνικὸ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­-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εἰδωλολατρικὸ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κόσμο δημιούργησε καινούργιες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συνθῆκες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θεωρήσεως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ὕλης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Ὁ κόσμος (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ὡς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ὑλικὴ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δημιουργία)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δὲν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θεωρεῖται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πλέον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ὡς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«καθαρός»,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ἀλλὰ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ὡς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κατοικητήριο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τῶν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«δαιμόνων».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462248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0978AB5-ED2F-47AB-9AE6-B96F8429C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7821"/>
            <a:ext cx="11353801" cy="45719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A9C7154-4D81-408F-BCF8-06B0C9C7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281" y="169259"/>
            <a:ext cx="11828833" cy="6533098"/>
          </a:xfrm>
        </p:spPr>
        <p:txBody>
          <a:bodyPr>
            <a:normAutofit/>
          </a:bodyPr>
          <a:lstStyle/>
          <a:p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Θεωροῦμε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ἑπομένως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φυσικὸ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ἐπακόλουθο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ἀνάδειξη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ἀνάγκης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καθαγιασμοῦ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ὕλης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πρὶν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ἀπὸ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χρησιμοποίησή της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χριστιανικὴ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Λατρεία.</a:t>
            </a:r>
          </a:p>
          <a:p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Μὲ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βάση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παραπάνω καθίσταται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φανερὸ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ὅτι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οἱ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λόγοι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ποὺ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ἐπέβαλαν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συγκεκριμένη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λειτουργικὴ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ἐξέλιξη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καθαγιασμοῦ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ὕλης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πρὶν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ἀπὸ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χρησιμοποίησή της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χριστιανικὴ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Λατρεία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ὑπῆρξαν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λόγοι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ἄμεσα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συνδεδεμένοι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μὲ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ἔργο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εὐαγγελισμοῦ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προσεγγίσεως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τῶν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ἀνθρώπων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ἐποχῆς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ἐκείνης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34121765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A72589B-7B89-47EF-8C88-237840BC3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548" y="0"/>
            <a:ext cx="11266251" cy="116732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FED44F4-2522-4CB4-85BB-F6E2C9498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47" y="262647"/>
            <a:ext cx="11702375" cy="5914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6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Ἡ </a:t>
            </a:r>
            <a:r>
              <a:rPr lang="el-GR" sz="36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ἐπίκληση</a:t>
            </a:r>
            <a:r>
              <a:rPr lang="el-GR" sz="36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στὸ</a:t>
            </a:r>
            <a:r>
              <a:rPr lang="el-GR" sz="36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Εὐχολόγιο</a:t>
            </a:r>
            <a:r>
              <a:rPr lang="el-GR" sz="36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Σεραπίωνος</a:t>
            </a:r>
            <a:r>
              <a:rPr lang="el-GR" sz="36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στὴν</a:t>
            </a:r>
            <a:r>
              <a:rPr lang="el-GR" sz="36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ἀλεξανδρινὴ</a:t>
            </a:r>
            <a:r>
              <a:rPr lang="el-GR" sz="36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λειτουργικὴ</a:t>
            </a:r>
            <a:r>
              <a:rPr lang="el-GR" sz="36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παράδοση</a:t>
            </a:r>
            <a:endParaRPr lang="el-GR" sz="3600" dirty="0"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Ὁ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Σεραπίων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Ἐπίσκοπος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Θμούεως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κάτω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Αἰγύπτου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συνέθεσε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περὶ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350 μ.Χ.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i="1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Εὐχολόγιό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του,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ὁποῖο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ἀποτελεῖ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συλλογὴ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εὐχῶν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ποὺ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ἦσαν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σὲ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λειτουργικὴ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χρήση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Ἐκκλησία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κάτω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Αἰγύπτου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Ἡ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ἐπίκληση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«Λόγου»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ὄχι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Ἁγίου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Πνεύματος</a:t>
            </a:r>
            <a:r>
              <a:rPr lang="el-GR" sz="3600" dirty="0"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ἀποτελεῖ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μία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σημαντικὴ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ἰδιαιτερότητα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Εὐχολογίου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σὲ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σχέση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μὲ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προγενέστερη παράδοση περί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ἐπικλήσεως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Ἁγίου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Πνεύματος.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32355175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78B0D07-54A2-46B2-A1F2-0BFF97C6E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642" y="1"/>
            <a:ext cx="11198157" cy="116732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B014728-4F4E-418F-BD1F-31CBC06F0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642" y="243191"/>
            <a:ext cx="11809378" cy="6468894"/>
          </a:xfrm>
        </p:spPr>
        <p:txBody>
          <a:bodyPr>
            <a:normAutofit/>
          </a:bodyPr>
          <a:lstStyle/>
          <a:p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Ἄς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σημειωθεῖ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ὅτι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στὶς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δύο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ἐπικλήσεις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(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θείας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Εὐχαριστίας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Βαπτίσματος)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χρησιμοποιεῖται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ὁ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ὅρος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«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ἐπιδημία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»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Λόγου. </a:t>
            </a:r>
          </a:p>
          <a:p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Ἑπομένως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αἴτημα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ἐπικλήσεως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Εὐχολόγιο</a:t>
            </a:r>
            <a:r>
              <a:rPr lang="el-GR" sz="36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Σεραπίωνος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θὰ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πρέπει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νὰ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μεταφραστεῖ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ὡς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«παράκληση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νὰ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ἔλθει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ὁ Λόγος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ἐπὶ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Τίμια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Δῶρα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νὰ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παραμείνει μονίμως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σὲ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αὐτά</a:t>
            </a:r>
            <a: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Ἐπιχειρώντας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μία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ἑρμηνεία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ἰδιαιτερότητας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αὐτῆς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πρέπει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νὰ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τονιστεῖ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ὅτι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ὁ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Σεραπίων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ὑπῆρξε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ἐκ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τῶν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ἀγωνιστῶν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Ὀρθόδοξης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Ἐκκλησίας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ἐναντίον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αἱρέσεως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Ἀρείου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μάλιστα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δὲ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ὑπῆρξε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ὁ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βασικὸς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συναγωνιστὴς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Μ.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Ἀθανασίου</a:t>
            </a:r>
            <a:r>
              <a:rPr lang="el-GR" sz="3600" dirty="0"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el-GR" sz="3600" dirty="0">
              <a:effectLst/>
              <a:latin typeface="Palatino Linotype" panose="0204050205050503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40097142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AB96A12-0059-4850-B30B-3FAB5E4A4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32" y="77821"/>
            <a:ext cx="11237068" cy="45719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D8FB070-B01A-4BB1-83BB-89EC206B8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32" y="123540"/>
            <a:ext cx="11887199" cy="6656639"/>
          </a:xfrm>
        </p:spPr>
        <p:txBody>
          <a:bodyPr>
            <a:noAutofit/>
          </a:bodyPr>
          <a:lstStyle/>
          <a:p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Ἡ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υἱοθέτηση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μιᾶς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ἐπικλήσεως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Λόγου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ὄχι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Ἁγίου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Πνεύματος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μπορεῖ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νὰ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ἑρμηνευτεῖ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πλαίσια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ἀντιαιρετικῆς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προσπάθειας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Σεραπίωνος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νὰ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τονίσει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θεότητα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Δευτέρου Προσώπου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Ἁγίας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Τριάδος. </a:t>
            </a:r>
          </a:p>
          <a:p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Ἡ μελέτη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ἀλεξανδρινῆς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λειτουργικῆς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παραδόσεως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πρὶν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μετὰ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ἀπὸ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Σεραπίωνα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ἀποδεικνύει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ὅτι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ὑφίστατο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μία παράδοση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ἐπικλήσεως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Λόγο, ἡ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ὁποία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ὑπῆρξε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ἰδιαίτερο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χαρακτηριστικὸ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γνώρισμα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ἐποχῆς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ἐκείνης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μὲ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κεντρικὸ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σημεῖο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προσέγγιση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ἐννοίας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«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ἐπιδημία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Λόγου» (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τῶν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Τιμίων Δώρων)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μὲ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ἔννοια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ἐνανθρωπήσεως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20099621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AAEFC0D-900A-4E05-A698-F1C84421A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549" y="87549"/>
            <a:ext cx="11266251" cy="87549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C1425E2-0C0C-4535-B8B6-80E08D4AF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70" y="291830"/>
            <a:ext cx="11828834" cy="6332706"/>
          </a:xfrm>
        </p:spPr>
        <p:txBody>
          <a:bodyPr>
            <a:normAutofit/>
          </a:bodyPr>
          <a:lstStyle/>
          <a:p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Ἡ παράδοση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αὐτὴ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ὀφειλόταν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στὸν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ἀντιαιρετικὸ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ἀγώνα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ἀλεξανδρινῆς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Ἐκκλησίας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δηλαδὴ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προσπάθειά της,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ἐναντίον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ἀρειανικῆς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αἱρέσεως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νὰ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ἐνισχύσει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θεολογία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περὶ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ὁμοουσιότητας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Υἱοῦ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μὲ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τὸν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Πατέρα.</a:t>
            </a:r>
          </a:p>
          <a:p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Κατὰ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ἴδια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τελολογία,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ἄλλωστε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ἐπικράτησε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ἀργότερα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(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ὁριστικῶς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 ἡ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ἐπίκληση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Ἁγίου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Πνεύματος,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ὅταν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ἡ θεολογία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Ἐκκλησίας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κλήθηκε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νὰ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ὑπερασπιστεῖ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ὁμοουσιότητα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Ἁγίου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Πνεύματος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μὲ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δύο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ἄλλα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Πρόσωπα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Ἁγίας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Τριάδος</a:t>
            </a:r>
            <a:r>
              <a:rPr lang="el-GR" sz="3600" dirty="0"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22060792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0C94420-BE98-4EF4-87F4-1A866DC46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20" y="77822"/>
            <a:ext cx="11275979" cy="77822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8320F12-3092-456A-8C39-19D30AFF1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20" y="291830"/>
            <a:ext cx="11955294" cy="6410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600" i="1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3. </a:t>
            </a:r>
            <a:r>
              <a:rPr lang="el-GR" sz="3600" i="1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Τό</a:t>
            </a:r>
            <a:r>
              <a:rPr lang="el-GR" sz="3600" i="1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θέμα </a:t>
            </a:r>
            <a:r>
              <a:rPr lang="el-GR" sz="3600" i="1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i="1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i="1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ἐπικλήσεως</a:t>
            </a:r>
            <a:r>
              <a:rPr lang="el-GR" sz="3600" i="1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i="1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στὸν</a:t>
            </a:r>
            <a:r>
              <a:rPr lang="el-GR" sz="3600" i="1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Μ. Βασίλειο</a:t>
            </a:r>
            <a:endParaRPr lang="el-GR" sz="3600" dirty="0">
              <a:effectLst/>
              <a:latin typeface="Palatino Linotype" panose="0204050205050503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Ὑπὸ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πρῖσμα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παραδόσεως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ὡς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διδασκαλίας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ποὺ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διαβιβάστηκε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ἀπὸ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τὸν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ἴδιο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τὸν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Κύριο (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ἑπομένως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ὡς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διδασκαλίας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μὲ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ἰδιαίτερο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κῦρος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μποροῦμε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νὰ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κατανοήσουμε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μαρτυρία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Μ. Βασιλείου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περὶ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παραδόσεως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τῶν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ἐπικλητικῶν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λόγων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Θείας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Εὐχαριστίας</a:t>
            </a:r>
            <a:r>
              <a:rPr lang="el-GR" sz="3600" dirty="0"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Ἐνδιαφέρουσα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εἶναι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ἡ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ἀποστροφὴ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Μ. Βασιλείου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ὅτι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ἡ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ἐπίκληση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«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ἀναδεικνύει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τὸν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ἄρτο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εὐχαριστίας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ποτήριο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εὐλογίας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». Ἡ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λόγῳ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φράση παραπέμπει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στὸν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καθαγιαστικὸ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χαρακτῆρα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ἐπικλήσεως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10950653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A949A4A-EA0A-4ADB-B502-D7F1E22D2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549" y="97277"/>
            <a:ext cx="11266251" cy="45719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89F5278-C19C-4BFF-8A1F-EEFD21273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69" y="243190"/>
            <a:ext cx="11877473" cy="6355081"/>
          </a:xfrm>
        </p:spPr>
        <p:txBody>
          <a:bodyPr>
            <a:normAutofit/>
          </a:bodyPr>
          <a:lstStyle/>
          <a:p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ρῆμα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«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ἀναδείκνυμι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»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ἐκφράζει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ποικίλες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ἔννοιες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λειτουργικὴ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χρήση του: «δεικνύω», «διαδηλώνω», «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ἀνακηρύσσω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», «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ἀνυψώνω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». </a:t>
            </a:r>
          </a:p>
          <a:p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κείμενο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θείας Λειτουργίας, ἡ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ὁποία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φέρεται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ὑπὸ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ὄνομα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Μ. Βασιλείου, ὁ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ὅρος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ἀπευθύνεται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τόσο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πρὸς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τοὺς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πιστούς,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ὅσο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πρὸς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Τίμα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Δῶρα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· ἡ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ἀναφορά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του, μάλιστα,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πρὸς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τοὺς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πιστοὺς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ἔχει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μεγαλύτερη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ἀμεσότητα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ἀπὸ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ἀναφορά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του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πρὸς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Τίμια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Δῶρα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35260665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08BDBC2-D76C-4BDD-A17F-2ECDC8BE8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549" y="87550"/>
            <a:ext cx="11266251" cy="126460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79A98B7-869E-48B7-A101-3C0ADA448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69" y="214010"/>
            <a:ext cx="11939081" cy="6420254"/>
          </a:xfrm>
        </p:spPr>
        <p:txBody>
          <a:bodyPr>
            <a:normAutofit/>
          </a:bodyPr>
          <a:lstStyle/>
          <a:p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Ἡ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λόγῳ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μαρτυρία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ἀναφέρεται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στὸν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πυρήνα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θείας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Εὐχαριστίας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εὐχαριστιακὴ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ἐπίκληση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Ὡς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ἐκ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τούτου,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ἔχει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ἰδιαίτερη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σημασία, διότι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ἀφορᾶ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κεντρικότερο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τμῆμα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Λατρείας. </a:t>
            </a:r>
          </a:p>
          <a:p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Ὁ Μ. Βασίλειος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ἐπισημαίνει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ὅτι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ἡ «παράδοση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τῶν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πατέρων» προέρχεται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συνδέεται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ἄρρηκτα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μὲ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Ἁγία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Γραφή.</a:t>
            </a:r>
          </a:p>
          <a:p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Ἡ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ἄγραφη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παράδοση,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ὁποία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ἐπικαλεῖται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ὁ Μ. Βασίλειος,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ἀποτελεῖ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ἄγρυπνη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συνείδηση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Ἐκκλησίας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25838941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D2D60B3-A860-45C3-B81E-08B8780CD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915" y="0"/>
            <a:ext cx="11207885" cy="87549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9F85BED-CA13-4C46-B6E1-EE00D37EA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915" y="175098"/>
            <a:ext cx="11799651" cy="6527259"/>
          </a:xfrm>
        </p:spPr>
        <p:txBody>
          <a:bodyPr>
            <a:normAutofit/>
          </a:bodyPr>
          <a:lstStyle/>
          <a:p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Ὡς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ἐκ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τούτου, 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εἶναι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προφανὲς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ὅτι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ἡ περί 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ἐπικλήσεως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παράδοση 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συστοιχιζόταν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μὲ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τὸν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ἑκάστοτε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ἀντιαιρετικὸ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ἀγῶνα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Ἐκκλησίας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δηλαδὴ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μὲ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τὸν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ἀγῶνα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κατ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᾽ 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ἀρχάς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καταδείξεως 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ὁμοουσιότητας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Υἱοῦ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μὲ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τὸν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Πατέρα (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γεγον</a:t>
            </a:r>
            <a:r>
              <a:rPr lang="el-GR" sz="3600" u="none" strike="noStrike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ὸ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ς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ποὺ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ἐπιφέρει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τὴ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δημιουργία 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ἐπικλήσεως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Λόγου) 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καί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ἀκολούθως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καταδείξεως 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θεότητας 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Ἁγίου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Πνεύματος (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γεγονὸς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ποὺ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παγιώνει 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τὴν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ἐπίκληση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πρὸς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Ἅγιο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u="none" strike="noStrike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Πνεῦμα</a:t>
            </a:r>
            <a:r>
              <a:rPr lang="el-GR" sz="3600" u="none" strike="noStrike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l-GR" sz="3600" u="dotted" dirty="0"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1298269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68F1F-185F-204A-A5B8-5E2429902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13062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935AC-7CDE-B34F-9200-3DD2D9493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45" y="270588"/>
            <a:ext cx="11961845" cy="6400800"/>
          </a:xfrm>
        </p:spPr>
        <p:txBody>
          <a:bodyPr>
            <a:normAutofit/>
          </a:bodyPr>
          <a:lstStyle/>
          <a:p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ἀνθρώπινη</a:t>
            </a:r>
            <a:r>
              <a:rPr lang="el-GR" sz="3600" dirty="0"/>
              <a:t> </a:t>
            </a:r>
            <a:r>
              <a:rPr lang="el-GR" sz="3600" dirty="0" err="1"/>
              <a:t>ψυχὴ</a:t>
            </a:r>
            <a:r>
              <a:rPr lang="el-GR" sz="3600" dirty="0"/>
              <a:t> </a:t>
            </a:r>
            <a:r>
              <a:rPr lang="el-GR" sz="3600" dirty="0" err="1"/>
              <a:t>εὑρίσκεται</a:t>
            </a:r>
            <a:r>
              <a:rPr lang="el-GR" sz="3600" dirty="0"/>
              <a:t> σ᾽ </a:t>
            </a:r>
            <a:r>
              <a:rPr lang="el-GR" sz="3600" dirty="0" err="1"/>
              <a:t>ἕναν</a:t>
            </a:r>
            <a:r>
              <a:rPr lang="el-GR" sz="3600" dirty="0"/>
              <a:t> </a:t>
            </a:r>
            <a:r>
              <a:rPr lang="el-GR" sz="3600" dirty="0" err="1"/>
              <a:t>πνευματικὸ</a:t>
            </a:r>
            <a:r>
              <a:rPr lang="el-GR" sz="3600" dirty="0"/>
              <a:t> </a:t>
            </a:r>
            <a:r>
              <a:rPr lang="el-GR" sz="3600" dirty="0" err="1"/>
              <a:t>ὕπνο</a:t>
            </a:r>
            <a:r>
              <a:rPr lang="el-GR" sz="3600" dirty="0"/>
              <a:t> </a:t>
            </a:r>
            <a:r>
              <a:rPr lang="el-GR" sz="3600" dirty="0" err="1"/>
              <a:t>ποὺ</a:t>
            </a:r>
            <a:r>
              <a:rPr lang="el-GR" sz="3600" dirty="0"/>
              <a:t> προέρχεται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ὀκνηρία</a:t>
            </a:r>
            <a:r>
              <a:rPr lang="el-GR" sz="3600" dirty="0"/>
              <a:t> (</a:t>
            </a:r>
            <a:r>
              <a:rPr lang="el-GR" sz="3600" i="1" dirty="0" err="1"/>
              <a:t>Ψυχὴ</a:t>
            </a:r>
            <a:r>
              <a:rPr lang="el-GR" sz="3600" i="1" dirty="0"/>
              <a:t> μου, ψυχή μου, </a:t>
            </a:r>
            <a:r>
              <a:rPr lang="el-GR" sz="3600" i="1" dirty="0" err="1"/>
              <a:t>ἀνάστα</a:t>
            </a:r>
            <a:r>
              <a:rPr lang="el-GR" sz="3600" i="1" dirty="0"/>
              <a:t>, </a:t>
            </a:r>
            <a:r>
              <a:rPr lang="el-GR" sz="3600" i="1" dirty="0" err="1"/>
              <a:t>τὶ</a:t>
            </a:r>
            <a:r>
              <a:rPr lang="el-GR" sz="3600" i="1" dirty="0"/>
              <a:t> καθεύδεις...</a:t>
            </a:r>
            <a:r>
              <a:rPr lang="el-GR" sz="3600" dirty="0"/>
              <a:t>/ </a:t>
            </a:r>
            <a:r>
              <a:rPr lang="el-GR" sz="3600" i="1" dirty="0" err="1"/>
              <a:t>Ὡς</a:t>
            </a:r>
            <a:r>
              <a:rPr lang="el-GR" sz="3600" i="1" dirty="0"/>
              <a:t> </a:t>
            </a:r>
            <a:r>
              <a:rPr lang="el-GR" sz="3600" i="1" dirty="0" err="1"/>
              <a:t>ὕπνον</a:t>
            </a:r>
            <a:r>
              <a:rPr lang="el-GR" sz="3600" i="1" dirty="0"/>
              <a:t> </a:t>
            </a:r>
            <a:r>
              <a:rPr lang="el-GR" sz="3600" i="1" dirty="0" err="1"/>
              <a:t>τὸν</a:t>
            </a:r>
            <a:r>
              <a:rPr lang="el-GR" sz="3600" i="1" dirty="0"/>
              <a:t> </a:t>
            </a:r>
            <a:r>
              <a:rPr lang="el-GR" sz="3600" i="1" dirty="0" err="1"/>
              <a:t>ὄκνον</a:t>
            </a:r>
            <a:r>
              <a:rPr lang="el-GR" sz="3600" i="1" dirty="0"/>
              <a:t> </a:t>
            </a:r>
            <a:r>
              <a:rPr lang="el-GR" sz="3600" i="1" dirty="0" err="1"/>
              <a:t>ἀποθεμένη</a:t>
            </a:r>
            <a:r>
              <a:rPr lang="el-GR" sz="3600" i="1" dirty="0"/>
              <a:t> ψυχή...</a:t>
            </a:r>
            <a:r>
              <a:rPr lang="el-GR" sz="3600" dirty="0"/>
              <a:t>). </a:t>
            </a:r>
            <a:r>
              <a:rPr lang="el-GR" sz="3600" dirty="0" err="1"/>
              <a:t>Γι</a:t>
            </a:r>
            <a:r>
              <a:rPr lang="el-GR" sz="3600" dirty="0"/>
              <a:t>᾽ </a:t>
            </a:r>
            <a:r>
              <a:rPr lang="el-GR" sz="3600" dirty="0" err="1"/>
              <a:t>αὐτὸ</a:t>
            </a:r>
            <a:r>
              <a:rPr lang="el-GR" sz="3600" dirty="0"/>
              <a:t> </a:t>
            </a:r>
            <a:r>
              <a:rPr lang="el-GR" sz="3600" dirty="0" err="1"/>
              <a:t>ἀπαιτεῖται</a:t>
            </a:r>
            <a:r>
              <a:rPr lang="el-GR" sz="3600" dirty="0"/>
              <a:t> «</a:t>
            </a:r>
            <a:r>
              <a:rPr lang="el-GR" sz="3600" dirty="0" err="1"/>
              <a:t>ἀνάνηψη</a:t>
            </a:r>
            <a:r>
              <a:rPr lang="el-GR" sz="3600" dirty="0"/>
              <a:t>» </a:t>
            </a:r>
            <a:r>
              <a:rPr lang="el-GR" sz="3600" dirty="0" err="1"/>
              <a:t>καὶ</a:t>
            </a:r>
            <a:r>
              <a:rPr lang="el-GR" sz="3600" dirty="0"/>
              <a:t> «διόρθωση </a:t>
            </a:r>
            <a:r>
              <a:rPr lang="el-GR" sz="3600" dirty="0" err="1"/>
              <a:t>πρὸς</a:t>
            </a:r>
            <a:r>
              <a:rPr lang="el-GR" sz="3600" dirty="0"/>
              <a:t> </a:t>
            </a:r>
            <a:r>
              <a:rPr lang="el-GR" sz="3600" dirty="0" err="1"/>
              <a:t>ἔγερση</a:t>
            </a:r>
            <a:r>
              <a:rPr lang="el-GR" sz="3600" dirty="0"/>
              <a:t>», </a:t>
            </a:r>
            <a:r>
              <a:rPr lang="el-GR" sz="3600" dirty="0" err="1"/>
              <a:t>δηλαδὴ</a:t>
            </a:r>
            <a:r>
              <a:rPr lang="el-GR" sz="3600" dirty="0"/>
              <a:t> </a:t>
            </a:r>
            <a:r>
              <a:rPr lang="el-GR" sz="3600" dirty="0" err="1"/>
              <a:t>ἀπαιτεῖται</a:t>
            </a:r>
            <a:r>
              <a:rPr lang="el-GR" sz="3600" dirty="0"/>
              <a:t> </a:t>
            </a:r>
            <a:r>
              <a:rPr lang="el-GR" sz="3600" dirty="0" err="1"/>
              <a:t>ἕνας</a:t>
            </a:r>
            <a:r>
              <a:rPr lang="el-GR" sz="3600" dirty="0"/>
              <a:t> </a:t>
            </a:r>
            <a:r>
              <a:rPr lang="el-GR" sz="3600" dirty="0" err="1"/>
              <a:t>ἀγώνας</a:t>
            </a:r>
            <a:r>
              <a:rPr lang="el-GR" sz="3600" dirty="0"/>
              <a:t> </a:t>
            </a:r>
            <a:r>
              <a:rPr lang="el-GR" sz="3600" dirty="0" err="1"/>
              <a:t>μὲ</a:t>
            </a:r>
            <a:r>
              <a:rPr lang="el-GR" sz="3600" dirty="0"/>
              <a:t> στόχο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ἐπιείκεια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κριτοῦ</a:t>
            </a:r>
            <a:r>
              <a:rPr lang="el-GR" sz="3600" dirty="0"/>
              <a:t> </a:t>
            </a:r>
            <a:r>
              <a:rPr lang="el-GR" sz="3600" dirty="0" err="1"/>
              <a:t>Θεοῦ</a:t>
            </a:r>
            <a:r>
              <a:rPr lang="el-GR" sz="3600" dirty="0"/>
              <a:t> (</a:t>
            </a:r>
            <a:r>
              <a:rPr lang="el-GR" sz="3600" i="1" dirty="0" err="1"/>
              <a:t>ἀνάνηψον</a:t>
            </a:r>
            <a:r>
              <a:rPr lang="el-GR" sz="3600" i="1" dirty="0"/>
              <a:t> </a:t>
            </a:r>
            <a:r>
              <a:rPr lang="el-GR" sz="3600" i="1" dirty="0" err="1"/>
              <a:t>οὖν</a:t>
            </a:r>
            <a:r>
              <a:rPr lang="el-GR" sz="3600" i="1" dirty="0"/>
              <a:t>, </a:t>
            </a:r>
            <a:r>
              <a:rPr lang="el-GR" sz="3600" i="1" dirty="0" err="1"/>
              <a:t>ἵνα</a:t>
            </a:r>
            <a:r>
              <a:rPr lang="el-GR" sz="3600" i="1" dirty="0"/>
              <a:t> </a:t>
            </a:r>
            <a:r>
              <a:rPr lang="el-GR" sz="3600" i="1" dirty="0" err="1"/>
              <a:t>φείσηταί</a:t>
            </a:r>
            <a:r>
              <a:rPr lang="el-GR" sz="3600" i="1" dirty="0"/>
              <a:t> σου </a:t>
            </a:r>
            <a:r>
              <a:rPr lang="el-GR" sz="3600" i="1" dirty="0" err="1"/>
              <a:t>Χριστὸς</a:t>
            </a:r>
            <a:r>
              <a:rPr lang="el-GR" sz="3600" i="1" dirty="0"/>
              <a:t> </a:t>
            </a:r>
            <a:r>
              <a:rPr lang="el-GR" sz="3600" i="1" dirty="0" err="1"/>
              <a:t>ὁ</a:t>
            </a:r>
            <a:r>
              <a:rPr lang="el-GR" sz="3600" i="1" dirty="0"/>
              <a:t> Θεός</a:t>
            </a:r>
            <a:r>
              <a:rPr lang="el-GR" sz="3600" dirty="0"/>
              <a:t>/ </a:t>
            </a:r>
            <a:r>
              <a:rPr lang="el-GR" sz="3600" i="1" dirty="0" err="1"/>
              <a:t>Διόρθωσιν</a:t>
            </a:r>
            <a:r>
              <a:rPr lang="el-GR" sz="3600" i="1" dirty="0"/>
              <a:t> </a:t>
            </a:r>
            <a:r>
              <a:rPr lang="el-GR" sz="3600" i="1" dirty="0" err="1"/>
              <a:t>πρὸς</a:t>
            </a:r>
            <a:r>
              <a:rPr lang="el-GR" sz="3600" i="1" dirty="0"/>
              <a:t> </a:t>
            </a:r>
            <a:r>
              <a:rPr lang="el-GR" sz="3600" i="1" dirty="0" err="1"/>
              <a:t>ἔγερσιν</a:t>
            </a:r>
            <a:r>
              <a:rPr lang="el-GR" sz="3600" i="1" dirty="0"/>
              <a:t> </a:t>
            </a:r>
            <a:r>
              <a:rPr lang="el-GR" sz="3600" i="1" dirty="0" err="1"/>
              <a:t>δεῖξον</a:t>
            </a:r>
            <a:r>
              <a:rPr lang="el-GR" sz="3600" i="1" dirty="0"/>
              <a:t> </a:t>
            </a:r>
            <a:r>
              <a:rPr lang="el-GR" sz="3600" i="1" dirty="0" err="1"/>
              <a:t>τῷ</a:t>
            </a:r>
            <a:r>
              <a:rPr lang="el-GR" sz="3600" i="1" dirty="0"/>
              <a:t> </a:t>
            </a:r>
            <a:r>
              <a:rPr lang="el-GR" sz="3600" i="1" dirty="0" err="1"/>
              <a:t>κριτῇ</a:t>
            </a:r>
            <a:r>
              <a:rPr lang="el-GR" sz="3600" dirty="0"/>
              <a:t>).  </a:t>
            </a:r>
          </a:p>
          <a:p>
            <a:r>
              <a:rPr lang="el-GR" sz="3600" dirty="0" err="1"/>
              <a:t>Τὰ</a:t>
            </a:r>
            <a:r>
              <a:rPr lang="el-GR" sz="3600" dirty="0"/>
              <a:t> περιγραφόμενα, </a:t>
            </a:r>
            <a:r>
              <a:rPr lang="el-GR" sz="3600" dirty="0" err="1"/>
              <a:t>ὅμως</a:t>
            </a:r>
            <a:r>
              <a:rPr lang="el-GR" sz="3600" dirty="0"/>
              <a:t>, προβλήματα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ἀνάγκη</a:t>
            </a:r>
            <a:r>
              <a:rPr lang="el-GR" sz="3600" dirty="0"/>
              <a:t> </a:t>
            </a:r>
            <a:r>
              <a:rPr lang="el-GR" sz="3600" dirty="0" err="1"/>
              <a:t>ἀγώνα</a:t>
            </a:r>
            <a:r>
              <a:rPr lang="el-GR" sz="3600" dirty="0"/>
              <a:t> </a:t>
            </a:r>
            <a:r>
              <a:rPr lang="el-GR" sz="3600" dirty="0" err="1"/>
              <a:t>δὲν</a:t>
            </a:r>
            <a:r>
              <a:rPr lang="el-GR" sz="3600" dirty="0"/>
              <a:t> </a:t>
            </a:r>
            <a:r>
              <a:rPr lang="el-GR" sz="3600" dirty="0" err="1"/>
              <a:t>ἀφοροῦν</a:t>
            </a:r>
            <a:r>
              <a:rPr lang="el-GR" sz="3600" dirty="0"/>
              <a:t> μόνο </a:t>
            </a:r>
            <a:r>
              <a:rPr lang="el-GR" sz="3600" dirty="0" err="1"/>
              <a:t>στὴν</a:t>
            </a:r>
            <a:r>
              <a:rPr lang="el-GR" sz="3600" dirty="0"/>
              <a:t> ψυχή, </a:t>
            </a:r>
            <a:r>
              <a:rPr lang="el-GR" sz="3600" dirty="0" err="1"/>
              <a:t>ἀλλὰ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στὸ</a:t>
            </a:r>
            <a:r>
              <a:rPr lang="el-GR" sz="3600" dirty="0"/>
              <a:t> </a:t>
            </a:r>
            <a:r>
              <a:rPr lang="el-GR" sz="3600" dirty="0" err="1"/>
              <a:t>ἀνθρώπινο</a:t>
            </a:r>
            <a:r>
              <a:rPr lang="el-GR" sz="3600" dirty="0"/>
              <a:t> </a:t>
            </a:r>
            <a:r>
              <a:rPr lang="el-GR" sz="3600" dirty="0" err="1"/>
              <a:t>πνεῦμα</a:t>
            </a:r>
            <a:r>
              <a:rPr lang="el-GR" sz="3600" dirty="0"/>
              <a:t>,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ὁποῖο</a:t>
            </a:r>
            <a:r>
              <a:rPr lang="el-GR" sz="3600" dirty="0"/>
              <a:t> </a:t>
            </a:r>
            <a:r>
              <a:rPr lang="el-GR" sz="3600" dirty="0" err="1"/>
              <a:t>εὑρίσκεται</a:t>
            </a:r>
            <a:r>
              <a:rPr lang="el-GR" sz="3600" dirty="0"/>
              <a:t> </a:t>
            </a:r>
            <a:r>
              <a:rPr lang="el-GR" sz="3600" dirty="0" err="1"/>
              <a:t>σὲ</a:t>
            </a:r>
            <a:r>
              <a:rPr lang="el-GR" sz="3600" dirty="0"/>
              <a:t> κατάσταση «</a:t>
            </a:r>
            <a:r>
              <a:rPr lang="el-GR" sz="3600" dirty="0" err="1"/>
              <a:t>ἀκηδίας</a:t>
            </a:r>
            <a:r>
              <a:rPr lang="el-GR" sz="3600" dirty="0"/>
              <a:t>»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ἔχει</a:t>
            </a:r>
            <a:r>
              <a:rPr lang="el-GR" sz="3600" dirty="0"/>
              <a:t> </a:t>
            </a:r>
            <a:r>
              <a:rPr lang="el-GR" sz="3600" dirty="0" err="1"/>
              <a:t>ἀνάγκη</a:t>
            </a:r>
            <a:r>
              <a:rPr lang="el-GR" sz="3600" dirty="0"/>
              <a:t>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i="1" dirty="0" err="1"/>
              <a:t>ταχεῖαν</a:t>
            </a:r>
            <a:r>
              <a:rPr lang="el-GR" sz="3600" i="1" dirty="0"/>
              <a:t> </a:t>
            </a:r>
            <a:r>
              <a:rPr lang="el-GR" sz="3600" i="1" dirty="0" err="1"/>
              <a:t>καὶ</a:t>
            </a:r>
            <a:r>
              <a:rPr lang="el-GR" sz="3600" i="1" dirty="0"/>
              <a:t> </a:t>
            </a:r>
            <a:r>
              <a:rPr lang="el-GR" sz="3600" i="1" dirty="0" err="1"/>
              <a:t>σταθηρὰν</a:t>
            </a:r>
            <a:r>
              <a:rPr lang="el-GR" sz="3600" i="1" dirty="0"/>
              <a:t> </a:t>
            </a:r>
            <a:r>
              <a:rPr lang="el-GR" sz="3600" i="1" dirty="0" err="1"/>
              <a:t>παραμυθίαν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Ἰησοῦ</a:t>
            </a:r>
            <a:r>
              <a:rPr lang="el-GR" sz="3600" dirty="0"/>
              <a:t>.</a:t>
            </a:r>
            <a:endParaRPr lang="en-GR" sz="3600" dirty="0"/>
          </a:p>
          <a:p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3168134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50527-5E03-5441-8C37-9612BD3A6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" y="0"/>
            <a:ext cx="11288487" cy="13995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D0F7C-5AA0-AC48-955F-766E65E44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3" y="223935"/>
            <a:ext cx="11989837" cy="6503436"/>
          </a:xfrm>
        </p:spPr>
        <p:txBody>
          <a:bodyPr>
            <a:normAutofit/>
          </a:bodyPr>
          <a:lstStyle/>
          <a:p>
            <a:r>
              <a:rPr lang="el-GR" sz="3600" dirty="0" err="1"/>
              <a:t>Ἀλλὰ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σωματικὸς</a:t>
            </a:r>
            <a:r>
              <a:rPr lang="el-GR" sz="3600" dirty="0"/>
              <a:t> </a:t>
            </a:r>
            <a:r>
              <a:rPr lang="el-GR" sz="3600" dirty="0" err="1"/>
              <a:t>ἀγώνας</a:t>
            </a:r>
            <a:r>
              <a:rPr lang="el-GR" sz="3600" dirty="0"/>
              <a:t> </a:t>
            </a:r>
            <a:r>
              <a:rPr lang="el-GR" sz="3600" dirty="0" err="1"/>
              <a:t>ποὺ</a:t>
            </a:r>
            <a:r>
              <a:rPr lang="el-GR" sz="3600" dirty="0"/>
              <a:t> συνδέεται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ἄσκηση</a:t>
            </a:r>
            <a:r>
              <a:rPr lang="el-GR" sz="3600" dirty="0"/>
              <a:t>, </a:t>
            </a:r>
            <a:r>
              <a:rPr lang="el-GR" sz="3600" dirty="0" err="1"/>
              <a:t>ἀποτελεῖ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θέμα </a:t>
            </a:r>
            <a:r>
              <a:rPr lang="el-GR" sz="3600" dirty="0" err="1"/>
              <a:t>ὑμνολογικῶν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εὐχολογιακῶν</a:t>
            </a:r>
            <a:r>
              <a:rPr lang="el-GR" sz="3600" dirty="0"/>
              <a:t> κειμένων.</a:t>
            </a:r>
            <a:r>
              <a:rPr lang="en-GR" sz="3600" dirty="0"/>
              <a:t> </a:t>
            </a:r>
            <a:endParaRPr lang="el-GR" sz="3600" dirty="0"/>
          </a:p>
          <a:p>
            <a:r>
              <a:rPr lang="el-GR" sz="3600" dirty="0" err="1"/>
              <a:t>Οἱ</a:t>
            </a:r>
            <a:r>
              <a:rPr lang="el-GR" sz="3600" dirty="0"/>
              <a:t> </a:t>
            </a:r>
            <a:r>
              <a:rPr lang="el-GR" sz="3600" dirty="0" err="1"/>
              <a:t>ἀναφορὲς</a:t>
            </a:r>
            <a:r>
              <a:rPr lang="el-GR" sz="3600" dirty="0"/>
              <a:t> </a:t>
            </a:r>
            <a:r>
              <a:rPr lang="el-GR" sz="3600" dirty="0" err="1"/>
              <a:t>αὐτὲς</a:t>
            </a:r>
            <a:r>
              <a:rPr lang="el-GR" sz="3600" dirty="0"/>
              <a:t> </a:t>
            </a:r>
            <a:r>
              <a:rPr lang="el-GR" sz="3600" dirty="0" err="1"/>
              <a:t>στὸν</a:t>
            </a:r>
            <a:r>
              <a:rPr lang="el-GR" sz="3600" dirty="0"/>
              <a:t> </a:t>
            </a:r>
            <a:r>
              <a:rPr lang="el-GR" sz="3600" dirty="0" err="1"/>
              <a:t>ἀγώνα</a:t>
            </a:r>
            <a:r>
              <a:rPr lang="el-GR" sz="3600" dirty="0"/>
              <a:t> </a:t>
            </a:r>
            <a:r>
              <a:rPr lang="el-GR" sz="3600" dirty="0" err="1"/>
              <a:t>κατὰ</a:t>
            </a:r>
            <a:r>
              <a:rPr lang="el-GR" sz="3600" dirty="0"/>
              <a:t> </a:t>
            </a:r>
            <a:r>
              <a:rPr lang="el-GR" sz="3600" dirty="0" err="1"/>
              <a:t>τῶν</a:t>
            </a:r>
            <a:r>
              <a:rPr lang="el-GR" sz="3600" dirty="0"/>
              <a:t> </a:t>
            </a:r>
            <a:r>
              <a:rPr lang="el-GR" sz="3600" dirty="0" err="1"/>
              <a:t>σαρκικῶν</a:t>
            </a:r>
            <a:r>
              <a:rPr lang="el-GR" sz="3600" dirty="0"/>
              <a:t> </a:t>
            </a:r>
            <a:r>
              <a:rPr lang="el-GR" sz="3600" dirty="0" err="1"/>
              <a:t>παθῶν</a:t>
            </a:r>
            <a:r>
              <a:rPr lang="el-GR" sz="3600" dirty="0"/>
              <a:t> </a:t>
            </a:r>
            <a:r>
              <a:rPr lang="el-GR" sz="3600" dirty="0" err="1"/>
              <a:t>εἶναι</a:t>
            </a:r>
            <a:r>
              <a:rPr lang="el-GR" sz="3600" dirty="0"/>
              <a:t> συνδυασμένες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ὑπόμνηση</a:t>
            </a:r>
            <a:r>
              <a:rPr lang="el-GR" sz="3600" dirty="0"/>
              <a:t> </a:t>
            </a:r>
            <a:r>
              <a:rPr lang="el-GR" sz="3600" dirty="0" err="1"/>
              <a:t>περὶ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«</a:t>
            </a:r>
            <a:r>
              <a:rPr lang="el-GR" sz="3600" dirty="0" err="1"/>
              <a:t>διαβολικῆς</a:t>
            </a:r>
            <a:r>
              <a:rPr lang="el-GR" sz="3600" dirty="0"/>
              <a:t> </a:t>
            </a:r>
            <a:r>
              <a:rPr lang="el-GR" sz="3600" dirty="0" err="1"/>
              <a:t>προσβολῆς</a:t>
            </a:r>
            <a:r>
              <a:rPr lang="el-GR" sz="3600" dirty="0"/>
              <a:t>».</a:t>
            </a:r>
            <a:r>
              <a:rPr lang="en-GR" sz="3600" dirty="0"/>
              <a:t> </a:t>
            </a:r>
            <a:endParaRPr lang="el-GR" sz="3600" dirty="0"/>
          </a:p>
          <a:p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ἀσκητικὸς</a:t>
            </a:r>
            <a:r>
              <a:rPr lang="el-GR" sz="3600" dirty="0"/>
              <a:t> </a:t>
            </a:r>
            <a:r>
              <a:rPr lang="el-GR" sz="3600" dirty="0" err="1"/>
              <a:t>αὐτὸς</a:t>
            </a:r>
            <a:r>
              <a:rPr lang="el-GR" sz="3600" dirty="0"/>
              <a:t> </a:t>
            </a:r>
            <a:r>
              <a:rPr lang="el-GR" sz="3600" dirty="0" err="1"/>
              <a:t>ἀγώνας</a:t>
            </a:r>
            <a:r>
              <a:rPr lang="el-GR" sz="3600" dirty="0"/>
              <a:t> </a:t>
            </a:r>
            <a:r>
              <a:rPr lang="el-GR" sz="3600" dirty="0" err="1"/>
              <a:t>ἀποτελεῖ</a:t>
            </a:r>
            <a:r>
              <a:rPr lang="el-GR" sz="3600" dirty="0"/>
              <a:t> προϋπόθεση </a:t>
            </a:r>
            <a:r>
              <a:rPr lang="el-GR" sz="3600" dirty="0" err="1"/>
              <a:t>γιὰ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</a:t>
            </a:r>
            <a:r>
              <a:rPr lang="el-GR" sz="3600" dirty="0" err="1"/>
              <a:t>συμμετοχὴ</a:t>
            </a:r>
            <a:r>
              <a:rPr lang="el-GR" sz="3600" dirty="0"/>
              <a:t> </a:t>
            </a:r>
            <a:r>
              <a:rPr lang="el-GR" sz="3600" dirty="0" err="1"/>
              <a:t>στὸ</a:t>
            </a:r>
            <a:r>
              <a:rPr lang="el-GR" sz="3600" dirty="0"/>
              <a:t> Μυστήριο </a:t>
            </a:r>
            <a:r>
              <a:rPr lang="el-GR" sz="3600" dirty="0" err="1"/>
              <a:t>τῆς</a:t>
            </a:r>
            <a:r>
              <a:rPr lang="el-GR" sz="3600" dirty="0"/>
              <a:t> θείας </a:t>
            </a:r>
            <a:r>
              <a:rPr lang="el-GR" sz="3600" dirty="0" err="1"/>
              <a:t>Εὐχαριστίας</a:t>
            </a:r>
            <a:r>
              <a:rPr lang="el-GR" sz="3600" dirty="0"/>
              <a:t>.</a:t>
            </a:r>
          </a:p>
          <a:p>
            <a:r>
              <a:rPr lang="el-GR" sz="3600" dirty="0" err="1"/>
              <a:t>Οἱ</a:t>
            </a:r>
            <a:r>
              <a:rPr lang="el-GR" sz="3600" dirty="0"/>
              <a:t> μαρτυρίες </a:t>
            </a:r>
            <a:r>
              <a:rPr lang="el-GR" sz="3600" dirty="0" err="1"/>
              <a:t>ποὺ</a:t>
            </a:r>
            <a:r>
              <a:rPr lang="el-GR" sz="3600" dirty="0"/>
              <a:t> προαναφέρθηκαν, </a:t>
            </a:r>
            <a:r>
              <a:rPr lang="el-GR" sz="3600" dirty="0" err="1"/>
              <a:t>ἐπιχειροῦν</a:t>
            </a:r>
            <a:r>
              <a:rPr lang="el-GR" sz="3600" dirty="0"/>
              <a:t> </a:t>
            </a:r>
            <a:r>
              <a:rPr lang="el-GR" sz="3600" dirty="0" err="1"/>
              <a:t>νὰ</a:t>
            </a:r>
            <a:r>
              <a:rPr lang="el-GR" sz="3600" dirty="0"/>
              <a:t> περιγράψουν </a:t>
            </a:r>
            <a:r>
              <a:rPr lang="el-GR" sz="3600" dirty="0" err="1"/>
              <a:t>τὴν</a:t>
            </a:r>
            <a:r>
              <a:rPr lang="el-GR" sz="3600" dirty="0"/>
              <a:t> πορεία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ἑνώσεως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Χριστιανοῦ</a:t>
            </a:r>
            <a:r>
              <a:rPr lang="el-GR" sz="3600" dirty="0"/>
              <a:t> (</a:t>
            </a:r>
            <a:r>
              <a:rPr lang="el-GR" sz="3600" dirty="0" err="1"/>
              <a:t>ὡς</a:t>
            </a:r>
            <a:r>
              <a:rPr lang="el-GR" sz="3600" dirty="0"/>
              <a:t> </a:t>
            </a:r>
            <a:r>
              <a:rPr lang="el-GR" sz="3600" dirty="0" err="1"/>
              <a:t>ψυχοσωματικῆς</a:t>
            </a:r>
            <a:r>
              <a:rPr lang="el-GR" sz="3600" dirty="0"/>
              <a:t> </a:t>
            </a:r>
            <a:r>
              <a:rPr lang="el-GR" sz="3600" dirty="0" err="1"/>
              <a:t>ὀντότητας</a:t>
            </a:r>
            <a:r>
              <a:rPr lang="el-GR" sz="3600" dirty="0"/>
              <a:t>)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τὸν</a:t>
            </a:r>
            <a:r>
              <a:rPr lang="el-GR" sz="3600" dirty="0"/>
              <a:t> Θεό.</a:t>
            </a:r>
            <a:r>
              <a:rPr lang="en-GR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0683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8F8FB-3C7B-4D4A-AD89-7A22300C4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" y="0"/>
            <a:ext cx="11288486" cy="15862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CEE8C-847B-0145-A63D-99FD74C6C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" y="279918"/>
            <a:ext cx="11952514" cy="6428792"/>
          </a:xfrm>
        </p:spPr>
        <p:txBody>
          <a:bodyPr>
            <a:normAutofit/>
          </a:bodyPr>
          <a:lstStyle/>
          <a:p>
            <a:r>
              <a:rPr lang="el-GR" sz="3600" dirty="0" err="1"/>
              <a:t>Οἱ</a:t>
            </a:r>
            <a:r>
              <a:rPr lang="el-GR" sz="3600" dirty="0"/>
              <a:t> </a:t>
            </a:r>
            <a:r>
              <a:rPr lang="el-GR" sz="3600" dirty="0" err="1"/>
              <a:t>λεπτομέρεις</a:t>
            </a:r>
            <a:r>
              <a:rPr lang="el-GR" sz="3600" dirty="0"/>
              <a:t> </a:t>
            </a:r>
            <a:r>
              <a:rPr lang="el-GR" sz="3600" dirty="0" err="1"/>
              <a:t>αυτῆς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πορείας δίδονται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τὰ</a:t>
            </a:r>
            <a:r>
              <a:rPr lang="el-GR" sz="3600" dirty="0"/>
              <a:t> </a:t>
            </a:r>
            <a:r>
              <a:rPr lang="el-GR" sz="3600" dirty="0" err="1"/>
              <a:t>ὑμνολογικὰ</a:t>
            </a:r>
            <a:r>
              <a:rPr lang="el-GR" sz="3600" dirty="0"/>
              <a:t> κείμενα </a:t>
            </a:r>
            <a:r>
              <a:rPr lang="el-GR" sz="3600" dirty="0" err="1"/>
              <a:t>ποὺ</a:t>
            </a:r>
            <a:r>
              <a:rPr lang="el-GR" sz="3600" dirty="0"/>
              <a:t> </a:t>
            </a:r>
            <a:r>
              <a:rPr lang="el-GR" sz="3600" dirty="0" err="1"/>
              <a:t>ἀναφέρονται</a:t>
            </a:r>
            <a:r>
              <a:rPr lang="el-GR" sz="3600" dirty="0"/>
              <a:t> </a:t>
            </a:r>
            <a:r>
              <a:rPr lang="el-GR" sz="3600" dirty="0" err="1"/>
              <a:t>στὴ</a:t>
            </a:r>
            <a:r>
              <a:rPr lang="el-GR" sz="3600" dirty="0"/>
              <a:t> </a:t>
            </a:r>
            <a:r>
              <a:rPr lang="el-GR" sz="3600" dirty="0" err="1"/>
              <a:t>ζωὴ</a:t>
            </a:r>
            <a:r>
              <a:rPr lang="el-GR" sz="3600" dirty="0"/>
              <a:t> </a:t>
            </a:r>
            <a:r>
              <a:rPr lang="el-GR" sz="3600" dirty="0" err="1"/>
              <a:t>τῶν</a:t>
            </a:r>
            <a:r>
              <a:rPr lang="el-GR" sz="3600" dirty="0"/>
              <a:t> </a:t>
            </a:r>
            <a:r>
              <a:rPr lang="el-GR" sz="3600" dirty="0" err="1"/>
              <a:t>ἁγίων</a:t>
            </a:r>
            <a:r>
              <a:rPr lang="el-GR" sz="3600" dirty="0"/>
              <a:t> </a:t>
            </a:r>
            <a:r>
              <a:rPr lang="el-GR" sz="3600" dirty="0" err="1"/>
              <a:t>ἀσκητῶν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τῶν</a:t>
            </a:r>
            <a:r>
              <a:rPr lang="el-GR" sz="3600" dirty="0"/>
              <a:t> </a:t>
            </a:r>
            <a:r>
              <a:rPr lang="el-GR" sz="3600" dirty="0" err="1"/>
              <a:t>ὁσίων</a:t>
            </a:r>
            <a:r>
              <a:rPr lang="el-GR" sz="3600" dirty="0"/>
              <a:t>, </a:t>
            </a:r>
            <a:r>
              <a:rPr lang="el-GR" sz="3600" dirty="0" err="1"/>
              <a:t>καθὼς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στὴ</a:t>
            </a:r>
            <a:r>
              <a:rPr lang="el-GR" sz="3600" dirty="0"/>
              <a:t> </a:t>
            </a:r>
            <a:r>
              <a:rPr lang="el-GR" sz="3600" dirty="0" err="1"/>
              <a:t>ζωὴ</a:t>
            </a:r>
            <a:r>
              <a:rPr lang="el-GR" sz="3600" dirty="0"/>
              <a:t> </a:t>
            </a:r>
            <a:r>
              <a:rPr lang="el-GR" sz="3600" dirty="0" err="1"/>
              <a:t>ἄλλων</a:t>
            </a:r>
            <a:r>
              <a:rPr lang="el-GR" sz="3600" dirty="0"/>
              <a:t> </a:t>
            </a:r>
            <a:r>
              <a:rPr lang="el-GR" sz="3600" dirty="0" err="1"/>
              <a:t>ὁμάδων</a:t>
            </a:r>
            <a:r>
              <a:rPr lang="el-GR" sz="3600" dirty="0"/>
              <a:t> </a:t>
            </a:r>
            <a:r>
              <a:rPr lang="el-GR" sz="3600" dirty="0" err="1"/>
              <a:t>ἁγίων</a:t>
            </a:r>
            <a:r>
              <a:rPr lang="el-GR" sz="3600" dirty="0"/>
              <a:t>, </a:t>
            </a:r>
            <a:r>
              <a:rPr lang="el-GR" sz="3600" dirty="0" err="1"/>
              <a:t>ποὺ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ζωή τους </a:t>
            </a:r>
            <a:r>
              <a:rPr lang="el-GR" sz="3600" dirty="0" err="1"/>
              <a:t>ἀποπνέει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παράδειγμα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ἀσκήσεως</a:t>
            </a:r>
            <a:r>
              <a:rPr lang="el-GR" sz="3600" dirty="0"/>
              <a:t>.</a:t>
            </a:r>
            <a:r>
              <a:rPr lang="en-GR" sz="3600" dirty="0"/>
              <a:t> </a:t>
            </a:r>
            <a:endParaRPr lang="el-GR" sz="3600" dirty="0"/>
          </a:p>
          <a:p>
            <a:r>
              <a:rPr lang="el-GR" sz="3600" dirty="0"/>
              <a:t>Σ᾽ </a:t>
            </a:r>
            <a:r>
              <a:rPr lang="el-GR" sz="3600" dirty="0" err="1"/>
              <a:t>αὐτὰ</a:t>
            </a:r>
            <a:r>
              <a:rPr lang="el-GR" sz="3600" dirty="0"/>
              <a:t> </a:t>
            </a:r>
            <a:r>
              <a:rPr lang="el-GR" sz="3600" dirty="0" err="1"/>
              <a:t>τὰ</a:t>
            </a:r>
            <a:r>
              <a:rPr lang="el-GR" sz="3600" dirty="0"/>
              <a:t> κείμενα γίνεται </a:t>
            </a:r>
            <a:r>
              <a:rPr lang="el-GR" sz="3600" dirty="0" err="1"/>
              <a:t>ἀναφορὰ</a:t>
            </a:r>
            <a:r>
              <a:rPr lang="el-GR" sz="3600" dirty="0"/>
              <a:t> </a:t>
            </a:r>
            <a:r>
              <a:rPr lang="el-GR" sz="3600" dirty="0" err="1"/>
              <a:t>στὴν</a:t>
            </a:r>
            <a:r>
              <a:rPr lang="el-GR" sz="3600" dirty="0"/>
              <a:t> </a:t>
            </a:r>
            <a:r>
              <a:rPr lang="el-GR" sz="3600" dirty="0" err="1"/>
              <a:t>ἄσκηση</a:t>
            </a:r>
            <a:r>
              <a:rPr lang="el-GR" sz="3600" dirty="0"/>
              <a:t> </a:t>
            </a:r>
            <a:r>
              <a:rPr lang="el-GR" sz="3600" dirty="0" err="1"/>
              <a:t>ὡς</a:t>
            </a:r>
            <a:r>
              <a:rPr lang="el-GR" sz="3600" dirty="0"/>
              <a:t> τρόπου,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τὸν</a:t>
            </a:r>
            <a:r>
              <a:rPr lang="el-GR" sz="3600" dirty="0"/>
              <a:t> </a:t>
            </a:r>
            <a:r>
              <a:rPr lang="el-GR" sz="3600" dirty="0" err="1"/>
              <a:t>ὁποῖο</a:t>
            </a:r>
            <a:r>
              <a:rPr lang="el-GR" sz="3600" dirty="0"/>
              <a:t> </a:t>
            </a:r>
            <a:r>
              <a:rPr lang="el-GR" sz="3600" dirty="0" err="1"/>
              <a:t>οἱ</a:t>
            </a:r>
            <a:r>
              <a:rPr lang="el-GR" sz="3600" dirty="0"/>
              <a:t> </a:t>
            </a:r>
            <a:r>
              <a:rPr lang="el-GR" sz="3600" dirty="0" err="1"/>
              <a:t>ἐν</a:t>
            </a:r>
            <a:r>
              <a:rPr lang="el-GR" sz="3600" dirty="0"/>
              <a:t> </a:t>
            </a:r>
            <a:r>
              <a:rPr lang="el-GR" sz="3600" dirty="0" err="1"/>
              <a:t>λόγῳ</a:t>
            </a:r>
            <a:r>
              <a:rPr lang="el-GR" sz="3600" dirty="0"/>
              <a:t> </a:t>
            </a:r>
            <a:r>
              <a:rPr lang="el-GR" sz="3600" dirty="0" err="1"/>
              <a:t>ἅγιοι</a:t>
            </a:r>
            <a:r>
              <a:rPr lang="el-GR" sz="3600" dirty="0"/>
              <a:t> πραγματοποίησαν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ἐπιτυχία</a:t>
            </a:r>
            <a:r>
              <a:rPr lang="el-GR" sz="3600" dirty="0"/>
              <a:t> </a:t>
            </a:r>
            <a:r>
              <a:rPr lang="el-GR" sz="3600" dirty="0" err="1"/>
              <a:t>τὸν</a:t>
            </a:r>
            <a:r>
              <a:rPr lang="el-GR" sz="3600" dirty="0"/>
              <a:t> </a:t>
            </a:r>
            <a:r>
              <a:rPr lang="el-GR" sz="3600" dirty="0" err="1"/>
              <a:t>ἀγώνα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καθάρσεως </a:t>
            </a:r>
            <a:r>
              <a:rPr lang="el-GR" sz="3600" dirty="0" err="1"/>
              <a:t>ψυχῆς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σώματος, </a:t>
            </a:r>
            <a:r>
              <a:rPr lang="el-GR" sz="3600" dirty="0" err="1"/>
              <a:t>δηλαδὴ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</a:t>
            </a:r>
            <a:r>
              <a:rPr lang="el-GR" sz="3600" dirty="0" err="1"/>
              <a:t>σταυρικὴ</a:t>
            </a:r>
            <a:r>
              <a:rPr lang="el-GR" sz="3600" dirty="0"/>
              <a:t> πορεία </a:t>
            </a:r>
            <a:r>
              <a:rPr lang="el-GR" sz="3600" dirty="0" err="1"/>
              <a:t>ποὺ</a:t>
            </a:r>
            <a:r>
              <a:rPr lang="el-GR" sz="3600" dirty="0"/>
              <a:t> ξεκίνησε </a:t>
            </a:r>
            <a:r>
              <a:rPr lang="el-GR" sz="3600" dirty="0" err="1"/>
              <a:t>μετὰ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Βάπτισμά τους.</a:t>
            </a:r>
            <a:r>
              <a:rPr lang="en-GR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6006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48E5F-8D2B-0F43-9386-989CB1384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14929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28C2E-A9A6-E64F-B4D1-154555B9B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" y="149290"/>
            <a:ext cx="11971176" cy="6587412"/>
          </a:xfrm>
        </p:spPr>
        <p:txBody>
          <a:bodyPr>
            <a:noAutofit/>
          </a:bodyPr>
          <a:lstStyle/>
          <a:p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εὐχολογία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ὑμνολογία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ὀρθόδοξης</a:t>
            </a:r>
            <a:r>
              <a:rPr lang="el-GR" sz="3600" dirty="0"/>
              <a:t> Λατρείας παρουσιάζει </a:t>
            </a:r>
            <a:r>
              <a:rPr lang="el-GR" sz="3600" dirty="0" err="1"/>
              <a:t>τὴ</a:t>
            </a:r>
            <a:r>
              <a:rPr lang="el-GR" sz="3600" dirty="0"/>
              <a:t> </a:t>
            </a:r>
            <a:r>
              <a:rPr lang="el-GR" sz="3600" dirty="0" err="1"/>
              <a:t>ζωὴ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Χριστιανοῦ</a:t>
            </a:r>
            <a:r>
              <a:rPr lang="el-GR" sz="3600" dirty="0"/>
              <a:t>,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ξεκίνημά της </a:t>
            </a:r>
            <a:r>
              <a:rPr lang="el-GR" sz="3600" dirty="0" err="1"/>
              <a:t>κατὰ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Ἀκολουθία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Βαπτίσματος μέχρι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ἐπίγειο</a:t>
            </a:r>
            <a:r>
              <a:rPr lang="el-GR" sz="3600" dirty="0"/>
              <a:t> τέλος της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Ἐξόδιο</a:t>
            </a:r>
            <a:r>
              <a:rPr lang="el-GR" sz="3600" dirty="0"/>
              <a:t> </a:t>
            </a:r>
            <a:r>
              <a:rPr lang="el-GR" sz="3600" dirty="0" err="1"/>
              <a:t>Ἀκολουθία</a:t>
            </a:r>
            <a:r>
              <a:rPr lang="el-GR" sz="3600" dirty="0"/>
              <a:t>, </a:t>
            </a:r>
            <a:r>
              <a:rPr lang="el-GR" sz="3600" dirty="0" err="1"/>
              <a:t>ὡς</a:t>
            </a:r>
            <a:r>
              <a:rPr lang="el-GR" sz="3600" dirty="0"/>
              <a:t> </a:t>
            </a:r>
            <a:r>
              <a:rPr lang="el-GR" sz="3600" dirty="0" err="1"/>
              <a:t>ἕνα</a:t>
            </a:r>
            <a:r>
              <a:rPr lang="el-GR" sz="3600" dirty="0"/>
              <a:t> </a:t>
            </a:r>
            <a:r>
              <a:rPr lang="el-GR" sz="3600" dirty="0" err="1"/>
              <a:t>διαρκὴ</a:t>
            </a:r>
            <a:r>
              <a:rPr lang="el-GR" sz="3600" dirty="0"/>
              <a:t> </a:t>
            </a:r>
            <a:r>
              <a:rPr lang="el-GR" sz="3600" dirty="0" err="1"/>
              <a:t>ἀγώνα</a:t>
            </a:r>
            <a:r>
              <a:rPr lang="el-GR" sz="3600" dirty="0"/>
              <a:t> </a:t>
            </a:r>
            <a:r>
              <a:rPr lang="el-GR" sz="3600" dirty="0" err="1"/>
              <a:t>ἀντίστασης</a:t>
            </a:r>
            <a:r>
              <a:rPr lang="el-GR" sz="3600" dirty="0"/>
              <a:t> </a:t>
            </a:r>
            <a:r>
              <a:rPr lang="el-GR" sz="3600" dirty="0" err="1"/>
              <a:t>στὶς</a:t>
            </a:r>
            <a:r>
              <a:rPr lang="el-GR" sz="3600" dirty="0"/>
              <a:t> </a:t>
            </a:r>
            <a:r>
              <a:rPr lang="el-GR" sz="3600" dirty="0" err="1"/>
              <a:t>προσβολὲς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διαβόλου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περιορισμοῦ</a:t>
            </a:r>
            <a:r>
              <a:rPr lang="el-GR" sz="3600" dirty="0"/>
              <a:t> (</a:t>
            </a:r>
            <a:r>
              <a:rPr lang="el-GR" sz="3600" dirty="0" err="1"/>
              <a:t>ἄν</a:t>
            </a:r>
            <a:r>
              <a:rPr lang="el-GR" sz="3600" dirty="0"/>
              <a:t> </a:t>
            </a:r>
            <a:r>
              <a:rPr lang="el-GR" sz="3600" dirty="0" err="1"/>
              <a:t>ὄχι</a:t>
            </a:r>
            <a:r>
              <a:rPr lang="el-GR" sz="3600" dirty="0"/>
              <a:t> </a:t>
            </a:r>
            <a:r>
              <a:rPr lang="el-GR" sz="3600" dirty="0" err="1"/>
              <a:t>ἐξαλείψεως</a:t>
            </a:r>
            <a:r>
              <a:rPr lang="el-GR" sz="3600" dirty="0"/>
              <a:t>) </a:t>
            </a:r>
            <a:r>
              <a:rPr lang="el-GR" sz="3600" dirty="0" err="1"/>
              <a:t>τῶν</a:t>
            </a:r>
            <a:r>
              <a:rPr lang="el-GR" sz="3600" dirty="0"/>
              <a:t> </a:t>
            </a:r>
            <a:r>
              <a:rPr lang="el-GR" sz="3600" dirty="0" err="1"/>
              <a:t>ψυχοσωματικῶν</a:t>
            </a:r>
            <a:r>
              <a:rPr lang="el-GR" sz="3600" dirty="0"/>
              <a:t> </a:t>
            </a:r>
            <a:r>
              <a:rPr lang="el-GR" sz="3600" dirty="0" err="1"/>
              <a:t>παθῶν</a:t>
            </a:r>
            <a:r>
              <a:rPr lang="el-GR" sz="3600" dirty="0"/>
              <a:t>,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σκοπὸ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ἕνωση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ἀνθρώπου</a:t>
            </a:r>
            <a:r>
              <a:rPr lang="el-GR" sz="3600" dirty="0"/>
              <a:t>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Θεό.</a:t>
            </a:r>
            <a:r>
              <a:rPr lang="en-GR" sz="3600" dirty="0"/>
              <a:t> </a:t>
            </a:r>
            <a:endParaRPr lang="el-GR" sz="3600" dirty="0"/>
          </a:p>
          <a:p>
            <a:r>
              <a:rPr lang="el-GR" sz="3600" dirty="0"/>
              <a:t>Μέσα σ᾽ </a:t>
            </a:r>
            <a:r>
              <a:rPr lang="el-GR" sz="3600" dirty="0" err="1"/>
              <a:t>αὐτὴ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πρόσκληση </a:t>
            </a:r>
            <a:r>
              <a:rPr lang="el-GR" sz="3600" dirty="0" err="1"/>
              <a:t>γιὰ</a:t>
            </a:r>
            <a:r>
              <a:rPr lang="el-GR" sz="3600" dirty="0"/>
              <a:t> </a:t>
            </a:r>
            <a:r>
              <a:rPr lang="el-GR" sz="3600" dirty="0" err="1"/>
              <a:t>ἀσκητικὸ</a:t>
            </a:r>
            <a:r>
              <a:rPr lang="el-GR" sz="3600" dirty="0"/>
              <a:t> </a:t>
            </a:r>
            <a:r>
              <a:rPr lang="el-GR" sz="3600" dirty="0" err="1"/>
              <a:t>ἀγώνα</a:t>
            </a:r>
            <a:r>
              <a:rPr lang="el-GR" sz="3600" dirty="0"/>
              <a:t> </a:t>
            </a:r>
            <a:r>
              <a:rPr lang="el-GR" sz="3600" dirty="0" err="1"/>
              <a:t>ποὺ</a:t>
            </a:r>
            <a:r>
              <a:rPr lang="el-GR" sz="3600" dirty="0"/>
              <a:t> </a:t>
            </a:r>
            <a:r>
              <a:rPr lang="el-GR" sz="3600" dirty="0" err="1"/>
              <a:t>ἀπευθύνει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ὀρθόδοξη</a:t>
            </a:r>
            <a:r>
              <a:rPr lang="el-GR" sz="3600" dirty="0"/>
              <a:t> Λατρεία,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ἄσκηση</a:t>
            </a:r>
            <a:r>
              <a:rPr lang="el-GR" sz="3600" dirty="0"/>
              <a:t> παρουσιάζει κάποιες </a:t>
            </a:r>
            <a:r>
              <a:rPr lang="el-GR" sz="3600" dirty="0" err="1"/>
              <a:t>ἀξιοσημείωτες</a:t>
            </a:r>
            <a:r>
              <a:rPr lang="el-GR" sz="3600" dirty="0"/>
              <a:t> πτυχές.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ἐπιμονὴ</a:t>
            </a:r>
            <a:r>
              <a:rPr lang="el-GR" sz="3600" dirty="0"/>
              <a:t> </a:t>
            </a:r>
            <a:r>
              <a:rPr lang="el-GR" sz="3600" dirty="0" err="1"/>
              <a:t>τῶν</a:t>
            </a:r>
            <a:r>
              <a:rPr lang="el-GR" sz="3600" dirty="0"/>
              <a:t> κειμένων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οἱ</a:t>
            </a:r>
            <a:r>
              <a:rPr lang="el-GR" sz="3600" dirty="0"/>
              <a:t> </a:t>
            </a:r>
            <a:r>
              <a:rPr lang="el-GR" sz="3600" dirty="0" err="1"/>
              <a:t>ἅγιοι</a:t>
            </a:r>
            <a:r>
              <a:rPr lang="el-GR" sz="3600" dirty="0"/>
              <a:t> </a:t>
            </a:r>
            <a:r>
              <a:rPr lang="el-GR" sz="3600" dirty="0" err="1"/>
              <a:t>ἐπιτέλεσαν</a:t>
            </a:r>
            <a:r>
              <a:rPr lang="el-GR" sz="3600" dirty="0"/>
              <a:t> </a:t>
            </a:r>
            <a:r>
              <a:rPr lang="el-GR" sz="3600" dirty="0" err="1"/>
              <a:t>αὐτὸν</a:t>
            </a:r>
            <a:r>
              <a:rPr lang="el-GR" sz="3600" dirty="0"/>
              <a:t> </a:t>
            </a:r>
            <a:r>
              <a:rPr lang="el-GR" sz="3600" dirty="0" err="1"/>
              <a:t>τὸν</a:t>
            </a:r>
            <a:r>
              <a:rPr lang="el-GR" sz="3600" dirty="0"/>
              <a:t> </a:t>
            </a:r>
            <a:r>
              <a:rPr lang="el-GR" sz="3600" dirty="0" err="1"/>
              <a:t>ἀγώνα</a:t>
            </a:r>
            <a:r>
              <a:rPr lang="el-GR" sz="3600" dirty="0"/>
              <a:t> «</a:t>
            </a:r>
            <a:r>
              <a:rPr lang="el-GR" sz="3600" dirty="0" err="1"/>
              <a:t>ἐν</a:t>
            </a:r>
            <a:r>
              <a:rPr lang="el-GR" sz="3600" dirty="0"/>
              <a:t> σαρκί» </a:t>
            </a:r>
            <a:r>
              <a:rPr lang="el-GR" sz="3600" dirty="0" err="1"/>
              <a:t>καὶ</a:t>
            </a:r>
            <a:r>
              <a:rPr lang="el-GR" sz="3600" dirty="0"/>
              <a:t> «</a:t>
            </a:r>
            <a:r>
              <a:rPr lang="el-GR" sz="3600" dirty="0" err="1"/>
              <a:t>μετὰ</a:t>
            </a:r>
            <a:r>
              <a:rPr lang="el-GR" sz="3600" dirty="0"/>
              <a:t> σώματος» </a:t>
            </a:r>
            <a:r>
              <a:rPr lang="el-GR" sz="3600" dirty="0" err="1"/>
              <a:t>ἀπομονώνει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</a:t>
            </a:r>
            <a:r>
              <a:rPr lang="el-GR" sz="3600" dirty="0" err="1"/>
              <a:t>χριστιανικὴ</a:t>
            </a:r>
            <a:r>
              <a:rPr lang="el-GR" sz="3600" dirty="0"/>
              <a:t> </a:t>
            </a:r>
            <a:r>
              <a:rPr lang="el-GR" sz="3600" dirty="0" err="1"/>
              <a:t>ἄσκηση</a:t>
            </a:r>
            <a:r>
              <a:rPr lang="el-GR" sz="3600" dirty="0"/>
              <a:t> </a:t>
            </a:r>
            <a:r>
              <a:rPr lang="el-GR" sz="3600" dirty="0" err="1"/>
              <a:t>ἀπὸ</a:t>
            </a:r>
            <a:r>
              <a:rPr lang="el-GR" sz="3600" dirty="0"/>
              <a:t> κάθε </a:t>
            </a:r>
            <a:r>
              <a:rPr lang="el-GR" sz="3600" dirty="0" err="1"/>
              <a:t>ἔννοια</a:t>
            </a:r>
            <a:r>
              <a:rPr lang="el-GR" sz="3600" dirty="0"/>
              <a:t> </a:t>
            </a:r>
            <a:r>
              <a:rPr lang="el-GR" sz="3600" dirty="0" err="1"/>
              <a:t>ἐχθρότητας</a:t>
            </a:r>
            <a:r>
              <a:rPr lang="el-GR" sz="3600" dirty="0"/>
              <a:t> </a:t>
            </a:r>
            <a:r>
              <a:rPr lang="el-GR" sz="3600" dirty="0" err="1"/>
              <a:t>ἤ</a:t>
            </a:r>
            <a:r>
              <a:rPr lang="el-GR" sz="3600" dirty="0"/>
              <a:t> βιαιότητας </a:t>
            </a:r>
            <a:r>
              <a:rPr lang="el-GR" sz="3600" dirty="0" err="1"/>
              <a:t>πρὸς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σῶμα</a:t>
            </a:r>
            <a:r>
              <a:rPr lang="el-GR" sz="3600" dirty="0"/>
              <a:t>.</a:t>
            </a:r>
            <a:r>
              <a:rPr lang="en-GR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3804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4BA35-78E8-D54F-B284-E3A7E2FDC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" y="0"/>
            <a:ext cx="11288487" cy="9330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7D04B-3450-7C47-9375-48094642F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" y="186612"/>
            <a:ext cx="12008498" cy="6568751"/>
          </a:xfrm>
        </p:spPr>
        <p:txBody>
          <a:bodyPr>
            <a:normAutofit/>
          </a:bodyPr>
          <a:lstStyle/>
          <a:p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ἑνότητα</a:t>
            </a:r>
            <a:r>
              <a:rPr lang="el-GR" sz="3600" dirty="0"/>
              <a:t> σώματος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ψυχῆς</a:t>
            </a:r>
            <a:r>
              <a:rPr lang="el-GR" sz="3600" dirty="0"/>
              <a:t> </a:t>
            </a:r>
            <a:r>
              <a:rPr lang="el-GR" sz="3600" dirty="0" err="1"/>
              <a:t>εἶναι</a:t>
            </a:r>
            <a:r>
              <a:rPr lang="el-GR" sz="3600" dirty="0"/>
              <a:t> μία </a:t>
            </a:r>
            <a:r>
              <a:rPr lang="el-GR" sz="3600" dirty="0" err="1"/>
              <a:t>ἀλήθεια</a:t>
            </a:r>
            <a:r>
              <a:rPr lang="el-GR" sz="3600" dirty="0"/>
              <a:t> </a:t>
            </a:r>
            <a:r>
              <a:rPr lang="el-GR" sz="3600" dirty="0" err="1"/>
              <a:t>ποὺ</a:t>
            </a:r>
            <a:r>
              <a:rPr lang="el-GR" sz="3600" dirty="0"/>
              <a:t> διαπνέει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ἔννοια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ἀσκήσεως</a:t>
            </a:r>
            <a:r>
              <a:rPr lang="el-GR" sz="3600" dirty="0"/>
              <a:t> </a:t>
            </a:r>
            <a:r>
              <a:rPr lang="el-GR" sz="3600" dirty="0" err="1"/>
              <a:t>στὰ</a:t>
            </a:r>
            <a:r>
              <a:rPr lang="el-GR" sz="3600" dirty="0"/>
              <a:t> </a:t>
            </a:r>
            <a:r>
              <a:rPr lang="el-GR" sz="3600" dirty="0" err="1"/>
              <a:t>λειτουργικὰ</a:t>
            </a:r>
            <a:r>
              <a:rPr lang="el-GR" sz="3600" dirty="0"/>
              <a:t> κείμενα.</a:t>
            </a:r>
            <a:r>
              <a:rPr lang="en-GR" sz="3600" dirty="0"/>
              <a:t> </a:t>
            </a:r>
            <a:endParaRPr lang="el-GR" sz="3600" dirty="0"/>
          </a:p>
          <a:p>
            <a:r>
              <a:rPr lang="el-GR" sz="3600" dirty="0" err="1"/>
              <a:t>Εἶναι</a:t>
            </a:r>
            <a:r>
              <a:rPr lang="el-GR" sz="3600" dirty="0"/>
              <a:t> </a:t>
            </a:r>
            <a:r>
              <a:rPr lang="el-GR" sz="3600" dirty="0" err="1"/>
              <a:t>σαφὲς</a:t>
            </a:r>
            <a:r>
              <a:rPr lang="el-GR" sz="3600" dirty="0"/>
              <a:t>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ἄσκηση</a:t>
            </a:r>
            <a:r>
              <a:rPr lang="el-GR" sz="3600" dirty="0"/>
              <a:t> </a:t>
            </a:r>
            <a:r>
              <a:rPr lang="el-GR" sz="3600" dirty="0" err="1"/>
              <a:t>στὴ</a:t>
            </a:r>
            <a:r>
              <a:rPr lang="el-GR" sz="3600" dirty="0"/>
              <a:t> </a:t>
            </a:r>
            <a:r>
              <a:rPr lang="el-GR" sz="3600" dirty="0" err="1"/>
              <a:t>ζωὴ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Χριστιανοῦ</a:t>
            </a:r>
            <a:r>
              <a:rPr lang="el-GR" sz="3600" dirty="0"/>
              <a:t> </a:t>
            </a:r>
            <a:r>
              <a:rPr lang="el-GR" sz="3600" dirty="0" err="1"/>
              <a:t>ἀπευθύνεται</a:t>
            </a:r>
            <a:r>
              <a:rPr lang="el-GR" sz="3600" dirty="0"/>
              <a:t> </a:t>
            </a:r>
            <a:r>
              <a:rPr lang="el-GR" sz="3600" dirty="0" err="1"/>
              <a:t>σὲ</a:t>
            </a:r>
            <a:r>
              <a:rPr lang="el-GR" sz="3600" dirty="0"/>
              <a:t> μία </a:t>
            </a:r>
            <a:r>
              <a:rPr lang="el-GR" sz="3600" dirty="0" err="1"/>
              <a:t>καθολικὴ</a:t>
            </a:r>
            <a:r>
              <a:rPr lang="el-GR" sz="3600" dirty="0"/>
              <a:t> «</a:t>
            </a:r>
            <a:r>
              <a:rPr lang="el-GR" sz="3600" dirty="0" err="1"/>
              <a:t>ἀποκατάσταση</a:t>
            </a:r>
            <a:r>
              <a:rPr lang="el-GR" sz="3600" dirty="0"/>
              <a:t>»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ἀνθρώπου</a:t>
            </a:r>
            <a:r>
              <a:rPr lang="el-GR" sz="3600" dirty="0"/>
              <a:t> </a:t>
            </a:r>
            <a:r>
              <a:rPr lang="el-GR" sz="3600" dirty="0" err="1"/>
              <a:t>στὴν</a:t>
            </a:r>
            <a:r>
              <a:rPr lang="el-GR" sz="3600" dirty="0"/>
              <a:t> </a:t>
            </a:r>
            <a:r>
              <a:rPr lang="el-GR" sz="3600" dirty="0" err="1"/>
              <a:t>ἀρχική</a:t>
            </a:r>
            <a:r>
              <a:rPr lang="el-GR" sz="3600" dirty="0"/>
              <a:t> του μορφή, </a:t>
            </a:r>
            <a:r>
              <a:rPr lang="el-GR" sz="3600" dirty="0" err="1"/>
              <a:t>δηλαδὴ</a:t>
            </a:r>
            <a:r>
              <a:rPr lang="el-GR" sz="3600" dirty="0"/>
              <a:t> </a:t>
            </a:r>
            <a:r>
              <a:rPr lang="el-GR" sz="3600" dirty="0" err="1"/>
              <a:t>στὴν</a:t>
            </a:r>
            <a:r>
              <a:rPr lang="el-GR" sz="3600" dirty="0"/>
              <a:t> </a:t>
            </a:r>
            <a:r>
              <a:rPr lang="el-GR" sz="3600" dirty="0" err="1"/>
              <a:t>ἕνωσή</a:t>
            </a:r>
            <a:r>
              <a:rPr lang="el-GR" sz="3600" dirty="0"/>
              <a:t> του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Θεό.</a:t>
            </a:r>
            <a:r>
              <a:rPr lang="en-GR" sz="3600" dirty="0"/>
              <a:t> </a:t>
            </a:r>
            <a:endParaRPr lang="el-GR" sz="3600" dirty="0"/>
          </a:p>
          <a:p>
            <a:r>
              <a:rPr lang="el-GR" sz="3600" dirty="0" err="1"/>
              <a:t>Ὁ</a:t>
            </a:r>
            <a:r>
              <a:rPr lang="el-GR" sz="3600" dirty="0"/>
              <a:t> Χριστιανός, δηλαδή, </a:t>
            </a:r>
            <a:r>
              <a:rPr lang="el-GR" sz="3600" dirty="0" err="1"/>
              <a:t>ἀγωνίζεται</a:t>
            </a:r>
            <a:r>
              <a:rPr lang="el-GR" sz="3600" dirty="0"/>
              <a:t> μέσα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ἄσκηση</a:t>
            </a:r>
            <a:r>
              <a:rPr lang="el-GR" sz="3600" dirty="0"/>
              <a:t> </a:t>
            </a:r>
            <a:r>
              <a:rPr lang="el-GR" sz="3600" dirty="0" err="1"/>
              <a:t>νὰ</a:t>
            </a:r>
            <a:r>
              <a:rPr lang="el-GR" sz="3600" dirty="0"/>
              <a:t> </a:t>
            </a:r>
            <a:r>
              <a:rPr lang="el-GR" sz="3600" dirty="0" err="1"/>
              <a:t>ἀποβάλει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«</a:t>
            </a:r>
            <a:r>
              <a:rPr lang="el-GR" sz="3600" dirty="0" err="1"/>
              <a:t>πεπτωκυῖα</a:t>
            </a:r>
            <a:r>
              <a:rPr lang="el-GR" sz="3600" dirty="0"/>
              <a:t>» φύση του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νὰ</a:t>
            </a:r>
            <a:r>
              <a:rPr lang="el-GR" sz="3600" dirty="0"/>
              <a:t> διακρίνει, </a:t>
            </a:r>
            <a:r>
              <a:rPr lang="el-GR" sz="3600" dirty="0" err="1"/>
              <a:t>ἔτσι</a:t>
            </a:r>
            <a:r>
              <a:rPr lang="el-GR" sz="3600" dirty="0"/>
              <a:t>, </a:t>
            </a:r>
            <a:r>
              <a:rPr lang="el-GR" sz="3600" dirty="0" err="1"/>
              <a:t>μὲ</a:t>
            </a:r>
            <a:r>
              <a:rPr lang="el-GR" sz="3600" dirty="0"/>
              <a:t> σαφήνεια </a:t>
            </a:r>
            <a:r>
              <a:rPr lang="el-GR" sz="3600" dirty="0" err="1"/>
              <a:t>τὰ</a:t>
            </a:r>
            <a:r>
              <a:rPr lang="el-GR" sz="3600" dirty="0"/>
              <a:t> </a:t>
            </a:r>
            <a:r>
              <a:rPr lang="el-GR" sz="3600" dirty="0" err="1"/>
              <a:t>στοιχεῖα</a:t>
            </a:r>
            <a:r>
              <a:rPr lang="el-GR" sz="3600" dirty="0"/>
              <a:t> </a:t>
            </a:r>
            <a:r>
              <a:rPr lang="el-GR" sz="3600" dirty="0" err="1"/>
              <a:t>ποὺ</a:t>
            </a:r>
            <a:r>
              <a:rPr lang="el-GR" sz="3600" dirty="0"/>
              <a:t> </a:t>
            </a:r>
            <a:r>
              <a:rPr lang="el-GR" sz="3600" dirty="0" err="1"/>
              <a:t>τὸν</a:t>
            </a:r>
            <a:r>
              <a:rPr lang="el-GR" sz="3600" dirty="0"/>
              <a:t> χωρίζουν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Θεό.</a:t>
            </a:r>
            <a:r>
              <a:rPr lang="en-GR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8566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136D8-1DD8-E646-AF8C-2F0BD5784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7464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13546-4D56-2D4A-BE0F-C1E11BB65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37" y="186612"/>
            <a:ext cx="11971174" cy="6540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600" b="1" u="sng" dirty="0"/>
              <a:t>Β) </a:t>
            </a:r>
            <a:r>
              <a:rPr lang="el-GR" sz="3600" b="1" u="sng" dirty="0" err="1"/>
              <a:t>Πτυχὲς</a:t>
            </a:r>
            <a:r>
              <a:rPr lang="el-GR" sz="3600" b="1" u="sng" dirty="0"/>
              <a:t> </a:t>
            </a:r>
            <a:r>
              <a:rPr lang="el-GR" sz="3600" b="1" u="sng" dirty="0" err="1"/>
              <a:t>τοῦ</a:t>
            </a:r>
            <a:r>
              <a:rPr lang="el-GR" sz="3600" b="1" u="sng" dirty="0"/>
              <a:t> </a:t>
            </a:r>
            <a:r>
              <a:rPr lang="el-GR" sz="3600" b="1" u="sng" dirty="0" err="1"/>
              <a:t>ἀσκητικοῦ</a:t>
            </a:r>
            <a:r>
              <a:rPr lang="el-GR" sz="3600" b="1" u="sng" dirty="0"/>
              <a:t> χαρακτήρα </a:t>
            </a:r>
            <a:r>
              <a:rPr lang="el-GR" sz="3600" b="1" u="sng" dirty="0" err="1"/>
              <a:t>τῆς</a:t>
            </a:r>
            <a:r>
              <a:rPr lang="el-GR" sz="3600" b="1" u="sng" dirty="0"/>
              <a:t> </a:t>
            </a:r>
            <a:r>
              <a:rPr lang="el-GR" sz="3600" b="1" u="sng" dirty="0" err="1"/>
              <a:t>ὀρθόδοξης</a:t>
            </a:r>
            <a:r>
              <a:rPr lang="el-GR" sz="3600" b="1" u="sng" dirty="0"/>
              <a:t> Λατρείας</a:t>
            </a:r>
            <a:endParaRPr lang="en-GR" sz="3600" dirty="0"/>
          </a:p>
          <a:p>
            <a:pPr marL="0" indent="0">
              <a:buNone/>
            </a:pPr>
            <a:r>
              <a:rPr lang="el-GR" sz="3600" dirty="0"/>
              <a:t>• </a:t>
            </a:r>
            <a:r>
              <a:rPr lang="el-GR" sz="3600" dirty="0" err="1"/>
              <a:t>Ἕνα</a:t>
            </a:r>
            <a:r>
              <a:rPr lang="el-GR" sz="3600" dirty="0"/>
              <a:t> </a:t>
            </a:r>
            <a:r>
              <a:rPr lang="el-GR" sz="3600" dirty="0" err="1"/>
              <a:t>βασικὸ</a:t>
            </a:r>
            <a:r>
              <a:rPr lang="el-GR" sz="3600" dirty="0"/>
              <a:t> </a:t>
            </a:r>
            <a:r>
              <a:rPr lang="el-GR" sz="3600" dirty="0" err="1"/>
              <a:t>χαρακτηριστικὸ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ὀρθόδοξης</a:t>
            </a:r>
            <a:r>
              <a:rPr lang="el-GR" sz="3600" dirty="0"/>
              <a:t> Λατρείας </a:t>
            </a:r>
            <a:r>
              <a:rPr lang="el-GR" sz="3600" dirty="0" err="1"/>
              <a:t>εἶναι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συμμετοχὴ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σώματος </a:t>
            </a:r>
            <a:r>
              <a:rPr lang="el-GR" sz="3600" dirty="0" err="1"/>
              <a:t>στὰ</a:t>
            </a:r>
            <a:r>
              <a:rPr lang="el-GR" sz="3600" dirty="0"/>
              <a:t> τελούμενα. </a:t>
            </a:r>
            <a:r>
              <a:rPr lang="el-GR" sz="3600" dirty="0" err="1"/>
              <a:t>Οἱ</a:t>
            </a:r>
            <a:r>
              <a:rPr lang="el-GR" sz="3600" dirty="0"/>
              <a:t> στάσεις </a:t>
            </a:r>
            <a:r>
              <a:rPr lang="el-GR" sz="3600" dirty="0" err="1"/>
              <a:t>τοῦ</a:t>
            </a:r>
            <a:r>
              <a:rPr lang="el-GR" sz="3600" dirty="0"/>
              <a:t> σώματος </a:t>
            </a:r>
            <a:r>
              <a:rPr lang="el-GR" sz="3600" dirty="0" err="1"/>
              <a:t>εἶναι</a:t>
            </a:r>
            <a:r>
              <a:rPr lang="el-GR" sz="3600" dirty="0"/>
              <a:t> </a:t>
            </a:r>
            <a:r>
              <a:rPr lang="el-GR" sz="3600" dirty="0" err="1"/>
              <a:t>ἀνάλογες</a:t>
            </a:r>
            <a:r>
              <a:rPr lang="el-GR" sz="3600" dirty="0"/>
              <a:t>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τὶς</a:t>
            </a:r>
            <a:r>
              <a:rPr lang="el-GR" sz="3600" dirty="0"/>
              <a:t> διάφορες </a:t>
            </a:r>
            <a:r>
              <a:rPr lang="el-GR" sz="3600" dirty="0" err="1"/>
              <a:t>λειτουργικὲς</a:t>
            </a:r>
            <a:r>
              <a:rPr lang="el-GR" sz="3600" dirty="0"/>
              <a:t> περιστάσεις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ἐξαρτῶνται</a:t>
            </a:r>
            <a:r>
              <a:rPr lang="el-GR" sz="3600" dirty="0"/>
              <a:t>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αὐτές</a:t>
            </a:r>
            <a:r>
              <a:rPr lang="el-GR" sz="3600" dirty="0"/>
              <a:t>.</a:t>
            </a:r>
          </a:p>
          <a:p>
            <a:pPr marL="0" indent="0">
              <a:buNone/>
            </a:pPr>
            <a:r>
              <a:rPr lang="el-GR" sz="3600" dirty="0"/>
              <a:t>• </a:t>
            </a:r>
            <a:r>
              <a:rPr lang="el-GR" sz="3600" dirty="0" err="1"/>
              <a:t>Πολλὲς</a:t>
            </a:r>
            <a:r>
              <a:rPr lang="el-GR" sz="3600" dirty="0"/>
              <a:t> </a:t>
            </a:r>
            <a:r>
              <a:rPr lang="el-GR" sz="3600" dirty="0" err="1"/>
              <a:t>φορὲς</a:t>
            </a:r>
            <a:r>
              <a:rPr lang="el-GR" sz="3600" dirty="0"/>
              <a:t> </a:t>
            </a:r>
            <a:r>
              <a:rPr lang="el-GR" sz="3600" dirty="0" err="1"/>
              <a:t>οἱ</a:t>
            </a:r>
            <a:r>
              <a:rPr lang="el-GR" sz="3600" dirty="0"/>
              <a:t> στάσεις </a:t>
            </a:r>
            <a:r>
              <a:rPr lang="el-GR" sz="3600" dirty="0" err="1"/>
              <a:t>τοῦ</a:t>
            </a:r>
            <a:r>
              <a:rPr lang="el-GR" sz="3600" dirty="0"/>
              <a:t> σώματος </a:t>
            </a:r>
            <a:r>
              <a:rPr lang="el-GR" sz="3600" dirty="0" err="1"/>
              <a:t>ἀποτελοῦν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θέμα </a:t>
            </a:r>
            <a:r>
              <a:rPr lang="el-GR" sz="3600" dirty="0" err="1"/>
              <a:t>ἱερατικῶν</a:t>
            </a:r>
            <a:r>
              <a:rPr lang="el-GR" sz="3600" dirty="0"/>
              <a:t> </a:t>
            </a:r>
            <a:r>
              <a:rPr lang="el-GR" sz="3600" dirty="0" err="1"/>
              <a:t>ἤ</a:t>
            </a:r>
            <a:r>
              <a:rPr lang="el-GR" sz="3600" dirty="0"/>
              <a:t> </a:t>
            </a:r>
            <a:r>
              <a:rPr lang="el-GR" sz="3600" dirty="0" err="1"/>
              <a:t>διακονικῶν</a:t>
            </a:r>
            <a:r>
              <a:rPr lang="el-GR" sz="3600" dirty="0"/>
              <a:t> προσκλήσεων, </a:t>
            </a:r>
            <a:r>
              <a:rPr lang="el-GR" sz="3600" dirty="0" err="1"/>
              <a:t>ὅπως</a:t>
            </a:r>
            <a:r>
              <a:rPr lang="el-GR" sz="3600" dirty="0"/>
              <a:t> «Σοφία </a:t>
            </a:r>
            <a:r>
              <a:rPr lang="el-GR" sz="3600" dirty="0" err="1"/>
              <a:t>ὀρθοί</a:t>
            </a:r>
            <a:r>
              <a:rPr lang="el-GR" sz="3600" dirty="0"/>
              <a:t>», «</a:t>
            </a:r>
            <a:r>
              <a:rPr lang="el-GR" sz="3600" dirty="0" err="1"/>
              <a:t>Ἔτι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ἔτι</a:t>
            </a:r>
            <a:r>
              <a:rPr lang="el-GR" sz="3600" dirty="0"/>
              <a:t> </a:t>
            </a:r>
            <a:r>
              <a:rPr lang="el-GR" sz="3600" dirty="0" err="1"/>
              <a:t>κλίναντες</a:t>
            </a:r>
            <a:r>
              <a:rPr lang="el-GR" sz="3600" dirty="0"/>
              <a:t> </a:t>
            </a:r>
            <a:r>
              <a:rPr lang="el-GR" sz="3600" dirty="0" err="1"/>
              <a:t>τὰ</a:t>
            </a:r>
            <a:r>
              <a:rPr lang="el-GR" sz="3600" dirty="0"/>
              <a:t> γόνατα» κ.λπ.</a:t>
            </a:r>
            <a:r>
              <a:rPr lang="en-GR" sz="3600" dirty="0"/>
              <a:t> </a:t>
            </a:r>
            <a:endParaRPr lang="el-GR" sz="3600" dirty="0"/>
          </a:p>
          <a:p>
            <a:pPr marL="0" indent="0">
              <a:buNone/>
            </a:pPr>
            <a:r>
              <a:rPr lang="el-GR" sz="3600" dirty="0"/>
              <a:t>• </a:t>
            </a:r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ὀρθόδοξος</a:t>
            </a:r>
            <a:r>
              <a:rPr lang="el-GR" sz="3600" dirty="0"/>
              <a:t> Χριστιανός, </a:t>
            </a:r>
            <a:r>
              <a:rPr lang="el-GR" sz="3600" dirty="0" err="1"/>
              <a:t>ἑπομένως</a:t>
            </a:r>
            <a:r>
              <a:rPr lang="el-GR" sz="3600" dirty="0"/>
              <a:t>,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τὶς</a:t>
            </a:r>
            <a:r>
              <a:rPr lang="el-GR" sz="3600" dirty="0"/>
              <a:t> στάσεις </a:t>
            </a:r>
            <a:r>
              <a:rPr lang="el-GR" sz="3600" dirty="0" err="1"/>
              <a:t>τοῦ</a:t>
            </a:r>
            <a:r>
              <a:rPr lang="el-GR" sz="3600" dirty="0"/>
              <a:t> σώματος </a:t>
            </a:r>
            <a:r>
              <a:rPr lang="el-GR" sz="3600" dirty="0" err="1"/>
              <a:t>κατὰ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διάρκεια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συμμετοχῆς</a:t>
            </a:r>
            <a:r>
              <a:rPr lang="el-GR" sz="3600" dirty="0"/>
              <a:t> του </a:t>
            </a:r>
            <a:r>
              <a:rPr lang="el-GR" sz="3600" dirty="0" err="1"/>
              <a:t>στὴ</a:t>
            </a:r>
            <a:r>
              <a:rPr lang="el-GR" sz="3600" dirty="0"/>
              <a:t> Λατρεία, διαδηλώνει </a:t>
            </a:r>
            <a:r>
              <a:rPr lang="el-GR" sz="3600" dirty="0" err="1"/>
              <a:t>γιὰ</a:t>
            </a:r>
            <a:r>
              <a:rPr lang="el-GR" sz="3600" dirty="0"/>
              <a:t> μία </a:t>
            </a:r>
            <a:r>
              <a:rPr lang="el-GR" sz="3600" dirty="0" err="1"/>
              <a:t>ἀκόμη</a:t>
            </a:r>
            <a:r>
              <a:rPr lang="el-GR" sz="3600" dirty="0"/>
              <a:t> </a:t>
            </a:r>
            <a:r>
              <a:rPr lang="el-GR" sz="3600" dirty="0" err="1"/>
              <a:t>φορὰ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συναίσθηση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ἄρρηκτου</a:t>
            </a:r>
            <a:r>
              <a:rPr lang="el-GR" sz="3600" dirty="0"/>
              <a:t> </a:t>
            </a:r>
            <a:r>
              <a:rPr lang="el-GR" sz="3600" dirty="0" err="1"/>
              <a:t>δεσμοῦ</a:t>
            </a:r>
            <a:r>
              <a:rPr lang="el-GR" sz="3600" dirty="0"/>
              <a:t> σώματος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ψυχῆς</a:t>
            </a:r>
            <a:r>
              <a:rPr lang="el-GR" sz="3600" dirty="0"/>
              <a:t>.</a:t>
            </a:r>
            <a:endParaRPr lang="en-GR" sz="3600" dirty="0"/>
          </a:p>
          <a:p>
            <a:pPr marL="0" indent="0">
              <a:buNone/>
            </a:pP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1302535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53B3-A7AA-3F4A-ACDE-969995744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7464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6C7FA-54E9-1940-955F-F2DD1668E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37" y="195942"/>
            <a:ext cx="11952513" cy="65407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600" dirty="0"/>
              <a:t>• </a:t>
            </a:r>
            <a:r>
              <a:rPr lang="el-GR" sz="3600" dirty="0" err="1"/>
              <a:t>Εἶναι</a:t>
            </a:r>
            <a:r>
              <a:rPr lang="el-GR" sz="3600" dirty="0"/>
              <a:t> </a:t>
            </a:r>
            <a:r>
              <a:rPr lang="el-GR" sz="3600" dirty="0" err="1"/>
              <a:t>γνωστὸ</a:t>
            </a:r>
            <a:r>
              <a:rPr lang="el-GR" sz="3600" dirty="0"/>
              <a:t>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μοναστικὴ</a:t>
            </a:r>
            <a:r>
              <a:rPr lang="el-GR" sz="3600" dirty="0"/>
              <a:t> Λατρεία </a:t>
            </a:r>
            <a:r>
              <a:rPr lang="el-GR" sz="3600" dirty="0" err="1"/>
              <a:t>ἔθεσε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σφραγίδα της </a:t>
            </a:r>
            <a:r>
              <a:rPr lang="el-GR" sz="3600" dirty="0" err="1"/>
              <a:t>σὲ</a:t>
            </a:r>
            <a:r>
              <a:rPr lang="el-GR" sz="3600" dirty="0"/>
              <a:t> </a:t>
            </a:r>
            <a:r>
              <a:rPr lang="el-GR" sz="3600" dirty="0" err="1"/>
              <a:t>πολλὲς</a:t>
            </a:r>
            <a:r>
              <a:rPr lang="el-GR" sz="3600" dirty="0"/>
              <a:t> </a:t>
            </a:r>
            <a:r>
              <a:rPr lang="el-GR" sz="3600" dirty="0" err="1"/>
              <a:t>πτυχὲς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ὀρθόδοξης</a:t>
            </a:r>
            <a:r>
              <a:rPr lang="el-GR" sz="3600" dirty="0"/>
              <a:t> </a:t>
            </a:r>
            <a:r>
              <a:rPr lang="el-GR" sz="3600" dirty="0" err="1"/>
              <a:t>λειτουργικῆς</a:t>
            </a:r>
            <a:r>
              <a:rPr lang="el-GR" sz="3600" dirty="0"/>
              <a:t> παραδόσεως. </a:t>
            </a:r>
            <a:r>
              <a:rPr lang="el-GR" sz="3600" dirty="0" err="1"/>
              <a:t>Ὁ</a:t>
            </a:r>
            <a:r>
              <a:rPr lang="el-GR" sz="3600" dirty="0"/>
              <a:t> χαρακτήρας </a:t>
            </a:r>
            <a:r>
              <a:rPr lang="el-GR" sz="3600" dirty="0" err="1"/>
              <a:t>τῆς</a:t>
            </a:r>
            <a:r>
              <a:rPr lang="el-GR" sz="3600" dirty="0"/>
              <a:t> «</a:t>
            </a:r>
            <a:r>
              <a:rPr lang="el-GR" sz="3600" dirty="0" err="1"/>
              <a:t>διηνεκοῦς</a:t>
            </a:r>
            <a:r>
              <a:rPr lang="el-GR" sz="3600" dirty="0"/>
              <a:t> βίας </a:t>
            </a:r>
            <a:r>
              <a:rPr lang="el-GR" sz="3600" dirty="0" err="1"/>
              <a:t>τῆς</a:t>
            </a:r>
            <a:r>
              <a:rPr lang="el-GR" sz="3600" dirty="0"/>
              <a:t> φύσεως», </a:t>
            </a:r>
            <a:r>
              <a:rPr lang="el-GR" sz="3600" dirty="0" err="1"/>
              <a:t>ποὺ</a:t>
            </a:r>
            <a:r>
              <a:rPr lang="el-GR" sz="3600" dirty="0"/>
              <a:t> </a:t>
            </a:r>
            <a:r>
              <a:rPr lang="el-GR" sz="3600" dirty="0" err="1"/>
              <a:t>σηματοδοτεῖ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</a:t>
            </a:r>
            <a:r>
              <a:rPr lang="el-GR" sz="3600" dirty="0" err="1"/>
              <a:t>ζωὴ</a:t>
            </a:r>
            <a:r>
              <a:rPr lang="el-GR" sz="3600" dirty="0"/>
              <a:t> </a:t>
            </a:r>
            <a:r>
              <a:rPr lang="el-GR" sz="3600" dirty="0" err="1"/>
              <a:t>τῶν</a:t>
            </a:r>
            <a:r>
              <a:rPr lang="el-GR" sz="3600" dirty="0"/>
              <a:t> </a:t>
            </a:r>
            <a:r>
              <a:rPr lang="el-GR" sz="3600" dirty="0" err="1"/>
              <a:t>Μοναχῶν</a:t>
            </a:r>
            <a:r>
              <a:rPr lang="el-GR" sz="3600" dirty="0"/>
              <a:t>, </a:t>
            </a:r>
            <a:r>
              <a:rPr lang="el-GR" sz="3600" dirty="0" err="1"/>
              <a:t>ὑπῆρξε</a:t>
            </a:r>
            <a:r>
              <a:rPr lang="el-GR" sz="3600" dirty="0"/>
              <a:t> </a:t>
            </a:r>
            <a:r>
              <a:rPr lang="el-GR" sz="3600" dirty="0" err="1"/>
              <a:t>καθοριστικὸς</a:t>
            </a:r>
            <a:r>
              <a:rPr lang="el-GR" sz="3600" dirty="0"/>
              <a:t> παράγοντας </a:t>
            </a:r>
            <a:r>
              <a:rPr lang="el-GR" sz="3600" dirty="0" err="1"/>
              <a:t>στὶς</a:t>
            </a:r>
            <a:r>
              <a:rPr lang="el-GR" sz="3600" dirty="0"/>
              <a:t> </a:t>
            </a:r>
            <a:r>
              <a:rPr lang="el-GR" sz="3600" dirty="0" err="1"/>
              <a:t>ἐξελίξεις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Λατρείας, τόσο </a:t>
            </a:r>
            <a:r>
              <a:rPr lang="el-GR" sz="3600" dirty="0" err="1"/>
              <a:t>στὶς</a:t>
            </a:r>
            <a:r>
              <a:rPr lang="el-GR" sz="3600" dirty="0"/>
              <a:t> συνθέσεις </a:t>
            </a:r>
            <a:r>
              <a:rPr lang="el-GR" sz="3600" dirty="0" err="1"/>
              <a:t>ὕμνων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εὐχῶν</a:t>
            </a:r>
            <a:r>
              <a:rPr lang="el-GR" sz="3600" dirty="0"/>
              <a:t>, </a:t>
            </a:r>
            <a:r>
              <a:rPr lang="el-GR" sz="3600" dirty="0" err="1"/>
              <a:t>ὅσο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στὰ</a:t>
            </a:r>
            <a:r>
              <a:rPr lang="el-GR" sz="3600" dirty="0"/>
              <a:t> </a:t>
            </a:r>
            <a:r>
              <a:rPr lang="el-GR" sz="3600" dirty="0" err="1"/>
              <a:t>τελετουργικὰ</a:t>
            </a:r>
            <a:r>
              <a:rPr lang="el-GR" sz="3600" dirty="0"/>
              <a:t> θέματα.</a:t>
            </a:r>
            <a:r>
              <a:rPr lang="en-GR" sz="3600" dirty="0"/>
              <a:t> </a:t>
            </a:r>
            <a:endParaRPr lang="el-GR" sz="3600" dirty="0"/>
          </a:p>
          <a:p>
            <a:pPr marL="0" indent="0">
              <a:buNone/>
            </a:pPr>
            <a:r>
              <a:rPr lang="el-GR" sz="3600" dirty="0"/>
              <a:t>•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ἀσκητικὸ</a:t>
            </a:r>
            <a:r>
              <a:rPr lang="el-GR" sz="3600" dirty="0"/>
              <a:t> </a:t>
            </a:r>
            <a:r>
              <a:rPr lang="el-GR" sz="3600" dirty="0" err="1"/>
              <a:t>στοιχεῖο</a:t>
            </a:r>
            <a:r>
              <a:rPr lang="el-GR" sz="3600" dirty="0"/>
              <a:t> διαπνέει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ὀρθόδοξη</a:t>
            </a:r>
            <a:r>
              <a:rPr lang="el-GR" sz="3600" dirty="0"/>
              <a:t> Λατρεία </a:t>
            </a:r>
            <a:r>
              <a:rPr lang="el-GR" sz="3600" dirty="0" err="1"/>
              <a:t>κατὰ</a:t>
            </a:r>
            <a:r>
              <a:rPr lang="el-GR" sz="3600" dirty="0"/>
              <a:t> τρόπο </a:t>
            </a:r>
            <a:r>
              <a:rPr lang="el-GR" sz="3600" dirty="0" err="1"/>
              <a:t>λεπτὸ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«μυστικό».</a:t>
            </a:r>
            <a:r>
              <a:rPr lang="en-GR" sz="3600" dirty="0"/>
              <a:t> </a:t>
            </a:r>
            <a:r>
              <a:rPr lang="el-GR" sz="3600" dirty="0"/>
              <a:t> </a:t>
            </a:r>
            <a:r>
              <a:rPr lang="el-GR" sz="3600" dirty="0" err="1"/>
              <a:t>Ὅλη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ὀρθόδοξη</a:t>
            </a:r>
            <a:r>
              <a:rPr lang="el-GR" sz="3600" dirty="0"/>
              <a:t> Λατρεία </a:t>
            </a:r>
            <a:r>
              <a:rPr lang="el-GR" sz="3600" dirty="0" err="1"/>
              <a:t>εἶναι</a:t>
            </a:r>
            <a:r>
              <a:rPr lang="el-GR" sz="3600" dirty="0"/>
              <a:t> </a:t>
            </a:r>
            <a:r>
              <a:rPr lang="el-GR" sz="3600" dirty="0" err="1"/>
              <a:t>ἕνα</a:t>
            </a:r>
            <a:r>
              <a:rPr lang="el-GR" sz="3600" dirty="0"/>
              <a:t> </a:t>
            </a:r>
            <a:r>
              <a:rPr lang="el-GR" sz="3600" dirty="0" err="1"/>
              <a:t>αἴτημα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, συγχρόνως, </a:t>
            </a:r>
            <a:r>
              <a:rPr lang="el-GR" sz="3600" dirty="0" err="1"/>
              <a:t>μιὰ</a:t>
            </a:r>
            <a:r>
              <a:rPr lang="el-GR" sz="3600" dirty="0"/>
              <a:t> </a:t>
            </a:r>
            <a:r>
              <a:rPr lang="el-GR" sz="3600" dirty="0" err="1"/>
              <a:t>προτροπὴ</a:t>
            </a:r>
            <a:r>
              <a:rPr lang="el-GR" sz="3600" dirty="0"/>
              <a:t> </a:t>
            </a:r>
            <a:r>
              <a:rPr lang="el-GR" sz="3600" dirty="0" err="1"/>
              <a:t>γιὰ</a:t>
            </a:r>
            <a:r>
              <a:rPr lang="el-GR" sz="3600" dirty="0"/>
              <a:t> </a:t>
            </a:r>
            <a:r>
              <a:rPr lang="el-GR" sz="3600" dirty="0" err="1"/>
              <a:t>ἀσκητικὸ</a:t>
            </a:r>
            <a:r>
              <a:rPr lang="el-GR" sz="3600" dirty="0"/>
              <a:t> </a:t>
            </a:r>
            <a:r>
              <a:rPr lang="el-GR" sz="3600" dirty="0" err="1"/>
              <a:t>ἀγώνα</a:t>
            </a:r>
            <a:r>
              <a:rPr lang="el-GR" sz="3600" dirty="0"/>
              <a:t>. </a:t>
            </a:r>
            <a:endParaRPr lang="en-GR" sz="3600" dirty="0"/>
          </a:p>
          <a:p>
            <a:pPr marL="0" indent="0">
              <a:buNone/>
            </a:pP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2867853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2422</Words>
  <Application>Microsoft Macintosh PowerPoint</Application>
  <PresentationFormat>Widescreen</PresentationFormat>
  <Paragraphs>70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Palatino Linotype</vt:lpstr>
      <vt:lpstr>Office Theme</vt:lpstr>
      <vt:lpstr> 3. ΤΟ ΑΣΚΗΤΙΚΟ ΣΤΟΙΧΕΙΟ ΣΤΗΝ ΟΡΘΟΔΟΞΗ ΛΑΤΡΕΙΑ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4. ΑΝΤΙΑΙΡΕΤΙΚΗ ΘΕΟΛΟΓΙΑ ΚΑΙ ΕΥΧΑΡΙΣΤΙΑΚΗ ΠΡΟΣΕΥΧΗ ΤΟΝ ΤΕΤΑΡΤΟ ΑΙΩΝΑ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Georgios Filias</dc:creator>
  <cp:lastModifiedBy>Georgios Filias</cp:lastModifiedBy>
  <cp:revision>310</cp:revision>
  <dcterms:created xsi:type="dcterms:W3CDTF">2021-02-22T13:28:41Z</dcterms:created>
  <dcterms:modified xsi:type="dcterms:W3CDTF">2021-03-22T16:44:19Z</dcterms:modified>
</cp:coreProperties>
</file>