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22/3/21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628FE-3A2E-FA49-9E09-6E125186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98" y="83976"/>
            <a:ext cx="11232502" cy="1352938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3. </a:t>
            </a:r>
            <a:r>
              <a:rPr lang="el-GR" b="1" dirty="0"/>
              <a:t>ΤΟ ΑΣΚΗΤΙΚΟ ΣΤΟΙΧΕΙΟ ΣΤΗΝ ΟΡΘΟΔΟΞΗ ΛΑΤΡΕΙΑ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3803-A675-9F48-BD79-36F273A04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98" y="1343608"/>
            <a:ext cx="11949404" cy="5346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/>
              <a:t>Α) </a:t>
            </a:r>
            <a:r>
              <a:rPr lang="el-GR" sz="3600" b="1" u="sng" dirty="0" err="1"/>
              <a:t>Ἡ</a:t>
            </a:r>
            <a:r>
              <a:rPr lang="el-GR" sz="3600" b="1" u="sng" dirty="0"/>
              <a:t> </a:t>
            </a:r>
            <a:r>
              <a:rPr lang="el-GR" sz="3600" b="1" u="sng" dirty="0" err="1"/>
              <a:t>ἔννοια</a:t>
            </a:r>
            <a:r>
              <a:rPr lang="el-GR" sz="3600" b="1" u="sng" dirty="0"/>
              <a:t> </a:t>
            </a:r>
            <a:r>
              <a:rPr lang="el-GR" sz="3600" b="1" u="sng" dirty="0" err="1"/>
              <a:t>τῆς</a:t>
            </a:r>
            <a:r>
              <a:rPr lang="el-GR" sz="3600" b="1" u="sng" dirty="0"/>
              <a:t> </a:t>
            </a:r>
            <a:r>
              <a:rPr lang="el-GR" sz="3600" b="1" u="sng" dirty="0" err="1"/>
              <a:t>ἀσκήσεως</a:t>
            </a:r>
            <a:r>
              <a:rPr lang="el-GR" sz="3600" b="1" u="sng" dirty="0"/>
              <a:t> </a:t>
            </a:r>
            <a:r>
              <a:rPr lang="el-GR" sz="3600" b="1" u="sng" dirty="0" err="1"/>
              <a:t>στὴν</a:t>
            </a:r>
            <a:r>
              <a:rPr lang="el-GR" sz="3600" b="1" u="sng" dirty="0"/>
              <a:t> </a:t>
            </a:r>
            <a:r>
              <a:rPr lang="el-GR" sz="3600" b="1" u="sng" dirty="0" err="1"/>
              <a:t>εὐχολογία</a:t>
            </a:r>
            <a:r>
              <a:rPr lang="el-GR" sz="3600" b="1" u="sng" dirty="0"/>
              <a:t> </a:t>
            </a:r>
            <a:r>
              <a:rPr lang="el-GR" sz="3600" b="1" u="sng" dirty="0" err="1"/>
              <a:t>καὶ</a:t>
            </a:r>
            <a:r>
              <a:rPr lang="el-GR" sz="3600" b="1" u="sng" dirty="0"/>
              <a:t> </a:t>
            </a:r>
            <a:r>
              <a:rPr lang="el-GR" sz="3600" b="1" u="sng" dirty="0" err="1"/>
              <a:t>ὑμνολογία</a:t>
            </a:r>
            <a:r>
              <a:rPr lang="el-GR" sz="3600" b="1" u="sng" dirty="0"/>
              <a:t> </a:t>
            </a:r>
            <a:r>
              <a:rPr lang="el-GR" sz="3600" b="1" u="sng" dirty="0" err="1"/>
              <a:t>τῆς</a:t>
            </a:r>
            <a:r>
              <a:rPr lang="el-GR" sz="3600" b="1" u="sng" dirty="0"/>
              <a:t> </a:t>
            </a:r>
            <a:r>
              <a:rPr lang="el-GR" sz="3600" b="1" u="sng" dirty="0" err="1"/>
              <a:t>Ὀρθόδοξης</a:t>
            </a:r>
            <a:r>
              <a:rPr lang="el-GR" sz="3600" b="1" u="sng" dirty="0"/>
              <a:t> </a:t>
            </a:r>
            <a:r>
              <a:rPr lang="el-GR" sz="3600" b="1" u="sng" dirty="0" err="1"/>
              <a:t>Ἐκκλησίας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Μέσα </a:t>
            </a:r>
            <a:r>
              <a:rPr lang="el-GR" sz="3600" dirty="0" err="1"/>
              <a:t>στὶς</a:t>
            </a:r>
            <a:r>
              <a:rPr lang="el-GR" sz="3600" dirty="0"/>
              <a:t> ποικίλες </a:t>
            </a:r>
            <a:r>
              <a:rPr lang="el-GR" sz="3600" dirty="0" err="1"/>
              <a:t>Ἀκολουθίες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τελετουργικά της </a:t>
            </a:r>
            <a:r>
              <a:rPr lang="el-GR" sz="3600" dirty="0" err="1"/>
              <a:t>στοιχεῖα</a:t>
            </a:r>
            <a:r>
              <a:rPr lang="el-GR" sz="3600" dirty="0"/>
              <a:t>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Λατρεία </a:t>
            </a:r>
            <a:r>
              <a:rPr lang="el-GR" sz="3600" dirty="0" err="1"/>
              <a:t>ἀναδεικνύει</a:t>
            </a:r>
            <a:r>
              <a:rPr lang="el-GR" sz="3600" dirty="0"/>
              <a:t> </a:t>
            </a:r>
            <a:r>
              <a:rPr lang="el-GR" sz="3600" dirty="0" err="1"/>
              <a:t>σταθερὰ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μεγάλη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Χριστιανοῦ</a:t>
            </a:r>
            <a:r>
              <a:rPr lang="el-GR" sz="3600" dirty="0"/>
              <a:t>. 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Λατρεία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προτροπὴ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, συγχρόνως, περιχαράκωση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χριστιανικοῦ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. </a:t>
            </a: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61758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2A428C-F371-41DB-B66E-DD0ED417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70" y="116733"/>
            <a:ext cx="11188430" cy="1780162"/>
          </a:xfrm>
        </p:spPr>
        <p:txBody>
          <a:bodyPr>
            <a:noAutofit/>
          </a:bodyPr>
          <a:lstStyle/>
          <a:p>
            <a:br>
              <a:rPr lang="el-GR" sz="4000" dirty="0"/>
            </a:br>
            <a:r>
              <a:rPr lang="el-GR" sz="4000" dirty="0"/>
              <a:t>4. </a:t>
            </a:r>
            <a:r>
              <a:rPr lang="el-GR" sz="4000" b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ΑΝΤΙΑΙΡΕΤΙΚΗ ΘΕΟΛΟΓΙΑ ΚΑΙ ΕΥΧΑΡΙΣΤΙΑΚΗ ΠΡΟΣΕΥΧΗ ΤΟΝ ΤΕΤΑΡΤΟ ΑΙΩΝΑ</a:t>
            </a:r>
            <a:br>
              <a:rPr lang="el-GR" sz="40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l-GR" sz="4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BCFADB-6912-4ADC-8EF8-668B03D0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464" y="2023353"/>
            <a:ext cx="11120336" cy="4153610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Μέσα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στορικοθεολογικ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σπουδ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καθίσταται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σαφ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ὅ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κκλησιαστικ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ἰ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διαιτέρως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ποκρυσταλλώνεται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ἡ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διατύπωση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δογματικ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διδασκαλίας,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σωτηριώδους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λήθειας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175883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98A4CF-7FDF-4305-AECF-396FECD68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68094"/>
            <a:ext cx="11266251" cy="10700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7CFC8E-B9B0-49C7-A5A8-2EB70EE6A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330740"/>
            <a:ext cx="11780196" cy="6361890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Ἡ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πορεία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κολούθησε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ἡ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διαμόρφωση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ὁ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ριστικ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διατύπωση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Δόγματος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προφανής: 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ἡ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προκλήθηκε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ρεση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διαλέχθηκε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νέτρεψε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ρετικ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διδασκαλία μέσα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ντιαιρετικ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ὅ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κφράστηκε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ἔ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ργα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κκλησιαστικ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συγγραφέων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Πατέρων,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λλ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Ὅ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ρους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ἰ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κουμενικ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Συνόδων,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τελικ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καταχώρισε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δογματικ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λήθειά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της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ὲ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Λατρείας της. 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Ἡ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καταχώρηση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ὐ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ποτελε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ὴ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ἀ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ποκρυστάλλωση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δογματικ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PF Bodoni Text Poly"/>
              </a:rPr>
              <a:t>ῆ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διατυπώσεως.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950587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61FF2D-5E55-4AE7-BA99-B1F065347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97278"/>
            <a:ext cx="11285706" cy="15564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E00279-0FD5-45A0-9187-867C48834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0" y="437745"/>
            <a:ext cx="11770468" cy="6225702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ὁρισμένες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περιπτώσεις,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ὅμως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ἀπεικονίζουν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διδασκαλία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μεταβάλλει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περιεχόμενό τους,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ἔτσι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ὅπως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παγιώθηκε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μεταβιβάστηκε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ἕως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ἐποχῆς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μας. 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ἀγώνας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παρἀδειγμα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ὁδηγεῖ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ὁρισμένους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ἐκκλησιαστικοὺς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συγγραφεῖς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παραλλάξουν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διατυπώσουν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αἴτημα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ἀποστολῆς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ὄχι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«Λόγου»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προσπάθεια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τονιστεῖ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θεότητα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δευτέρου Προσώπου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Τριάδος.</a:t>
            </a: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86210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99A0BD-732C-472C-A88D-2150FF52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77" y="136187"/>
            <a:ext cx="11256522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A68A43-BD10-4343-A26E-40889A49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77" y="415370"/>
            <a:ext cx="11926110" cy="630644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 (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εἰσαγωγικὴ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ἀναφορά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l-GR" sz="3600" dirty="0"/>
              <a:t>•</a:t>
            </a:r>
            <a:r>
              <a:rPr lang="el-GR" sz="3600" i="1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οἶνος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ἀποτελοῦν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ἀντιπροσωπευτικότερα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ὑλικὰ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καθαγιάζονται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εἰδικὲς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ἐπιτέλεση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l-GR" sz="3600" dirty="0"/>
              <a:t>•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λόγῳ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εὐχές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ὅμως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ὑπῆρχαν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εὐθὺς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ἐξ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κάποιο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χρονικὸ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διάστημα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χρησιμοποιεῖτο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χωρὶς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καθαγιάζεται. </a:t>
            </a:r>
          </a:p>
          <a:p>
            <a:pPr marL="0" indent="0">
              <a:buNone/>
            </a:pPr>
            <a:endParaRPr lang="el-GR" sz="3600" dirty="0">
              <a:effectLst/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353714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B9C0BF-60D2-4E2E-B581-42CFC1B5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0700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360ABC-8300-47EB-BB3A-AA37DB08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301557"/>
            <a:ext cx="11887200" cy="6420256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τέλεση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εὐχαριστήριος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ὄχι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καθαγιαστική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Ἡ 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προέρχεται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Μυστικὸ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Δεῖπνο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φυσικὸ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ἄποψη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προσευχῶν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οἶνου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διατηρήθηκε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μαρτυρίες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44718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296AF5-B20A-4F33-A8BD-6F68641DD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77" y="1"/>
            <a:ext cx="11256523" cy="107003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384051-13B7-406B-A597-1D584E72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7" y="107004"/>
            <a:ext cx="11919625" cy="6546715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παλαιοχριστιανικὲς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αἰτοῦνται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μόνο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εὐχαριστοῦν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δοξολογοῦν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ἀφορμὴ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προσφερόμενη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ὑλικὴ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κτίση.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Οὐδεμία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νύξη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ὑπάρχει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ἔννοια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ἔννοια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κυριαρχεῖ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ἀργότερα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πρώτη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Εἰρηναίου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Λυῶνος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τέλη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2ου μ.Χ.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099022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FDE57F-E521-408E-BA13-12E1CA07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" y="0"/>
            <a:ext cx="11275979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66D30F-D477-43CF-9F3D-1E2552F7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1" y="145915"/>
            <a:ext cx="12036358" cy="6585625"/>
          </a:xfrm>
        </p:spPr>
        <p:txBody>
          <a:bodyPr>
            <a:no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Εὑρισκόμαστε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μπροστὰ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σημαντικὴ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ἐξέλιξη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ἔννοια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περιέχει πλέον μόνο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δοξολογία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Θεό,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περιέχει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ὅλα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μιᾶς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μεταβολὴ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πλέον «κοιν</a:t>
            </a:r>
            <a:r>
              <a:rPr lang="el-GR" sz="36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ό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ς»)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ἁγιαστικὰ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ἀποτελέσματα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μεταλαμβάνοντες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σώματά τους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πλέον, φθαρτά,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μετέχουν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ἐλπίδα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ἀναστάσεως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  <p:extLst>
      <p:ext uri="{BB962C8B-B14F-4D97-AF65-F5344CB8AC3E}">
        <p14:creationId xmlns:p14="http://schemas.microsoft.com/office/powerpoint/2010/main" val="3890466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138D36-ED41-4EDA-9767-DC1BC465A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0"/>
            <a:ext cx="11285706" cy="113813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FF3077-16E8-4829-B36E-DAE8EF3C6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8" y="113812"/>
            <a:ext cx="11984477" cy="6822007"/>
          </a:xfrm>
        </p:spPr>
        <p:txBody>
          <a:bodyPr>
            <a:no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σαφὲς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λόγῳ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Εἰρηναίου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εἰσάγει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πρώτη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φορὰ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θέμα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θέμα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μετοχὴ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αὐτήν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ἕως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τότε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ἴσχυε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ἁπλὴ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χρησιμοποίηση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συνοδευόταν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δοξολογία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Θεό.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ἐπίσης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σαφὲς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λόγῳ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πρώτη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πρόσωπο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ἐνεργεῖ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ὄχι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Ἅγιο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Πνεῦμα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ὅπως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ἐπικράτησε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κυρίως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Β΄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Οἰκουμενικὴ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Σύνοδο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ἀμφισβήτηση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θεότητάς Του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μακεδονιανὴ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αἵρεση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545462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641C31-AB54-4A7F-9677-3F880D6D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23DF16-EDD2-4AD0-9EB2-3041C1493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3" y="162450"/>
            <a:ext cx="11877472" cy="6695549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σαφὲς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ἕως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Ἰουστῖνο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ἁπλὰ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δοξολογίας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εὐλογίας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οἶνος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λαμβάνονται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πιστοὺς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ἔχουν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Εἰρηναῖο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ἐντεῦθεν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καθαγιαστικές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Ἀμέσως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Εἰρηναῖο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πρακτικὴ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καθολικὸ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πράξη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ὅλων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κέντρων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προῆλθαν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μεταγενέστεροι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λειτουργικοὶ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τύποι.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142457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DA7CE0-86F3-4E9A-9B8F-00177B78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11673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D1EFC8-F0AC-48B3-BBBB-3ED9F8B4C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1" y="214008"/>
            <a:ext cx="11974749" cy="6468893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ἱστορία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πρώτους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αἰῶνες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ἰσχύει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ἕνας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βασικὸς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κανόνας: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ἕως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μέσα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2ου μ.Χ.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αἰώνα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παρατηρεῖται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στενὸς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σύνδεσμος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ἑβραϊκὴ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Παράλληλα,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δεύτερο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ἥμισυ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συντελεῖται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κορυφώνεται ἡ συνάντηση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ἐθνικὸ-εἰδωλολατρικὸ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κόσμο.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βραῖοι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θεωροῦσαν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δαιμονικὴ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«κατοικία»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γι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αὐτό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ἀποτύπωναν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 τους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ἀνάγκη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καθαγιάζουν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31227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DE71A-4460-3543-B80D-8C12D760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5" y="1"/>
            <a:ext cx="11279156" cy="10263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6B6AE-061F-294F-A632-89291FFD5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5" y="251927"/>
            <a:ext cx="12017827" cy="6494106"/>
          </a:xfrm>
        </p:spPr>
        <p:txBody>
          <a:bodyPr>
            <a:normAutofit/>
          </a:bodyPr>
          <a:lstStyle/>
          <a:p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στοιχεῖο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Χριστιανοῦ</a:t>
            </a:r>
            <a:r>
              <a:rPr lang="el-GR" sz="3600" dirty="0"/>
              <a:t> προβάλλεται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ἔμφαση</a:t>
            </a:r>
            <a:r>
              <a:rPr lang="el-GR" sz="3600" dirty="0"/>
              <a:t> </a:t>
            </a:r>
            <a:r>
              <a:rPr lang="el-GR" sz="3600" dirty="0" err="1"/>
              <a:t>στοὺς</a:t>
            </a:r>
            <a:r>
              <a:rPr lang="el-GR" sz="3600" dirty="0"/>
              <a:t> </a:t>
            </a:r>
            <a:r>
              <a:rPr lang="el-GR" sz="3600" dirty="0" err="1"/>
              <a:t>ὕμνους</a:t>
            </a:r>
            <a:r>
              <a:rPr lang="el-GR" sz="3600" dirty="0"/>
              <a:t>,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εὐχὲς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τελετουργικὲς</a:t>
            </a:r>
            <a:r>
              <a:rPr lang="el-GR" sz="3600" dirty="0"/>
              <a:t> πράξεις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ὀρθόδοξης</a:t>
            </a:r>
            <a:r>
              <a:rPr lang="el-GR" sz="3600" dirty="0"/>
              <a:t> Λατρείας. Προσεγγίζοντας </a:t>
            </a:r>
            <a:r>
              <a:rPr lang="el-GR" sz="3600" dirty="0" err="1"/>
              <a:t>τὶς</a:t>
            </a:r>
            <a:r>
              <a:rPr lang="el-GR" sz="3600" dirty="0"/>
              <a:t> μαρτυρίες </a:t>
            </a:r>
            <a:r>
              <a:rPr lang="el-GR" sz="3600" dirty="0" err="1"/>
              <a:t>αὐτές</a:t>
            </a:r>
            <a:r>
              <a:rPr lang="el-GR" sz="3600" dirty="0"/>
              <a:t>, </a:t>
            </a:r>
            <a:r>
              <a:rPr lang="el-GR" sz="3600" dirty="0" err="1"/>
              <a:t>ἀποκομίζουμε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ἐντύπωση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ἀγώνας</a:t>
            </a:r>
            <a:r>
              <a:rPr lang="el-GR" sz="3600" dirty="0"/>
              <a:t> παρουσιάζεται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αἴτημα</a:t>
            </a:r>
            <a:r>
              <a:rPr lang="el-GR" sz="3600" dirty="0"/>
              <a:t>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Θεό· </a:t>
            </a:r>
            <a:r>
              <a:rPr lang="el-GR" sz="3600" dirty="0" err="1"/>
              <a:t>ἑπομένως</a:t>
            </a:r>
            <a:r>
              <a:rPr lang="el-GR" sz="3600" dirty="0"/>
              <a:t>, διαδηλώνεται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ἀδυναμία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ἐπιτυχὴ</a:t>
            </a:r>
            <a:r>
              <a:rPr lang="el-GR" sz="3600" dirty="0"/>
              <a:t> πραγματοποίησή του μόνο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</a:t>
            </a:r>
            <a:r>
              <a:rPr lang="el-GR" sz="3600" dirty="0" err="1"/>
              <a:t>ἀνθρώπινες</a:t>
            </a:r>
            <a:r>
              <a:rPr lang="el-GR" sz="3600" dirty="0"/>
              <a:t> δυνάμεις.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/>
              <a:t>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πρῖσμα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παραπάνω </a:t>
            </a:r>
            <a:r>
              <a:rPr lang="el-GR" sz="3600" dirty="0" err="1"/>
              <a:t>εἰσαγωγικῶν</a:t>
            </a:r>
            <a:r>
              <a:rPr lang="el-GR" sz="3600" dirty="0"/>
              <a:t> παρατηρήσεων, </a:t>
            </a:r>
            <a:r>
              <a:rPr lang="el-GR" sz="3600" dirty="0" err="1"/>
              <a:t>μπροῦμε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διακρίνουμε δύο </a:t>
            </a:r>
            <a:r>
              <a:rPr lang="el-GR" sz="3600" dirty="0" err="1"/>
              <a:t>ἄξονες</a:t>
            </a:r>
            <a:r>
              <a:rPr lang="el-GR" sz="3600" dirty="0"/>
              <a:t>: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σχετικὸ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ψυχὴ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σχετικὸ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472066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89B26F-630E-4153-85CC-BBA56A4C1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0"/>
            <a:ext cx="11266251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587724-B297-4C3E-A508-47C50C01E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9" y="137157"/>
            <a:ext cx="11945566" cy="6623566"/>
          </a:xfrm>
        </p:spPr>
        <p:txBody>
          <a:bodyPr>
            <a:no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λογικὴ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συνέπεια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υἱοθέτησε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ἀντίληψη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αὐτό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συγκεκριμένη περίοδο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ὑφίσταται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εὐρύτερος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σύνδεσμος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ἑβραϊσμό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μαρτυροῦνται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ἄρτου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οἴνου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ὕδατος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ἤ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ἐλαίου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συνάντηση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ἐθνικὸ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­-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εἰδωλολατρικὸ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κόσμο δημιούργησε καινούργιες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συνθῆκες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θεωρήσεως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Ὁ κόσμος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ὑλικὴ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δημιουργία)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θεωρεῖται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πλέον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«καθαρός»,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κατοικητήριο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«δαιμόνων».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622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978AB5-ED2F-47AB-9AE6-B96F8429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821"/>
            <a:ext cx="11353801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9C7154-4D81-408F-BCF8-06B0C9C7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1" y="169259"/>
            <a:ext cx="11828833" cy="6533098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Θεωροῦμε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φυσικὸ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ἐπακόλουθο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ἀνάδειξη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ἀνάγκης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χρησιμοποίησή της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βάση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παραπάνω καθίσταται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φανερὸ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ἐπέβαλαν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συγκεκριμένη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ἐξέλιξη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ὕλης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χρησιμοποίησή της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ὑπῆρξαν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ἄμεσα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συνδεδεμένοι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ἔργο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εὐαγγελισμοῦ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προσεγγίσεως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ἀνθρώπων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ἐποχῆς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ἐκείνης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412176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72589B-7B89-47EF-8C88-237840BC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8" y="0"/>
            <a:ext cx="11266251" cy="11673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ED44F4-2522-4CB4-85BB-F6E2C949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7" y="262647"/>
            <a:ext cx="11702375" cy="5914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Ἡ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Εὐχολόγιο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Σεραπίωνος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ἀλεξανδρινὴ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παράδοση</a:t>
            </a:r>
            <a:endParaRPr lang="el-GR" sz="36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Σεραπίων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Ἐπίσκοπος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Θμούεως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κάτω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Αἰγύπτου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συνέθεσε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350 μ.Χ.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Εὐχολόγιό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του,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συλλογὴ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ἦσαν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χρήση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κάτω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Αἰγύπτου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«Λόγου»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ὄχι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σημαντικὴ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ἰδιαιτερότητα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Εὐχολογίου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σχέση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προγενέστερη παράδοση περί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235517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8B0D07-54A2-46B2-A1F2-0BFF97C6E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2" y="1"/>
            <a:ext cx="11198157" cy="11673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014728-4F4E-418F-BD1F-31CBC06F0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2" y="243191"/>
            <a:ext cx="11809378" cy="6468894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σημειωθεῖ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δύο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ἐπικλήσεις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Βαπτίσματος)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χρησιμοποιεῖται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ὅρος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ἐπιδημία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Λόγου. 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αἴτημα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Εὐχολόγιο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Σεραπίωνος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πρέπει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μεταφραστεῖ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«παράκληση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ἔλθει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Λόγος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Τίμια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Δῶρα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παραμείνει μονίμως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αὐτά</a:t>
            </a:r>
            <a: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Ἐπιχειρώντας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ἑρμηνεία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ἰδιαιτερότητας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πρέπει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τονιστεῖ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Σεραπίων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ὑπῆρξε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ἀγωνιστῶν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Ὀρθόδοξης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ἐναντίον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αἱρέσεως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Ἀρείου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μάλιστα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ὑπῆρξε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βασικὸς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συναγωνιστὴς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Ἀθανασίου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>
              <a:effectLst/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009714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B96A12-0059-4850-B30B-3FAB5E4A4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32" y="77821"/>
            <a:ext cx="11237068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8FB070-B01A-4BB1-83BB-89EC206B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23540"/>
            <a:ext cx="11887199" cy="6656639"/>
          </a:xfrm>
        </p:spPr>
        <p:txBody>
          <a:bodyPr>
            <a:no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υἱοθέτηση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μιᾶς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ὄχι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μπορεῖ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ἑρμηνευτεῖ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πλαίσια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προσπάθειας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Σεραπίωνος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τονίσει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θεότητα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Δευτέρου Προσώπου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Τριάδος. 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μελέτη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ἀλεξανδρινῆς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παραδόσεως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Σεραπίωνα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ἀποδεικνύει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ὑφίστατο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μία 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ὑπῆρξε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ἰδιαίτερο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χαρακτηριστικὸ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γνώρισμα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ἐποχῆς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ἐκείνης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κεντρικὸ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σημεῖο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προσέγγιση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ἐννοίας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ἐπιδημία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Λόγου»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Τιμίων Δώρων)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ἔννοια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ἐνανθρωπήσεως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009962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AEFC0D-900A-4E05-A698-F1C84421A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87549"/>
            <a:ext cx="11266251" cy="8754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1425E2-0C0C-4535-B8B6-80E08D4AF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0" y="291830"/>
            <a:ext cx="11828834" cy="6332706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ὀφειλόταν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ἀντιαιρετικὸ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ἀγώνα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ἀλεξανδρινῆς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προσπάθειά της,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ἐναντίον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ἀρειανικῆς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αἱρέσεως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ἐνισχύσει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ὁμοουσιότητας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Πατέρα.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ἴδια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τελολογία,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ἄλλωστε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ἐπικράτησε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ἀργότερα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ὁριστικῶς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ὅταν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θεολογία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κλήθηκε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ὑπερασπιστεῖ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ὁμοουσιότητα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Πνεύματος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δύο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ἄλλα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Πρόσωπα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Τριάδος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206079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C94420-BE98-4EF4-87F4-1A866DC46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77822"/>
            <a:ext cx="11275979" cy="7782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320F12-3092-456A-8C39-19D30AFF1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20" y="291830"/>
            <a:ext cx="11955294" cy="641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Τό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θέμα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i="1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i="1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Μ. Βασίλειο</a:t>
            </a:r>
            <a:endParaRPr lang="el-GR" sz="3600" dirty="0">
              <a:effectLst/>
              <a:latin typeface="Palatino Linotype" panose="0204050205050503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πρῖσμα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παραδόσεως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διδασκαλίας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διαβιβάστηκε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ἴδιο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Κύριο (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διδασκαλίας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ἰδιαίτερο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κῦρος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μποροῦμε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νὰ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κατανοήσουμε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Μ. Βασιλείου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περὶ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παραδόσεως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ἐπικλητικῶν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λόγων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Ἐνδιαφέρουσα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ἀποστροφὴ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Μ. Βασιλείου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ἀναδεικνύει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ἄρτο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ποτήριο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εὐλογίας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».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λόγῳ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φράση παραπέμπει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καθαγιαστικὸ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χαρακτῆρα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095065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949A4A-EA0A-4ADB-B502-D7F1E22D2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97277"/>
            <a:ext cx="11266251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9F5278-C19C-4BFF-8A1F-EEFD21273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69" y="243190"/>
            <a:ext cx="11877473" cy="6355081"/>
          </a:xfrm>
        </p:spPr>
        <p:txBody>
          <a:bodyPr>
            <a:normAutofit/>
          </a:bodyPr>
          <a:lstStyle/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ρῆμα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ἀναδείκνυμι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ἐκφράζει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ποικίλες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ἔννοιες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χρήση του: «δεικνύω», «διαδηλώνω»,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ἀνακηρύσσω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», «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ἀνυψώνω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κείμενο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Λειτουργίας,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φέρεται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ὑπὸ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ὄνομα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Μ. Βασιλείου, ὁ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ὅρος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ἀπευθύνεται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τόσο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πιστούς,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ὅσο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Τίμα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Δῶρα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· 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ἀναφορά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του, μάλιστα,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πιστοὺς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ἔχει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μεγαλύτερη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ἀμεσότητα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ἀναφορά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του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τὰ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Τίμια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Δῶρα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526066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8BDBC2-D76C-4BDD-A17F-2ECDC8BE8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87550"/>
            <a:ext cx="11266251" cy="12646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9A98B7-869E-48B7-A101-3C0ADA448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69" y="214010"/>
            <a:ext cx="11939081" cy="6420254"/>
          </a:xfrm>
        </p:spPr>
        <p:txBody>
          <a:bodyPr>
            <a:normAutofit/>
          </a:bodyPr>
          <a:lstStyle/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λόγῳ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μαρτυρία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ἀναφέρεται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πυρήνα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εὐχαριστιακὴ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τούτου,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ἔχει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ἰδιαίτερη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σημασία, διότι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ἀφορᾶ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στὸ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κεντρικότερο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τμῆμα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Λατρείας. 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 Μ. Βασίλειος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ἐπισημαίνει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ἡ «παράδοση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τῶν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πατέρων» προέρχεται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καὶ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συνδέεται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ἄρρηκτα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Ἁγία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Γραφή.</a:t>
            </a:r>
          </a:p>
          <a:p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Ἡ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ἄγραφη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παράδοση,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ἐπικαλεῖται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ὁ Μ. Βασίλειος,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ἄγρυπνη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συνείδηση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 err="1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dirty="0">
                <a:effectLst/>
                <a:latin typeface="Palatino Linotype" panose="0204050205050503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583894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D60B3-A860-45C3-B81E-08B8780CD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15" y="0"/>
            <a:ext cx="11207885" cy="8754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F85BED-CA13-4C46-B6E1-EE00D37EA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175098"/>
            <a:ext cx="11799651" cy="6527259"/>
          </a:xfrm>
        </p:spPr>
        <p:txBody>
          <a:bodyPr>
            <a:normAutofit/>
          </a:bodyPr>
          <a:lstStyle/>
          <a:p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τούτου,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προφανὲς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περί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παράδοση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συστοιχιζόταν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ἑκάστοτε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ἀντιαιρετικὸ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ἀγῶνα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δηλαδὴ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ἀγῶνα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᾽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ἀρχάς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καταδείξεως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ὁμοουσιότητας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Πατέρα (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γεγον</a:t>
            </a:r>
            <a:r>
              <a:rPr lang="el-GR" sz="3600" u="none" strike="noStrike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ὸ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ἐπιφέρει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δημιουργία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Λόγου)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καί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ἀκολούθως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καταδείξεως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θεότητας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Ἁγίου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Πνεύματος (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παγιώνει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ἐπίκληση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Ἅγιο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u="none" strike="noStrike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Πνεῦμα</a:t>
            </a:r>
            <a:r>
              <a:rPr lang="el-GR" sz="3600" u="none" strike="noStrike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l-GR" sz="3600" u="dotted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29826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68F1F-185F-204A-A5B8-5E2429902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3062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935AC-7CDE-B34F-9200-3DD2D9493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5" y="270588"/>
            <a:ext cx="11961845" cy="6400800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ἀνθρώπινη</a:t>
            </a:r>
            <a:r>
              <a:rPr lang="el-GR" sz="3600" dirty="0"/>
              <a:t> </a:t>
            </a:r>
            <a:r>
              <a:rPr lang="el-GR" sz="3600" dirty="0" err="1"/>
              <a:t>ψυχὴ</a:t>
            </a:r>
            <a:r>
              <a:rPr lang="el-GR" sz="3600" dirty="0"/>
              <a:t> </a:t>
            </a:r>
            <a:r>
              <a:rPr lang="el-GR" sz="3600" dirty="0" err="1"/>
              <a:t>εὑρίσκεται</a:t>
            </a:r>
            <a:r>
              <a:rPr lang="el-GR" sz="3600" dirty="0"/>
              <a:t> σ᾽ </a:t>
            </a:r>
            <a:r>
              <a:rPr lang="el-GR" sz="3600" dirty="0" err="1"/>
              <a:t>ἕναν</a:t>
            </a:r>
            <a:r>
              <a:rPr lang="el-GR" sz="3600" dirty="0"/>
              <a:t> </a:t>
            </a:r>
            <a:r>
              <a:rPr lang="el-GR" sz="3600" dirty="0" err="1"/>
              <a:t>πνευματικὸ</a:t>
            </a:r>
            <a:r>
              <a:rPr lang="el-GR" sz="3600" dirty="0"/>
              <a:t> </a:t>
            </a:r>
            <a:r>
              <a:rPr lang="el-GR" sz="3600" dirty="0" err="1"/>
              <a:t>ὕπνο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προέρχεται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ὀκνηρία</a:t>
            </a:r>
            <a:r>
              <a:rPr lang="el-GR" sz="3600" dirty="0"/>
              <a:t> (</a:t>
            </a:r>
            <a:r>
              <a:rPr lang="el-GR" sz="3600" i="1" dirty="0" err="1"/>
              <a:t>Ψυχὴ</a:t>
            </a:r>
            <a:r>
              <a:rPr lang="el-GR" sz="3600" i="1" dirty="0"/>
              <a:t> μου, ψυχή μου, </a:t>
            </a:r>
            <a:r>
              <a:rPr lang="el-GR" sz="3600" i="1" dirty="0" err="1"/>
              <a:t>ἀνάστα</a:t>
            </a:r>
            <a:r>
              <a:rPr lang="el-GR" sz="3600" i="1" dirty="0"/>
              <a:t>, </a:t>
            </a:r>
            <a:r>
              <a:rPr lang="el-GR" sz="3600" i="1" dirty="0" err="1"/>
              <a:t>τὶ</a:t>
            </a:r>
            <a:r>
              <a:rPr lang="el-GR" sz="3600" i="1" dirty="0"/>
              <a:t> καθεύδεις...</a:t>
            </a:r>
            <a:r>
              <a:rPr lang="el-GR" sz="3600" dirty="0"/>
              <a:t>/ </a:t>
            </a:r>
            <a:r>
              <a:rPr lang="el-GR" sz="3600" i="1" dirty="0" err="1"/>
              <a:t>Ὡς</a:t>
            </a:r>
            <a:r>
              <a:rPr lang="el-GR" sz="3600" i="1" dirty="0"/>
              <a:t> </a:t>
            </a:r>
            <a:r>
              <a:rPr lang="el-GR" sz="3600" i="1" dirty="0" err="1"/>
              <a:t>ὕπνον</a:t>
            </a:r>
            <a:r>
              <a:rPr lang="el-GR" sz="3600" i="1" dirty="0"/>
              <a:t> </a:t>
            </a:r>
            <a:r>
              <a:rPr lang="el-GR" sz="3600" i="1" dirty="0" err="1"/>
              <a:t>τὸν</a:t>
            </a:r>
            <a:r>
              <a:rPr lang="el-GR" sz="3600" i="1" dirty="0"/>
              <a:t> </a:t>
            </a:r>
            <a:r>
              <a:rPr lang="el-GR" sz="3600" i="1" dirty="0" err="1"/>
              <a:t>ὄκνον</a:t>
            </a:r>
            <a:r>
              <a:rPr lang="el-GR" sz="3600" i="1" dirty="0"/>
              <a:t> </a:t>
            </a:r>
            <a:r>
              <a:rPr lang="el-GR" sz="3600" i="1" dirty="0" err="1"/>
              <a:t>ἀποθεμένη</a:t>
            </a:r>
            <a:r>
              <a:rPr lang="el-GR" sz="3600" i="1" dirty="0"/>
              <a:t> ψυχή...</a:t>
            </a:r>
            <a:r>
              <a:rPr lang="el-GR" sz="3600" dirty="0"/>
              <a:t>). </a:t>
            </a:r>
            <a:r>
              <a:rPr lang="el-GR" sz="3600" dirty="0" err="1"/>
              <a:t>Γι</a:t>
            </a:r>
            <a:r>
              <a:rPr lang="el-GR" sz="3600" dirty="0"/>
              <a:t>᾽ </a:t>
            </a:r>
            <a:r>
              <a:rPr lang="el-GR" sz="3600" dirty="0" err="1"/>
              <a:t>αὐτὸ</a:t>
            </a:r>
            <a:r>
              <a:rPr lang="el-GR" sz="3600" dirty="0"/>
              <a:t> </a:t>
            </a:r>
            <a:r>
              <a:rPr lang="el-GR" sz="3600" dirty="0" err="1"/>
              <a:t>ἀπαιτεῖται</a:t>
            </a:r>
            <a:r>
              <a:rPr lang="el-GR" sz="3600" dirty="0"/>
              <a:t> «</a:t>
            </a:r>
            <a:r>
              <a:rPr lang="el-GR" sz="3600" dirty="0" err="1"/>
              <a:t>ἀνάνηψη</a:t>
            </a:r>
            <a:r>
              <a:rPr lang="el-GR" sz="3600" dirty="0"/>
              <a:t>» </a:t>
            </a:r>
            <a:r>
              <a:rPr lang="el-GR" sz="3600" dirty="0" err="1"/>
              <a:t>καὶ</a:t>
            </a:r>
            <a:r>
              <a:rPr lang="el-GR" sz="3600" dirty="0"/>
              <a:t> «διόρθωση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ἔγερση</a:t>
            </a:r>
            <a:r>
              <a:rPr lang="el-GR" sz="3600" dirty="0"/>
              <a:t>»,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ἀπαιτεῖται</a:t>
            </a:r>
            <a:r>
              <a:rPr lang="el-GR" sz="3600" dirty="0"/>
              <a:t> </a:t>
            </a:r>
            <a:r>
              <a:rPr lang="el-GR" sz="3600" dirty="0" err="1"/>
              <a:t>ἕνας</a:t>
            </a:r>
            <a:r>
              <a:rPr lang="el-GR" sz="3600" dirty="0"/>
              <a:t> </a:t>
            </a:r>
            <a:r>
              <a:rPr lang="el-GR" sz="3600" dirty="0" err="1"/>
              <a:t>ἀγώνας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στόχο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ἐπιείκεια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κριτοῦ</a:t>
            </a:r>
            <a:r>
              <a:rPr lang="el-GR" sz="3600" dirty="0"/>
              <a:t> </a:t>
            </a:r>
            <a:r>
              <a:rPr lang="el-GR" sz="3600" dirty="0" err="1"/>
              <a:t>Θεοῦ</a:t>
            </a:r>
            <a:r>
              <a:rPr lang="el-GR" sz="3600" dirty="0"/>
              <a:t> (</a:t>
            </a:r>
            <a:r>
              <a:rPr lang="el-GR" sz="3600" i="1" dirty="0" err="1"/>
              <a:t>ἀνάνηψον</a:t>
            </a:r>
            <a:r>
              <a:rPr lang="el-GR" sz="3600" i="1" dirty="0"/>
              <a:t> </a:t>
            </a:r>
            <a:r>
              <a:rPr lang="el-GR" sz="3600" i="1" dirty="0" err="1"/>
              <a:t>οὖν</a:t>
            </a:r>
            <a:r>
              <a:rPr lang="el-GR" sz="3600" i="1" dirty="0"/>
              <a:t>, </a:t>
            </a:r>
            <a:r>
              <a:rPr lang="el-GR" sz="3600" i="1" dirty="0" err="1"/>
              <a:t>ἵνα</a:t>
            </a:r>
            <a:r>
              <a:rPr lang="el-GR" sz="3600" i="1" dirty="0"/>
              <a:t> </a:t>
            </a:r>
            <a:r>
              <a:rPr lang="el-GR" sz="3600" i="1" dirty="0" err="1"/>
              <a:t>φείσηταί</a:t>
            </a:r>
            <a:r>
              <a:rPr lang="el-GR" sz="3600" i="1" dirty="0"/>
              <a:t> σου </a:t>
            </a:r>
            <a:r>
              <a:rPr lang="el-GR" sz="3600" i="1" dirty="0" err="1"/>
              <a:t>Χριστὸς</a:t>
            </a:r>
            <a:r>
              <a:rPr lang="el-GR" sz="3600" i="1" dirty="0"/>
              <a:t> </a:t>
            </a:r>
            <a:r>
              <a:rPr lang="el-GR" sz="3600" i="1" dirty="0" err="1"/>
              <a:t>ὁ</a:t>
            </a:r>
            <a:r>
              <a:rPr lang="el-GR" sz="3600" i="1" dirty="0"/>
              <a:t> Θεός</a:t>
            </a:r>
            <a:r>
              <a:rPr lang="el-GR" sz="3600" dirty="0"/>
              <a:t>/ </a:t>
            </a:r>
            <a:r>
              <a:rPr lang="el-GR" sz="3600" i="1" dirty="0" err="1"/>
              <a:t>Διόρθωσιν</a:t>
            </a:r>
            <a:r>
              <a:rPr lang="el-GR" sz="3600" i="1" dirty="0"/>
              <a:t> </a:t>
            </a:r>
            <a:r>
              <a:rPr lang="el-GR" sz="3600" i="1" dirty="0" err="1"/>
              <a:t>πρὸς</a:t>
            </a:r>
            <a:r>
              <a:rPr lang="el-GR" sz="3600" i="1" dirty="0"/>
              <a:t> </a:t>
            </a:r>
            <a:r>
              <a:rPr lang="el-GR" sz="3600" i="1" dirty="0" err="1"/>
              <a:t>ἔγερσιν</a:t>
            </a:r>
            <a:r>
              <a:rPr lang="el-GR" sz="3600" i="1" dirty="0"/>
              <a:t> </a:t>
            </a:r>
            <a:r>
              <a:rPr lang="el-GR" sz="3600" i="1" dirty="0" err="1"/>
              <a:t>δεῖξον</a:t>
            </a:r>
            <a:r>
              <a:rPr lang="el-GR" sz="3600" i="1" dirty="0"/>
              <a:t> </a:t>
            </a:r>
            <a:r>
              <a:rPr lang="el-GR" sz="3600" i="1" dirty="0" err="1"/>
              <a:t>τῷ</a:t>
            </a:r>
            <a:r>
              <a:rPr lang="el-GR" sz="3600" i="1" dirty="0"/>
              <a:t> </a:t>
            </a:r>
            <a:r>
              <a:rPr lang="el-GR" sz="3600" i="1" dirty="0" err="1"/>
              <a:t>κριτῇ</a:t>
            </a:r>
            <a:r>
              <a:rPr lang="el-GR" sz="3600" dirty="0"/>
              <a:t>).  </a:t>
            </a:r>
          </a:p>
          <a:p>
            <a:r>
              <a:rPr lang="el-GR" sz="3600" dirty="0" err="1"/>
              <a:t>Τὰ</a:t>
            </a:r>
            <a:r>
              <a:rPr lang="el-GR" sz="3600" dirty="0"/>
              <a:t> περιγραφόμενα, </a:t>
            </a:r>
            <a:r>
              <a:rPr lang="el-GR" sz="3600" dirty="0" err="1"/>
              <a:t>ὅμως</a:t>
            </a:r>
            <a:r>
              <a:rPr lang="el-GR" sz="3600" dirty="0"/>
              <a:t>, προβλήματα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ἀνάγκη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δὲν</a:t>
            </a:r>
            <a:r>
              <a:rPr lang="el-GR" sz="3600" dirty="0"/>
              <a:t> </a:t>
            </a:r>
            <a:r>
              <a:rPr lang="el-GR" sz="3600" dirty="0" err="1"/>
              <a:t>ἀφοροῦν</a:t>
            </a:r>
            <a:r>
              <a:rPr lang="el-GR" sz="3600" dirty="0"/>
              <a:t> μόνο </a:t>
            </a:r>
            <a:r>
              <a:rPr lang="el-GR" sz="3600" dirty="0" err="1"/>
              <a:t>στὴν</a:t>
            </a:r>
            <a:r>
              <a:rPr lang="el-GR" sz="3600" dirty="0"/>
              <a:t> ψυχή, </a:t>
            </a:r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</a:t>
            </a:r>
            <a:r>
              <a:rPr lang="el-GR" sz="3600" dirty="0" err="1"/>
              <a:t>ἀνθρώπινο</a:t>
            </a:r>
            <a:r>
              <a:rPr lang="el-GR" sz="3600" dirty="0"/>
              <a:t> </a:t>
            </a:r>
            <a:r>
              <a:rPr lang="el-GR" sz="3600" dirty="0" err="1"/>
              <a:t>πνεῦμα</a:t>
            </a:r>
            <a:r>
              <a:rPr lang="el-GR" sz="3600" dirty="0"/>
              <a:t>,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</a:t>
            </a:r>
            <a:r>
              <a:rPr lang="el-GR" sz="3600" dirty="0" err="1"/>
              <a:t>εὑρίσκεται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κατάσταση «</a:t>
            </a:r>
            <a:r>
              <a:rPr lang="el-GR" sz="3600" dirty="0" err="1"/>
              <a:t>ἀκηδίας</a:t>
            </a:r>
            <a:r>
              <a:rPr lang="el-GR" sz="3600" dirty="0"/>
              <a:t>»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ἔχει</a:t>
            </a:r>
            <a:r>
              <a:rPr lang="el-GR" sz="3600" dirty="0"/>
              <a:t> </a:t>
            </a:r>
            <a:r>
              <a:rPr lang="el-GR" sz="3600" dirty="0" err="1"/>
              <a:t>ἀνάγκη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i="1" dirty="0" err="1"/>
              <a:t>ταχεῖαν</a:t>
            </a:r>
            <a:r>
              <a:rPr lang="el-GR" sz="3600" i="1" dirty="0"/>
              <a:t> </a:t>
            </a:r>
            <a:r>
              <a:rPr lang="el-GR" sz="3600" i="1" dirty="0" err="1"/>
              <a:t>καὶ</a:t>
            </a:r>
            <a:r>
              <a:rPr lang="el-GR" sz="3600" i="1" dirty="0"/>
              <a:t> </a:t>
            </a:r>
            <a:r>
              <a:rPr lang="el-GR" sz="3600" i="1" dirty="0" err="1"/>
              <a:t>σταθηρὰν</a:t>
            </a:r>
            <a:r>
              <a:rPr lang="el-GR" sz="3600" i="1" dirty="0"/>
              <a:t> </a:t>
            </a:r>
            <a:r>
              <a:rPr lang="el-GR" sz="3600" i="1" dirty="0" err="1"/>
              <a:t>παραμυθίαν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Ἰησοῦ</a:t>
            </a:r>
            <a:r>
              <a:rPr lang="el-GR" sz="3600" dirty="0"/>
              <a:t>.</a:t>
            </a:r>
            <a:endParaRPr lang="en-GR" sz="3600" dirty="0"/>
          </a:p>
          <a:p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316813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50527-5E03-5441-8C37-9612BD3A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0"/>
            <a:ext cx="11288487" cy="13995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D0F7C-5AA0-AC48-955F-766E65E44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3" y="223935"/>
            <a:ext cx="11989837" cy="6503436"/>
          </a:xfrm>
        </p:spPr>
        <p:txBody>
          <a:bodyPr>
            <a:normAutofit/>
          </a:bodyPr>
          <a:lstStyle/>
          <a:p>
            <a:r>
              <a:rPr lang="el-GR" sz="3600" dirty="0" err="1"/>
              <a:t>Ἀλλὰ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σωματικὸς</a:t>
            </a:r>
            <a:r>
              <a:rPr lang="el-GR" sz="3600" dirty="0"/>
              <a:t> </a:t>
            </a:r>
            <a:r>
              <a:rPr lang="el-GR" sz="3600" dirty="0" err="1"/>
              <a:t>ἀγώνας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συνδέεται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, </a:t>
            </a:r>
            <a:r>
              <a:rPr lang="el-GR" sz="3600" dirty="0" err="1"/>
              <a:t>ἀποτελεῖ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θέμα </a:t>
            </a:r>
            <a:r>
              <a:rPr lang="el-GR" sz="3600" dirty="0" err="1"/>
              <a:t>ὑμνολογικῶν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εὐχολογιακῶν</a:t>
            </a:r>
            <a:r>
              <a:rPr lang="el-GR" sz="3600" dirty="0"/>
              <a:t> κειμένων.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ἀναφορὲς</a:t>
            </a:r>
            <a:r>
              <a:rPr lang="el-GR" sz="3600" dirty="0"/>
              <a:t> </a:t>
            </a:r>
            <a:r>
              <a:rPr lang="el-GR" sz="3600" dirty="0" err="1"/>
              <a:t>αὐτὲς</a:t>
            </a:r>
            <a:r>
              <a:rPr lang="el-GR" sz="3600" dirty="0"/>
              <a:t> </a:t>
            </a:r>
            <a:r>
              <a:rPr lang="el-GR" sz="3600" dirty="0" err="1"/>
              <a:t>στὸν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σαρκικῶν</a:t>
            </a:r>
            <a:r>
              <a:rPr lang="el-GR" sz="3600" dirty="0"/>
              <a:t> </a:t>
            </a:r>
            <a:r>
              <a:rPr lang="el-GR" sz="3600" dirty="0" err="1"/>
              <a:t>παθῶν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συνδυασμένες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ὑπόμνηση</a:t>
            </a:r>
            <a:r>
              <a:rPr lang="el-GR" sz="3600" dirty="0"/>
              <a:t> </a:t>
            </a:r>
            <a:r>
              <a:rPr lang="el-GR" sz="3600" dirty="0" err="1"/>
              <a:t>περὶ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«</a:t>
            </a:r>
            <a:r>
              <a:rPr lang="el-GR" sz="3600" dirty="0" err="1"/>
              <a:t>διαβολικῆς</a:t>
            </a:r>
            <a:r>
              <a:rPr lang="el-GR" sz="3600" dirty="0"/>
              <a:t> </a:t>
            </a:r>
            <a:r>
              <a:rPr lang="el-GR" sz="3600" dirty="0" err="1"/>
              <a:t>προσβολῆς</a:t>
            </a:r>
            <a:r>
              <a:rPr lang="el-GR" sz="3600" dirty="0"/>
              <a:t>».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ἀσκητικὸς</a:t>
            </a:r>
            <a:r>
              <a:rPr lang="el-GR" sz="3600" dirty="0"/>
              <a:t> </a:t>
            </a:r>
            <a:r>
              <a:rPr lang="el-GR" sz="3600" dirty="0" err="1"/>
              <a:t>αὐτὸς</a:t>
            </a:r>
            <a:r>
              <a:rPr lang="el-GR" sz="3600" dirty="0"/>
              <a:t> </a:t>
            </a:r>
            <a:r>
              <a:rPr lang="el-GR" sz="3600" dirty="0" err="1"/>
              <a:t>ἀγώνας</a:t>
            </a:r>
            <a:r>
              <a:rPr lang="el-GR" sz="3600" dirty="0"/>
              <a:t> </a:t>
            </a:r>
            <a:r>
              <a:rPr lang="el-GR" sz="3600" dirty="0" err="1"/>
              <a:t>ἀποτελεῖ</a:t>
            </a:r>
            <a:r>
              <a:rPr lang="el-GR" sz="3600" dirty="0"/>
              <a:t> προϋπόθεση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στὸ</a:t>
            </a:r>
            <a:r>
              <a:rPr lang="el-GR" sz="3600" dirty="0"/>
              <a:t> Μυστήριο </a:t>
            </a:r>
            <a:r>
              <a:rPr lang="el-GR" sz="3600" dirty="0" err="1"/>
              <a:t>τῆς</a:t>
            </a:r>
            <a:r>
              <a:rPr lang="el-GR" sz="3600" dirty="0"/>
              <a:t> θείας </a:t>
            </a:r>
            <a:r>
              <a:rPr lang="el-GR" sz="3600" dirty="0" err="1"/>
              <a:t>Εὐχαριστίας</a:t>
            </a:r>
            <a:r>
              <a:rPr lang="el-GR" sz="3600" dirty="0"/>
              <a:t>.</a:t>
            </a:r>
          </a:p>
          <a:p>
            <a:r>
              <a:rPr lang="el-GR" sz="3600" dirty="0" err="1"/>
              <a:t>Οἱ</a:t>
            </a:r>
            <a:r>
              <a:rPr lang="el-GR" sz="3600" dirty="0"/>
              <a:t> μαρτυρίες </a:t>
            </a:r>
            <a:r>
              <a:rPr lang="el-GR" sz="3600" dirty="0" err="1"/>
              <a:t>ποὺ</a:t>
            </a:r>
            <a:r>
              <a:rPr lang="el-GR" sz="3600" dirty="0"/>
              <a:t> προαναφέρθηκαν, </a:t>
            </a:r>
            <a:r>
              <a:rPr lang="el-GR" sz="3600" dirty="0" err="1"/>
              <a:t>ἐπιχειροῦν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περιγράψουν </a:t>
            </a:r>
            <a:r>
              <a:rPr lang="el-GR" sz="3600" dirty="0" err="1"/>
              <a:t>τὴν</a:t>
            </a:r>
            <a:r>
              <a:rPr lang="el-GR" sz="3600" dirty="0"/>
              <a:t> πορεία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ἑνώσεως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Χριστιανοῦ</a:t>
            </a:r>
            <a:r>
              <a:rPr lang="el-GR" sz="3600" dirty="0"/>
              <a:t> (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ψυχοσωματικῆς</a:t>
            </a:r>
            <a:r>
              <a:rPr lang="el-GR" sz="3600" dirty="0"/>
              <a:t> </a:t>
            </a:r>
            <a:r>
              <a:rPr lang="el-GR" sz="3600" dirty="0" err="1"/>
              <a:t>ὀντότητας</a:t>
            </a:r>
            <a:r>
              <a:rPr lang="el-GR" sz="3600" dirty="0"/>
              <a:t>)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Θεό.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068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8F8FB-3C7B-4D4A-AD89-7A22300C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0"/>
            <a:ext cx="11288486" cy="1586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CEE8C-847B-0145-A63D-99FD74C6C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" y="279918"/>
            <a:ext cx="11952514" cy="6428792"/>
          </a:xfrm>
        </p:spPr>
        <p:txBody>
          <a:bodyPr>
            <a:normAutofit/>
          </a:bodyPr>
          <a:lstStyle/>
          <a:p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λεπτομέρεις</a:t>
            </a:r>
            <a:r>
              <a:rPr lang="el-GR" sz="3600" dirty="0"/>
              <a:t> </a:t>
            </a:r>
            <a:r>
              <a:rPr lang="el-GR" sz="3600" dirty="0" err="1"/>
              <a:t>αυτῆς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πορείας δίδονται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ὑμνολογικὰ</a:t>
            </a:r>
            <a:r>
              <a:rPr lang="el-GR" sz="3600" dirty="0"/>
              <a:t> κείμενα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ἀναφέρονται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ἁγίων</a:t>
            </a:r>
            <a:r>
              <a:rPr lang="el-GR" sz="3600" dirty="0"/>
              <a:t> </a:t>
            </a:r>
            <a:r>
              <a:rPr lang="el-GR" sz="3600" dirty="0" err="1"/>
              <a:t>ἀσκητῶν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ὁσίων</a:t>
            </a:r>
            <a:r>
              <a:rPr lang="el-GR" sz="3600" dirty="0"/>
              <a:t>, </a:t>
            </a:r>
            <a:r>
              <a:rPr lang="el-GR" sz="3600" dirty="0" err="1"/>
              <a:t>καθὼς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ἄλλων</a:t>
            </a:r>
            <a:r>
              <a:rPr lang="el-GR" sz="3600" dirty="0"/>
              <a:t> </a:t>
            </a:r>
            <a:r>
              <a:rPr lang="el-GR" sz="3600" dirty="0" err="1"/>
              <a:t>ὁμάδων</a:t>
            </a:r>
            <a:r>
              <a:rPr lang="el-GR" sz="3600" dirty="0"/>
              <a:t> </a:t>
            </a:r>
            <a:r>
              <a:rPr lang="el-GR" sz="3600" dirty="0" err="1"/>
              <a:t>ἁγίων</a:t>
            </a:r>
            <a:r>
              <a:rPr lang="el-GR" sz="3600" dirty="0"/>
              <a:t>,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ζωή τους </a:t>
            </a:r>
            <a:r>
              <a:rPr lang="el-GR" sz="3600" dirty="0" err="1"/>
              <a:t>ἀποπνέει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παράδειγμα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ἀσκήσεως</a:t>
            </a:r>
            <a:r>
              <a:rPr lang="el-GR" sz="3600" dirty="0"/>
              <a:t>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/>
              <a:t>Σ᾽ </a:t>
            </a:r>
            <a:r>
              <a:rPr lang="el-GR" sz="3600" dirty="0" err="1"/>
              <a:t>αὐτὰ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κείμενα γίνεται </a:t>
            </a:r>
            <a:r>
              <a:rPr lang="el-GR" sz="3600" dirty="0" err="1"/>
              <a:t>ἀναφορὰ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 </a:t>
            </a:r>
            <a:r>
              <a:rPr lang="el-GR" sz="3600" dirty="0" err="1"/>
              <a:t>ὡς</a:t>
            </a:r>
            <a:r>
              <a:rPr lang="el-GR" sz="3600" dirty="0"/>
              <a:t> τρόπου,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ὁποῖο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λόγῳ</a:t>
            </a:r>
            <a:r>
              <a:rPr lang="el-GR" sz="3600" dirty="0"/>
              <a:t> </a:t>
            </a:r>
            <a:r>
              <a:rPr lang="el-GR" sz="3600" dirty="0" err="1"/>
              <a:t>ἅγιοι</a:t>
            </a:r>
            <a:r>
              <a:rPr lang="el-GR" sz="3600" dirty="0"/>
              <a:t> πραγματοποίησαν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ἐπιτυχία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καθάρσεως </a:t>
            </a:r>
            <a:r>
              <a:rPr lang="el-GR" sz="3600" dirty="0" err="1"/>
              <a:t>ψυχῆς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σώματος,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σταυρικὴ</a:t>
            </a:r>
            <a:r>
              <a:rPr lang="el-GR" sz="3600" dirty="0"/>
              <a:t> πορεία </a:t>
            </a:r>
            <a:r>
              <a:rPr lang="el-GR" sz="3600" dirty="0" err="1"/>
              <a:t>ποὺ</a:t>
            </a:r>
            <a:r>
              <a:rPr lang="el-GR" sz="3600" dirty="0"/>
              <a:t> ξεκίνησε </a:t>
            </a:r>
            <a:r>
              <a:rPr lang="el-GR" sz="3600" dirty="0" err="1"/>
              <a:t>μετὰ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Βάπτισμά τους.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600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8E5F-8D2B-0F43-9386-989CB1384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49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28C2E-A9A6-E64F-B4D1-154555B9B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" y="149290"/>
            <a:ext cx="11971176" cy="6587412"/>
          </a:xfrm>
        </p:spPr>
        <p:txBody>
          <a:bodyPr>
            <a:no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εὐχολογία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ὑμνολογία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ὀρθόδοξης</a:t>
            </a:r>
            <a:r>
              <a:rPr lang="el-GR" sz="3600" dirty="0"/>
              <a:t> Λατρείας παρουσιάζει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Χριστιανοῦ</a:t>
            </a:r>
            <a:r>
              <a:rPr lang="el-GR" sz="3600" dirty="0"/>
              <a:t>,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ξεκίνημά της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Ἀκολουθία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Βαπτίσματος μέχρι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ἐπίγειο</a:t>
            </a:r>
            <a:r>
              <a:rPr lang="el-GR" sz="3600" dirty="0"/>
              <a:t> τέλος της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Ἐξόδιο</a:t>
            </a:r>
            <a:r>
              <a:rPr lang="el-GR" sz="3600" dirty="0"/>
              <a:t> </a:t>
            </a:r>
            <a:r>
              <a:rPr lang="el-GR" sz="3600" dirty="0" err="1"/>
              <a:t>Ἀκολουθία</a:t>
            </a:r>
            <a:r>
              <a:rPr lang="el-GR" sz="3600" dirty="0"/>
              <a:t>, </a:t>
            </a:r>
            <a:r>
              <a:rPr lang="el-GR" sz="3600" dirty="0" err="1"/>
              <a:t>ὡς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διαρκὴ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ἀντίστασης</a:t>
            </a:r>
            <a:r>
              <a:rPr lang="el-GR" sz="3600" dirty="0"/>
              <a:t>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προσβολὲς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διαβόλου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περιορισμοῦ</a:t>
            </a:r>
            <a:r>
              <a:rPr lang="el-GR" sz="3600" dirty="0"/>
              <a:t> (</a:t>
            </a:r>
            <a:r>
              <a:rPr lang="el-GR" sz="3600" dirty="0" err="1"/>
              <a:t>ἄν</a:t>
            </a:r>
            <a:r>
              <a:rPr lang="el-GR" sz="3600" dirty="0"/>
              <a:t> </a:t>
            </a:r>
            <a:r>
              <a:rPr lang="el-GR" sz="3600" dirty="0" err="1"/>
              <a:t>ὄχι</a:t>
            </a:r>
            <a:r>
              <a:rPr lang="el-GR" sz="3600" dirty="0"/>
              <a:t> </a:t>
            </a:r>
            <a:r>
              <a:rPr lang="el-GR" sz="3600" dirty="0" err="1"/>
              <a:t>ἐξαλείψεως</a:t>
            </a:r>
            <a:r>
              <a:rPr lang="el-GR" sz="3600" dirty="0"/>
              <a:t>)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ψυχοσωματικῶν</a:t>
            </a:r>
            <a:r>
              <a:rPr lang="el-GR" sz="3600" dirty="0"/>
              <a:t> </a:t>
            </a:r>
            <a:r>
              <a:rPr lang="el-GR" sz="3600" dirty="0" err="1"/>
              <a:t>παθῶν</a:t>
            </a:r>
            <a:r>
              <a:rPr lang="el-GR" sz="3600" dirty="0"/>
              <a:t>,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σκοπὸ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ἕνωση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Θεό.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/>
              <a:t>Μέσα σ᾽ </a:t>
            </a:r>
            <a:r>
              <a:rPr lang="el-GR" sz="3600" dirty="0" err="1"/>
              <a:t>αὐτὴ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πρόσκληση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ἀσκητικὸ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ἀπευθύνει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Λατρεία,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 παρουσιάζει κάποιες </a:t>
            </a:r>
            <a:r>
              <a:rPr lang="el-GR" sz="3600" dirty="0" err="1"/>
              <a:t>ἀξιοσημείωτες</a:t>
            </a:r>
            <a:r>
              <a:rPr lang="el-GR" sz="3600" dirty="0"/>
              <a:t> πτυχές.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ἐπιμονὴ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κειμένων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</a:t>
            </a:r>
            <a:r>
              <a:rPr lang="el-GR" sz="3600" dirty="0" err="1"/>
              <a:t>ἅγιοι</a:t>
            </a:r>
            <a:r>
              <a:rPr lang="el-GR" sz="3600" dirty="0"/>
              <a:t> </a:t>
            </a:r>
            <a:r>
              <a:rPr lang="el-GR" sz="3600" dirty="0" err="1"/>
              <a:t>ἐπιτέλεσαν</a:t>
            </a:r>
            <a:r>
              <a:rPr lang="el-GR" sz="3600" dirty="0"/>
              <a:t> </a:t>
            </a:r>
            <a:r>
              <a:rPr lang="el-GR" sz="3600" dirty="0" err="1"/>
              <a:t>αὐτὸν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 «</a:t>
            </a:r>
            <a:r>
              <a:rPr lang="el-GR" sz="3600" dirty="0" err="1"/>
              <a:t>ἐν</a:t>
            </a:r>
            <a:r>
              <a:rPr lang="el-GR" sz="3600" dirty="0"/>
              <a:t> σαρκί» </a:t>
            </a:r>
            <a:r>
              <a:rPr lang="el-GR" sz="3600" dirty="0" err="1"/>
              <a:t>καὶ</a:t>
            </a:r>
            <a:r>
              <a:rPr lang="el-GR" sz="3600" dirty="0"/>
              <a:t> «</a:t>
            </a:r>
            <a:r>
              <a:rPr lang="el-GR" sz="3600" dirty="0" err="1"/>
              <a:t>μετὰ</a:t>
            </a:r>
            <a:r>
              <a:rPr lang="el-GR" sz="3600" dirty="0"/>
              <a:t> σώματος» </a:t>
            </a:r>
            <a:r>
              <a:rPr lang="el-GR" sz="3600" dirty="0" err="1"/>
              <a:t>ἀπομονώνει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χριστιανικὴ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κάθε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ἐχθρότητας</a:t>
            </a:r>
            <a:r>
              <a:rPr lang="el-GR" sz="3600" dirty="0"/>
              <a:t> </a:t>
            </a:r>
            <a:r>
              <a:rPr lang="el-GR" sz="3600" dirty="0" err="1"/>
              <a:t>ἤ</a:t>
            </a:r>
            <a:r>
              <a:rPr lang="el-GR" sz="3600" dirty="0"/>
              <a:t> βιαιότητας </a:t>
            </a:r>
            <a:r>
              <a:rPr lang="el-GR" sz="3600" dirty="0" err="1"/>
              <a:t>πρὸς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σῶμα</a:t>
            </a:r>
            <a:r>
              <a:rPr lang="el-GR" sz="3600" dirty="0"/>
              <a:t>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380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BA35-78E8-D54F-B284-E3A7E2FDC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" y="0"/>
            <a:ext cx="11288487" cy="9330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7D04B-3450-7C47-9375-48094642F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" y="186612"/>
            <a:ext cx="12008498" cy="6568751"/>
          </a:xfrm>
        </p:spPr>
        <p:txBody>
          <a:bodyPr>
            <a:normAutofit/>
          </a:bodyPr>
          <a:lstStyle/>
          <a:p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ἑνότητα</a:t>
            </a:r>
            <a:r>
              <a:rPr lang="el-GR" sz="3600" dirty="0"/>
              <a:t> σώματος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ψυχῆς</a:t>
            </a:r>
            <a:r>
              <a:rPr lang="el-GR" sz="3600" dirty="0"/>
              <a:t> </a:t>
            </a:r>
            <a:r>
              <a:rPr lang="el-GR" sz="3600" dirty="0" err="1"/>
              <a:t>εἶναι</a:t>
            </a:r>
            <a:r>
              <a:rPr lang="el-GR" sz="3600" dirty="0"/>
              <a:t> μία </a:t>
            </a:r>
            <a:r>
              <a:rPr lang="el-GR" sz="3600" dirty="0" err="1"/>
              <a:t>ἀλήθεια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διαπνέει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ἔννοια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ἀσκήσεως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</a:t>
            </a:r>
            <a:r>
              <a:rPr lang="el-GR" sz="3600" dirty="0" err="1"/>
              <a:t>λειτουργικὰ</a:t>
            </a:r>
            <a:r>
              <a:rPr lang="el-GR" sz="3600" dirty="0"/>
              <a:t> κείμενα.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σαφὲς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 </a:t>
            </a:r>
            <a:r>
              <a:rPr lang="el-GR" sz="3600" dirty="0" err="1"/>
              <a:t>στὴ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Χριστιανοῦ</a:t>
            </a:r>
            <a:r>
              <a:rPr lang="el-GR" sz="3600" dirty="0"/>
              <a:t> </a:t>
            </a:r>
            <a:r>
              <a:rPr lang="el-GR" sz="3600" dirty="0" err="1"/>
              <a:t>ἀπευθύνεται</a:t>
            </a:r>
            <a:r>
              <a:rPr lang="el-GR" sz="3600" dirty="0"/>
              <a:t> </a:t>
            </a:r>
            <a:r>
              <a:rPr lang="el-GR" sz="3600" dirty="0" err="1"/>
              <a:t>σὲ</a:t>
            </a:r>
            <a:r>
              <a:rPr lang="el-GR" sz="3600" dirty="0"/>
              <a:t> μία </a:t>
            </a:r>
            <a:r>
              <a:rPr lang="el-GR" sz="3600" dirty="0" err="1"/>
              <a:t>καθολικὴ</a:t>
            </a:r>
            <a:r>
              <a:rPr lang="el-GR" sz="3600" dirty="0"/>
              <a:t> «</a:t>
            </a:r>
            <a:r>
              <a:rPr lang="el-GR" sz="3600" dirty="0" err="1"/>
              <a:t>ἀποκατάσταση</a:t>
            </a:r>
            <a:r>
              <a:rPr lang="el-GR" sz="3600" dirty="0"/>
              <a:t>»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ἀνθρώπου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ἀρχική</a:t>
            </a:r>
            <a:r>
              <a:rPr lang="el-GR" sz="3600" dirty="0"/>
              <a:t> του μορφή, </a:t>
            </a:r>
            <a:r>
              <a:rPr lang="el-GR" sz="3600" dirty="0" err="1"/>
              <a:t>δηλαδὴ</a:t>
            </a:r>
            <a:r>
              <a:rPr lang="el-GR" sz="3600" dirty="0"/>
              <a:t> </a:t>
            </a:r>
            <a:r>
              <a:rPr lang="el-GR" sz="3600" dirty="0" err="1"/>
              <a:t>στὴν</a:t>
            </a:r>
            <a:r>
              <a:rPr lang="el-GR" sz="3600" dirty="0"/>
              <a:t> </a:t>
            </a:r>
            <a:r>
              <a:rPr lang="el-GR" sz="3600" dirty="0" err="1"/>
              <a:t>ἕνωσή</a:t>
            </a:r>
            <a:r>
              <a:rPr lang="el-GR" sz="3600" dirty="0"/>
              <a:t> του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Θεό.</a:t>
            </a:r>
            <a:r>
              <a:rPr lang="en-GR" sz="3600" dirty="0"/>
              <a:t> </a:t>
            </a:r>
            <a:endParaRPr lang="el-GR" sz="3600" dirty="0"/>
          </a:p>
          <a:p>
            <a:r>
              <a:rPr lang="el-GR" sz="3600" dirty="0" err="1"/>
              <a:t>Ὁ</a:t>
            </a:r>
            <a:r>
              <a:rPr lang="el-GR" sz="3600" dirty="0"/>
              <a:t> Χριστιανός, δηλαδή, </a:t>
            </a:r>
            <a:r>
              <a:rPr lang="el-GR" sz="3600" dirty="0" err="1"/>
              <a:t>ἀγωνίζεται</a:t>
            </a:r>
            <a:r>
              <a:rPr lang="el-GR" sz="3600" dirty="0"/>
              <a:t> μέσα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ἄσκηση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</a:t>
            </a:r>
            <a:r>
              <a:rPr lang="el-GR" sz="3600" dirty="0" err="1"/>
              <a:t>ἀποβάλει</a:t>
            </a:r>
            <a:r>
              <a:rPr lang="el-GR" sz="3600" dirty="0"/>
              <a:t> </a:t>
            </a:r>
            <a:r>
              <a:rPr lang="el-GR" sz="3600" dirty="0" err="1"/>
              <a:t>τὴν</a:t>
            </a:r>
            <a:r>
              <a:rPr lang="el-GR" sz="3600" dirty="0"/>
              <a:t> «</a:t>
            </a:r>
            <a:r>
              <a:rPr lang="el-GR" sz="3600" dirty="0" err="1"/>
              <a:t>πεπτωκυῖα</a:t>
            </a:r>
            <a:r>
              <a:rPr lang="el-GR" sz="3600" dirty="0"/>
              <a:t>» φύση του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νὰ</a:t>
            </a:r>
            <a:r>
              <a:rPr lang="el-GR" sz="3600" dirty="0"/>
              <a:t> διακρίνει, </a:t>
            </a:r>
            <a:r>
              <a:rPr lang="el-GR" sz="3600" dirty="0" err="1"/>
              <a:t>ἔτσι</a:t>
            </a:r>
            <a:r>
              <a:rPr lang="el-GR" sz="3600" dirty="0"/>
              <a:t>, </a:t>
            </a:r>
            <a:r>
              <a:rPr lang="el-GR" sz="3600" dirty="0" err="1"/>
              <a:t>μὲ</a:t>
            </a:r>
            <a:r>
              <a:rPr lang="el-GR" sz="3600" dirty="0"/>
              <a:t> σαφήνεια </a:t>
            </a:r>
            <a:r>
              <a:rPr lang="el-GR" sz="3600" dirty="0" err="1"/>
              <a:t>τὰ</a:t>
            </a:r>
            <a:r>
              <a:rPr lang="el-GR" sz="3600" dirty="0"/>
              <a:t> </a:t>
            </a:r>
            <a:r>
              <a:rPr lang="el-GR" sz="3600" dirty="0" err="1"/>
              <a:t>στοιχεῖα</a:t>
            </a:r>
            <a:r>
              <a:rPr lang="el-GR" sz="3600" dirty="0"/>
              <a:t>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τὸν</a:t>
            </a:r>
            <a:r>
              <a:rPr lang="el-GR" sz="3600" dirty="0"/>
              <a:t> χωρίζουν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Θεό.</a:t>
            </a:r>
            <a:r>
              <a:rPr lang="en-G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566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36D8-1DD8-E646-AF8C-2F0BD5784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46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13546-4D56-2D4A-BE0F-C1E11BB65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86612"/>
            <a:ext cx="11971174" cy="6540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u="sng" dirty="0"/>
              <a:t>Β) </a:t>
            </a:r>
            <a:r>
              <a:rPr lang="el-GR" sz="3600" b="1" u="sng" dirty="0" err="1"/>
              <a:t>Πτυχὲς</a:t>
            </a:r>
            <a:r>
              <a:rPr lang="el-GR" sz="3600" b="1" u="sng" dirty="0"/>
              <a:t> </a:t>
            </a:r>
            <a:r>
              <a:rPr lang="el-GR" sz="3600" b="1" u="sng" dirty="0" err="1"/>
              <a:t>τοῦ</a:t>
            </a:r>
            <a:r>
              <a:rPr lang="el-GR" sz="3600" b="1" u="sng" dirty="0"/>
              <a:t> </a:t>
            </a:r>
            <a:r>
              <a:rPr lang="el-GR" sz="3600" b="1" u="sng" dirty="0" err="1"/>
              <a:t>ἀσκητικοῦ</a:t>
            </a:r>
            <a:r>
              <a:rPr lang="el-GR" sz="3600" b="1" u="sng" dirty="0"/>
              <a:t> χαρακτήρα </a:t>
            </a:r>
            <a:r>
              <a:rPr lang="el-GR" sz="3600" b="1" u="sng" dirty="0" err="1"/>
              <a:t>τῆς</a:t>
            </a:r>
            <a:r>
              <a:rPr lang="el-GR" sz="3600" b="1" u="sng" dirty="0"/>
              <a:t> </a:t>
            </a:r>
            <a:r>
              <a:rPr lang="el-GR" sz="3600" b="1" u="sng" dirty="0" err="1"/>
              <a:t>ὀρθόδοξης</a:t>
            </a:r>
            <a:r>
              <a:rPr lang="el-GR" sz="3600" b="1" u="sng" dirty="0"/>
              <a:t> Λατρείας</a:t>
            </a:r>
            <a:endParaRPr lang="en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βασικὸ</a:t>
            </a:r>
            <a:r>
              <a:rPr lang="el-GR" sz="3600" dirty="0"/>
              <a:t> </a:t>
            </a:r>
            <a:r>
              <a:rPr lang="el-GR" sz="3600" dirty="0" err="1"/>
              <a:t>χαρακτηριστικὸ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ὀρθόδοξης</a:t>
            </a:r>
            <a:r>
              <a:rPr lang="el-GR" sz="3600" dirty="0"/>
              <a:t> Λατρείας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συμμετοχὴ</a:t>
            </a:r>
            <a:r>
              <a:rPr lang="el-GR" sz="3600" dirty="0"/>
              <a:t> </a:t>
            </a:r>
            <a:r>
              <a:rPr lang="el-GR" sz="3600" dirty="0" err="1"/>
              <a:t>τοῦ</a:t>
            </a:r>
            <a:r>
              <a:rPr lang="el-GR" sz="3600" dirty="0"/>
              <a:t> σώματος </a:t>
            </a:r>
            <a:r>
              <a:rPr lang="el-GR" sz="3600" dirty="0" err="1"/>
              <a:t>στὰ</a:t>
            </a:r>
            <a:r>
              <a:rPr lang="el-GR" sz="3600" dirty="0"/>
              <a:t> τελούμενα. </a:t>
            </a:r>
            <a:r>
              <a:rPr lang="el-GR" sz="3600" dirty="0" err="1"/>
              <a:t>Οἱ</a:t>
            </a:r>
            <a:r>
              <a:rPr lang="el-GR" sz="3600" dirty="0"/>
              <a:t> στάσεις </a:t>
            </a:r>
            <a:r>
              <a:rPr lang="el-GR" sz="3600" dirty="0" err="1"/>
              <a:t>τοῦ</a:t>
            </a:r>
            <a:r>
              <a:rPr lang="el-GR" sz="3600" dirty="0"/>
              <a:t> σώματος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ἀνάλογες</a:t>
            </a:r>
            <a:r>
              <a:rPr lang="el-GR" sz="3600" dirty="0"/>
              <a:t>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διάφορες </a:t>
            </a:r>
            <a:r>
              <a:rPr lang="el-GR" sz="3600" dirty="0" err="1"/>
              <a:t>λειτουργικὲς</a:t>
            </a:r>
            <a:r>
              <a:rPr lang="el-GR" sz="3600" dirty="0"/>
              <a:t> περιστάσεις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ἐξαρτῶνται</a:t>
            </a:r>
            <a:r>
              <a:rPr lang="el-GR" sz="3600" dirty="0"/>
              <a:t> </a:t>
            </a:r>
            <a:r>
              <a:rPr lang="el-GR" sz="3600" dirty="0" err="1"/>
              <a:t>ἀπὸ</a:t>
            </a:r>
            <a:r>
              <a:rPr lang="el-GR" sz="3600" dirty="0"/>
              <a:t> </a:t>
            </a:r>
            <a:r>
              <a:rPr lang="el-GR" sz="3600" dirty="0" err="1"/>
              <a:t>αὐτές</a:t>
            </a:r>
            <a:r>
              <a:rPr lang="el-GR" sz="3600" dirty="0"/>
              <a:t>.</a:t>
            </a:r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Πολλὲς</a:t>
            </a:r>
            <a:r>
              <a:rPr lang="el-GR" sz="3600" dirty="0"/>
              <a:t> </a:t>
            </a:r>
            <a:r>
              <a:rPr lang="el-GR" sz="3600" dirty="0" err="1"/>
              <a:t>φορὲς</a:t>
            </a:r>
            <a:r>
              <a:rPr lang="el-GR" sz="3600" dirty="0"/>
              <a:t> </a:t>
            </a:r>
            <a:r>
              <a:rPr lang="el-GR" sz="3600" dirty="0" err="1"/>
              <a:t>οἱ</a:t>
            </a:r>
            <a:r>
              <a:rPr lang="el-GR" sz="3600" dirty="0"/>
              <a:t> στάσεις </a:t>
            </a:r>
            <a:r>
              <a:rPr lang="el-GR" sz="3600" dirty="0" err="1"/>
              <a:t>τοῦ</a:t>
            </a:r>
            <a:r>
              <a:rPr lang="el-GR" sz="3600" dirty="0"/>
              <a:t> σώματος </a:t>
            </a:r>
            <a:r>
              <a:rPr lang="el-GR" sz="3600" dirty="0" err="1"/>
              <a:t>ἀποτελοῦν</a:t>
            </a:r>
            <a:r>
              <a:rPr lang="el-GR" sz="3600" dirty="0"/>
              <a:t> </a:t>
            </a:r>
            <a:r>
              <a:rPr lang="el-GR" sz="3600" dirty="0" err="1"/>
              <a:t>τὸ</a:t>
            </a:r>
            <a:r>
              <a:rPr lang="el-GR" sz="3600" dirty="0"/>
              <a:t> θέμα </a:t>
            </a:r>
            <a:r>
              <a:rPr lang="el-GR" sz="3600" dirty="0" err="1"/>
              <a:t>ἱερατικῶν</a:t>
            </a:r>
            <a:r>
              <a:rPr lang="el-GR" sz="3600" dirty="0"/>
              <a:t> </a:t>
            </a:r>
            <a:r>
              <a:rPr lang="el-GR" sz="3600" dirty="0" err="1"/>
              <a:t>ἤ</a:t>
            </a:r>
            <a:r>
              <a:rPr lang="el-GR" sz="3600" dirty="0"/>
              <a:t> </a:t>
            </a:r>
            <a:r>
              <a:rPr lang="el-GR" sz="3600" dirty="0" err="1"/>
              <a:t>διακονικῶν</a:t>
            </a:r>
            <a:r>
              <a:rPr lang="el-GR" sz="3600" dirty="0"/>
              <a:t> προσκλήσεων, </a:t>
            </a:r>
            <a:r>
              <a:rPr lang="el-GR" sz="3600" dirty="0" err="1"/>
              <a:t>ὅπως</a:t>
            </a:r>
            <a:r>
              <a:rPr lang="el-GR" sz="3600" dirty="0"/>
              <a:t> «Σοφία </a:t>
            </a:r>
            <a:r>
              <a:rPr lang="el-GR" sz="3600" dirty="0" err="1"/>
              <a:t>ὀρθοί</a:t>
            </a:r>
            <a:r>
              <a:rPr lang="el-GR" sz="3600" dirty="0"/>
              <a:t>», «</a:t>
            </a:r>
            <a:r>
              <a:rPr lang="el-GR" sz="3600" dirty="0" err="1"/>
              <a:t>Ἔτι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ἔτι</a:t>
            </a:r>
            <a:r>
              <a:rPr lang="el-GR" sz="3600" dirty="0"/>
              <a:t> </a:t>
            </a:r>
            <a:r>
              <a:rPr lang="el-GR" sz="3600" dirty="0" err="1"/>
              <a:t>κλίναντες</a:t>
            </a:r>
            <a:r>
              <a:rPr lang="el-GR" sz="3600" dirty="0"/>
              <a:t> </a:t>
            </a:r>
            <a:r>
              <a:rPr lang="el-GR" sz="3600" dirty="0" err="1"/>
              <a:t>τὰ</a:t>
            </a:r>
            <a:r>
              <a:rPr lang="el-GR" sz="3600" dirty="0"/>
              <a:t> γόνατα» κ.λπ.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Ὁ</a:t>
            </a:r>
            <a:r>
              <a:rPr lang="el-GR" sz="3600" dirty="0"/>
              <a:t> </a:t>
            </a:r>
            <a:r>
              <a:rPr lang="el-GR" sz="3600" dirty="0" err="1"/>
              <a:t>ὀρθόδοξος</a:t>
            </a:r>
            <a:r>
              <a:rPr lang="el-GR" sz="3600" dirty="0"/>
              <a:t> Χριστιανός, </a:t>
            </a:r>
            <a:r>
              <a:rPr lang="el-GR" sz="3600" dirty="0" err="1"/>
              <a:t>ἑπομένως</a:t>
            </a:r>
            <a:r>
              <a:rPr lang="el-GR" sz="3600" dirty="0"/>
              <a:t>, </a:t>
            </a:r>
            <a:r>
              <a:rPr lang="el-GR" sz="3600" dirty="0" err="1"/>
              <a:t>μὲ</a:t>
            </a:r>
            <a:r>
              <a:rPr lang="el-GR" sz="3600" dirty="0"/>
              <a:t> </a:t>
            </a:r>
            <a:r>
              <a:rPr lang="el-GR" sz="3600" dirty="0" err="1"/>
              <a:t>τὶς</a:t>
            </a:r>
            <a:r>
              <a:rPr lang="el-GR" sz="3600" dirty="0"/>
              <a:t> στάσεις </a:t>
            </a:r>
            <a:r>
              <a:rPr lang="el-GR" sz="3600" dirty="0" err="1"/>
              <a:t>τοῦ</a:t>
            </a:r>
            <a:r>
              <a:rPr lang="el-GR" sz="3600" dirty="0"/>
              <a:t> σώματος </a:t>
            </a:r>
            <a:r>
              <a:rPr lang="el-GR" sz="3600" dirty="0" err="1"/>
              <a:t>κατὰ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διάρκεια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συμμετοχῆς</a:t>
            </a:r>
            <a:r>
              <a:rPr lang="el-GR" sz="3600" dirty="0"/>
              <a:t> του </a:t>
            </a:r>
            <a:r>
              <a:rPr lang="el-GR" sz="3600" dirty="0" err="1"/>
              <a:t>στὴ</a:t>
            </a:r>
            <a:r>
              <a:rPr lang="el-GR" sz="3600" dirty="0"/>
              <a:t> Λατρεία, διαδηλώνει </a:t>
            </a:r>
            <a:r>
              <a:rPr lang="el-GR" sz="3600" dirty="0" err="1"/>
              <a:t>γιὰ</a:t>
            </a:r>
            <a:r>
              <a:rPr lang="el-GR" sz="3600" dirty="0"/>
              <a:t> μία </a:t>
            </a:r>
            <a:r>
              <a:rPr lang="el-GR" sz="3600" dirty="0" err="1"/>
              <a:t>ἀκόμη</a:t>
            </a:r>
            <a:r>
              <a:rPr lang="el-GR" sz="3600" dirty="0"/>
              <a:t> </a:t>
            </a:r>
            <a:r>
              <a:rPr lang="el-GR" sz="3600" dirty="0" err="1"/>
              <a:t>φορὰ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συναίσθηση </a:t>
            </a:r>
            <a:r>
              <a:rPr lang="el-GR" sz="3600" dirty="0" err="1"/>
              <a:t>τοῦ</a:t>
            </a:r>
            <a:r>
              <a:rPr lang="el-GR" sz="3600" dirty="0"/>
              <a:t> </a:t>
            </a:r>
            <a:r>
              <a:rPr lang="el-GR" sz="3600" dirty="0" err="1"/>
              <a:t>ἄρρηκτου</a:t>
            </a:r>
            <a:r>
              <a:rPr lang="el-GR" sz="3600" dirty="0"/>
              <a:t> </a:t>
            </a:r>
            <a:r>
              <a:rPr lang="el-GR" sz="3600" dirty="0" err="1"/>
              <a:t>δεσμοῦ</a:t>
            </a:r>
            <a:r>
              <a:rPr lang="el-GR" sz="3600" dirty="0"/>
              <a:t> σώματος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ψυχῆς</a:t>
            </a:r>
            <a:r>
              <a:rPr lang="el-GR" sz="3600" dirty="0"/>
              <a:t>.</a:t>
            </a:r>
            <a:endParaRPr lang="en-GR" sz="3600" dirty="0"/>
          </a:p>
          <a:p>
            <a:pPr marL="0" indent="0">
              <a:buNone/>
            </a:pP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1302535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53B3-A7AA-3F4A-ACDE-969995744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46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6C7FA-54E9-1940-955F-F2DD1668E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95942"/>
            <a:ext cx="11952513" cy="6540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γνωστὸ</a:t>
            </a:r>
            <a:r>
              <a:rPr lang="el-GR" sz="3600" dirty="0"/>
              <a:t> </a:t>
            </a:r>
            <a:r>
              <a:rPr lang="el-GR" sz="3600" dirty="0" err="1"/>
              <a:t>ὅτι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μοναστικὴ</a:t>
            </a:r>
            <a:r>
              <a:rPr lang="el-GR" sz="3600" dirty="0"/>
              <a:t> Λατρεία </a:t>
            </a:r>
            <a:r>
              <a:rPr lang="el-GR" sz="3600" dirty="0" err="1"/>
              <a:t>ἔθεσε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σφραγίδα της </a:t>
            </a:r>
            <a:r>
              <a:rPr lang="el-GR" sz="3600" dirty="0" err="1"/>
              <a:t>σὲ</a:t>
            </a:r>
            <a:r>
              <a:rPr lang="el-GR" sz="3600" dirty="0"/>
              <a:t> </a:t>
            </a:r>
            <a:r>
              <a:rPr lang="el-GR" sz="3600" dirty="0" err="1"/>
              <a:t>πολλὲς</a:t>
            </a:r>
            <a:r>
              <a:rPr lang="el-GR" sz="3600" dirty="0"/>
              <a:t> </a:t>
            </a:r>
            <a:r>
              <a:rPr lang="el-GR" sz="3600" dirty="0" err="1"/>
              <a:t>πτυχὲς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</a:t>
            </a:r>
            <a:r>
              <a:rPr lang="el-GR" sz="3600" dirty="0" err="1"/>
              <a:t>ὀρθόδοξης</a:t>
            </a:r>
            <a:r>
              <a:rPr lang="el-GR" sz="3600" dirty="0"/>
              <a:t> </a:t>
            </a:r>
            <a:r>
              <a:rPr lang="el-GR" sz="3600" dirty="0" err="1"/>
              <a:t>λειτουργικῆς</a:t>
            </a:r>
            <a:r>
              <a:rPr lang="el-GR" sz="3600" dirty="0"/>
              <a:t> παραδόσεως. </a:t>
            </a:r>
            <a:r>
              <a:rPr lang="el-GR" sz="3600" dirty="0" err="1"/>
              <a:t>Ὁ</a:t>
            </a:r>
            <a:r>
              <a:rPr lang="el-GR" sz="3600" dirty="0"/>
              <a:t> χαρακτήρας </a:t>
            </a:r>
            <a:r>
              <a:rPr lang="el-GR" sz="3600" dirty="0" err="1"/>
              <a:t>τῆς</a:t>
            </a:r>
            <a:r>
              <a:rPr lang="el-GR" sz="3600" dirty="0"/>
              <a:t> «</a:t>
            </a:r>
            <a:r>
              <a:rPr lang="el-GR" sz="3600" dirty="0" err="1"/>
              <a:t>διηνεκοῦς</a:t>
            </a:r>
            <a:r>
              <a:rPr lang="el-GR" sz="3600" dirty="0"/>
              <a:t> βίας </a:t>
            </a:r>
            <a:r>
              <a:rPr lang="el-GR" sz="3600" dirty="0" err="1"/>
              <a:t>τῆς</a:t>
            </a:r>
            <a:r>
              <a:rPr lang="el-GR" sz="3600" dirty="0"/>
              <a:t> φύσεως», </a:t>
            </a:r>
            <a:r>
              <a:rPr lang="el-GR" sz="3600" dirty="0" err="1"/>
              <a:t>ποὺ</a:t>
            </a:r>
            <a:r>
              <a:rPr lang="el-GR" sz="3600" dirty="0"/>
              <a:t> </a:t>
            </a:r>
            <a:r>
              <a:rPr lang="el-GR" sz="3600" dirty="0" err="1"/>
              <a:t>σηματοδοτεῖ</a:t>
            </a:r>
            <a:r>
              <a:rPr lang="el-GR" sz="3600" dirty="0"/>
              <a:t> </a:t>
            </a:r>
            <a:r>
              <a:rPr lang="el-GR" sz="3600" dirty="0" err="1"/>
              <a:t>τὴ</a:t>
            </a:r>
            <a:r>
              <a:rPr lang="el-GR" sz="3600" dirty="0"/>
              <a:t> </a:t>
            </a:r>
            <a:r>
              <a:rPr lang="el-GR" sz="3600" dirty="0" err="1"/>
              <a:t>ζωὴ</a:t>
            </a:r>
            <a:r>
              <a:rPr lang="el-GR" sz="3600" dirty="0"/>
              <a:t> </a:t>
            </a:r>
            <a:r>
              <a:rPr lang="el-GR" sz="3600" dirty="0" err="1"/>
              <a:t>τῶν</a:t>
            </a:r>
            <a:r>
              <a:rPr lang="el-GR" sz="3600" dirty="0"/>
              <a:t> </a:t>
            </a:r>
            <a:r>
              <a:rPr lang="el-GR" sz="3600" dirty="0" err="1"/>
              <a:t>Μοναχῶν</a:t>
            </a:r>
            <a:r>
              <a:rPr lang="el-GR" sz="3600" dirty="0"/>
              <a:t>, </a:t>
            </a:r>
            <a:r>
              <a:rPr lang="el-GR" sz="3600" dirty="0" err="1"/>
              <a:t>ὑπῆρξε</a:t>
            </a:r>
            <a:r>
              <a:rPr lang="el-GR" sz="3600" dirty="0"/>
              <a:t> </a:t>
            </a:r>
            <a:r>
              <a:rPr lang="el-GR" sz="3600" dirty="0" err="1"/>
              <a:t>καθοριστικὸς</a:t>
            </a:r>
            <a:r>
              <a:rPr lang="el-GR" sz="3600" dirty="0"/>
              <a:t> παράγοντας </a:t>
            </a:r>
            <a:r>
              <a:rPr lang="el-GR" sz="3600" dirty="0" err="1"/>
              <a:t>στὶς</a:t>
            </a:r>
            <a:r>
              <a:rPr lang="el-GR" sz="3600" dirty="0"/>
              <a:t> </a:t>
            </a:r>
            <a:r>
              <a:rPr lang="el-GR" sz="3600" dirty="0" err="1"/>
              <a:t>ἐξελίξεις</a:t>
            </a:r>
            <a:r>
              <a:rPr lang="el-GR" sz="3600" dirty="0"/>
              <a:t> </a:t>
            </a:r>
            <a:r>
              <a:rPr lang="el-GR" sz="3600" dirty="0" err="1"/>
              <a:t>τῆς</a:t>
            </a:r>
            <a:r>
              <a:rPr lang="el-GR" sz="3600" dirty="0"/>
              <a:t> Λατρείας, τόσο </a:t>
            </a:r>
            <a:r>
              <a:rPr lang="el-GR" sz="3600" dirty="0" err="1"/>
              <a:t>στὶς</a:t>
            </a:r>
            <a:r>
              <a:rPr lang="el-GR" sz="3600" dirty="0"/>
              <a:t> συνθέσεις </a:t>
            </a:r>
            <a:r>
              <a:rPr lang="el-GR" sz="3600" dirty="0" err="1"/>
              <a:t>ὕμνων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εὐχῶν</a:t>
            </a:r>
            <a:r>
              <a:rPr lang="el-GR" sz="3600" dirty="0"/>
              <a:t>, </a:t>
            </a:r>
            <a:r>
              <a:rPr lang="el-GR" sz="3600" dirty="0" err="1"/>
              <a:t>ὅσο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</a:t>
            </a:r>
            <a:r>
              <a:rPr lang="el-GR" sz="3600" dirty="0" err="1"/>
              <a:t>στὰ</a:t>
            </a:r>
            <a:r>
              <a:rPr lang="el-GR" sz="3600" dirty="0"/>
              <a:t> </a:t>
            </a:r>
            <a:r>
              <a:rPr lang="el-GR" sz="3600" dirty="0" err="1"/>
              <a:t>τελετουργικὰ</a:t>
            </a:r>
            <a:r>
              <a:rPr lang="el-GR" sz="3600" dirty="0"/>
              <a:t> θέματα.</a:t>
            </a:r>
            <a:r>
              <a:rPr lang="en-GR" sz="3600" dirty="0"/>
              <a:t>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• </a:t>
            </a:r>
            <a:r>
              <a:rPr lang="el-GR" sz="3600" dirty="0" err="1"/>
              <a:t>Τὸ</a:t>
            </a:r>
            <a:r>
              <a:rPr lang="el-GR" sz="3600" dirty="0"/>
              <a:t> </a:t>
            </a:r>
            <a:r>
              <a:rPr lang="el-GR" sz="3600" dirty="0" err="1"/>
              <a:t>ἀσκητικὸ</a:t>
            </a:r>
            <a:r>
              <a:rPr lang="el-GR" sz="3600" dirty="0"/>
              <a:t> </a:t>
            </a:r>
            <a:r>
              <a:rPr lang="el-GR" sz="3600" dirty="0" err="1"/>
              <a:t>στοιχεῖο</a:t>
            </a:r>
            <a:r>
              <a:rPr lang="el-GR" sz="3600" dirty="0"/>
              <a:t> διαπνέει </a:t>
            </a:r>
            <a:r>
              <a:rPr lang="el-GR" sz="3600" dirty="0" err="1"/>
              <a:t>τὴν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Λατρεία </a:t>
            </a:r>
            <a:r>
              <a:rPr lang="el-GR" sz="3600" dirty="0" err="1"/>
              <a:t>κατὰ</a:t>
            </a:r>
            <a:r>
              <a:rPr lang="el-GR" sz="3600" dirty="0"/>
              <a:t> τρόπο </a:t>
            </a:r>
            <a:r>
              <a:rPr lang="el-GR" sz="3600" dirty="0" err="1"/>
              <a:t>λεπτὸ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 «μυστικό».</a:t>
            </a:r>
            <a:r>
              <a:rPr lang="en-GR" sz="3600" dirty="0"/>
              <a:t> </a:t>
            </a:r>
            <a:r>
              <a:rPr lang="el-GR" sz="3600" dirty="0"/>
              <a:t> </a:t>
            </a:r>
            <a:r>
              <a:rPr lang="el-GR" sz="3600" dirty="0" err="1"/>
              <a:t>Ὅλη</a:t>
            </a:r>
            <a:r>
              <a:rPr lang="el-GR" sz="3600" dirty="0"/>
              <a:t> </a:t>
            </a:r>
            <a:r>
              <a:rPr lang="el-GR" sz="3600" dirty="0" err="1"/>
              <a:t>ἡ</a:t>
            </a:r>
            <a:r>
              <a:rPr lang="el-GR" sz="3600" dirty="0"/>
              <a:t> </a:t>
            </a:r>
            <a:r>
              <a:rPr lang="el-GR" sz="3600" dirty="0" err="1"/>
              <a:t>ὀρθόδοξη</a:t>
            </a:r>
            <a:r>
              <a:rPr lang="el-GR" sz="3600" dirty="0"/>
              <a:t> Λατρεία </a:t>
            </a:r>
            <a:r>
              <a:rPr lang="el-GR" sz="3600" dirty="0" err="1"/>
              <a:t>εἶναι</a:t>
            </a:r>
            <a:r>
              <a:rPr lang="el-GR" sz="3600" dirty="0"/>
              <a:t> </a:t>
            </a:r>
            <a:r>
              <a:rPr lang="el-GR" sz="3600" dirty="0" err="1"/>
              <a:t>ἕνα</a:t>
            </a:r>
            <a:r>
              <a:rPr lang="el-GR" sz="3600" dirty="0"/>
              <a:t> </a:t>
            </a:r>
            <a:r>
              <a:rPr lang="el-GR" sz="3600" dirty="0" err="1"/>
              <a:t>αἴτημα</a:t>
            </a:r>
            <a:r>
              <a:rPr lang="el-GR" sz="3600" dirty="0"/>
              <a:t> </a:t>
            </a:r>
            <a:r>
              <a:rPr lang="el-GR" sz="3600" dirty="0" err="1"/>
              <a:t>καὶ</a:t>
            </a:r>
            <a:r>
              <a:rPr lang="el-GR" sz="3600" dirty="0"/>
              <a:t>, συγχρόνως, </a:t>
            </a:r>
            <a:r>
              <a:rPr lang="el-GR" sz="3600" dirty="0" err="1"/>
              <a:t>μιὰ</a:t>
            </a:r>
            <a:r>
              <a:rPr lang="el-GR" sz="3600" dirty="0"/>
              <a:t> </a:t>
            </a:r>
            <a:r>
              <a:rPr lang="el-GR" sz="3600" dirty="0" err="1"/>
              <a:t>προτροπὴ</a:t>
            </a:r>
            <a:r>
              <a:rPr lang="el-GR" sz="3600" dirty="0"/>
              <a:t> </a:t>
            </a:r>
            <a:r>
              <a:rPr lang="el-GR" sz="3600" dirty="0" err="1"/>
              <a:t>γιὰ</a:t>
            </a:r>
            <a:r>
              <a:rPr lang="el-GR" sz="3600" dirty="0"/>
              <a:t> </a:t>
            </a:r>
            <a:r>
              <a:rPr lang="el-GR" sz="3600" dirty="0" err="1"/>
              <a:t>ἀσκητικὸ</a:t>
            </a:r>
            <a:r>
              <a:rPr lang="el-GR" sz="3600" dirty="0"/>
              <a:t> </a:t>
            </a:r>
            <a:r>
              <a:rPr lang="el-GR" sz="3600" dirty="0" err="1"/>
              <a:t>ἀγώνα</a:t>
            </a:r>
            <a:r>
              <a:rPr lang="el-GR" sz="3600" dirty="0"/>
              <a:t>. </a:t>
            </a:r>
            <a:endParaRPr lang="en-GR" sz="3600" dirty="0"/>
          </a:p>
          <a:p>
            <a:pPr marL="0" indent="0">
              <a:buNone/>
            </a:pPr>
            <a:endParaRPr lang="en-GR" sz="3600" dirty="0"/>
          </a:p>
        </p:txBody>
      </p:sp>
    </p:spTree>
    <p:extLst>
      <p:ext uri="{BB962C8B-B14F-4D97-AF65-F5344CB8AC3E}">
        <p14:creationId xmlns:p14="http://schemas.microsoft.com/office/powerpoint/2010/main" val="286785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2422</Words>
  <Application>Microsoft Macintosh PowerPoint</Application>
  <PresentationFormat>Widescreen</PresentationFormat>
  <Paragraphs>70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Palatino Linotype</vt:lpstr>
      <vt:lpstr>Office Theme</vt:lpstr>
      <vt:lpstr> 3. ΤΟ ΑΣΚΗΤΙΚΟ ΣΤΟΙΧΕΙΟ ΣΤΗΝ ΟΡΘΟΔΟΞΗ ΛΑΤΡΕΙΑ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4. ΑΝΤΙΑΙΡΕΤΙΚΗ ΘΕΟΛΟΓΙΑ ΚΑΙ ΕΥΧΑΡΙΣΤΙΑΚΗ ΠΡΟΣΕΥΧΗ ΤΟΝ ΤΕΤΑΡΤΟ ΑΙΩΝΑ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310</cp:revision>
  <dcterms:created xsi:type="dcterms:W3CDTF">2021-02-22T13:28:41Z</dcterms:created>
  <dcterms:modified xsi:type="dcterms:W3CDTF">2021-03-22T16:44:19Z</dcterms:modified>
</cp:coreProperties>
</file>