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82" r:id="rId2"/>
    <p:sldId id="383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/>
    <p:restoredTop sz="93475"/>
  </p:normalViewPr>
  <p:slideViewPr>
    <p:cSldViewPr snapToGrid="0" snapToObjects="1">
      <p:cViewPr varScale="1">
        <p:scale>
          <a:sx n="122" d="100"/>
          <a:sy n="122" d="100"/>
        </p:scale>
        <p:origin x="8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29/4/21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22904-6E86-3E45-883B-90F875032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022" y="365125"/>
            <a:ext cx="10789778" cy="3574486"/>
          </a:xfrm>
        </p:spPr>
        <p:txBody>
          <a:bodyPr>
            <a:normAutofit/>
          </a:bodyPr>
          <a:lstStyle/>
          <a:p>
            <a:r>
              <a:rPr lang="el-GR" sz="4800" b="1" dirty="0"/>
              <a:t>7. Η ΕΚΚΛΗΣΙΟΛΟΓΙΚΗ ΘΕΩΡΗΣΗ ΤΗΣ ΘΕΙΑΣ ΕΥΧΑΡΙΣΤΙΑΣ, ΠΗΓΗ ΤΗΣ ΕΚΚΛΗΣΙΑΣΤΙΚΗΣ ΑΥΤΟΣΥΝΕΙΔΗΣΙΑΣ ΚΑΙ ΛΕΙΤΟΥΡΓΙΚΗΣ ΑΝΑΓΕΝΝΗΣΗΣ</a:t>
            </a:r>
            <a:br>
              <a:rPr lang="en-GR" sz="4800" b="1" dirty="0"/>
            </a:br>
            <a:endParaRPr lang="en-GR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7472-5E9C-F74A-B1F2-60FBF0409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022" y="4093435"/>
            <a:ext cx="10789778" cy="2083527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33659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019C1-B636-5E4F-84D5-F183DD7D3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1" y="1"/>
            <a:ext cx="11293981" cy="769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7697A-ADD7-F349-9390-41AC4AEAF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53824"/>
            <a:ext cx="11938474" cy="6597354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«σύναξη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»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«</a:t>
            </a:r>
            <a:r>
              <a:rPr lang="el-GR" sz="3200" dirty="0" err="1"/>
              <a:t>σύναξις</a:t>
            </a:r>
            <a:r>
              <a:rPr lang="el-GR" sz="3200" dirty="0"/>
              <a:t>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Βασιλείαν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 </a:t>
            </a:r>
            <a:r>
              <a:rPr lang="el-GR" sz="3200" dirty="0" err="1"/>
              <a:t>μαρτυρεῖται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πληθῶρα</a:t>
            </a:r>
            <a:r>
              <a:rPr lang="el-GR" sz="3200" dirty="0"/>
              <a:t> </a:t>
            </a:r>
            <a:r>
              <a:rPr lang="el-GR" sz="3200" dirty="0" err="1"/>
              <a:t>πηγῶν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αἰώνων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πιστοποιεῖται</a:t>
            </a:r>
            <a:r>
              <a:rPr lang="el-GR" sz="3200" dirty="0"/>
              <a:t> </a:t>
            </a:r>
            <a:r>
              <a:rPr lang="el-GR" sz="3200" dirty="0" err="1"/>
              <a:t>σαφῶς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κείμενα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ἔφθασαν</a:t>
            </a:r>
            <a:r>
              <a:rPr lang="el-GR" sz="3200" dirty="0"/>
              <a:t> </a:t>
            </a:r>
            <a:r>
              <a:rPr lang="el-GR" sz="3200" dirty="0" err="1"/>
              <a:t>ἕως</a:t>
            </a:r>
            <a:r>
              <a:rPr lang="el-GR" sz="3200" dirty="0"/>
              <a:t> σήμερα.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ξεκίνημα, </a:t>
            </a:r>
            <a:r>
              <a:rPr lang="el-GR" sz="3200" dirty="0" err="1"/>
              <a:t>ἤδη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λόγια «</a:t>
            </a:r>
            <a:r>
              <a:rPr lang="el-GR" sz="3200" dirty="0" err="1"/>
              <a:t>Εὐλογημένη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Βασιλεία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Πατρὸς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Υἱοῦ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Πνεύματος»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ταύτιση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συνάξεως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ἔρχομὸ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Βασιλείας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κόσμο.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ἐσχατολογικὴ</a:t>
            </a:r>
            <a:r>
              <a:rPr lang="el-GR" sz="3200" dirty="0"/>
              <a:t> διάσταση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Ἐκκλησίας-Εὐχαριστίας</a:t>
            </a:r>
            <a:r>
              <a:rPr lang="el-GR" sz="3200" dirty="0"/>
              <a:t> διαπνέει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νοηματοδοτεῖ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ἐπιμέρους</a:t>
            </a:r>
            <a:r>
              <a:rPr lang="el-GR" sz="3200" dirty="0"/>
              <a:t> </a:t>
            </a:r>
            <a:r>
              <a:rPr lang="el-GR" sz="3200" dirty="0" err="1"/>
              <a:t>πτυχὲς</a:t>
            </a:r>
            <a:r>
              <a:rPr lang="el-GR" sz="3200" dirty="0"/>
              <a:t> (τυπικό, </a:t>
            </a:r>
            <a:r>
              <a:rPr lang="el-GR" sz="3200" dirty="0" err="1"/>
              <a:t>ἄμφια</a:t>
            </a:r>
            <a:r>
              <a:rPr lang="el-GR" sz="3200" dirty="0"/>
              <a:t>, διάκοσμος, ψαλμωδία)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ὑπάρχουν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τελετουργικὲς</a:t>
            </a:r>
            <a:r>
              <a:rPr lang="el-GR" sz="3200" dirty="0"/>
              <a:t> πτυχές,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«μέσα»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ὁδηγοῦν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αἰωνιότητα</a:t>
            </a:r>
            <a:r>
              <a:rPr lang="el-GR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49480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8DAE9-C081-2F44-8CA2-E85A95FC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F27C1-8F55-4848-A4C2-F60F5EE9B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95" y="111095"/>
            <a:ext cx="11955567" cy="6611455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τίθεται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θεμελιακὸ</a:t>
            </a:r>
            <a:r>
              <a:rPr lang="el-GR" sz="3200" dirty="0"/>
              <a:t> ζήτημα </a:t>
            </a:r>
            <a:r>
              <a:rPr lang="el-GR" sz="3200" dirty="0" err="1"/>
              <a:t>τῆς</a:t>
            </a:r>
            <a:r>
              <a:rPr lang="el-GR" sz="3200" dirty="0"/>
              <a:t> σχέσεως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ὑπόλοιπα</a:t>
            </a:r>
            <a:r>
              <a:rPr lang="el-GR" sz="3200" dirty="0"/>
              <a:t> Μυστήρια. </a:t>
            </a:r>
            <a:r>
              <a:rPr lang="el-GR" sz="3200" dirty="0" err="1"/>
              <a:t>Ἡ</a:t>
            </a:r>
            <a:r>
              <a:rPr lang="el-GR" sz="3200" dirty="0"/>
              <a:t> συνάφεια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γνωστὴ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δεδομένο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προϋπάρξαντα</a:t>
            </a:r>
            <a:r>
              <a:rPr lang="el-GR" sz="3200" dirty="0"/>
              <a:t> (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διάρκεια </a:t>
            </a:r>
            <a:r>
              <a:rPr lang="el-GR" sz="3200" dirty="0" err="1"/>
              <a:t>πολλῶν</a:t>
            </a:r>
            <a:r>
              <a:rPr lang="el-GR" sz="3200" dirty="0"/>
              <a:t> </a:t>
            </a:r>
            <a:r>
              <a:rPr lang="el-GR" sz="3200" dirty="0" err="1"/>
              <a:t>αἰώνω</a:t>
            </a:r>
            <a:r>
              <a:rPr lang="el-GR" sz="3200" dirty="0"/>
              <a:t>) σύνδεσμο Μυστηρίων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ἁγιαστικῶν</a:t>
            </a:r>
            <a:r>
              <a:rPr lang="el-GR" sz="3200" dirty="0"/>
              <a:t> πράξεων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σημερινὴ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σύνδεσμος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διαρραγεῖ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</a:t>
            </a:r>
            <a:r>
              <a:rPr lang="el-GR" sz="3200" dirty="0" err="1"/>
              <a:t>ἑνὸς</a:t>
            </a:r>
            <a:r>
              <a:rPr lang="el-GR" sz="3200" dirty="0"/>
              <a:t> πνεύματος «</a:t>
            </a:r>
            <a:r>
              <a:rPr lang="el-GR" sz="3200" dirty="0" err="1"/>
              <a:t>τελετουργικῆς</a:t>
            </a:r>
            <a:r>
              <a:rPr lang="el-GR" sz="3200" dirty="0"/>
              <a:t> </a:t>
            </a:r>
            <a:r>
              <a:rPr lang="el-GR" sz="3200" dirty="0" err="1"/>
              <a:t>αὐτονομίας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αὐτῶν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Ἀρκεῖ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παράδειγμα,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ἀναλογισθοῦμε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προβλήματα </a:t>
            </a:r>
            <a:r>
              <a:rPr lang="el-GR" sz="3200" dirty="0" err="1"/>
              <a:t>ποὺ</a:t>
            </a:r>
            <a:r>
              <a:rPr lang="el-GR" sz="3200" dirty="0"/>
              <a:t> πηγάζουν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αὐτόνομη</a:t>
            </a:r>
            <a:r>
              <a:rPr lang="el-GR" sz="3200" dirty="0"/>
              <a:t> τέλεση </a:t>
            </a:r>
            <a:r>
              <a:rPr lang="el-GR" sz="3200" dirty="0" err="1"/>
              <a:t>τοῦ</a:t>
            </a:r>
            <a:r>
              <a:rPr lang="el-GR" sz="3200" dirty="0"/>
              <a:t> Βαπτίσματος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Γάμου: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ἀποδέκτες</a:t>
            </a:r>
            <a:r>
              <a:rPr lang="el-GR" sz="3200" dirty="0"/>
              <a:t> τους προσέρχονται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 τους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τυγχάνει διερευνήσεως,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προτέρων,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μέρους τους </a:t>
            </a:r>
            <a:r>
              <a:rPr lang="el-GR" sz="3200" dirty="0" err="1"/>
              <a:t>ἀποδοχὴ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μὴ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Χάριτος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6855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199F9-9451-0747-909B-7A4FE7FB1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B8229-AA09-534B-B2B8-21F6ED198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173905"/>
            <a:ext cx="11964112" cy="6505916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Ἐὰν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τόσο </a:t>
            </a:r>
            <a:r>
              <a:rPr lang="el-GR" sz="3200" dirty="0" err="1"/>
              <a:t>τὸ</a:t>
            </a:r>
            <a:r>
              <a:rPr lang="el-GR" sz="3200" dirty="0"/>
              <a:t> Βάπτισμα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Γάμος </a:t>
            </a:r>
            <a:r>
              <a:rPr lang="el-GR" sz="3200" dirty="0" err="1"/>
              <a:t>ἦσαν</a:t>
            </a:r>
            <a:r>
              <a:rPr lang="el-GR" sz="3200" dirty="0"/>
              <a:t> </a:t>
            </a:r>
            <a:r>
              <a:rPr lang="el-GR" sz="3200" dirty="0" err="1"/>
              <a:t>ἐντεταγμένα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ὑπῆρχε</a:t>
            </a:r>
            <a:r>
              <a:rPr lang="el-GR" sz="3200" dirty="0"/>
              <a:t>-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πραγμάτων-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τονισμὸς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ἀλήθειας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Μυστήρια </a:t>
            </a:r>
            <a:r>
              <a:rPr lang="el-GR" sz="3200" dirty="0" err="1"/>
              <a:t>αὐτὰ</a:t>
            </a:r>
            <a:r>
              <a:rPr lang="el-GR" sz="3200" dirty="0"/>
              <a:t> σημαίνει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ὀδηγηθηκαμε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ψευδοδιλήμματα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τύπου «</a:t>
            </a:r>
            <a:r>
              <a:rPr lang="el-GR" sz="3200" dirty="0" err="1"/>
              <a:t>πολιτικὸς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θρησκευτικὸς</a:t>
            </a:r>
            <a:r>
              <a:rPr lang="el-GR" sz="3200" dirty="0"/>
              <a:t> γάμος»,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ἀληθινὸ</a:t>
            </a:r>
            <a:r>
              <a:rPr lang="el-GR" sz="3200" dirty="0"/>
              <a:t> δίλημμα </a:t>
            </a:r>
            <a:r>
              <a:rPr lang="el-GR" sz="3200" dirty="0" err="1"/>
              <a:t>εἶναι</a:t>
            </a:r>
            <a:r>
              <a:rPr lang="el-GR" sz="3200" dirty="0"/>
              <a:t> «</a:t>
            </a:r>
            <a:r>
              <a:rPr lang="el-GR" sz="3200" dirty="0" err="1"/>
              <a:t>πολιτικὸς</a:t>
            </a:r>
            <a:r>
              <a:rPr lang="el-GR" sz="3200" dirty="0"/>
              <a:t> γάμος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)».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ἄρνηση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συμμετάσχει </a:t>
            </a:r>
            <a:r>
              <a:rPr lang="el-GR" sz="3200" dirty="0" err="1"/>
              <a:t>στὰ</a:t>
            </a:r>
            <a:r>
              <a:rPr lang="el-GR" sz="3200" dirty="0"/>
              <a:t> Μυστήρια </a:t>
            </a:r>
            <a:r>
              <a:rPr lang="el-GR" sz="3200" dirty="0" err="1"/>
              <a:t>τοῦ</a:t>
            </a:r>
            <a:r>
              <a:rPr lang="el-GR" sz="3200" dirty="0"/>
              <a:t> Βαπτίσματος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Γάμου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ἄρνηση</a:t>
            </a:r>
            <a:r>
              <a:rPr lang="el-GR" sz="3200" dirty="0"/>
              <a:t> </a:t>
            </a:r>
            <a:r>
              <a:rPr lang="el-GR" sz="3200" dirty="0" err="1"/>
              <a:t>συμμετοχῆς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μία «</a:t>
            </a:r>
            <a:r>
              <a:rPr lang="el-GR" sz="3200" dirty="0" err="1"/>
              <a:t>αὐτόνομη</a:t>
            </a:r>
            <a:r>
              <a:rPr lang="el-GR" sz="3200" dirty="0"/>
              <a:t> </a:t>
            </a:r>
            <a:r>
              <a:rPr lang="el-GR" sz="3200" dirty="0" err="1"/>
              <a:t>ἁγιαστικὴ</a:t>
            </a:r>
            <a:r>
              <a:rPr lang="el-GR" sz="3200" dirty="0"/>
              <a:t> πρόταση»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Ἱερωσύνης</a:t>
            </a:r>
            <a:r>
              <a:rPr lang="el-GR" sz="3200" dirty="0"/>
              <a:t>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ἀκολουθήσει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πορεία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ὑπολοιπων</a:t>
            </a:r>
            <a:r>
              <a:rPr lang="el-GR" sz="3200" dirty="0"/>
              <a:t> Μυστηρίων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ἀποκοπή</a:t>
            </a:r>
            <a:r>
              <a:rPr lang="el-GR" sz="3200" dirty="0"/>
              <a:t> τους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ἀμφίβολο</a:t>
            </a:r>
            <a:r>
              <a:rPr lang="el-GR" sz="3200" dirty="0"/>
              <a:t>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προκαλοῦσε</a:t>
            </a:r>
            <a:r>
              <a:rPr lang="el-GR" sz="3200" dirty="0"/>
              <a:t> (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ψυχὲς</a:t>
            </a:r>
            <a:r>
              <a:rPr lang="el-GR" sz="3200" dirty="0"/>
              <a:t> τόσο </a:t>
            </a:r>
            <a:r>
              <a:rPr lang="el-GR" sz="3200" dirty="0" err="1"/>
              <a:t>τοῦ</a:t>
            </a:r>
            <a:r>
              <a:rPr lang="el-GR" sz="3200" dirty="0"/>
              <a:t> χειροτονούμενου,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)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εἰσόδου</a:t>
            </a:r>
            <a:r>
              <a:rPr lang="el-GR" sz="3200" dirty="0"/>
              <a:t>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Ἅγια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Ἁγίων</a:t>
            </a:r>
            <a:r>
              <a:rPr lang="el-GR" sz="3200" dirty="0"/>
              <a:t>».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68644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AE46B-BE96-6347-A359-619CB07D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90277-33BE-7141-9019-B9B1E5A4E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95" y="173906"/>
            <a:ext cx="11904292" cy="6514459"/>
          </a:xfrm>
        </p:spPr>
        <p:txBody>
          <a:bodyPr>
            <a:noAutofit/>
          </a:bodyPr>
          <a:lstStyle/>
          <a:p>
            <a:r>
              <a:rPr lang="el-GR" sz="3200" dirty="0" err="1"/>
              <a:t>Τὰ</a:t>
            </a:r>
            <a:r>
              <a:rPr lang="el-GR" sz="3200" dirty="0"/>
              <a:t> παραπάνω σημαίνουν </a:t>
            </a:r>
            <a:r>
              <a:rPr lang="el-GR" sz="3200" dirty="0" err="1"/>
              <a:t>ὅτι</a:t>
            </a:r>
            <a:r>
              <a:rPr lang="el-GR" sz="3200" dirty="0"/>
              <a:t> σήμερα </a:t>
            </a:r>
            <a:r>
              <a:rPr lang="el-GR" sz="3200" dirty="0" err="1"/>
              <a:t>ἔχουμε</a:t>
            </a:r>
            <a:r>
              <a:rPr lang="el-GR" sz="3200" dirty="0"/>
              <a:t> φθάσει </a:t>
            </a:r>
            <a:r>
              <a:rPr lang="el-GR" sz="3200" dirty="0" err="1"/>
              <a:t>σὲ</a:t>
            </a:r>
            <a:r>
              <a:rPr lang="el-GR" sz="3200" dirty="0"/>
              <a:t> μία </a:t>
            </a:r>
            <a:r>
              <a:rPr lang="el-GR" sz="3200" dirty="0" err="1"/>
              <a:t>Εὐχαριστιακὴ</a:t>
            </a:r>
            <a:r>
              <a:rPr lang="el-GR" sz="3200" dirty="0"/>
              <a:t> Θεολογία </a:t>
            </a:r>
            <a:r>
              <a:rPr lang="el-GR" sz="3200" dirty="0" err="1"/>
              <a:t>οὐσιαστικὰ</a:t>
            </a:r>
            <a:r>
              <a:rPr lang="el-GR" sz="3200" dirty="0"/>
              <a:t> </a:t>
            </a:r>
            <a:r>
              <a:rPr lang="el-GR" sz="3200" dirty="0" err="1"/>
              <a:t>ἀδιάφορη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παρουσία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ἐκκλησιολογικὰ</a:t>
            </a:r>
            <a:r>
              <a:rPr lang="el-GR" sz="3200" dirty="0"/>
              <a:t> θανάσιμο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φθάσαμε μέσα </a:t>
            </a:r>
            <a:r>
              <a:rPr lang="el-GR" sz="3200" dirty="0" err="1"/>
              <a:t>ἀπὸ</a:t>
            </a:r>
            <a:r>
              <a:rPr lang="el-GR" sz="3200" dirty="0"/>
              <a:t> συγκυρίες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,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ἴσως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ἔχουμε</a:t>
            </a:r>
            <a:r>
              <a:rPr lang="el-GR" sz="3200" dirty="0"/>
              <a:t> </a:t>
            </a:r>
            <a:r>
              <a:rPr lang="el-GR" sz="3200" dirty="0" err="1"/>
              <a:t>ἀξιολογήσει</a:t>
            </a:r>
            <a:r>
              <a:rPr lang="el-GR" sz="3200" dirty="0"/>
              <a:t> </a:t>
            </a:r>
            <a:r>
              <a:rPr lang="el-GR" sz="3200" dirty="0" err="1"/>
              <a:t>έπαρκῶς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καθοριστικὸς</a:t>
            </a:r>
            <a:r>
              <a:rPr lang="el-GR" sz="3200" dirty="0"/>
              <a:t> παράγοντας,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ποὺ</a:t>
            </a:r>
            <a:r>
              <a:rPr lang="el-GR" sz="3200" dirty="0"/>
              <a:t> δημιούργησε μία «</a:t>
            </a:r>
            <a:r>
              <a:rPr lang="el-GR" sz="3200" dirty="0" err="1"/>
              <a:t>ἐκκλησιολογικὴ</a:t>
            </a:r>
            <a:r>
              <a:rPr lang="el-GR" sz="3200" dirty="0"/>
              <a:t> </a:t>
            </a:r>
            <a:r>
              <a:rPr lang="el-GR" sz="3200" dirty="0" err="1"/>
              <a:t>ἀρρυθμία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εὐθύνεται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συνεχιζόμενη </a:t>
            </a:r>
            <a:r>
              <a:rPr lang="el-GR" sz="3200" dirty="0" err="1"/>
              <a:t>ἀποκοπὴ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ἀραιὰ</a:t>
            </a:r>
            <a:r>
              <a:rPr lang="el-GR" sz="3200" dirty="0"/>
              <a:t> Θεία Μετάληψη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Θεία Μετάληψη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αὐταπόδεικτη</a:t>
            </a:r>
            <a:r>
              <a:rPr lang="el-GR" sz="3200" dirty="0"/>
              <a:t> </a:t>
            </a:r>
            <a:r>
              <a:rPr lang="el-GR" sz="3200" dirty="0" err="1"/>
              <a:t>ὁλοκλήρωση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Εὐχαριστιακοῦ</a:t>
            </a:r>
            <a:r>
              <a:rPr lang="el-GR" sz="3200" dirty="0"/>
              <a:t> Μυστηρίου.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«</a:t>
            </a:r>
            <a:r>
              <a:rPr lang="el-GR" sz="3200" dirty="0" err="1"/>
              <a:t>ἀποχή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ὁδήγησε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διαμόρφωση </a:t>
            </a:r>
            <a:r>
              <a:rPr lang="el-GR" sz="3200" dirty="0" err="1"/>
              <a:t>μιᾶς</a:t>
            </a:r>
            <a:r>
              <a:rPr lang="el-GR" sz="3200" dirty="0"/>
              <a:t> θεολογίας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62502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7A81B-B446-B340-8329-79BE0C20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" y="59821"/>
            <a:ext cx="11285434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064E1-417E-B44B-BB2B-2C1F48F07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79462"/>
            <a:ext cx="11921384" cy="6466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ὡς</a:t>
            </a:r>
            <a:r>
              <a:rPr lang="el-GR" sz="3200" dirty="0"/>
              <a:t> θυσίας, </a:t>
            </a:r>
            <a:r>
              <a:rPr lang="el-GR" sz="3200" dirty="0" err="1"/>
              <a:t>ἀνεξάρτητης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παρουσία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θεολογία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ὑπῆρξε</a:t>
            </a:r>
            <a:r>
              <a:rPr lang="el-GR" sz="3200" dirty="0"/>
              <a:t> πρωτόγνωρη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καταστροφικὴ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δράμα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καιρῶν</a:t>
            </a:r>
            <a:r>
              <a:rPr lang="el-GR" sz="3200" dirty="0"/>
              <a:t> μας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ἔχουμε</a:t>
            </a:r>
            <a:r>
              <a:rPr lang="el-GR" sz="3200" dirty="0"/>
              <a:t> συνείδηση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προβλημάτων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γενεσιουργῶν</a:t>
            </a:r>
            <a:r>
              <a:rPr lang="el-GR" sz="3200" dirty="0"/>
              <a:t> τους </a:t>
            </a:r>
            <a:r>
              <a:rPr lang="el-GR" sz="3200" dirty="0" err="1"/>
              <a:t>αἰτίων</a:t>
            </a:r>
            <a:r>
              <a:rPr lang="el-GR" sz="3200" dirty="0"/>
              <a:t>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τολμοῦμε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λύση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διευθέτησή τους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πηγάσει μόνο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γνώση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διαφωτίζει κάποια βασικότατα </a:t>
            </a:r>
            <a:r>
              <a:rPr lang="el-GR" sz="3200" dirty="0" err="1"/>
              <a:t>ἐρωτήματα</a:t>
            </a:r>
            <a:r>
              <a:rPr lang="el-GR" sz="3200" dirty="0"/>
              <a:t>: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ποιὲς</a:t>
            </a:r>
            <a:r>
              <a:rPr lang="el-GR" sz="3200" dirty="0"/>
              <a:t> προϋποθέσεις προσέρχονταν </a:t>
            </a:r>
            <a:r>
              <a:rPr lang="el-GR" sz="3200" dirty="0" err="1"/>
              <a:t>στὴ</a:t>
            </a:r>
            <a:r>
              <a:rPr lang="el-GR" sz="3200" dirty="0"/>
              <a:t> Θεία Μετάληψη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πρῶτοι</a:t>
            </a:r>
            <a:r>
              <a:rPr lang="el-GR" sz="3200" dirty="0"/>
              <a:t> Χριστιανοί; </a:t>
            </a:r>
            <a:r>
              <a:rPr lang="el-GR" sz="3200" dirty="0" err="1"/>
              <a:t>Τὶ</a:t>
            </a:r>
            <a:r>
              <a:rPr lang="el-GR" sz="3200" dirty="0"/>
              <a:t> </a:t>
            </a:r>
            <a:r>
              <a:rPr lang="el-GR" sz="3200" dirty="0" err="1"/>
              <a:t>ἐσήμαινε</a:t>
            </a:r>
            <a:r>
              <a:rPr lang="el-GR" sz="3200" dirty="0"/>
              <a:t>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αὐτοὺς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ἀξίως</a:t>
            </a:r>
            <a:r>
              <a:rPr lang="el-GR" sz="3200" dirty="0"/>
              <a:t> </a:t>
            </a:r>
            <a:r>
              <a:rPr lang="el-GR" sz="3200" dirty="0" err="1"/>
              <a:t>προσέρχεσθαι</a:t>
            </a:r>
            <a:r>
              <a:rPr lang="el-GR" sz="3200" dirty="0"/>
              <a:t>»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Ἄχραντα</a:t>
            </a:r>
            <a:r>
              <a:rPr lang="el-GR" sz="3200" dirty="0"/>
              <a:t> Μυστήρια; </a:t>
            </a:r>
          </a:p>
          <a:p>
            <a:r>
              <a:rPr lang="el-GR" sz="3200" dirty="0" err="1"/>
              <a:t>Σὲ</a:t>
            </a:r>
            <a:r>
              <a:rPr lang="el-GR" sz="3200" dirty="0"/>
              <a:t> προέκταση </a:t>
            </a:r>
            <a:r>
              <a:rPr lang="el-GR" sz="3200" dirty="0" err="1"/>
              <a:t>τοῦ</a:t>
            </a:r>
            <a:r>
              <a:rPr lang="el-GR" sz="3200" dirty="0"/>
              <a:t> προηγούμενου </a:t>
            </a:r>
            <a:r>
              <a:rPr lang="el-GR" sz="3200" dirty="0" err="1"/>
              <a:t>ἐρωτήματος</a:t>
            </a:r>
            <a:r>
              <a:rPr lang="el-GR" sz="3200" dirty="0"/>
              <a:t>: </a:t>
            </a:r>
            <a:r>
              <a:rPr lang="el-GR" sz="3200" dirty="0" err="1"/>
              <a:t>Ποιὰ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ἁμαρτίας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χριστιανοὺς</a:t>
            </a:r>
            <a:r>
              <a:rPr lang="el-GR" sz="3200" dirty="0"/>
              <a:t> </a:t>
            </a:r>
            <a:r>
              <a:rPr lang="el-GR" sz="3200" dirty="0" err="1"/>
              <a:t>αὐτοὺς</a:t>
            </a:r>
            <a:r>
              <a:rPr lang="el-GR" sz="3200" dirty="0"/>
              <a:t>; 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544353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3BCF9-316A-B944-A90A-175BDA7FF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598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9B2A1-F7AC-994A-9636-10D50A100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94" y="119640"/>
            <a:ext cx="11929929" cy="6622991"/>
          </a:xfrm>
        </p:spPr>
        <p:txBody>
          <a:bodyPr>
            <a:normAutofit/>
          </a:bodyPr>
          <a:lstStyle/>
          <a:p>
            <a:r>
              <a:rPr lang="el-GR" sz="3200" dirty="0" err="1"/>
              <a:t>Ἀλλὰ</a:t>
            </a:r>
            <a:r>
              <a:rPr lang="el-GR" sz="3200" dirty="0"/>
              <a:t> κι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ἔρθουμε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νεώτερα</a:t>
            </a:r>
            <a:r>
              <a:rPr lang="el-GR" sz="3200" dirty="0"/>
              <a:t> δεδομένα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ἐκκλησιαστικῆς</a:t>
            </a:r>
            <a:r>
              <a:rPr lang="el-GR" sz="3200" dirty="0"/>
              <a:t> </a:t>
            </a:r>
            <a:r>
              <a:rPr lang="el-GR" sz="3200" dirty="0" err="1"/>
              <a:t>ἱστορίας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διερωτηθοῦμε</a:t>
            </a:r>
            <a:r>
              <a:rPr lang="el-GR" sz="3200" dirty="0"/>
              <a:t>: </a:t>
            </a:r>
            <a:r>
              <a:rPr lang="el-GR" sz="3200" dirty="0" err="1"/>
              <a:t>Πῶς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προτεσταντικῆς</a:t>
            </a:r>
            <a:r>
              <a:rPr lang="el-GR" sz="3200" dirty="0"/>
              <a:t> </a:t>
            </a:r>
            <a:r>
              <a:rPr lang="el-GR" sz="3200" dirty="0" err="1"/>
              <a:t>χροιᾶς</a:t>
            </a:r>
            <a:r>
              <a:rPr lang="el-GR" sz="3200" dirty="0"/>
              <a:t> </a:t>
            </a:r>
            <a:r>
              <a:rPr lang="el-GR" sz="3200" dirty="0" err="1"/>
              <a:t>εὐσεβισμὸς</a:t>
            </a:r>
            <a:r>
              <a:rPr lang="el-GR" sz="3200" dirty="0"/>
              <a:t> </a:t>
            </a:r>
            <a:r>
              <a:rPr lang="el-GR" sz="3200" dirty="0" err="1"/>
              <a:t>ἐπέδρασε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συνειδήσεις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Ὀρθοδόξων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19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20</a:t>
            </a:r>
            <a:r>
              <a:rPr lang="el-GR" sz="3200" baseline="30000" dirty="0"/>
              <a:t>οῦ</a:t>
            </a:r>
            <a:r>
              <a:rPr lang="el-GR" sz="3200" dirty="0"/>
              <a:t> </a:t>
            </a:r>
            <a:r>
              <a:rPr lang="el-GR" sz="3200" dirty="0" err="1"/>
              <a:t>αἰώνα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θεωρηθεῖ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«παραδοσιακή»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ἀραιὰ</a:t>
            </a:r>
            <a:r>
              <a:rPr lang="el-GR" sz="3200" dirty="0"/>
              <a:t> Θεία Μετάληψη; </a:t>
            </a:r>
          </a:p>
          <a:p>
            <a:r>
              <a:rPr lang="el-GR" sz="3200" dirty="0" err="1"/>
              <a:t>Πῶς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γιατὶ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πραγματικότητα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Ἑλληνικοῦ</a:t>
            </a:r>
            <a:r>
              <a:rPr lang="el-GR" sz="3200" dirty="0"/>
              <a:t> </a:t>
            </a:r>
            <a:r>
              <a:rPr lang="el-GR" sz="3200" dirty="0" err="1"/>
              <a:t>Ὀρθόδοξου</a:t>
            </a:r>
            <a:r>
              <a:rPr lang="el-GR" sz="3200" dirty="0"/>
              <a:t> χώρου </a:t>
            </a:r>
            <a:r>
              <a:rPr lang="el-GR" sz="3200" dirty="0" err="1"/>
              <a:t>ἐπικράτησαν</a:t>
            </a:r>
            <a:r>
              <a:rPr lang="el-GR" sz="3200" dirty="0"/>
              <a:t> θέσεις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ἀπόψεις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«προετοιμασίας»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Μετάληψη, </a:t>
            </a:r>
            <a:r>
              <a:rPr lang="el-GR" sz="3200" dirty="0" err="1"/>
              <a:t>ἐνῶ</a:t>
            </a:r>
            <a:r>
              <a:rPr lang="el-GR" sz="3200" dirty="0"/>
              <a:t> παρόμοια φαινόμενα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συναντᾶμε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ὑπόλοιπες</a:t>
            </a:r>
            <a:r>
              <a:rPr lang="el-GR" sz="3200" dirty="0"/>
              <a:t> </a:t>
            </a:r>
            <a:r>
              <a:rPr lang="el-GR" sz="3200" dirty="0" err="1"/>
              <a:t>Ὀρθόδοξες</a:t>
            </a:r>
            <a:r>
              <a:rPr lang="el-GR" sz="3200" dirty="0"/>
              <a:t> </a:t>
            </a:r>
            <a:r>
              <a:rPr lang="el-GR" sz="3200" dirty="0" err="1"/>
              <a:t>Ἐκκλησίες</a:t>
            </a:r>
            <a:r>
              <a:rPr lang="el-GR" sz="3200" dirty="0"/>
              <a:t>;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Πῶς</a:t>
            </a:r>
            <a:r>
              <a:rPr lang="el-GR" sz="3200" dirty="0"/>
              <a:t> φθάσαμε σήμερα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ἐνοχλούμαστε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Θεία Μετάληψη συνεχίζεται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ὥρα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εὐχαριστήριου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«</a:t>
            </a:r>
            <a:r>
              <a:rPr lang="el-GR" sz="3200" dirty="0" err="1"/>
              <a:t>Εἴδομεν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φῶς</a:t>
            </a:r>
            <a:r>
              <a:rPr lang="el-GR" sz="3200" dirty="0"/>
              <a:t>...»,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μετατίθεται </a:t>
            </a:r>
            <a:r>
              <a:rPr lang="el-GR" sz="3200" dirty="0" err="1"/>
              <a:t>μετα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ἀπόλυση</a:t>
            </a:r>
            <a:r>
              <a:rPr lang="el-GR" sz="3200" dirty="0"/>
              <a:t>;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6757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CE0BA-8D37-BE4B-AAE6-C5F64EE65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1" y="1"/>
            <a:ext cx="11293978" cy="9400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73033-9AFD-6A40-B882-973E3DD0B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88006"/>
            <a:ext cx="12015386" cy="655462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ἀναγκαιότητα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ἀναγεννήσεως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διατυπωθεῖ</a:t>
            </a:r>
            <a:r>
              <a:rPr lang="el-GR" sz="3200" dirty="0"/>
              <a:t> </a:t>
            </a:r>
            <a:r>
              <a:rPr lang="el-GR" sz="3200" dirty="0" err="1"/>
              <a:t>πολλαπλῶς</a:t>
            </a:r>
            <a:r>
              <a:rPr lang="el-GR" sz="3200" dirty="0"/>
              <a:t>.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δεκαετία </a:t>
            </a:r>
            <a:r>
              <a:rPr lang="el-GR" sz="3200" dirty="0" err="1"/>
              <a:t>τοῦ</a:t>
            </a:r>
            <a:r>
              <a:rPr lang="el-GR" sz="3200" dirty="0"/>
              <a:t> ᾽50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ἑξῆς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ἐκπρόσωποι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Θεολογίας </a:t>
            </a:r>
            <a:r>
              <a:rPr lang="el-GR" sz="3200" dirty="0" err="1"/>
              <a:t>ἔθιξαν</a:t>
            </a:r>
            <a:r>
              <a:rPr lang="el-GR" sz="3200" dirty="0"/>
              <a:t> </a:t>
            </a:r>
            <a:r>
              <a:rPr lang="el-GR" sz="3200" dirty="0" err="1"/>
              <a:t>σημαντικὰ</a:t>
            </a:r>
            <a:r>
              <a:rPr lang="el-GR" sz="3200" dirty="0"/>
              <a:t> θέματα </a:t>
            </a:r>
            <a:r>
              <a:rPr lang="el-GR" sz="3200" dirty="0" err="1"/>
              <a:t>ποὺ</a:t>
            </a:r>
            <a:r>
              <a:rPr lang="el-GR" sz="3200" dirty="0"/>
              <a:t> σχετίζονταν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προβλήματα </a:t>
            </a:r>
            <a:r>
              <a:rPr lang="el-GR" sz="3200" dirty="0" err="1"/>
              <a:t>τῆς</a:t>
            </a:r>
            <a:r>
              <a:rPr lang="el-GR" sz="3200" dirty="0"/>
              <a:t> Λατρείας, </a:t>
            </a:r>
            <a:r>
              <a:rPr lang="el-GR" sz="3200" dirty="0" err="1"/>
              <a:t>ἐκθέτοντας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ἱστορικὲς</a:t>
            </a:r>
            <a:r>
              <a:rPr lang="el-GR" sz="3200" dirty="0"/>
              <a:t> παραμέτρους τους,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προοπτικὲς</a:t>
            </a:r>
            <a:r>
              <a:rPr lang="el-GR" sz="3200" dirty="0"/>
              <a:t>  διευθετήσεώς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συζήτησε διευρύνθηκε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παρεμβάσεις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ἱστορικῶν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θεολόγων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πρωτοβουλίες </a:t>
            </a:r>
            <a:r>
              <a:rPr lang="el-GR" sz="3200" dirty="0" err="1"/>
              <a:t>ὁρισμένων</a:t>
            </a:r>
            <a:r>
              <a:rPr lang="el-GR" sz="3200" dirty="0"/>
              <a:t> </a:t>
            </a:r>
            <a:r>
              <a:rPr lang="el-GR" sz="3200" dirty="0" err="1"/>
              <a:t>Ἱεραρχῶν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καθόλου </a:t>
            </a:r>
            <a:r>
              <a:rPr lang="el-GR" sz="3200" dirty="0" err="1"/>
              <a:t>ὑπερβολικὴ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διαπίστωση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20</a:t>
            </a:r>
            <a:r>
              <a:rPr lang="el-GR" sz="3200" baseline="30000" dirty="0"/>
              <a:t>ος</a:t>
            </a:r>
            <a:r>
              <a:rPr lang="el-GR" sz="3200" dirty="0"/>
              <a:t> </a:t>
            </a:r>
            <a:r>
              <a:rPr lang="el-GR" sz="3200" dirty="0" err="1"/>
              <a:t>αἰώνας</a:t>
            </a:r>
            <a:r>
              <a:rPr lang="el-GR" sz="3200" dirty="0"/>
              <a:t> παρέρχεται μέσα </a:t>
            </a:r>
            <a:r>
              <a:rPr lang="el-GR" sz="3200" dirty="0" err="1"/>
              <a:t>σὲ</a:t>
            </a:r>
            <a:r>
              <a:rPr lang="el-GR" sz="3200" dirty="0"/>
              <a:t> πλήρη </a:t>
            </a:r>
            <a:r>
              <a:rPr lang="el-GR" sz="3200" dirty="0" err="1"/>
              <a:t>ἄνθιση</a:t>
            </a:r>
            <a:r>
              <a:rPr lang="el-GR" sz="3200" dirty="0"/>
              <a:t> (τουλάχιστον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θεολογικὸ</a:t>
            </a:r>
            <a:r>
              <a:rPr lang="el-GR" sz="3200" dirty="0"/>
              <a:t> </a:t>
            </a:r>
            <a:r>
              <a:rPr lang="el-GR" sz="3200" dirty="0" err="1"/>
              <a:t>ἐπίπεδο</a:t>
            </a:r>
            <a:r>
              <a:rPr lang="el-GR" sz="3200" dirty="0"/>
              <a:t>) </a:t>
            </a:r>
            <a:r>
              <a:rPr lang="el-GR" sz="3200" dirty="0" err="1"/>
              <a:t>τῶν</a:t>
            </a:r>
            <a:r>
              <a:rPr lang="el-GR" sz="3200" dirty="0"/>
              <a:t> ζυμώσεων </a:t>
            </a:r>
            <a:r>
              <a:rPr lang="el-GR" sz="3200" dirty="0" err="1"/>
              <a:t>γιὰ</a:t>
            </a:r>
            <a:r>
              <a:rPr lang="el-GR" sz="3200" dirty="0"/>
              <a:t> μία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ἀναγέννηση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1219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D325B-7302-874E-BB2D-331E2BDDC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59046-7687-2B4F-870F-3D8D673D4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4" y="170916"/>
            <a:ext cx="11938474" cy="6588807"/>
          </a:xfrm>
        </p:spPr>
        <p:txBody>
          <a:bodyPr>
            <a:normAutofit/>
          </a:bodyPr>
          <a:lstStyle/>
          <a:p>
            <a:r>
              <a:rPr lang="el-GR" sz="3200" b="1" u="sng" dirty="0"/>
              <a:t>Α) </a:t>
            </a:r>
            <a:r>
              <a:rPr lang="el-GR" sz="3200" b="1" u="sng" dirty="0" err="1"/>
              <a:t>Ἡ</a:t>
            </a:r>
            <a:r>
              <a:rPr lang="el-GR" sz="3200" b="1" u="sng" dirty="0"/>
              <a:t> </a:t>
            </a:r>
            <a:r>
              <a:rPr lang="el-GR" sz="3200" b="1" u="sng" dirty="0" err="1"/>
              <a:t>Ἐκκλησία</a:t>
            </a:r>
            <a:r>
              <a:rPr lang="el-GR" sz="3200" b="1" u="sng" dirty="0"/>
              <a:t> </a:t>
            </a:r>
            <a:r>
              <a:rPr lang="el-GR" sz="3200" b="1" u="sng" dirty="0" err="1"/>
              <a:t>ὡς</a:t>
            </a:r>
            <a:r>
              <a:rPr lang="el-GR" sz="3200" b="1" u="sng" dirty="0"/>
              <a:t> κοινωνία Λατρείας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κινητικότητα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ἐπανανακάλυψη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θεμελιακῆς</a:t>
            </a:r>
            <a:r>
              <a:rPr lang="el-GR" sz="3200" dirty="0"/>
              <a:t> </a:t>
            </a:r>
            <a:r>
              <a:rPr lang="el-GR" sz="3200" dirty="0" err="1"/>
              <a:t>ἀλήθειας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κοινωνία Λατρείας. 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Διαθήκη, </a:t>
            </a:r>
            <a:r>
              <a:rPr lang="el-GR" sz="3200" dirty="0" err="1"/>
              <a:t>ἤδη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Ἐκκλησία</a:t>
            </a:r>
            <a:r>
              <a:rPr lang="el-GR" sz="3200" dirty="0"/>
              <a:t>» </a:t>
            </a:r>
            <a:r>
              <a:rPr lang="el-GR" sz="3200" dirty="0" err="1"/>
              <a:t>στὶς</a:t>
            </a:r>
            <a:r>
              <a:rPr lang="el-GR" sz="3200" dirty="0"/>
              <a:t> περισσότερες περιπτώσεις </a:t>
            </a:r>
            <a:r>
              <a:rPr lang="el-GR" sz="3200" dirty="0" err="1"/>
              <a:t>ἐμπερικλείει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«συνάξεως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σ᾽ </a:t>
            </a:r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ὁρισμένο</a:t>
            </a:r>
            <a:r>
              <a:rPr lang="el-GR" sz="3200" dirty="0"/>
              <a:t> τόπο»,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συνάξεως.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ἐμπειρία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ἀπετέλεσε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πηγὴ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ὁρισμοῦ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«σώματος </a:t>
            </a:r>
            <a:r>
              <a:rPr lang="el-GR" sz="3200" dirty="0" err="1"/>
              <a:t>Χριστοῦ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συνειδητοποίησε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συνειδητοποιεῖ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ἰδιαίτερη</a:t>
            </a:r>
            <a:r>
              <a:rPr lang="el-GR" sz="3200" dirty="0"/>
              <a:t> φύση της </a:t>
            </a:r>
            <a:r>
              <a:rPr lang="el-GR" sz="3200" dirty="0" err="1"/>
              <a:t>ὁσάκις</a:t>
            </a:r>
            <a:r>
              <a:rPr lang="el-GR" sz="3200" dirty="0"/>
              <a:t> </a:t>
            </a:r>
            <a:r>
              <a:rPr lang="el-GR" sz="3200" dirty="0" err="1"/>
              <a:t>τελεῖ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8160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1FFB5-ADE7-114E-9921-B9C18D7B2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" y="0"/>
            <a:ext cx="11285434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180A3-EFA5-8C4C-B658-19EDAA743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90998"/>
            <a:ext cx="11981204" cy="656872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αὐτή</a:t>
            </a:r>
            <a:r>
              <a:rPr lang="el-GR" sz="3200" dirty="0"/>
              <a:t>, </a:t>
            </a:r>
            <a:r>
              <a:rPr lang="el-GR" sz="3200" dirty="0" err="1"/>
              <a:t>ὅσες</a:t>
            </a:r>
            <a:r>
              <a:rPr lang="el-GR" sz="3200" dirty="0"/>
              <a:t> </a:t>
            </a:r>
            <a:r>
              <a:rPr lang="el-GR" sz="3200" dirty="0" err="1"/>
              <a:t>φορὲς</a:t>
            </a:r>
            <a:r>
              <a:rPr lang="el-GR" sz="3200" dirty="0"/>
              <a:t> βιώνεται μέσα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λειτούργησε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λειτουργεῖ</a:t>
            </a:r>
            <a:r>
              <a:rPr lang="el-GR" sz="3200" dirty="0"/>
              <a:t> καταλυτικά.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μία </a:t>
            </a:r>
            <a:r>
              <a:rPr lang="el-GR" sz="3200" dirty="0" err="1"/>
              <a:t>ἁπλὴ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«</a:t>
            </a:r>
            <a:r>
              <a:rPr lang="el-GR" sz="3200" dirty="0" err="1"/>
              <a:t>χρωματισμὸ</a:t>
            </a:r>
            <a:r>
              <a:rPr lang="el-GR" sz="3200" dirty="0"/>
              <a:t> </a:t>
            </a:r>
            <a:r>
              <a:rPr lang="el-GR" sz="3200" dirty="0" err="1"/>
              <a:t>οὐσίας</a:t>
            </a:r>
            <a:r>
              <a:rPr lang="el-GR" sz="3200" dirty="0"/>
              <a:t>». </a:t>
            </a:r>
          </a:p>
          <a:p>
            <a:r>
              <a:rPr lang="el-GR" sz="3200" dirty="0" err="1"/>
              <a:t>Ἄς</a:t>
            </a:r>
            <a:r>
              <a:rPr lang="el-GR" sz="3200" dirty="0"/>
              <a:t>  </a:t>
            </a:r>
            <a:r>
              <a:rPr lang="el-GR" sz="3200" dirty="0" err="1"/>
              <a:t>τὴν</a:t>
            </a:r>
            <a:r>
              <a:rPr lang="el-GR" sz="3200" dirty="0"/>
              <a:t> διατυπώσουμε </a:t>
            </a:r>
            <a:r>
              <a:rPr lang="el-GR" sz="3200" dirty="0" err="1"/>
              <a:t>ἀντιθετικά</a:t>
            </a:r>
            <a:r>
              <a:rPr lang="el-GR" sz="3200" dirty="0"/>
              <a:t>: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παραθεωρηθεῖ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«κοινωνίας Λατρείας»,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ἐμφανίζεται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μία «</a:t>
            </a:r>
            <a:r>
              <a:rPr lang="el-GR" sz="3200" dirty="0" err="1"/>
              <a:t>θρησκευτικὴ</a:t>
            </a:r>
            <a:r>
              <a:rPr lang="el-GR" sz="3200" dirty="0"/>
              <a:t> </a:t>
            </a:r>
            <a:r>
              <a:rPr lang="el-GR" sz="3200" dirty="0" err="1"/>
              <a:t>ἰδεολογία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χῶρος</a:t>
            </a:r>
            <a:r>
              <a:rPr lang="el-GR" sz="3200" dirty="0"/>
              <a:t> </a:t>
            </a:r>
            <a:r>
              <a:rPr lang="el-GR" sz="3200" dirty="0" err="1"/>
              <a:t>θεωρητικοῦ</a:t>
            </a:r>
            <a:r>
              <a:rPr lang="el-GR" sz="3200" dirty="0"/>
              <a:t> </a:t>
            </a:r>
            <a:r>
              <a:rPr lang="el-GR" sz="3200" dirty="0" err="1"/>
              <a:t>θρησκευτικοῦ</a:t>
            </a:r>
            <a:r>
              <a:rPr lang="el-GR" sz="3200" dirty="0"/>
              <a:t> </a:t>
            </a:r>
            <a:r>
              <a:rPr lang="el-GR" sz="3200" dirty="0" err="1"/>
              <a:t>διαλογισμοῦ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εὐνόητο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χριστιανικὲς</a:t>
            </a:r>
            <a:r>
              <a:rPr lang="el-GR" sz="3200" dirty="0"/>
              <a:t> </a:t>
            </a:r>
            <a:r>
              <a:rPr lang="el-GR" sz="3200" dirty="0" err="1"/>
              <a:t>ὁμάδες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ἀπέρριψαν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(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Προτεσταντισμός,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μεγαλύτερο </a:t>
            </a:r>
            <a:r>
              <a:rPr lang="el-GR" sz="3200" dirty="0" err="1"/>
              <a:t>τμῆμα</a:t>
            </a:r>
            <a:r>
              <a:rPr lang="el-GR" sz="3200" dirty="0"/>
              <a:t> του) </a:t>
            </a:r>
            <a:r>
              <a:rPr lang="el-GR" sz="3200" dirty="0" err="1"/>
              <a:t>ἀδυνατοῦν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συνειδητοποιήσουν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ἐπιχειροῦν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ἐμφανίσουν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Χριστιανισμὸ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κοινωνικὸ</a:t>
            </a:r>
            <a:r>
              <a:rPr lang="el-GR" sz="3200" dirty="0"/>
              <a:t> </a:t>
            </a:r>
            <a:r>
              <a:rPr lang="el-GR" sz="3200" dirty="0" err="1"/>
              <a:t>ἀνθρωπισμό</a:t>
            </a:r>
            <a:r>
              <a:rPr lang="el-GR" sz="3200" dirty="0"/>
              <a:t>»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μεταφυσικὴ</a:t>
            </a:r>
            <a:r>
              <a:rPr lang="el-GR" sz="3200" dirty="0"/>
              <a:t> </a:t>
            </a:r>
            <a:r>
              <a:rPr lang="el-GR" sz="3200" dirty="0" err="1"/>
              <a:t>ἰδεολογία</a:t>
            </a:r>
            <a:r>
              <a:rPr lang="el-GR" sz="3200" dirty="0"/>
              <a:t>».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7774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75557-3AD1-0947-B706-454C448FF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E755D-3426-9945-A2D3-99F78EF41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190998"/>
            <a:ext cx="11964112" cy="6514461"/>
          </a:xfrm>
        </p:spPr>
        <p:txBody>
          <a:bodyPr>
            <a:normAutofit/>
          </a:bodyPr>
          <a:lstStyle/>
          <a:p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προβάλλουμε </a:t>
            </a:r>
            <a:r>
              <a:rPr lang="el-GR" sz="3200" dirty="0" err="1"/>
              <a:t>τὴν</a:t>
            </a:r>
            <a:r>
              <a:rPr lang="el-GR" sz="3200" dirty="0"/>
              <a:t> πολυσήμαντη </a:t>
            </a:r>
            <a:r>
              <a:rPr lang="el-GR" sz="3200" dirty="0" err="1"/>
              <a:t>ἀλήθεια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ἀνυπαρξία</a:t>
            </a:r>
            <a:r>
              <a:rPr lang="el-GR" sz="3200" dirty="0"/>
              <a:t> Λατρείας συνυφαίνεται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ἀπουσία</a:t>
            </a:r>
            <a:r>
              <a:rPr lang="el-GR" sz="3200" dirty="0"/>
              <a:t> </a:t>
            </a:r>
            <a:r>
              <a:rPr lang="el-GR" sz="3200" dirty="0" err="1"/>
              <a:t>ἐκκλησιαστικῆς</a:t>
            </a:r>
            <a:r>
              <a:rPr lang="el-GR" sz="3200" dirty="0"/>
              <a:t> συνειδήσεως.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ὅλο</a:t>
            </a:r>
            <a:r>
              <a:rPr lang="el-GR" sz="3200" dirty="0"/>
              <a:t> θέμα </a:t>
            </a:r>
            <a:r>
              <a:rPr lang="el-GR" sz="3200" dirty="0" err="1"/>
              <a:t>εἶναι</a:t>
            </a:r>
            <a:r>
              <a:rPr lang="el-GR" sz="3200" dirty="0"/>
              <a:t> σοβαρότατο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ἀναλογισθοῦμε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Λατρεία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μόνη δυνατότητα </a:t>
            </a:r>
            <a:r>
              <a:rPr lang="el-GR" sz="3200" dirty="0" err="1"/>
              <a:t>οἰκειοποιήσεως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Χάριτος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,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τρόπους </a:t>
            </a:r>
            <a:r>
              <a:rPr lang="el-GR" sz="3200" dirty="0" err="1"/>
              <a:t>ποὺ</a:t>
            </a:r>
            <a:r>
              <a:rPr lang="el-GR" sz="3200" dirty="0"/>
              <a:t> συνέστησε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Χριστός.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Λατρεία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θεμελιακό.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ἱδρυτής</a:t>
            </a:r>
            <a:r>
              <a:rPr lang="el-GR" sz="3200" dirty="0"/>
              <a:t> της, τότε </a:t>
            </a:r>
            <a:r>
              <a:rPr lang="el-GR" sz="3200" dirty="0" err="1"/>
              <a:t>ἡ</a:t>
            </a:r>
            <a:r>
              <a:rPr lang="el-GR" sz="3200" dirty="0"/>
              <a:t> Λατρεία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ἀποτελοῦσε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ἀνθρώπινο</a:t>
            </a:r>
            <a:r>
              <a:rPr lang="el-GR" sz="3200" dirty="0"/>
              <a:t> κατασκεύασμα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μία «</a:t>
            </a:r>
            <a:r>
              <a:rPr lang="el-GR" sz="3200" dirty="0" err="1"/>
              <a:t>τελετουργικὴ</a:t>
            </a:r>
            <a:r>
              <a:rPr lang="el-GR" sz="3200" dirty="0"/>
              <a:t>» πρωτοβουλία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συναντᾶμε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θρησκεύματα.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Λατρεία,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«</a:t>
            </a:r>
            <a:r>
              <a:rPr lang="el-GR" sz="3200" dirty="0" err="1"/>
              <a:t>χριστοδίδακτη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μόνο τρόπο </a:t>
            </a:r>
            <a:r>
              <a:rPr lang="el-GR" sz="3200" dirty="0" err="1"/>
              <a:t>ἑνώσεως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Χριστό.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416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4237C-DA36-B440-A665-7261F1AB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598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D0826-4FAB-8042-9627-705A9AA58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0" y="145279"/>
            <a:ext cx="11981202" cy="6631536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«συσσωμάτωση»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Χριστό,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ἐνεργεῖ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μόνο μυστηριακή.</a:t>
            </a:r>
          </a:p>
          <a:p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χριστοδίδακτος</a:t>
            </a:r>
            <a:r>
              <a:rPr lang="el-GR" sz="3200" dirty="0"/>
              <a:t>» χαρακτήρας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καθιστᾶ</a:t>
            </a:r>
            <a:r>
              <a:rPr lang="el-GR" sz="3200" dirty="0"/>
              <a:t> μυστήριο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κριθεῖ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ἀνθρώπινα</a:t>
            </a:r>
            <a:r>
              <a:rPr lang="el-GR" sz="3200" dirty="0"/>
              <a:t> μέτρα. Πρόκειται </a:t>
            </a:r>
            <a:r>
              <a:rPr lang="el-GR" sz="3200" dirty="0" err="1"/>
              <a:t>γιὰ</a:t>
            </a:r>
            <a:r>
              <a:rPr lang="el-GR" sz="3200" dirty="0"/>
              <a:t> μία </a:t>
            </a:r>
            <a:r>
              <a:rPr lang="el-GR" sz="3200" dirty="0" err="1"/>
              <a:t>ἐσώτατη</a:t>
            </a:r>
            <a:r>
              <a:rPr lang="el-GR" sz="3200" dirty="0"/>
              <a:t> λειτουργία,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ἐνεργεῖται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σχέση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Λατρείας διατυπώνεται </a:t>
            </a:r>
            <a:r>
              <a:rPr lang="el-GR" sz="3200" dirty="0" err="1"/>
              <a:t>μὲ</a:t>
            </a:r>
            <a:r>
              <a:rPr lang="el-GR" sz="3200" dirty="0"/>
              <a:t> σαφήνεια </a:t>
            </a:r>
            <a:r>
              <a:rPr lang="el-GR" sz="3200" dirty="0" err="1"/>
              <a:t>στὴ</a:t>
            </a:r>
            <a:r>
              <a:rPr lang="el-GR" sz="3200" dirty="0"/>
              <a:t> διαπίστωση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κανόνας </a:t>
            </a:r>
            <a:r>
              <a:rPr lang="el-GR" sz="3200" dirty="0" err="1"/>
              <a:t>προσευχῆς</a:t>
            </a:r>
            <a:r>
              <a:rPr lang="el-GR" sz="3200" dirty="0"/>
              <a:t>»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ταυτόχρονα, «</a:t>
            </a:r>
            <a:r>
              <a:rPr lang="el-GR" sz="3200" dirty="0" err="1"/>
              <a:t>ὁ</a:t>
            </a:r>
            <a:r>
              <a:rPr lang="el-GR" sz="3200" dirty="0"/>
              <a:t> κανόνας </a:t>
            </a:r>
            <a:r>
              <a:rPr lang="el-GR" sz="3200" dirty="0" err="1"/>
              <a:t>τῆς</a:t>
            </a:r>
            <a:r>
              <a:rPr lang="el-GR" sz="3200" dirty="0"/>
              <a:t> πίστεως» (</a:t>
            </a:r>
            <a:r>
              <a:rPr lang="el-GR" sz="3200" dirty="0" err="1"/>
              <a:t>lex</a:t>
            </a:r>
            <a:r>
              <a:rPr lang="el-GR" sz="3200" dirty="0"/>
              <a:t> </a:t>
            </a:r>
            <a:r>
              <a:rPr lang="el-GR" sz="3200" dirty="0" err="1"/>
              <a:t>orandi</a:t>
            </a:r>
            <a:r>
              <a:rPr lang="el-GR" sz="3200" dirty="0"/>
              <a:t>, </a:t>
            </a:r>
            <a:r>
              <a:rPr lang="el-GR" sz="3200" dirty="0" err="1"/>
              <a:t>lex</a:t>
            </a:r>
            <a:r>
              <a:rPr lang="el-GR" sz="3200" dirty="0"/>
              <a:t> est </a:t>
            </a:r>
            <a:r>
              <a:rPr lang="el-GR" sz="3200" dirty="0" err="1"/>
              <a:t>credenti</a:t>
            </a:r>
            <a:r>
              <a:rPr lang="el-GR" sz="3200" dirty="0"/>
              <a:t>).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διδάσκει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Λατρεία </a:t>
            </a:r>
            <a:r>
              <a:rPr lang="el-GR" sz="3200" dirty="0" err="1"/>
              <a:t>ἀπετέλεσε</a:t>
            </a:r>
            <a:r>
              <a:rPr lang="el-GR" sz="3200" dirty="0"/>
              <a:t> πάντοτε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ἐπίσημη</a:t>
            </a:r>
            <a:r>
              <a:rPr lang="el-GR" sz="3200" dirty="0"/>
              <a:t> διακήρυξη </a:t>
            </a:r>
            <a:r>
              <a:rPr lang="el-GR" sz="3200" dirty="0" err="1"/>
              <a:t>τῆς</a:t>
            </a:r>
            <a:r>
              <a:rPr lang="el-GR" sz="3200" dirty="0"/>
              <a:t> πίστεως.</a:t>
            </a:r>
            <a:r>
              <a:rPr lang="en-GR" sz="3200" dirty="0"/>
              <a:t> </a:t>
            </a:r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576886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B14C8-508B-9845-A6B2-B2F4AE48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9821" y="-45718"/>
            <a:ext cx="112939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B41B9-E4B4-D340-8EC1-58EDAFC4A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39722"/>
            <a:ext cx="12006841" cy="6608465"/>
          </a:xfrm>
        </p:spPr>
        <p:txBody>
          <a:bodyPr>
            <a:normAutofit/>
          </a:bodyPr>
          <a:lstStyle/>
          <a:p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</a:t>
            </a:r>
            <a:r>
              <a:rPr lang="el-GR" sz="3200" dirty="0" err="1"/>
              <a:t>ἐπίσημη</a:t>
            </a:r>
            <a:r>
              <a:rPr lang="el-GR" sz="3200" dirty="0"/>
              <a:t>»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ἐννοήσουμε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ἀποκρυσταλλωμένη</a:t>
            </a:r>
            <a:r>
              <a:rPr lang="el-GR" sz="3200" dirty="0"/>
              <a:t> διατύπωση» </a:t>
            </a:r>
            <a:r>
              <a:rPr lang="el-GR" sz="3200" dirty="0" err="1"/>
              <a:t>τῆς</a:t>
            </a:r>
            <a:r>
              <a:rPr lang="el-GR" sz="3200" dirty="0"/>
              <a:t> πίστεως. 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γνωστὸ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διατύπωσε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ἀλήθειές</a:t>
            </a:r>
            <a:r>
              <a:rPr lang="el-GR" sz="3200" dirty="0"/>
              <a:t> της </a:t>
            </a:r>
            <a:r>
              <a:rPr lang="el-GR" sz="3200" dirty="0" err="1"/>
              <a:t>ὅταν</a:t>
            </a:r>
            <a:r>
              <a:rPr lang="el-GR" sz="3200" dirty="0"/>
              <a:t> προκλήθηκε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αἱρέσεις</a:t>
            </a:r>
            <a:r>
              <a:rPr lang="el-GR" sz="3200" dirty="0"/>
              <a:t>. </a:t>
            </a:r>
            <a:r>
              <a:rPr lang="el-GR" sz="3200" dirty="0" err="1"/>
              <a:t>Τὸ</a:t>
            </a:r>
            <a:r>
              <a:rPr lang="el-GR" sz="3200" dirty="0"/>
              <a:t> δόγμα της, </a:t>
            </a:r>
            <a:r>
              <a:rPr lang="el-GR" sz="3200" dirty="0" err="1"/>
              <a:t>ἐκπεφρασμένο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ἀποφάσεις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Οἰκουμενικῶν</a:t>
            </a:r>
            <a:r>
              <a:rPr lang="el-GR" sz="3200" dirty="0"/>
              <a:t> Συνόδων, </a:t>
            </a:r>
            <a:r>
              <a:rPr lang="el-GR" sz="3200" dirty="0" err="1"/>
              <a:t>ἀναλύεται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Λατρεία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γλαφυρὸ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θεολογικὰ</a:t>
            </a:r>
            <a:r>
              <a:rPr lang="el-GR" sz="3200" dirty="0"/>
              <a:t> τεκμηριωμένο.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Τὰ</a:t>
            </a:r>
            <a:r>
              <a:rPr lang="el-GR" sz="3200" dirty="0"/>
              <a:t> πάντα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μαρτυροῦν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ὁ</a:t>
            </a:r>
            <a:r>
              <a:rPr lang="el-GR" sz="3200" dirty="0"/>
              <a:t> κανόνας </a:t>
            </a:r>
            <a:r>
              <a:rPr lang="el-GR" sz="3200" dirty="0" err="1"/>
              <a:t>τῆς</a:t>
            </a:r>
            <a:r>
              <a:rPr lang="el-GR" sz="3200" dirty="0"/>
              <a:t> Λατρείας θεμελιώνει </a:t>
            </a:r>
            <a:r>
              <a:rPr lang="el-GR" sz="3200" dirty="0" err="1"/>
              <a:t>τὸν</a:t>
            </a:r>
            <a:r>
              <a:rPr lang="el-GR" sz="3200" dirty="0"/>
              <a:t> κανόνα </a:t>
            </a:r>
            <a:r>
              <a:rPr lang="el-GR" sz="3200" dirty="0" err="1"/>
              <a:t>τῆς</a:t>
            </a:r>
            <a:r>
              <a:rPr lang="el-GR" sz="3200" dirty="0"/>
              <a:t> πίστεως» (</a:t>
            </a:r>
            <a:r>
              <a:rPr lang="el-GR" sz="3200" dirty="0" err="1"/>
              <a:t>ut</a:t>
            </a:r>
            <a:r>
              <a:rPr lang="el-GR" sz="3200" dirty="0"/>
              <a:t> legem </a:t>
            </a:r>
            <a:r>
              <a:rPr lang="el-GR" sz="3200" dirty="0" err="1"/>
              <a:t>credenti</a:t>
            </a:r>
            <a:r>
              <a:rPr lang="el-GR" sz="3200" dirty="0"/>
              <a:t> </a:t>
            </a:r>
            <a:r>
              <a:rPr lang="el-GR" sz="3200" dirty="0" err="1"/>
              <a:t>statuat</a:t>
            </a:r>
            <a:r>
              <a:rPr lang="el-GR" sz="3200" dirty="0"/>
              <a:t> </a:t>
            </a:r>
            <a:r>
              <a:rPr lang="el-GR" sz="3200" dirty="0" err="1"/>
              <a:t>lex</a:t>
            </a:r>
            <a:r>
              <a:rPr lang="el-GR" sz="3200" dirty="0"/>
              <a:t> </a:t>
            </a:r>
            <a:r>
              <a:rPr lang="el-GR" sz="3200" dirty="0" err="1"/>
              <a:t>orandi</a:t>
            </a:r>
            <a:r>
              <a:rPr lang="el-GR" sz="3200" dirty="0"/>
              <a:t>),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Λατρεία </a:t>
            </a:r>
            <a:r>
              <a:rPr lang="el-GR" sz="3200" dirty="0" err="1"/>
              <a:t>μᾶς</a:t>
            </a:r>
            <a:r>
              <a:rPr lang="el-GR" sz="3200" dirty="0"/>
              <a:t> διδάσκει </a:t>
            </a:r>
            <a:r>
              <a:rPr lang="el-GR" sz="3200" dirty="0" err="1"/>
              <a:t>τὴν</a:t>
            </a:r>
            <a:r>
              <a:rPr lang="el-GR" sz="3200" dirty="0"/>
              <a:t> πίστη. </a:t>
            </a:r>
          </a:p>
          <a:p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συνειδητοποιοῦμε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</a:t>
            </a:r>
            <a:r>
              <a:rPr lang="el-GR" sz="3200" dirty="0" err="1"/>
              <a:t>Ἐκκλησιολογία</a:t>
            </a:r>
            <a:r>
              <a:rPr lang="el-GR" sz="3200" dirty="0"/>
              <a:t> </a:t>
            </a:r>
            <a:r>
              <a:rPr lang="el-GR" sz="3200" dirty="0" err="1"/>
              <a:t>ὀφείλει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στραφεῖ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πηγές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Θεολογίας,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ἀνακαλύψει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ουσία της.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4825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8E562-51F4-384D-8983-DF76D293C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FD6C6-7EB8-834A-8D3E-CB03D0760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186" y="136732"/>
            <a:ext cx="11938475" cy="6614445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ἐπίπεδο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θεολογικῆς</a:t>
            </a:r>
            <a:r>
              <a:rPr lang="el-GR" sz="3200" dirty="0"/>
              <a:t> </a:t>
            </a:r>
            <a:r>
              <a:rPr lang="el-GR" sz="3200" dirty="0" err="1"/>
              <a:t>σπουδῆς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Συστηματικὸ</a:t>
            </a:r>
            <a:r>
              <a:rPr lang="el-GR" sz="3200" dirty="0"/>
              <a:t> κλάδο </a:t>
            </a:r>
            <a:r>
              <a:rPr lang="el-GR" sz="3200" dirty="0" err="1"/>
              <a:t>τῆς</a:t>
            </a:r>
            <a:r>
              <a:rPr lang="el-GR" sz="3200" dirty="0"/>
              <a:t> θεολογίας.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Ἐκκλησιολογία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μία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ὀπτικὴ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Λατρείας.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ἱστορικὴ</a:t>
            </a:r>
            <a:r>
              <a:rPr lang="el-GR" sz="3200" dirty="0"/>
              <a:t> μελέτη,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λειτουργεῖ</a:t>
            </a:r>
            <a:r>
              <a:rPr lang="el-GR" sz="3200" dirty="0"/>
              <a:t> </a:t>
            </a:r>
            <a:r>
              <a:rPr lang="el-GR" sz="3200" dirty="0" err="1"/>
              <a:t>ἀνεξάρτητα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θεολογικὰ-ἐκκλησιολογικὰ</a:t>
            </a:r>
            <a:r>
              <a:rPr lang="el-GR" sz="3200" dirty="0"/>
              <a:t> </a:t>
            </a:r>
            <a:r>
              <a:rPr lang="el-GR" sz="3200" dirty="0" err="1"/>
              <a:t>ἐνδιαφέροντα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ἀδύναμη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φωτίσει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εννοια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βάθος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Λατρείας</a:t>
            </a:r>
            <a:r>
              <a:rPr lang="en-GR" sz="3200" dirty="0"/>
              <a:t> </a:t>
            </a:r>
            <a:endParaRPr lang="el-GR" sz="3200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200" b="1" u="sng" dirty="0"/>
              <a:t>Β) </a:t>
            </a:r>
            <a:r>
              <a:rPr lang="el-GR" sz="3200" b="1" u="sng" dirty="0" err="1"/>
              <a:t>Ἡ</a:t>
            </a:r>
            <a:r>
              <a:rPr lang="el-GR" sz="3200" b="1" u="sng" dirty="0"/>
              <a:t> </a:t>
            </a:r>
            <a:r>
              <a:rPr lang="el-GR" sz="3200" b="1" u="sng" dirty="0" err="1"/>
              <a:t>Εὐχαριστιακὴ</a:t>
            </a:r>
            <a:r>
              <a:rPr lang="el-GR" sz="3200" b="1" u="sng" dirty="0"/>
              <a:t> σύναξη </a:t>
            </a:r>
            <a:r>
              <a:rPr lang="el-GR" sz="3200" b="1" u="sng" dirty="0" err="1"/>
              <a:t>τῶν</a:t>
            </a:r>
            <a:r>
              <a:rPr lang="el-GR" sz="3200" b="1" u="sng" dirty="0"/>
              <a:t> </a:t>
            </a:r>
            <a:r>
              <a:rPr lang="el-GR" sz="3200" b="1" u="sng" dirty="0" err="1"/>
              <a:t>μελῶν</a:t>
            </a:r>
            <a:r>
              <a:rPr lang="el-GR" sz="3200" b="1" u="sng" dirty="0"/>
              <a:t> </a:t>
            </a:r>
            <a:r>
              <a:rPr lang="el-GR" sz="3200" b="1" u="sng" dirty="0" err="1"/>
              <a:t>τῆς</a:t>
            </a:r>
            <a:r>
              <a:rPr lang="el-GR" sz="3200" b="1" u="sng" dirty="0"/>
              <a:t> </a:t>
            </a:r>
            <a:r>
              <a:rPr lang="el-GR" sz="3200" b="1" u="sng" dirty="0" err="1"/>
              <a:t>Ἐκκλησίας</a:t>
            </a:r>
            <a:endParaRPr lang="en-GR" sz="3200" dirty="0"/>
          </a:p>
          <a:p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ἤδη</a:t>
            </a:r>
            <a:r>
              <a:rPr lang="el-GR" sz="3200" dirty="0"/>
              <a:t> τονίστηκε,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ἀρχικὴ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Ἐκκλησία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συνάξεως,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ὁδήγησε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διαμόρφωση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703105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73FF-CBEA-4C47-A9F0-2833F99A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1" y="1"/>
            <a:ext cx="11293981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4878-D294-F340-B265-A33908809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53824"/>
            <a:ext cx="11989749" cy="6614445"/>
          </a:xfrm>
        </p:spPr>
        <p:txBody>
          <a:bodyPr>
            <a:normAutofit/>
          </a:bodyPr>
          <a:lstStyle/>
          <a:p>
            <a:r>
              <a:rPr lang="el-GR" sz="3200" dirty="0"/>
              <a:t>Μέλη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ἐκεῖνοι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συμμετέχουν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συμμετοχῆς</a:t>
            </a:r>
            <a:r>
              <a:rPr lang="el-GR" sz="3200" dirty="0"/>
              <a:t>» </a:t>
            </a:r>
            <a:r>
              <a:rPr lang="el-GR" sz="3200" dirty="0" err="1"/>
              <a:t>ἐμπερικλείει</a:t>
            </a:r>
            <a:r>
              <a:rPr lang="el-GR" sz="3200" dirty="0"/>
              <a:t> </a:t>
            </a:r>
            <a:r>
              <a:rPr lang="el-GR" sz="3200" dirty="0" err="1"/>
              <a:t>ἐξαιρετικὴ</a:t>
            </a:r>
            <a:r>
              <a:rPr lang="el-GR" sz="3200" dirty="0"/>
              <a:t> βαρύτητα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ἀποκαλύπτει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αὐθεντικὰ</a:t>
            </a:r>
            <a:r>
              <a:rPr lang="el-GR" sz="3200" dirty="0"/>
              <a:t> </a:t>
            </a:r>
            <a:r>
              <a:rPr lang="el-GR" sz="3200" dirty="0" err="1"/>
              <a:t>ἐκκλησιολογικὰ</a:t>
            </a:r>
            <a:r>
              <a:rPr lang="el-GR" sz="3200" dirty="0"/>
              <a:t> κριτήρια: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πιστὸς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συμμετέχει γίνεται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Χριστό (συσσωμάτωση)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Μετάννοια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Κοινωνία.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Τὰ</a:t>
            </a:r>
            <a:r>
              <a:rPr lang="el-GR" sz="3200" dirty="0"/>
              <a:t> κριτήρια </a:t>
            </a:r>
            <a:r>
              <a:rPr lang="el-GR" sz="3200" dirty="0" err="1"/>
              <a:t>αὐτὰ</a:t>
            </a:r>
            <a:r>
              <a:rPr lang="el-GR" sz="3200" dirty="0"/>
              <a:t> </a:t>
            </a:r>
            <a:r>
              <a:rPr lang="el-GR" sz="3200" dirty="0" err="1"/>
              <a:t>διαφοροποιοῦν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ἁπλοῦ</a:t>
            </a:r>
            <a:r>
              <a:rPr lang="el-GR" sz="3200" dirty="0"/>
              <a:t> </a:t>
            </a:r>
            <a:r>
              <a:rPr lang="el-GR" sz="3200" dirty="0" err="1"/>
              <a:t>ἀθροίσματος</a:t>
            </a:r>
            <a:r>
              <a:rPr lang="el-GR" sz="3200" dirty="0"/>
              <a:t> </a:t>
            </a:r>
            <a:r>
              <a:rPr lang="el-GR" sz="3200" dirty="0" err="1"/>
              <a:t>πολλῶν</a:t>
            </a:r>
            <a:r>
              <a:rPr lang="el-GR" sz="3200" dirty="0"/>
              <a:t> </a:t>
            </a:r>
            <a:r>
              <a:rPr lang="el-GR" sz="3200" dirty="0" err="1"/>
              <a:t>ἀτόμων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σύσταση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μέσα </a:t>
            </a:r>
            <a:r>
              <a:rPr lang="el-GR" sz="3200" dirty="0" err="1"/>
              <a:t>στὴ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μία πορεία μυστηριακή,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ὀφείλεται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«Μυστηρίου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λαοῦ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βασικὸ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ἐλεύσεως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ἐσχάτων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99045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1598</Words>
  <Application>Microsoft Macintosh PowerPoint</Application>
  <PresentationFormat>Widescreen</PresentationFormat>
  <Paragraphs>56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7. Η ΕΚΚΛΗΣΙΟΛΟΓΙΚΗ ΘΕΩΡΗΣΗ ΤΗΣ ΘΕΙΑΣ ΕΥΧΑΡΙΣΤΙΑΣ, ΠΗΓΗ ΤΗΣ ΕΚΚΛΗΣΙΑΣΤΙΚΗΣ ΑΥΤΟΣΥΝΕΙΔΗΣΙΑΣ ΚΑΙ ΛΕΙΤΟΥΡΓΙΚΗΣ ΑΝΑΓΕΝΝΗΣΗΣ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548</cp:revision>
  <dcterms:created xsi:type="dcterms:W3CDTF">2021-02-22T13:28:41Z</dcterms:created>
  <dcterms:modified xsi:type="dcterms:W3CDTF">2021-04-29T15:36:51Z</dcterms:modified>
</cp:coreProperties>
</file>