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FE6BA4-4C40-8449-934B-96CEC754F7C5}">
          <p14:sldIdLst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24/3/21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0D04B3-037E-44E1-9D75-870D5727B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32" y="77821"/>
            <a:ext cx="11237068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5DA126-DB4F-4367-B1E7-6BFA7DA0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262646"/>
            <a:ext cx="11877472" cy="6410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Ἡ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Γρηγόριο Θεολόγο</a:t>
            </a:r>
            <a:endParaRPr lang="el-GR" sz="36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Σημαντικότατη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περιεχομένου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περιέχει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Πνεύματος. </a:t>
            </a:r>
            <a:endParaRPr lang="el-GR" sz="3600" dirty="0"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Παρόμοια πληροφορία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περιεχομένου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ὑπάρχει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ἀντιπροσωπεύει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Ἀμφιλόχιος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Ἰκονίου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μαρτυρία του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αὐτή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πάντως, ὁ Γρηγόριος καταδεικνύει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εἶχε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ἐντάξει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του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πλαίσια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ἀγώνα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41385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43F8B4-7587-40F3-9CC3-2F33EB84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87550"/>
            <a:ext cx="11285706" cy="1070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4CB810-C631-4C85-8B8E-2D0564E05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2" y="311285"/>
            <a:ext cx="11858017" cy="6303524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συνάφεια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αὐτή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παραπέμπει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στόχο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κατάδειξη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ὁμοουσιότητας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Πατέρα: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λόγος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καθαγιάζει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Τίμια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Δῶρα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προσφέρει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μετέχοντας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νέα δημιουργία,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ἔτσι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προαιώνιος λόγος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Δημιουργοῦ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προσέφερε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ὕπαρξη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ὄντα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διασώζεται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προβάλλεται ἡ συνύπαρξη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Πατρὸς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δημιουργία 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ἀναιρεῖται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ἀρειανίζουσα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θέση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ἦν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ποτὲ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οὐκ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ἦν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906228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02CB0-FFA9-40F6-8207-7B35238A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821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184C5D-7B21-476C-84FC-840454689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272374"/>
            <a:ext cx="11809378" cy="6374537"/>
          </a:xfrm>
        </p:spPr>
        <p:txBody>
          <a:bodyPr>
            <a:normAutofit/>
          </a:bodyPr>
          <a:lstStyle/>
          <a:p>
            <a:endParaRPr lang="el-GR" sz="3600" dirty="0"/>
          </a:p>
          <a:p>
            <a:endParaRPr lang="el-GR" sz="3600" dirty="0"/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Οὐδόλως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ἀποτελοῦσε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ὑπερβολὴ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ἰσχυρισμὸς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συμπληρώνει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ἀποφάσεις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δύο πρώτων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Οἰκουμενικῶν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Συνόδων.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788125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06A5-8180-EE44-8F81-0274C776C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71451"/>
            <a:ext cx="11239500" cy="1066799"/>
          </a:xfrm>
        </p:spPr>
        <p:txBody>
          <a:bodyPr>
            <a:normAutofit fontScale="90000"/>
          </a:bodyPr>
          <a:lstStyle/>
          <a:p>
            <a:r>
              <a:rPr lang="en-GR" b="1" dirty="0"/>
              <a:t>5. </a:t>
            </a:r>
            <a:r>
              <a:rPr lang="el-GR" b="1" dirty="0"/>
              <a:t>ΕΚΚΛΗΣΙΑ  ΚΑΙ  ΘΕΙΑ  ΕΥΧΑΡΙΣΤΙΑ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5D33-5E64-CD40-A463-251164E9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028700"/>
            <a:ext cx="11868150" cy="5657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/>
              <a:t>1. </a:t>
            </a:r>
            <a:r>
              <a:rPr lang="el-GR" sz="3600" b="1" u="sng" dirty="0" err="1"/>
              <a:t>Ἡ</a:t>
            </a:r>
            <a:r>
              <a:rPr lang="el-GR" sz="3600" b="1" u="sng" dirty="0"/>
              <a:t> σύναξη </a:t>
            </a:r>
            <a:r>
              <a:rPr lang="el-GR" sz="3600" b="1" u="sng" dirty="0" err="1"/>
              <a:t>γιὰ</a:t>
            </a:r>
            <a:r>
              <a:rPr lang="el-GR" sz="3600" b="1" u="sng" dirty="0"/>
              <a:t> </a:t>
            </a:r>
            <a:r>
              <a:rPr lang="el-GR" sz="3600" b="1" u="sng" dirty="0" err="1"/>
              <a:t>τὴ</a:t>
            </a:r>
            <a:r>
              <a:rPr lang="el-GR" sz="3600" b="1" u="sng" dirty="0"/>
              <a:t> θεία Λειτουργία </a:t>
            </a:r>
            <a:r>
              <a:rPr lang="el-GR" sz="3600" b="1" u="sng" dirty="0" err="1"/>
              <a:t>ὡς</a:t>
            </a:r>
            <a:r>
              <a:rPr lang="el-GR" sz="3600" b="1" u="sng" dirty="0"/>
              <a:t> </a:t>
            </a:r>
            <a:r>
              <a:rPr lang="el-GR" sz="3600" b="1" u="sng" dirty="0" err="1"/>
              <a:t>ἔκφραση</a:t>
            </a:r>
            <a:r>
              <a:rPr lang="el-GR" sz="3600" b="1" u="sng" dirty="0"/>
              <a:t> κοινωνίας</a:t>
            </a:r>
            <a:endParaRPr lang="en-GR" sz="3600" dirty="0"/>
          </a:p>
          <a:p>
            <a:pPr marL="0" indent="0">
              <a:buNone/>
            </a:pPr>
            <a:r>
              <a:rPr lang="en-GR" sz="3600" dirty="0"/>
              <a:t>•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Λειτουργία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λαὸς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προσκαλεῖται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τράπεζα.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ἀρχαιότερες</a:t>
            </a:r>
            <a:r>
              <a:rPr lang="el-GR" sz="3600" dirty="0"/>
              <a:t> μαρτυρίες διαπιστώνουμε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Λειτουργία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συλλογικὴ</a:t>
            </a:r>
            <a:r>
              <a:rPr lang="el-GR" sz="3600" dirty="0"/>
              <a:t> πράξη, </a:t>
            </a:r>
            <a:r>
              <a:rPr lang="el-GR" sz="3600" dirty="0" err="1"/>
              <a:t>ἔργο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πολλῶν</a:t>
            </a:r>
            <a:r>
              <a:rPr lang="el-GR" sz="3600" dirty="0"/>
              <a:t>,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ἐκφράζει</a:t>
            </a:r>
            <a:r>
              <a:rPr lang="el-GR" sz="3600" dirty="0"/>
              <a:t> συγχρόνως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πολλῶν</a:t>
            </a:r>
            <a:r>
              <a:rPr lang="el-GR" sz="3600" dirty="0"/>
              <a:t>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κοινωνία μεταξύ τους. 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• </a:t>
            </a:r>
            <a:r>
              <a:rPr lang="el-GR" sz="3600" dirty="0" err="1"/>
              <a:t>Αὐτὸς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συλλογικὸς</a:t>
            </a:r>
            <a:r>
              <a:rPr lang="el-GR" sz="3600" dirty="0"/>
              <a:t> χαρακτήρας διαφαίνεται </a:t>
            </a:r>
            <a:r>
              <a:rPr lang="el-GR" sz="3600" dirty="0" err="1"/>
              <a:t>ἤδη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πρώτη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Μυστικὸ</a:t>
            </a:r>
            <a:r>
              <a:rPr lang="el-GR" sz="3600" dirty="0"/>
              <a:t> </a:t>
            </a:r>
            <a:r>
              <a:rPr lang="el-GR" sz="3600" dirty="0" err="1"/>
              <a:t>Δεῖπνο</a:t>
            </a:r>
            <a:r>
              <a:rPr lang="en-G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9671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2F2C4-A40C-6641-AB96-4F704728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6675"/>
            <a:ext cx="11277601" cy="10477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029EA-8F0F-964F-B677-9D876A598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38125"/>
            <a:ext cx="12001500" cy="6457949"/>
          </a:xfrm>
        </p:spPr>
        <p:txBody>
          <a:bodyPr>
            <a:normAutofit/>
          </a:bodyPr>
          <a:lstStyle/>
          <a:p>
            <a:r>
              <a:rPr lang="en-US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συλλογικὴ</a:t>
            </a:r>
            <a:r>
              <a:rPr lang="el-GR" sz="3600" dirty="0"/>
              <a:t> πράξη </a:t>
            </a:r>
            <a:r>
              <a:rPr lang="el-GR" sz="3600" dirty="0" err="1"/>
              <a:t>ποὺ</a:t>
            </a:r>
            <a:r>
              <a:rPr lang="el-GR" sz="3600" dirty="0"/>
              <a:t> συνέστησε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Χριστὸς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Μυστικὸ</a:t>
            </a:r>
            <a:r>
              <a:rPr lang="el-GR" sz="3600" dirty="0"/>
              <a:t> </a:t>
            </a:r>
            <a:r>
              <a:rPr lang="el-GR" sz="3600" dirty="0" err="1"/>
              <a:t>Δεῖπνο</a:t>
            </a:r>
            <a:r>
              <a:rPr lang="el-GR" sz="3600" dirty="0"/>
              <a:t> μεταβιβάζεται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Ἀποστόλους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πλῆθος</a:t>
            </a:r>
            <a:r>
              <a:rPr lang="el-GR" sz="3600" dirty="0"/>
              <a:t> (</a:t>
            </a:r>
            <a:r>
              <a:rPr lang="el-GR" sz="3600" dirty="0" err="1"/>
              <a:t>στὸ</a:t>
            </a:r>
            <a:r>
              <a:rPr lang="el-GR" sz="3600" dirty="0"/>
              <a:t> σύνολο)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ἄλλες</a:t>
            </a:r>
            <a:r>
              <a:rPr lang="el-GR" sz="3600" dirty="0"/>
              <a:t> μαρτυρίες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Καινῆς</a:t>
            </a:r>
            <a:r>
              <a:rPr lang="el-GR" sz="3600" dirty="0"/>
              <a:t> Διαθήκης </a:t>
            </a:r>
            <a:r>
              <a:rPr lang="el-GR" sz="3600" dirty="0" err="1"/>
              <a:t>παρατηροῦμε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χρησιμοποιεῖται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ὅρος</a:t>
            </a:r>
            <a:r>
              <a:rPr lang="el-GR" sz="3600" dirty="0"/>
              <a:t> «</a:t>
            </a:r>
            <a:r>
              <a:rPr lang="el-GR" sz="3600" dirty="0" err="1"/>
              <a:t>συναγωγὴ</a:t>
            </a:r>
            <a:r>
              <a:rPr lang="el-GR" sz="3600" dirty="0"/>
              <a:t>» </a:t>
            </a:r>
            <a:r>
              <a:rPr lang="el-GR" sz="3600" dirty="0" err="1"/>
              <a:t>ἤ</a:t>
            </a:r>
            <a:r>
              <a:rPr lang="el-GR" sz="3600" dirty="0"/>
              <a:t> «</a:t>
            </a:r>
            <a:r>
              <a:rPr lang="el-GR" sz="3600" dirty="0" err="1"/>
              <a:t>ἐπισυναγωγὴ</a:t>
            </a:r>
            <a:r>
              <a:rPr lang="el-GR" sz="3600" dirty="0"/>
              <a:t>» </a:t>
            </a:r>
            <a:r>
              <a:rPr lang="el-GR" sz="3600" dirty="0" err="1"/>
              <a:t>περὶ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συγκεντρώσεως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Χριστιανῶν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κάποιο </a:t>
            </a:r>
            <a:r>
              <a:rPr lang="el-GR" sz="3600" dirty="0" err="1"/>
              <a:t>χῶρο</a:t>
            </a:r>
            <a:r>
              <a:rPr lang="el-GR" sz="3600" dirty="0"/>
              <a:t>, δηλώνεται ταυτοχρόνως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ὁμάδας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r>
              <a:rPr lang="el-GR" sz="3600" dirty="0"/>
              <a:t> </a:t>
            </a:r>
          </a:p>
          <a:p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προϋπόθεση τονίζει </a:t>
            </a:r>
            <a:r>
              <a:rPr lang="el-GR" sz="3600" dirty="0" err="1"/>
              <a:t>στὰ</a:t>
            </a:r>
            <a:r>
              <a:rPr lang="el-GR" sz="3600" dirty="0"/>
              <a:t> τέλη </a:t>
            </a:r>
            <a:r>
              <a:rPr lang="el-GR" sz="3600" dirty="0" err="1"/>
              <a:t>τοῦ</a:t>
            </a:r>
            <a:r>
              <a:rPr lang="el-GR" sz="3600" dirty="0"/>
              <a:t> 1ου μ.Χ. </a:t>
            </a:r>
            <a:r>
              <a:rPr lang="el-GR" sz="3600" dirty="0" err="1"/>
              <a:t>αἰ</a:t>
            </a:r>
            <a:r>
              <a:rPr lang="el-GR" sz="3600" dirty="0"/>
              <a:t>. </a:t>
            </a:r>
            <a:r>
              <a:rPr lang="el-GR" sz="3600" dirty="0" err="1"/>
              <a:t>ὁ</a:t>
            </a:r>
            <a:r>
              <a:rPr lang="el-GR" sz="3600" dirty="0"/>
              <a:t> Κλήμης, </a:t>
            </a:r>
            <a:r>
              <a:rPr lang="el-GR" sz="3600" dirty="0" err="1"/>
              <a:t>ἐπίσκοπος</a:t>
            </a:r>
            <a:r>
              <a:rPr lang="el-GR" sz="3600" dirty="0"/>
              <a:t> Ρώμης, </a:t>
            </a:r>
            <a:r>
              <a:rPr lang="el-GR" sz="3600" dirty="0" err="1"/>
              <a:t>ὅταν</a:t>
            </a:r>
            <a:r>
              <a:rPr lang="el-GR" sz="3600" dirty="0"/>
              <a:t> γράφει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Χριστιανοὶ</a:t>
            </a:r>
            <a:r>
              <a:rPr lang="el-GR" sz="3600" dirty="0"/>
              <a:t> «συνάζονται»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Λειτουργία «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ἴδιο</a:t>
            </a:r>
            <a:r>
              <a:rPr lang="el-GR" sz="3600" dirty="0"/>
              <a:t> τόπο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ὁμόνοια</a:t>
            </a:r>
            <a:r>
              <a:rPr lang="el-GR" sz="3600" dirty="0"/>
              <a:t> συνειδήσεως».    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332750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4619-A2AA-7848-A79C-5DD677AF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2" y="0"/>
            <a:ext cx="11257549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0D43D-D708-5846-A388-B33301D44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" y="125128"/>
            <a:ext cx="12002704" cy="6641432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«συνάξεως»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Λειτουργία </a:t>
            </a:r>
            <a:r>
              <a:rPr lang="el-GR" sz="3600" dirty="0" err="1"/>
              <a:t>ἐκφράζει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αὐτοπροαίρετη</a:t>
            </a:r>
            <a:r>
              <a:rPr lang="el-GR" sz="3600" dirty="0"/>
              <a:t> πορεία </a:t>
            </a:r>
            <a:r>
              <a:rPr lang="el-GR" sz="3600" dirty="0" err="1"/>
              <a:t>τοῦ</a:t>
            </a:r>
            <a:r>
              <a:rPr lang="el-GR" sz="3600" dirty="0"/>
              <a:t> κάθε μέλους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συγκρότηση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ἐκκλησιαστικοῦ</a:t>
            </a:r>
            <a:r>
              <a:rPr lang="el-GR" sz="3600" dirty="0"/>
              <a:t> σώματος.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δυνατὸν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ὑπάρξουν</a:t>
            </a:r>
            <a:r>
              <a:rPr lang="el-GR" sz="3600" dirty="0"/>
              <a:t> μεμονωμένα </a:t>
            </a:r>
            <a:r>
              <a:rPr lang="el-GR" sz="3600" dirty="0" err="1"/>
              <a:t>ἄτομα</a:t>
            </a:r>
            <a:r>
              <a:rPr lang="el-GR" sz="3600" dirty="0"/>
              <a:t>. </a:t>
            </a:r>
            <a:r>
              <a:rPr lang="el-GR" sz="3600" dirty="0" err="1"/>
              <a:t>Ἡ</a:t>
            </a:r>
            <a:r>
              <a:rPr lang="el-GR" sz="3600" dirty="0"/>
              <a:t> «</a:t>
            </a:r>
            <a:r>
              <a:rPr lang="el-GR" sz="3600" dirty="0" err="1"/>
              <a:t>ἐκκλησιαστικὴ</a:t>
            </a:r>
            <a:r>
              <a:rPr lang="el-GR" sz="3600" dirty="0"/>
              <a:t> </a:t>
            </a:r>
            <a:r>
              <a:rPr lang="el-GR" sz="3600" dirty="0" err="1"/>
              <a:t>ἀπομόνωση</a:t>
            </a:r>
            <a:r>
              <a:rPr lang="el-GR" sz="3600" dirty="0"/>
              <a:t>» συνυφαίνεται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ἀπουσία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Στὸ</a:t>
            </a:r>
            <a:r>
              <a:rPr lang="el-GR" sz="3600" dirty="0"/>
              <a:t> μεταίχμιο </a:t>
            </a:r>
            <a:r>
              <a:rPr lang="el-GR" sz="3600" dirty="0" err="1"/>
              <a:t>τοῦ</a:t>
            </a:r>
            <a:r>
              <a:rPr lang="el-GR" sz="3600" dirty="0"/>
              <a:t> 2ου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3ο </a:t>
            </a:r>
            <a:r>
              <a:rPr lang="el-GR" sz="3600" dirty="0" err="1"/>
              <a:t>αἰ</a:t>
            </a:r>
            <a:r>
              <a:rPr lang="el-GR" sz="3600" dirty="0"/>
              <a:t>.,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Τερτυλλιανὸς</a:t>
            </a:r>
            <a:r>
              <a:rPr lang="el-GR" sz="3600" dirty="0"/>
              <a:t> </a:t>
            </a:r>
            <a:r>
              <a:rPr lang="el-GR" sz="3600" dirty="0" err="1"/>
              <a:t>χρησιμοποιεῖ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ὅρους</a:t>
            </a:r>
            <a:r>
              <a:rPr lang="el-GR" sz="3600" dirty="0"/>
              <a:t> </a:t>
            </a:r>
            <a:r>
              <a:rPr lang="el-GR" sz="3600" i="1" dirty="0" err="1"/>
              <a:t>coetus</a:t>
            </a:r>
            <a:r>
              <a:rPr lang="el-GR" sz="3600" dirty="0"/>
              <a:t> (σύναξη)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i="1" dirty="0" err="1"/>
              <a:t>convocationes</a:t>
            </a:r>
            <a:r>
              <a:rPr lang="el-GR" sz="3600" dirty="0"/>
              <a:t> (συγκλήσεις, συνάξεις),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ἀναφερθεῖ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Λειτουργία.</a:t>
            </a:r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ὅρος</a:t>
            </a:r>
            <a:r>
              <a:rPr lang="el-GR" sz="3600" dirty="0"/>
              <a:t> «</a:t>
            </a:r>
            <a:r>
              <a:rPr lang="el-GR" sz="3600" dirty="0" err="1"/>
              <a:t>σύναξις</a:t>
            </a:r>
            <a:r>
              <a:rPr lang="el-GR" sz="3600" dirty="0"/>
              <a:t>»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ἔκτοτε</a:t>
            </a:r>
            <a:r>
              <a:rPr lang="el-GR" sz="3600" dirty="0"/>
              <a:t> (3ος </a:t>
            </a:r>
            <a:r>
              <a:rPr lang="el-GR" sz="3600" dirty="0" err="1"/>
              <a:t>αἰ</a:t>
            </a:r>
            <a:r>
              <a:rPr lang="el-GR" sz="3600" dirty="0"/>
              <a:t>.) </a:t>
            </a:r>
            <a:r>
              <a:rPr lang="el-GR" sz="3600" dirty="0" err="1"/>
              <a:t>αὐτὸς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δηλώνει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τέλεση </a:t>
            </a:r>
            <a:r>
              <a:rPr lang="el-GR" sz="3600" dirty="0" err="1"/>
              <a:t>τῆς</a:t>
            </a:r>
            <a:r>
              <a:rPr lang="el-GR" sz="3600" dirty="0"/>
              <a:t> θείας Λειτουργίας.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146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A93355-B890-416C-A950-7D7589A4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2C3F0F-284E-4D0B-BB3F-830644B6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3" y="175098"/>
            <a:ext cx="11926111" cy="64620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 Ἡ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Γρηγόριο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Νύσσης</a:t>
            </a: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Ἀξιοσημείωτη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ἀναφορὰ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Νύσσης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περιεχόμενο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γενικότερα,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Πρόκειται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ἁγιασμό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ἐπισκηνώσεως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Λόγου. </a:t>
            </a:r>
            <a:endParaRPr lang="el-GR" sz="3600" dirty="0"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ἐνέργεια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παραλληλίζεται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Νύσσης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σκήνωση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σαρκί»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πρόσληψη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ἀνθρώπινης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σάρκας).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παραλληλισμὸς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ἐπιτρέπει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τονισμὸ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συνάφειας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μεταξὺ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Σαρκώσεως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98418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1DFD86-AC95-483A-85A6-B77908230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5" y="1"/>
            <a:ext cx="11285706" cy="9727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46912B-4A6D-4A4B-B289-22857B2D1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223736"/>
            <a:ext cx="11858017" cy="64786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Ἀμβρόσιος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Μεδιολάνων: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καθαγιασμὸς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</a:t>
            </a:r>
            <a:r>
              <a:rPr lang="el-GR" sz="3600" i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ὲ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λόγους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Χριστοῦ</a:t>
            </a: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Ἐξαιρετικῆς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σημασίας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Ἀμβροσίου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τονίζει,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μυστηρίου,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οἶνος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ἦταν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κοινός,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συγκεκριμένους λόγους καθαγιάζεται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σάρκα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λόγους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Ἀμβρόσιος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ἀναφέρει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Κυρίου,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προφανῶς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ἵδρυση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Μυστηρίου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Μυστικὸ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Δεῖπνο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80169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5AC2DF-865E-4F5F-9394-9D6D3A00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" y="-63230"/>
            <a:ext cx="11275979" cy="12645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74DCBD-B485-4A09-B1A2-9F4BAE74C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189688"/>
            <a:ext cx="11945566" cy="6551580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ἄλλο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σημεῖο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ἔργου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του,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ὅμως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Ἀμβρόσιος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παραλληλίζει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δύναμη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ἱδρυτικῶν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Μυστηρίου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ζωοποιὸ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δύναμη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Του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διάρκεια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δημιουργίας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κόσμου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ἀνθρώπου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Ἀμβρόσιος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ἀναφέρεται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μιᾶς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νέας δημιουργίας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ἀναγεννᾶ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ἄνθρωπο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δύναμη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ἱδρυτικῶν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καθίσταται δύναμη δημιουργίας.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67015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04578-C06F-4366-A7AC-E3B1E695F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1"/>
            <a:ext cx="11266251" cy="14591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216374-E8CE-45F7-8C42-C86AFFDF6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69" y="311285"/>
            <a:ext cx="11867745" cy="6342434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Παραλληλίζοντας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εἰδικότερα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ἀποτελεσματικότητα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Προφήτη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Ἠλία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κατέβασε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φωτιὰ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οὐρανὸ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ἀποτελεσματικότητα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Κυρίου, συμπεραίνει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Κυρίου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ἔχουν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μεγαλύτερη δύναμη,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ὥστε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μεταβάλουν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φύση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στοιχείων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)».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80016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001F4-F0CB-4378-A60A-C909B492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77822"/>
            <a:ext cx="11285706" cy="6809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5236B6-3661-4EBF-BA1B-DE42474D7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4" y="301557"/>
            <a:ext cx="11935838" cy="6410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Ἐπιλογικὰ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συμπεράσματα</a:t>
            </a: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ἐξελικτικὴ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πορεία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ἀπεικονίζει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ἐξελικτικὴ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πορεία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διαμόρφωση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Δόγματος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γενικὴ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ἀποδεικνύεται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μέσα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μελέτη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· ἡ μελέτη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παραπέμπει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ἀντιαρειανική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καταδεικνύοντας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συμπόρευση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ἔκφραση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δογματικῆς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διδασκαλίας.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750001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A22238-148B-4466-A72C-FD22A752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7820"/>
            <a:ext cx="11353800" cy="282103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71832C-14AB-4ABC-A0A2-06805BF2D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3" y="457200"/>
            <a:ext cx="11809379" cy="6225702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 παγιώνεται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πράξη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συνείδ</a:t>
            </a:r>
            <a:r>
              <a:rPr lang="el-GR" sz="36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Β´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Οἰκουμενικὴ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Σύνοδο (381 μ.Χ.) κι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ἀφοῦ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παρεμβάλλεται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ἀντιαρειανικὴ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εἰσήγαγε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μέρει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ἄξονας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θεολογίας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ἐπιβεβαιώνοντας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διαχρονικὴ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διαπίστωση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«κανόνας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πίστεως»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«κανόνας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lex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orandi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est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lex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credendi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166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C17605-71B6-4A91-B772-B0D29755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"/>
            <a:ext cx="11275979" cy="9727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E02552-FF68-4A81-AA23-206C5470E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243190"/>
            <a:ext cx="11867744" cy="6488349"/>
          </a:xfrm>
        </p:spPr>
        <p:txBody>
          <a:bodyPr>
            <a:no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ὅμως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ἄμοιρη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προβλημάτων,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ἐφόσον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ἐποχὴ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δογματικῶν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διαμορφώσεων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ἐλλοχεύει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πάντοτε ὁ κίνδυνος συγχύσεων.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προκειμένῳ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κίνδυνος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ἑστιάζεται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σύγχυση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θέματος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αὐτοτέλειας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Τριῶν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Προσώπων,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σαφοῦς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διακρίσεως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μεταξὺ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Προσώπων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Τριάδος·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ἐλλοχεύει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κίνδυνος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ἑνὸς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ὑφέρποντος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Σαβελλιανισμοῦ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5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4D7904-432A-4873-B099-FFFE11378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" y="-22860"/>
            <a:ext cx="11275979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DC6199-3BEF-41F4-8894-3E5B8253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208169"/>
            <a:ext cx="11867744" cy="6649831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ὑποθέσεις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διατυπώθηκαν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μιᾶς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ὁλοκληρωμένης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χριστολογίας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πνευματολογίας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Ἀλεξάνδρεια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συζητήσιμες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ἐγείρονται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μελέτη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κείμενα.</a:t>
            </a:r>
            <a:endParaRPr lang="el-GR" sz="3600" dirty="0"/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Διαπιστώνουμε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βασικὲς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χριστολογικὲς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φράσεις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ἑρμηνεύονται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μέ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βάση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παράδειγμα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σκήνωσις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σαρκί».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38211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1070</Words>
  <Application>Microsoft Macintosh PowerPoint</Application>
  <PresentationFormat>Widescreen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ΕΚΚΛΗΣΙΑ  ΚΑΙ  ΘΕΙΑ  ΕΥΧΑΡΙΣΤΙΑ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310</cp:revision>
  <dcterms:created xsi:type="dcterms:W3CDTF">2021-02-22T13:28:41Z</dcterms:created>
  <dcterms:modified xsi:type="dcterms:W3CDTF">2021-03-24T13:59:13Z</dcterms:modified>
</cp:coreProperties>
</file>