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DC466-C556-DE4E-8E3A-F55F9F1C4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ΘΕΜΑΤΑ ΘΕΟΛΟΓΙΑΣ ΤΗΣ ΛΑΤΡΕΙΑΣ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33236-569A-C64F-8513-63245D9D06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9050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B268-3963-D74A-9ECD-8C3BF82CD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531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7AD75-4D81-AD44-8A7C-1CFBCC5FD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39958"/>
            <a:ext cx="11971175" cy="6624735"/>
          </a:xfrm>
        </p:spPr>
        <p:txBody>
          <a:bodyPr>
            <a:norm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ἁγιασμός</a:t>
            </a:r>
            <a:r>
              <a:rPr lang="el-GR" sz="3600" dirty="0"/>
              <a:t>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ποὺ</a:t>
            </a:r>
            <a:r>
              <a:rPr lang="el-GR" sz="3600" dirty="0"/>
              <a:t> προσφέρεται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 </a:t>
            </a:r>
            <a:r>
              <a:rPr lang="el-GR" sz="3600" dirty="0" err="1"/>
              <a:t>ἐνεργεῖται</a:t>
            </a:r>
            <a:r>
              <a:rPr lang="el-GR" sz="3600" dirty="0"/>
              <a:t> μόνο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τελεσιουργὸ</a:t>
            </a:r>
            <a:r>
              <a:rPr lang="el-GR" sz="3600" dirty="0"/>
              <a:t> παρουσία </a:t>
            </a:r>
            <a:r>
              <a:rPr lang="el-GR" sz="3600" dirty="0" err="1"/>
              <a:t>ἐκείνων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ἔλαβαν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ἱερατικὴ</a:t>
            </a:r>
            <a:r>
              <a:rPr lang="el-GR" sz="3600" dirty="0"/>
              <a:t> χάρη,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κληρικῶν</a:t>
            </a:r>
            <a:r>
              <a:rPr lang="el-GR" sz="3600" dirty="0"/>
              <a:t>. </a:t>
            </a:r>
            <a:endParaRPr lang="en-US" sz="3600" dirty="0"/>
          </a:p>
          <a:p>
            <a:r>
              <a:rPr lang="el-GR" sz="3600" dirty="0" err="1"/>
              <a:t>Ὅπως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ὑφίσταται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χωρὶς</a:t>
            </a:r>
            <a:r>
              <a:rPr lang="el-GR" sz="3600" dirty="0"/>
              <a:t> Μυστήρια, </a:t>
            </a:r>
            <a:r>
              <a:rPr lang="el-GR" sz="3600" dirty="0" err="1"/>
              <a:t>ἔτσι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ὑφίσταται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Ἱερωσύνη</a:t>
            </a:r>
            <a:r>
              <a:rPr lang="en-US" sz="3600" dirty="0"/>
              <a:t>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Παναγίου Πνεύματος </a:t>
            </a:r>
            <a:r>
              <a:rPr lang="el-GR" sz="3600" dirty="0" err="1"/>
              <a:t>ἀναδεικνύει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Ἱερουργούς</a:t>
            </a:r>
            <a:r>
              <a:rPr lang="el-GR" sz="3600" dirty="0"/>
              <a:t>, </a:t>
            </a:r>
            <a:r>
              <a:rPr lang="el-GR" sz="3600" dirty="0" err="1"/>
              <a:t>μέσῳ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ὁποίων</a:t>
            </a:r>
            <a:r>
              <a:rPr lang="el-GR" sz="3600" dirty="0"/>
              <a:t> παρέχεται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καθαγιασμὸς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Λατρείας.</a:t>
            </a:r>
            <a:r>
              <a:rPr lang="en-GR" sz="3600" dirty="0">
                <a:effectLst/>
              </a:rPr>
              <a:t> 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πηγὴ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ἁγιασμοῦ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,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κοινὴ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κληρικοὺς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λαϊκοὺς</a:t>
            </a:r>
            <a:r>
              <a:rPr lang="el-GR" sz="3600" dirty="0"/>
              <a:t>- </a:t>
            </a:r>
            <a:r>
              <a:rPr lang="el-GR" sz="3600" dirty="0" err="1"/>
              <a:t>πιστοὺς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δέχονται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καθαγιασμὸ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464559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137D-0E4A-5047-BBA7-805A2DBA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19" y="223935"/>
            <a:ext cx="11073882" cy="1063689"/>
          </a:xfrm>
        </p:spPr>
        <p:txBody>
          <a:bodyPr/>
          <a:lstStyle/>
          <a:p>
            <a:r>
              <a:rPr lang="el-GR" dirty="0"/>
              <a:t>2. </a:t>
            </a:r>
            <a:r>
              <a:rPr lang="el-GR" b="1" dirty="0"/>
              <a:t>ΘΕΙΑ ΛΑΤΡΕΙΑ ΚΑΙ ΠΟΛΙΤΙΣΜΟΣ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810C7-3B2A-5744-B5CE-570A2EC94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90" y="1035698"/>
            <a:ext cx="11887200" cy="5719665"/>
          </a:xfrm>
        </p:spPr>
        <p:txBody>
          <a:bodyPr>
            <a:normAutofit/>
          </a:bodyPr>
          <a:lstStyle/>
          <a:p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πολιτισμὸς</a:t>
            </a:r>
            <a:r>
              <a:rPr lang="el-GR" sz="3600" dirty="0"/>
              <a:t> </a:t>
            </a:r>
            <a:r>
              <a:rPr lang="el-GR" sz="3600" dirty="0" err="1"/>
              <a:t>συνιστᾶ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χῶρο</a:t>
            </a:r>
            <a:r>
              <a:rPr lang="el-GR" sz="3600" dirty="0"/>
              <a:t> </a:t>
            </a:r>
            <a:r>
              <a:rPr lang="el-GR" sz="3600" dirty="0" err="1"/>
              <a:t>ὑπάρξεως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δημιουργίας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,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αὐτονόητο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προσεγγίσουμε </a:t>
            </a:r>
            <a:r>
              <a:rPr lang="el-GR" sz="3600" dirty="0" err="1"/>
              <a:t>τὴ</a:t>
            </a:r>
            <a:r>
              <a:rPr lang="el-GR" sz="3600" dirty="0"/>
              <a:t> λατρεία </a:t>
            </a:r>
            <a:r>
              <a:rPr lang="el-GR" sz="3600" dirty="0" err="1"/>
              <a:t>μιᾶς</a:t>
            </a:r>
            <a:r>
              <a:rPr lang="el-GR" sz="3600" dirty="0"/>
              <a:t> </a:t>
            </a:r>
            <a:r>
              <a:rPr lang="el-GR" sz="3600" dirty="0" err="1"/>
              <a:t>θρησκευτικῆς</a:t>
            </a:r>
            <a:r>
              <a:rPr lang="el-GR" sz="3600" dirty="0"/>
              <a:t> </a:t>
            </a:r>
            <a:r>
              <a:rPr lang="el-GR" sz="3600" dirty="0" err="1"/>
              <a:t>ὁμάδας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προσεγγίσουμε </a:t>
            </a:r>
            <a:r>
              <a:rPr lang="el-GR" sz="3600" dirty="0" err="1"/>
              <a:t>τὸν</a:t>
            </a:r>
            <a:r>
              <a:rPr lang="el-GR" sz="3600" dirty="0"/>
              <a:t> πολιτισμό της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ἀνθρώπινης</a:t>
            </a:r>
            <a:r>
              <a:rPr lang="el-GR" sz="3600" dirty="0"/>
              <a:t> </a:t>
            </a:r>
            <a:r>
              <a:rPr lang="el-GR" sz="3600" dirty="0" err="1"/>
              <a:t>ὁμάδας</a:t>
            </a:r>
            <a:r>
              <a:rPr lang="el-GR" sz="3600" dirty="0"/>
              <a:t>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τόπῳ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χρόνῳ</a:t>
            </a:r>
            <a:r>
              <a:rPr lang="el-GR" sz="3600" dirty="0"/>
              <a:t> (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προσεγγίσουμε </a:t>
            </a:r>
            <a:r>
              <a:rPr lang="el-GR" sz="3600" dirty="0" err="1"/>
              <a:t>τὶς</a:t>
            </a:r>
            <a:r>
              <a:rPr lang="el-GR" sz="3600" dirty="0"/>
              <a:t> παραμέτρους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ἱστορικῆς</a:t>
            </a:r>
            <a:r>
              <a:rPr lang="el-GR" sz="3600" dirty="0"/>
              <a:t> της </a:t>
            </a:r>
            <a:r>
              <a:rPr lang="el-GR" sz="3600" dirty="0" err="1"/>
              <a:t>ὑπάρξεως</a:t>
            </a:r>
            <a:r>
              <a:rPr lang="el-GR" sz="3600" dirty="0"/>
              <a:t>).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</a:t>
            </a:r>
            <a:r>
              <a:rPr lang="el-GR" sz="3600" dirty="0" err="1"/>
              <a:t>νυχθημέρου</a:t>
            </a:r>
            <a:r>
              <a:rPr lang="el-GR" sz="3600" dirty="0"/>
              <a:t>» </a:t>
            </a:r>
            <a:r>
              <a:rPr lang="el-GR" sz="3600" dirty="0" err="1"/>
              <a:t>λειτουργικῆς</a:t>
            </a:r>
            <a:r>
              <a:rPr lang="el-GR" sz="3600" dirty="0"/>
              <a:t> </a:t>
            </a:r>
            <a:r>
              <a:rPr lang="el-GR" sz="3600" dirty="0" err="1"/>
              <a:t>προσευχῆς</a:t>
            </a:r>
            <a:r>
              <a:rPr lang="el-GR" sz="3600" dirty="0"/>
              <a:t>, </a:t>
            </a:r>
            <a:r>
              <a:rPr lang="el-GR" sz="3600" dirty="0" err="1"/>
              <a:t>ἄλλωστε</a:t>
            </a:r>
            <a:r>
              <a:rPr lang="el-GR" sz="3600" dirty="0"/>
              <a:t>, καταδεικνύει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ἀκολουθεῖ</a:t>
            </a:r>
            <a:r>
              <a:rPr lang="el-GR" sz="3600" dirty="0"/>
              <a:t> μία παράλληλη πορεία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καθημερινὴ</a:t>
            </a:r>
            <a:r>
              <a:rPr lang="el-GR" sz="3600" dirty="0"/>
              <a:t> πορεία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μελῶν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ἐκκλησιαστικοῦ</a:t>
            </a:r>
            <a:r>
              <a:rPr lang="el-GR" sz="3600" dirty="0"/>
              <a:t> σώματος.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99029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BF8E7-4AD5-B14F-B0A1-4ACCFAA6F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93307"/>
            <a:ext cx="11288486" cy="933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90B8C-48C7-5B45-8FEE-748F2FCE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" y="298580"/>
            <a:ext cx="11933853" cy="6466113"/>
          </a:xfrm>
        </p:spPr>
        <p:txBody>
          <a:bodyPr>
            <a:normAutofit/>
          </a:bodyPr>
          <a:lstStyle/>
          <a:p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μπορεῖ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παραθεωρηθεῖ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</a:t>
            </a:r>
            <a:r>
              <a:rPr lang="el-GR" sz="3600" dirty="0" err="1"/>
              <a:t>ἀναπτύσσεται</a:t>
            </a:r>
            <a:r>
              <a:rPr lang="el-GR" sz="3600" dirty="0"/>
              <a:t>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τόπῳ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χρόνῳ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 </a:t>
            </a:r>
            <a:r>
              <a:rPr lang="el-GR" sz="3600" dirty="0" err="1"/>
              <a:t>ἐντὸς</a:t>
            </a:r>
            <a:r>
              <a:rPr lang="el-GR" sz="3600" dirty="0"/>
              <a:t> </a:t>
            </a:r>
            <a:r>
              <a:rPr lang="el-GR" sz="3600" dirty="0" err="1"/>
              <a:t>ἑνὸς</a:t>
            </a:r>
            <a:r>
              <a:rPr lang="el-GR" sz="3600" dirty="0"/>
              <a:t> συγκεκριμένου </a:t>
            </a:r>
            <a:r>
              <a:rPr lang="el-GR" sz="3600" dirty="0" err="1"/>
              <a:t>πολιτιστικοῦ</a:t>
            </a:r>
            <a:r>
              <a:rPr lang="el-GR" sz="3600" dirty="0"/>
              <a:t> περιβάλλοντος</a:t>
            </a:r>
            <a:r>
              <a:rPr lang="en-GR" sz="3600" dirty="0">
                <a:effectLst/>
              </a:rPr>
              <a:t> </a:t>
            </a:r>
            <a:r>
              <a:rPr lang="el-GR" sz="3600" dirty="0" err="1"/>
              <a:t>Περὶ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συνάφειας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τόπῳ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χρόνῳ</a:t>
            </a:r>
            <a:r>
              <a:rPr lang="el-GR" sz="3600" dirty="0"/>
              <a:t> Λατρείας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δομὲς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ἀνθρώπινης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ἀξιοσημείωτη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λεκτικὴ</a:t>
            </a:r>
            <a:r>
              <a:rPr lang="el-GR" sz="3600" dirty="0"/>
              <a:t> συγγένεια </a:t>
            </a:r>
            <a:r>
              <a:rPr lang="el-GR" sz="3600" dirty="0" err="1"/>
              <a:t>μεταξὺ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ὅρων</a:t>
            </a:r>
            <a:r>
              <a:rPr lang="el-GR" sz="3600" dirty="0"/>
              <a:t> «λατρεία» </a:t>
            </a:r>
            <a:r>
              <a:rPr lang="el-GR" sz="3600" dirty="0" err="1"/>
              <a:t>καὶ</a:t>
            </a:r>
            <a:r>
              <a:rPr lang="el-GR" sz="3600" dirty="0"/>
              <a:t> «</a:t>
            </a:r>
            <a:r>
              <a:rPr lang="el-GR" sz="3600" dirty="0" err="1"/>
              <a:t>πολιτισμὸς</a:t>
            </a:r>
            <a:r>
              <a:rPr lang="el-GR" sz="3600" dirty="0"/>
              <a:t>»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λατινικὴ</a:t>
            </a:r>
            <a:r>
              <a:rPr lang="el-GR" sz="3600" dirty="0"/>
              <a:t>: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λατινικοὶ</a:t>
            </a:r>
            <a:r>
              <a:rPr lang="el-GR" sz="3600" dirty="0"/>
              <a:t> </a:t>
            </a:r>
            <a:r>
              <a:rPr lang="el-GR" sz="3600" dirty="0" err="1"/>
              <a:t>ὅροι</a:t>
            </a:r>
            <a:r>
              <a:rPr lang="el-GR" sz="3600" dirty="0"/>
              <a:t> «</a:t>
            </a:r>
            <a:r>
              <a:rPr lang="el-GR" sz="3600" dirty="0" err="1"/>
              <a:t>cultura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«</a:t>
            </a:r>
            <a:r>
              <a:rPr lang="el-GR" sz="3600" dirty="0" err="1"/>
              <a:t>cultus</a:t>
            </a:r>
            <a:r>
              <a:rPr lang="el-GR" sz="3600" dirty="0"/>
              <a:t>» </a:t>
            </a:r>
            <a:r>
              <a:rPr lang="el-GR" sz="3600" dirty="0" err="1"/>
              <a:t>ἐσήμαιναν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«θεραπεία», </a:t>
            </a:r>
            <a:r>
              <a:rPr lang="el-GR" sz="3600" dirty="0" err="1"/>
              <a:t>τὴν</a:t>
            </a:r>
            <a:r>
              <a:rPr lang="el-GR" sz="3600" dirty="0"/>
              <a:t> «καλλιέργεια» </a:t>
            </a:r>
            <a:r>
              <a:rPr lang="el-GR" sz="3600" dirty="0" err="1"/>
              <a:t>καὶ</a:t>
            </a:r>
            <a:r>
              <a:rPr lang="el-GR" sz="3600" dirty="0"/>
              <a:t>, </a:t>
            </a:r>
            <a:r>
              <a:rPr lang="el-GR" sz="3600" dirty="0" err="1"/>
              <a:t>εὐρύτερα</a:t>
            </a:r>
            <a:r>
              <a:rPr lang="el-GR" sz="3600" dirty="0"/>
              <a:t>, </a:t>
            </a:r>
            <a:r>
              <a:rPr lang="el-GR" sz="3600" dirty="0" err="1"/>
              <a:t>τὴ</a:t>
            </a:r>
            <a:r>
              <a:rPr lang="el-GR" sz="3600" dirty="0"/>
              <a:t> «μόρφωση» (</a:t>
            </a:r>
            <a:r>
              <a:rPr lang="el-GR" sz="3600" dirty="0" err="1"/>
              <a:t>ἐξ</a:t>
            </a:r>
            <a:r>
              <a:rPr lang="el-GR" sz="3600" dirty="0"/>
              <a:t> </a:t>
            </a:r>
            <a:r>
              <a:rPr lang="el-GR" sz="3600" dirty="0" err="1"/>
              <a:t>οὗ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«</a:t>
            </a:r>
            <a:r>
              <a:rPr lang="el-GR" sz="3600" dirty="0" err="1"/>
              <a:t>πολιτισμὸ</a:t>
            </a:r>
            <a:r>
              <a:rPr lang="el-GR" sz="3600" dirty="0"/>
              <a:t>»), </a:t>
            </a:r>
            <a:r>
              <a:rPr lang="el-GR" sz="3600" dirty="0" err="1"/>
              <a:t>ἦταν</a:t>
            </a:r>
            <a:r>
              <a:rPr lang="el-GR" sz="3600" dirty="0"/>
              <a:t> </a:t>
            </a:r>
            <a:r>
              <a:rPr lang="el-GR" sz="3600" dirty="0" err="1"/>
              <a:t>φυσικὸ</a:t>
            </a:r>
            <a:r>
              <a:rPr lang="el-GR" sz="3600" dirty="0"/>
              <a:t> </a:t>
            </a:r>
            <a:r>
              <a:rPr lang="el-GR" sz="3600" dirty="0" err="1"/>
              <a:t>ἑπόμενο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συγγενεύουν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ὅρο</a:t>
            </a:r>
            <a:r>
              <a:rPr lang="el-GR" sz="3600" dirty="0"/>
              <a:t> «</a:t>
            </a:r>
            <a:r>
              <a:rPr lang="el-GR" sz="3600" dirty="0" err="1"/>
              <a:t>cultor</a:t>
            </a:r>
            <a:r>
              <a:rPr lang="el-GR" sz="3600" dirty="0"/>
              <a:t> </a:t>
            </a:r>
            <a:r>
              <a:rPr lang="el-GR" sz="3600" dirty="0" err="1"/>
              <a:t>deorum</a:t>
            </a:r>
            <a:r>
              <a:rPr lang="el-GR" sz="3600" dirty="0"/>
              <a:t>» («</a:t>
            </a:r>
            <a:r>
              <a:rPr lang="el-GR" sz="3600" dirty="0" err="1"/>
              <a:t>θεραπευτὴς</a:t>
            </a:r>
            <a:r>
              <a:rPr lang="el-GR" sz="3600" dirty="0"/>
              <a:t> </a:t>
            </a:r>
            <a:r>
              <a:rPr lang="el-GR" sz="3600" dirty="0" err="1"/>
              <a:t>θεῶν</a:t>
            </a:r>
            <a:r>
              <a:rPr lang="el-GR" sz="3600" dirty="0"/>
              <a:t>»,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«</a:t>
            </a:r>
            <a:r>
              <a:rPr lang="el-GR" sz="3600" dirty="0" err="1"/>
              <a:t>λατρεύων</a:t>
            </a:r>
            <a:r>
              <a:rPr lang="el-GR" sz="3600" dirty="0"/>
              <a:t>»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θεοὺς</a:t>
            </a:r>
            <a:r>
              <a:rPr lang="el-GR" sz="3600" dirty="0"/>
              <a:t>).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550725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20903-C05E-B745-9D36-C10A0977F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5FB2B-8D5D-7E49-A513-1560D97B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5" y="186612"/>
            <a:ext cx="11999167" cy="6540759"/>
          </a:xfrm>
        </p:spPr>
        <p:txBody>
          <a:bodyPr>
            <a:normAutofit/>
          </a:bodyPr>
          <a:lstStyle/>
          <a:p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ὑπεισέρχονται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παράγοντες </a:t>
            </a:r>
            <a:r>
              <a:rPr lang="el-GR" sz="3600" dirty="0" err="1"/>
              <a:t>τοῦ</a:t>
            </a:r>
            <a:r>
              <a:rPr lang="el-GR" sz="3600" dirty="0"/>
              <a:t> συνανθρώπου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κοινωνικοῦ</a:t>
            </a:r>
            <a:r>
              <a:rPr lang="el-GR" sz="3600" dirty="0"/>
              <a:t> μας πλαισίου </a:t>
            </a:r>
            <a:r>
              <a:rPr lang="el-GR" sz="3600" dirty="0" err="1"/>
              <a:t>ἐπιτείνει</a:t>
            </a:r>
            <a:r>
              <a:rPr lang="el-GR" sz="3600" dirty="0"/>
              <a:t> </a:t>
            </a:r>
            <a:r>
              <a:rPr lang="el-GR" sz="3600" dirty="0" err="1"/>
              <a:t>ἀκόμα</a:t>
            </a:r>
            <a:r>
              <a:rPr lang="el-GR" sz="3600" dirty="0"/>
              <a:t> περισσότερο </a:t>
            </a:r>
            <a:r>
              <a:rPr lang="el-GR" sz="3600" dirty="0" err="1"/>
              <a:t>τὴ</a:t>
            </a:r>
            <a:r>
              <a:rPr lang="el-GR" sz="3600" dirty="0"/>
              <a:t> συνάφεια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σύγχρονο </a:t>
            </a:r>
            <a:r>
              <a:rPr lang="el-GR" sz="3600" dirty="0" err="1"/>
              <a:t>πολιτισμὸ</a:t>
            </a:r>
            <a:r>
              <a:rPr lang="el-GR" sz="3600" dirty="0"/>
              <a:t> </a:t>
            </a:r>
            <a:r>
              <a:rPr lang="el-GR" sz="3600" dirty="0" err="1"/>
              <a:t>ἑνὸς</a:t>
            </a:r>
            <a:r>
              <a:rPr lang="el-GR" sz="3600" dirty="0"/>
              <a:t> </a:t>
            </a:r>
            <a:r>
              <a:rPr lang="el-GR" sz="3600" dirty="0" err="1"/>
              <a:t>εὐρύτερου</a:t>
            </a:r>
            <a:r>
              <a:rPr lang="el-GR" sz="3600" dirty="0"/>
              <a:t> </a:t>
            </a:r>
            <a:r>
              <a:rPr lang="el-GR" sz="3600" dirty="0" err="1"/>
              <a:t>ἤ</a:t>
            </a:r>
            <a:r>
              <a:rPr lang="el-GR" sz="3600" dirty="0"/>
              <a:t> στενότερου </a:t>
            </a:r>
            <a:r>
              <a:rPr lang="el-GR" sz="3600" dirty="0" err="1"/>
              <a:t>κοινωνικοῦ</a:t>
            </a:r>
            <a:r>
              <a:rPr lang="el-GR" sz="3600" dirty="0"/>
              <a:t> συνόλου.</a:t>
            </a:r>
          </a:p>
          <a:p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θεία Λατρεία </a:t>
            </a:r>
            <a:r>
              <a:rPr lang="el-GR" sz="3600" dirty="0" err="1"/>
              <a:t>καταφάσκονται</a:t>
            </a:r>
            <a:r>
              <a:rPr lang="el-GR" sz="3600" dirty="0"/>
              <a:t> </a:t>
            </a:r>
            <a:r>
              <a:rPr lang="el-GR" sz="3600" dirty="0" err="1"/>
              <a:t>ἀκόμα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ὑλικὲς</a:t>
            </a:r>
            <a:r>
              <a:rPr lang="el-GR" sz="3600" dirty="0"/>
              <a:t> </a:t>
            </a:r>
            <a:r>
              <a:rPr lang="el-GR" sz="3600" dirty="0" err="1"/>
              <a:t>ἀξίες</a:t>
            </a:r>
            <a:r>
              <a:rPr lang="el-GR" sz="3600" dirty="0"/>
              <a:t> (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ἀποκαλούμενο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</a:t>
            </a:r>
            <a:r>
              <a:rPr lang="el-GR" sz="3600" dirty="0" err="1"/>
              <a:t>ὑλικὸ</a:t>
            </a:r>
            <a:r>
              <a:rPr lang="el-GR" sz="3600" dirty="0"/>
              <a:t> </a:t>
            </a:r>
            <a:r>
              <a:rPr lang="el-GR" sz="3600" dirty="0" err="1"/>
              <a:t>στοιχεῖο</a:t>
            </a:r>
            <a:r>
              <a:rPr lang="el-GR" sz="3600" dirty="0"/>
              <a:t>» </a:t>
            </a:r>
            <a:r>
              <a:rPr lang="el-GR" sz="3600" dirty="0" err="1"/>
              <a:t>τῆς</a:t>
            </a:r>
            <a:r>
              <a:rPr lang="el-GR" sz="3600" dirty="0"/>
              <a:t> Λατρείας) </a:t>
            </a:r>
            <a:r>
              <a:rPr lang="el-GR" sz="3600" dirty="0" err="1"/>
              <a:t>πριμοδοτεῖ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συνάφεια θείας Λατρείας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ὑλικὲς</a:t>
            </a:r>
            <a:r>
              <a:rPr lang="el-GR" sz="3600" dirty="0"/>
              <a:t> </a:t>
            </a:r>
            <a:r>
              <a:rPr lang="el-GR" sz="3600" dirty="0" err="1"/>
              <a:t>ἀξίες</a:t>
            </a:r>
            <a:r>
              <a:rPr lang="el-GR" sz="3600" dirty="0"/>
              <a:t> </a:t>
            </a:r>
            <a:r>
              <a:rPr lang="el-GR" sz="3600" dirty="0" err="1"/>
              <a:t>ἀποτελοῦν</a:t>
            </a:r>
            <a:r>
              <a:rPr lang="el-GR" sz="3600" dirty="0"/>
              <a:t> </a:t>
            </a:r>
            <a:r>
              <a:rPr lang="el-GR" sz="3600" dirty="0" err="1"/>
              <a:t>βασικὴ</a:t>
            </a:r>
            <a:r>
              <a:rPr lang="el-GR" sz="3600" dirty="0"/>
              <a:t> </a:t>
            </a:r>
            <a:r>
              <a:rPr lang="el-GR" sz="3600" dirty="0" err="1"/>
              <a:t>συνιστῶσα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ἀνθρώπινου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11004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0A8B-5C0C-8A41-B88B-EB247EFD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97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98C54-62D6-704B-B8F5-47C50604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20" y="177281"/>
            <a:ext cx="11915192" cy="6568752"/>
          </a:xfrm>
        </p:spPr>
        <p:txBody>
          <a:bodyPr>
            <a:normAutofit/>
          </a:bodyPr>
          <a:lstStyle/>
          <a:p>
            <a:r>
              <a:rPr lang="el-GR" sz="3600" dirty="0" err="1"/>
              <a:t>Στὴ</a:t>
            </a:r>
            <a:r>
              <a:rPr lang="el-GR" sz="3600" dirty="0"/>
              <a:t> θεία Λατρεία, </a:t>
            </a:r>
            <a:r>
              <a:rPr lang="el-GR" sz="3600" dirty="0" err="1"/>
              <a:t>ἄλλωστε</a:t>
            </a:r>
            <a:r>
              <a:rPr lang="el-GR" sz="3600" dirty="0"/>
              <a:t>, </a:t>
            </a:r>
            <a:r>
              <a:rPr lang="el-GR" sz="3600" dirty="0" err="1"/>
              <a:t>καταφάσκεται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ἀνθρώπινο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ἀντικείμενο</a:t>
            </a:r>
            <a:r>
              <a:rPr lang="el-GR" sz="3600" dirty="0"/>
              <a:t> προστασίας μέσα </a:t>
            </a:r>
            <a:r>
              <a:rPr lang="el-GR" sz="3600" dirty="0" err="1"/>
              <a:t>ἀπὸ</a:t>
            </a:r>
            <a:r>
              <a:rPr lang="el-GR" sz="3600" dirty="0"/>
              <a:t> ποικίλες </a:t>
            </a:r>
            <a:r>
              <a:rPr lang="el-GR" sz="3600" dirty="0" err="1"/>
              <a:t>πτυχὲς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κυρίως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χώρους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πολιτιστικῆς</a:t>
            </a:r>
            <a:r>
              <a:rPr lang="el-GR" sz="3600" dirty="0"/>
              <a:t> προόδου </a:t>
            </a:r>
            <a:r>
              <a:rPr lang="el-GR" sz="3600" dirty="0" err="1"/>
              <a:t>στὴ</a:t>
            </a:r>
            <a:r>
              <a:rPr lang="el-GR" sz="3600" dirty="0"/>
              <a:t> Βιολογία, </a:t>
            </a:r>
            <a:r>
              <a:rPr lang="el-GR" sz="3600" dirty="0" err="1"/>
              <a:t>Ἰατρικὴ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κοινωνικὴ</a:t>
            </a:r>
            <a:r>
              <a:rPr lang="el-GR" sz="3600" dirty="0"/>
              <a:t> </a:t>
            </a:r>
            <a:r>
              <a:rPr lang="el-GR" sz="3600" dirty="0" err="1"/>
              <a:t>Ἀνθρωπολογία</a:t>
            </a:r>
            <a:r>
              <a:rPr lang="el-GR" sz="3600" dirty="0"/>
              <a:t>.</a:t>
            </a:r>
            <a:endParaRPr lang="en-GR" sz="3600" dirty="0"/>
          </a:p>
          <a:p>
            <a:r>
              <a:rPr lang="el-GR" sz="3600" dirty="0" err="1"/>
              <a:t>Ὑπάρχουν</a:t>
            </a:r>
            <a:r>
              <a:rPr lang="el-GR" sz="3600" dirty="0"/>
              <a:t> </a:t>
            </a:r>
            <a:r>
              <a:rPr lang="el-GR" sz="3600" dirty="0" err="1"/>
              <a:t>ἐρωτήματα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ἀναμένουν</a:t>
            </a:r>
            <a:r>
              <a:rPr lang="el-GR" sz="3600" dirty="0"/>
              <a:t> τοποθετήσεις: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ἐξέλιξη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 (μέσα </a:t>
            </a:r>
            <a:r>
              <a:rPr lang="el-GR" sz="3600" dirty="0" err="1"/>
              <a:t>στὴν</a:t>
            </a:r>
            <a:r>
              <a:rPr lang="el-GR" sz="3600" dirty="0"/>
              <a:t> πορεία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ἱστορίας</a:t>
            </a:r>
            <a:r>
              <a:rPr lang="el-GR" sz="3600" dirty="0"/>
              <a:t>) συνυφαίνεται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πολιτιστικὲς</a:t>
            </a:r>
            <a:r>
              <a:rPr lang="el-GR" sz="3600" dirty="0"/>
              <a:t> </a:t>
            </a:r>
            <a:r>
              <a:rPr lang="el-GR" sz="3600" dirty="0" err="1"/>
              <a:t>ἰδιαιτερότητες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κάθε </a:t>
            </a:r>
            <a:r>
              <a:rPr lang="el-GR" sz="3600" dirty="0" err="1"/>
              <a:t>ἐποχῆς</a:t>
            </a:r>
            <a:r>
              <a:rPr lang="el-GR" sz="3600" dirty="0"/>
              <a:t>;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ἀπάντηση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καταφατικὴ</a:t>
            </a:r>
            <a:r>
              <a:rPr lang="el-GR" sz="3600" dirty="0"/>
              <a:t>: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καιροὺς</a:t>
            </a:r>
            <a:r>
              <a:rPr lang="el-GR" sz="3600" dirty="0"/>
              <a:t> </a:t>
            </a:r>
            <a:r>
              <a:rPr lang="el-GR" sz="3600" dirty="0" err="1"/>
              <a:t>μεταβολὴ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λειτουργικῶν</a:t>
            </a:r>
            <a:r>
              <a:rPr lang="el-GR" sz="3600" dirty="0"/>
              <a:t> </a:t>
            </a:r>
            <a:r>
              <a:rPr lang="el-GR" sz="3600" dirty="0" err="1"/>
              <a:t>πρακτικῶν</a:t>
            </a:r>
            <a:r>
              <a:rPr lang="el-GR" sz="3600" dirty="0"/>
              <a:t> (</a:t>
            </a:r>
            <a:r>
              <a:rPr lang="el-GR" sz="3600" dirty="0" err="1"/>
              <a:t>λειτουργικὲς</a:t>
            </a:r>
            <a:r>
              <a:rPr lang="el-GR" sz="3600" dirty="0"/>
              <a:t> </a:t>
            </a:r>
            <a:r>
              <a:rPr lang="el-GR" sz="3600" dirty="0" err="1"/>
              <a:t>ἐξελίξεις</a:t>
            </a:r>
            <a:r>
              <a:rPr lang="el-GR" sz="3600" dirty="0"/>
              <a:t>) σχετίζεται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πολιτισμικὲς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, γενικότερα, </a:t>
            </a:r>
            <a:r>
              <a:rPr lang="el-GR" sz="3600" dirty="0" err="1"/>
              <a:t>κοινωνικὲς</a:t>
            </a:r>
            <a:r>
              <a:rPr lang="el-GR" sz="3600" dirty="0"/>
              <a:t> </a:t>
            </a:r>
            <a:r>
              <a:rPr lang="el-GR" sz="3600" dirty="0" err="1"/>
              <a:t>ἀλλαγές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34010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D9C93-E60D-9D48-A75B-FDE3FF90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799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496-AF19-784C-B6ED-9F486E717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" y="177281"/>
            <a:ext cx="11989836" cy="6578082"/>
          </a:xfrm>
        </p:spPr>
        <p:txBody>
          <a:bodyPr>
            <a:noAutofit/>
          </a:bodyPr>
          <a:lstStyle/>
          <a:p>
            <a:r>
              <a:rPr lang="en-US" sz="3200" dirty="0" err="1"/>
              <a:t>Ἡ</a:t>
            </a:r>
            <a:r>
              <a:rPr lang="el-GR" sz="3200" dirty="0"/>
              <a:t> Λατρεία,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θεόσδοτο</a:t>
            </a:r>
            <a:r>
              <a:rPr lang="el-GR" sz="3200" dirty="0"/>
              <a:t> πυρήνα της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ἀποκαλύψεως</a:t>
            </a:r>
            <a:r>
              <a:rPr lang="el-GR" sz="3200" dirty="0"/>
              <a:t> </a:t>
            </a:r>
            <a:r>
              <a:rPr lang="el-GR" sz="3200" dirty="0" err="1"/>
              <a:t>σωτηριώδη</a:t>
            </a:r>
            <a:r>
              <a:rPr lang="el-GR" sz="3200" dirty="0"/>
              <a:t> </a:t>
            </a:r>
            <a:r>
              <a:rPr lang="el-GR" sz="3200" dirty="0" err="1"/>
              <a:t>ἀποστολή</a:t>
            </a:r>
            <a:r>
              <a:rPr lang="el-GR" sz="3200" dirty="0"/>
              <a:t> της),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σώματος </a:t>
            </a:r>
            <a:r>
              <a:rPr lang="el-GR" sz="3200" dirty="0" err="1"/>
              <a:t>τῆς</a:t>
            </a:r>
            <a:r>
              <a:rPr lang="el-GR" sz="3200" dirty="0"/>
              <a:t> κάθε </a:t>
            </a:r>
            <a:r>
              <a:rPr lang="el-GR" sz="3200" dirty="0" err="1"/>
              <a:t>ἐποχῆς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ἄνθρωποι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κάθε </a:t>
            </a:r>
            <a:r>
              <a:rPr lang="el-GR" sz="3200" dirty="0" err="1"/>
              <a:t>ἐποχῆς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dirty="0" err="1"/>
              <a:t>φορεῖς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πολιτισμοῦ</a:t>
            </a:r>
            <a:r>
              <a:rPr lang="el-GR" sz="3200" dirty="0"/>
              <a:t> τους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ἄφηναν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ἐπηρεάσει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ἐπιγνώσει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ἀνεπίγνωστα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ἐκκλησιαστική</a:t>
            </a:r>
            <a:r>
              <a:rPr lang="el-GR" sz="3200" dirty="0"/>
              <a:t> τους συνείδηση.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διαπίστωση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ὑπονοεῖ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θεία Λατρεία παραλλάσσει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πολιτιστικὰ</a:t>
            </a:r>
            <a:r>
              <a:rPr lang="el-GR" sz="3200" dirty="0"/>
              <a:t> δρώμενα,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διαλέγεται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μία διαδικασία </a:t>
            </a:r>
            <a:r>
              <a:rPr lang="el-GR" sz="3200" dirty="0" err="1"/>
              <a:t>ἀλληλεπίδρασης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παραγωγὴ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προαγωγὴ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πολιτισμοῦ</a:t>
            </a:r>
            <a:r>
              <a:rPr lang="el-GR" sz="3200" dirty="0"/>
              <a:t> συνυφαίνεται </a:t>
            </a:r>
            <a:r>
              <a:rPr lang="el-GR" sz="3200" dirty="0" err="1"/>
              <a:t>ἄρρηκτα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ἀνθρώπινο</a:t>
            </a:r>
            <a:r>
              <a:rPr lang="el-GR" sz="3200" dirty="0"/>
              <a:t> παράγοντα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συνυφαίνεται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).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88033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CDD5-5885-7744-A755-0B446F1C5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0"/>
            <a:ext cx="11288487" cy="839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3A8B1-DB35-2844-80EA-20457A55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3" y="205272"/>
            <a:ext cx="11961845" cy="6494107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διεμόρφωσε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 της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ἱστορικὲς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πολιτιστικὲς</a:t>
            </a:r>
            <a:r>
              <a:rPr lang="el-GR" sz="3600" dirty="0"/>
              <a:t> συγκυρίες </a:t>
            </a:r>
            <a:r>
              <a:rPr lang="el-GR" sz="3600" dirty="0" err="1"/>
              <a:t>τῆς</a:t>
            </a:r>
            <a:r>
              <a:rPr lang="el-GR" sz="3600" dirty="0"/>
              <a:t> κάθε </a:t>
            </a:r>
            <a:r>
              <a:rPr lang="el-GR" sz="3600" dirty="0" err="1"/>
              <a:t>ἐποχῆς</a:t>
            </a:r>
            <a:r>
              <a:rPr lang="el-GR" sz="3600" dirty="0"/>
              <a:t>. </a:t>
            </a:r>
            <a:r>
              <a:rPr lang="el-GR" sz="3600" dirty="0" err="1"/>
              <a:t>Ἄλλωστε</a:t>
            </a:r>
            <a:r>
              <a:rPr lang="el-GR" sz="3600" dirty="0"/>
              <a:t>, ποικίλες </a:t>
            </a:r>
            <a:r>
              <a:rPr lang="el-GR" sz="3600" dirty="0" err="1"/>
              <a:t>λειτουργικὲς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διάβα των </a:t>
            </a:r>
            <a:r>
              <a:rPr lang="el-GR" sz="3600" dirty="0" err="1"/>
              <a:t>αἰώνων</a:t>
            </a:r>
            <a:r>
              <a:rPr lang="el-GR" sz="3600" dirty="0"/>
              <a:t> </a:t>
            </a:r>
            <a:r>
              <a:rPr lang="el-GR" sz="3600" dirty="0" err="1"/>
              <a:t>ἀποκαλύπτουν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θεία Λατρεία </a:t>
            </a:r>
            <a:r>
              <a:rPr lang="el-GR" sz="3600" dirty="0" err="1"/>
              <a:t>ὑπῆρξε</a:t>
            </a:r>
            <a:r>
              <a:rPr lang="el-GR" sz="3600" dirty="0"/>
              <a:t> </a:t>
            </a:r>
            <a:r>
              <a:rPr lang="el-GR" sz="3600" dirty="0" err="1"/>
              <a:t>συλλογικὴ</a:t>
            </a:r>
            <a:r>
              <a:rPr lang="el-GR" sz="3600" dirty="0"/>
              <a:t> </a:t>
            </a:r>
            <a:r>
              <a:rPr lang="el-GR" sz="3600" dirty="0" err="1"/>
              <a:t>ἔκφραση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διαμορφώθηκε </a:t>
            </a:r>
            <a:r>
              <a:rPr lang="el-GR" sz="3600" dirty="0" err="1"/>
              <a:t>σὲ</a:t>
            </a:r>
            <a:r>
              <a:rPr lang="el-GR" sz="3600" dirty="0"/>
              <a:t> συγκεκριμένες </a:t>
            </a:r>
            <a:r>
              <a:rPr lang="el-GR" sz="3600" dirty="0" err="1"/>
              <a:t>κοινωνικὲς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πολιτιστικὲς</a:t>
            </a:r>
            <a:r>
              <a:rPr lang="el-GR" sz="3600" dirty="0"/>
              <a:t> </a:t>
            </a:r>
            <a:r>
              <a:rPr lang="el-GR" sz="3600" dirty="0" err="1"/>
              <a:t>συνθῆκες</a:t>
            </a:r>
            <a:r>
              <a:rPr lang="el-GR" sz="3600" dirty="0"/>
              <a:t>.</a:t>
            </a:r>
            <a:endParaRPr lang="en-GR" sz="3600" dirty="0"/>
          </a:p>
          <a:p>
            <a:r>
              <a:rPr lang="el-GR" sz="3600" dirty="0" err="1"/>
              <a:t>Ὅπως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ἀληθὲς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πολιτιστικὴ</a:t>
            </a:r>
            <a:r>
              <a:rPr lang="el-GR" sz="3600" dirty="0"/>
              <a:t> πρόοδος συνδέεται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λαμπρότητα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 (</a:t>
            </a:r>
            <a:r>
              <a:rPr lang="el-GR" sz="3600" dirty="0" err="1"/>
              <a:t>ἐκκλησιαστικὴ</a:t>
            </a:r>
            <a:r>
              <a:rPr lang="el-GR" sz="3600" dirty="0"/>
              <a:t> τέχνη, </a:t>
            </a:r>
            <a:r>
              <a:rPr lang="el-GR" sz="3600" dirty="0" err="1"/>
              <a:t>ὑμνογραφία</a:t>
            </a:r>
            <a:r>
              <a:rPr lang="el-GR" sz="3600" dirty="0"/>
              <a:t>, δημιουργία </a:t>
            </a:r>
            <a:r>
              <a:rPr lang="el-GR" sz="3600" dirty="0" err="1"/>
              <a:t>εὐχῶν</a:t>
            </a:r>
            <a:r>
              <a:rPr lang="el-GR" sz="3600" dirty="0"/>
              <a:t>),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ἴδιο</a:t>
            </a:r>
            <a:r>
              <a:rPr lang="el-GR" sz="3600" dirty="0"/>
              <a:t> τρόπο </a:t>
            </a:r>
            <a:r>
              <a:rPr lang="el-GR" sz="3600" dirty="0" err="1"/>
              <a:t>ἰσχύει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ἀντίθετη</a:t>
            </a:r>
            <a:r>
              <a:rPr lang="el-GR" sz="3600" dirty="0"/>
              <a:t> διαπίστωση.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02904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845D-3EE7-AF4B-ACE2-93C2AF2EA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225" y="195209"/>
            <a:ext cx="11045575" cy="1495479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1. </a:t>
            </a:r>
            <a:r>
              <a:rPr lang="el-GR" b="1" dirty="0"/>
              <a:t>ΤΟ ΑΓΙΑΣΤΙΚΟ ΕΡΓΟ ΤΗΣ ΟΡΘΟΔΟΞΗΣ </a:t>
            </a:r>
            <a:br>
              <a:rPr lang="el-GR" b="1" dirty="0"/>
            </a:br>
            <a:r>
              <a:rPr lang="el-GR" b="1" dirty="0"/>
              <a:t>ΕΚΚΛΗΣΙΑΣ ΜΕΣΑ ΑΠΟ ΤΗ ΛΑΤΡΕΙΑ</a:t>
            </a:r>
            <a:br>
              <a:rPr lang="en-GR" b="1" u="sng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2BE2B-AFE7-634C-A60E-8C244C336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5" y="1690688"/>
            <a:ext cx="11833103" cy="4972103"/>
          </a:xfrm>
        </p:spPr>
        <p:txBody>
          <a:bodyPr>
            <a:noAutofit/>
          </a:bodyPr>
          <a:lstStyle/>
          <a:p>
            <a:r>
              <a:rPr lang="el-GR" sz="3600" dirty="0" err="1"/>
              <a:t>Ὅπως</a:t>
            </a:r>
            <a:r>
              <a:rPr lang="el-GR" sz="3600" dirty="0"/>
              <a:t> ψάλλουμε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Ἑσπερινὸ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Πεντηκοστῆς</a:t>
            </a:r>
            <a:r>
              <a:rPr lang="el-GR" sz="3600" dirty="0"/>
              <a:t>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Ἅγιο</a:t>
            </a:r>
            <a:r>
              <a:rPr lang="el-GR" sz="3600" dirty="0"/>
              <a:t> </a:t>
            </a:r>
            <a:r>
              <a:rPr lang="el-GR" sz="3600" dirty="0" err="1"/>
              <a:t>Πνεῦμα</a:t>
            </a:r>
            <a:r>
              <a:rPr lang="el-GR" sz="3600" dirty="0"/>
              <a:t> «</a:t>
            </a:r>
            <a:r>
              <a:rPr lang="el-GR" sz="3600" dirty="0" err="1"/>
              <a:t>συγκροτεῖ</a:t>
            </a:r>
            <a:r>
              <a:rPr lang="el-GR" sz="3600" dirty="0"/>
              <a:t> </a:t>
            </a:r>
            <a:r>
              <a:rPr lang="el-GR" sz="3600" dirty="0" err="1"/>
              <a:t>ὅλον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θεσμὸν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ἔλευσίς</a:t>
            </a:r>
            <a:r>
              <a:rPr lang="el-GR" sz="3600" dirty="0"/>
              <a:t> Του </a:t>
            </a:r>
            <a:r>
              <a:rPr lang="el-GR" sz="3600" dirty="0" err="1"/>
              <a:t>ἀποτελεῖ</a:t>
            </a:r>
            <a:r>
              <a:rPr lang="el-GR" sz="3600" dirty="0"/>
              <a:t> «συμπλήρωση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ἐλπίδας</a:t>
            </a:r>
            <a:r>
              <a:rPr lang="el-GR" sz="3600" dirty="0"/>
              <a:t>».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παρουσία, </a:t>
            </a:r>
            <a:r>
              <a:rPr lang="el-GR" sz="3600" dirty="0" err="1"/>
              <a:t>ἑπομένως</a:t>
            </a:r>
            <a:r>
              <a:rPr lang="el-GR" sz="3600" dirty="0"/>
              <a:t>, </a:t>
            </a:r>
            <a:r>
              <a:rPr lang="el-GR" sz="3600" dirty="0" err="1"/>
              <a:t>τοῦ</a:t>
            </a:r>
            <a:r>
              <a:rPr lang="el-GR" sz="3600" dirty="0"/>
              <a:t> Παρακλήτου Πνεύματος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συνιστᾶ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συνέχιση «</a:t>
            </a:r>
            <a:r>
              <a:rPr lang="el-GR" sz="3600" dirty="0" err="1"/>
              <a:t>εἰς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αἰῶνα</a:t>
            </a:r>
            <a:r>
              <a:rPr lang="el-GR" sz="3600" dirty="0"/>
              <a:t>»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σωτηριώδους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ἁγιαστικοῦ</a:t>
            </a:r>
            <a:r>
              <a:rPr lang="el-GR" sz="3600" dirty="0"/>
              <a:t> </a:t>
            </a:r>
            <a:r>
              <a:rPr lang="el-GR" sz="3600" dirty="0" err="1"/>
              <a:t>ἔργου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Κυρίου, </a:t>
            </a:r>
            <a:r>
              <a:rPr lang="el-GR" sz="3600" dirty="0" err="1"/>
              <a:t>ἐπισφραγίζοντας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τελευταία </a:t>
            </a:r>
            <a:r>
              <a:rPr lang="el-GR" sz="3600" dirty="0" err="1"/>
              <a:t>ὑπόσχεση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Μαθητές Του (</a:t>
            </a:r>
            <a:r>
              <a:rPr lang="el-GR" sz="3600" i="1" dirty="0" err="1"/>
              <a:t>καὶ</a:t>
            </a:r>
            <a:r>
              <a:rPr lang="el-GR" sz="3600" i="1" dirty="0"/>
              <a:t> </a:t>
            </a:r>
            <a:r>
              <a:rPr lang="el-GR" sz="3600" i="1" dirty="0" err="1"/>
              <a:t>ἰδοὺ</a:t>
            </a:r>
            <a:r>
              <a:rPr lang="el-GR" sz="3600" i="1" dirty="0"/>
              <a:t> </a:t>
            </a:r>
            <a:r>
              <a:rPr lang="el-GR" sz="3600" i="1" dirty="0" err="1"/>
              <a:t>ἐγὼ</a:t>
            </a:r>
            <a:r>
              <a:rPr lang="el-GR" sz="3600" i="1" dirty="0"/>
              <a:t> </a:t>
            </a:r>
            <a:r>
              <a:rPr lang="el-GR" sz="3600" i="1" dirty="0" err="1"/>
              <a:t>μεθ</a:t>
            </a:r>
            <a:r>
              <a:rPr lang="el-GR" sz="3600" i="1" dirty="0"/>
              <a:t>᾿ </a:t>
            </a:r>
            <a:r>
              <a:rPr lang="el-GR" sz="3600" i="1" dirty="0" err="1"/>
              <a:t>ἡμῶν</a:t>
            </a:r>
            <a:r>
              <a:rPr lang="el-GR" sz="3600" i="1" dirty="0"/>
              <a:t> </a:t>
            </a:r>
            <a:r>
              <a:rPr lang="el-GR" sz="3600" i="1" dirty="0" err="1"/>
              <a:t>εἰμι</a:t>
            </a:r>
            <a:r>
              <a:rPr lang="el-GR" sz="3600" i="1" dirty="0"/>
              <a:t> πάσας </a:t>
            </a:r>
            <a:r>
              <a:rPr lang="el-GR" sz="3600" i="1" dirty="0" err="1"/>
              <a:t>τὰς</a:t>
            </a:r>
            <a:r>
              <a:rPr lang="el-GR" sz="3600" i="1" dirty="0"/>
              <a:t> </a:t>
            </a:r>
            <a:r>
              <a:rPr lang="el-GR" sz="3600" i="1" dirty="0" err="1"/>
              <a:t>ἡμέρας</a:t>
            </a:r>
            <a:r>
              <a:rPr lang="el-GR" sz="3600" i="1" dirty="0"/>
              <a:t> </a:t>
            </a:r>
            <a:r>
              <a:rPr lang="el-GR" sz="3600" i="1" dirty="0" err="1"/>
              <a:t>ἕως</a:t>
            </a:r>
            <a:r>
              <a:rPr lang="el-GR" sz="3600" i="1" dirty="0"/>
              <a:t> </a:t>
            </a:r>
            <a:r>
              <a:rPr lang="el-GR" sz="3600" i="1" dirty="0" err="1"/>
              <a:t>τῆς</a:t>
            </a:r>
            <a:r>
              <a:rPr lang="el-GR" sz="3600" i="1" dirty="0"/>
              <a:t> </a:t>
            </a:r>
            <a:r>
              <a:rPr lang="el-GR" sz="3600" i="1" dirty="0" err="1"/>
              <a:t>συντελείας</a:t>
            </a:r>
            <a:r>
              <a:rPr lang="el-GR" sz="3600" i="1" dirty="0"/>
              <a:t> </a:t>
            </a:r>
            <a:r>
              <a:rPr lang="el-GR" sz="3600" i="1" dirty="0" err="1"/>
              <a:t>τοῦ</a:t>
            </a:r>
            <a:r>
              <a:rPr lang="el-GR" sz="3600" i="1" dirty="0"/>
              <a:t> </a:t>
            </a:r>
            <a:r>
              <a:rPr lang="el-GR" sz="3600" i="1" dirty="0" err="1"/>
              <a:t>αἰῶνος</a:t>
            </a:r>
            <a:r>
              <a:rPr lang="el-GR" sz="3600" dirty="0"/>
              <a:t>).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81796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9F5C0-2692-424B-BA76-A25BF1097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5" y="65314"/>
            <a:ext cx="11279156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F9F8-EBD2-9A4B-910F-0983C19B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5" y="214604"/>
            <a:ext cx="11943183" cy="6578082"/>
          </a:xfrm>
        </p:spPr>
        <p:txBody>
          <a:bodyPr>
            <a:normAutofit/>
          </a:bodyPr>
          <a:lstStyle/>
          <a:p>
            <a:r>
              <a:rPr lang="el-GR" sz="3600" dirty="0"/>
              <a:t>«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ὑπάρχει</a:t>
            </a:r>
            <a:r>
              <a:rPr lang="el-GR" sz="3600" dirty="0"/>
              <a:t> </a:t>
            </a:r>
            <a:r>
              <a:rPr lang="el-GR" sz="3600" dirty="0" err="1"/>
              <a:t>ἐκεῖ</a:t>
            </a:r>
            <a:r>
              <a:rPr lang="el-GR" sz="3600" dirty="0"/>
              <a:t> </a:t>
            </a:r>
            <a:r>
              <a:rPr lang="el-GR" sz="3600" dirty="0" err="1"/>
              <a:t>ὅπου</a:t>
            </a:r>
            <a:r>
              <a:rPr lang="el-GR" sz="3600" dirty="0"/>
              <a:t> </a:t>
            </a:r>
            <a:r>
              <a:rPr lang="el-GR" sz="3600" dirty="0" err="1"/>
              <a:t>πιστοποιεῖται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διαδηλώνεται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συνεχὴς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Ἁγίου</a:t>
            </a:r>
            <a:r>
              <a:rPr lang="el-GR" sz="3600" dirty="0"/>
              <a:t> Πνεύματος,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διαιώνιση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σωτηριώδους</a:t>
            </a:r>
            <a:r>
              <a:rPr lang="el-GR" sz="3600" dirty="0"/>
              <a:t> </a:t>
            </a:r>
            <a:r>
              <a:rPr lang="el-GR" sz="3600" dirty="0" err="1"/>
              <a:t>ἔργου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Κυρίου.</a:t>
            </a:r>
            <a:endParaRPr lang="en-GR" sz="3600" b="1" u="sng" dirty="0"/>
          </a:p>
          <a:p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«</a:t>
            </a:r>
            <a:r>
              <a:rPr lang="el-GR" sz="3600" dirty="0" err="1"/>
              <a:t>ὁδὸς</a:t>
            </a:r>
            <a:r>
              <a:rPr lang="el-GR" sz="3600" dirty="0"/>
              <a:t>», </a:t>
            </a:r>
            <a:r>
              <a:rPr lang="el-GR" sz="3600" dirty="0" err="1"/>
              <a:t>μέσῳ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ὁποίας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Πανάγιον</a:t>
            </a:r>
            <a:r>
              <a:rPr lang="el-GR" sz="3600" dirty="0"/>
              <a:t> </a:t>
            </a:r>
            <a:r>
              <a:rPr lang="el-GR" sz="3600" dirty="0" err="1"/>
              <a:t>Πνεῦμα</a:t>
            </a:r>
            <a:r>
              <a:rPr lang="el-GR" sz="3600" dirty="0"/>
              <a:t> «</a:t>
            </a:r>
            <a:r>
              <a:rPr lang="el-GR" sz="3600" dirty="0" err="1"/>
              <a:t>μᾶς</a:t>
            </a:r>
            <a:r>
              <a:rPr lang="el-GR" sz="3600" dirty="0"/>
              <a:t> </a:t>
            </a:r>
            <a:r>
              <a:rPr lang="el-GR" sz="3600" dirty="0" err="1"/>
              <a:t>ὁδηγεῖ</a:t>
            </a:r>
            <a:r>
              <a:rPr lang="el-GR" sz="3600" dirty="0"/>
              <a:t> </a:t>
            </a:r>
            <a:r>
              <a:rPr lang="el-GR" sz="3600" dirty="0" err="1"/>
              <a:t>εἰς</a:t>
            </a:r>
            <a:r>
              <a:rPr lang="el-GR" sz="3600" dirty="0"/>
              <a:t> </a:t>
            </a:r>
            <a:r>
              <a:rPr lang="el-GR" sz="3600" dirty="0" err="1"/>
              <a:t>πᾶσαν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ἀλήθειαν</a:t>
            </a:r>
            <a:r>
              <a:rPr lang="el-GR" sz="3600" dirty="0"/>
              <a:t>»</a:t>
            </a:r>
            <a:r>
              <a:rPr lang="en-GR" sz="3600" dirty="0">
                <a:effectLst/>
              </a:rPr>
              <a:t> </a:t>
            </a:r>
            <a:r>
              <a:rPr lang="el-GR" sz="3600" dirty="0">
                <a:effectLst/>
              </a:rPr>
              <a:t>(</a:t>
            </a:r>
            <a:r>
              <a:rPr lang="el-GR" sz="3600" dirty="0" err="1"/>
              <a:t>Ἰω</a:t>
            </a:r>
            <a:r>
              <a:rPr lang="el-GR" sz="3600" dirty="0"/>
              <a:t>. 16, 13).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εὐστοχότατα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ἅγ</a:t>
            </a:r>
            <a:r>
              <a:rPr lang="el-GR" sz="3600" dirty="0"/>
              <a:t>. Νικόλαος </a:t>
            </a:r>
            <a:r>
              <a:rPr lang="el-GR" sz="3600" dirty="0" err="1"/>
              <a:t>Καβάσιλας</a:t>
            </a:r>
            <a:r>
              <a:rPr lang="el-GR" sz="3600" dirty="0"/>
              <a:t> ταυτίζει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ὕπαρξη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Λατρεία, </a:t>
            </a:r>
            <a:r>
              <a:rPr lang="el-GR" sz="3600" dirty="0" err="1"/>
              <a:t>ὅταν</a:t>
            </a:r>
            <a:r>
              <a:rPr lang="el-GR" sz="3600" dirty="0"/>
              <a:t> διακηρύσσει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i="1" dirty="0" err="1"/>
              <a:t>ἡ</a:t>
            </a:r>
            <a:r>
              <a:rPr lang="el-GR" sz="3600" i="1" dirty="0"/>
              <a:t> </a:t>
            </a:r>
            <a:r>
              <a:rPr lang="el-GR" sz="3600" i="1" dirty="0" err="1"/>
              <a:t>Ἐκκλησία</a:t>
            </a:r>
            <a:r>
              <a:rPr lang="el-GR" sz="3600" i="1" dirty="0"/>
              <a:t> σημαίνεται </a:t>
            </a:r>
            <a:r>
              <a:rPr lang="el-GR" sz="3600" i="1" dirty="0" err="1"/>
              <a:t>ἐν</a:t>
            </a:r>
            <a:r>
              <a:rPr lang="el-GR" sz="3600" i="1" dirty="0"/>
              <a:t> </a:t>
            </a:r>
            <a:r>
              <a:rPr lang="el-GR" sz="3600" i="1" dirty="0" err="1"/>
              <a:t>τοῖς</a:t>
            </a:r>
            <a:r>
              <a:rPr lang="el-GR" sz="3600" i="1" dirty="0"/>
              <a:t> </a:t>
            </a:r>
            <a:r>
              <a:rPr lang="el-GR" sz="3600" i="1" dirty="0" err="1"/>
              <a:t>Μυστηρίοις</a:t>
            </a:r>
            <a:r>
              <a:rPr lang="el-GR" sz="3600" i="1" dirty="0"/>
              <a:t>.</a:t>
            </a:r>
          </a:p>
          <a:p>
            <a:r>
              <a:rPr lang="el-GR" sz="3600" dirty="0"/>
              <a:t>Μέσα </a:t>
            </a:r>
            <a:r>
              <a:rPr lang="el-GR" sz="3600" dirty="0" err="1"/>
              <a:t>στὴ</a:t>
            </a:r>
            <a:r>
              <a:rPr lang="el-GR" sz="3600" dirty="0"/>
              <a:t> Λατρεία διαδηλώνεται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Παρακλήτου Πνεύματος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συγκροτεῖται</a:t>
            </a:r>
            <a:r>
              <a:rPr lang="el-GR" sz="3600" dirty="0"/>
              <a:t>, τοιουτοτρόπως, «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θεσμὸς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».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56182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93008-4453-C848-A437-3A27840C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6" y="74645"/>
            <a:ext cx="11269825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D93A2-A8B9-8148-8386-927C6C6E7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6" y="270588"/>
            <a:ext cx="11980506" cy="6410130"/>
          </a:xfrm>
        </p:spPr>
        <p:txBody>
          <a:bodyPr>
            <a:normAutofit/>
          </a:bodyPr>
          <a:lstStyle/>
          <a:p>
            <a:r>
              <a:rPr lang="el-GR" sz="3600" dirty="0" err="1"/>
              <a:t>Ὅ,τι</a:t>
            </a:r>
            <a:r>
              <a:rPr lang="el-GR" sz="3600" dirty="0"/>
              <a:t> </a:t>
            </a:r>
            <a:r>
              <a:rPr lang="el-GR" sz="3600" dirty="0" err="1"/>
              <a:t>ἐπιτελεῖται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καθαγιασμὸ</a:t>
            </a:r>
            <a:r>
              <a:rPr lang="el-GR" sz="3600" dirty="0"/>
              <a:t> (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ἐξαγιασμὸ</a:t>
            </a:r>
            <a:r>
              <a:rPr lang="el-GR" sz="3600" dirty="0"/>
              <a:t>)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κόσμου, </a:t>
            </a:r>
            <a:r>
              <a:rPr lang="el-GR" sz="3600" dirty="0" err="1"/>
              <a:t>συνιστᾶ</a:t>
            </a:r>
            <a:r>
              <a:rPr lang="el-GR" sz="3600" dirty="0"/>
              <a:t> </a:t>
            </a:r>
            <a:r>
              <a:rPr lang="el-GR" sz="3600" dirty="0" err="1"/>
              <a:t>δὲ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παρουσία </a:t>
            </a:r>
            <a:r>
              <a:rPr lang="el-GR" sz="3600" dirty="0" err="1"/>
              <a:t>τῆς</a:t>
            </a:r>
            <a:r>
              <a:rPr lang="el-GR" sz="3600" dirty="0"/>
              <a:t> Χάριτος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μέσῳ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ἐπιφοιτήσεως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Ἁγίου</a:t>
            </a:r>
            <a:r>
              <a:rPr lang="el-GR" sz="3600" dirty="0"/>
              <a:t> Πνεύματος.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Γι</a:t>
            </a:r>
            <a:r>
              <a:rPr lang="el-GR" sz="3600" dirty="0"/>
              <a:t>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συμμετέχοντες </a:t>
            </a:r>
            <a:r>
              <a:rPr lang="el-GR" sz="3600" dirty="0" err="1"/>
              <a:t>στὴ</a:t>
            </a:r>
            <a:r>
              <a:rPr lang="el-GR" sz="3600" dirty="0"/>
              <a:t> θεία Λατρεία συμμετέχουν </a:t>
            </a:r>
            <a:r>
              <a:rPr lang="el-GR" sz="3600" dirty="0" err="1"/>
              <a:t>οὐσιαστικῶς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μία </a:t>
            </a:r>
            <a:r>
              <a:rPr lang="el-GR" sz="3600" dirty="0" err="1"/>
              <a:t>διαρκὴ</a:t>
            </a:r>
            <a:r>
              <a:rPr lang="el-GR" sz="3600" dirty="0"/>
              <a:t> Πεντηκοστή.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/>
              <a:t>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συμμετοχή του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ὅλα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Μυστήρια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(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μόνο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ἑπτὰ</a:t>
            </a:r>
            <a:r>
              <a:rPr lang="el-GR" sz="3600" dirty="0"/>
              <a:t>),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πιστὸς</a:t>
            </a:r>
            <a:r>
              <a:rPr lang="el-GR" sz="3600" dirty="0"/>
              <a:t> δέχεται </a:t>
            </a:r>
            <a:r>
              <a:rPr lang="el-GR" sz="3600" dirty="0" err="1"/>
              <a:t>τὴ</a:t>
            </a:r>
            <a:r>
              <a:rPr lang="el-GR" sz="3600" dirty="0"/>
              <a:t> θεία Χάρη, </a:t>
            </a:r>
            <a:r>
              <a:rPr lang="el-GR" sz="3600" dirty="0" err="1"/>
              <a:t>δηλαδὴ</a:t>
            </a:r>
            <a:r>
              <a:rPr lang="el-GR" sz="3600" dirty="0"/>
              <a:t> δέχεται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Κυρίου </a:t>
            </a:r>
            <a:r>
              <a:rPr lang="el-GR" sz="3600" dirty="0" err="1"/>
              <a:t>στὴ</a:t>
            </a:r>
            <a:r>
              <a:rPr lang="el-GR" sz="3600" dirty="0"/>
              <a:t> ζωή του.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72602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8BE5-9EB4-C344-BF0A-7B1EEC758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5" y="0"/>
            <a:ext cx="11279156" cy="933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3C9E8-3F6D-DD44-9961-C2FA3720D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5" y="177282"/>
            <a:ext cx="12008497" cy="6559420"/>
          </a:xfrm>
        </p:spPr>
        <p:txBody>
          <a:bodyPr>
            <a:normAutofit/>
          </a:bodyPr>
          <a:lstStyle/>
          <a:p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προφανὲς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ἁγιασμὸς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πιστοῦ</a:t>
            </a:r>
            <a:r>
              <a:rPr lang="el-GR" sz="3600" dirty="0"/>
              <a:t> </a:t>
            </a:r>
            <a:r>
              <a:rPr lang="el-GR" sz="3600" dirty="0" err="1"/>
              <a:t>πραγματοποιεῖται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συμμετοχῆς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ἁπλῆς</a:t>
            </a:r>
            <a:r>
              <a:rPr lang="el-GR" sz="3600" dirty="0"/>
              <a:t> παρακολουθήσεως </a:t>
            </a:r>
            <a:r>
              <a:rPr lang="el-GR" sz="3600" dirty="0" err="1"/>
              <a:t>τῆς</a:t>
            </a:r>
            <a:r>
              <a:rPr lang="el-GR" sz="3600" dirty="0"/>
              <a:t> Λατρείας. </a:t>
            </a:r>
            <a:r>
              <a:rPr lang="el-GR" sz="3600" dirty="0" err="1"/>
              <a:t>Ἡ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ἁπλοῦ</a:t>
            </a:r>
            <a:r>
              <a:rPr lang="el-GR" sz="3600" dirty="0"/>
              <a:t> </a:t>
            </a:r>
            <a:r>
              <a:rPr lang="el-GR" sz="3600" dirty="0" err="1"/>
              <a:t>ἀκροατοῦ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συμμετέχοντος,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μπορεῖ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ὁδηγήσει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οἰκειοποίηση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Χάριτος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. </a:t>
            </a:r>
          </a:p>
          <a:p>
            <a:r>
              <a:rPr lang="el-GR" sz="3600" dirty="0" err="1"/>
              <a:t>Ἐὰν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ἁγιαστικὸ</a:t>
            </a:r>
            <a:r>
              <a:rPr lang="el-GR" sz="3600" dirty="0"/>
              <a:t> </a:t>
            </a:r>
            <a:r>
              <a:rPr lang="el-GR" sz="3600" dirty="0" err="1"/>
              <a:t>ἔργο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ἐπετελεῖτο</a:t>
            </a:r>
            <a:r>
              <a:rPr lang="el-GR" sz="3600" dirty="0"/>
              <a:t> μόνο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παρουσίας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πιστοῦ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τελούμενα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ὑπάρχει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μετοχή, τότε </a:t>
            </a: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ἔπρεπε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ἀποδεχθοῦμε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αὐτόματη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δύναμη </a:t>
            </a:r>
            <a:r>
              <a:rPr lang="el-GR" sz="3600" dirty="0" err="1"/>
              <a:t>τῆς</a:t>
            </a:r>
            <a:r>
              <a:rPr lang="el-GR" sz="3600" dirty="0"/>
              <a:t> Λατρείας, δύναμη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ἐπενεργεῖ</a:t>
            </a:r>
            <a:r>
              <a:rPr lang="el-GR" sz="3600" dirty="0"/>
              <a:t> </a:t>
            </a:r>
            <a:r>
              <a:rPr lang="el-GR" sz="3600" dirty="0" err="1"/>
              <a:t>ἀνεξάρτητα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ἀνθρώπινη</a:t>
            </a:r>
            <a:r>
              <a:rPr lang="el-GR" sz="3600" dirty="0"/>
              <a:t> βούληση </a:t>
            </a:r>
            <a:r>
              <a:rPr lang="el-GR" sz="3600" dirty="0" err="1"/>
              <a:t>καὶ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, </a:t>
            </a:r>
            <a:r>
              <a:rPr lang="el-GR" sz="3600" dirty="0" err="1"/>
              <a:t>ἐπιβάλλεται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δρᾶ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τρόπο </a:t>
            </a:r>
            <a:r>
              <a:rPr lang="el-GR" sz="3600" dirty="0" err="1"/>
              <a:t>μαγικὸ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.</a:t>
            </a:r>
            <a:endParaRPr lang="en-GR" sz="3600" b="1" u="sng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97960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F1E5-45D0-BB4E-AA59-FDE3B885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2129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828B7-FE8E-9E43-B460-EA40410EB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89" y="233264"/>
            <a:ext cx="11812555" cy="6410131"/>
          </a:xfrm>
        </p:spPr>
        <p:txBody>
          <a:bodyPr>
            <a:norm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καθημερινὸς</a:t>
            </a:r>
            <a:r>
              <a:rPr lang="el-GR" sz="3600" dirty="0"/>
              <a:t> </a:t>
            </a:r>
            <a:r>
              <a:rPr lang="el-GR" sz="3600" dirty="0" err="1"/>
              <a:t>πνευματικὸς</a:t>
            </a:r>
            <a:r>
              <a:rPr lang="el-GR" sz="3600" dirty="0"/>
              <a:t> </a:t>
            </a:r>
            <a:r>
              <a:rPr lang="el-GR" sz="3600" dirty="0" err="1"/>
              <a:t>ἀγώνας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πιστοῦ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πνευματική του προετοιμασία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μυστηριακὴ</a:t>
            </a:r>
            <a:r>
              <a:rPr lang="el-GR" sz="3600" dirty="0"/>
              <a:t> συμμετοχή, </a:t>
            </a:r>
            <a:r>
              <a:rPr lang="el-GR" sz="3600" dirty="0" err="1"/>
              <a:t>ἀποτελοῦν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προϋποθέσεις </a:t>
            </a:r>
            <a:r>
              <a:rPr lang="el-GR" sz="3600" dirty="0" err="1"/>
              <a:t>οἰκειοποιήσεως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ἁγιασμοῦ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πιστὸς</a:t>
            </a:r>
            <a:r>
              <a:rPr lang="el-GR" sz="3600" dirty="0"/>
              <a:t> </a:t>
            </a:r>
            <a:r>
              <a:rPr lang="el-GR" sz="3600" dirty="0" err="1"/>
              <a:t>ἐξαγιάζεται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ζωοποιὸ</a:t>
            </a:r>
            <a:r>
              <a:rPr lang="el-GR" sz="3600" dirty="0"/>
              <a:t> </a:t>
            </a:r>
            <a:r>
              <a:rPr lang="el-GR" sz="3600" dirty="0" err="1"/>
              <a:t>ἐνέργεια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Ἁγίου</a:t>
            </a:r>
            <a:r>
              <a:rPr lang="el-GR" sz="3600" dirty="0"/>
              <a:t> Πνεύματος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διότι </a:t>
            </a:r>
            <a:r>
              <a:rPr lang="el-GR" sz="3600" dirty="0" err="1"/>
              <a:t>εὑρίσκεται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ὕψη</a:t>
            </a:r>
            <a:r>
              <a:rPr lang="el-GR" sz="3600" dirty="0"/>
              <a:t> </a:t>
            </a:r>
            <a:r>
              <a:rPr lang="el-GR" sz="3600" dirty="0" err="1"/>
              <a:t>ἁγιότητας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διότι </a:t>
            </a:r>
            <a:r>
              <a:rPr lang="el-GR" sz="3600" dirty="0" err="1"/>
              <a:t>εὑρίσκεται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κατάσταση </a:t>
            </a:r>
            <a:r>
              <a:rPr lang="el-GR" sz="3600" dirty="0" err="1"/>
              <a:t>διαρκοῦς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. </a:t>
            </a:r>
            <a:endParaRPr lang="en-GR" sz="3600" b="1" u="sng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μετοχὴ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ἁγιάζουσα</a:t>
            </a:r>
            <a:r>
              <a:rPr lang="el-GR" sz="3600" dirty="0"/>
              <a:t> Χάρη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ἐπιτέλεση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 προϋποθέτει </a:t>
            </a:r>
            <a:r>
              <a:rPr lang="el-GR" sz="3600" dirty="0" err="1"/>
              <a:t>καθημερινὸ</a:t>
            </a:r>
            <a:r>
              <a:rPr lang="el-GR" sz="3600" dirty="0"/>
              <a:t> </a:t>
            </a:r>
            <a:r>
              <a:rPr lang="el-GR" sz="3600" dirty="0" err="1"/>
              <a:t>πνευματικὸ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ὁποῖος</a:t>
            </a:r>
            <a:r>
              <a:rPr lang="el-GR" sz="3600" dirty="0"/>
              <a:t> «</a:t>
            </a:r>
            <a:r>
              <a:rPr lang="el-GR" sz="3600" dirty="0" err="1"/>
              <a:t>ὁδηγεῖ</a:t>
            </a:r>
            <a:r>
              <a:rPr lang="el-GR" sz="3600" dirty="0"/>
              <a:t>»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πιστὸ</a:t>
            </a:r>
            <a:r>
              <a:rPr lang="el-GR" sz="3600" dirty="0"/>
              <a:t> «</a:t>
            </a:r>
            <a:r>
              <a:rPr lang="el-GR" sz="3600" dirty="0" err="1"/>
              <a:t>στὸ</a:t>
            </a:r>
            <a:r>
              <a:rPr lang="el-GR" sz="3600" dirty="0"/>
              <a:t> βάθος </a:t>
            </a:r>
            <a:r>
              <a:rPr lang="el-GR" sz="3600" dirty="0" err="1"/>
              <a:t>τοῦ</a:t>
            </a:r>
            <a:r>
              <a:rPr lang="el-GR" sz="3600" dirty="0"/>
              <a:t> Μυστηρίου».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62017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9ED1-7B99-D44F-9AE5-A365569D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315"/>
            <a:ext cx="11353801" cy="5598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EE390-10EE-334A-A3BC-2B9658BC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" y="251927"/>
            <a:ext cx="12006942" cy="6522196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ἁγιαστικὴ</a:t>
            </a:r>
            <a:r>
              <a:rPr lang="el-GR" sz="3600" dirty="0"/>
              <a:t> </a:t>
            </a:r>
            <a:r>
              <a:rPr lang="el-GR" sz="3600" dirty="0" err="1"/>
              <a:t>δωρεὰ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Παρακλήτου Πνεύματος μέσα </a:t>
            </a:r>
            <a:r>
              <a:rPr lang="el-GR" sz="3600" dirty="0" err="1"/>
              <a:t>στὴ</a:t>
            </a:r>
            <a:r>
              <a:rPr lang="el-GR" sz="3600" dirty="0"/>
              <a:t> Λατρεία ξεκινάει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εὐχὴ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πρώτης </a:t>
            </a:r>
            <a:r>
              <a:rPr lang="el-GR" sz="3600" dirty="0" err="1"/>
              <a:t>ἡμέρας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γεννήσεώς του.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νεφώτιστος</a:t>
            </a:r>
            <a:r>
              <a:rPr lang="el-GR" sz="3600" dirty="0"/>
              <a:t> λαμβάνει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ἁγιασμὸ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Βαπτίσματος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Χρίσματος, καθίσταται </a:t>
            </a:r>
            <a:r>
              <a:rPr lang="el-GR" sz="3600" dirty="0" err="1"/>
              <a:t>δὲ</a:t>
            </a:r>
            <a:r>
              <a:rPr lang="el-GR" sz="3600" dirty="0"/>
              <a:t> </a:t>
            </a:r>
            <a:r>
              <a:rPr lang="el-GR" sz="3600" dirty="0" err="1"/>
              <a:t>ἱκανὸς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συμμετάσχει </a:t>
            </a:r>
            <a:r>
              <a:rPr lang="el-GR" sz="3600" dirty="0" err="1"/>
              <a:t>στὴν</a:t>
            </a:r>
            <a:r>
              <a:rPr lang="el-GR" sz="3600" dirty="0"/>
              <a:t> κορύφωση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ἁγιασμοῦ</a:t>
            </a:r>
            <a:r>
              <a:rPr lang="el-GR" sz="3600" dirty="0"/>
              <a:t>: </a:t>
            </a:r>
            <a:r>
              <a:rPr lang="el-GR" sz="3600" dirty="0" err="1"/>
              <a:t>τὴ</a:t>
            </a:r>
            <a:r>
              <a:rPr lang="el-GR" sz="3600" dirty="0"/>
              <a:t> Μετάληψη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Αἵματος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Κυρίου. </a:t>
            </a:r>
          </a:p>
          <a:p>
            <a:r>
              <a:rPr lang="el-GR" sz="3600" dirty="0" err="1"/>
              <a:t>Ὅλα</a:t>
            </a:r>
            <a:r>
              <a:rPr lang="el-GR" sz="3600" dirty="0"/>
              <a:t> </a:t>
            </a:r>
            <a:r>
              <a:rPr lang="el-GR" sz="3600" dirty="0" err="1"/>
              <a:t>αὐτὰ</a:t>
            </a:r>
            <a:r>
              <a:rPr lang="el-GR" sz="3600" dirty="0"/>
              <a:t> συνοψίζονται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ἁγιασμοῦ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Μεταλήψεως· </a:t>
            </a:r>
            <a:r>
              <a:rPr lang="el-GR" sz="3600" dirty="0" err="1"/>
              <a:t>γι</a:t>
            </a:r>
            <a:r>
              <a:rPr lang="el-GR" sz="3600" dirty="0"/>
              <a:t>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λίγο </a:t>
            </a:r>
            <a:r>
              <a:rPr lang="el-GR" sz="3600" dirty="0" err="1"/>
              <a:t>πρὶν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αὐτήν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ἱερέας</a:t>
            </a:r>
            <a:r>
              <a:rPr lang="el-GR" sz="3600" dirty="0"/>
              <a:t> </a:t>
            </a:r>
            <a:r>
              <a:rPr lang="el-GR" sz="3600" dirty="0" err="1"/>
              <a:t>παρακαλεῖ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Κύριο «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ἔλθει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μᾶς</a:t>
            </a:r>
            <a:r>
              <a:rPr lang="el-GR" sz="3600" dirty="0"/>
              <a:t> </a:t>
            </a:r>
            <a:r>
              <a:rPr lang="el-GR" sz="3600" dirty="0" err="1"/>
              <a:t>ἁγιάσει</a:t>
            </a:r>
            <a:r>
              <a:rPr lang="el-GR" sz="3600" dirty="0"/>
              <a:t>»</a:t>
            </a:r>
            <a:r>
              <a:rPr lang="en-GR" sz="3600" dirty="0">
                <a:effectLst/>
              </a:rPr>
              <a:t> </a:t>
            </a:r>
            <a:r>
              <a:rPr lang="el-GR" sz="3600" dirty="0" err="1"/>
              <a:t>ἐνῶ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θεία Λειτουργία </a:t>
            </a:r>
            <a:r>
              <a:rPr lang="el-GR" sz="3600" dirty="0" err="1"/>
              <a:t>τοῦ</a:t>
            </a:r>
            <a:r>
              <a:rPr lang="el-GR" sz="3600" dirty="0"/>
              <a:t> Μ. Βασιλείου </a:t>
            </a:r>
            <a:r>
              <a:rPr lang="el-GR" sz="3600" dirty="0" err="1"/>
              <a:t>ἡ</a:t>
            </a:r>
            <a:r>
              <a:rPr lang="el-GR" sz="3600" dirty="0"/>
              <a:t> θεία Μετάληψη </a:t>
            </a:r>
            <a:r>
              <a:rPr lang="el-GR" sz="3600" dirty="0" err="1"/>
              <a:t>ἀποκαλεῖται</a:t>
            </a:r>
            <a:r>
              <a:rPr lang="el-GR" sz="3600" dirty="0"/>
              <a:t> «μερίδα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ἁγιασμάτων</a:t>
            </a:r>
            <a:r>
              <a:rPr lang="el-GR" sz="3600" dirty="0"/>
              <a:t>»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91043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6BFEF-A379-2A4C-B149-9598A263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9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4A913-BB01-E24C-B14F-296F238C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6" y="186612"/>
            <a:ext cx="11971176" cy="6596743"/>
          </a:xfrm>
        </p:spPr>
        <p:txBody>
          <a:bodyPr>
            <a:normAutofit/>
          </a:bodyPr>
          <a:lstStyle/>
          <a:p>
            <a:r>
              <a:rPr lang="el-GR" sz="3600" dirty="0"/>
              <a:t>Μέσα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ἁγιάζεται</a:t>
            </a:r>
            <a:r>
              <a:rPr lang="el-GR" sz="3600" dirty="0"/>
              <a:t> μόνο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ἄνθρωπος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ὑλικὰ</a:t>
            </a:r>
            <a:r>
              <a:rPr lang="el-GR" sz="3600" dirty="0"/>
              <a:t> </a:t>
            </a:r>
            <a:r>
              <a:rPr lang="el-GR" sz="3600" dirty="0" err="1"/>
              <a:t>στοιχεῖα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κόσμου,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ὁποίων</a:t>
            </a:r>
            <a:r>
              <a:rPr lang="el-GR" sz="3600" dirty="0"/>
              <a:t> παρέχεται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ἁγιασμὸς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πιστό.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Κορυφαῖο</a:t>
            </a:r>
            <a:r>
              <a:rPr lang="el-GR" sz="3600" dirty="0"/>
              <a:t> παράδειγμα </a:t>
            </a:r>
            <a:r>
              <a:rPr lang="el-GR" sz="3600" dirty="0" err="1"/>
              <a:t>τοῦ</a:t>
            </a:r>
            <a:r>
              <a:rPr lang="el-GR" sz="3600" dirty="0"/>
              <a:t> γεγονότος </a:t>
            </a:r>
            <a:r>
              <a:rPr lang="el-GR" sz="3600" dirty="0" err="1"/>
              <a:t>αὐτοῦ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προσφορὰ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ἄρτου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οἴνου</a:t>
            </a:r>
            <a:r>
              <a:rPr lang="el-GR" sz="3600" dirty="0"/>
              <a:t>,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ὁποῖα</a:t>
            </a:r>
            <a:r>
              <a:rPr lang="el-GR" sz="3600" dirty="0"/>
              <a:t> καθαγιάζονται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Αἷμα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. </a:t>
            </a:r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ἁγιασμὸς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κτιστῆς</a:t>
            </a:r>
            <a:r>
              <a:rPr lang="el-GR" sz="3600" dirty="0"/>
              <a:t> φύσεως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 «</a:t>
            </a:r>
            <a:r>
              <a:rPr lang="el-GR" sz="3600" dirty="0" err="1"/>
              <a:t>συναντᾶται</a:t>
            </a:r>
            <a:r>
              <a:rPr lang="el-GR" sz="3600" dirty="0"/>
              <a:t>»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δοξολογία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ἄϋλη</a:t>
            </a:r>
            <a:r>
              <a:rPr lang="el-GR" sz="3600" dirty="0"/>
              <a:t> δημιουργία.</a:t>
            </a:r>
          </a:p>
          <a:p>
            <a:r>
              <a:rPr lang="el-GR" sz="3600" dirty="0"/>
              <a:t>Μέσα </a:t>
            </a:r>
            <a:r>
              <a:rPr lang="el-GR" sz="3600" dirty="0" err="1"/>
              <a:t>στὴ</a:t>
            </a:r>
            <a:r>
              <a:rPr lang="el-GR" sz="3600" dirty="0"/>
              <a:t> θεία Λατρεία καθαγιάζεται κάθε </a:t>
            </a:r>
            <a:r>
              <a:rPr lang="el-GR" sz="3600" dirty="0" err="1"/>
              <a:t>στοιχεῖο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δημιουργίας,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ἔρχεται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συνάφεια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63634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86E89-88F2-2846-A7D7-3B1028B9B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" y="0"/>
            <a:ext cx="11279155" cy="839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E1128-116E-3649-9404-63011F0A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4" y="167951"/>
            <a:ext cx="11971176" cy="6559420"/>
          </a:xfrm>
        </p:spPr>
        <p:txBody>
          <a:bodyPr>
            <a:norm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ἁγιασμὸς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Λατρείας, </a:t>
            </a:r>
            <a:r>
              <a:rPr lang="el-GR" sz="3600" dirty="0" err="1"/>
              <a:t>ἐπίσης</a:t>
            </a:r>
            <a:r>
              <a:rPr lang="el-GR" sz="3600" dirty="0"/>
              <a:t>, προβλέπεται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ποικίλες περιστάσεις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ἀνθρώπινης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ἀποκτᾶ</a:t>
            </a:r>
            <a:r>
              <a:rPr lang="el-GR" sz="3600" dirty="0"/>
              <a:t> μεγάλο </a:t>
            </a:r>
            <a:r>
              <a:rPr lang="el-GR" sz="3600" dirty="0" err="1"/>
              <a:t>ἐνδιαφέρον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τελευταῖο</a:t>
            </a:r>
            <a:r>
              <a:rPr lang="el-GR" sz="3600" dirty="0"/>
              <a:t>, συνήθως, </a:t>
            </a:r>
            <a:r>
              <a:rPr lang="el-GR" sz="3600" dirty="0" err="1"/>
              <a:t>τμῆμα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διαφόρων </a:t>
            </a:r>
            <a:r>
              <a:rPr lang="el-GR" sz="3600" dirty="0" err="1"/>
              <a:t>εὐχολογίων</a:t>
            </a:r>
            <a:r>
              <a:rPr lang="el-GR" sz="3600" dirty="0"/>
              <a:t> (</a:t>
            </a:r>
            <a:r>
              <a:rPr lang="el-GR" sz="3600" dirty="0" err="1"/>
              <a:t>χειρογράφων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ἐντύπων</a:t>
            </a:r>
            <a:r>
              <a:rPr lang="el-GR" sz="3600" dirty="0"/>
              <a:t>),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περιλαμβάνει </a:t>
            </a:r>
            <a:r>
              <a:rPr lang="el-GR" sz="3600" dirty="0" err="1"/>
              <a:t>τὶς</a:t>
            </a:r>
            <a:r>
              <a:rPr lang="el-GR" sz="3600" dirty="0"/>
              <a:t> λεγόμενες «</a:t>
            </a:r>
            <a:r>
              <a:rPr lang="el-GR" sz="3600" dirty="0" err="1"/>
              <a:t>περιστατικὲς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»,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παρέχεται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εὐλογία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ἁγιασμὸς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ὅλες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πτυχὲς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περιστάσεις </a:t>
            </a:r>
            <a:r>
              <a:rPr lang="el-GR" sz="3600" dirty="0" err="1"/>
              <a:t>τῆς</a:t>
            </a:r>
            <a:r>
              <a:rPr lang="el-GR" sz="3600" dirty="0"/>
              <a:t> δημιουργίας.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272909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1401</Words>
  <Application>Microsoft Macintosh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ΘΕΜΑΤΑ ΘΕΟΛΟΓΙΑΣ ΤΗΣ ΛΑΤΡΕΙΑΣ</vt:lpstr>
      <vt:lpstr> 1. ΤΟ ΑΓΙΑΣΤΙΚΟ ΕΡΓΟ ΤΗΣ ΟΡΘΟΔΟΞΗΣ  ΕΚΚΛΗΣΙΑΣ ΜΕΣΑ ΑΠΟ ΤΗ ΛΑΤΡΕΙΑ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ΘΕΙΑ ΛΑΤΡΕΙΑ ΚΑΙ ΠΟΛΙΤΙΣΜΟΣ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111</cp:revision>
  <dcterms:created xsi:type="dcterms:W3CDTF">2021-02-22T13:28:41Z</dcterms:created>
  <dcterms:modified xsi:type="dcterms:W3CDTF">2021-03-03T14:54:46Z</dcterms:modified>
</cp:coreProperties>
</file>