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1/4/21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0BED-FA10-AF43-9EA6-8C7418B8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6627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8101E-A7CF-6E49-9822-2C57B2136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63628"/>
            <a:ext cx="12002703" cy="6574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/>
              <a:t>2. </a:t>
            </a:r>
            <a:r>
              <a:rPr lang="el-GR" sz="3600" b="1" u="sng" dirty="0" err="1"/>
              <a:t>Εὐχαριστιακὴ</a:t>
            </a:r>
            <a:r>
              <a:rPr lang="el-GR" sz="3600" b="1" u="sng" dirty="0"/>
              <a:t> σύναξη </a:t>
            </a:r>
            <a:r>
              <a:rPr lang="el-GR" sz="3600" b="1" u="sng" dirty="0" err="1"/>
              <a:t>καὶ</a:t>
            </a:r>
            <a:r>
              <a:rPr lang="el-GR" sz="3600" b="1" u="sng" dirty="0"/>
              <a:t> </a:t>
            </a:r>
            <a:r>
              <a:rPr lang="el-GR" sz="3600" b="1" u="sng" dirty="0" err="1"/>
              <a:t>ἐκκλησιαστικὴ</a:t>
            </a:r>
            <a:r>
              <a:rPr lang="el-GR" sz="3600" b="1" u="sng" dirty="0"/>
              <a:t> συνείδηση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θεία Λειτουργία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μόνο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Χριστιανοὶ</a:t>
            </a:r>
            <a:r>
              <a:rPr lang="el-GR" sz="3600" dirty="0"/>
              <a:t> καθίστανται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.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Καινὴ</a:t>
            </a:r>
            <a:r>
              <a:rPr lang="el-GR" sz="3600" dirty="0"/>
              <a:t> Διαθήκη, </a:t>
            </a:r>
            <a:r>
              <a:rPr lang="el-GR" sz="3600" dirty="0" err="1"/>
              <a:t>ἤδη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ὅρος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στὶς</a:t>
            </a:r>
            <a:r>
              <a:rPr lang="el-GR" sz="3600" dirty="0"/>
              <a:t> περισσότερες περιπτώσεις </a:t>
            </a:r>
            <a:r>
              <a:rPr lang="el-GR" sz="3600" dirty="0" err="1"/>
              <a:t>ἐμπερικλείει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«συνάξεως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 σ᾽ </a:t>
            </a:r>
            <a:r>
              <a:rPr lang="el-GR" sz="3600" dirty="0" err="1"/>
              <a:t>ἕναν</a:t>
            </a:r>
            <a:r>
              <a:rPr lang="el-GR" sz="3600" dirty="0"/>
              <a:t> </a:t>
            </a:r>
            <a:r>
              <a:rPr lang="el-GR" sz="3600" dirty="0" err="1"/>
              <a:t>ὁρισμένο</a:t>
            </a:r>
            <a:r>
              <a:rPr lang="el-GR" sz="3600" dirty="0"/>
              <a:t> τόπο»,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εὐχαριστιακῆς</a:t>
            </a:r>
            <a:r>
              <a:rPr lang="el-GR" sz="3600" dirty="0"/>
              <a:t> συνάξεως.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</a:t>
            </a:r>
            <a:r>
              <a:rPr lang="el-GR" sz="3600" dirty="0" err="1"/>
              <a:t>ἐμπειρία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ἄλλωστε</a:t>
            </a:r>
            <a:r>
              <a:rPr lang="el-GR" sz="3600" dirty="0"/>
              <a:t>, </a:t>
            </a:r>
            <a:r>
              <a:rPr lang="el-GR" sz="3600" dirty="0" err="1"/>
              <a:t>ἀπετέλεσε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πηγὴ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ὁρισμοῦ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«σώματος </a:t>
            </a:r>
            <a:r>
              <a:rPr lang="el-GR" sz="3600" dirty="0" err="1"/>
              <a:t>Χριστοῦ</a:t>
            </a:r>
            <a:r>
              <a:rPr lang="el-GR" sz="3600" dirty="0"/>
              <a:t>».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712974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5BF9-79CF-AC43-B116-36AE8C3F3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7002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D8BB2-DCEE-A14C-802F-EE5784F9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99" y="-154004"/>
            <a:ext cx="11964202" cy="6564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b="1" u="sng" dirty="0"/>
              <a:t>4. </a:t>
            </a:r>
            <a:r>
              <a:rPr lang="el-GR" sz="3600" b="1" u="sng" dirty="0" err="1"/>
              <a:t>Ἡ</a:t>
            </a:r>
            <a:r>
              <a:rPr lang="el-GR" sz="3600" b="1" u="sng" dirty="0"/>
              <a:t> </a:t>
            </a:r>
            <a:r>
              <a:rPr lang="el-GR" sz="3600" b="1" u="sng" dirty="0" err="1"/>
              <a:t>συνιερουργία</a:t>
            </a:r>
            <a:r>
              <a:rPr lang="el-GR" sz="3600" b="1" u="sng" dirty="0"/>
              <a:t> κλήρου </a:t>
            </a:r>
            <a:r>
              <a:rPr lang="el-GR" sz="3600" b="1" u="sng" dirty="0" err="1"/>
              <a:t>καὶ</a:t>
            </a:r>
            <a:r>
              <a:rPr lang="el-GR" sz="3600" b="1" u="sng" dirty="0"/>
              <a:t> </a:t>
            </a:r>
            <a:r>
              <a:rPr lang="el-GR" sz="3600" b="1" u="sng" dirty="0" err="1"/>
              <a:t>λαοῦ</a:t>
            </a:r>
            <a:r>
              <a:rPr lang="el-GR" sz="3600" b="1" u="sng" dirty="0"/>
              <a:t> </a:t>
            </a:r>
            <a:r>
              <a:rPr lang="el-GR" sz="3600" b="1" u="sng" dirty="0" err="1"/>
              <a:t>κατὰ</a:t>
            </a:r>
            <a:r>
              <a:rPr lang="el-GR" sz="3600" b="1" u="sng" dirty="0"/>
              <a:t> </a:t>
            </a:r>
            <a:r>
              <a:rPr lang="el-GR" sz="3600" b="1" u="sng" dirty="0" err="1"/>
              <a:t>τὴν</a:t>
            </a:r>
            <a:r>
              <a:rPr lang="el-GR" sz="3600" b="1" u="sng" dirty="0"/>
              <a:t> </a:t>
            </a:r>
            <a:r>
              <a:rPr lang="el-GR" sz="3600" b="1" u="sng" dirty="0" err="1"/>
              <a:t>εὐχαριστιακὴ</a:t>
            </a:r>
            <a:r>
              <a:rPr lang="el-GR" sz="3600" b="1" u="sng" dirty="0"/>
              <a:t> σύναξη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Δὲν</a:t>
            </a:r>
            <a:r>
              <a:rPr lang="el-GR" sz="3600" dirty="0"/>
              <a:t> πρόκειται </a:t>
            </a:r>
            <a:r>
              <a:rPr lang="el-GR" sz="3600" dirty="0" err="1"/>
              <a:t>ἁπλῶς</a:t>
            </a:r>
            <a:r>
              <a:rPr lang="el-GR" sz="3600" dirty="0"/>
              <a:t> </a:t>
            </a:r>
            <a:r>
              <a:rPr lang="el-GR" sz="3600" dirty="0" err="1"/>
              <a:t>περὶ</a:t>
            </a:r>
            <a:r>
              <a:rPr lang="el-GR" sz="3600" dirty="0"/>
              <a:t> συνεργασίας κλήρου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Λειτουργία. Μέσα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λαὸς</a:t>
            </a:r>
            <a:r>
              <a:rPr lang="el-GR" sz="3600" dirty="0"/>
              <a:t> συμβάλλει </a:t>
            </a:r>
            <a:r>
              <a:rPr lang="el-GR" sz="3600" dirty="0" err="1"/>
              <a:t>οὐσιαστικῶς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τελούμενα.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χαρακτηριστικότερα </a:t>
            </a:r>
            <a:r>
              <a:rPr lang="el-GR" sz="3600" dirty="0" err="1"/>
              <a:t>στοιχεῖα</a:t>
            </a:r>
            <a:r>
              <a:rPr lang="el-GR" sz="3600" dirty="0"/>
              <a:t>,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ὁποῖα</a:t>
            </a:r>
            <a:r>
              <a:rPr lang="el-GR" sz="3600" dirty="0"/>
              <a:t> </a:t>
            </a:r>
            <a:r>
              <a:rPr lang="el-GR" sz="3600" dirty="0" err="1"/>
              <a:t>ἀποδεικνύουν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οὐσιαστικὴ</a:t>
            </a:r>
            <a:r>
              <a:rPr lang="el-GR" sz="3600" dirty="0"/>
              <a:t> </a:t>
            </a:r>
            <a:r>
              <a:rPr lang="el-GR" sz="3600" dirty="0" err="1"/>
              <a:t>συμβολὴ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λαϊκῶν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τελούμενα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Λειτουργία,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ἐπισφράγιση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εὐχῶν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ἱερέα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i="1" dirty="0" err="1"/>
              <a:t>Ἀμήν</a:t>
            </a:r>
            <a:r>
              <a:rPr lang="el-GR" sz="3600" dirty="0"/>
              <a:t>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ἑνώνει</a:t>
            </a:r>
            <a:r>
              <a:rPr lang="el-GR" sz="3600" dirty="0"/>
              <a:t> </a:t>
            </a:r>
            <a:r>
              <a:rPr lang="el-GR" sz="3600" dirty="0" err="1"/>
              <a:t>κλῆρο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λαὸ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ὀργανικὸ</a:t>
            </a:r>
            <a:r>
              <a:rPr lang="el-GR" sz="3600" dirty="0"/>
              <a:t> σύνολο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τέλεση </a:t>
            </a:r>
            <a:r>
              <a:rPr lang="el-GR" sz="3600" dirty="0" err="1"/>
              <a:t>τῆς</a:t>
            </a:r>
            <a:r>
              <a:rPr lang="el-GR" sz="3600" dirty="0"/>
              <a:t> Λειτουργίας.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Ὁ</a:t>
            </a:r>
            <a:r>
              <a:rPr lang="el-GR" sz="3600" dirty="0"/>
              <a:t> λαός, </a:t>
            </a:r>
            <a:r>
              <a:rPr lang="el-GR" sz="3600" dirty="0" err="1"/>
              <a:t>ἐπίσης</a:t>
            </a:r>
            <a:r>
              <a:rPr lang="el-GR" sz="3600" dirty="0"/>
              <a:t>, </a:t>
            </a:r>
            <a:r>
              <a:rPr lang="el-GR" sz="3600" dirty="0" err="1"/>
              <a:t>ἀπαντᾶ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αἰτήματα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διακόνου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«Κύριε </a:t>
            </a:r>
            <a:r>
              <a:rPr lang="el-GR" sz="3600" dirty="0" err="1"/>
              <a:t>ἐλέησον</a:t>
            </a:r>
            <a:r>
              <a:rPr lang="el-GR" sz="3600" dirty="0"/>
              <a:t>»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«Παράσχου Κύριε», διαλέγεται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886929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9662-5FE4-9946-BD43-C769804ED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799" cy="67376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DDBD4-BEF8-B549-9363-320A39C92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73256"/>
            <a:ext cx="11935327" cy="6535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err="1"/>
              <a:t>ἱερέα</a:t>
            </a:r>
            <a:r>
              <a:rPr lang="el-GR" sz="3600" dirty="0"/>
              <a:t>,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κεντρικὸ</a:t>
            </a:r>
            <a:r>
              <a:rPr lang="el-GR" sz="3600" dirty="0"/>
              <a:t> </a:t>
            </a:r>
            <a:r>
              <a:rPr lang="el-GR" sz="3600" dirty="0" err="1"/>
              <a:t>τμῆμα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Λειτουργίας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διαλογικὴ</a:t>
            </a:r>
            <a:r>
              <a:rPr lang="el-GR" sz="3600" dirty="0"/>
              <a:t> μορφή, </a:t>
            </a:r>
            <a:r>
              <a:rPr lang="el-GR" sz="3600" dirty="0" err="1"/>
              <a:t>καὶ</a:t>
            </a:r>
            <a:r>
              <a:rPr lang="el-GR" sz="3600" dirty="0"/>
              <a:t> προσεύχεται </a:t>
            </a:r>
            <a:r>
              <a:rPr lang="el-GR" sz="3600" dirty="0" err="1"/>
              <a:t>μαζὶ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ἱερέα</a:t>
            </a:r>
            <a:r>
              <a:rPr lang="el-GR" sz="3600" dirty="0"/>
              <a:t>,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ὅλες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Λειτουργίας διατυπώνονται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πρῶτο</a:t>
            </a:r>
            <a:r>
              <a:rPr lang="el-GR" sz="3600" dirty="0"/>
              <a:t> </a:t>
            </a:r>
            <a:r>
              <a:rPr lang="el-GR" sz="3600" dirty="0" err="1"/>
              <a:t>πληθυντικὸ</a:t>
            </a:r>
            <a:r>
              <a:rPr lang="el-GR" sz="3600" dirty="0"/>
              <a:t> πρόσωπο.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λαὸς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ἐκεῖνος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προσφέρει </a:t>
            </a:r>
            <a:r>
              <a:rPr lang="el-GR" sz="3600" dirty="0" err="1"/>
              <a:t>τὰ</a:t>
            </a:r>
            <a:r>
              <a:rPr lang="el-GR" sz="3600" dirty="0"/>
              <a:t> «Τίμια </a:t>
            </a:r>
            <a:r>
              <a:rPr lang="el-GR" sz="3600" dirty="0" err="1"/>
              <a:t>Δῶρα</a:t>
            </a:r>
            <a:r>
              <a:rPr lang="el-GR" sz="3600" dirty="0"/>
              <a:t>» (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ἄρτο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οἶνο</a:t>
            </a:r>
            <a:r>
              <a:rPr lang="el-GR" sz="3600" dirty="0"/>
              <a:t>)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Λειτουργία.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πραγμάτωση </a:t>
            </a:r>
            <a:r>
              <a:rPr lang="el-GR" sz="3600" dirty="0" err="1"/>
              <a:t>αὐτῆς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</a:t>
            </a:r>
            <a:r>
              <a:rPr lang="el-GR" sz="3600" dirty="0" err="1"/>
              <a:t>συνιερουργίας</a:t>
            </a:r>
            <a:r>
              <a:rPr lang="el-GR" sz="3600" dirty="0"/>
              <a:t>», </a:t>
            </a:r>
            <a:r>
              <a:rPr lang="el-GR" sz="3600" dirty="0" err="1"/>
              <a:t>ὁ</a:t>
            </a:r>
            <a:r>
              <a:rPr lang="el-GR" sz="3600" dirty="0"/>
              <a:t> διάκονος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συνεκτικὸ</a:t>
            </a:r>
            <a:r>
              <a:rPr lang="el-GR" sz="3600" dirty="0"/>
              <a:t> κρίκο </a:t>
            </a:r>
            <a:r>
              <a:rPr lang="el-GR" sz="3600" dirty="0" err="1"/>
              <a:t>μεταξὺ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ἱερέων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 </a:t>
            </a:r>
            <a:r>
              <a:rPr lang="el-GR" sz="3600" dirty="0" err="1"/>
              <a:t>λαϊκῶν</a:t>
            </a:r>
            <a:r>
              <a:rPr lang="el-GR" sz="3600" dirty="0"/>
              <a:t>. 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Καινὴ</a:t>
            </a:r>
            <a:r>
              <a:rPr lang="el-GR" sz="3600" dirty="0"/>
              <a:t> Διαθήκη </a:t>
            </a:r>
            <a:r>
              <a:rPr lang="el-GR" sz="3600" dirty="0" err="1"/>
              <a:t>μᾶς</a:t>
            </a:r>
            <a:r>
              <a:rPr lang="el-GR" sz="3600" dirty="0"/>
              <a:t> </a:t>
            </a:r>
            <a:r>
              <a:rPr lang="el-GR" sz="3600" dirty="0" err="1"/>
              <a:t>πληροφορεῖ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ἐκλογὴ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πρώτων διακόνων </a:t>
            </a:r>
            <a:r>
              <a:rPr lang="el-GR" sz="3600" dirty="0" err="1"/>
              <a:t>εἶχε</a:t>
            </a:r>
            <a:r>
              <a:rPr lang="el-GR" sz="3600" dirty="0"/>
              <a:t> </a:t>
            </a:r>
            <a:r>
              <a:rPr lang="el-GR" sz="3600" dirty="0" err="1"/>
              <a:t>σκοπὸ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κοινωνικὴ</a:t>
            </a:r>
            <a:r>
              <a:rPr lang="el-GR" sz="3600" dirty="0"/>
              <a:t> διακονία.</a:t>
            </a:r>
            <a:endParaRPr lang="en-GR" sz="3600" dirty="0"/>
          </a:p>
          <a:p>
            <a:pPr marL="0" indent="0">
              <a:buNone/>
            </a:pP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46873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F967A-4D33-1240-AE80-CF85D879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7001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4DC90-04A0-8B4A-B705-A9A56C3A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73256"/>
            <a:ext cx="12012328" cy="6545178"/>
          </a:xfrm>
        </p:spPr>
        <p:txBody>
          <a:bodyPr>
            <a:normAutofit/>
          </a:bodyPr>
          <a:lstStyle/>
          <a:p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κοινὰ</a:t>
            </a:r>
            <a:r>
              <a:rPr lang="el-GR" sz="3600" dirty="0"/>
              <a:t> </a:t>
            </a:r>
            <a:r>
              <a:rPr lang="el-GR" sz="3600" dirty="0" err="1"/>
              <a:t>δεῖπνα</a:t>
            </a:r>
            <a:r>
              <a:rPr lang="el-GR" sz="3600" dirty="0"/>
              <a:t> (</a:t>
            </a:r>
            <a:r>
              <a:rPr lang="el-GR" sz="3600" dirty="0" err="1"/>
              <a:t>οἱ</a:t>
            </a:r>
            <a:r>
              <a:rPr lang="el-GR" sz="3600" dirty="0"/>
              <a:t> λεγόμενες «</a:t>
            </a:r>
            <a:r>
              <a:rPr lang="el-GR" sz="3600" dirty="0" err="1"/>
              <a:t>ἀγάπες</a:t>
            </a:r>
            <a:r>
              <a:rPr lang="el-GR" sz="3600" dirty="0"/>
              <a:t>») </a:t>
            </a:r>
            <a:r>
              <a:rPr lang="el-GR" sz="3600" dirty="0" err="1"/>
              <a:t>ποὺ</a:t>
            </a:r>
            <a:r>
              <a:rPr lang="el-GR" sz="3600" dirty="0"/>
              <a:t> γίνονταν </a:t>
            </a:r>
            <a:r>
              <a:rPr lang="el-GR" sz="3600" dirty="0" err="1"/>
              <a:t>ἀμέσως</a:t>
            </a:r>
            <a:r>
              <a:rPr lang="el-GR" sz="3600" dirty="0"/>
              <a:t> </a:t>
            </a:r>
            <a:r>
              <a:rPr lang="el-GR" sz="3600" dirty="0" err="1"/>
              <a:t>μετὰ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Λειτουργία καταργήθηκαν, </a:t>
            </a:r>
            <a:r>
              <a:rPr lang="el-GR" sz="3600" dirty="0" err="1"/>
              <a:t>οἱ</a:t>
            </a:r>
            <a:r>
              <a:rPr lang="el-GR" sz="3600" dirty="0"/>
              <a:t> διάκονοι παρέμειναν συνδεδεμένοι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Λειτουργία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ἔτσι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ρόλος τους διευρύνθηκε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λειτουργικὸ</a:t>
            </a:r>
            <a:r>
              <a:rPr lang="el-GR" sz="3600" dirty="0"/>
              <a:t> </a:t>
            </a:r>
            <a:r>
              <a:rPr lang="el-GR" sz="3600" dirty="0" err="1"/>
              <a:t>ἔργο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ἀπετέλεσε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ἀρχὴ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μόνο </a:t>
            </a:r>
            <a:r>
              <a:rPr lang="el-GR" sz="3600" dirty="0" err="1"/>
              <a:t>μιᾶς</a:t>
            </a:r>
            <a:r>
              <a:rPr lang="el-GR" sz="3600" dirty="0"/>
              <a:t> </a:t>
            </a:r>
            <a:r>
              <a:rPr lang="el-GR" sz="3600" dirty="0" err="1"/>
              <a:t>ἁπλῆς</a:t>
            </a:r>
            <a:r>
              <a:rPr lang="el-GR" sz="3600" dirty="0"/>
              <a:t> διευρύνσεως,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διαμορφώσεως-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πρώτους </a:t>
            </a:r>
            <a:r>
              <a:rPr lang="el-GR" sz="3600" dirty="0" err="1"/>
              <a:t>αἰῶνες</a:t>
            </a:r>
            <a:r>
              <a:rPr lang="el-GR" sz="3600" dirty="0"/>
              <a:t>-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λειτουργικοῦ</a:t>
            </a:r>
            <a:r>
              <a:rPr lang="el-GR" sz="3600" dirty="0"/>
              <a:t> ρόλου </a:t>
            </a:r>
            <a:r>
              <a:rPr lang="el-GR" sz="3600" dirty="0" err="1"/>
              <a:t>τοῦ</a:t>
            </a:r>
            <a:r>
              <a:rPr lang="el-GR" sz="3600" dirty="0"/>
              <a:t> διακόνου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βασικότερης </a:t>
            </a:r>
            <a:r>
              <a:rPr lang="el-GR" sz="3600" dirty="0" err="1"/>
              <a:t>πτυχῆς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διακονίας του.</a:t>
            </a:r>
            <a:endParaRPr lang="en-GR" sz="3600" dirty="0"/>
          </a:p>
          <a:p>
            <a:r>
              <a:rPr lang="el-GR" sz="3600" dirty="0"/>
              <a:t>Βεβαίως, </a:t>
            </a:r>
            <a:r>
              <a:rPr lang="el-GR" sz="3600" dirty="0" err="1"/>
              <a:t>στὴ</a:t>
            </a:r>
            <a:r>
              <a:rPr lang="el-GR" sz="3600" dirty="0"/>
              <a:t> σύναξη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Λειτουργίας,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ἱερέας</a:t>
            </a:r>
            <a:r>
              <a:rPr lang="el-GR" sz="3600" dirty="0"/>
              <a:t> προεξάρχει,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ταυτοχρόνως «</a:t>
            </a:r>
            <a:r>
              <a:rPr lang="el-GR" sz="3600" dirty="0" err="1"/>
              <a:t>ὑπηρέτης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οἰκονόμος</a:t>
            </a:r>
            <a:r>
              <a:rPr lang="el-GR" sz="3600" dirty="0"/>
              <a:t>» </a:t>
            </a:r>
            <a:r>
              <a:rPr lang="el-GR" sz="3600" dirty="0" err="1"/>
              <a:t>τοῦ</a:t>
            </a:r>
            <a:r>
              <a:rPr lang="el-GR" sz="3600" dirty="0"/>
              <a:t> Μυστηρίου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τελεῖται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12792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E0791-6176-704E-8C95-1119D042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0"/>
            <a:ext cx="11286424" cy="14437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A6DA7-A4A3-A24C-A5B1-480062548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" y="259882"/>
            <a:ext cx="11944951" cy="6458552"/>
          </a:xfrm>
        </p:spPr>
        <p:txBody>
          <a:bodyPr>
            <a:no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Ἰ</a:t>
            </a:r>
            <a:r>
              <a:rPr lang="el-GR" sz="3600" dirty="0"/>
              <a:t>. Χρυσόστομος γράφει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Λειτουργία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λαὸς</a:t>
            </a:r>
            <a:r>
              <a:rPr lang="el-GR" sz="3600" dirty="0"/>
              <a:t> «δανείζει </a:t>
            </a:r>
            <a:r>
              <a:rPr lang="el-GR" sz="3600" dirty="0" err="1"/>
              <a:t>τὴ</a:t>
            </a:r>
            <a:r>
              <a:rPr lang="el-GR" sz="3600" dirty="0"/>
              <a:t> γλώσσα του» </a:t>
            </a:r>
            <a:r>
              <a:rPr lang="el-GR" sz="3600" dirty="0" err="1"/>
              <a:t>καὶ</a:t>
            </a:r>
            <a:r>
              <a:rPr lang="el-GR" sz="3600" dirty="0"/>
              <a:t> «παρέχει </a:t>
            </a:r>
            <a:r>
              <a:rPr lang="el-GR" sz="3600" dirty="0" err="1"/>
              <a:t>τὰ</a:t>
            </a:r>
            <a:r>
              <a:rPr lang="el-GR" sz="3600" dirty="0"/>
              <a:t> χέρια του»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ἱερέα</a:t>
            </a:r>
            <a:r>
              <a:rPr lang="el-GR" sz="3600" dirty="0"/>
              <a:t>, </a:t>
            </a:r>
            <a:r>
              <a:rPr lang="el-GR" sz="3600" dirty="0" err="1"/>
              <a:t>ἐνῶ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Συμεὼν</a:t>
            </a:r>
            <a:r>
              <a:rPr lang="el-GR" sz="3600" dirty="0"/>
              <a:t> Θεσσαλονίκης (14ος </a:t>
            </a:r>
            <a:r>
              <a:rPr lang="el-GR" sz="3600" dirty="0" err="1"/>
              <a:t>αἰ</a:t>
            </a:r>
            <a:r>
              <a:rPr lang="el-GR" sz="3600" dirty="0"/>
              <a:t>.) σημειώνει </a:t>
            </a:r>
            <a:r>
              <a:rPr lang="el-GR" sz="3600" dirty="0" err="1"/>
              <a:t>ὅτι</a:t>
            </a:r>
            <a:r>
              <a:rPr lang="el-GR" sz="3600" dirty="0"/>
              <a:t> «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ἱερεῖς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ἐνεργοῦν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μυστήρια, </a:t>
            </a:r>
            <a:r>
              <a:rPr lang="el-GR" sz="3600" dirty="0" err="1"/>
              <a:t>ἀλλὰ</a:t>
            </a:r>
            <a:r>
              <a:rPr lang="el-GR" sz="3600" dirty="0"/>
              <a:t> μόνο </a:t>
            </a:r>
            <a:r>
              <a:rPr lang="el-GR" sz="3600" dirty="0" err="1"/>
              <a:t>λειτουργοῦν</a:t>
            </a:r>
            <a:r>
              <a:rPr lang="el-GR" sz="3600" dirty="0"/>
              <a:t>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ὑπηρετοῦν</a:t>
            </a:r>
            <a:r>
              <a:rPr lang="el-GR" sz="3600" dirty="0"/>
              <a:t>».</a:t>
            </a:r>
          </a:p>
          <a:p>
            <a:r>
              <a:rPr lang="el-GR" sz="3600" dirty="0" err="1"/>
              <a:t>Αὐτός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ὁποῖος</a:t>
            </a:r>
            <a:r>
              <a:rPr lang="el-GR" sz="3600" dirty="0"/>
              <a:t> «</a:t>
            </a:r>
            <a:r>
              <a:rPr lang="el-GR" sz="3600" dirty="0" err="1"/>
              <a:t>ἐνεργεῖ</a:t>
            </a:r>
            <a:r>
              <a:rPr lang="el-GR" sz="3600" dirty="0"/>
              <a:t>» </a:t>
            </a:r>
            <a:r>
              <a:rPr lang="el-GR" sz="3600" dirty="0" err="1"/>
              <a:t>στὴ</a:t>
            </a:r>
            <a:r>
              <a:rPr lang="el-GR" sz="3600" dirty="0"/>
              <a:t> Λειτουργία («</a:t>
            </a:r>
            <a:r>
              <a:rPr lang="el-GR" sz="3600" dirty="0" err="1"/>
              <a:t>ποιεῖ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προκείμενα»,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Χρυσόστομο)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Χριστός,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ὁποῖος</a:t>
            </a:r>
            <a:r>
              <a:rPr lang="el-GR" sz="3600" dirty="0"/>
              <a:t> χαρακτηρίζεται </a:t>
            </a:r>
            <a:r>
              <a:rPr lang="el-GR" sz="3600" dirty="0" err="1"/>
              <a:t>στὴ</a:t>
            </a:r>
            <a:r>
              <a:rPr lang="el-GR" sz="3600" dirty="0"/>
              <a:t> Λειτουργία (</a:t>
            </a:r>
            <a:r>
              <a:rPr lang="el-GR" sz="3600" dirty="0" err="1"/>
              <a:t>ὅπως</a:t>
            </a:r>
            <a:r>
              <a:rPr lang="el-GR" sz="3600" dirty="0"/>
              <a:t> προαναφέρθηκε)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i="1" dirty="0" err="1"/>
              <a:t>ὁ</a:t>
            </a:r>
            <a:r>
              <a:rPr lang="el-GR" sz="3600" i="1" dirty="0"/>
              <a:t> προσφέρων </a:t>
            </a:r>
            <a:r>
              <a:rPr lang="el-GR" sz="3600" i="1" dirty="0" err="1"/>
              <a:t>καὶ</a:t>
            </a:r>
            <a:r>
              <a:rPr lang="el-GR" sz="3600" i="1" dirty="0"/>
              <a:t> </a:t>
            </a:r>
            <a:r>
              <a:rPr lang="el-GR" sz="3600" i="1" dirty="0" err="1"/>
              <a:t>ὁ</a:t>
            </a:r>
            <a:r>
              <a:rPr lang="el-GR" sz="3600" i="1" dirty="0"/>
              <a:t> προσφερόμενος</a:t>
            </a:r>
            <a:r>
              <a:rPr lang="el-GR" sz="3600" dirty="0"/>
              <a:t> (</a:t>
            </a:r>
            <a:r>
              <a:rPr lang="el-GR" sz="3600" dirty="0" err="1"/>
              <a:t>εὐχὴ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Χερουβικοῦ</a:t>
            </a:r>
            <a:r>
              <a:rPr lang="el-GR" sz="3600" dirty="0"/>
              <a:t> </a:t>
            </a:r>
            <a:r>
              <a:rPr lang="el-GR" sz="3600" dirty="0" err="1"/>
              <a:t>ὕμνου</a:t>
            </a:r>
            <a:r>
              <a:rPr lang="el-GR" sz="3600" dirty="0"/>
              <a:t>).</a:t>
            </a:r>
            <a:r>
              <a:rPr lang="en-GR" sz="3600" dirty="0"/>
              <a:t> </a:t>
            </a:r>
            <a:r>
              <a:rPr lang="el-GR" sz="3600" dirty="0"/>
              <a:t> 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παράδοση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ὀρθοδόξου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ἱερέας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μπορεῖ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τελέσει μόνος </a:t>
            </a:r>
            <a:r>
              <a:rPr lang="el-GR" sz="3600" dirty="0" err="1"/>
              <a:t>τὴ</a:t>
            </a:r>
            <a:r>
              <a:rPr lang="el-GR" sz="3600" dirty="0"/>
              <a:t> θεία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08807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856E4-F0BE-E042-BA1C-76C9CA8E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5907A-E1D6-FC4F-8191-446C11AEE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3" y="154004"/>
            <a:ext cx="11964202" cy="6499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err="1"/>
              <a:t>Εὐχαριστία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ἀπαραίτητη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παρουσία </a:t>
            </a:r>
            <a:r>
              <a:rPr lang="el-GR" sz="3600" dirty="0" err="1"/>
              <a:t>ἔστω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ἐλαχίστων</a:t>
            </a:r>
            <a:r>
              <a:rPr lang="el-GR" sz="3600" dirty="0"/>
              <a:t> </a:t>
            </a:r>
            <a:r>
              <a:rPr lang="el-GR" sz="3600" dirty="0" err="1"/>
              <a:t>λαϊκῶν</a:t>
            </a:r>
            <a:r>
              <a:rPr lang="el-GR" sz="3600" dirty="0"/>
              <a:t>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Λειτουργία </a:t>
            </a:r>
            <a:r>
              <a:rPr lang="el-GR" sz="3600" dirty="0" err="1"/>
              <a:t>εἶναι</a:t>
            </a:r>
            <a:r>
              <a:rPr lang="el-GR" sz="3600" dirty="0"/>
              <a:t> στάση </a:t>
            </a:r>
            <a:r>
              <a:rPr lang="el-GR" sz="3600" dirty="0" err="1"/>
              <a:t>προσωπικὴ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, ταυτοχρόνως, κοινή, </a:t>
            </a:r>
            <a:r>
              <a:rPr lang="el-GR" sz="3600" dirty="0" err="1"/>
              <a:t>ἀναφορὰ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κάθε προσώπου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Θεὸ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προσφορὰ</a:t>
            </a:r>
            <a:r>
              <a:rPr lang="el-GR" sz="3600" dirty="0"/>
              <a:t> θυσίας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ὅλο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Αὐτὸ</a:t>
            </a:r>
            <a:r>
              <a:rPr lang="el-GR" sz="3600" dirty="0"/>
              <a:t> συμβαίνει διότι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, προσφέροντας </a:t>
            </a:r>
            <a:r>
              <a:rPr lang="el-GR" sz="3600" dirty="0" err="1"/>
              <a:t>ἡ</a:t>
            </a:r>
            <a:r>
              <a:rPr lang="el-GR" sz="3600" dirty="0"/>
              <a:t> κάθε </a:t>
            </a:r>
            <a:r>
              <a:rPr lang="el-GR" sz="3600" dirty="0" err="1"/>
              <a:t>τοπικὴ</a:t>
            </a:r>
            <a:r>
              <a:rPr lang="el-GR" sz="3600" dirty="0"/>
              <a:t> σύναξη «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λογικὴ</a:t>
            </a:r>
            <a:r>
              <a:rPr lang="el-GR" sz="3600" dirty="0"/>
              <a:t> λατρεία </a:t>
            </a:r>
            <a:r>
              <a:rPr lang="el-GR" sz="3600" dirty="0" err="1"/>
              <a:t>ὑπὲρ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οἰκουμένης</a:t>
            </a:r>
            <a:r>
              <a:rPr lang="el-GR" sz="3600" dirty="0"/>
              <a:t>», </a:t>
            </a:r>
            <a:r>
              <a:rPr lang="el-GR" sz="3600" dirty="0" err="1"/>
              <a:t>ὁδηγεῖ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μετέχοντες </a:t>
            </a:r>
            <a:r>
              <a:rPr lang="el-GR" sz="3600" dirty="0" err="1"/>
              <a:t>σὲ</a:t>
            </a:r>
            <a:r>
              <a:rPr lang="el-GR" sz="3600" dirty="0"/>
              <a:t> μία «μεταστοιχείωση»,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Πεντηκοστὴ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ὅπου</a:t>
            </a:r>
            <a:r>
              <a:rPr lang="el-GR" sz="3600" dirty="0"/>
              <a:t> </a:t>
            </a:r>
            <a:r>
              <a:rPr lang="el-GR" sz="3600" dirty="0" err="1"/>
              <a:t>ἐξαλείφονται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διαφορὲς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«</a:t>
            </a:r>
            <a:r>
              <a:rPr lang="el-GR" sz="3600" dirty="0" err="1"/>
              <a:t>καινουργεῖται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συμφωνία.</a:t>
            </a:r>
            <a:endParaRPr lang="en-GR" sz="3600" dirty="0"/>
          </a:p>
          <a:p>
            <a:pPr marL="0" indent="0">
              <a:buNone/>
            </a:pP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66597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DD99E-179E-3348-94D4-C466B733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7377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14AE-C181-BC4B-B738-77232E57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221381"/>
            <a:ext cx="11983451" cy="6525928"/>
          </a:xfrm>
        </p:spPr>
        <p:txBody>
          <a:bodyPr>
            <a:norm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ἅγ</a:t>
            </a:r>
            <a:r>
              <a:rPr lang="el-GR" sz="3600" dirty="0"/>
              <a:t>. </a:t>
            </a:r>
            <a:r>
              <a:rPr lang="el-GR" sz="3600" dirty="0" err="1"/>
              <a:t>Ἰ</a:t>
            </a:r>
            <a:r>
              <a:rPr lang="el-GR" sz="3600" dirty="0"/>
              <a:t>. Χρυσόστομος </a:t>
            </a:r>
            <a:r>
              <a:rPr lang="el-GR" sz="3600" dirty="0" err="1"/>
              <a:t>προχωρεῖ</a:t>
            </a:r>
            <a:r>
              <a:rPr lang="el-GR" sz="3600" dirty="0"/>
              <a:t> </a:t>
            </a:r>
            <a:r>
              <a:rPr lang="el-GR" sz="3600" dirty="0" err="1"/>
              <a:t>ἀκόμη</a:t>
            </a:r>
            <a:r>
              <a:rPr lang="el-GR" sz="3600" dirty="0"/>
              <a:t> περισσότερο: λαμβάνοντας </a:t>
            </a:r>
            <a:r>
              <a:rPr lang="el-GR" sz="3600" dirty="0" err="1"/>
              <a:t>ἀφορμὴ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αἷμα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ὕδωρ</a:t>
            </a:r>
            <a:r>
              <a:rPr lang="el-GR" sz="3600" dirty="0"/>
              <a:t>,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ὁποῖα</a:t>
            </a:r>
            <a:r>
              <a:rPr lang="el-GR" sz="3600" dirty="0"/>
              <a:t> </a:t>
            </a:r>
            <a:r>
              <a:rPr lang="el-GR" sz="3600" dirty="0" err="1"/>
              <a:t>ἐξῆλθαν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πλευρὰ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Κυρίου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Σταύρωση, συνδέει </a:t>
            </a:r>
            <a:r>
              <a:rPr lang="el-GR" sz="3600" dirty="0" err="1"/>
              <a:t>τὴ</a:t>
            </a:r>
            <a:r>
              <a:rPr lang="el-GR" sz="3600" dirty="0"/>
              <a:t> γέννηση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ἀνάπλαση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Μυστήρια </a:t>
            </a:r>
            <a:r>
              <a:rPr lang="el-GR" sz="3600" dirty="0" err="1"/>
              <a:t>τοῦ</a:t>
            </a:r>
            <a:r>
              <a:rPr lang="el-GR" sz="3600" dirty="0"/>
              <a:t> Βαπτίσματος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.</a:t>
            </a:r>
          </a:p>
          <a:p>
            <a:r>
              <a:rPr lang="el-GR" sz="3600" dirty="0"/>
              <a:t>Γράφει, λοιπόν,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ὕδωρ</a:t>
            </a:r>
            <a:r>
              <a:rPr lang="el-GR" sz="3600" dirty="0"/>
              <a:t> παραπέμπει </a:t>
            </a:r>
            <a:r>
              <a:rPr lang="el-GR" sz="3600" dirty="0" err="1"/>
              <a:t>στὸ</a:t>
            </a:r>
            <a:r>
              <a:rPr lang="el-GR" sz="3600" dirty="0"/>
              <a:t> Βάπτισμα, </a:t>
            </a:r>
            <a:r>
              <a:rPr lang="el-GR" sz="3600" dirty="0" err="1"/>
              <a:t>ἐνῶ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αἷμα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Εὐχαριστία</a:t>
            </a:r>
            <a:r>
              <a:rPr lang="el-GR" sz="3600" dirty="0"/>
              <a:t>, προσθέτοντας </a:t>
            </a:r>
            <a:r>
              <a:rPr lang="el-GR" sz="3600" dirty="0" err="1"/>
              <a:t>ὅτι</a:t>
            </a:r>
            <a:r>
              <a:rPr lang="el-GR" sz="3600" dirty="0"/>
              <a:t> «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δύο </a:t>
            </a:r>
            <a:r>
              <a:rPr lang="el-GR" sz="3600" dirty="0" err="1"/>
              <a:t>αὐτὰ</a:t>
            </a:r>
            <a:r>
              <a:rPr lang="el-GR" sz="3600" dirty="0"/>
              <a:t> Μυστήρια </a:t>
            </a:r>
            <a:r>
              <a:rPr lang="el-GR" sz="3600" dirty="0" err="1"/>
              <a:t>ἔχει</a:t>
            </a:r>
            <a:r>
              <a:rPr lang="el-GR" sz="3600" dirty="0"/>
              <a:t> </a:t>
            </a:r>
            <a:r>
              <a:rPr lang="el-GR" sz="3600" dirty="0" err="1"/>
              <a:t>συσταθεῖ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».</a:t>
            </a:r>
          </a:p>
          <a:p>
            <a:r>
              <a:rPr lang="el-GR" sz="3600" dirty="0"/>
              <a:t>Σύμφωνα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ἀπόψεις</a:t>
            </a:r>
            <a:r>
              <a:rPr lang="el-GR" sz="3600" dirty="0"/>
              <a:t> </a:t>
            </a:r>
            <a:r>
              <a:rPr lang="el-GR" sz="3600" dirty="0" err="1"/>
              <a:t>αὐτές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ἔχουν</a:t>
            </a:r>
            <a:r>
              <a:rPr lang="el-GR" sz="3600" dirty="0"/>
              <a:t> </a:t>
            </a:r>
            <a:r>
              <a:rPr lang="el-GR" sz="3600" dirty="0" err="1"/>
              <a:t>κοινὴ</a:t>
            </a:r>
            <a:r>
              <a:rPr lang="el-GR" sz="3600" dirty="0"/>
              <a:t> </a:t>
            </a:r>
            <a:r>
              <a:rPr lang="el-GR" sz="3600" dirty="0" err="1"/>
              <a:t>ἀρχή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66014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F95EB-6A09-9C42-A1A4-04CF64A6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81CF8-9107-D64C-A0E7-94513DAF6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8" y="115503"/>
            <a:ext cx="11973826" cy="6614961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θεία Λειτουργία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«θυσία»,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Χριστὸς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«</a:t>
            </a:r>
            <a:r>
              <a:rPr lang="el-GR" sz="3600" dirty="0" err="1"/>
              <a:t>καὶ</a:t>
            </a:r>
            <a:r>
              <a:rPr lang="el-GR" sz="3600" dirty="0"/>
              <a:t> θύτης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θῦμα</a:t>
            </a:r>
            <a:r>
              <a:rPr lang="el-GR" sz="3600" dirty="0"/>
              <a:t>», </a:t>
            </a:r>
            <a:r>
              <a:rPr lang="el-GR" sz="3600" dirty="0" err="1"/>
              <a:t>ὁ</a:t>
            </a:r>
            <a:r>
              <a:rPr lang="el-GR" sz="3600" dirty="0"/>
              <a:t> «προσφέρων»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«προσφερόμενος». Σύμφωνα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μαρτυρίες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Παλαιᾶς</a:t>
            </a:r>
            <a:r>
              <a:rPr lang="el-GR" sz="3600" dirty="0"/>
              <a:t> Διαθήκης,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ἑβραϊκὴ</a:t>
            </a:r>
            <a:r>
              <a:rPr lang="el-GR" sz="3600" dirty="0"/>
              <a:t> λατρεία </a:t>
            </a:r>
            <a:r>
              <a:rPr lang="el-GR" sz="3600" dirty="0" err="1"/>
              <a:t>ὑπῆρχαν</a:t>
            </a:r>
            <a:r>
              <a:rPr lang="el-GR" sz="3600" dirty="0"/>
              <a:t> θυσίες,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συνδυάζονταν </a:t>
            </a:r>
            <a:r>
              <a:rPr lang="el-GR" sz="3600" dirty="0" err="1"/>
              <a:t>μὲ</a:t>
            </a:r>
            <a:r>
              <a:rPr lang="el-GR" sz="3600" dirty="0"/>
              <a:t> μία σύναξη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συγκέντρωση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Ἑβραίων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θυσία </a:t>
            </a:r>
            <a:r>
              <a:rPr lang="el-GR" sz="3600" dirty="0" err="1"/>
              <a:t>ἀποδίδεται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ἑβραϊκὸ</a:t>
            </a:r>
            <a:r>
              <a:rPr lang="el-GR" sz="3600" dirty="0"/>
              <a:t> κείμενο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Παλαιᾶς</a:t>
            </a:r>
            <a:r>
              <a:rPr lang="el-GR" sz="3600" dirty="0"/>
              <a:t> Διαθήκης </a:t>
            </a:r>
            <a:r>
              <a:rPr lang="el-GR" sz="3600" dirty="0" err="1"/>
              <a:t>ὡς</a:t>
            </a:r>
            <a:r>
              <a:rPr lang="el-GR" sz="3600" dirty="0"/>
              <a:t> «</a:t>
            </a:r>
            <a:r>
              <a:rPr lang="el-GR" sz="3600" dirty="0" err="1"/>
              <a:t>Qahal</a:t>
            </a:r>
            <a:r>
              <a:rPr lang="el-GR" sz="3600" dirty="0"/>
              <a:t> </a:t>
            </a:r>
            <a:r>
              <a:rPr lang="el-GR" sz="3600" dirty="0" err="1"/>
              <a:t>Yahve</a:t>
            </a:r>
            <a:r>
              <a:rPr lang="el-GR" sz="3600" dirty="0"/>
              <a:t>» («σύναξη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»).</a:t>
            </a:r>
          </a:p>
          <a:p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ἑβδομήκοντα</a:t>
            </a:r>
            <a:r>
              <a:rPr lang="el-GR" sz="3600" dirty="0"/>
              <a:t> </a:t>
            </a:r>
            <a:r>
              <a:rPr lang="el-GR" sz="3600" dirty="0" err="1"/>
              <a:t>μεταφραστὲς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ἑβραϊκοῦ</a:t>
            </a:r>
            <a:r>
              <a:rPr lang="el-GR" sz="3600" dirty="0"/>
              <a:t> κειμένου </a:t>
            </a:r>
            <a:r>
              <a:rPr lang="el-GR" sz="3600" dirty="0" err="1"/>
              <a:t>ἀπέδωσαν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ὅρο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ἑλληνική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καταλληλότερη λέξη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ἐπέλεξαν</a:t>
            </a:r>
            <a:r>
              <a:rPr lang="el-GR" sz="3600" dirty="0"/>
              <a:t> </a:t>
            </a:r>
            <a:r>
              <a:rPr lang="el-GR" sz="3600" dirty="0" err="1"/>
              <a:t>ἦταν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ὅρος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». </a:t>
            </a:r>
            <a:r>
              <a:rPr lang="el-GR" sz="3600" dirty="0" err="1"/>
              <a:t>Ἔτσι</a:t>
            </a:r>
            <a:r>
              <a:rPr lang="el-GR" sz="3600" dirty="0"/>
              <a:t>, </a:t>
            </a:r>
            <a:r>
              <a:rPr lang="el-GR" sz="3600" dirty="0" err="1"/>
              <a:t>οἱ</a:t>
            </a:r>
            <a:r>
              <a:rPr lang="el-GR" sz="3600" dirty="0"/>
              <a:t> θυσίες </a:t>
            </a:r>
            <a:r>
              <a:rPr lang="el-GR" sz="3600" dirty="0" err="1"/>
              <a:t>τοῦ</a:t>
            </a:r>
            <a:r>
              <a:rPr lang="el-GR" sz="3600" dirty="0"/>
              <a:t> «</a:t>
            </a:r>
            <a:r>
              <a:rPr lang="el-GR" sz="3600" dirty="0" err="1"/>
              <a:t>ἐκλεκτοῦ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» </a:t>
            </a:r>
            <a:r>
              <a:rPr lang="el-GR" sz="3600" dirty="0" err="1"/>
              <a:t>ὀνομάστηκαν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».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98935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4001-6C2C-BE4D-827F-44BB52CC6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1"/>
            <a:ext cx="11286424" cy="96252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02244-F06B-FC4B-9202-00FA7E77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96253"/>
            <a:ext cx="11993077" cy="6761746"/>
          </a:xfrm>
        </p:spPr>
        <p:txBody>
          <a:bodyPr>
            <a:normAutofit/>
          </a:bodyPr>
          <a:lstStyle/>
          <a:p>
            <a:r>
              <a:rPr lang="el-GR" sz="3600" dirty="0" err="1"/>
              <a:t>Μὲ</a:t>
            </a:r>
            <a:r>
              <a:rPr lang="el-GR" sz="3600" dirty="0"/>
              <a:t> βάση </a:t>
            </a:r>
            <a:r>
              <a:rPr lang="el-GR" sz="3600" dirty="0" err="1"/>
              <a:t>τὰ</a:t>
            </a:r>
            <a:r>
              <a:rPr lang="el-GR" sz="3600" dirty="0"/>
              <a:t> παραπάνω </a:t>
            </a:r>
            <a:r>
              <a:rPr lang="el-GR" sz="3600" dirty="0" err="1"/>
              <a:t>μποροῦμε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κατανοήσουμε </a:t>
            </a:r>
            <a:r>
              <a:rPr lang="el-GR" sz="3600" dirty="0" err="1"/>
              <a:t>τὴν</a:t>
            </a:r>
            <a:r>
              <a:rPr lang="el-GR" sz="3600" dirty="0"/>
              <a:t> ταύτιση </a:t>
            </a:r>
            <a:r>
              <a:rPr lang="el-GR" sz="3600" dirty="0" err="1"/>
              <a:t>τῆς</a:t>
            </a:r>
            <a:r>
              <a:rPr lang="el-GR" sz="3600" dirty="0"/>
              <a:t> «συνάξεως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.  </a:t>
            </a:r>
          </a:p>
          <a:p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i="1" dirty="0" err="1"/>
              <a:t>Διδαχὴ</a:t>
            </a:r>
            <a:r>
              <a:rPr lang="el-GR" sz="3600" i="1" dirty="0"/>
              <a:t> </a:t>
            </a:r>
            <a:r>
              <a:rPr lang="el-GR" sz="3600" i="1" dirty="0" err="1"/>
              <a:t>τῶν</a:t>
            </a:r>
            <a:r>
              <a:rPr lang="el-GR" sz="3600" i="1" dirty="0"/>
              <a:t> Δώδεκα </a:t>
            </a:r>
            <a:r>
              <a:rPr lang="el-GR" sz="3600" i="1" dirty="0" err="1"/>
              <a:t>Ἀποστόλων</a:t>
            </a:r>
            <a:r>
              <a:rPr lang="el-GR" sz="3600" dirty="0"/>
              <a:t> (2ος </a:t>
            </a:r>
            <a:r>
              <a:rPr lang="el-GR" sz="3600" dirty="0" err="1"/>
              <a:t>αἰ</a:t>
            </a:r>
            <a:r>
              <a:rPr lang="el-GR" sz="3600" dirty="0"/>
              <a:t>.) </a:t>
            </a:r>
            <a:r>
              <a:rPr lang="el-GR" sz="3600" dirty="0" err="1"/>
              <a:t>ὑπάρχει</a:t>
            </a:r>
            <a:r>
              <a:rPr lang="el-GR" sz="3600" dirty="0"/>
              <a:t> μία </a:t>
            </a:r>
            <a:r>
              <a:rPr lang="el-GR" sz="3600" dirty="0" err="1"/>
              <a:t>προσευχὴ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τονίζει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κάθε θεία Λειτουργία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ἑνοποιεῖται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ὑπερβαίνει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τοπικοὺς</a:t>
            </a:r>
            <a:r>
              <a:rPr lang="el-GR" sz="3600" dirty="0"/>
              <a:t> </a:t>
            </a:r>
            <a:r>
              <a:rPr lang="el-GR" sz="3600" dirty="0" err="1"/>
              <a:t>διαχωρισμοὺς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ἴδιο</a:t>
            </a:r>
            <a:r>
              <a:rPr lang="el-GR" sz="3600" dirty="0"/>
              <a:t> </a:t>
            </a:r>
            <a:r>
              <a:rPr lang="el-GR" sz="3600" dirty="0" err="1"/>
              <a:t>βαθμὸ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διασκορπισμένα στάχυα </a:t>
            </a:r>
            <a:r>
              <a:rPr lang="el-GR" sz="3600" dirty="0" err="1"/>
              <a:t>ἑνοποιήθηκαν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ἄρτο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Γερμανὸς</a:t>
            </a:r>
            <a:r>
              <a:rPr lang="el-GR" sz="3600" dirty="0"/>
              <a:t> Κωνσταντινουπόλεως (7ος- 8ος </a:t>
            </a:r>
            <a:r>
              <a:rPr lang="el-GR" sz="3600" dirty="0" err="1"/>
              <a:t>αἰ</a:t>
            </a:r>
            <a:r>
              <a:rPr lang="el-GR" sz="3600" dirty="0"/>
              <a:t>.) γράφει </a:t>
            </a:r>
            <a:r>
              <a:rPr lang="el-GR" sz="3600" dirty="0" err="1"/>
              <a:t>ὅτι</a:t>
            </a:r>
            <a:r>
              <a:rPr lang="el-GR" sz="3600" dirty="0"/>
              <a:t> «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συνάθροιση </a:t>
            </a:r>
            <a:r>
              <a:rPr lang="el-GR" sz="3600" dirty="0" err="1"/>
              <a:t>λαοῦ</a:t>
            </a:r>
            <a:r>
              <a:rPr lang="el-GR" sz="3600" dirty="0"/>
              <a:t>,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».</a:t>
            </a:r>
            <a:endParaRPr lang="en-GR" sz="3600" dirty="0"/>
          </a:p>
          <a:p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9907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2CD3C-FF5A-4A49-864C-76525C08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7002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30EC9-E90B-3C49-A739-C3A62CC5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77002"/>
            <a:ext cx="12012329" cy="6651057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«συνάθροιση»,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πραγματοποιεῖται</a:t>
            </a:r>
            <a:r>
              <a:rPr lang="el-GR" sz="3600" dirty="0"/>
              <a:t> μόνο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Λειτουργία, διότι </a:t>
            </a:r>
            <a:r>
              <a:rPr lang="el-GR" sz="3600" dirty="0" err="1"/>
              <a:t>Ἐκκλησία</a:t>
            </a:r>
            <a:r>
              <a:rPr lang="el-GR" sz="3600" dirty="0"/>
              <a:t>, </a:t>
            </a:r>
            <a:r>
              <a:rPr lang="el-GR" sz="3600" dirty="0" err="1"/>
              <a:t>Χριστὸς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Εὐχαριστία</a:t>
            </a:r>
            <a:r>
              <a:rPr lang="el-GR" sz="3600" dirty="0"/>
              <a:t> ταυτίζονται.</a:t>
            </a:r>
          </a:p>
          <a:p>
            <a:endParaRPr lang="el-GR" sz="3600" dirty="0"/>
          </a:p>
          <a:p>
            <a:pPr marL="0" indent="0">
              <a:buNone/>
            </a:pPr>
            <a:r>
              <a:rPr lang="el-GR" sz="3600" b="1" u="sng" dirty="0"/>
              <a:t>3. </a:t>
            </a:r>
            <a:r>
              <a:rPr lang="el-GR" sz="3600" b="1" u="sng" dirty="0" err="1"/>
              <a:t>Εὐχαριστιακὴ</a:t>
            </a:r>
            <a:r>
              <a:rPr lang="el-GR" sz="3600" b="1" u="sng" dirty="0"/>
              <a:t> σύναξη </a:t>
            </a:r>
            <a:r>
              <a:rPr lang="el-GR" sz="3600" b="1" u="sng" dirty="0" err="1"/>
              <a:t>καὶ</a:t>
            </a:r>
            <a:r>
              <a:rPr lang="el-GR" sz="3600" b="1" u="sng" dirty="0"/>
              <a:t> </a:t>
            </a:r>
            <a:r>
              <a:rPr lang="el-GR" sz="3600" b="1" u="sng" dirty="0" err="1"/>
              <a:t>ἑνότητα</a:t>
            </a:r>
            <a:r>
              <a:rPr lang="el-GR" sz="3600" b="1" u="sng" dirty="0"/>
              <a:t> </a:t>
            </a:r>
            <a:r>
              <a:rPr lang="el-GR" sz="3600" b="1" u="sng" dirty="0" err="1"/>
              <a:t>τῶν</a:t>
            </a:r>
            <a:r>
              <a:rPr lang="el-GR" sz="3600" b="1" u="sng" dirty="0"/>
              <a:t> </a:t>
            </a:r>
            <a:r>
              <a:rPr lang="el-GR" sz="3600" b="1" u="sng" dirty="0" err="1"/>
              <a:t>μελῶν</a:t>
            </a:r>
            <a:r>
              <a:rPr lang="el-GR" sz="3600" b="1" u="sng" dirty="0"/>
              <a:t> </a:t>
            </a:r>
            <a:r>
              <a:rPr lang="el-GR" sz="3600" b="1" u="sng" dirty="0" err="1"/>
              <a:t>τῆς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Ἐκκλησίας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Μετέχοντας </a:t>
            </a:r>
            <a:r>
              <a:rPr lang="el-GR" sz="3600" dirty="0" err="1"/>
              <a:t>ὅλοι</a:t>
            </a:r>
            <a:r>
              <a:rPr lang="el-GR" sz="3600" dirty="0"/>
              <a:t> «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ἄρτο</a:t>
            </a:r>
            <a:r>
              <a:rPr lang="el-GR" sz="3600" dirty="0"/>
              <a:t>», γινόμαστε «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».</a:t>
            </a:r>
          </a:p>
          <a:p>
            <a:pPr marL="0" indent="0">
              <a:buNone/>
            </a:pPr>
            <a:r>
              <a:rPr lang="el-GR" sz="3600" dirty="0"/>
              <a:t>• Μόνο μέσα </a:t>
            </a:r>
            <a:r>
              <a:rPr lang="el-GR" sz="3600" dirty="0" err="1"/>
              <a:t>στὴ</a:t>
            </a:r>
            <a:r>
              <a:rPr lang="el-GR" sz="3600" dirty="0"/>
              <a:t> θεία Λειτουργία </a:t>
            </a:r>
            <a:r>
              <a:rPr lang="el-GR" sz="3600" dirty="0" err="1"/>
              <a:t>ἐπιβεβαιώνουμε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ἰδιότητα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, </a:t>
            </a:r>
            <a:r>
              <a:rPr lang="el-GR" sz="3600" dirty="0" err="1"/>
              <a:t>ἐφόσον</a:t>
            </a:r>
            <a:r>
              <a:rPr lang="el-GR" sz="3600" dirty="0"/>
              <a:t> μόνο </a:t>
            </a:r>
            <a:r>
              <a:rPr lang="el-GR" sz="3600" dirty="0" err="1"/>
              <a:t>ἐκεῖ</a:t>
            </a:r>
            <a:r>
              <a:rPr lang="el-GR" sz="3600" dirty="0"/>
              <a:t> </a:t>
            </a:r>
            <a:r>
              <a:rPr lang="el-GR" sz="3600" dirty="0" err="1"/>
              <a:t>ἀποκτοῦμε</a:t>
            </a:r>
            <a:r>
              <a:rPr lang="el-GR" sz="3600" dirty="0"/>
              <a:t> </a:t>
            </a:r>
            <a:r>
              <a:rPr lang="el-GR" sz="3600" dirty="0" err="1"/>
              <a:t>κοινὴ</a:t>
            </a:r>
            <a:r>
              <a:rPr lang="el-GR" sz="3600" dirty="0"/>
              <a:t> </a:t>
            </a:r>
            <a:r>
              <a:rPr lang="el-GR" sz="3600" dirty="0" err="1"/>
              <a:t>ἀναφορὰ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Χριστό.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42311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DDF4-8279-524A-8CDC-8459E51F3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7001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C6D4-F6BF-BC4D-88CB-221029FDB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54004"/>
            <a:ext cx="11925701" cy="6564430"/>
          </a:xfrm>
        </p:spPr>
        <p:txBody>
          <a:bodyPr>
            <a:normAutofit/>
          </a:bodyPr>
          <a:lstStyle/>
          <a:p>
            <a:r>
              <a:rPr lang="el-GR" sz="3600" dirty="0" err="1"/>
              <a:t>Τὰ</a:t>
            </a:r>
            <a:r>
              <a:rPr lang="el-GR" sz="3600" dirty="0"/>
              <a:t> λόγια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i="1" dirty="0" err="1"/>
              <a:t>ὁ</a:t>
            </a:r>
            <a:r>
              <a:rPr lang="el-GR" sz="3600" i="1" dirty="0"/>
              <a:t> τρώγων μου </a:t>
            </a:r>
            <a:r>
              <a:rPr lang="el-GR" sz="3600" i="1" dirty="0" err="1"/>
              <a:t>τὴν</a:t>
            </a:r>
            <a:r>
              <a:rPr lang="el-GR" sz="3600" i="1" dirty="0"/>
              <a:t> σάρκα </a:t>
            </a:r>
            <a:r>
              <a:rPr lang="el-GR" sz="3600" i="1" dirty="0" err="1"/>
              <a:t>καὶ</a:t>
            </a:r>
            <a:r>
              <a:rPr lang="el-GR" sz="3600" i="1" dirty="0"/>
              <a:t> </a:t>
            </a:r>
            <a:r>
              <a:rPr lang="el-GR" sz="3600" i="1" dirty="0" err="1"/>
              <a:t>πίνων</a:t>
            </a:r>
            <a:r>
              <a:rPr lang="el-GR" sz="3600" i="1" dirty="0"/>
              <a:t> μου </a:t>
            </a:r>
            <a:r>
              <a:rPr lang="el-GR" sz="3600" i="1" dirty="0" err="1"/>
              <a:t>τὸ</a:t>
            </a:r>
            <a:r>
              <a:rPr lang="el-GR" sz="3600" i="1" dirty="0"/>
              <a:t> </a:t>
            </a:r>
            <a:r>
              <a:rPr lang="el-GR" sz="3600" i="1" dirty="0" err="1"/>
              <a:t>αἷμα</a:t>
            </a:r>
            <a:r>
              <a:rPr lang="el-GR" sz="3600" i="1" dirty="0"/>
              <a:t> </a:t>
            </a:r>
            <a:r>
              <a:rPr lang="el-GR" sz="3600" i="1" dirty="0" err="1"/>
              <a:t>ἐν</a:t>
            </a:r>
            <a:r>
              <a:rPr lang="el-GR" sz="3600" i="1" dirty="0"/>
              <a:t> </a:t>
            </a:r>
            <a:r>
              <a:rPr lang="el-GR" sz="3600" i="1" dirty="0" err="1"/>
              <a:t>ἐμοὶ</a:t>
            </a:r>
            <a:r>
              <a:rPr lang="el-GR" sz="3600" i="1" dirty="0"/>
              <a:t> μένει </a:t>
            </a:r>
            <a:r>
              <a:rPr lang="el-GR" sz="3600" i="1" dirty="0" err="1"/>
              <a:t>κἀγὼ</a:t>
            </a:r>
            <a:r>
              <a:rPr lang="el-GR" sz="3600" i="1" dirty="0"/>
              <a:t> </a:t>
            </a:r>
            <a:r>
              <a:rPr lang="el-GR" sz="3600" i="1" dirty="0" err="1"/>
              <a:t>ἐν</a:t>
            </a:r>
            <a:r>
              <a:rPr lang="el-GR" sz="3600" i="1" dirty="0"/>
              <a:t> </a:t>
            </a:r>
            <a:r>
              <a:rPr lang="el-GR" sz="3600" i="1" dirty="0" err="1"/>
              <a:t>αὐτῷ</a:t>
            </a:r>
            <a:r>
              <a:rPr lang="el-GR" sz="3600" dirty="0"/>
              <a:t>, </a:t>
            </a:r>
            <a:r>
              <a:rPr lang="el-GR" sz="3600" dirty="0" err="1"/>
              <a:t>συνιστοῦν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καταλύτη </a:t>
            </a:r>
            <a:r>
              <a:rPr lang="el-GR" sz="3600" dirty="0" err="1"/>
              <a:t>ἐξελίξεων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σχέσεις μας μαζί Του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μέ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ὑπόλοιπους</a:t>
            </a:r>
            <a:r>
              <a:rPr lang="el-GR" sz="3600" dirty="0"/>
              <a:t> Χριστιανούς.</a:t>
            </a:r>
            <a:r>
              <a:rPr lang="en-GR" sz="3600" dirty="0"/>
              <a:t> </a:t>
            </a:r>
            <a:r>
              <a:rPr lang="el-GR" sz="3600" dirty="0"/>
              <a:t> </a:t>
            </a:r>
          </a:p>
          <a:p>
            <a:r>
              <a:rPr lang="el-GR" sz="3600" dirty="0" err="1"/>
              <a:t>Ἐκεῖνοι</a:t>
            </a:r>
            <a:r>
              <a:rPr lang="el-GR" sz="3600" dirty="0"/>
              <a:t>,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ὁποῖοι</a:t>
            </a:r>
            <a:r>
              <a:rPr lang="el-GR" sz="3600" dirty="0"/>
              <a:t> μετέχουν </a:t>
            </a:r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, </a:t>
            </a:r>
            <a:r>
              <a:rPr lang="el-GR" sz="3600" dirty="0" err="1"/>
              <a:t>ὑπὸ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Μεταλήψεως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κοινὸ</a:t>
            </a:r>
            <a:r>
              <a:rPr lang="el-GR" sz="3600" dirty="0"/>
              <a:t> </a:t>
            </a:r>
            <a:r>
              <a:rPr lang="el-GR" sz="3600" dirty="0" err="1"/>
              <a:t>Ποτήριο</a:t>
            </a:r>
            <a:r>
              <a:rPr lang="el-GR" sz="3600" dirty="0"/>
              <a:t>, συνδέονται μεταξύ τους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δεσμοὺς</a:t>
            </a:r>
            <a:r>
              <a:rPr lang="el-GR" sz="3600" dirty="0"/>
              <a:t> </a:t>
            </a:r>
            <a:r>
              <a:rPr lang="el-GR" sz="3600" dirty="0" err="1"/>
              <a:t>ἀνώτερους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σαρκικούς.</a:t>
            </a:r>
          </a:p>
          <a:p>
            <a:r>
              <a:rPr lang="el-GR" sz="3600" dirty="0" err="1"/>
              <a:t>Ὁ</a:t>
            </a:r>
            <a:r>
              <a:rPr lang="el-GR" sz="3600" dirty="0"/>
              <a:t> Χρυσόστομος σημειώνει </a:t>
            </a:r>
            <a:r>
              <a:rPr lang="el-GR" sz="3600" dirty="0" err="1"/>
              <a:t>ὅτι</a:t>
            </a:r>
            <a:r>
              <a:rPr lang="el-GR" sz="3600" dirty="0"/>
              <a:t> «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Τράπεζα (</a:t>
            </a:r>
            <a:r>
              <a:rPr lang="el-GR" sz="3600" dirty="0" err="1"/>
              <a:t>ἡ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) </a:t>
            </a:r>
            <a:r>
              <a:rPr lang="el-GR" sz="3600" dirty="0" err="1"/>
              <a:t>εἶναι</a:t>
            </a:r>
            <a:r>
              <a:rPr lang="el-GR" sz="3600" dirty="0"/>
              <a:t> περισσότερο </a:t>
            </a:r>
            <a:r>
              <a:rPr lang="el-GR" sz="3600" dirty="0" err="1"/>
              <a:t>σεβαστὴ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δεσμοὺς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συγγένειας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φιλίας».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88120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693A-3CD3-8646-B9BB-6C74A069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09563-AD85-004A-96BF-298009C88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44379"/>
            <a:ext cx="11983453" cy="6612555"/>
          </a:xfrm>
        </p:spPr>
        <p:txBody>
          <a:bodyPr>
            <a:normAutofit/>
          </a:bodyPr>
          <a:lstStyle/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συνειδητοποιοῦμε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μόνο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αἰσθανόμαστε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ναοῦ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</a:t>
            </a:r>
            <a:r>
              <a:rPr lang="el-GR" sz="3600" dirty="0" err="1"/>
              <a:t>πατρικοῦ</a:t>
            </a:r>
            <a:r>
              <a:rPr lang="el-GR" sz="3600" dirty="0"/>
              <a:t> </a:t>
            </a:r>
            <a:r>
              <a:rPr lang="el-GR" sz="3600" dirty="0" err="1"/>
              <a:t>οἴκου</a:t>
            </a:r>
            <a:r>
              <a:rPr lang="el-GR" sz="3600" dirty="0"/>
              <a:t>», 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κοινὴ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γινόμαστε, </a:t>
            </a:r>
            <a:r>
              <a:rPr lang="el-GR" sz="3600" dirty="0" err="1"/>
              <a:t>κατὰ</a:t>
            </a:r>
            <a:r>
              <a:rPr lang="el-GR" sz="3600" dirty="0"/>
              <a:t> τρόπο </a:t>
            </a:r>
            <a:r>
              <a:rPr lang="el-GR" sz="3600" dirty="0" err="1"/>
              <a:t>ὀντολογικό</a:t>
            </a:r>
            <a:r>
              <a:rPr lang="el-GR" sz="3600" dirty="0"/>
              <a:t>, </a:t>
            </a:r>
            <a:r>
              <a:rPr lang="el-GR" sz="3600" dirty="0" err="1"/>
              <a:t>ἀδελφοὶ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Στὸ</a:t>
            </a:r>
            <a:r>
              <a:rPr lang="el-GR" sz="3600" dirty="0"/>
              <a:t> Σύμβολο </a:t>
            </a:r>
            <a:r>
              <a:rPr lang="el-GR" sz="3600" dirty="0" err="1"/>
              <a:t>τῆς</a:t>
            </a:r>
            <a:r>
              <a:rPr lang="el-GR" sz="3600" dirty="0"/>
              <a:t> Πίστεως </a:t>
            </a:r>
            <a:r>
              <a:rPr lang="el-GR" sz="3600" dirty="0" err="1"/>
              <a:t>ὁμολογοῦμε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μας </a:t>
            </a:r>
            <a:r>
              <a:rPr lang="el-GR" sz="3600" dirty="0" err="1"/>
              <a:t>εἶναι</a:t>
            </a:r>
            <a:r>
              <a:rPr lang="el-GR" sz="3600" dirty="0"/>
              <a:t> «μία» </a:t>
            </a:r>
            <a:r>
              <a:rPr lang="el-GR" sz="3600" dirty="0" err="1"/>
              <a:t>καὶ</a:t>
            </a:r>
            <a:r>
              <a:rPr lang="el-GR" sz="3600" dirty="0"/>
              <a:t> «</a:t>
            </a:r>
            <a:r>
              <a:rPr lang="el-GR" sz="3600" dirty="0" err="1"/>
              <a:t>καθολικὴ</a:t>
            </a:r>
            <a:r>
              <a:rPr lang="el-GR" sz="3600" dirty="0"/>
              <a:t>».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ὅρους</a:t>
            </a:r>
            <a:r>
              <a:rPr lang="el-GR" sz="3600" dirty="0"/>
              <a:t> </a:t>
            </a:r>
            <a:r>
              <a:rPr lang="el-GR" sz="3600" dirty="0" err="1"/>
              <a:t>αὐτοὺς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Πατέρες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Οἰκουμενικῶν</a:t>
            </a:r>
            <a:r>
              <a:rPr lang="el-GR" sz="3600" dirty="0"/>
              <a:t> Συνόδων θέλησαν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ἐκφράσουν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μυστηριακὴ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καθολικότητα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ἀθροιστικῆς</a:t>
            </a:r>
            <a:r>
              <a:rPr lang="el-GR" sz="3600" dirty="0"/>
              <a:t> ποσότητας,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«</a:t>
            </a:r>
            <a:r>
              <a:rPr lang="el-GR" sz="3600" dirty="0" err="1"/>
              <a:t>καινὴ</a:t>
            </a:r>
            <a:r>
              <a:rPr lang="el-GR" sz="3600" dirty="0"/>
              <a:t> (καινούργια) κτίση»,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ἐπιτυγχάνεται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πιστότητα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παρουσία </a:t>
            </a:r>
            <a:r>
              <a:rPr lang="el-GR" sz="3600" dirty="0" err="1"/>
              <a:t>τοῦ</a:t>
            </a:r>
            <a:r>
              <a:rPr lang="el-GR" sz="3600" dirty="0"/>
              <a:t> Κυρίου.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63629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43B-6AC6-9949-B1F2-C073E2881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48B1-819B-1740-B658-3DE39BDFE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8" y="170846"/>
            <a:ext cx="11944950" cy="6547587"/>
          </a:xfrm>
        </p:spPr>
        <p:txBody>
          <a:bodyPr>
            <a:noAutofit/>
          </a:bodyPr>
          <a:lstStyle/>
          <a:p>
            <a:r>
              <a:rPr lang="el-GR" sz="3600" dirty="0" err="1"/>
              <a:t>Οἱ</a:t>
            </a:r>
            <a:r>
              <a:rPr lang="el-GR" sz="3600" dirty="0"/>
              <a:t> θεόπνευστοι </a:t>
            </a:r>
            <a:r>
              <a:rPr lang="el-GR" sz="3600" dirty="0" err="1"/>
              <a:t>συγγραφεῖς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Καινῆς</a:t>
            </a:r>
            <a:r>
              <a:rPr lang="el-GR" sz="3600" dirty="0"/>
              <a:t> Διαθήκης, </a:t>
            </a:r>
            <a:r>
              <a:rPr lang="el-GR" sz="3600" dirty="0" err="1"/>
              <a:t>ἀναφερόμενοι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χρησιμοποιοῦν</a:t>
            </a:r>
            <a:r>
              <a:rPr lang="el-GR" sz="3600" dirty="0"/>
              <a:t> </a:t>
            </a:r>
            <a:r>
              <a:rPr lang="el-GR" sz="3600" dirty="0" err="1"/>
              <a:t>πολλὲς</a:t>
            </a:r>
            <a:r>
              <a:rPr lang="el-GR" sz="3600" dirty="0"/>
              <a:t> </a:t>
            </a:r>
            <a:r>
              <a:rPr lang="el-GR" sz="3600" dirty="0" err="1"/>
              <a:t>εἰκόνες</a:t>
            </a:r>
            <a:r>
              <a:rPr lang="el-GR" sz="3600" dirty="0"/>
              <a:t>,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περισσότερο </a:t>
            </a:r>
            <a:r>
              <a:rPr lang="el-GR" sz="3600" dirty="0" err="1"/>
              <a:t>ἐκφραστικὴ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εἰκόνα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σώματος.</a:t>
            </a:r>
          </a:p>
          <a:p>
            <a:r>
              <a:rPr lang="el-GR" sz="3600" dirty="0"/>
              <a:t>Γνωρίζουμε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ἄτομο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κοινότητα σπάνια συμπορεύονται μέσα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ἱστορία</a:t>
            </a:r>
            <a:r>
              <a:rPr lang="el-GR" sz="3600" dirty="0"/>
              <a:t>. </a:t>
            </a:r>
            <a:r>
              <a:rPr lang="el-GR" sz="3600" dirty="0" err="1"/>
              <a:t>Στὴ</a:t>
            </a:r>
            <a:r>
              <a:rPr lang="el-GR" sz="3600" dirty="0"/>
              <a:t> θεία Λειτουργία,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τὰ</a:t>
            </a:r>
            <a:r>
              <a:rPr lang="el-GR" sz="3600" dirty="0"/>
              <a:t> δύο </a:t>
            </a:r>
            <a:r>
              <a:rPr lang="el-GR" sz="3600" dirty="0" err="1"/>
              <a:t>αὐτὰ</a:t>
            </a:r>
            <a:r>
              <a:rPr lang="el-GR" sz="3600" dirty="0"/>
              <a:t> </a:t>
            </a:r>
            <a:r>
              <a:rPr lang="el-GR" sz="3600" dirty="0" err="1"/>
              <a:t>συναντῶνται</a:t>
            </a:r>
            <a:r>
              <a:rPr lang="el-GR" sz="3600" dirty="0"/>
              <a:t>: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ἄτομο</a:t>
            </a:r>
            <a:r>
              <a:rPr lang="el-GR" sz="3600" dirty="0"/>
              <a:t> πορεύεται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κοινότητα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κοινότητα </a:t>
            </a:r>
            <a:r>
              <a:rPr lang="el-GR" sz="3600" dirty="0" err="1"/>
              <a:t>ὑποδέχεται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ἄτομο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«</a:t>
            </a:r>
            <a:r>
              <a:rPr lang="el-GR" sz="3600" dirty="0" err="1"/>
              <a:t>ἀτομικὸ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»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 </a:t>
            </a:r>
            <a:r>
              <a:rPr lang="el-GR" sz="3600" dirty="0" err="1"/>
              <a:t>ἑνώνεται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«</a:t>
            </a:r>
            <a:r>
              <a:rPr lang="el-GR" sz="3600" dirty="0" err="1"/>
              <a:t>κοινωνικὸ</a:t>
            </a:r>
            <a:r>
              <a:rPr lang="el-GR" sz="3600" dirty="0"/>
              <a:t>» </a:t>
            </a:r>
            <a:r>
              <a:rPr lang="el-GR" sz="3600" dirty="0" err="1"/>
              <a:t>σῶμα</a:t>
            </a:r>
            <a:r>
              <a:rPr lang="el-GR" sz="3600" dirty="0"/>
              <a:t> Του,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τέλος </a:t>
            </a:r>
            <a:r>
              <a:rPr lang="el-GR" sz="3600" dirty="0" err="1"/>
              <a:t>τῆς</a:t>
            </a:r>
            <a:r>
              <a:rPr lang="el-GR" sz="3600" dirty="0"/>
              <a:t> Θ. Λειτουργίας </a:t>
            </a:r>
            <a:r>
              <a:rPr lang="el-GR" sz="3600" dirty="0" err="1"/>
              <a:t>ἐπιτελεῖται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λεγόμενη «</a:t>
            </a:r>
            <a:r>
              <a:rPr lang="el-GR" sz="3600" dirty="0" err="1"/>
              <a:t>συστολὴ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Τιμίων Δώρων», </a:t>
            </a:r>
            <a:r>
              <a:rPr lang="el-GR" sz="3600" dirty="0" err="1"/>
              <a:t>ὅταν</a:t>
            </a:r>
            <a:r>
              <a:rPr lang="el-GR" sz="3600" dirty="0"/>
              <a:t>, δηλαδή, </a:t>
            </a:r>
            <a:r>
              <a:rPr lang="el-GR" sz="3600" dirty="0" err="1"/>
              <a:t>ὁ</a:t>
            </a:r>
            <a:r>
              <a:rPr lang="el-GR" sz="3600" dirty="0"/>
              <a:t> «</a:t>
            </a:r>
            <a:r>
              <a:rPr lang="el-GR" sz="3600" dirty="0" err="1"/>
              <a:t>ἀμνὸς</a:t>
            </a:r>
            <a:r>
              <a:rPr lang="el-GR" sz="3600" dirty="0"/>
              <a:t>» (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κεντρικὸ</a:t>
            </a:r>
            <a:r>
              <a:rPr lang="el-GR" sz="3600" dirty="0"/>
              <a:t> </a:t>
            </a:r>
            <a:r>
              <a:rPr lang="el-GR" sz="3600" dirty="0" err="1"/>
              <a:t>τμῆμα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προσφόρου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477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8097A-B864-D34C-ACE4-4F159C7B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/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D3153-C6D5-3C4A-9C50-455D38D3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2" y="190097"/>
            <a:ext cx="11973827" cy="6453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φέρει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ἀρχικὰ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ὀνόματος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) </a:t>
            </a:r>
            <a:r>
              <a:rPr lang="el-GR" sz="3600" dirty="0" err="1"/>
              <a:t>ἑνώνεται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«μερίδες»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χριστιανικὴ</a:t>
            </a:r>
            <a:r>
              <a:rPr lang="el-GR" sz="3600" dirty="0"/>
              <a:t> </a:t>
            </a:r>
            <a:r>
              <a:rPr lang="el-GR" sz="3600" dirty="0" err="1"/>
              <a:t>ὕπαρξη</a:t>
            </a:r>
            <a:r>
              <a:rPr lang="el-GR" sz="3600" dirty="0"/>
              <a:t> </a:t>
            </a:r>
            <a:r>
              <a:rPr lang="el-GR" sz="3600" dirty="0" err="1"/>
              <a:t>ἐνσωματώνεται</a:t>
            </a:r>
            <a:r>
              <a:rPr lang="el-GR" sz="3600" dirty="0"/>
              <a:t> μέσα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κοινότητα, </a:t>
            </a:r>
            <a:r>
              <a:rPr lang="el-GR" sz="3600" dirty="0" err="1"/>
              <a:t>παρὰ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ὕπαρξη</a:t>
            </a:r>
            <a:r>
              <a:rPr lang="el-GR" sz="3600" dirty="0"/>
              <a:t> μία </a:t>
            </a:r>
            <a:r>
              <a:rPr lang="el-GR" sz="3600" dirty="0" err="1"/>
              <a:t>ἀντινομία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Εἶναι</a:t>
            </a:r>
            <a:r>
              <a:rPr lang="el-GR" sz="3600" dirty="0"/>
              <a:t> σφάλμα </a:t>
            </a:r>
            <a:r>
              <a:rPr lang="el-GR" sz="3600" dirty="0" err="1"/>
              <a:t>νὰ</a:t>
            </a:r>
            <a:r>
              <a:rPr lang="el-GR" sz="3600" dirty="0"/>
              <a:t> νομίζουμε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Λειτουργία </a:t>
            </a:r>
            <a:r>
              <a:rPr lang="el-GR" sz="3600" dirty="0" err="1"/>
              <a:t>ὁ</a:t>
            </a:r>
            <a:r>
              <a:rPr lang="el-GR" sz="3600" dirty="0"/>
              <a:t> στόχος </a:t>
            </a:r>
            <a:r>
              <a:rPr lang="el-GR" sz="3600" dirty="0" err="1"/>
              <a:t>συμμετοχῆς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πιστοῦ</a:t>
            </a:r>
            <a:r>
              <a:rPr lang="el-GR" sz="3600" dirty="0"/>
              <a:t> </a:t>
            </a:r>
            <a:r>
              <a:rPr lang="el-GR" sz="3600" dirty="0" err="1"/>
              <a:t>ἐξαντλεῖται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δυνατότητα </a:t>
            </a:r>
            <a:r>
              <a:rPr lang="el-GR" sz="3600" dirty="0" err="1"/>
              <a:t>προσευχῆς</a:t>
            </a:r>
            <a:r>
              <a:rPr lang="el-GR" sz="3600" dirty="0"/>
              <a:t>. </a:t>
            </a:r>
            <a:r>
              <a:rPr lang="el-GR" sz="3600" dirty="0" err="1"/>
              <a:t>Ὁ</a:t>
            </a:r>
            <a:r>
              <a:rPr lang="el-GR" sz="3600" dirty="0"/>
              <a:t> Χρυσόστομος τονίζει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σπίτι μας </a:t>
            </a:r>
            <a:r>
              <a:rPr lang="el-GR" sz="3600" dirty="0" err="1"/>
              <a:t>θὰ</a:t>
            </a:r>
            <a:r>
              <a:rPr lang="el-GR" sz="3600" dirty="0"/>
              <a:t> μπορούσαμε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προσευχηθοῦμε</a:t>
            </a:r>
            <a:r>
              <a:rPr lang="el-GR" sz="3600" dirty="0"/>
              <a:t> καλύτερα </a:t>
            </a:r>
            <a:r>
              <a:rPr lang="el-GR" sz="3600" dirty="0" err="1"/>
              <a:t>ἀπ</a:t>
            </a:r>
            <a:r>
              <a:rPr lang="el-GR" sz="3600" dirty="0"/>
              <a:t>᾽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διάρκεια </a:t>
            </a:r>
            <a:r>
              <a:rPr lang="el-GR" sz="3600" dirty="0" err="1"/>
              <a:t>τῆς</a:t>
            </a:r>
            <a:r>
              <a:rPr lang="el-GR" sz="3600" dirty="0"/>
              <a:t> θείας Λειτουργίας.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325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1351</Words>
  <Application>Microsoft Macintosh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310</cp:revision>
  <dcterms:created xsi:type="dcterms:W3CDTF">2021-02-22T13:28:41Z</dcterms:created>
  <dcterms:modified xsi:type="dcterms:W3CDTF">2021-04-01T07:00:47Z</dcterms:modified>
</cp:coreProperties>
</file>