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203EA-1CD3-BC4E-A21B-CB8851D60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80A2B-84DF-7641-B808-548ABBC7A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FC81-BDE8-404E-9343-BC3F22C4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D06-8BC1-1B42-8706-03B85161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E9BAD-BB51-3F43-8D81-71370D7D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9445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67A1-F3C7-754B-B583-1E84065C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3B120-92A7-1C44-9C5B-E53C705E6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D0979-341E-8148-B3B4-71AD5615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B571B-3A39-5E4D-9ED2-47F1072F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B5CD4-92B5-C440-8498-789EE068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69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E32A79-E76F-EC4F-9E37-E4AF4AEF3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6B6C3-76B8-E749-A61E-39A503288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2EF9E-E57C-7F47-80C0-FF53D80F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9ACA7-BCA0-124C-9364-D73F62C3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A56DA-FE99-724D-931B-C8B6BBF9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825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651C-BE67-4541-AAAF-67595C5D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DBD19-0886-FB48-A911-747945E5F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9E02A-18E1-A848-931D-D58423C1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C3FC-5477-E744-A41C-ACB93603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ABCA6-7C0D-FC40-82B3-261CD3DC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4142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F1740-EE0E-9A47-9FEC-B9C3AECE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27AF5-19E6-4C4D-8FF3-B91FD3C85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E6AB6-5014-534F-BA5D-E12C9AD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FFA25-CB34-0A48-AE43-B436EF2F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48425-C93A-F947-A58D-59FB9C8E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983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5E82D-3078-AC41-B657-E3C08CEB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80EE4-CC0D-BC4E-9B5C-65C655B4A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DD611-860E-B749-A699-FD8EB4CC6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647E0-2677-E446-A418-99F2509A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F5747-EB7D-4B47-8460-B1C088C0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34AE9-5962-BA42-BF9D-D5CDB293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3175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6D96-D3A2-4349-8D5C-15BCF5B71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84404-4FBD-584C-8B95-F4B6A6801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5FC31-5341-894A-842E-6127627CC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AB4D9-485F-7B44-83F3-0E9F00C85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0381C-0838-C14A-99D3-32A4A4571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D64FE-7A4B-0E4D-9E85-86107904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1/4/21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20467-FE7F-F242-9299-8D6174B4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3EF31-B1EB-9B4D-A8BB-FA415DED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673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5303F-28E6-0C4B-9CBE-D8418C50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9A432-EEEC-9345-A028-547D0C88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1/4/21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A2F44-4822-7045-B3FF-3E05FC12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77AD8-0822-774A-A2C9-D95A4199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0142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3850A-7650-1741-B856-C75077FA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1/4/21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B1222-5B86-4F47-82B9-D679D976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452C7-7B76-4944-A228-557C40D8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826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38DF8-5EC2-0F4C-8123-8B62D64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C8B46-624E-E64B-9793-BF024851C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82969-05D3-FF46-A924-F58C93322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58E35-7210-7542-94C2-BAD0EDAD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47F10-C5DD-AD44-B908-57517283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647C3-DE44-6640-A79F-7FAE6FF2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077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6F5F-5E71-7E40-9F60-DA9E54C3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482DD-D86E-0A4D-B02B-B8F2EE1AD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F228F-5DC6-D94D-89BE-FCE844871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8A8E1-FC54-6747-8E18-856E31FA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2E6D2-0464-0A4F-99C3-8C2F7E7E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1939B-F85A-204A-BB49-166CD562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064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E7064-70A0-1149-AFD2-5B921F61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4DF6E-2A9F-4E48-9C9D-4E7E4772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01E77-18FD-8C46-B856-3087E3B50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132F-5D15-184E-8D37-50697888BC65}" type="datetimeFigureOut">
              <a:rPr lang="en-GR" smtClean="0"/>
              <a:t>1/4/21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97C16-03FF-1A49-958C-25E75F759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D705B-8C4D-7149-B560-480C34AE0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3410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0BED-FA10-AF43-9EA6-8C7418B87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86627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8101E-A7CF-6E49-9822-2C57B2136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163628"/>
            <a:ext cx="12002703" cy="6574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b="1" u="sng" dirty="0"/>
              <a:t>2. </a:t>
            </a:r>
            <a:r>
              <a:rPr lang="el-GR" sz="3600" b="1" u="sng" dirty="0" err="1"/>
              <a:t>Εὐχαριστιακὴ</a:t>
            </a:r>
            <a:r>
              <a:rPr lang="el-GR" sz="3600" b="1" u="sng" dirty="0"/>
              <a:t> σύναξη </a:t>
            </a:r>
            <a:r>
              <a:rPr lang="el-GR" sz="3600" b="1" u="sng" dirty="0" err="1"/>
              <a:t>καὶ</a:t>
            </a:r>
            <a:r>
              <a:rPr lang="el-GR" sz="3600" b="1" u="sng" dirty="0"/>
              <a:t> </a:t>
            </a:r>
            <a:r>
              <a:rPr lang="el-GR" sz="3600" b="1" u="sng" dirty="0" err="1"/>
              <a:t>ἐκκλησιαστικὴ</a:t>
            </a:r>
            <a:r>
              <a:rPr lang="el-GR" sz="3600" b="1" u="sng" dirty="0"/>
              <a:t> συνείδηση</a:t>
            </a:r>
            <a:endParaRPr lang="en-GR" sz="3600" dirty="0"/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Ἡ</a:t>
            </a:r>
            <a:r>
              <a:rPr lang="el-GR" sz="3600" dirty="0"/>
              <a:t> θεία Λειτουργία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μόνο </a:t>
            </a:r>
            <a:r>
              <a:rPr lang="el-GR" sz="3600" dirty="0" err="1"/>
              <a:t>γεγονὸς</a:t>
            </a:r>
            <a:r>
              <a:rPr lang="el-GR" sz="3600" dirty="0"/>
              <a:t>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ὁποῖο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Χριστιανοὶ</a:t>
            </a:r>
            <a:r>
              <a:rPr lang="el-GR" sz="3600" dirty="0"/>
              <a:t> καθίστανται </a:t>
            </a:r>
            <a:r>
              <a:rPr lang="el-GR" sz="3600" dirty="0" err="1"/>
              <a:t>ἕνα</a:t>
            </a:r>
            <a:r>
              <a:rPr lang="el-GR" sz="3600" dirty="0"/>
              <a:t> </a:t>
            </a:r>
            <a:r>
              <a:rPr lang="el-GR" sz="3600" dirty="0" err="1"/>
              <a:t>σῶμα</a:t>
            </a:r>
            <a:r>
              <a:rPr lang="el-GR" sz="3600" dirty="0"/>
              <a:t>, 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.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Καινὴ</a:t>
            </a:r>
            <a:r>
              <a:rPr lang="el-GR" sz="3600" dirty="0"/>
              <a:t> Διαθήκη, </a:t>
            </a:r>
            <a:r>
              <a:rPr lang="el-GR" sz="3600" dirty="0" err="1"/>
              <a:t>ἤδη</a:t>
            </a:r>
            <a:r>
              <a:rPr lang="el-GR" sz="3600" dirty="0"/>
              <a:t>,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ὅρος</a:t>
            </a:r>
            <a:r>
              <a:rPr lang="el-GR" sz="3600" dirty="0"/>
              <a:t> «</a:t>
            </a:r>
            <a:r>
              <a:rPr lang="el-GR" sz="3600" dirty="0" err="1"/>
              <a:t>Ἐκκλησία</a:t>
            </a:r>
            <a:r>
              <a:rPr lang="el-GR" sz="3600" dirty="0"/>
              <a:t>» </a:t>
            </a:r>
            <a:r>
              <a:rPr lang="el-GR" sz="3600" dirty="0" err="1"/>
              <a:t>στὶς</a:t>
            </a:r>
            <a:r>
              <a:rPr lang="el-GR" sz="3600" dirty="0"/>
              <a:t> περισσότερες περιπτώσεις </a:t>
            </a:r>
            <a:r>
              <a:rPr lang="el-GR" sz="3600" dirty="0" err="1"/>
              <a:t>ἐμπερικλείει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«συνάξεως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πιστῶν</a:t>
            </a:r>
            <a:r>
              <a:rPr lang="el-GR" sz="3600" dirty="0"/>
              <a:t> σ᾽ </a:t>
            </a:r>
            <a:r>
              <a:rPr lang="el-GR" sz="3600" dirty="0" err="1"/>
              <a:t>ἕναν</a:t>
            </a:r>
            <a:r>
              <a:rPr lang="el-GR" sz="3600" dirty="0"/>
              <a:t> </a:t>
            </a:r>
            <a:r>
              <a:rPr lang="el-GR" sz="3600" dirty="0" err="1"/>
              <a:t>ὁρισμένο</a:t>
            </a:r>
            <a:r>
              <a:rPr lang="el-GR" sz="3600" dirty="0"/>
              <a:t> τόπο», 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εὐχαριστιακῆς</a:t>
            </a:r>
            <a:r>
              <a:rPr lang="el-GR" sz="3600" dirty="0"/>
              <a:t> συνάξεως.</a:t>
            </a:r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</a:t>
            </a:r>
            <a:r>
              <a:rPr lang="el-GR" sz="3600" dirty="0" err="1"/>
              <a:t>ἐμπειρία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, </a:t>
            </a:r>
            <a:r>
              <a:rPr lang="el-GR" sz="3600" dirty="0" err="1"/>
              <a:t>ἄλλωστε</a:t>
            </a:r>
            <a:r>
              <a:rPr lang="el-GR" sz="3600" dirty="0"/>
              <a:t>, </a:t>
            </a:r>
            <a:r>
              <a:rPr lang="el-GR" sz="3600" dirty="0" err="1"/>
              <a:t>ἀπετέλεσε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πηγὴ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ὁρισμοῦ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«σώματος </a:t>
            </a:r>
            <a:r>
              <a:rPr lang="el-GR" sz="3600" dirty="0" err="1"/>
              <a:t>Χριστοῦ</a:t>
            </a:r>
            <a:r>
              <a:rPr lang="el-GR" sz="3600" dirty="0"/>
              <a:t>».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712974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B5BF9-79CF-AC43-B116-36AE8C3F3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7002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D8BB2-DCEE-A14C-802F-EE5784F98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99" y="-154004"/>
            <a:ext cx="11964202" cy="65644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600" b="1" u="sng" dirty="0"/>
              <a:t>4. </a:t>
            </a:r>
            <a:r>
              <a:rPr lang="el-GR" sz="3600" b="1" u="sng" dirty="0" err="1"/>
              <a:t>Ἡ</a:t>
            </a:r>
            <a:r>
              <a:rPr lang="el-GR" sz="3600" b="1" u="sng" dirty="0"/>
              <a:t> </a:t>
            </a:r>
            <a:r>
              <a:rPr lang="el-GR" sz="3600" b="1" u="sng" dirty="0" err="1"/>
              <a:t>συνιερουργία</a:t>
            </a:r>
            <a:r>
              <a:rPr lang="el-GR" sz="3600" b="1" u="sng" dirty="0"/>
              <a:t> κλήρου </a:t>
            </a:r>
            <a:r>
              <a:rPr lang="el-GR" sz="3600" b="1" u="sng" dirty="0" err="1"/>
              <a:t>καὶ</a:t>
            </a:r>
            <a:r>
              <a:rPr lang="el-GR" sz="3600" b="1" u="sng" dirty="0"/>
              <a:t> </a:t>
            </a:r>
            <a:r>
              <a:rPr lang="el-GR" sz="3600" b="1" u="sng" dirty="0" err="1"/>
              <a:t>λαοῦ</a:t>
            </a:r>
            <a:r>
              <a:rPr lang="el-GR" sz="3600" b="1" u="sng" dirty="0"/>
              <a:t> </a:t>
            </a:r>
            <a:r>
              <a:rPr lang="el-GR" sz="3600" b="1" u="sng" dirty="0" err="1"/>
              <a:t>κατὰ</a:t>
            </a:r>
            <a:r>
              <a:rPr lang="el-GR" sz="3600" b="1" u="sng" dirty="0"/>
              <a:t> </a:t>
            </a:r>
            <a:r>
              <a:rPr lang="el-GR" sz="3600" b="1" u="sng" dirty="0" err="1"/>
              <a:t>τὴν</a:t>
            </a:r>
            <a:r>
              <a:rPr lang="el-GR" sz="3600" b="1" u="sng" dirty="0"/>
              <a:t> </a:t>
            </a:r>
            <a:r>
              <a:rPr lang="el-GR" sz="3600" b="1" u="sng" dirty="0" err="1"/>
              <a:t>εὐχαριστιακὴ</a:t>
            </a:r>
            <a:r>
              <a:rPr lang="el-GR" sz="3600" b="1" u="sng" dirty="0"/>
              <a:t> σύναξη</a:t>
            </a:r>
            <a:endParaRPr lang="en-GR" sz="3600" dirty="0"/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Δὲν</a:t>
            </a:r>
            <a:r>
              <a:rPr lang="el-GR" sz="3600" dirty="0"/>
              <a:t> πρόκειται </a:t>
            </a:r>
            <a:r>
              <a:rPr lang="el-GR" sz="3600" dirty="0" err="1"/>
              <a:t>ἁπλῶς</a:t>
            </a:r>
            <a:r>
              <a:rPr lang="el-GR" sz="3600" dirty="0"/>
              <a:t> </a:t>
            </a:r>
            <a:r>
              <a:rPr lang="el-GR" sz="3600" dirty="0" err="1"/>
              <a:t>περὶ</a:t>
            </a:r>
            <a:r>
              <a:rPr lang="el-GR" sz="3600" dirty="0"/>
              <a:t> συνεργασίας κλήρου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λαοῦ</a:t>
            </a:r>
            <a:r>
              <a:rPr lang="el-GR" sz="3600" dirty="0"/>
              <a:t>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Λειτουργία. Μέσα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σύναξη,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λαὸς</a:t>
            </a:r>
            <a:r>
              <a:rPr lang="el-GR" sz="3600" dirty="0"/>
              <a:t> συμβάλλει </a:t>
            </a:r>
            <a:r>
              <a:rPr lang="el-GR" sz="3600" dirty="0" err="1"/>
              <a:t>οὐσιαστικῶς</a:t>
            </a:r>
            <a:r>
              <a:rPr lang="el-GR" sz="3600" dirty="0"/>
              <a:t> </a:t>
            </a:r>
            <a:r>
              <a:rPr lang="el-GR" sz="3600" dirty="0" err="1"/>
              <a:t>στὰ</a:t>
            </a:r>
            <a:r>
              <a:rPr lang="el-GR" sz="3600" dirty="0"/>
              <a:t> τελούμενα.</a:t>
            </a:r>
            <a:r>
              <a:rPr lang="en-GR" sz="3600" dirty="0"/>
              <a:t> </a:t>
            </a:r>
            <a:endParaRPr lang="el-GR" sz="3600" dirty="0"/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Ἕνα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χαρακτηριστικότερα </a:t>
            </a:r>
            <a:r>
              <a:rPr lang="el-GR" sz="3600" dirty="0" err="1"/>
              <a:t>στοιχεῖα</a:t>
            </a:r>
            <a:r>
              <a:rPr lang="el-GR" sz="3600" dirty="0"/>
              <a:t>, </a:t>
            </a:r>
            <a:r>
              <a:rPr lang="el-GR" sz="3600" dirty="0" err="1"/>
              <a:t>τὰ</a:t>
            </a:r>
            <a:r>
              <a:rPr lang="el-GR" sz="3600" dirty="0"/>
              <a:t> </a:t>
            </a:r>
            <a:r>
              <a:rPr lang="el-GR" sz="3600" dirty="0" err="1"/>
              <a:t>ὁποῖα</a:t>
            </a:r>
            <a:r>
              <a:rPr lang="el-GR" sz="3600" dirty="0"/>
              <a:t> </a:t>
            </a:r>
            <a:r>
              <a:rPr lang="el-GR" sz="3600" dirty="0" err="1"/>
              <a:t>ἀποδεικνύουν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οὐσιαστικὴ</a:t>
            </a:r>
            <a:r>
              <a:rPr lang="el-GR" sz="3600" dirty="0"/>
              <a:t> </a:t>
            </a:r>
            <a:r>
              <a:rPr lang="el-GR" sz="3600" dirty="0" err="1"/>
              <a:t>συμβολὴ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λαϊκῶν</a:t>
            </a:r>
            <a:r>
              <a:rPr lang="el-GR" sz="3600" dirty="0"/>
              <a:t> </a:t>
            </a:r>
            <a:r>
              <a:rPr lang="el-GR" sz="3600" dirty="0" err="1"/>
              <a:t>στὰ</a:t>
            </a:r>
            <a:r>
              <a:rPr lang="el-GR" sz="3600" dirty="0"/>
              <a:t> τελούμενα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Λειτουργία,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ἐπισφράγιση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εὐχῶν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ἱερέα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i="1" dirty="0" err="1"/>
              <a:t>Ἀμήν</a:t>
            </a:r>
            <a:r>
              <a:rPr lang="el-GR" sz="3600" dirty="0"/>
              <a:t>,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ὁποῖο</a:t>
            </a:r>
            <a:r>
              <a:rPr lang="el-GR" sz="3600" dirty="0"/>
              <a:t> </a:t>
            </a:r>
            <a:r>
              <a:rPr lang="el-GR" sz="3600" dirty="0" err="1"/>
              <a:t>ἑνώνει</a:t>
            </a:r>
            <a:r>
              <a:rPr lang="el-GR" sz="3600" dirty="0"/>
              <a:t> </a:t>
            </a:r>
            <a:r>
              <a:rPr lang="el-GR" sz="3600" dirty="0" err="1"/>
              <a:t>κλῆρο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λαὸ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</a:t>
            </a:r>
            <a:r>
              <a:rPr lang="el-GR" sz="3600" dirty="0" err="1"/>
              <a:t>ἕνα</a:t>
            </a:r>
            <a:r>
              <a:rPr lang="el-GR" sz="3600" dirty="0"/>
              <a:t> </a:t>
            </a:r>
            <a:r>
              <a:rPr lang="el-GR" sz="3600" dirty="0" err="1"/>
              <a:t>ὀργανικὸ</a:t>
            </a:r>
            <a:r>
              <a:rPr lang="el-GR" sz="3600" dirty="0"/>
              <a:t> σύνολο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τέλεση </a:t>
            </a:r>
            <a:r>
              <a:rPr lang="el-GR" sz="3600" dirty="0" err="1"/>
              <a:t>τῆς</a:t>
            </a:r>
            <a:r>
              <a:rPr lang="el-GR" sz="3600" dirty="0"/>
              <a:t> Λειτουργίας.</a:t>
            </a:r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Ὁ</a:t>
            </a:r>
            <a:r>
              <a:rPr lang="el-GR" sz="3600" dirty="0"/>
              <a:t> λαός, </a:t>
            </a:r>
            <a:r>
              <a:rPr lang="el-GR" sz="3600" dirty="0" err="1"/>
              <a:t>ἐπίσης</a:t>
            </a:r>
            <a:r>
              <a:rPr lang="el-GR" sz="3600" dirty="0"/>
              <a:t>, </a:t>
            </a:r>
            <a:r>
              <a:rPr lang="el-GR" sz="3600" dirty="0" err="1"/>
              <a:t>ἀπαντᾶ</a:t>
            </a:r>
            <a:r>
              <a:rPr lang="el-GR" sz="3600" dirty="0"/>
              <a:t> </a:t>
            </a:r>
            <a:r>
              <a:rPr lang="el-GR" sz="3600" dirty="0" err="1"/>
              <a:t>στὰ</a:t>
            </a:r>
            <a:r>
              <a:rPr lang="el-GR" sz="3600" dirty="0"/>
              <a:t> </a:t>
            </a:r>
            <a:r>
              <a:rPr lang="el-GR" sz="3600" dirty="0" err="1"/>
              <a:t>αἰτήματα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διακόνου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«Κύριε </a:t>
            </a:r>
            <a:r>
              <a:rPr lang="el-GR" sz="3600" dirty="0" err="1"/>
              <a:t>ἐλέησον</a:t>
            </a:r>
            <a:r>
              <a:rPr lang="el-GR" sz="3600" dirty="0"/>
              <a:t>» </a:t>
            </a:r>
            <a:r>
              <a:rPr lang="el-GR" sz="3600" dirty="0" err="1"/>
              <a:t>ἤ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«Παράσχου Κύριε», διαλέγεται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886929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B9662-5FE4-9946-BD43-C769804ED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799" cy="67376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DDBD4-BEF8-B549-9363-320A39C92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" y="173256"/>
            <a:ext cx="11935327" cy="6535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dirty="0" err="1"/>
              <a:t>ἱερέα</a:t>
            </a:r>
            <a:r>
              <a:rPr lang="el-GR" sz="3600" dirty="0"/>
              <a:t>, </a:t>
            </a:r>
            <a:r>
              <a:rPr lang="el-GR" sz="3600" dirty="0" err="1"/>
              <a:t>ἐφόσον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κεντρικὸ</a:t>
            </a:r>
            <a:r>
              <a:rPr lang="el-GR" sz="3600" dirty="0"/>
              <a:t> </a:t>
            </a:r>
            <a:r>
              <a:rPr lang="el-GR" sz="3600" dirty="0" err="1"/>
              <a:t>τμῆμα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θείας Λειτουργίας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</a:t>
            </a:r>
            <a:r>
              <a:rPr lang="el-GR" sz="3600" dirty="0" err="1"/>
              <a:t>διαλογικὴ</a:t>
            </a:r>
            <a:r>
              <a:rPr lang="el-GR" sz="3600" dirty="0"/>
              <a:t> μορφή, </a:t>
            </a:r>
            <a:r>
              <a:rPr lang="el-GR" sz="3600" dirty="0" err="1"/>
              <a:t>καὶ</a:t>
            </a:r>
            <a:r>
              <a:rPr lang="el-GR" sz="3600" dirty="0"/>
              <a:t> προσεύχεται </a:t>
            </a:r>
            <a:r>
              <a:rPr lang="el-GR" sz="3600" dirty="0" err="1"/>
              <a:t>μαζὶ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ἱερέα</a:t>
            </a:r>
            <a:r>
              <a:rPr lang="el-GR" sz="3600" dirty="0"/>
              <a:t>, </a:t>
            </a:r>
            <a:r>
              <a:rPr lang="el-GR" sz="3600" dirty="0" err="1"/>
              <a:t>ἐφόσον</a:t>
            </a:r>
            <a:r>
              <a:rPr lang="el-GR" sz="3600" dirty="0"/>
              <a:t> </a:t>
            </a:r>
            <a:r>
              <a:rPr lang="el-GR" sz="3600" dirty="0" err="1"/>
              <a:t>ὅλες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εὐχὲς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θείας Λειτουργίας διατυπώνονται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πρῶτο</a:t>
            </a:r>
            <a:r>
              <a:rPr lang="el-GR" sz="3600" dirty="0"/>
              <a:t> </a:t>
            </a:r>
            <a:r>
              <a:rPr lang="el-GR" sz="3600" dirty="0" err="1"/>
              <a:t>πληθυντικὸ</a:t>
            </a:r>
            <a:r>
              <a:rPr lang="el-GR" sz="3600" dirty="0"/>
              <a:t> πρόσωπο.</a:t>
            </a:r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λαὸς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ἐκεῖνος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προσφέρει </a:t>
            </a:r>
            <a:r>
              <a:rPr lang="el-GR" sz="3600" dirty="0" err="1"/>
              <a:t>τὰ</a:t>
            </a:r>
            <a:r>
              <a:rPr lang="el-GR" sz="3600" dirty="0"/>
              <a:t> «Τίμια </a:t>
            </a:r>
            <a:r>
              <a:rPr lang="el-GR" sz="3600" dirty="0" err="1"/>
              <a:t>Δῶρα</a:t>
            </a:r>
            <a:r>
              <a:rPr lang="el-GR" sz="3600" dirty="0"/>
              <a:t>» (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ἄρτο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οἶνο</a:t>
            </a:r>
            <a:r>
              <a:rPr lang="el-GR" sz="3600" dirty="0"/>
              <a:t>)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Λειτουργία.</a:t>
            </a:r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πραγμάτωση </a:t>
            </a:r>
            <a:r>
              <a:rPr lang="el-GR" sz="3600" dirty="0" err="1"/>
              <a:t>αὐτῆς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«</a:t>
            </a:r>
            <a:r>
              <a:rPr lang="el-GR" sz="3600" dirty="0" err="1"/>
              <a:t>συνιερουργίας</a:t>
            </a:r>
            <a:r>
              <a:rPr lang="el-GR" sz="3600" dirty="0"/>
              <a:t>», </a:t>
            </a:r>
            <a:r>
              <a:rPr lang="el-GR" sz="3600" dirty="0" err="1"/>
              <a:t>ὁ</a:t>
            </a:r>
            <a:r>
              <a:rPr lang="el-GR" sz="3600" dirty="0"/>
              <a:t> διάκονος </a:t>
            </a:r>
            <a:r>
              <a:rPr lang="el-GR" sz="3600" dirty="0" err="1"/>
              <a:t>ἀποτελεῖ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συνεκτικὸ</a:t>
            </a:r>
            <a:r>
              <a:rPr lang="el-GR" sz="3600" dirty="0"/>
              <a:t> κρίκο </a:t>
            </a:r>
            <a:r>
              <a:rPr lang="el-GR" sz="3600" dirty="0" err="1"/>
              <a:t>μεταξὺ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ἱερέων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πιστῶν</a:t>
            </a:r>
            <a:r>
              <a:rPr lang="el-GR" sz="3600" dirty="0"/>
              <a:t> </a:t>
            </a:r>
            <a:r>
              <a:rPr lang="el-GR" sz="3600" dirty="0" err="1"/>
              <a:t>λαϊκῶν</a:t>
            </a:r>
            <a:r>
              <a:rPr lang="el-GR" sz="3600" dirty="0"/>
              <a:t>. </a:t>
            </a:r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Καινὴ</a:t>
            </a:r>
            <a:r>
              <a:rPr lang="el-GR" sz="3600" dirty="0"/>
              <a:t> Διαθήκη </a:t>
            </a:r>
            <a:r>
              <a:rPr lang="el-GR" sz="3600" dirty="0" err="1"/>
              <a:t>μᾶς</a:t>
            </a:r>
            <a:r>
              <a:rPr lang="el-GR" sz="3600" dirty="0"/>
              <a:t> </a:t>
            </a:r>
            <a:r>
              <a:rPr lang="el-GR" sz="3600" dirty="0" err="1"/>
              <a:t>πληροφορεῖ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ἐκλογὴ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πρώτων διακόνων </a:t>
            </a:r>
            <a:r>
              <a:rPr lang="el-GR" sz="3600" dirty="0" err="1"/>
              <a:t>εἶχε</a:t>
            </a:r>
            <a:r>
              <a:rPr lang="el-GR" sz="3600" dirty="0"/>
              <a:t> </a:t>
            </a:r>
            <a:r>
              <a:rPr lang="el-GR" sz="3600" dirty="0" err="1"/>
              <a:t>σκοπὸ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κοινωνικὴ</a:t>
            </a:r>
            <a:r>
              <a:rPr lang="el-GR" sz="3600" dirty="0"/>
              <a:t> διακονία.</a:t>
            </a:r>
            <a:endParaRPr lang="en-GR" sz="3600" dirty="0"/>
          </a:p>
          <a:p>
            <a:pPr marL="0" indent="0">
              <a:buNone/>
            </a:pP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3468734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F967A-4D33-1240-AE80-CF85D879F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7001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4DC90-04A0-8B4A-B705-A9A56C3A7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173256"/>
            <a:ext cx="12012328" cy="6545178"/>
          </a:xfrm>
        </p:spPr>
        <p:txBody>
          <a:bodyPr>
            <a:normAutofit/>
          </a:bodyPr>
          <a:lstStyle/>
          <a:p>
            <a:r>
              <a:rPr lang="el-GR" sz="3600" dirty="0" err="1"/>
              <a:t>Ὅμως</a:t>
            </a:r>
            <a:r>
              <a:rPr lang="el-GR" sz="3600" dirty="0"/>
              <a:t>, </a:t>
            </a:r>
            <a:r>
              <a:rPr lang="el-GR" sz="3600" dirty="0" err="1"/>
              <a:t>ὅταν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</a:t>
            </a:r>
            <a:r>
              <a:rPr lang="el-GR" sz="3600" dirty="0" err="1"/>
              <a:t>κοινὰ</a:t>
            </a:r>
            <a:r>
              <a:rPr lang="el-GR" sz="3600" dirty="0"/>
              <a:t> </a:t>
            </a:r>
            <a:r>
              <a:rPr lang="el-GR" sz="3600" dirty="0" err="1"/>
              <a:t>δεῖπνα</a:t>
            </a:r>
            <a:r>
              <a:rPr lang="el-GR" sz="3600" dirty="0"/>
              <a:t> (</a:t>
            </a:r>
            <a:r>
              <a:rPr lang="el-GR" sz="3600" dirty="0" err="1"/>
              <a:t>οἱ</a:t>
            </a:r>
            <a:r>
              <a:rPr lang="el-GR" sz="3600" dirty="0"/>
              <a:t> λεγόμενες «</a:t>
            </a:r>
            <a:r>
              <a:rPr lang="el-GR" sz="3600" dirty="0" err="1"/>
              <a:t>ἀγάπες</a:t>
            </a:r>
            <a:r>
              <a:rPr lang="el-GR" sz="3600" dirty="0"/>
              <a:t>») </a:t>
            </a:r>
            <a:r>
              <a:rPr lang="el-GR" sz="3600" dirty="0" err="1"/>
              <a:t>ποὺ</a:t>
            </a:r>
            <a:r>
              <a:rPr lang="el-GR" sz="3600" dirty="0"/>
              <a:t> γίνονταν </a:t>
            </a:r>
            <a:r>
              <a:rPr lang="el-GR" sz="3600" dirty="0" err="1"/>
              <a:t>ἀμέσως</a:t>
            </a:r>
            <a:r>
              <a:rPr lang="el-GR" sz="3600" dirty="0"/>
              <a:t> </a:t>
            </a:r>
            <a:r>
              <a:rPr lang="el-GR" sz="3600" dirty="0" err="1"/>
              <a:t>μετὰ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Λειτουργία καταργήθηκαν, </a:t>
            </a:r>
            <a:r>
              <a:rPr lang="el-GR" sz="3600" dirty="0" err="1"/>
              <a:t>οἱ</a:t>
            </a:r>
            <a:r>
              <a:rPr lang="el-GR" sz="3600" dirty="0"/>
              <a:t> διάκονοι παρέμειναν συνδεδεμένοι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Λειτουργία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ἔτσι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ρόλος τους διευρύνθηκε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λειτουργικὸ</a:t>
            </a:r>
            <a:r>
              <a:rPr lang="el-GR" sz="3600" dirty="0"/>
              <a:t> </a:t>
            </a:r>
            <a:r>
              <a:rPr lang="el-GR" sz="3600" dirty="0" err="1"/>
              <a:t>ἔργο</a:t>
            </a:r>
            <a:r>
              <a:rPr lang="el-GR" sz="3600" dirty="0"/>
              <a:t>.</a:t>
            </a:r>
            <a:r>
              <a:rPr lang="en-GR" sz="3600" dirty="0"/>
              <a:t> </a:t>
            </a:r>
            <a:endParaRPr lang="el-GR" sz="3600" dirty="0"/>
          </a:p>
          <a:p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γεγονὸς</a:t>
            </a:r>
            <a:r>
              <a:rPr lang="el-GR" sz="3600" dirty="0"/>
              <a:t>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ἀπετέλεσε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ἀρχὴ</a:t>
            </a:r>
            <a:r>
              <a:rPr lang="el-GR" sz="3600" dirty="0"/>
              <a:t> </a:t>
            </a:r>
            <a:r>
              <a:rPr lang="el-GR" sz="3600" dirty="0" err="1"/>
              <a:t>ὄχι</a:t>
            </a:r>
            <a:r>
              <a:rPr lang="el-GR" sz="3600" dirty="0"/>
              <a:t> μόνο </a:t>
            </a:r>
            <a:r>
              <a:rPr lang="el-GR" sz="3600" dirty="0" err="1"/>
              <a:t>μιᾶς</a:t>
            </a:r>
            <a:r>
              <a:rPr lang="el-GR" sz="3600" dirty="0"/>
              <a:t> </a:t>
            </a:r>
            <a:r>
              <a:rPr lang="el-GR" sz="3600" dirty="0" err="1"/>
              <a:t>ἁπλῆς</a:t>
            </a:r>
            <a:r>
              <a:rPr lang="el-GR" sz="3600" dirty="0"/>
              <a:t> διευρύνσεως,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διαμορφώσεως-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πρώτους </a:t>
            </a:r>
            <a:r>
              <a:rPr lang="el-GR" sz="3600" dirty="0" err="1"/>
              <a:t>αἰῶνες</a:t>
            </a:r>
            <a:r>
              <a:rPr lang="el-GR" sz="3600" dirty="0"/>
              <a:t>-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λειτουργικοῦ</a:t>
            </a:r>
            <a:r>
              <a:rPr lang="el-GR" sz="3600" dirty="0"/>
              <a:t> ρόλου </a:t>
            </a:r>
            <a:r>
              <a:rPr lang="el-GR" sz="3600" dirty="0" err="1"/>
              <a:t>τοῦ</a:t>
            </a:r>
            <a:r>
              <a:rPr lang="el-GR" sz="3600" dirty="0"/>
              <a:t> διακόνου 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βασικότερης </a:t>
            </a:r>
            <a:r>
              <a:rPr lang="el-GR" sz="3600" dirty="0" err="1"/>
              <a:t>πτυχῆς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διακονίας του.</a:t>
            </a:r>
            <a:endParaRPr lang="en-GR" sz="3600" dirty="0"/>
          </a:p>
          <a:p>
            <a:r>
              <a:rPr lang="el-GR" sz="3600" dirty="0"/>
              <a:t>Βεβαίως, </a:t>
            </a:r>
            <a:r>
              <a:rPr lang="el-GR" sz="3600" dirty="0" err="1"/>
              <a:t>στὴ</a:t>
            </a:r>
            <a:r>
              <a:rPr lang="el-GR" sz="3600" dirty="0"/>
              <a:t> σύναξη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θείας Λειτουργίας,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ἱερέας</a:t>
            </a:r>
            <a:r>
              <a:rPr lang="el-GR" sz="3600" dirty="0"/>
              <a:t> προεξάρχει,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ταυτοχρόνως «</a:t>
            </a:r>
            <a:r>
              <a:rPr lang="el-GR" sz="3600" dirty="0" err="1"/>
              <a:t>ὑπηρέτης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οἰκονόμος</a:t>
            </a:r>
            <a:r>
              <a:rPr lang="el-GR" sz="3600" dirty="0"/>
              <a:t>» </a:t>
            </a:r>
            <a:r>
              <a:rPr lang="el-GR" sz="3600" dirty="0" err="1"/>
              <a:t>τοῦ</a:t>
            </a:r>
            <a:r>
              <a:rPr lang="el-GR" sz="3600" dirty="0"/>
              <a:t> Μυστηρίου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τελεῖται</a:t>
            </a:r>
            <a:r>
              <a:rPr lang="el-GR" sz="3600" dirty="0"/>
              <a:t>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12792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E0791-6176-704E-8C95-1119D0426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" y="0"/>
            <a:ext cx="11286424" cy="144379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A6DA7-A4A3-A24C-A5B1-480062548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6" y="259882"/>
            <a:ext cx="11944951" cy="6458552"/>
          </a:xfrm>
        </p:spPr>
        <p:txBody>
          <a:bodyPr>
            <a:noAutofit/>
          </a:bodyPr>
          <a:lstStyle/>
          <a:p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Ἰ</a:t>
            </a:r>
            <a:r>
              <a:rPr lang="el-GR" sz="3600" dirty="0"/>
              <a:t>. Χρυσόστομος γράφει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Λειτουργία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λαὸς</a:t>
            </a:r>
            <a:r>
              <a:rPr lang="el-GR" sz="3600" dirty="0"/>
              <a:t> «δανείζει </a:t>
            </a:r>
            <a:r>
              <a:rPr lang="el-GR" sz="3600" dirty="0" err="1"/>
              <a:t>τὴ</a:t>
            </a:r>
            <a:r>
              <a:rPr lang="el-GR" sz="3600" dirty="0"/>
              <a:t> γλώσσα του» </a:t>
            </a:r>
            <a:r>
              <a:rPr lang="el-GR" sz="3600" dirty="0" err="1"/>
              <a:t>καὶ</a:t>
            </a:r>
            <a:r>
              <a:rPr lang="el-GR" sz="3600" dirty="0"/>
              <a:t> «παρέχει </a:t>
            </a:r>
            <a:r>
              <a:rPr lang="el-GR" sz="3600" dirty="0" err="1"/>
              <a:t>τὰ</a:t>
            </a:r>
            <a:r>
              <a:rPr lang="el-GR" sz="3600" dirty="0"/>
              <a:t> χέρια του» </a:t>
            </a:r>
            <a:r>
              <a:rPr lang="el-GR" sz="3600" dirty="0" err="1"/>
              <a:t>στὸν</a:t>
            </a:r>
            <a:r>
              <a:rPr lang="el-GR" sz="3600" dirty="0"/>
              <a:t> </a:t>
            </a:r>
            <a:r>
              <a:rPr lang="el-GR" sz="3600" dirty="0" err="1"/>
              <a:t>ἱερέα</a:t>
            </a:r>
            <a:r>
              <a:rPr lang="el-GR" sz="3600" dirty="0"/>
              <a:t>, </a:t>
            </a:r>
            <a:r>
              <a:rPr lang="el-GR" sz="3600" dirty="0" err="1"/>
              <a:t>ἐνῶ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Συμεὼν</a:t>
            </a:r>
            <a:r>
              <a:rPr lang="el-GR" sz="3600" dirty="0"/>
              <a:t> Θεσσαλονίκης (14ος </a:t>
            </a:r>
            <a:r>
              <a:rPr lang="el-GR" sz="3600" dirty="0" err="1"/>
              <a:t>αἰ</a:t>
            </a:r>
            <a:r>
              <a:rPr lang="el-GR" sz="3600" dirty="0"/>
              <a:t>.) σημειώνει </a:t>
            </a:r>
            <a:r>
              <a:rPr lang="el-GR" sz="3600" dirty="0" err="1"/>
              <a:t>ὅτι</a:t>
            </a:r>
            <a:r>
              <a:rPr lang="el-GR" sz="3600" dirty="0"/>
              <a:t> «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ἱερεῖς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ἐνεργοῦν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μυστήρια, </a:t>
            </a:r>
            <a:r>
              <a:rPr lang="el-GR" sz="3600" dirty="0" err="1"/>
              <a:t>ἀλλὰ</a:t>
            </a:r>
            <a:r>
              <a:rPr lang="el-GR" sz="3600" dirty="0"/>
              <a:t> μόνο </a:t>
            </a:r>
            <a:r>
              <a:rPr lang="el-GR" sz="3600" dirty="0" err="1"/>
              <a:t>λειτουργοῦν</a:t>
            </a:r>
            <a:r>
              <a:rPr lang="el-GR" sz="3600" dirty="0"/>
              <a:t>, 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ὑπηρετοῦν</a:t>
            </a:r>
            <a:r>
              <a:rPr lang="el-GR" sz="3600" dirty="0"/>
              <a:t>».</a:t>
            </a:r>
          </a:p>
          <a:p>
            <a:r>
              <a:rPr lang="el-GR" sz="3600" dirty="0" err="1"/>
              <a:t>Αὐτός</a:t>
            </a:r>
            <a:r>
              <a:rPr lang="el-GR" sz="3600" dirty="0"/>
              <a:t>,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ὁποῖος</a:t>
            </a:r>
            <a:r>
              <a:rPr lang="el-GR" sz="3600" dirty="0"/>
              <a:t> «</a:t>
            </a:r>
            <a:r>
              <a:rPr lang="el-GR" sz="3600" dirty="0" err="1"/>
              <a:t>ἐνεργεῖ</a:t>
            </a:r>
            <a:r>
              <a:rPr lang="el-GR" sz="3600" dirty="0"/>
              <a:t>» </a:t>
            </a:r>
            <a:r>
              <a:rPr lang="el-GR" sz="3600" dirty="0" err="1"/>
              <a:t>στὴ</a:t>
            </a:r>
            <a:r>
              <a:rPr lang="el-GR" sz="3600" dirty="0"/>
              <a:t> Λειτουργία («</a:t>
            </a:r>
            <a:r>
              <a:rPr lang="el-GR" sz="3600" dirty="0" err="1"/>
              <a:t>ποιεῖ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προκείμενα»,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Χρυσόστομο)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Χριστός,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ὁποῖος</a:t>
            </a:r>
            <a:r>
              <a:rPr lang="el-GR" sz="3600" dirty="0"/>
              <a:t> χαρακτηρίζεται </a:t>
            </a:r>
            <a:r>
              <a:rPr lang="el-GR" sz="3600" dirty="0" err="1"/>
              <a:t>στὴ</a:t>
            </a:r>
            <a:r>
              <a:rPr lang="el-GR" sz="3600" dirty="0"/>
              <a:t> Λειτουργία (</a:t>
            </a:r>
            <a:r>
              <a:rPr lang="el-GR" sz="3600" dirty="0" err="1"/>
              <a:t>ὅπως</a:t>
            </a:r>
            <a:r>
              <a:rPr lang="el-GR" sz="3600" dirty="0"/>
              <a:t> προαναφέρθηκε) 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i="1" dirty="0" err="1"/>
              <a:t>ὁ</a:t>
            </a:r>
            <a:r>
              <a:rPr lang="el-GR" sz="3600" i="1" dirty="0"/>
              <a:t> προσφέρων </a:t>
            </a:r>
            <a:r>
              <a:rPr lang="el-GR" sz="3600" i="1" dirty="0" err="1"/>
              <a:t>καὶ</a:t>
            </a:r>
            <a:r>
              <a:rPr lang="el-GR" sz="3600" i="1" dirty="0"/>
              <a:t> </a:t>
            </a:r>
            <a:r>
              <a:rPr lang="el-GR" sz="3600" i="1" dirty="0" err="1"/>
              <a:t>ὁ</a:t>
            </a:r>
            <a:r>
              <a:rPr lang="el-GR" sz="3600" i="1" dirty="0"/>
              <a:t> προσφερόμενος</a:t>
            </a:r>
            <a:r>
              <a:rPr lang="el-GR" sz="3600" dirty="0"/>
              <a:t> (</a:t>
            </a:r>
            <a:r>
              <a:rPr lang="el-GR" sz="3600" dirty="0" err="1"/>
              <a:t>εὐχὴ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Χερουβικοῦ</a:t>
            </a:r>
            <a:r>
              <a:rPr lang="el-GR" sz="3600" dirty="0"/>
              <a:t> </a:t>
            </a:r>
            <a:r>
              <a:rPr lang="el-GR" sz="3600" dirty="0" err="1"/>
              <a:t>ὕμνου</a:t>
            </a:r>
            <a:r>
              <a:rPr lang="el-GR" sz="3600" dirty="0"/>
              <a:t>).</a:t>
            </a:r>
            <a:r>
              <a:rPr lang="en-GR" sz="3600" dirty="0"/>
              <a:t> </a:t>
            </a:r>
            <a:r>
              <a:rPr lang="el-GR" sz="3600" dirty="0"/>
              <a:t> </a:t>
            </a:r>
          </a:p>
          <a:p>
            <a:r>
              <a:rPr lang="el-GR" sz="3600" dirty="0" err="1"/>
              <a:t>Γι</a:t>
            </a:r>
            <a:r>
              <a:rPr lang="el-GR" sz="3600" dirty="0"/>
              <a:t>᾽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</a:t>
            </a:r>
            <a:r>
              <a:rPr lang="el-GR" sz="3600" dirty="0" err="1"/>
              <a:t>λειτουργικὴ</a:t>
            </a:r>
            <a:r>
              <a:rPr lang="el-GR" sz="3600" dirty="0"/>
              <a:t> παράδοση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ὀρθοδόξου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,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ἱερέας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μπορεῖ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τελέσει μόνος </a:t>
            </a:r>
            <a:r>
              <a:rPr lang="el-GR" sz="3600" dirty="0" err="1"/>
              <a:t>τὴ</a:t>
            </a:r>
            <a:r>
              <a:rPr lang="el-GR" sz="3600" dirty="0"/>
              <a:t> θεία</a:t>
            </a:r>
            <a:endParaRPr lang="en-GR" sz="3600" dirty="0"/>
          </a:p>
          <a:p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1088074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856E4-F0BE-E042-BA1C-76C9CA8E5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1" cy="45719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5907A-E1D6-FC4F-8191-446C11AEE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3" y="154004"/>
            <a:ext cx="11964202" cy="6499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dirty="0" err="1"/>
              <a:t>Εὐχαριστία</a:t>
            </a:r>
            <a:r>
              <a:rPr lang="el-GR" sz="3600" dirty="0"/>
              <a:t>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ἀπαραίτητη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παρουσία </a:t>
            </a:r>
            <a:r>
              <a:rPr lang="el-GR" sz="3600" dirty="0" err="1"/>
              <a:t>ἔστω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ἐλαχίστων</a:t>
            </a:r>
            <a:r>
              <a:rPr lang="el-GR" sz="3600" dirty="0"/>
              <a:t> </a:t>
            </a:r>
            <a:r>
              <a:rPr lang="el-GR" sz="3600" dirty="0" err="1"/>
              <a:t>λαϊκῶν</a:t>
            </a:r>
            <a:r>
              <a:rPr lang="el-GR" sz="3600" dirty="0"/>
              <a:t>.</a:t>
            </a:r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Ἡ</a:t>
            </a:r>
            <a:r>
              <a:rPr lang="el-GR" sz="3600" dirty="0"/>
              <a:t> Λειτουργία </a:t>
            </a:r>
            <a:r>
              <a:rPr lang="el-GR" sz="3600" dirty="0" err="1"/>
              <a:t>εἶναι</a:t>
            </a:r>
            <a:r>
              <a:rPr lang="el-GR" sz="3600" dirty="0"/>
              <a:t> στάση </a:t>
            </a:r>
            <a:r>
              <a:rPr lang="el-GR" sz="3600" dirty="0" err="1"/>
              <a:t>προσωπικὴ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, ταυτοχρόνως, κοινή, </a:t>
            </a:r>
            <a:r>
              <a:rPr lang="el-GR" sz="3600" dirty="0" err="1"/>
              <a:t>ἀναφορὰ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κάθε προσώπου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Θεὸ</a:t>
            </a:r>
            <a:r>
              <a:rPr lang="el-GR" sz="3600" dirty="0"/>
              <a:t>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προσφορὰ</a:t>
            </a:r>
            <a:r>
              <a:rPr lang="el-GR" sz="3600" dirty="0"/>
              <a:t> θυσίας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ὅλο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σῶμα</a:t>
            </a:r>
            <a:r>
              <a:rPr lang="el-GR" sz="3600" dirty="0"/>
              <a:t>.</a:t>
            </a:r>
            <a:r>
              <a:rPr lang="en-GR" sz="3600" dirty="0"/>
              <a:t> </a:t>
            </a:r>
            <a:endParaRPr lang="el-GR" sz="3600" dirty="0"/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Αὐτὸ</a:t>
            </a:r>
            <a:r>
              <a:rPr lang="el-GR" sz="3600" dirty="0"/>
              <a:t> συμβαίνει διότι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, προσφέροντας </a:t>
            </a:r>
            <a:r>
              <a:rPr lang="el-GR" sz="3600" dirty="0" err="1"/>
              <a:t>ἡ</a:t>
            </a:r>
            <a:r>
              <a:rPr lang="el-GR" sz="3600" dirty="0"/>
              <a:t> κάθε </a:t>
            </a:r>
            <a:r>
              <a:rPr lang="el-GR" sz="3600" dirty="0" err="1"/>
              <a:t>τοπικὴ</a:t>
            </a:r>
            <a:r>
              <a:rPr lang="el-GR" sz="3600" dirty="0"/>
              <a:t> σύναξη «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λογικὴ</a:t>
            </a:r>
            <a:r>
              <a:rPr lang="el-GR" sz="3600" dirty="0"/>
              <a:t> λατρεία </a:t>
            </a:r>
            <a:r>
              <a:rPr lang="el-GR" sz="3600" dirty="0" err="1"/>
              <a:t>ὑπὲρ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οἰκουμένης</a:t>
            </a:r>
            <a:r>
              <a:rPr lang="el-GR" sz="3600" dirty="0"/>
              <a:t>», </a:t>
            </a:r>
            <a:r>
              <a:rPr lang="el-GR" sz="3600" dirty="0" err="1"/>
              <a:t>ὁδηγεῖ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μετέχοντες </a:t>
            </a:r>
            <a:r>
              <a:rPr lang="el-GR" sz="3600" dirty="0" err="1"/>
              <a:t>σὲ</a:t>
            </a:r>
            <a:r>
              <a:rPr lang="el-GR" sz="3600" dirty="0"/>
              <a:t> μία «μεταστοιχείωση»,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Πεντηκοστὴ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, </a:t>
            </a:r>
            <a:r>
              <a:rPr lang="el-GR" sz="3600" dirty="0" err="1"/>
              <a:t>ὅπου</a:t>
            </a:r>
            <a:r>
              <a:rPr lang="el-GR" sz="3600" dirty="0"/>
              <a:t> </a:t>
            </a:r>
            <a:r>
              <a:rPr lang="el-GR" sz="3600" dirty="0" err="1"/>
              <a:t>ἐξαλείφονται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διαφορὲς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«</a:t>
            </a:r>
            <a:r>
              <a:rPr lang="el-GR" sz="3600" dirty="0" err="1"/>
              <a:t>καινουργεῖται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συμφωνία.</a:t>
            </a:r>
            <a:endParaRPr lang="en-GR" sz="3600" dirty="0"/>
          </a:p>
          <a:p>
            <a:pPr marL="0" indent="0">
              <a:buNone/>
            </a:pP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66597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DD99E-179E-3348-94D4-C466B7330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67377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F14AE-C181-BC4B-B738-77232E575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7" y="221381"/>
            <a:ext cx="11983451" cy="6525928"/>
          </a:xfrm>
        </p:spPr>
        <p:txBody>
          <a:bodyPr>
            <a:normAutofit/>
          </a:bodyPr>
          <a:lstStyle/>
          <a:p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ἅγ</a:t>
            </a:r>
            <a:r>
              <a:rPr lang="el-GR" sz="3600" dirty="0"/>
              <a:t>. </a:t>
            </a:r>
            <a:r>
              <a:rPr lang="el-GR" sz="3600" dirty="0" err="1"/>
              <a:t>Ἰ</a:t>
            </a:r>
            <a:r>
              <a:rPr lang="el-GR" sz="3600" dirty="0"/>
              <a:t>. Χρυσόστομος </a:t>
            </a:r>
            <a:r>
              <a:rPr lang="el-GR" sz="3600" dirty="0" err="1"/>
              <a:t>προχωρεῖ</a:t>
            </a:r>
            <a:r>
              <a:rPr lang="el-GR" sz="3600" dirty="0"/>
              <a:t> </a:t>
            </a:r>
            <a:r>
              <a:rPr lang="el-GR" sz="3600" dirty="0" err="1"/>
              <a:t>ἀκόμη</a:t>
            </a:r>
            <a:r>
              <a:rPr lang="el-GR" sz="3600" dirty="0"/>
              <a:t> περισσότερο: λαμβάνοντας </a:t>
            </a:r>
            <a:r>
              <a:rPr lang="el-GR" sz="3600" dirty="0" err="1"/>
              <a:t>ἀφορμὴ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αἷμα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ὕδωρ</a:t>
            </a:r>
            <a:r>
              <a:rPr lang="el-GR" sz="3600" dirty="0"/>
              <a:t>, </a:t>
            </a:r>
            <a:r>
              <a:rPr lang="el-GR" sz="3600" dirty="0" err="1"/>
              <a:t>τὰ</a:t>
            </a:r>
            <a:r>
              <a:rPr lang="el-GR" sz="3600" dirty="0"/>
              <a:t> </a:t>
            </a:r>
            <a:r>
              <a:rPr lang="el-GR" sz="3600" dirty="0" err="1"/>
              <a:t>ὁποῖα</a:t>
            </a:r>
            <a:r>
              <a:rPr lang="el-GR" sz="3600" dirty="0"/>
              <a:t> </a:t>
            </a:r>
            <a:r>
              <a:rPr lang="el-GR" sz="3600" dirty="0" err="1"/>
              <a:t>ἐξῆλθαν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πλευρὰ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Κυρίου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Σταύρωση, συνδέει </a:t>
            </a:r>
            <a:r>
              <a:rPr lang="el-GR" sz="3600" dirty="0" err="1"/>
              <a:t>τὴ</a:t>
            </a:r>
            <a:r>
              <a:rPr lang="el-GR" sz="3600" dirty="0"/>
              <a:t> γέννηση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ἀνάπλαση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Μυστήρια </a:t>
            </a:r>
            <a:r>
              <a:rPr lang="el-GR" sz="3600" dirty="0" err="1"/>
              <a:t>τοῦ</a:t>
            </a:r>
            <a:r>
              <a:rPr lang="el-GR" sz="3600" dirty="0"/>
              <a:t> Βαπτίσματος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θείας </a:t>
            </a:r>
            <a:r>
              <a:rPr lang="el-GR" sz="3600" dirty="0" err="1"/>
              <a:t>Εὐχαριστίας</a:t>
            </a:r>
            <a:r>
              <a:rPr lang="el-GR" sz="3600" dirty="0"/>
              <a:t>.</a:t>
            </a:r>
          </a:p>
          <a:p>
            <a:r>
              <a:rPr lang="el-GR" sz="3600" dirty="0"/>
              <a:t>Γράφει, λοιπόν,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ὕδωρ</a:t>
            </a:r>
            <a:r>
              <a:rPr lang="el-GR" sz="3600" dirty="0"/>
              <a:t> παραπέμπει </a:t>
            </a:r>
            <a:r>
              <a:rPr lang="el-GR" sz="3600" dirty="0" err="1"/>
              <a:t>στὸ</a:t>
            </a:r>
            <a:r>
              <a:rPr lang="el-GR" sz="3600" dirty="0"/>
              <a:t> Βάπτισμα, </a:t>
            </a:r>
            <a:r>
              <a:rPr lang="el-GR" sz="3600" dirty="0" err="1"/>
              <a:t>ἐνῶ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αἷμα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Εὐχαριστία</a:t>
            </a:r>
            <a:r>
              <a:rPr lang="el-GR" sz="3600" dirty="0"/>
              <a:t>, προσθέτοντας </a:t>
            </a:r>
            <a:r>
              <a:rPr lang="el-GR" sz="3600" dirty="0" err="1"/>
              <a:t>ὅτι</a:t>
            </a:r>
            <a:r>
              <a:rPr lang="el-GR" sz="3600" dirty="0"/>
              <a:t> «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δύο </a:t>
            </a:r>
            <a:r>
              <a:rPr lang="el-GR" sz="3600" dirty="0" err="1"/>
              <a:t>αὐτὰ</a:t>
            </a:r>
            <a:r>
              <a:rPr lang="el-GR" sz="3600" dirty="0"/>
              <a:t> Μυστήρια </a:t>
            </a:r>
            <a:r>
              <a:rPr lang="el-GR" sz="3600" dirty="0" err="1"/>
              <a:t>ἔχει</a:t>
            </a:r>
            <a:r>
              <a:rPr lang="el-GR" sz="3600" dirty="0"/>
              <a:t> </a:t>
            </a:r>
            <a:r>
              <a:rPr lang="el-GR" sz="3600" dirty="0" err="1"/>
              <a:t>συσταθεῖ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».</a:t>
            </a:r>
          </a:p>
          <a:p>
            <a:r>
              <a:rPr lang="el-GR" sz="3600" dirty="0"/>
              <a:t>Σύμφωνα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ἀπόψεις</a:t>
            </a:r>
            <a:r>
              <a:rPr lang="el-GR" sz="3600" dirty="0"/>
              <a:t> </a:t>
            </a:r>
            <a:r>
              <a:rPr lang="el-GR" sz="3600" dirty="0" err="1"/>
              <a:t>αὐτές</a:t>
            </a:r>
            <a:r>
              <a:rPr lang="el-GR" sz="3600" dirty="0"/>
              <a:t>,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 </a:t>
            </a:r>
            <a:r>
              <a:rPr lang="el-GR" sz="3600" dirty="0" err="1"/>
              <a:t>ἔχουν</a:t>
            </a:r>
            <a:r>
              <a:rPr lang="el-GR" sz="3600" dirty="0"/>
              <a:t> </a:t>
            </a:r>
            <a:r>
              <a:rPr lang="el-GR" sz="3600" dirty="0" err="1"/>
              <a:t>κοινὴ</a:t>
            </a:r>
            <a:r>
              <a:rPr lang="el-GR" sz="3600" dirty="0"/>
              <a:t> </a:t>
            </a:r>
            <a:r>
              <a:rPr lang="el-GR" sz="3600" dirty="0" err="1"/>
              <a:t>ἀρχή</a:t>
            </a:r>
            <a:r>
              <a:rPr lang="el-GR" sz="3600" dirty="0"/>
              <a:t>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166014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F95EB-6A09-9C42-A1A4-04CF64A6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45719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81CF8-9107-D64C-A0E7-94513DAF6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78" y="115503"/>
            <a:ext cx="11973826" cy="6614961"/>
          </a:xfrm>
        </p:spPr>
        <p:txBody>
          <a:bodyPr>
            <a:norm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θεία Λειτουργία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«θυσία»,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ὁποία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Χριστὸς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«</a:t>
            </a:r>
            <a:r>
              <a:rPr lang="el-GR" sz="3600" dirty="0" err="1"/>
              <a:t>καὶ</a:t>
            </a:r>
            <a:r>
              <a:rPr lang="el-GR" sz="3600" dirty="0"/>
              <a:t> θύτης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θῦμα</a:t>
            </a:r>
            <a:r>
              <a:rPr lang="el-GR" sz="3600" dirty="0"/>
              <a:t>», </a:t>
            </a:r>
            <a:r>
              <a:rPr lang="el-GR" sz="3600" dirty="0" err="1"/>
              <a:t>ὁ</a:t>
            </a:r>
            <a:r>
              <a:rPr lang="el-GR" sz="3600" dirty="0"/>
              <a:t> «προσφέρων»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«προσφερόμενος». Σύμφωνα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μαρτυρίες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Παλαιᾶς</a:t>
            </a:r>
            <a:r>
              <a:rPr lang="el-GR" sz="3600" dirty="0"/>
              <a:t> Διαθήκης,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ἑβραϊκὴ</a:t>
            </a:r>
            <a:r>
              <a:rPr lang="el-GR" sz="3600" dirty="0"/>
              <a:t> λατρεία </a:t>
            </a:r>
            <a:r>
              <a:rPr lang="el-GR" sz="3600" dirty="0" err="1"/>
              <a:t>ὑπῆρχαν</a:t>
            </a:r>
            <a:r>
              <a:rPr lang="el-GR" sz="3600" dirty="0"/>
              <a:t> θυσίες,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ὁποῖες</a:t>
            </a:r>
            <a:r>
              <a:rPr lang="el-GR" sz="3600" dirty="0"/>
              <a:t> συνδυάζονταν </a:t>
            </a:r>
            <a:r>
              <a:rPr lang="el-GR" sz="3600" dirty="0" err="1"/>
              <a:t>μὲ</a:t>
            </a:r>
            <a:r>
              <a:rPr lang="el-GR" sz="3600" dirty="0"/>
              <a:t> μία σύναξη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λαοῦ</a:t>
            </a:r>
            <a:r>
              <a:rPr lang="el-GR" sz="3600" dirty="0"/>
              <a:t>.</a:t>
            </a:r>
          </a:p>
          <a:p>
            <a:r>
              <a:rPr lang="el-GR" sz="3600" dirty="0" err="1"/>
              <a:t>Ἡ</a:t>
            </a:r>
            <a:r>
              <a:rPr lang="el-GR" sz="3600" dirty="0"/>
              <a:t> συγκέντρωση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Ἑβραίων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θυσία </a:t>
            </a:r>
            <a:r>
              <a:rPr lang="el-GR" sz="3600" dirty="0" err="1"/>
              <a:t>ἀποδίδεται</a:t>
            </a:r>
            <a:r>
              <a:rPr lang="el-GR" sz="3600" dirty="0"/>
              <a:t>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ἑβραϊκὸ</a:t>
            </a:r>
            <a:r>
              <a:rPr lang="el-GR" sz="3600" dirty="0"/>
              <a:t> κείμενο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Παλαιᾶς</a:t>
            </a:r>
            <a:r>
              <a:rPr lang="el-GR" sz="3600" dirty="0"/>
              <a:t> Διαθήκης </a:t>
            </a:r>
            <a:r>
              <a:rPr lang="el-GR" sz="3600" dirty="0" err="1"/>
              <a:t>ὡς</a:t>
            </a:r>
            <a:r>
              <a:rPr lang="el-GR" sz="3600" dirty="0"/>
              <a:t> «</a:t>
            </a:r>
            <a:r>
              <a:rPr lang="el-GR" sz="3600" dirty="0" err="1"/>
              <a:t>Qahal</a:t>
            </a:r>
            <a:r>
              <a:rPr lang="el-GR" sz="3600" dirty="0"/>
              <a:t> </a:t>
            </a:r>
            <a:r>
              <a:rPr lang="el-GR" sz="3600" dirty="0" err="1"/>
              <a:t>Yahve</a:t>
            </a:r>
            <a:r>
              <a:rPr lang="el-GR" sz="3600" dirty="0"/>
              <a:t>» («σύναξη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»).</a:t>
            </a:r>
          </a:p>
          <a:p>
            <a:r>
              <a:rPr lang="el-GR" sz="3600" dirty="0" err="1"/>
              <a:t>Ὅταν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ἑβδομήκοντα</a:t>
            </a:r>
            <a:r>
              <a:rPr lang="el-GR" sz="3600" dirty="0"/>
              <a:t> </a:t>
            </a:r>
            <a:r>
              <a:rPr lang="el-GR" sz="3600" dirty="0" err="1"/>
              <a:t>μεταφραστὲς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ἑβραϊκοῦ</a:t>
            </a:r>
            <a:r>
              <a:rPr lang="el-GR" sz="3600" dirty="0"/>
              <a:t> κειμένου </a:t>
            </a:r>
            <a:r>
              <a:rPr lang="el-GR" sz="3600" dirty="0" err="1"/>
              <a:t>ἀπέδωσαν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ὅρο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ἑλληνική</a:t>
            </a:r>
            <a:r>
              <a:rPr lang="el-GR" sz="3600" dirty="0"/>
              <a:t>, </a:t>
            </a:r>
            <a:r>
              <a:rPr lang="el-GR" sz="3600" dirty="0" err="1"/>
              <a:t>ἡ</a:t>
            </a:r>
            <a:r>
              <a:rPr lang="el-GR" sz="3600" dirty="0"/>
              <a:t> καταλληλότερη λέξη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ἐπέλεξαν</a:t>
            </a:r>
            <a:r>
              <a:rPr lang="el-GR" sz="3600" dirty="0"/>
              <a:t> </a:t>
            </a:r>
            <a:r>
              <a:rPr lang="el-GR" sz="3600" dirty="0" err="1"/>
              <a:t>ἦταν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ὅρος</a:t>
            </a:r>
            <a:r>
              <a:rPr lang="el-GR" sz="3600" dirty="0"/>
              <a:t> «</a:t>
            </a:r>
            <a:r>
              <a:rPr lang="el-GR" sz="3600" dirty="0" err="1"/>
              <a:t>ἐκκλησία</a:t>
            </a:r>
            <a:r>
              <a:rPr lang="el-GR" sz="3600" dirty="0"/>
              <a:t>». </a:t>
            </a:r>
            <a:r>
              <a:rPr lang="el-GR" sz="3600" dirty="0" err="1"/>
              <a:t>Ἔτσι</a:t>
            </a:r>
            <a:r>
              <a:rPr lang="el-GR" sz="3600" dirty="0"/>
              <a:t>, </a:t>
            </a:r>
            <a:r>
              <a:rPr lang="el-GR" sz="3600" dirty="0" err="1"/>
              <a:t>οἱ</a:t>
            </a:r>
            <a:r>
              <a:rPr lang="el-GR" sz="3600" dirty="0"/>
              <a:t> θυσίες </a:t>
            </a:r>
            <a:r>
              <a:rPr lang="el-GR" sz="3600" dirty="0" err="1"/>
              <a:t>τοῦ</a:t>
            </a:r>
            <a:r>
              <a:rPr lang="el-GR" sz="3600" dirty="0"/>
              <a:t> «</a:t>
            </a:r>
            <a:r>
              <a:rPr lang="el-GR" sz="3600" dirty="0" err="1"/>
              <a:t>ἐκλεκτοῦ</a:t>
            </a:r>
            <a:r>
              <a:rPr lang="el-GR" sz="3600" dirty="0"/>
              <a:t> </a:t>
            </a:r>
            <a:r>
              <a:rPr lang="el-GR" sz="3600" dirty="0" err="1"/>
              <a:t>λαοῦ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» </a:t>
            </a:r>
            <a:r>
              <a:rPr lang="el-GR" sz="3600" dirty="0" err="1"/>
              <a:t>ὀνομάστηκαν</a:t>
            </a:r>
            <a:r>
              <a:rPr lang="el-GR" sz="3600" dirty="0"/>
              <a:t> «</a:t>
            </a:r>
            <a:r>
              <a:rPr lang="el-GR" sz="3600" dirty="0" err="1"/>
              <a:t>ἐκκλησία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».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98935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54001-6C2C-BE4D-827F-44BB52CC6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" y="1"/>
            <a:ext cx="11286424" cy="96252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02244-F06B-FC4B-9202-00FA7E773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7" y="96253"/>
            <a:ext cx="11993077" cy="6761746"/>
          </a:xfrm>
        </p:spPr>
        <p:txBody>
          <a:bodyPr>
            <a:normAutofit/>
          </a:bodyPr>
          <a:lstStyle/>
          <a:p>
            <a:r>
              <a:rPr lang="el-GR" sz="3600" dirty="0" err="1"/>
              <a:t>Μὲ</a:t>
            </a:r>
            <a:r>
              <a:rPr lang="el-GR" sz="3600" dirty="0"/>
              <a:t> βάση </a:t>
            </a:r>
            <a:r>
              <a:rPr lang="el-GR" sz="3600" dirty="0" err="1"/>
              <a:t>τὰ</a:t>
            </a:r>
            <a:r>
              <a:rPr lang="el-GR" sz="3600" dirty="0"/>
              <a:t> παραπάνω </a:t>
            </a:r>
            <a:r>
              <a:rPr lang="el-GR" sz="3600" dirty="0" err="1"/>
              <a:t>μποροῦμε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κατανοήσουμε </a:t>
            </a:r>
            <a:r>
              <a:rPr lang="el-GR" sz="3600" dirty="0" err="1"/>
              <a:t>τὴν</a:t>
            </a:r>
            <a:r>
              <a:rPr lang="el-GR" sz="3600" dirty="0"/>
              <a:t> ταύτιση </a:t>
            </a:r>
            <a:r>
              <a:rPr lang="el-GR" sz="3600" dirty="0" err="1"/>
              <a:t>τῆς</a:t>
            </a:r>
            <a:r>
              <a:rPr lang="el-GR" sz="3600" dirty="0"/>
              <a:t> «συνάξεως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»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σύναξη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πιστῶν</a:t>
            </a:r>
            <a:r>
              <a:rPr lang="el-GR" sz="3600" dirty="0"/>
              <a:t>.  </a:t>
            </a:r>
          </a:p>
          <a:p>
            <a:r>
              <a:rPr lang="el-GR" sz="3600" dirty="0" err="1"/>
              <a:t>Στὴ</a:t>
            </a:r>
            <a:r>
              <a:rPr lang="el-GR" sz="3600" dirty="0"/>
              <a:t> </a:t>
            </a:r>
            <a:r>
              <a:rPr lang="el-GR" sz="3600" i="1" dirty="0" err="1"/>
              <a:t>Διδαχὴ</a:t>
            </a:r>
            <a:r>
              <a:rPr lang="el-GR" sz="3600" i="1" dirty="0"/>
              <a:t> </a:t>
            </a:r>
            <a:r>
              <a:rPr lang="el-GR" sz="3600" i="1" dirty="0" err="1"/>
              <a:t>τῶν</a:t>
            </a:r>
            <a:r>
              <a:rPr lang="el-GR" sz="3600" i="1" dirty="0"/>
              <a:t> Δώδεκα </a:t>
            </a:r>
            <a:r>
              <a:rPr lang="el-GR" sz="3600" i="1" dirty="0" err="1"/>
              <a:t>Ἀποστόλων</a:t>
            </a:r>
            <a:r>
              <a:rPr lang="el-GR" sz="3600" dirty="0"/>
              <a:t> (2ος </a:t>
            </a:r>
            <a:r>
              <a:rPr lang="el-GR" sz="3600" dirty="0" err="1"/>
              <a:t>αἰ</a:t>
            </a:r>
            <a:r>
              <a:rPr lang="el-GR" sz="3600" dirty="0"/>
              <a:t>.) </a:t>
            </a:r>
            <a:r>
              <a:rPr lang="el-GR" sz="3600" dirty="0" err="1"/>
              <a:t>ὑπάρχει</a:t>
            </a:r>
            <a:r>
              <a:rPr lang="el-GR" sz="3600" dirty="0"/>
              <a:t> μία </a:t>
            </a:r>
            <a:r>
              <a:rPr lang="el-GR" sz="3600" dirty="0" err="1"/>
              <a:t>προσευχὴ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θείας </a:t>
            </a:r>
            <a:r>
              <a:rPr lang="el-GR" sz="3600" dirty="0" err="1"/>
              <a:t>Εὐχαριστίας</a:t>
            </a:r>
            <a:r>
              <a:rPr lang="el-GR" sz="3600" dirty="0"/>
              <a:t>,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ὁποία</a:t>
            </a:r>
            <a:r>
              <a:rPr lang="el-GR" sz="3600" dirty="0"/>
              <a:t> τονίζει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κάθε θεία Λειτουργία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 </a:t>
            </a:r>
            <a:r>
              <a:rPr lang="el-GR" sz="3600" dirty="0" err="1"/>
              <a:t>ἑνοποιεῖται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ὑπερβαίνει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</a:t>
            </a:r>
            <a:r>
              <a:rPr lang="el-GR" sz="3600" dirty="0" err="1"/>
              <a:t>τοπικοὺς</a:t>
            </a:r>
            <a:r>
              <a:rPr lang="el-GR" sz="3600" dirty="0"/>
              <a:t> </a:t>
            </a:r>
            <a:r>
              <a:rPr lang="el-GR" sz="3600" dirty="0" err="1"/>
              <a:t>διαχωρισμοὺς</a:t>
            </a:r>
            <a:r>
              <a:rPr lang="el-GR" sz="3600" dirty="0"/>
              <a:t> </a:t>
            </a:r>
            <a:r>
              <a:rPr lang="el-GR" sz="3600" dirty="0" err="1"/>
              <a:t>στὸν</a:t>
            </a:r>
            <a:r>
              <a:rPr lang="el-GR" sz="3600" dirty="0"/>
              <a:t> </a:t>
            </a:r>
            <a:r>
              <a:rPr lang="el-GR" sz="3600" dirty="0" err="1"/>
              <a:t>ἴδιο</a:t>
            </a:r>
            <a:r>
              <a:rPr lang="el-GR" sz="3600" dirty="0"/>
              <a:t> </a:t>
            </a:r>
            <a:r>
              <a:rPr lang="el-GR" sz="3600" dirty="0" err="1"/>
              <a:t>βαθμὸ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διασκορπισμένα στάχυα </a:t>
            </a:r>
            <a:r>
              <a:rPr lang="el-GR" sz="3600" dirty="0" err="1"/>
              <a:t>ἑνοποιήθηκαν</a:t>
            </a:r>
            <a:r>
              <a:rPr lang="el-GR" sz="3600" dirty="0"/>
              <a:t> </a:t>
            </a:r>
            <a:r>
              <a:rPr lang="el-GR" sz="3600" dirty="0" err="1"/>
              <a:t>στὸν</a:t>
            </a:r>
            <a:r>
              <a:rPr lang="el-GR" sz="3600" dirty="0"/>
              <a:t> </a:t>
            </a:r>
            <a:r>
              <a:rPr lang="el-GR" sz="3600" dirty="0" err="1"/>
              <a:t>ἄρτο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θείας </a:t>
            </a:r>
            <a:r>
              <a:rPr lang="el-GR" sz="3600" dirty="0" err="1"/>
              <a:t>Εὐχαριστίας</a:t>
            </a:r>
            <a:r>
              <a:rPr lang="el-GR" sz="3600" dirty="0"/>
              <a:t>.</a:t>
            </a:r>
          </a:p>
          <a:p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Γερμανὸς</a:t>
            </a:r>
            <a:r>
              <a:rPr lang="el-GR" sz="3600" dirty="0"/>
              <a:t> Κωνσταντινουπόλεως (7ος- 8ος </a:t>
            </a:r>
            <a:r>
              <a:rPr lang="el-GR" sz="3600" dirty="0" err="1"/>
              <a:t>αἰ</a:t>
            </a:r>
            <a:r>
              <a:rPr lang="el-GR" sz="3600" dirty="0"/>
              <a:t>.) γράφει </a:t>
            </a:r>
            <a:r>
              <a:rPr lang="el-GR" sz="3600" dirty="0" err="1"/>
              <a:t>ὅτι</a:t>
            </a:r>
            <a:r>
              <a:rPr lang="el-GR" sz="3600" dirty="0"/>
              <a:t> «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συνάθροιση </a:t>
            </a:r>
            <a:r>
              <a:rPr lang="el-GR" sz="3600" dirty="0" err="1"/>
              <a:t>λαοῦ</a:t>
            </a:r>
            <a:r>
              <a:rPr lang="el-GR" sz="3600" dirty="0"/>
              <a:t>, </a:t>
            </a:r>
            <a:r>
              <a:rPr lang="el-GR" sz="3600" dirty="0" err="1"/>
              <a:t>σῶμα</a:t>
            </a:r>
            <a:r>
              <a:rPr lang="el-GR" sz="3600" dirty="0"/>
              <a:t> </a:t>
            </a:r>
            <a:r>
              <a:rPr lang="el-GR" sz="3600" dirty="0" err="1"/>
              <a:t>Χριστοῦ</a:t>
            </a:r>
            <a:r>
              <a:rPr lang="el-GR" sz="3600" dirty="0"/>
              <a:t>».</a:t>
            </a:r>
            <a:endParaRPr lang="en-GR" sz="3600" dirty="0"/>
          </a:p>
          <a:p>
            <a:endParaRPr lang="en-GR" sz="3600" dirty="0"/>
          </a:p>
          <a:p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39907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2CD3C-FF5A-4A49-864C-76525C08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7002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30EC9-E90B-3C49-A739-C3A62CC5F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" y="77002"/>
            <a:ext cx="12012329" cy="6651057"/>
          </a:xfrm>
        </p:spPr>
        <p:txBody>
          <a:bodyPr>
            <a:norm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«συνάθροιση», </a:t>
            </a:r>
            <a:r>
              <a:rPr lang="el-GR" sz="3600" dirty="0" err="1"/>
              <a:t>ὅμως</a:t>
            </a:r>
            <a:r>
              <a:rPr lang="el-GR" sz="3600" dirty="0"/>
              <a:t>,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πραγματοποιεῖται</a:t>
            </a:r>
            <a:r>
              <a:rPr lang="el-GR" sz="3600" dirty="0"/>
              <a:t> μόνο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Λειτουργία, διότι </a:t>
            </a:r>
            <a:r>
              <a:rPr lang="el-GR" sz="3600" dirty="0" err="1"/>
              <a:t>Ἐκκλησία</a:t>
            </a:r>
            <a:r>
              <a:rPr lang="el-GR" sz="3600" dirty="0"/>
              <a:t>, </a:t>
            </a:r>
            <a:r>
              <a:rPr lang="el-GR" sz="3600" dirty="0" err="1"/>
              <a:t>Χριστὸς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Εὐχαριστία</a:t>
            </a:r>
            <a:r>
              <a:rPr lang="el-GR" sz="3600" dirty="0"/>
              <a:t> ταυτίζονται.</a:t>
            </a:r>
          </a:p>
          <a:p>
            <a:endParaRPr lang="el-GR" sz="3600" dirty="0"/>
          </a:p>
          <a:p>
            <a:pPr marL="0" indent="0">
              <a:buNone/>
            </a:pPr>
            <a:r>
              <a:rPr lang="el-GR" sz="3600" b="1" u="sng" dirty="0"/>
              <a:t>3. </a:t>
            </a:r>
            <a:r>
              <a:rPr lang="el-GR" sz="3600" b="1" u="sng" dirty="0" err="1"/>
              <a:t>Εὐχαριστιακὴ</a:t>
            </a:r>
            <a:r>
              <a:rPr lang="el-GR" sz="3600" b="1" u="sng" dirty="0"/>
              <a:t> σύναξη </a:t>
            </a:r>
            <a:r>
              <a:rPr lang="el-GR" sz="3600" b="1" u="sng" dirty="0" err="1"/>
              <a:t>καὶ</a:t>
            </a:r>
            <a:r>
              <a:rPr lang="el-GR" sz="3600" b="1" u="sng" dirty="0"/>
              <a:t> </a:t>
            </a:r>
            <a:r>
              <a:rPr lang="el-GR" sz="3600" b="1" u="sng" dirty="0" err="1"/>
              <a:t>ἑνότητα</a:t>
            </a:r>
            <a:r>
              <a:rPr lang="el-GR" sz="3600" b="1" u="sng" dirty="0"/>
              <a:t> </a:t>
            </a:r>
            <a:r>
              <a:rPr lang="el-GR" sz="3600" b="1" u="sng" dirty="0" err="1"/>
              <a:t>τῶν</a:t>
            </a:r>
            <a:r>
              <a:rPr lang="el-GR" sz="3600" b="1" u="sng" dirty="0"/>
              <a:t> </a:t>
            </a:r>
            <a:r>
              <a:rPr lang="el-GR" sz="3600" b="1" u="sng" dirty="0" err="1"/>
              <a:t>μελῶν</a:t>
            </a:r>
            <a:r>
              <a:rPr lang="el-GR" sz="3600" b="1" u="sng" dirty="0"/>
              <a:t> </a:t>
            </a:r>
            <a:r>
              <a:rPr lang="el-GR" sz="3600" b="1" u="sng" dirty="0" err="1"/>
              <a:t>τῆς</a:t>
            </a:r>
            <a:r>
              <a:rPr lang="el-GR" sz="3600" b="1" u="sng" dirty="0"/>
              <a:t> </a:t>
            </a:r>
            <a:r>
              <a:rPr lang="el-GR" sz="3600" b="1" u="sng" dirty="0" err="1"/>
              <a:t>Ἐκκλησίας</a:t>
            </a:r>
            <a:endParaRPr lang="en-GR" sz="3600" dirty="0"/>
          </a:p>
          <a:p>
            <a:pPr marL="0" indent="0">
              <a:buNone/>
            </a:pPr>
            <a:r>
              <a:rPr lang="el-GR" sz="3600" dirty="0"/>
              <a:t>• Μετέχοντας </a:t>
            </a:r>
            <a:r>
              <a:rPr lang="el-GR" sz="3600" dirty="0" err="1"/>
              <a:t>ὅλοι</a:t>
            </a:r>
            <a:r>
              <a:rPr lang="el-GR" sz="3600" dirty="0"/>
              <a:t> «</a:t>
            </a:r>
            <a:r>
              <a:rPr lang="el-GR" sz="3600" dirty="0" err="1"/>
              <a:t>στὸν</a:t>
            </a:r>
            <a:r>
              <a:rPr lang="el-GR" sz="3600" dirty="0"/>
              <a:t> </a:t>
            </a:r>
            <a:r>
              <a:rPr lang="el-GR" sz="3600" dirty="0" err="1"/>
              <a:t>ἕνα</a:t>
            </a:r>
            <a:r>
              <a:rPr lang="el-GR" sz="3600" dirty="0"/>
              <a:t> </a:t>
            </a:r>
            <a:r>
              <a:rPr lang="el-GR" sz="3600" dirty="0" err="1"/>
              <a:t>ἄρτο</a:t>
            </a:r>
            <a:r>
              <a:rPr lang="el-GR" sz="3600" dirty="0"/>
              <a:t>», γινόμαστε «</a:t>
            </a:r>
            <a:r>
              <a:rPr lang="el-GR" sz="3600" dirty="0" err="1"/>
              <a:t>ἕνα</a:t>
            </a:r>
            <a:r>
              <a:rPr lang="el-GR" sz="3600" dirty="0"/>
              <a:t> </a:t>
            </a:r>
            <a:r>
              <a:rPr lang="el-GR" sz="3600" dirty="0" err="1"/>
              <a:t>σῶμα</a:t>
            </a:r>
            <a:r>
              <a:rPr lang="el-GR" sz="3600" dirty="0"/>
              <a:t>».</a:t>
            </a:r>
          </a:p>
          <a:p>
            <a:pPr marL="0" indent="0">
              <a:buNone/>
            </a:pPr>
            <a:r>
              <a:rPr lang="el-GR" sz="3600" dirty="0"/>
              <a:t>• Μόνο μέσα </a:t>
            </a:r>
            <a:r>
              <a:rPr lang="el-GR" sz="3600" dirty="0" err="1"/>
              <a:t>στὴ</a:t>
            </a:r>
            <a:r>
              <a:rPr lang="el-GR" sz="3600" dirty="0"/>
              <a:t> θεία Λειτουργία </a:t>
            </a:r>
            <a:r>
              <a:rPr lang="el-GR" sz="3600" dirty="0" err="1"/>
              <a:t>ἐπιβεβαιώνουμε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ἰδιότητα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Χριστιανοῦ</a:t>
            </a:r>
            <a:r>
              <a:rPr lang="el-GR" sz="3600" dirty="0"/>
              <a:t>, </a:t>
            </a:r>
            <a:r>
              <a:rPr lang="el-GR" sz="3600" dirty="0" err="1"/>
              <a:t>ἐφόσον</a:t>
            </a:r>
            <a:r>
              <a:rPr lang="el-GR" sz="3600" dirty="0"/>
              <a:t> μόνο </a:t>
            </a:r>
            <a:r>
              <a:rPr lang="el-GR" sz="3600" dirty="0" err="1"/>
              <a:t>ἐκεῖ</a:t>
            </a:r>
            <a:r>
              <a:rPr lang="el-GR" sz="3600" dirty="0"/>
              <a:t> </a:t>
            </a:r>
            <a:r>
              <a:rPr lang="el-GR" sz="3600" dirty="0" err="1"/>
              <a:t>ἀποκτοῦμε</a:t>
            </a:r>
            <a:r>
              <a:rPr lang="el-GR" sz="3600" dirty="0"/>
              <a:t> </a:t>
            </a:r>
            <a:r>
              <a:rPr lang="el-GR" sz="3600" dirty="0" err="1"/>
              <a:t>κοινὴ</a:t>
            </a:r>
            <a:r>
              <a:rPr lang="el-GR" sz="3600" dirty="0"/>
              <a:t> </a:t>
            </a:r>
            <a:r>
              <a:rPr lang="el-GR" sz="3600" dirty="0" err="1"/>
              <a:t>ἀναφορὰ</a:t>
            </a:r>
            <a:r>
              <a:rPr lang="el-GR" sz="3600" dirty="0"/>
              <a:t> </a:t>
            </a:r>
            <a:r>
              <a:rPr lang="el-GR" sz="3600" dirty="0" err="1"/>
              <a:t>πρὸς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Χριστό.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42311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FDDF4-8279-524A-8CDC-8459E51F3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7001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C6D4-F6BF-BC4D-88CB-221029FDB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" y="154004"/>
            <a:ext cx="11925701" cy="6564430"/>
          </a:xfrm>
        </p:spPr>
        <p:txBody>
          <a:bodyPr>
            <a:normAutofit/>
          </a:bodyPr>
          <a:lstStyle/>
          <a:p>
            <a:r>
              <a:rPr lang="el-GR" sz="3600" dirty="0" err="1"/>
              <a:t>Τὰ</a:t>
            </a:r>
            <a:r>
              <a:rPr lang="el-GR" sz="3600" dirty="0"/>
              <a:t> λόγια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Χριστοῦ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i="1" dirty="0" err="1"/>
              <a:t>ὁ</a:t>
            </a:r>
            <a:r>
              <a:rPr lang="el-GR" sz="3600" i="1" dirty="0"/>
              <a:t> τρώγων μου </a:t>
            </a:r>
            <a:r>
              <a:rPr lang="el-GR" sz="3600" i="1" dirty="0" err="1"/>
              <a:t>τὴν</a:t>
            </a:r>
            <a:r>
              <a:rPr lang="el-GR" sz="3600" i="1" dirty="0"/>
              <a:t> σάρκα </a:t>
            </a:r>
            <a:r>
              <a:rPr lang="el-GR" sz="3600" i="1" dirty="0" err="1"/>
              <a:t>καὶ</a:t>
            </a:r>
            <a:r>
              <a:rPr lang="el-GR" sz="3600" i="1" dirty="0"/>
              <a:t> </a:t>
            </a:r>
            <a:r>
              <a:rPr lang="el-GR" sz="3600" i="1" dirty="0" err="1"/>
              <a:t>πίνων</a:t>
            </a:r>
            <a:r>
              <a:rPr lang="el-GR" sz="3600" i="1" dirty="0"/>
              <a:t> μου </a:t>
            </a:r>
            <a:r>
              <a:rPr lang="el-GR" sz="3600" i="1" dirty="0" err="1"/>
              <a:t>τὸ</a:t>
            </a:r>
            <a:r>
              <a:rPr lang="el-GR" sz="3600" i="1" dirty="0"/>
              <a:t> </a:t>
            </a:r>
            <a:r>
              <a:rPr lang="el-GR" sz="3600" i="1" dirty="0" err="1"/>
              <a:t>αἷμα</a:t>
            </a:r>
            <a:r>
              <a:rPr lang="el-GR" sz="3600" i="1" dirty="0"/>
              <a:t> </a:t>
            </a:r>
            <a:r>
              <a:rPr lang="el-GR" sz="3600" i="1" dirty="0" err="1"/>
              <a:t>ἐν</a:t>
            </a:r>
            <a:r>
              <a:rPr lang="el-GR" sz="3600" i="1" dirty="0"/>
              <a:t> </a:t>
            </a:r>
            <a:r>
              <a:rPr lang="el-GR" sz="3600" i="1" dirty="0" err="1"/>
              <a:t>ἐμοὶ</a:t>
            </a:r>
            <a:r>
              <a:rPr lang="el-GR" sz="3600" i="1" dirty="0"/>
              <a:t> μένει </a:t>
            </a:r>
            <a:r>
              <a:rPr lang="el-GR" sz="3600" i="1" dirty="0" err="1"/>
              <a:t>κἀγὼ</a:t>
            </a:r>
            <a:r>
              <a:rPr lang="el-GR" sz="3600" i="1" dirty="0"/>
              <a:t> </a:t>
            </a:r>
            <a:r>
              <a:rPr lang="el-GR" sz="3600" i="1" dirty="0" err="1"/>
              <a:t>ἐν</a:t>
            </a:r>
            <a:r>
              <a:rPr lang="el-GR" sz="3600" i="1" dirty="0"/>
              <a:t> </a:t>
            </a:r>
            <a:r>
              <a:rPr lang="el-GR" sz="3600" i="1" dirty="0" err="1"/>
              <a:t>αὐτῷ</a:t>
            </a:r>
            <a:r>
              <a:rPr lang="el-GR" sz="3600" dirty="0"/>
              <a:t>, </a:t>
            </a:r>
            <a:r>
              <a:rPr lang="el-GR" sz="3600" dirty="0" err="1"/>
              <a:t>συνιστοῦν</a:t>
            </a:r>
            <a:r>
              <a:rPr lang="el-GR" sz="3600" dirty="0"/>
              <a:t> </a:t>
            </a:r>
            <a:r>
              <a:rPr lang="el-GR" sz="3600" dirty="0" err="1"/>
              <a:t>ἕνα</a:t>
            </a:r>
            <a:r>
              <a:rPr lang="el-GR" sz="3600" dirty="0"/>
              <a:t> καταλύτη </a:t>
            </a:r>
            <a:r>
              <a:rPr lang="el-GR" sz="3600" dirty="0" err="1"/>
              <a:t>ἐξελίξεων</a:t>
            </a:r>
            <a:r>
              <a:rPr lang="el-GR" sz="3600" dirty="0"/>
              <a:t> </a:t>
            </a:r>
            <a:r>
              <a:rPr lang="el-GR" sz="3600" dirty="0" err="1"/>
              <a:t>στὶς</a:t>
            </a:r>
            <a:r>
              <a:rPr lang="el-GR" sz="3600" dirty="0"/>
              <a:t> σχέσεις μας μαζί Του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μέ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</a:t>
            </a:r>
            <a:r>
              <a:rPr lang="el-GR" sz="3600" dirty="0" err="1"/>
              <a:t>ὑπόλοιπους</a:t>
            </a:r>
            <a:r>
              <a:rPr lang="el-GR" sz="3600" dirty="0"/>
              <a:t> Χριστιανούς.</a:t>
            </a:r>
            <a:r>
              <a:rPr lang="en-GR" sz="3600" dirty="0"/>
              <a:t> </a:t>
            </a:r>
            <a:r>
              <a:rPr lang="el-GR" sz="3600" dirty="0"/>
              <a:t> </a:t>
            </a:r>
          </a:p>
          <a:p>
            <a:r>
              <a:rPr lang="el-GR" sz="3600" dirty="0" err="1"/>
              <a:t>Ἐκεῖνοι</a:t>
            </a:r>
            <a:r>
              <a:rPr lang="el-GR" sz="3600" dirty="0"/>
              <a:t>,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ὁποῖοι</a:t>
            </a:r>
            <a:r>
              <a:rPr lang="el-GR" sz="3600" dirty="0"/>
              <a:t> μετέχουν </a:t>
            </a:r>
            <a:r>
              <a:rPr lang="el-GR" sz="3600" dirty="0" err="1"/>
              <a:t>στὴ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, </a:t>
            </a:r>
            <a:r>
              <a:rPr lang="el-GR" sz="3600" dirty="0" err="1"/>
              <a:t>ὑπὸ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Μεταλήψεως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κοινὸ</a:t>
            </a:r>
            <a:r>
              <a:rPr lang="el-GR" sz="3600" dirty="0"/>
              <a:t> </a:t>
            </a:r>
            <a:r>
              <a:rPr lang="el-GR" sz="3600" dirty="0" err="1"/>
              <a:t>Ποτήριο</a:t>
            </a:r>
            <a:r>
              <a:rPr lang="el-GR" sz="3600" dirty="0"/>
              <a:t>, συνδέονται μεταξύ τους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δεσμοὺς</a:t>
            </a:r>
            <a:r>
              <a:rPr lang="el-GR" sz="3600" dirty="0"/>
              <a:t> </a:t>
            </a:r>
            <a:r>
              <a:rPr lang="el-GR" sz="3600" dirty="0" err="1"/>
              <a:t>ἀνώτερους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σαρκικούς.</a:t>
            </a:r>
          </a:p>
          <a:p>
            <a:r>
              <a:rPr lang="el-GR" sz="3600" dirty="0" err="1"/>
              <a:t>Ὁ</a:t>
            </a:r>
            <a:r>
              <a:rPr lang="el-GR" sz="3600" dirty="0"/>
              <a:t> Χρυσόστομος σημειώνει </a:t>
            </a:r>
            <a:r>
              <a:rPr lang="el-GR" sz="3600" dirty="0" err="1"/>
              <a:t>ὅτι</a:t>
            </a:r>
            <a:r>
              <a:rPr lang="el-GR" sz="3600" dirty="0"/>
              <a:t> «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Τράπεζα (</a:t>
            </a:r>
            <a:r>
              <a:rPr lang="el-GR" sz="3600" dirty="0" err="1"/>
              <a:t>ἡ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) </a:t>
            </a:r>
            <a:r>
              <a:rPr lang="el-GR" sz="3600" dirty="0" err="1"/>
              <a:t>εἶναι</a:t>
            </a:r>
            <a:r>
              <a:rPr lang="el-GR" sz="3600" dirty="0"/>
              <a:t> περισσότερο </a:t>
            </a:r>
            <a:r>
              <a:rPr lang="el-GR" sz="3600" dirty="0" err="1"/>
              <a:t>σεβαστὴ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</a:t>
            </a:r>
            <a:r>
              <a:rPr lang="el-GR" sz="3600" dirty="0" err="1"/>
              <a:t>δεσμοὺς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συγγένειας </a:t>
            </a:r>
            <a:r>
              <a:rPr lang="el-GR" sz="3600" dirty="0" err="1"/>
              <a:t>ἤ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φιλίας».</a:t>
            </a:r>
            <a:endParaRPr lang="en-GR" sz="3600" dirty="0"/>
          </a:p>
          <a:p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88120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9693A-3CD3-8646-B9BB-6C74A069D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1" cy="45719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09563-AD85-004A-96BF-298009C88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" y="144379"/>
            <a:ext cx="11983453" cy="6612555"/>
          </a:xfrm>
        </p:spPr>
        <p:txBody>
          <a:bodyPr>
            <a:normAutofit/>
          </a:bodyPr>
          <a:lstStyle/>
          <a:p>
            <a:r>
              <a:rPr lang="el-GR" sz="3600" dirty="0" err="1"/>
              <a:t>Γι</a:t>
            </a:r>
            <a:r>
              <a:rPr lang="el-GR" sz="3600" dirty="0"/>
              <a:t>᾽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συνειδητοποιοῦμε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μόνο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 </a:t>
            </a:r>
            <a:r>
              <a:rPr lang="el-GR" sz="3600" dirty="0" err="1"/>
              <a:t>αἰσθανόμαστε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ναοῦ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«</a:t>
            </a:r>
            <a:r>
              <a:rPr lang="el-GR" sz="3600" dirty="0" err="1"/>
              <a:t>πατρικοῦ</a:t>
            </a:r>
            <a:r>
              <a:rPr lang="el-GR" sz="3600" dirty="0"/>
              <a:t> </a:t>
            </a:r>
            <a:r>
              <a:rPr lang="el-GR" sz="3600" dirty="0" err="1"/>
              <a:t>οἴκου</a:t>
            </a:r>
            <a:r>
              <a:rPr lang="el-GR" sz="3600" dirty="0"/>
              <a:t>», </a:t>
            </a:r>
            <a:r>
              <a:rPr lang="el-GR" sz="3600" dirty="0" err="1"/>
              <a:t>ἐφόσον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κοινὴ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</a:t>
            </a:r>
            <a:r>
              <a:rPr lang="el-GR" sz="3600" dirty="0" err="1"/>
              <a:t>συμμετοχὴ</a:t>
            </a:r>
            <a:r>
              <a:rPr lang="el-GR" sz="3600" dirty="0"/>
              <a:t> γινόμαστε, </a:t>
            </a:r>
            <a:r>
              <a:rPr lang="el-GR" sz="3600" dirty="0" err="1"/>
              <a:t>κατὰ</a:t>
            </a:r>
            <a:r>
              <a:rPr lang="el-GR" sz="3600" dirty="0"/>
              <a:t> τρόπο </a:t>
            </a:r>
            <a:r>
              <a:rPr lang="el-GR" sz="3600" dirty="0" err="1"/>
              <a:t>ὀντολογικό</a:t>
            </a:r>
            <a:r>
              <a:rPr lang="el-GR" sz="3600" dirty="0"/>
              <a:t>, </a:t>
            </a:r>
            <a:r>
              <a:rPr lang="el-GR" sz="3600" dirty="0" err="1"/>
              <a:t>ἀδελφοὶ</a:t>
            </a:r>
            <a:r>
              <a:rPr lang="el-GR" sz="3600" dirty="0"/>
              <a:t>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σῶμα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.</a:t>
            </a:r>
          </a:p>
          <a:p>
            <a:r>
              <a:rPr lang="el-GR" sz="3600" dirty="0" err="1"/>
              <a:t>Στὸ</a:t>
            </a:r>
            <a:r>
              <a:rPr lang="el-GR" sz="3600" dirty="0"/>
              <a:t> Σύμβολο </a:t>
            </a:r>
            <a:r>
              <a:rPr lang="el-GR" sz="3600" dirty="0" err="1"/>
              <a:t>τῆς</a:t>
            </a:r>
            <a:r>
              <a:rPr lang="el-GR" sz="3600" dirty="0"/>
              <a:t> Πίστεως </a:t>
            </a:r>
            <a:r>
              <a:rPr lang="el-GR" sz="3600" dirty="0" err="1"/>
              <a:t>ὁμολογοῦμε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 μας </a:t>
            </a:r>
            <a:r>
              <a:rPr lang="el-GR" sz="3600" dirty="0" err="1"/>
              <a:t>εἶναι</a:t>
            </a:r>
            <a:r>
              <a:rPr lang="el-GR" sz="3600" dirty="0"/>
              <a:t> «μία» </a:t>
            </a:r>
            <a:r>
              <a:rPr lang="el-GR" sz="3600" dirty="0" err="1"/>
              <a:t>καὶ</a:t>
            </a:r>
            <a:r>
              <a:rPr lang="el-GR" sz="3600" dirty="0"/>
              <a:t> «</a:t>
            </a:r>
            <a:r>
              <a:rPr lang="el-GR" sz="3600" dirty="0" err="1"/>
              <a:t>καθολικὴ</a:t>
            </a:r>
            <a:r>
              <a:rPr lang="el-GR" sz="3600" dirty="0"/>
              <a:t>».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</a:t>
            </a:r>
            <a:r>
              <a:rPr lang="el-GR" sz="3600" dirty="0" err="1"/>
              <a:t>ὅρους</a:t>
            </a:r>
            <a:r>
              <a:rPr lang="el-GR" sz="3600" dirty="0"/>
              <a:t> </a:t>
            </a:r>
            <a:r>
              <a:rPr lang="el-GR" sz="3600" dirty="0" err="1"/>
              <a:t>αὐτοὺς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Πατέρες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Οἰκουμενικῶν</a:t>
            </a:r>
            <a:r>
              <a:rPr lang="el-GR" sz="3600" dirty="0"/>
              <a:t> Συνόδων θέλησαν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ἐκφράσουν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μυστηριακὴ</a:t>
            </a:r>
            <a:r>
              <a:rPr lang="el-GR" sz="3600" dirty="0"/>
              <a:t> </a:t>
            </a:r>
            <a:r>
              <a:rPr lang="el-GR" sz="3600" dirty="0" err="1"/>
              <a:t>ἑνότητα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.</a:t>
            </a:r>
          </a:p>
          <a:p>
            <a:r>
              <a:rPr lang="el-GR" sz="3600" dirty="0" err="1"/>
              <a:t>Ἡ</a:t>
            </a:r>
            <a:r>
              <a:rPr lang="el-GR" sz="3600" dirty="0"/>
              <a:t> καθολικότητα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ἀθροιστικῆς</a:t>
            </a:r>
            <a:r>
              <a:rPr lang="el-GR" sz="3600" dirty="0"/>
              <a:t> ποσότητας,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«</a:t>
            </a:r>
            <a:r>
              <a:rPr lang="el-GR" sz="3600" dirty="0" err="1"/>
              <a:t>καινὴ</a:t>
            </a:r>
            <a:r>
              <a:rPr lang="el-GR" sz="3600" dirty="0"/>
              <a:t> (καινούργια) κτίση»,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ὁποία</a:t>
            </a:r>
            <a:r>
              <a:rPr lang="el-GR" sz="3600" dirty="0"/>
              <a:t> </a:t>
            </a:r>
            <a:r>
              <a:rPr lang="el-GR" sz="3600" dirty="0" err="1"/>
              <a:t>ἐπιτυγχάνεται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πιστότητα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ἀλήθεια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παρουσία </a:t>
            </a:r>
            <a:r>
              <a:rPr lang="el-GR" sz="3600" dirty="0" err="1"/>
              <a:t>τοῦ</a:t>
            </a:r>
            <a:r>
              <a:rPr lang="el-GR" sz="3600" dirty="0"/>
              <a:t> Κυρίου.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163629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143B-6AC6-9949-B1F2-C073E2881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45719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448B1-819B-1740-B658-3DE39BDFE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78" y="170846"/>
            <a:ext cx="11944950" cy="6547587"/>
          </a:xfrm>
        </p:spPr>
        <p:txBody>
          <a:bodyPr>
            <a:noAutofit/>
          </a:bodyPr>
          <a:lstStyle/>
          <a:p>
            <a:r>
              <a:rPr lang="el-GR" sz="3600" dirty="0" err="1"/>
              <a:t>Οἱ</a:t>
            </a:r>
            <a:r>
              <a:rPr lang="el-GR" sz="3600" dirty="0"/>
              <a:t> θεόπνευστοι </a:t>
            </a:r>
            <a:r>
              <a:rPr lang="el-GR" sz="3600" dirty="0" err="1"/>
              <a:t>συγγραφεῖς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Καινῆς</a:t>
            </a:r>
            <a:r>
              <a:rPr lang="el-GR" sz="3600" dirty="0"/>
              <a:t> Διαθήκης, </a:t>
            </a:r>
            <a:r>
              <a:rPr lang="el-GR" sz="3600" dirty="0" err="1"/>
              <a:t>ἀναφερόμενοι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ἑνότητα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, </a:t>
            </a:r>
            <a:r>
              <a:rPr lang="el-GR" sz="3600" dirty="0" err="1"/>
              <a:t>χρησιμοποιοῦν</a:t>
            </a:r>
            <a:r>
              <a:rPr lang="el-GR" sz="3600" dirty="0"/>
              <a:t> </a:t>
            </a:r>
            <a:r>
              <a:rPr lang="el-GR" sz="3600" dirty="0" err="1"/>
              <a:t>πολλὲς</a:t>
            </a:r>
            <a:r>
              <a:rPr lang="el-GR" sz="3600" dirty="0"/>
              <a:t> </a:t>
            </a:r>
            <a:r>
              <a:rPr lang="el-GR" sz="3600" dirty="0" err="1"/>
              <a:t>εἰκόνες</a:t>
            </a:r>
            <a:r>
              <a:rPr lang="el-GR" sz="3600" dirty="0"/>
              <a:t>,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ὁποῖες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περισσότερο </a:t>
            </a:r>
            <a:r>
              <a:rPr lang="el-GR" sz="3600" dirty="0" err="1"/>
              <a:t>ἐκφραστικὴ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εἰκόνα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σώματος.</a:t>
            </a:r>
          </a:p>
          <a:p>
            <a:r>
              <a:rPr lang="el-GR" sz="3600" dirty="0"/>
              <a:t>Γνωρίζουμε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ἄτομο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κοινότητα σπάνια συμπορεύονται μέσα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ἱστορία</a:t>
            </a:r>
            <a:r>
              <a:rPr lang="el-GR" sz="3600" dirty="0"/>
              <a:t>. </a:t>
            </a:r>
            <a:r>
              <a:rPr lang="el-GR" sz="3600" dirty="0" err="1"/>
              <a:t>Στὴ</a:t>
            </a:r>
            <a:r>
              <a:rPr lang="el-GR" sz="3600" dirty="0"/>
              <a:t> θεία Λειτουργία, </a:t>
            </a:r>
            <a:r>
              <a:rPr lang="el-GR" sz="3600" dirty="0" err="1"/>
              <a:t>ὅμως</a:t>
            </a:r>
            <a:r>
              <a:rPr lang="el-GR" sz="3600" dirty="0"/>
              <a:t>, </a:t>
            </a:r>
            <a:r>
              <a:rPr lang="el-GR" sz="3600" dirty="0" err="1"/>
              <a:t>τὰ</a:t>
            </a:r>
            <a:r>
              <a:rPr lang="el-GR" sz="3600" dirty="0"/>
              <a:t> δύο </a:t>
            </a:r>
            <a:r>
              <a:rPr lang="el-GR" sz="3600" dirty="0" err="1"/>
              <a:t>αὐτὰ</a:t>
            </a:r>
            <a:r>
              <a:rPr lang="el-GR" sz="3600" dirty="0"/>
              <a:t> </a:t>
            </a:r>
            <a:r>
              <a:rPr lang="el-GR" sz="3600" dirty="0" err="1"/>
              <a:t>συναντῶνται</a:t>
            </a:r>
            <a:r>
              <a:rPr lang="el-GR" sz="3600" dirty="0"/>
              <a:t>: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ἄτομο</a:t>
            </a:r>
            <a:r>
              <a:rPr lang="el-GR" sz="3600" dirty="0"/>
              <a:t> πορεύεται </a:t>
            </a:r>
            <a:r>
              <a:rPr lang="el-GR" sz="3600" dirty="0" err="1"/>
              <a:t>πρὸς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κοινότητα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κοινότητα </a:t>
            </a:r>
            <a:r>
              <a:rPr lang="el-GR" sz="3600" dirty="0" err="1"/>
              <a:t>ὑποδέχεται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ἄτομο</a:t>
            </a:r>
            <a:r>
              <a:rPr lang="el-GR" sz="3600" dirty="0"/>
              <a:t>.</a:t>
            </a:r>
          </a:p>
          <a:p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«</a:t>
            </a:r>
            <a:r>
              <a:rPr lang="el-GR" sz="3600" dirty="0" err="1"/>
              <a:t>ἀτομικὸ</a:t>
            </a:r>
            <a:r>
              <a:rPr lang="el-GR" sz="3600" dirty="0"/>
              <a:t> </a:t>
            </a:r>
            <a:r>
              <a:rPr lang="el-GR" sz="3600" dirty="0" err="1"/>
              <a:t>σῶμα</a:t>
            </a:r>
            <a:r>
              <a:rPr lang="el-GR" sz="3600" dirty="0"/>
              <a:t>»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Χριστοῦ</a:t>
            </a:r>
            <a:r>
              <a:rPr lang="el-GR" sz="3600" dirty="0"/>
              <a:t> </a:t>
            </a:r>
            <a:r>
              <a:rPr lang="el-GR" sz="3600" dirty="0" err="1"/>
              <a:t>ἑνώνεται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«</a:t>
            </a:r>
            <a:r>
              <a:rPr lang="el-GR" sz="3600" dirty="0" err="1"/>
              <a:t>κοινωνικὸ</a:t>
            </a:r>
            <a:r>
              <a:rPr lang="el-GR" sz="3600" dirty="0"/>
              <a:t>» </a:t>
            </a:r>
            <a:r>
              <a:rPr lang="el-GR" sz="3600" dirty="0" err="1"/>
              <a:t>σῶμα</a:t>
            </a:r>
            <a:r>
              <a:rPr lang="el-GR" sz="3600" dirty="0"/>
              <a:t> Του, </a:t>
            </a:r>
            <a:r>
              <a:rPr lang="el-GR" sz="3600" dirty="0" err="1"/>
              <a:t>ὅταν</a:t>
            </a:r>
            <a:r>
              <a:rPr lang="el-GR" sz="3600" dirty="0"/>
              <a:t> </a:t>
            </a:r>
            <a:r>
              <a:rPr lang="el-GR" sz="3600" dirty="0" err="1"/>
              <a:t>στὸ</a:t>
            </a:r>
            <a:r>
              <a:rPr lang="el-GR" sz="3600" dirty="0"/>
              <a:t> τέλος </a:t>
            </a:r>
            <a:r>
              <a:rPr lang="el-GR" sz="3600" dirty="0" err="1"/>
              <a:t>τῆς</a:t>
            </a:r>
            <a:r>
              <a:rPr lang="el-GR" sz="3600" dirty="0"/>
              <a:t> Θ. Λειτουργίας </a:t>
            </a:r>
            <a:r>
              <a:rPr lang="el-GR" sz="3600" dirty="0" err="1"/>
              <a:t>ἐπιτελεῖται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λεγόμενη «</a:t>
            </a:r>
            <a:r>
              <a:rPr lang="el-GR" sz="3600" dirty="0" err="1"/>
              <a:t>συστολὴ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Τιμίων Δώρων», </a:t>
            </a:r>
            <a:r>
              <a:rPr lang="el-GR" sz="3600" dirty="0" err="1"/>
              <a:t>ὅταν</a:t>
            </a:r>
            <a:r>
              <a:rPr lang="el-GR" sz="3600" dirty="0"/>
              <a:t>, δηλαδή, </a:t>
            </a:r>
            <a:r>
              <a:rPr lang="el-GR" sz="3600" dirty="0" err="1"/>
              <a:t>ὁ</a:t>
            </a:r>
            <a:r>
              <a:rPr lang="el-GR" sz="3600" dirty="0"/>
              <a:t> «</a:t>
            </a:r>
            <a:r>
              <a:rPr lang="el-GR" sz="3600" dirty="0" err="1"/>
              <a:t>ἀμνὸς</a:t>
            </a:r>
            <a:r>
              <a:rPr lang="el-GR" sz="3600" dirty="0"/>
              <a:t>» (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κεντρικὸ</a:t>
            </a:r>
            <a:r>
              <a:rPr lang="el-GR" sz="3600" dirty="0"/>
              <a:t> </a:t>
            </a:r>
            <a:r>
              <a:rPr lang="el-GR" sz="3600" dirty="0" err="1"/>
              <a:t>τμῆμα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προσφόρου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4775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8097A-B864-D34C-ACE4-4F159C7B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45719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D3153-C6D5-3C4A-9C50-455D38D3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2" y="190097"/>
            <a:ext cx="11973827" cy="6453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dirty="0"/>
              <a:t>φέρει </a:t>
            </a:r>
            <a:r>
              <a:rPr lang="el-GR" sz="3600" dirty="0" err="1"/>
              <a:t>τὰ</a:t>
            </a:r>
            <a:r>
              <a:rPr lang="el-GR" sz="3600" dirty="0"/>
              <a:t> </a:t>
            </a:r>
            <a:r>
              <a:rPr lang="el-GR" sz="3600" dirty="0" err="1"/>
              <a:t>ἀρχικὰ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ὀνόματος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Χριστοῦ</a:t>
            </a:r>
            <a:r>
              <a:rPr lang="el-GR" sz="3600" dirty="0"/>
              <a:t>) </a:t>
            </a:r>
            <a:r>
              <a:rPr lang="el-GR" sz="3600" dirty="0" err="1"/>
              <a:t>ἑνώνεται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«μερίδες»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πιστῶν</a:t>
            </a:r>
            <a:r>
              <a:rPr lang="el-GR" sz="3600" dirty="0"/>
              <a:t>.</a:t>
            </a:r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χριστιανικὴ</a:t>
            </a:r>
            <a:r>
              <a:rPr lang="el-GR" sz="3600" dirty="0"/>
              <a:t> </a:t>
            </a:r>
            <a:r>
              <a:rPr lang="el-GR" sz="3600" dirty="0" err="1"/>
              <a:t>ὕπαρξη</a:t>
            </a:r>
            <a:r>
              <a:rPr lang="el-GR" sz="3600" dirty="0"/>
              <a:t> </a:t>
            </a:r>
            <a:r>
              <a:rPr lang="el-GR" sz="3600" dirty="0" err="1"/>
              <a:t>ἐνσωματώνεται</a:t>
            </a:r>
            <a:r>
              <a:rPr lang="el-GR" sz="3600" dirty="0"/>
              <a:t> μέσα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κοινότητα, </a:t>
            </a:r>
            <a:r>
              <a:rPr lang="el-GR" sz="3600" dirty="0" err="1"/>
              <a:t>παρὰ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γεγονὸς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ἀποτελεῖ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ὕπαρξη</a:t>
            </a:r>
            <a:r>
              <a:rPr lang="el-GR" sz="3600" dirty="0"/>
              <a:t> μία </a:t>
            </a:r>
            <a:r>
              <a:rPr lang="el-GR" sz="3600" dirty="0" err="1"/>
              <a:t>ἀντινομία</a:t>
            </a:r>
            <a:r>
              <a:rPr lang="el-GR" sz="3600" dirty="0"/>
              <a:t>.</a:t>
            </a:r>
            <a:r>
              <a:rPr lang="en-GR" sz="3600" dirty="0"/>
              <a:t> </a:t>
            </a:r>
            <a:endParaRPr lang="el-GR" sz="3600" dirty="0"/>
          </a:p>
          <a:p>
            <a:pPr marL="0" indent="0">
              <a:buNone/>
            </a:pPr>
            <a:r>
              <a:rPr lang="el-GR" sz="3600" dirty="0"/>
              <a:t>• </a:t>
            </a:r>
            <a:r>
              <a:rPr lang="el-GR" sz="3600" dirty="0" err="1"/>
              <a:t>Εἶναι</a:t>
            </a:r>
            <a:r>
              <a:rPr lang="el-GR" sz="3600" dirty="0"/>
              <a:t> σφάλμα </a:t>
            </a:r>
            <a:r>
              <a:rPr lang="el-GR" sz="3600" dirty="0" err="1"/>
              <a:t>νὰ</a:t>
            </a:r>
            <a:r>
              <a:rPr lang="el-GR" sz="3600" dirty="0"/>
              <a:t> νομίζουμε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Λειτουργία </a:t>
            </a:r>
            <a:r>
              <a:rPr lang="el-GR" sz="3600" dirty="0" err="1"/>
              <a:t>ὁ</a:t>
            </a:r>
            <a:r>
              <a:rPr lang="el-GR" sz="3600" dirty="0"/>
              <a:t> στόχος </a:t>
            </a:r>
            <a:r>
              <a:rPr lang="el-GR" sz="3600" dirty="0" err="1"/>
              <a:t>συμμετοχῆς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πιστοῦ</a:t>
            </a:r>
            <a:r>
              <a:rPr lang="el-GR" sz="3600" dirty="0"/>
              <a:t> </a:t>
            </a:r>
            <a:r>
              <a:rPr lang="el-GR" sz="3600" dirty="0" err="1"/>
              <a:t>ἐξαντλεῖται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δυνατότητα </a:t>
            </a:r>
            <a:r>
              <a:rPr lang="el-GR" sz="3600" dirty="0" err="1"/>
              <a:t>προσευχῆς</a:t>
            </a:r>
            <a:r>
              <a:rPr lang="el-GR" sz="3600" dirty="0"/>
              <a:t>. </a:t>
            </a:r>
            <a:r>
              <a:rPr lang="el-GR" sz="3600" dirty="0" err="1"/>
              <a:t>Ὁ</a:t>
            </a:r>
            <a:r>
              <a:rPr lang="el-GR" sz="3600" dirty="0"/>
              <a:t> Χρυσόστομος τονίζει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στὸ</a:t>
            </a:r>
            <a:r>
              <a:rPr lang="el-GR" sz="3600" dirty="0"/>
              <a:t> σπίτι μας </a:t>
            </a:r>
            <a:r>
              <a:rPr lang="el-GR" sz="3600" dirty="0" err="1"/>
              <a:t>θὰ</a:t>
            </a:r>
            <a:r>
              <a:rPr lang="el-GR" sz="3600" dirty="0"/>
              <a:t> μπορούσαμε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προσευχηθοῦμε</a:t>
            </a:r>
            <a:r>
              <a:rPr lang="el-GR" sz="3600" dirty="0"/>
              <a:t> καλύτερα </a:t>
            </a:r>
            <a:r>
              <a:rPr lang="el-GR" sz="3600" dirty="0" err="1"/>
              <a:t>ἀπ</a:t>
            </a:r>
            <a:r>
              <a:rPr lang="el-GR" sz="3600" dirty="0"/>
              <a:t>᾽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διάρκεια </a:t>
            </a:r>
            <a:r>
              <a:rPr lang="el-GR" sz="3600" dirty="0" err="1"/>
              <a:t>τῆς</a:t>
            </a:r>
            <a:r>
              <a:rPr lang="el-GR" sz="3600" dirty="0"/>
              <a:t> θείας Λειτουργίας.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3251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1351</Words>
  <Application>Microsoft Macintosh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310</cp:revision>
  <dcterms:created xsi:type="dcterms:W3CDTF">2021-02-22T13:28:41Z</dcterms:created>
  <dcterms:modified xsi:type="dcterms:W3CDTF">2021-04-01T07:00:47Z</dcterms:modified>
</cp:coreProperties>
</file>