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40" r:id="rId2"/>
    <p:sldId id="341" r:id="rId3"/>
    <p:sldId id="342" r:id="rId4"/>
    <p:sldId id="343" r:id="rId5"/>
    <p:sldId id="344" r:id="rId6"/>
    <p:sldId id="345" r:id="rId7"/>
    <p:sldId id="346" r:id="rId8"/>
    <p:sldId id="347" r:id="rId9"/>
    <p:sldId id="348" r:id="rId10"/>
    <p:sldId id="349" r:id="rId11"/>
    <p:sldId id="350" r:id="rId12"/>
    <p:sldId id="351" r:id="rId13"/>
    <p:sldId id="352" r:id="rId14"/>
    <p:sldId id="353" r:id="rId15"/>
    <p:sldId id="354" r:id="rId16"/>
    <p:sldId id="355" r:id="rId17"/>
    <p:sldId id="356" r:id="rId18"/>
    <p:sldId id="357" r:id="rId19"/>
    <p:sldId id="358" r:id="rId20"/>
  </p:sldIdLst>
  <p:sldSz cx="12192000" cy="6858000"/>
  <p:notesSz cx="6858000" cy="9144000"/>
  <p:defaultTextStyle>
    <a:defPPr>
      <a:defRPr lang="en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44"/>
    <p:restoredTop sz="93475"/>
  </p:normalViewPr>
  <p:slideViewPr>
    <p:cSldViewPr snapToGrid="0" snapToObjects="1">
      <p:cViewPr varScale="1">
        <p:scale>
          <a:sx n="122" d="100"/>
          <a:sy n="122" d="100"/>
        </p:scale>
        <p:origin x="84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3203EA-1CD3-BC4E-A21B-CB8851D60E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F80A2B-84DF-7641-B808-548ABBC7A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84FC81-BDE8-404E-9343-BC3F22C48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132F-5D15-184E-8D37-50697888BC65}" type="datetimeFigureOut">
              <a:rPr lang="en-GR" smtClean="0"/>
              <a:t>14/4/21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C29D06-8BC1-1B42-8706-03B851613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4E9BAD-BB51-3F43-8D81-71370D7D9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FDAA-3F0E-4647-9F29-DF35A6CA5D8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394457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367A1-F3C7-754B-B583-1E84065CA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53B120-92A7-1C44-9C5B-E53C705E6C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6D0979-341E-8148-B3B4-71AD56157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132F-5D15-184E-8D37-50697888BC65}" type="datetimeFigureOut">
              <a:rPr lang="en-GR" smtClean="0"/>
              <a:t>14/4/21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FB571B-3A39-5E4D-9ED2-47F1072FC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FB5CD4-92B5-C440-8498-789EE0688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FDAA-3F0E-4647-9F29-DF35A6CA5D8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94694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7E32A79-E76F-EC4F-9E37-E4AF4AEF36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96B6C3-76B8-E749-A61E-39A503288E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2EF9E-E57C-7F47-80C0-FF53D80F24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132F-5D15-184E-8D37-50697888BC65}" type="datetimeFigureOut">
              <a:rPr lang="en-GR" smtClean="0"/>
              <a:t>14/4/21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39ACA7-BCA0-124C-9364-D73F62C33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2A56DA-FE99-724D-931B-C8B6BBF9C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FDAA-3F0E-4647-9F29-DF35A6CA5D8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982549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6B651C-BE67-4541-AAAF-67595C5D8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6DBD19-0886-FB48-A911-747945E5FE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99E02A-18E1-A848-931D-D58423C19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132F-5D15-184E-8D37-50697888BC65}" type="datetimeFigureOut">
              <a:rPr lang="en-GR" smtClean="0"/>
              <a:t>14/4/21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D1C3FC-5477-E744-A41C-ACB936036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1ABCA6-7C0D-FC40-82B3-261CD3DC7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FDAA-3F0E-4647-9F29-DF35A6CA5D8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54142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FF1740-EE0E-9A47-9FEC-B9C3AECEE4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627AF5-19E6-4C4D-8FF3-B91FD3C85F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6E6AB6-5014-534F-BA5D-E12C9AD23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132F-5D15-184E-8D37-50697888BC65}" type="datetimeFigureOut">
              <a:rPr lang="en-GR" smtClean="0"/>
              <a:t>14/4/21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CFFA25-CB34-0A48-AE43-B436EF2F6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048425-C93A-F947-A58D-59FB9C8E3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FDAA-3F0E-4647-9F29-DF35A6CA5D8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689836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5E82D-3078-AC41-B657-E3C08CEB3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F80EE4-CC0D-BC4E-9B5C-65C655B4A9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4DD611-860E-B749-A699-FD8EB4CC6F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7647E0-2677-E446-A418-99F2509A7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132F-5D15-184E-8D37-50697888BC65}" type="datetimeFigureOut">
              <a:rPr lang="en-GR" smtClean="0"/>
              <a:t>14/4/21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9F5747-EB7D-4B47-8460-B1C088C08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334AE9-5962-BA42-BF9D-D5CDB2932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FDAA-3F0E-4647-9F29-DF35A6CA5D8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631755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A6D96-D3A2-4349-8D5C-15BCF5B71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C84404-4FBD-584C-8B95-F4B6A68015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D5FC31-5341-894A-842E-6127627CCE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0AB4D9-485F-7B44-83F3-0E9F00C854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80381C-0838-C14A-99D3-32A4A4571F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7DD64FE-7A4B-0E4D-9E85-861079041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132F-5D15-184E-8D37-50697888BC65}" type="datetimeFigureOut">
              <a:rPr lang="en-GR" smtClean="0"/>
              <a:t>14/4/21</a:t>
            </a:fld>
            <a:endParaRPr lang="en-G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E20467-FE7F-F242-9299-8D6174B4F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653EF31-B1EB-9B4D-A8BB-FA415DED5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FDAA-3F0E-4647-9F29-DF35A6CA5D8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867345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F5303F-28E6-0C4B-9CBE-D8418C50A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4D9A432-EEEC-9345-A028-547D0C88A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132F-5D15-184E-8D37-50697888BC65}" type="datetimeFigureOut">
              <a:rPr lang="en-GR" smtClean="0"/>
              <a:t>14/4/21</a:t>
            </a:fld>
            <a:endParaRPr lang="en-G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EA2F44-4822-7045-B3FF-3E05FC12B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C77AD8-0822-774A-A2C9-D95A4199D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FDAA-3F0E-4647-9F29-DF35A6CA5D8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601428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03850A-7650-1741-B856-C75077FA2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132F-5D15-184E-8D37-50697888BC65}" type="datetimeFigureOut">
              <a:rPr lang="en-GR" smtClean="0"/>
              <a:t>14/4/21</a:t>
            </a:fld>
            <a:endParaRPr lang="en-G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0B1222-5B86-4F47-82B9-D679D976B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4452C7-7B76-4944-A228-557C40D8D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FDAA-3F0E-4647-9F29-DF35A6CA5D8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182603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38DF8-5EC2-0F4C-8123-8B62D645CA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DC8B46-624E-E64B-9793-BF024851CC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282969-05D3-FF46-A924-F58C933222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A58E35-7210-7542-94C2-BAD0EDADE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132F-5D15-184E-8D37-50697888BC65}" type="datetimeFigureOut">
              <a:rPr lang="en-GR" smtClean="0"/>
              <a:t>14/4/21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147F10-C5DD-AD44-B908-575172830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C647C3-DE44-6640-A79F-7FAE6FF2F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FDAA-3F0E-4647-9F29-DF35A6CA5D8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60773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16F5F-5E71-7E40-9F60-DA9E54C3C2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4482DD-D86E-0A4D-B02B-B8F2EE1AD3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DF228F-5DC6-D94D-89BE-FCE8448718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A8A8E1-FC54-6747-8E18-856E31FAA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132F-5D15-184E-8D37-50697888BC65}" type="datetimeFigureOut">
              <a:rPr lang="en-GR" smtClean="0"/>
              <a:t>14/4/21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C2E6D2-0464-0A4F-99C3-8C2F7E7E5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E1939B-F85A-204A-BB49-166CD5621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FDAA-3F0E-4647-9F29-DF35A6CA5D8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806496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EE7064-70A0-1149-AFD2-5B921F611E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B4DF6E-2A9F-4E48-9C9D-4E7E4772AA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501E77-18FD-8C46-B856-3087E3B50E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F132F-5D15-184E-8D37-50697888BC65}" type="datetimeFigureOut">
              <a:rPr lang="en-GR" smtClean="0"/>
              <a:t>14/4/21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297C16-03FF-1A49-958C-25E75F7594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D705B-8C4D-7149-B560-480C34AE04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BFDAA-3F0E-4647-9F29-DF35A6CA5D8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234107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66391-2411-8C46-ABDB-A453FD936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1353800" cy="67376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87A35A-988C-D248-932D-388E6ADC8B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77" y="211755"/>
            <a:ext cx="12002703" cy="65355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3600" b="1" u="sng" dirty="0"/>
              <a:t>5. </a:t>
            </a:r>
            <a:r>
              <a:rPr lang="el-GR" sz="3600" b="1" u="sng" dirty="0" err="1"/>
              <a:t>Ἡ</a:t>
            </a:r>
            <a:r>
              <a:rPr lang="el-GR" sz="3600" b="1" u="sng" dirty="0"/>
              <a:t> </a:t>
            </a:r>
            <a:r>
              <a:rPr lang="el-GR" sz="3600" b="1" u="sng" dirty="0" err="1"/>
              <a:t>ἐκκλησιολογικὴ</a:t>
            </a:r>
            <a:r>
              <a:rPr lang="el-GR" sz="3600" b="1" u="sng" dirty="0"/>
              <a:t> θεώρηση </a:t>
            </a:r>
            <a:r>
              <a:rPr lang="el-GR" sz="3600" b="1" u="sng" dirty="0" err="1"/>
              <a:t>τῆς</a:t>
            </a:r>
            <a:r>
              <a:rPr lang="el-GR" sz="3600" b="1" u="sng" dirty="0"/>
              <a:t> θείας </a:t>
            </a:r>
            <a:r>
              <a:rPr lang="el-GR" sz="3600" b="1" u="sng" dirty="0" err="1"/>
              <a:t>Εὐχαριστίας</a:t>
            </a:r>
            <a:r>
              <a:rPr lang="el-GR" sz="3600" b="1" u="sng" dirty="0"/>
              <a:t>, </a:t>
            </a:r>
            <a:r>
              <a:rPr lang="el-GR" sz="3600" b="1" u="sng" dirty="0" err="1"/>
              <a:t>πηγὴ</a:t>
            </a:r>
            <a:r>
              <a:rPr lang="el-GR" sz="3600" b="1" u="sng" dirty="0"/>
              <a:t> </a:t>
            </a:r>
            <a:r>
              <a:rPr lang="el-GR" sz="3600" b="1" u="sng" dirty="0" err="1"/>
              <a:t>ἐκκλησιαστικῆς</a:t>
            </a:r>
            <a:r>
              <a:rPr lang="el-GR" sz="3600" b="1" u="sng" dirty="0"/>
              <a:t> </a:t>
            </a:r>
            <a:r>
              <a:rPr lang="el-GR" sz="3600" b="1" u="sng" dirty="0" err="1"/>
              <a:t>αὐτοσυνειδησίας</a:t>
            </a:r>
            <a:r>
              <a:rPr lang="el-GR" sz="3600" b="1" u="sng" dirty="0"/>
              <a:t> </a:t>
            </a:r>
            <a:r>
              <a:rPr lang="el-GR" sz="3600" b="1" u="sng" dirty="0" err="1"/>
              <a:t>καὶ</a:t>
            </a:r>
            <a:r>
              <a:rPr lang="el-GR" sz="3600" b="1" u="sng" dirty="0"/>
              <a:t> </a:t>
            </a:r>
            <a:r>
              <a:rPr lang="el-GR" sz="3600" b="1" u="sng" dirty="0" err="1"/>
              <a:t>λειτουργικῆς</a:t>
            </a:r>
            <a:r>
              <a:rPr lang="el-GR" sz="3600" b="1" u="sng" dirty="0"/>
              <a:t> </a:t>
            </a:r>
            <a:r>
              <a:rPr lang="el-GR" sz="3600" b="1" u="sng" dirty="0" err="1"/>
              <a:t>ἀναγεννήσεως</a:t>
            </a:r>
            <a:endParaRPr lang="en-GR" sz="3600" dirty="0"/>
          </a:p>
          <a:p>
            <a:pPr marL="0" indent="0">
              <a:buNone/>
            </a:pPr>
            <a:r>
              <a:rPr lang="el-GR" sz="3600" u="dotted" dirty="0"/>
              <a:t>Α. </a:t>
            </a:r>
            <a:r>
              <a:rPr lang="el-GR" sz="3600" u="dotted" dirty="0" err="1"/>
              <a:t>Ὁ</a:t>
            </a:r>
            <a:r>
              <a:rPr lang="el-GR" sz="3600" u="dotted" dirty="0"/>
              <a:t> </a:t>
            </a:r>
            <a:r>
              <a:rPr lang="el-GR" sz="3600" u="dotted" dirty="0" err="1"/>
              <a:t>θεολογικὸς</a:t>
            </a:r>
            <a:r>
              <a:rPr lang="el-GR" sz="3600" u="dotted" dirty="0"/>
              <a:t> </a:t>
            </a:r>
            <a:r>
              <a:rPr lang="el-GR" sz="3600" u="dotted" dirty="0" err="1"/>
              <a:t>προβληματισμὸς</a:t>
            </a:r>
            <a:r>
              <a:rPr lang="el-GR" sz="3600" u="dotted" dirty="0"/>
              <a:t> </a:t>
            </a:r>
            <a:r>
              <a:rPr lang="el-GR" sz="3600" u="dotted" dirty="0" err="1"/>
              <a:t>περὶ</a:t>
            </a:r>
            <a:r>
              <a:rPr lang="el-GR" sz="3600" u="dotted" dirty="0"/>
              <a:t> </a:t>
            </a:r>
            <a:r>
              <a:rPr lang="el-GR" sz="3600" u="dotted" dirty="0" err="1"/>
              <a:t>τῆς</a:t>
            </a:r>
            <a:r>
              <a:rPr lang="el-GR" sz="3600" u="dotted" dirty="0"/>
              <a:t> </a:t>
            </a:r>
            <a:r>
              <a:rPr lang="el-GR" sz="3600" u="dotted" dirty="0" err="1"/>
              <a:t>Ἐκκλησίας</a:t>
            </a:r>
            <a:r>
              <a:rPr lang="el-GR" sz="3600" u="dotted" dirty="0"/>
              <a:t> </a:t>
            </a:r>
            <a:r>
              <a:rPr lang="el-GR" sz="3600" u="dotted" dirty="0" err="1"/>
              <a:t>ὡς</a:t>
            </a:r>
            <a:r>
              <a:rPr lang="el-GR" sz="3600" u="dotted" dirty="0"/>
              <a:t> κοινωνίας Λατρείας</a:t>
            </a:r>
            <a:endParaRPr lang="en-GR" sz="3600" dirty="0"/>
          </a:p>
          <a:p>
            <a:pPr marL="0" indent="0">
              <a:buNone/>
            </a:pPr>
            <a:r>
              <a:rPr lang="el-GR" sz="3600" dirty="0"/>
              <a:t>• </a:t>
            </a:r>
            <a:r>
              <a:rPr lang="el-GR" sz="3600" dirty="0" err="1"/>
              <a:t>Ἡ</a:t>
            </a:r>
            <a:r>
              <a:rPr lang="el-GR" sz="3600" dirty="0"/>
              <a:t> </a:t>
            </a:r>
            <a:r>
              <a:rPr lang="el-GR" sz="3600" dirty="0" err="1"/>
              <a:t>ἀναγκαιότητα</a:t>
            </a:r>
            <a:r>
              <a:rPr lang="el-GR" sz="3600" dirty="0"/>
              <a:t> </a:t>
            </a:r>
            <a:r>
              <a:rPr lang="el-GR" sz="3600" dirty="0" err="1"/>
              <a:t>μιᾶς</a:t>
            </a:r>
            <a:r>
              <a:rPr lang="el-GR" sz="3600" dirty="0"/>
              <a:t> </a:t>
            </a:r>
            <a:r>
              <a:rPr lang="el-GR" sz="3600" dirty="0" err="1"/>
              <a:t>ἀναγεννήσεως</a:t>
            </a:r>
            <a:r>
              <a:rPr lang="el-GR" sz="3600" dirty="0"/>
              <a:t> </a:t>
            </a:r>
            <a:r>
              <a:rPr lang="el-GR" sz="3600" dirty="0" err="1"/>
              <a:t>στὴ</a:t>
            </a:r>
            <a:r>
              <a:rPr lang="el-GR" sz="3600" dirty="0"/>
              <a:t> Λατρεία </a:t>
            </a:r>
            <a:r>
              <a:rPr lang="el-GR" sz="3600" dirty="0" err="1"/>
              <a:t>ἔχει</a:t>
            </a:r>
            <a:r>
              <a:rPr lang="el-GR" sz="3600" dirty="0"/>
              <a:t> </a:t>
            </a:r>
            <a:r>
              <a:rPr lang="el-GR" sz="3600" dirty="0" err="1"/>
              <a:t>διατυπωθεῖ</a:t>
            </a:r>
            <a:r>
              <a:rPr lang="el-GR" sz="3600" dirty="0"/>
              <a:t> </a:t>
            </a:r>
            <a:r>
              <a:rPr lang="el-GR" sz="3600" dirty="0" err="1"/>
              <a:t>ἤδη</a:t>
            </a:r>
            <a:r>
              <a:rPr lang="el-GR" sz="3600" dirty="0"/>
              <a:t> </a:t>
            </a:r>
            <a:r>
              <a:rPr lang="el-GR" sz="3600" dirty="0" err="1"/>
              <a:t>ἀπὸ</a:t>
            </a:r>
            <a:r>
              <a:rPr lang="el-GR" sz="3600" dirty="0"/>
              <a:t> </a:t>
            </a:r>
            <a:r>
              <a:rPr lang="el-GR" sz="3600" dirty="0" err="1"/>
              <a:t>τὴ</a:t>
            </a:r>
            <a:r>
              <a:rPr lang="el-GR" sz="3600" dirty="0"/>
              <a:t> δεκαετία </a:t>
            </a:r>
            <a:r>
              <a:rPr lang="el-GR" sz="3600" dirty="0" err="1"/>
              <a:t>τοῦ</a:t>
            </a:r>
            <a:r>
              <a:rPr lang="el-GR" sz="3600" dirty="0"/>
              <a:t> 1950, </a:t>
            </a:r>
            <a:r>
              <a:rPr lang="el-GR" sz="3600" dirty="0" err="1"/>
              <a:t>ὅταν</a:t>
            </a:r>
            <a:r>
              <a:rPr lang="el-GR" sz="3600" dirty="0"/>
              <a:t> </a:t>
            </a:r>
            <a:r>
              <a:rPr lang="el-GR" sz="3600" dirty="0" err="1"/>
              <a:t>οἱ</a:t>
            </a:r>
            <a:r>
              <a:rPr lang="el-GR" sz="3600" dirty="0"/>
              <a:t> </a:t>
            </a:r>
            <a:r>
              <a:rPr lang="el-GR" sz="3600" dirty="0" err="1"/>
              <a:t>ἐκπρόσωποι</a:t>
            </a:r>
            <a:r>
              <a:rPr lang="el-GR" sz="3600" dirty="0"/>
              <a:t> </a:t>
            </a:r>
            <a:r>
              <a:rPr lang="el-GR" sz="3600" dirty="0" err="1"/>
              <a:t>τῆς</a:t>
            </a:r>
            <a:r>
              <a:rPr lang="el-GR" sz="3600" dirty="0"/>
              <a:t> </a:t>
            </a:r>
            <a:r>
              <a:rPr lang="el-GR" sz="3600" dirty="0" err="1"/>
              <a:t>λειτουργικῆς</a:t>
            </a:r>
            <a:r>
              <a:rPr lang="el-GR" sz="3600" dirty="0"/>
              <a:t> Θεολογίας </a:t>
            </a:r>
            <a:r>
              <a:rPr lang="el-GR" sz="3600" dirty="0" err="1"/>
              <a:t>ἔθιξαν</a:t>
            </a:r>
            <a:r>
              <a:rPr lang="el-GR" sz="3600" dirty="0"/>
              <a:t> </a:t>
            </a:r>
            <a:r>
              <a:rPr lang="el-GR" sz="3600" dirty="0" err="1"/>
              <a:t>σημαντικὰ</a:t>
            </a:r>
            <a:r>
              <a:rPr lang="el-GR" sz="3600" dirty="0"/>
              <a:t> θέματα, </a:t>
            </a:r>
            <a:r>
              <a:rPr lang="el-GR" sz="3600" dirty="0" err="1"/>
              <a:t>τὰ</a:t>
            </a:r>
            <a:r>
              <a:rPr lang="el-GR" sz="3600" dirty="0"/>
              <a:t> </a:t>
            </a:r>
            <a:r>
              <a:rPr lang="el-GR" sz="3600" dirty="0" err="1"/>
              <a:t>ὁποῖα</a:t>
            </a:r>
            <a:r>
              <a:rPr lang="el-GR" sz="3600" dirty="0"/>
              <a:t> σχετίζονταν </a:t>
            </a:r>
            <a:r>
              <a:rPr lang="el-GR" sz="3600" dirty="0" err="1"/>
              <a:t>μὲ</a:t>
            </a:r>
            <a:r>
              <a:rPr lang="el-GR" sz="3600" dirty="0"/>
              <a:t> </a:t>
            </a:r>
            <a:r>
              <a:rPr lang="el-GR" sz="3600" dirty="0" err="1"/>
              <a:t>τὰ</a:t>
            </a:r>
            <a:r>
              <a:rPr lang="el-GR" sz="3600" dirty="0"/>
              <a:t> προβλήματα </a:t>
            </a:r>
            <a:r>
              <a:rPr lang="el-GR" sz="3600" dirty="0" err="1"/>
              <a:t>τῆς</a:t>
            </a:r>
            <a:r>
              <a:rPr lang="el-GR" sz="3600" dirty="0"/>
              <a:t> Λατρείας, </a:t>
            </a:r>
            <a:r>
              <a:rPr lang="el-GR" sz="3600" dirty="0" err="1"/>
              <a:t>ἐκθέτοντας</a:t>
            </a:r>
            <a:r>
              <a:rPr lang="el-GR" sz="3600" dirty="0"/>
              <a:t> </a:t>
            </a:r>
            <a:r>
              <a:rPr lang="el-GR" sz="3600" dirty="0" err="1"/>
              <a:t>τὶς</a:t>
            </a:r>
            <a:r>
              <a:rPr lang="el-GR" sz="3600" dirty="0"/>
              <a:t> </a:t>
            </a:r>
            <a:r>
              <a:rPr lang="el-GR" sz="3600" dirty="0" err="1"/>
              <a:t>ἱστορικές</a:t>
            </a:r>
            <a:r>
              <a:rPr lang="el-GR" sz="3600" dirty="0"/>
              <a:t> τους παραμέτρους, </a:t>
            </a:r>
            <a:r>
              <a:rPr lang="el-GR" sz="3600" dirty="0" err="1"/>
              <a:t>καθὼς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τὶς</a:t>
            </a:r>
            <a:r>
              <a:rPr lang="el-GR" sz="3600" dirty="0"/>
              <a:t> </a:t>
            </a:r>
            <a:r>
              <a:rPr lang="el-GR" sz="3600" dirty="0" err="1"/>
              <a:t>προοπτικὲς</a:t>
            </a:r>
            <a:r>
              <a:rPr lang="el-GR" sz="3600" dirty="0"/>
              <a:t> διευθετήσεώς τους.</a:t>
            </a:r>
            <a:r>
              <a:rPr lang="en-GR" sz="3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415056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55C37-8400-C844-972E-10ED85DFB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1" y="-45718"/>
            <a:ext cx="11353800" cy="4571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08EBFF-6D21-C54B-A278-B28F7816C2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004" y="199722"/>
            <a:ext cx="11858324" cy="6472991"/>
          </a:xfrm>
        </p:spPr>
        <p:txBody>
          <a:bodyPr>
            <a:normAutofit/>
          </a:bodyPr>
          <a:lstStyle/>
          <a:p>
            <a:r>
              <a:rPr lang="el-GR" sz="3600" dirty="0" err="1"/>
              <a:t>Στὸ</a:t>
            </a:r>
            <a:r>
              <a:rPr lang="el-GR" sz="3600" dirty="0"/>
              <a:t> </a:t>
            </a:r>
            <a:r>
              <a:rPr lang="el-GR" sz="3600" dirty="0" err="1"/>
              <a:t>σημεῖο</a:t>
            </a:r>
            <a:r>
              <a:rPr lang="el-GR" sz="3600" dirty="0"/>
              <a:t> </a:t>
            </a:r>
            <a:r>
              <a:rPr lang="el-GR" sz="3600" dirty="0" err="1"/>
              <a:t>αὐτὸ</a:t>
            </a:r>
            <a:r>
              <a:rPr lang="el-GR" sz="3600" dirty="0"/>
              <a:t> τίθεται </a:t>
            </a:r>
            <a:r>
              <a:rPr lang="el-GR" sz="3600" dirty="0" err="1"/>
              <a:t>τὸ</a:t>
            </a:r>
            <a:r>
              <a:rPr lang="el-GR" sz="3600" dirty="0"/>
              <a:t> </a:t>
            </a:r>
            <a:r>
              <a:rPr lang="el-GR" sz="3600" dirty="0" err="1"/>
              <a:t>θεμελιακὸ</a:t>
            </a:r>
            <a:r>
              <a:rPr lang="el-GR" sz="3600" dirty="0"/>
              <a:t> ζήτημα </a:t>
            </a:r>
            <a:r>
              <a:rPr lang="el-GR" sz="3600" dirty="0" err="1"/>
              <a:t>τῆς</a:t>
            </a:r>
            <a:r>
              <a:rPr lang="el-GR" sz="3600" dirty="0"/>
              <a:t> σχέσεως </a:t>
            </a:r>
            <a:r>
              <a:rPr lang="el-GR" sz="3600" dirty="0" err="1"/>
              <a:t>τῆς</a:t>
            </a:r>
            <a:r>
              <a:rPr lang="el-GR" sz="3600" dirty="0"/>
              <a:t> θείας </a:t>
            </a:r>
            <a:r>
              <a:rPr lang="el-GR" sz="3600" dirty="0" err="1"/>
              <a:t>Εὐχαριστίας</a:t>
            </a:r>
            <a:r>
              <a:rPr lang="el-GR" sz="3600" dirty="0"/>
              <a:t> </a:t>
            </a:r>
            <a:r>
              <a:rPr lang="el-GR" sz="3600" dirty="0" err="1"/>
              <a:t>μὲ</a:t>
            </a:r>
            <a:r>
              <a:rPr lang="el-GR" sz="3600" dirty="0"/>
              <a:t> </a:t>
            </a:r>
            <a:r>
              <a:rPr lang="el-GR" sz="3600" dirty="0" err="1"/>
              <a:t>τὰ</a:t>
            </a:r>
            <a:r>
              <a:rPr lang="el-GR" sz="3600" dirty="0"/>
              <a:t> </a:t>
            </a:r>
            <a:r>
              <a:rPr lang="el-GR" sz="3600" dirty="0" err="1"/>
              <a:t>ὑπόλοιπα</a:t>
            </a:r>
            <a:r>
              <a:rPr lang="el-GR" sz="3600" dirty="0"/>
              <a:t> Μυστήρια. </a:t>
            </a:r>
            <a:r>
              <a:rPr lang="el-GR" sz="3600" dirty="0" err="1"/>
              <a:t>Ἡ</a:t>
            </a:r>
            <a:r>
              <a:rPr lang="el-GR" sz="3600" dirty="0"/>
              <a:t> συνάφεια </a:t>
            </a:r>
            <a:r>
              <a:rPr lang="el-GR" sz="3600" dirty="0" err="1"/>
              <a:t>εἶναι</a:t>
            </a:r>
            <a:r>
              <a:rPr lang="el-GR" sz="3600" dirty="0"/>
              <a:t> </a:t>
            </a:r>
            <a:r>
              <a:rPr lang="el-GR" sz="3600" dirty="0" err="1"/>
              <a:t>γνωστὴ</a:t>
            </a:r>
            <a:r>
              <a:rPr lang="el-GR" sz="3600" dirty="0"/>
              <a:t> </a:t>
            </a:r>
            <a:r>
              <a:rPr lang="el-GR" sz="3600" dirty="0" err="1"/>
              <a:t>μὲ</a:t>
            </a:r>
            <a:r>
              <a:rPr lang="el-GR" sz="3600" dirty="0"/>
              <a:t> δεδομένο </a:t>
            </a:r>
            <a:r>
              <a:rPr lang="el-GR" sz="3600" dirty="0" err="1"/>
              <a:t>τὸν</a:t>
            </a:r>
            <a:r>
              <a:rPr lang="el-GR" sz="3600" dirty="0"/>
              <a:t> </a:t>
            </a:r>
            <a:r>
              <a:rPr lang="el-GR" sz="3600" dirty="0" err="1"/>
              <a:t>προϋπάρξαντα</a:t>
            </a:r>
            <a:r>
              <a:rPr lang="el-GR" sz="3600" dirty="0"/>
              <a:t> (</a:t>
            </a:r>
            <a:r>
              <a:rPr lang="el-GR" sz="3600" dirty="0" err="1"/>
              <a:t>κατὰ</a:t>
            </a:r>
            <a:r>
              <a:rPr lang="el-GR" sz="3600" dirty="0"/>
              <a:t> </a:t>
            </a:r>
            <a:r>
              <a:rPr lang="el-GR" sz="3600" dirty="0" err="1"/>
              <a:t>τὴ</a:t>
            </a:r>
            <a:r>
              <a:rPr lang="el-GR" sz="3600" dirty="0"/>
              <a:t> διάρκεια </a:t>
            </a:r>
            <a:r>
              <a:rPr lang="el-GR" sz="3600" dirty="0" err="1"/>
              <a:t>πολλῶν</a:t>
            </a:r>
            <a:r>
              <a:rPr lang="el-GR" sz="3600" dirty="0"/>
              <a:t> </a:t>
            </a:r>
            <a:r>
              <a:rPr lang="el-GR" sz="3600" dirty="0" err="1"/>
              <a:t>αἰώνων</a:t>
            </a:r>
            <a:r>
              <a:rPr lang="el-GR" sz="3600" dirty="0"/>
              <a:t>) σύνδεσμο Μυστηρίων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ἁγιαστικῶν</a:t>
            </a:r>
            <a:r>
              <a:rPr lang="el-GR" sz="3600" dirty="0"/>
              <a:t> πράξεων </a:t>
            </a:r>
            <a:r>
              <a:rPr lang="el-GR" sz="3600" dirty="0" err="1"/>
              <a:t>μὲ</a:t>
            </a:r>
            <a:r>
              <a:rPr lang="el-GR" sz="3600" dirty="0"/>
              <a:t> </a:t>
            </a:r>
            <a:r>
              <a:rPr lang="el-GR" sz="3600" dirty="0" err="1"/>
              <a:t>τὴ</a:t>
            </a:r>
            <a:r>
              <a:rPr lang="el-GR" sz="3600" dirty="0"/>
              <a:t> θεία </a:t>
            </a:r>
            <a:r>
              <a:rPr lang="el-GR" sz="3600" dirty="0" err="1"/>
              <a:t>Εὐχαριστία</a:t>
            </a:r>
            <a:r>
              <a:rPr lang="el-GR" sz="3600" dirty="0"/>
              <a:t>. </a:t>
            </a:r>
          </a:p>
          <a:p>
            <a:r>
              <a:rPr lang="el-GR" sz="3600" dirty="0" err="1"/>
              <a:t>Στὴ</a:t>
            </a:r>
            <a:r>
              <a:rPr lang="el-GR" sz="3600" dirty="0"/>
              <a:t> </a:t>
            </a:r>
            <a:r>
              <a:rPr lang="el-GR" sz="3600" dirty="0" err="1"/>
              <a:t>σημερινὴ</a:t>
            </a:r>
            <a:r>
              <a:rPr lang="el-GR" sz="3600" dirty="0"/>
              <a:t> </a:t>
            </a:r>
            <a:r>
              <a:rPr lang="el-GR" sz="3600" dirty="0" err="1"/>
              <a:t>λειτουργικὴ</a:t>
            </a:r>
            <a:r>
              <a:rPr lang="el-GR" sz="3600" dirty="0"/>
              <a:t> πράξη, </a:t>
            </a:r>
            <a:r>
              <a:rPr lang="el-GR" sz="3600" dirty="0" err="1"/>
              <a:t>ὅμως</a:t>
            </a:r>
            <a:r>
              <a:rPr lang="el-GR" sz="3600" dirty="0"/>
              <a:t>, </a:t>
            </a:r>
            <a:r>
              <a:rPr lang="el-GR" sz="3600" dirty="0" err="1"/>
              <a:t>ὁ</a:t>
            </a:r>
            <a:r>
              <a:rPr lang="el-GR" sz="3600" dirty="0"/>
              <a:t> σύνδεσμος </a:t>
            </a:r>
            <a:r>
              <a:rPr lang="el-GR" sz="3600" dirty="0" err="1"/>
              <a:t>αὐτὸς</a:t>
            </a:r>
            <a:r>
              <a:rPr lang="el-GR" sz="3600" dirty="0"/>
              <a:t> </a:t>
            </a:r>
            <a:r>
              <a:rPr lang="el-GR" sz="3600" dirty="0" err="1"/>
              <a:t>ἔχει</a:t>
            </a:r>
            <a:r>
              <a:rPr lang="el-GR" sz="3600" dirty="0"/>
              <a:t> </a:t>
            </a:r>
            <a:r>
              <a:rPr lang="el-GR" sz="3600" dirty="0" err="1"/>
              <a:t>διαρραγεῖ</a:t>
            </a:r>
            <a:r>
              <a:rPr lang="el-GR" sz="3600" dirty="0"/>
              <a:t>, </a:t>
            </a:r>
            <a:r>
              <a:rPr lang="el-GR" sz="3600" dirty="0" err="1"/>
              <a:t>μὲ</a:t>
            </a:r>
            <a:r>
              <a:rPr lang="el-GR" sz="3600" dirty="0"/>
              <a:t> </a:t>
            </a:r>
            <a:r>
              <a:rPr lang="el-GR" sz="3600" dirty="0" err="1"/>
              <a:t>ἀποτέλεσμα</a:t>
            </a:r>
            <a:r>
              <a:rPr lang="el-GR" sz="3600" dirty="0"/>
              <a:t> </a:t>
            </a:r>
            <a:r>
              <a:rPr lang="el-GR" sz="3600" dirty="0" err="1"/>
              <a:t>τὴ</a:t>
            </a:r>
            <a:r>
              <a:rPr lang="el-GR" sz="3600" dirty="0"/>
              <a:t> δημιουργία </a:t>
            </a:r>
            <a:r>
              <a:rPr lang="el-GR" sz="3600" dirty="0" err="1"/>
              <a:t>ἑνὸς</a:t>
            </a:r>
            <a:r>
              <a:rPr lang="el-GR" sz="3600" dirty="0"/>
              <a:t> πνεύματος «</a:t>
            </a:r>
            <a:r>
              <a:rPr lang="el-GR" sz="3600" dirty="0" err="1"/>
              <a:t>τελετουργικῆς</a:t>
            </a:r>
            <a:r>
              <a:rPr lang="el-GR" sz="3600" dirty="0"/>
              <a:t> </a:t>
            </a:r>
            <a:r>
              <a:rPr lang="el-GR" sz="3600" dirty="0" err="1"/>
              <a:t>αὐτονομίας</a:t>
            </a:r>
            <a:r>
              <a:rPr lang="el-GR" sz="3600" dirty="0"/>
              <a:t>» </a:t>
            </a:r>
            <a:r>
              <a:rPr lang="el-GR" sz="3600" dirty="0" err="1"/>
              <a:t>τῶν</a:t>
            </a:r>
            <a:r>
              <a:rPr lang="el-GR" sz="3600" dirty="0"/>
              <a:t> Μυστηρίων </a:t>
            </a:r>
            <a:r>
              <a:rPr lang="el-GR" sz="3600" dirty="0" err="1"/>
              <a:t>αὐτῶν</a:t>
            </a:r>
            <a:r>
              <a:rPr lang="el-GR" sz="3600" dirty="0"/>
              <a:t>.</a:t>
            </a:r>
            <a:r>
              <a:rPr lang="en-GR" sz="3600" dirty="0"/>
              <a:t> </a:t>
            </a:r>
            <a:endParaRPr lang="el-GR" sz="3600" dirty="0"/>
          </a:p>
          <a:p>
            <a:r>
              <a:rPr lang="el-GR" sz="3600" dirty="0" err="1"/>
              <a:t>Ἀρκεῖ</a:t>
            </a:r>
            <a:r>
              <a:rPr lang="el-GR" sz="3600" dirty="0"/>
              <a:t>, </a:t>
            </a:r>
            <a:r>
              <a:rPr lang="el-GR" sz="3600" dirty="0" err="1"/>
              <a:t>ἐπὶ</a:t>
            </a:r>
            <a:r>
              <a:rPr lang="el-GR" sz="3600" dirty="0"/>
              <a:t> παραδείγματι, </a:t>
            </a:r>
            <a:r>
              <a:rPr lang="el-GR" sz="3600" dirty="0" err="1"/>
              <a:t>νὰ</a:t>
            </a:r>
            <a:r>
              <a:rPr lang="el-GR" sz="3600" dirty="0"/>
              <a:t> </a:t>
            </a:r>
            <a:r>
              <a:rPr lang="el-GR" sz="3600" dirty="0" err="1"/>
              <a:t>ἀναλογιστοῦμε</a:t>
            </a:r>
            <a:r>
              <a:rPr lang="el-GR" sz="3600" dirty="0"/>
              <a:t> </a:t>
            </a:r>
            <a:r>
              <a:rPr lang="el-GR" sz="3600" dirty="0" err="1"/>
              <a:t>τὰ</a:t>
            </a:r>
            <a:r>
              <a:rPr lang="el-GR" sz="3600" dirty="0"/>
              <a:t> προβλήματα, </a:t>
            </a:r>
            <a:r>
              <a:rPr lang="el-GR" sz="3600" dirty="0" err="1"/>
              <a:t>τὰ</a:t>
            </a:r>
            <a:r>
              <a:rPr lang="el-GR" sz="3600" dirty="0"/>
              <a:t> </a:t>
            </a:r>
            <a:r>
              <a:rPr lang="el-GR" sz="3600" dirty="0" err="1"/>
              <a:t>ὁποῖα</a:t>
            </a:r>
            <a:r>
              <a:rPr lang="el-GR" sz="3600" dirty="0"/>
              <a:t> πηγάζουν </a:t>
            </a:r>
            <a:r>
              <a:rPr lang="el-GR" sz="3600" dirty="0" err="1"/>
              <a:t>ἀπὸ</a:t>
            </a:r>
            <a:r>
              <a:rPr lang="el-GR" sz="3600" dirty="0"/>
              <a:t> </a:t>
            </a:r>
            <a:r>
              <a:rPr lang="el-GR" sz="3600" dirty="0" err="1"/>
              <a:t>τὴν</a:t>
            </a:r>
            <a:r>
              <a:rPr lang="el-GR" sz="3600" dirty="0"/>
              <a:t> </a:t>
            </a:r>
            <a:r>
              <a:rPr lang="el-GR" sz="3600" dirty="0" err="1"/>
              <a:t>αὐτόνομη</a:t>
            </a:r>
            <a:r>
              <a:rPr lang="el-GR" sz="3600" dirty="0"/>
              <a:t> τέλεση </a:t>
            </a:r>
            <a:r>
              <a:rPr lang="el-GR" sz="3600" dirty="0" err="1"/>
              <a:t>τοῦ</a:t>
            </a:r>
            <a:r>
              <a:rPr lang="el-GR" sz="3600" dirty="0"/>
              <a:t> Βαπτίσματος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τοῦ</a:t>
            </a:r>
            <a:r>
              <a:rPr lang="el-GR" sz="3600" dirty="0"/>
              <a:t> Γάμου.</a:t>
            </a:r>
            <a:endParaRPr lang="en-GR" sz="3600" dirty="0"/>
          </a:p>
          <a:p>
            <a:endParaRPr lang="en-GR" sz="3600" dirty="0"/>
          </a:p>
        </p:txBody>
      </p:sp>
    </p:spTree>
    <p:extLst>
      <p:ext uri="{BB962C8B-B14F-4D97-AF65-F5344CB8AC3E}">
        <p14:creationId xmlns:p14="http://schemas.microsoft.com/office/powerpoint/2010/main" val="5228761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9153CB-A7DE-FB4F-A413-E9DA10BC42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77001" y="-45718"/>
            <a:ext cx="11276799" cy="4571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D7B49-6A7F-894E-B9C9-286D942F01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001" y="199722"/>
            <a:ext cx="11964203" cy="6511494"/>
          </a:xfrm>
        </p:spPr>
        <p:txBody>
          <a:bodyPr>
            <a:noAutofit/>
          </a:bodyPr>
          <a:lstStyle/>
          <a:p>
            <a:r>
              <a:rPr lang="el-GR" sz="3600" dirty="0" err="1"/>
              <a:t>Ἐὰν</a:t>
            </a:r>
            <a:r>
              <a:rPr lang="el-GR" sz="3600" dirty="0"/>
              <a:t>, </a:t>
            </a:r>
            <a:r>
              <a:rPr lang="el-GR" sz="3600" dirty="0" err="1"/>
              <a:t>ὅμως</a:t>
            </a:r>
            <a:r>
              <a:rPr lang="el-GR" sz="3600" dirty="0"/>
              <a:t>, τόσο </a:t>
            </a:r>
            <a:r>
              <a:rPr lang="el-GR" sz="3600" dirty="0" err="1"/>
              <a:t>τὸ</a:t>
            </a:r>
            <a:r>
              <a:rPr lang="el-GR" sz="3600" dirty="0"/>
              <a:t> Βάπτισμα, </a:t>
            </a:r>
            <a:r>
              <a:rPr lang="el-GR" sz="3600" dirty="0" err="1"/>
              <a:t>ὅσο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ὁ</a:t>
            </a:r>
            <a:r>
              <a:rPr lang="el-GR" sz="3600" dirty="0"/>
              <a:t> Γάμος </a:t>
            </a:r>
            <a:r>
              <a:rPr lang="el-GR" sz="3600" dirty="0" err="1"/>
              <a:t>ἦσαν</a:t>
            </a:r>
            <a:r>
              <a:rPr lang="el-GR" sz="3600" dirty="0"/>
              <a:t> </a:t>
            </a:r>
            <a:r>
              <a:rPr lang="el-GR" sz="3600" dirty="0" err="1"/>
              <a:t>ἐντεταγμένα</a:t>
            </a:r>
            <a:r>
              <a:rPr lang="el-GR" sz="3600" dirty="0"/>
              <a:t> </a:t>
            </a:r>
            <a:r>
              <a:rPr lang="el-GR" sz="3600" dirty="0" err="1"/>
              <a:t>στὴ</a:t>
            </a:r>
            <a:r>
              <a:rPr lang="el-GR" sz="3600" dirty="0"/>
              <a:t> θεία </a:t>
            </a:r>
            <a:r>
              <a:rPr lang="el-GR" sz="3600" dirty="0" err="1"/>
              <a:t>Εὐχαριστία</a:t>
            </a:r>
            <a:r>
              <a:rPr lang="el-GR" sz="3600" dirty="0"/>
              <a:t>, </a:t>
            </a:r>
            <a:r>
              <a:rPr lang="el-GR" sz="3600" dirty="0" err="1"/>
              <a:t>θὰ</a:t>
            </a:r>
            <a:r>
              <a:rPr lang="el-GR" sz="3600" dirty="0"/>
              <a:t> </a:t>
            </a:r>
            <a:r>
              <a:rPr lang="el-GR" sz="3600" dirty="0" err="1"/>
              <a:t>ὑπῆρχε</a:t>
            </a:r>
            <a:r>
              <a:rPr lang="el-GR" sz="3600" dirty="0"/>
              <a:t>- </a:t>
            </a:r>
            <a:r>
              <a:rPr lang="el-GR" sz="3600" dirty="0" err="1"/>
              <a:t>ἐκ</a:t>
            </a:r>
            <a:r>
              <a:rPr lang="el-GR" sz="3600" dirty="0"/>
              <a:t> </a:t>
            </a:r>
            <a:r>
              <a:rPr lang="el-GR" sz="3600" dirty="0" err="1"/>
              <a:t>τῶν</a:t>
            </a:r>
            <a:r>
              <a:rPr lang="el-GR" sz="3600" dirty="0"/>
              <a:t> πραγμάτων- </a:t>
            </a:r>
            <a:r>
              <a:rPr lang="el-GR" sz="3600" dirty="0" err="1"/>
              <a:t>ὁ</a:t>
            </a:r>
            <a:r>
              <a:rPr lang="el-GR" sz="3600" dirty="0"/>
              <a:t> </a:t>
            </a:r>
            <a:r>
              <a:rPr lang="el-GR" sz="3600" dirty="0" err="1"/>
              <a:t>τονισμὸς</a:t>
            </a:r>
            <a:r>
              <a:rPr lang="el-GR" sz="3600" dirty="0"/>
              <a:t> </a:t>
            </a:r>
            <a:r>
              <a:rPr lang="el-GR" sz="3600" dirty="0" err="1"/>
              <a:t>τῆς</a:t>
            </a:r>
            <a:r>
              <a:rPr lang="el-GR" sz="3600" dirty="0"/>
              <a:t> </a:t>
            </a:r>
            <a:r>
              <a:rPr lang="el-GR" sz="3600" dirty="0" err="1"/>
              <a:t>ἀλήθειας</a:t>
            </a:r>
            <a:r>
              <a:rPr lang="el-GR" sz="3600" dirty="0"/>
              <a:t>, </a:t>
            </a:r>
            <a:r>
              <a:rPr lang="el-GR" sz="3600" dirty="0" err="1"/>
              <a:t>ὅτι</a:t>
            </a:r>
            <a:r>
              <a:rPr lang="el-GR" sz="3600" dirty="0"/>
              <a:t> </a:t>
            </a:r>
            <a:r>
              <a:rPr lang="el-GR" sz="3600" dirty="0" err="1"/>
              <a:t>ἡ</a:t>
            </a:r>
            <a:r>
              <a:rPr lang="el-GR" sz="3600" dirty="0"/>
              <a:t> </a:t>
            </a:r>
            <a:r>
              <a:rPr lang="el-GR" sz="3600" dirty="0" err="1"/>
              <a:t>συμμετοχὴ</a:t>
            </a:r>
            <a:r>
              <a:rPr lang="el-GR" sz="3600" dirty="0"/>
              <a:t> </a:t>
            </a:r>
            <a:r>
              <a:rPr lang="el-GR" sz="3600" dirty="0" err="1"/>
              <a:t>στὰ</a:t>
            </a:r>
            <a:r>
              <a:rPr lang="el-GR" sz="3600" dirty="0"/>
              <a:t> Μυστήρια </a:t>
            </a:r>
            <a:r>
              <a:rPr lang="el-GR" sz="3600" dirty="0" err="1"/>
              <a:t>αὐτὰ</a:t>
            </a:r>
            <a:r>
              <a:rPr lang="el-GR" sz="3600" dirty="0"/>
              <a:t> σημαίνει </a:t>
            </a:r>
            <a:r>
              <a:rPr lang="el-GR" sz="3600" dirty="0" err="1"/>
              <a:t>τὴ</a:t>
            </a:r>
            <a:r>
              <a:rPr lang="el-GR" sz="3600" dirty="0"/>
              <a:t> </a:t>
            </a:r>
            <a:r>
              <a:rPr lang="el-GR" sz="3600" dirty="0" err="1"/>
              <a:t>συμμετοχὴ</a:t>
            </a:r>
            <a:r>
              <a:rPr lang="el-GR" sz="3600" dirty="0"/>
              <a:t> </a:t>
            </a:r>
            <a:r>
              <a:rPr lang="el-GR" sz="3600" dirty="0" err="1"/>
              <a:t>στὸ</a:t>
            </a:r>
            <a:r>
              <a:rPr lang="el-GR" sz="3600" dirty="0"/>
              <a:t> Μυστήριο </a:t>
            </a:r>
            <a:r>
              <a:rPr lang="el-GR" sz="3600" dirty="0" err="1"/>
              <a:t>τῆς</a:t>
            </a:r>
            <a:r>
              <a:rPr lang="el-GR" sz="3600" dirty="0"/>
              <a:t> </a:t>
            </a:r>
            <a:r>
              <a:rPr lang="el-GR" sz="3600" dirty="0" err="1"/>
              <a:t>Ἐκκλησίας</a:t>
            </a:r>
            <a:r>
              <a:rPr lang="el-GR" sz="3600" dirty="0"/>
              <a:t>. </a:t>
            </a:r>
          </a:p>
          <a:p>
            <a:r>
              <a:rPr lang="el-GR" sz="3600" dirty="0" err="1"/>
              <a:t>Γι</a:t>
            </a:r>
            <a:r>
              <a:rPr lang="el-GR" sz="3600" dirty="0"/>
              <a:t>᾽ </a:t>
            </a:r>
            <a:r>
              <a:rPr lang="el-GR" sz="3600" dirty="0" err="1"/>
              <a:t>αὐτὸ</a:t>
            </a:r>
            <a:r>
              <a:rPr lang="el-GR" sz="3600" dirty="0"/>
              <a:t> </a:t>
            </a:r>
            <a:r>
              <a:rPr lang="el-GR" sz="3600" dirty="0" err="1"/>
              <a:t>ὁδηγηθήκαμε</a:t>
            </a:r>
            <a:r>
              <a:rPr lang="el-GR" sz="3600" dirty="0"/>
              <a:t> </a:t>
            </a:r>
            <a:r>
              <a:rPr lang="el-GR" sz="3600" dirty="0" err="1"/>
              <a:t>σὲ</a:t>
            </a:r>
            <a:r>
              <a:rPr lang="el-GR" sz="3600" dirty="0"/>
              <a:t> </a:t>
            </a:r>
            <a:r>
              <a:rPr lang="el-GR" sz="3600" dirty="0" err="1"/>
              <a:t>ψευδοδιλήμματα</a:t>
            </a:r>
            <a:r>
              <a:rPr lang="el-GR" sz="3600" dirty="0"/>
              <a:t> </a:t>
            </a:r>
            <a:r>
              <a:rPr lang="el-GR" sz="3600" dirty="0" err="1"/>
              <a:t>τοῦ</a:t>
            </a:r>
            <a:r>
              <a:rPr lang="el-GR" sz="3600" dirty="0"/>
              <a:t> τύπου «</a:t>
            </a:r>
            <a:r>
              <a:rPr lang="el-GR" sz="3600" dirty="0" err="1"/>
              <a:t>πολιτικὸς</a:t>
            </a:r>
            <a:r>
              <a:rPr lang="el-GR" sz="3600" dirty="0"/>
              <a:t> </a:t>
            </a:r>
            <a:r>
              <a:rPr lang="el-GR" sz="3600" dirty="0" err="1"/>
              <a:t>ἤ</a:t>
            </a:r>
            <a:r>
              <a:rPr lang="el-GR" sz="3600" dirty="0"/>
              <a:t> </a:t>
            </a:r>
            <a:r>
              <a:rPr lang="el-GR" sz="3600" dirty="0" err="1"/>
              <a:t>θρησκευτικὸς</a:t>
            </a:r>
            <a:r>
              <a:rPr lang="el-GR" sz="3600" dirty="0"/>
              <a:t> γάμος», </a:t>
            </a:r>
            <a:r>
              <a:rPr lang="el-GR" sz="3600" dirty="0" err="1"/>
              <a:t>ἐνῶ</a:t>
            </a:r>
            <a:r>
              <a:rPr lang="el-GR" sz="3600" dirty="0"/>
              <a:t> </a:t>
            </a:r>
            <a:r>
              <a:rPr lang="el-GR" sz="3600" dirty="0" err="1"/>
              <a:t>τὸ</a:t>
            </a:r>
            <a:r>
              <a:rPr lang="el-GR" sz="3600" dirty="0"/>
              <a:t> </a:t>
            </a:r>
            <a:r>
              <a:rPr lang="el-GR" sz="3600" dirty="0" err="1"/>
              <a:t>ἀληθινὸ</a:t>
            </a:r>
            <a:r>
              <a:rPr lang="el-GR" sz="3600" dirty="0"/>
              <a:t> δίλημμα </a:t>
            </a:r>
            <a:r>
              <a:rPr lang="el-GR" sz="3600" dirty="0" err="1"/>
              <a:t>εἶναι</a:t>
            </a:r>
            <a:r>
              <a:rPr lang="el-GR" sz="3600" dirty="0"/>
              <a:t> «</a:t>
            </a:r>
            <a:r>
              <a:rPr lang="el-GR" sz="3600" dirty="0" err="1"/>
              <a:t>πολιτικὸς</a:t>
            </a:r>
            <a:r>
              <a:rPr lang="el-GR" sz="3600" dirty="0"/>
              <a:t> γάμος </a:t>
            </a:r>
            <a:r>
              <a:rPr lang="el-GR" sz="3600" dirty="0" err="1"/>
              <a:t>ἤ</a:t>
            </a:r>
            <a:r>
              <a:rPr lang="el-GR" sz="3600" dirty="0"/>
              <a:t> </a:t>
            </a:r>
            <a:r>
              <a:rPr lang="el-GR" sz="3600" dirty="0" err="1"/>
              <a:t>συμμετοχὴ</a:t>
            </a:r>
            <a:r>
              <a:rPr lang="el-GR" sz="3600" dirty="0"/>
              <a:t> </a:t>
            </a:r>
            <a:r>
              <a:rPr lang="el-GR" sz="3600" dirty="0" err="1"/>
              <a:t>στὴν</a:t>
            </a:r>
            <a:r>
              <a:rPr lang="el-GR" sz="3600" dirty="0"/>
              <a:t> </a:t>
            </a:r>
            <a:r>
              <a:rPr lang="el-GR" sz="3600" dirty="0" err="1"/>
              <a:t>Ἐκκλησία</a:t>
            </a:r>
            <a:r>
              <a:rPr lang="el-GR" sz="3600" dirty="0"/>
              <a:t> (</a:t>
            </a:r>
            <a:r>
              <a:rPr lang="el-GR" sz="3600" dirty="0" err="1"/>
              <a:t>δηλαδὴ</a:t>
            </a:r>
            <a:r>
              <a:rPr lang="el-GR" sz="3600" dirty="0"/>
              <a:t> </a:t>
            </a:r>
            <a:r>
              <a:rPr lang="el-GR" sz="3600" dirty="0" err="1"/>
              <a:t>στὴ</a:t>
            </a:r>
            <a:r>
              <a:rPr lang="el-GR" sz="3600" dirty="0"/>
              <a:t> θεία </a:t>
            </a:r>
            <a:r>
              <a:rPr lang="el-GR" sz="3600" dirty="0" err="1"/>
              <a:t>Εὐχαριστία</a:t>
            </a:r>
            <a:r>
              <a:rPr lang="el-GR" sz="3600" dirty="0"/>
              <a:t>)».</a:t>
            </a:r>
            <a:r>
              <a:rPr lang="en-GR" sz="3600" dirty="0"/>
              <a:t> </a:t>
            </a:r>
            <a:endParaRPr lang="el-GR" sz="3600" dirty="0"/>
          </a:p>
          <a:p>
            <a:r>
              <a:rPr lang="el-GR" sz="3600" dirty="0" err="1"/>
              <a:t>Ἐὰν</a:t>
            </a:r>
            <a:r>
              <a:rPr lang="el-GR" sz="3600" dirty="0"/>
              <a:t> </a:t>
            </a:r>
            <a:r>
              <a:rPr lang="el-GR" sz="3600" dirty="0" err="1"/>
              <a:t>ἡ</a:t>
            </a:r>
            <a:r>
              <a:rPr lang="el-GR" sz="3600" dirty="0"/>
              <a:t> </a:t>
            </a:r>
            <a:r>
              <a:rPr lang="el-GR" sz="3600" dirty="0" err="1"/>
              <a:t>τελεσιουργία</a:t>
            </a:r>
            <a:r>
              <a:rPr lang="el-GR" sz="3600" dirty="0"/>
              <a:t> </a:t>
            </a:r>
            <a:r>
              <a:rPr lang="el-GR" sz="3600" dirty="0" err="1"/>
              <a:t>τοῦ</a:t>
            </a:r>
            <a:r>
              <a:rPr lang="el-GR" sz="3600" dirty="0"/>
              <a:t> Μυστηρίου </a:t>
            </a:r>
            <a:r>
              <a:rPr lang="el-GR" sz="3600" dirty="0" err="1"/>
              <a:t>τῆς</a:t>
            </a:r>
            <a:r>
              <a:rPr lang="el-GR" sz="3600" dirty="0"/>
              <a:t> </a:t>
            </a:r>
            <a:r>
              <a:rPr lang="el-GR" sz="3600" dirty="0" err="1"/>
              <a:t>Ἱερωσύνης</a:t>
            </a:r>
            <a:r>
              <a:rPr lang="el-GR" sz="3600" dirty="0"/>
              <a:t> </a:t>
            </a:r>
            <a:r>
              <a:rPr lang="el-GR" sz="3600" dirty="0" err="1"/>
              <a:t>εἶχε</a:t>
            </a:r>
            <a:r>
              <a:rPr lang="el-GR" sz="3600" dirty="0"/>
              <a:t> </a:t>
            </a:r>
            <a:r>
              <a:rPr lang="el-GR" sz="3600" dirty="0" err="1"/>
              <a:t>ἀκολουθήσει</a:t>
            </a:r>
            <a:r>
              <a:rPr lang="el-GR" sz="3600" dirty="0"/>
              <a:t> </a:t>
            </a:r>
            <a:r>
              <a:rPr lang="el-GR" sz="3600" dirty="0" err="1"/>
              <a:t>τὴν</a:t>
            </a:r>
            <a:r>
              <a:rPr lang="el-GR" sz="3600" dirty="0"/>
              <a:t> πορεία </a:t>
            </a:r>
            <a:r>
              <a:rPr lang="el-GR" sz="3600" dirty="0" err="1"/>
              <a:t>τῶν</a:t>
            </a:r>
            <a:r>
              <a:rPr lang="el-GR" sz="3600" dirty="0"/>
              <a:t> </a:t>
            </a:r>
            <a:r>
              <a:rPr lang="el-GR" sz="3600" dirty="0" err="1"/>
              <a:t>ὑπολοίπων</a:t>
            </a:r>
            <a:r>
              <a:rPr lang="el-GR" sz="3600" dirty="0"/>
              <a:t> Μυστηρίων </a:t>
            </a:r>
            <a:r>
              <a:rPr lang="el-GR" sz="3600" dirty="0" err="1"/>
              <a:t>ὡς</a:t>
            </a:r>
            <a:r>
              <a:rPr lang="el-GR" sz="3600" dirty="0"/>
              <a:t> </a:t>
            </a:r>
            <a:r>
              <a:rPr lang="el-GR" sz="3600" dirty="0" err="1"/>
              <a:t>πρὸς</a:t>
            </a:r>
            <a:r>
              <a:rPr lang="el-GR" sz="3600" dirty="0"/>
              <a:t> </a:t>
            </a:r>
            <a:r>
              <a:rPr lang="el-GR" sz="3600" dirty="0" err="1"/>
              <a:t>τὴν</a:t>
            </a:r>
            <a:r>
              <a:rPr lang="el-GR" sz="3600" dirty="0"/>
              <a:t> </a:t>
            </a:r>
            <a:r>
              <a:rPr lang="el-GR" sz="3600" dirty="0" err="1"/>
              <a:t>ἀποκοπή</a:t>
            </a:r>
            <a:r>
              <a:rPr lang="el-GR" sz="3600" dirty="0"/>
              <a:t> τους </a:t>
            </a:r>
            <a:r>
              <a:rPr lang="el-GR" sz="3600" dirty="0" err="1"/>
              <a:t>ἀπὸ</a:t>
            </a:r>
            <a:r>
              <a:rPr lang="el-GR" sz="3600" dirty="0"/>
              <a:t> </a:t>
            </a:r>
            <a:r>
              <a:rPr lang="el-GR" sz="3600" dirty="0" err="1"/>
              <a:t>τὴ</a:t>
            </a:r>
            <a:r>
              <a:rPr lang="el-GR" sz="3600" dirty="0"/>
              <a:t> θεία </a:t>
            </a:r>
            <a:r>
              <a:rPr lang="el-GR" sz="3600" dirty="0" err="1"/>
              <a:t>Εὐχαριστία</a:t>
            </a:r>
            <a:r>
              <a:rPr lang="el-GR" sz="3600" dirty="0"/>
              <a:t>, </a:t>
            </a:r>
            <a:r>
              <a:rPr lang="el-GR" sz="3600" dirty="0" err="1"/>
              <a:t>εἶναι</a:t>
            </a:r>
            <a:r>
              <a:rPr lang="el-GR" sz="3600" dirty="0"/>
              <a:t> </a:t>
            </a:r>
            <a:r>
              <a:rPr lang="el-GR" sz="3600" dirty="0" err="1"/>
              <a:t>ἀμφίβολο</a:t>
            </a:r>
            <a:r>
              <a:rPr lang="el-GR" sz="3600" dirty="0"/>
              <a:t> </a:t>
            </a:r>
            <a:r>
              <a:rPr lang="el-GR" sz="3600" dirty="0" err="1"/>
              <a:t>ἄν</a:t>
            </a:r>
            <a:endParaRPr lang="en-GR" sz="3600" dirty="0"/>
          </a:p>
        </p:txBody>
      </p:sp>
    </p:spTree>
    <p:extLst>
      <p:ext uri="{BB962C8B-B14F-4D97-AF65-F5344CB8AC3E}">
        <p14:creationId xmlns:p14="http://schemas.microsoft.com/office/powerpoint/2010/main" val="39194547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9AB96B-C50C-7240-999E-0155E8747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801" cy="4571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FE80DE-8A50-7D4B-BBAA-335530409B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503" y="163629"/>
            <a:ext cx="11954577" cy="65066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3600" dirty="0" err="1"/>
              <a:t>θὰ</a:t>
            </a:r>
            <a:r>
              <a:rPr lang="el-GR" sz="3600" dirty="0"/>
              <a:t> </a:t>
            </a:r>
            <a:r>
              <a:rPr lang="el-GR" sz="3600" dirty="0" err="1"/>
              <a:t>προκαλοῦσε</a:t>
            </a:r>
            <a:r>
              <a:rPr lang="el-GR" sz="3600" dirty="0"/>
              <a:t> </a:t>
            </a:r>
            <a:r>
              <a:rPr lang="el-GR" sz="3600" dirty="0" err="1"/>
              <a:t>στὶς</a:t>
            </a:r>
            <a:r>
              <a:rPr lang="el-GR" sz="3600" dirty="0"/>
              <a:t> </a:t>
            </a:r>
            <a:r>
              <a:rPr lang="el-GR" sz="3600" dirty="0" err="1"/>
              <a:t>ψυχὲς</a:t>
            </a:r>
            <a:r>
              <a:rPr lang="el-GR" sz="3600" dirty="0"/>
              <a:t> τόσο </a:t>
            </a:r>
            <a:r>
              <a:rPr lang="el-GR" sz="3600" dirty="0" err="1"/>
              <a:t>τοῦ</a:t>
            </a:r>
            <a:r>
              <a:rPr lang="el-GR" sz="3600" dirty="0"/>
              <a:t> χειροτονούμενου, </a:t>
            </a:r>
            <a:r>
              <a:rPr lang="el-GR" sz="3600" dirty="0" err="1"/>
              <a:t>ὅσο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τοῦ</a:t>
            </a:r>
            <a:r>
              <a:rPr lang="el-GR" sz="3600" dirty="0"/>
              <a:t> </a:t>
            </a:r>
            <a:r>
              <a:rPr lang="el-GR" sz="3600" dirty="0" err="1"/>
              <a:t>λαοῦ</a:t>
            </a:r>
            <a:r>
              <a:rPr lang="el-GR" sz="3600" dirty="0"/>
              <a:t>, </a:t>
            </a:r>
            <a:r>
              <a:rPr lang="el-GR" sz="3600" dirty="0" err="1"/>
              <a:t>τὴν</a:t>
            </a:r>
            <a:r>
              <a:rPr lang="el-GR" sz="3600" dirty="0"/>
              <a:t> </a:t>
            </a:r>
            <a:r>
              <a:rPr lang="el-GR" sz="3600" dirty="0" err="1"/>
              <a:t>αἴσθηση</a:t>
            </a:r>
            <a:r>
              <a:rPr lang="el-GR" sz="3600" dirty="0"/>
              <a:t> </a:t>
            </a:r>
            <a:r>
              <a:rPr lang="el-GR" sz="3600" dirty="0" err="1"/>
              <a:t>τῆς</a:t>
            </a:r>
            <a:r>
              <a:rPr lang="el-GR" sz="3600" dirty="0"/>
              <a:t> «</a:t>
            </a:r>
            <a:r>
              <a:rPr lang="el-GR" sz="3600" dirty="0" err="1"/>
              <a:t>εἰσόδου</a:t>
            </a:r>
            <a:r>
              <a:rPr lang="el-GR" sz="3600" dirty="0"/>
              <a:t> </a:t>
            </a:r>
            <a:r>
              <a:rPr lang="el-GR" sz="3600" dirty="0" err="1"/>
              <a:t>εἰς</a:t>
            </a:r>
            <a:r>
              <a:rPr lang="el-GR" sz="3600" dirty="0"/>
              <a:t> </a:t>
            </a:r>
            <a:r>
              <a:rPr lang="el-GR" sz="3600" dirty="0" err="1"/>
              <a:t>τὰ</a:t>
            </a:r>
            <a:r>
              <a:rPr lang="el-GR" sz="3600" dirty="0"/>
              <a:t> </a:t>
            </a:r>
            <a:r>
              <a:rPr lang="el-GR" sz="3600" dirty="0" err="1"/>
              <a:t>Ἅγια</a:t>
            </a:r>
            <a:r>
              <a:rPr lang="el-GR" sz="3600" dirty="0"/>
              <a:t> </a:t>
            </a:r>
            <a:r>
              <a:rPr lang="el-GR" sz="3600" dirty="0" err="1"/>
              <a:t>τῶν</a:t>
            </a:r>
            <a:r>
              <a:rPr lang="el-GR" sz="3600" dirty="0"/>
              <a:t> </a:t>
            </a:r>
            <a:r>
              <a:rPr lang="el-GR" sz="3600" dirty="0" err="1"/>
              <a:t>Ἁγίων</a:t>
            </a:r>
            <a:r>
              <a:rPr lang="el-GR" sz="3600" dirty="0"/>
              <a:t>».</a:t>
            </a:r>
          </a:p>
          <a:p>
            <a:pPr marL="0" indent="0">
              <a:buNone/>
            </a:pPr>
            <a:r>
              <a:rPr lang="el-GR" sz="3600" dirty="0"/>
              <a:t>• </a:t>
            </a:r>
            <a:r>
              <a:rPr lang="el-GR" sz="3600" dirty="0" err="1"/>
              <a:t>Τὰ</a:t>
            </a:r>
            <a:r>
              <a:rPr lang="el-GR" sz="3600" dirty="0"/>
              <a:t> παραπάνω σημαίνουν </a:t>
            </a:r>
            <a:r>
              <a:rPr lang="el-GR" sz="3600" dirty="0" err="1"/>
              <a:t>ὅτι</a:t>
            </a:r>
            <a:r>
              <a:rPr lang="el-GR" sz="3600" dirty="0"/>
              <a:t> σήμερα </a:t>
            </a:r>
            <a:r>
              <a:rPr lang="el-GR" sz="3600" dirty="0" err="1"/>
              <a:t>ἔχουμε</a:t>
            </a:r>
            <a:r>
              <a:rPr lang="el-GR" sz="3600" dirty="0"/>
              <a:t> φθάσει </a:t>
            </a:r>
            <a:r>
              <a:rPr lang="el-GR" sz="3600" dirty="0" err="1"/>
              <a:t>σὲ</a:t>
            </a:r>
            <a:r>
              <a:rPr lang="el-GR" sz="3600" dirty="0"/>
              <a:t> μία </a:t>
            </a:r>
            <a:r>
              <a:rPr lang="el-GR" sz="3600" dirty="0" err="1"/>
              <a:t>εὐχαριστιακὴ</a:t>
            </a:r>
            <a:r>
              <a:rPr lang="el-GR" sz="3600" dirty="0"/>
              <a:t> θεολογία </a:t>
            </a:r>
            <a:r>
              <a:rPr lang="el-GR" sz="3600" dirty="0" err="1"/>
              <a:t>οὐσιαστικῶς</a:t>
            </a:r>
            <a:r>
              <a:rPr lang="el-GR" sz="3600" dirty="0"/>
              <a:t> </a:t>
            </a:r>
            <a:r>
              <a:rPr lang="el-GR" sz="3600" dirty="0" err="1"/>
              <a:t>ἀδιάφορη</a:t>
            </a:r>
            <a:r>
              <a:rPr lang="el-GR" sz="3600" dirty="0"/>
              <a:t> </a:t>
            </a:r>
            <a:r>
              <a:rPr lang="el-GR" sz="3600" dirty="0" err="1"/>
              <a:t>γιὰ</a:t>
            </a:r>
            <a:r>
              <a:rPr lang="el-GR" sz="3600" dirty="0"/>
              <a:t> </a:t>
            </a:r>
            <a:r>
              <a:rPr lang="el-GR" sz="3600" dirty="0" err="1"/>
              <a:t>τὴν</a:t>
            </a:r>
            <a:r>
              <a:rPr lang="el-GR" sz="3600" dirty="0"/>
              <a:t> παρουσία </a:t>
            </a:r>
            <a:r>
              <a:rPr lang="el-GR" sz="3600" dirty="0" err="1"/>
              <a:t>ἤ</a:t>
            </a:r>
            <a:r>
              <a:rPr lang="el-GR" sz="3600" dirty="0"/>
              <a:t> </a:t>
            </a:r>
            <a:r>
              <a:rPr lang="el-GR" sz="3600" dirty="0" err="1"/>
              <a:t>τὴ</a:t>
            </a:r>
            <a:r>
              <a:rPr lang="el-GR" sz="3600" dirty="0"/>
              <a:t> </a:t>
            </a:r>
            <a:r>
              <a:rPr lang="el-GR" sz="3600" dirty="0" err="1"/>
              <a:t>συμμετοχὴ</a:t>
            </a:r>
            <a:r>
              <a:rPr lang="el-GR" sz="3600" dirty="0"/>
              <a:t> </a:t>
            </a:r>
            <a:r>
              <a:rPr lang="el-GR" sz="3600" dirty="0" err="1"/>
              <a:t>τοῦ</a:t>
            </a:r>
            <a:r>
              <a:rPr lang="el-GR" sz="3600" dirty="0"/>
              <a:t> </a:t>
            </a:r>
            <a:r>
              <a:rPr lang="el-GR" sz="3600" dirty="0" err="1"/>
              <a:t>λαοῦ</a:t>
            </a:r>
            <a:r>
              <a:rPr lang="el-GR" sz="3600" dirty="0"/>
              <a:t>. </a:t>
            </a:r>
            <a:r>
              <a:rPr lang="el-GR" sz="3600" dirty="0" err="1"/>
              <a:t>Στὸ</a:t>
            </a:r>
            <a:r>
              <a:rPr lang="el-GR" sz="3600" dirty="0"/>
              <a:t> </a:t>
            </a:r>
            <a:r>
              <a:rPr lang="el-GR" sz="3600" dirty="0" err="1"/>
              <a:t>ἐκκλησιολογικῶς</a:t>
            </a:r>
            <a:r>
              <a:rPr lang="el-GR" sz="3600" dirty="0"/>
              <a:t> θανάσιμο </a:t>
            </a:r>
            <a:r>
              <a:rPr lang="el-GR" sz="3600" dirty="0" err="1"/>
              <a:t>αὐτὸ</a:t>
            </a:r>
            <a:r>
              <a:rPr lang="el-GR" sz="3600" dirty="0"/>
              <a:t> </a:t>
            </a:r>
            <a:r>
              <a:rPr lang="el-GR" sz="3600" dirty="0" err="1"/>
              <a:t>σημεῖο</a:t>
            </a:r>
            <a:r>
              <a:rPr lang="el-GR" sz="3600" dirty="0"/>
              <a:t> φθάσαμε μέσα </a:t>
            </a:r>
            <a:r>
              <a:rPr lang="el-GR" sz="3600" dirty="0" err="1"/>
              <a:t>ἀπὸ</a:t>
            </a:r>
            <a:r>
              <a:rPr lang="el-GR" sz="3600" dirty="0"/>
              <a:t> συγκυρίες </a:t>
            </a:r>
            <a:r>
              <a:rPr lang="el-GR" sz="3600" dirty="0" err="1"/>
              <a:t>τῆς</a:t>
            </a:r>
            <a:r>
              <a:rPr lang="el-GR" sz="3600" dirty="0"/>
              <a:t> </a:t>
            </a:r>
            <a:r>
              <a:rPr lang="el-GR" sz="3600" dirty="0" err="1"/>
              <a:t>ἱστορίας</a:t>
            </a:r>
            <a:r>
              <a:rPr lang="el-GR" sz="3600" dirty="0"/>
              <a:t>, </a:t>
            </a:r>
            <a:r>
              <a:rPr lang="el-GR" sz="3600" dirty="0" err="1"/>
              <a:t>τὶς</a:t>
            </a:r>
            <a:r>
              <a:rPr lang="el-GR" sz="3600" dirty="0"/>
              <a:t> </a:t>
            </a:r>
            <a:r>
              <a:rPr lang="el-GR" sz="3600" dirty="0" err="1"/>
              <a:t>ὁποῖες</a:t>
            </a:r>
            <a:r>
              <a:rPr lang="el-GR" sz="3600" dirty="0"/>
              <a:t> </a:t>
            </a:r>
            <a:r>
              <a:rPr lang="el-GR" sz="3600" dirty="0" err="1"/>
              <a:t>ἴσως</a:t>
            </a:r>
            <a:r>
              <a:rPr lang="el-GR" sz="3600" dirty="0"/>
              <a:t> </a:t>
            </a:r>
            <a:r>
              <a:rPr lang="el-GR" sz="3600" dirty="0" err="1"/>
              <a:t>δὲν</a:t>
            </a:r>
            <a:r>
              <a:rPr lang="el-GR" sz="3600" dirty="0"/>
              <a:t> </a:t>
            </a:r>
            <a:r>
              <a:rPr lang="el-GR" sz="3600" dirty="0" err="1"/>
              <a:t>ἔχουμε</a:t>
            </a:r>
            <a:r>
              <a:rPr lang="el-GR" sz="3600" dirty="0"/>
              <a:t> </a:t>
            </a:r>
            <a:r>
              <a:rPr lang="el-GR" sz="3600" dirty="0" err="1"/>
              <a:t>ἀξιολογήσει</a:t>
            </a:r>
            <a:r>
              <a:rPr lang="el-GR" sz="3600" dirty="0"/>
              <a:t> </a:t>
            </a:r>
            <a:r>
              <a:rPr lang="el-GR" sz="3600" dirty="0" err="1"/>
              <a:t>ἐπαρκῶς</a:t>
            </a:r>
            <a:r>
              <a:rPr lang="el-GR" sz="3600" dirty="0"/>
              <a:t>.</a:t>
            </a:r>
          </a:p>
          <a:p>
            <a:pPr marL="0" indent="0">
              <a:buNone/>
            </a:pPr>
            <a:r>
              <a:rPr lang="el-GR" sz="3600" dirty="0"/>
              <a:t>• </a:t>
            </a:r>
            <a:r>
              <a:rPr lang="el-GR" sz="3600" dirty="0" err="1"/>
              <a:t>Ὁ</a:t>
            </a:r>
            <a:r>
              <a:rPr lang="el-GR" sz="3600" dirty="0"/>
              <a:t> </a:t>
            </a:r>
            <a:r>
              <a:rPr lang="el-GR" sz="3600" dirty="0" err="1"/>
              <a:t>καθοριστικὸς</a:t>
            </a:r>
            <a:r>
              <a:rPr lang="el-GR" sz="3600" dirty="0"/>
              <a:t> παράγοντας, πάντως, </a:t>
            </a:r>
            <a:r>
              <a:rPr lang="el-GR" sz="3600" dirty="0" err="1"/>
              <a:t>ποὺ</a:t>
            </a:r>
            <a:r>
              <a:rPr lang="el-GR" sz="3600" dirty="0"/>
              <a:t> δημιούργησε μία «</a:t>
            </a:r>
            <a:r>
              <a:rPr lang="el-GR" sz="3600" dirty="0" err="1"/>
              <a:t>ἐκκλησιολογικὴ</a:t>
            </a:r>
            <a:r>
              <a:rPr lang="el-GR" sz="3600" dirty="0"/>
              <a:t> </a:t>
            </a:r>
            <a:r>
              <a:rPr lang="el-GR" sz="3600" dirty="0" err="1"/>
              <a:t>ἀρρυθμία</a:t>
            </a:r>
            <a:r>
              <a:rPr lang="el-GR" sz="3600" dirty="0"/>
              <a:t>»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ποὺ</a:t>
            </a:r>
            <a:r>
              <a:rPr lang="el-GR" sz="3600" dirty="0"/>
              <a:t> </a:t>
            </a:r>
            <a:r>
              <a:rPr lang="el-GR" sz="3600" dirty="0" err="1"/>
              <a:t>εὐθύνεται</a:t>
            </a:r>
            <a:r>
              <a:rPr lang="el-GR" sz="3600" dirty="0"/>
              <a:t> </a:t>
            </a:r>
            <a:r>
              <a:rPr lang="el-GR" sz="3600" dirty="0" err="1"/>
              <a:t>γιὰ</a:t>
            </a:r>
            <a:r>
              <a:rPr lang="el-GR" sz="3600" dirty="0"/>
              <a:t> </a:t>
            </a:r>
            <a:r>
              <a:rPr lang="el-GR" sz="3600" dirty="0" err="1"/>
              <a:t>τὴ</a:t>
            </a:r>
            <a:r>
              <a:rPr lang="el-GR" sz="3600" dirty="0"/>
              <a:t> συνεχιζόμενη </a:t>
            </a:r>
            <a:r>
              <a:rPr lang="el-GR" sz="3600" dirty="0" err="1"/>
              <a:t>ἀποκοπὴ</a:t>
            </a:r>
            <a:r>
              <a:rPr lang="el-GR" sz="3600" dirty="0"/>
              <a:t> </a:t>
            </a:r>
            <a:r>
              <a:rPr lang="el-GR" sz="3600" dirty="0" err="1"/>
              <a:t>τῶν</a:t>
            </a:r>
            <a:r>
              <a:rPr lang="el-GR" sz="3600" dirty="0"/>
              <a:t> Μυστηρίων </a:t>
            </a:r>
            <a:r>
              <a:rPr lang="el-GR" sz="3600" dirty="0" err="1"/>
              <a:t>ἀπὸ</a:t>
            </a:r>
            <a:r>
              <a:rPr lang="el-GR" sz="3600" dirty="0"/>
              <a:t> </a:t>
            </a:r>
            <a:r>
              <a:rPr lang="el-GR" sz="3600" dirty="0" err="1"/>
              <a:t>τὴ</a:t>
            </a:r>
            <a:r>
              <a:rPr lang="el-GR" sz="3600" dirty="0"/>
              <a:t> θεία </a:t>
            </a:r>
            <a:r>
              <a:rPr lang="el-GR" sz="3600" dirty="0" err="1"/>
              <a:t>Εὐχαριστία</a:t>
            </a:r>
            <a:r>
              <a:rPr lang="el-GR" sz="3600" dirty="0"/>
              <a:t> </a:t>
            </a:r>
            <a:r>
              <a:rPr lang="el-GR" sz="3600" dirty="0" err="1"/>
              <a:t>εἶναι</a:t>
            </a:r>
            <a:r>
              <a:rPr lang="el-GR" sz="3600" dirty="0"/>
              <a:t> </a:t>
            </a:r>
            <a:r>
              <a:rPr lang="el-GR" sz="3600" dirty="0" err="1"/>
              <a:t>ἡ</a:t>
            </a:r>
            <a:r>
              <a:rPr lang="el-GR" sz="3600" dirty="0"/>
              <a:t> </a:t>
            </a:r>
            <a:r>
              <a:rPr lang="el-GR" sz="3600" dirty="0" err="1"/>
              <a:t>ἀραιὰ</a:t>
            </a:r>
            <a:r>
              <a:rPr lang="el-GR" sz="3600" dirty="0"/>
              <a:t> θεία Μετάληψη </a:t>
            </a:r>
            <a:r>
              <a:rPr lang="el-GR" sz="3600" dirty="0" err="1"/>
              <a:t>τῶν</a:t>
            </a:r>
            <a:r>
              <a:rPr lang="el-GR" sz="3600" dirty="0"/>
              <a:t> </a:t>
            </a:r>
            <a:r>
              <a:rPr lang="el-GR" sz="3600" dirty="0" err="1"/>
              <a:t>πιστῶν</a:t>
            </a:r>
            <a:r>
              <a:rPr lang="el-GR" sz="3600" dirty="0"/>
              <a:t>.</a:t>
            </a:r>
            <a:r>
              <a:rPr lang="en-GR" sz="3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575554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D1C5B2-207A-CB4F-8B21-FBC406F9A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800" cy="67377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3E5D33-BCBC-3C4B-AC22-9D88DFEEA9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503" y="182880"/>
            <a:ext cx="11964202" cy="6497053"/>
          </a:xfrm>
        </p:spPr>
        <p:txBody>
          <a:bodyPr>
            <a:normAutofit/>
          </a:bodyPr>
          <a:lstStyle/>
          <a:p>
            <a:r>
              <a:rPr lang="el-GR" sz="3600" dirty="0" err="1"/>
              <a:t>Ἡ</a:t>
            </a:r>
            <a:r>
              <a:rPr lang="el-GR" sz="3600" dirty="0"/>
              <a:t> θεία Μετάληψη </a:t>
            </a:r>
            <a:r>
              <a:rPr lang="el-GR" sz="3600" dirty="0" err="1"/>
              <a:t>εἶναι</a:t>
            </a:r>
            <a:r>
              <a:rPr lang="el-GR" sz="3600" dirty="0"/>
              <a:t> </a:t>
            </a:r>
            <a:r>
              <a:rPr lang="el-GR" sz="3600" dirty="0" err="1"/>
              <a:t>ἡ</a:t>
            </a:r>
            <a:r>
              <a:rPr lang="el-GR" sz="3600" dirty="0"/>
              <a:t> </a:t>
            </a:r>
            <a:r>
              <a:rPr lang="el-GR" sz="3600" dirty="0" err="1"/>
              <a:t>αὐταπόδεικτη</a:t>
            </a:r>
            <a:r>
              <a:rPr lang="el-GR" sz="3600" dirty="0"/>
              <a:t> </a:t>
            </a:r>
            <a:r>
              <a:rPr lang="el-GR" sz="3600" dirty="0" err="1"/>
              <a:t>ὁλοκλήρωση</a:t>
            </a:r>
            <a:r>
              <a:rPr lang="el-GR" sz="3600" dirty="0"/>
              <a:t> </a:t>
            </a:r>
            <a:r>
              <a:rPr lang="el-GR" sz="3600" dirty="0" err="1"/>
              <a:t>τοῦ</a:t>
            </a:r>
            <a:r>
              <a:rPr lang="el-GR" sz="3600" dirty="0"/>
              <a:t> </a:t>
            </a:r>
            <a:r>
              <a:rPr lang="el-GR" sz="3600" dirty="0" err="1"/>
              <a:t>εὐχαριστιακοῦ</a:t>
            </a:r>
            <a:r>
              <a:rPr lang="el-GR" sz="3600" dirty="0"/>
              <a:t> μυστηρίου. </a:t>
            </a:r>
            <a:r>
              <a:rPr lang="el-GR" sz="3600" dirty="0" err="1"/>
              <a:t>Ἡ</a:t>
            </a:r>
            <a:r>
              <a:rPr lang="el-GR" sz="3600" dirty="0"/>
              <a:t> </a:t>
            </a:r>
            <a:r>
              <a:rPr lang="el-GR" sz="3600" dirty="0" err="1"/>
              <a:t>εὐχαριστιακὴ</a:t>
            </a:r>
            <a:r>
              <a:rPr lang="el-GR" sz="3600" dirty="0"/>
              <a:t> </a:t>
            </a:r>
            <a:r>
              <a:rPr lang="el-GR" sz="3600" dirty="0" err="1"/>
              <a:t>αὐτὴ</a:t>
            </a:r>
            <a:r>
              <a:rPr lang="el-GR" sz="3600" dirty="0"/>
              <a:t> «</a:t>
            </a:r>
            <a:r>
              <a:rPr lang="el-GR" sz="3600" dirty="0" err="1"/>
              <a:t>ἀποχὴ</a:t>
            </a:r>
            <a:r>
              <a:rPr lang="el-GR" sz="3600" dirty="0"/>
              <a:t>» </a:t>
            </a:r>
            <a:r>
              <a:rPr lang="el-GR" sz="3600" dirty="0" err="1"/>
              <a:t>τῶν</a:t>
            </a:r>
            <a:r>
              <a:rPr lang="el-GR" sz="3600" dirty="0"/>
              <a:t> </a:t>
            </a:r>
            <a:r>
              <a:rPr lang="el-GR" sz="3600" dirty="0" err="1"/>
              <a:t>πιστῶν</a:t>
            </a:r>
            <a:r>
              <a:rPr lang="el-GR" sz="3600" dirty="0"/>
              <a:t> </a:t>
            </a:r>
            <a:r>
              <a:rPr lang="el-GR" sz="3600" dirty="0" err="1"/>
              <a:t>ὁδήγησε</a:t>
            </a:r>
            <a:r>
              <a:rPr lang="el-GR" sz="3600" dirty="0"/>
              <a:t> </a:t>
            </a:r>
            <a:r>
              <a:rPr lang="el-GR" sz="3600" dirty="0" err="1"/>
              <a:t>στὴ</a:t>
            </a:r>
            <a:r>
              <a:rPr lang="el-GR" sz="3600" dirty="0"/>
              <a:t> διαμόρφωση </a:t>
            </a:r>
            <a:r>
              <a:rPr lang="el-GR" sz="3600" dirty="0" err="1"/>
              <a:t>μιᾶς</a:t>
            </a:r>
            <a:r>
              <a:rPr lang="el-GR" sz="3600" dirty="0"/>
              <a:t> θεολογίας </a:t>
            </a:r>
            <a:r>
              <a:rPr lang="el-GR" sz="3600" dirty="0" err="1"/>
              <a:t>τῆς</a:t>
            </a:r>
            <a:r>
              <a:rPr lang="el-GR" sz="3600" dirty="0"/>
              <a:t> </a:t>
            </a:r>
            <a:r>
              <a:rPr lang="el-GR" sz="3600" dirty="0" err="1"/>
              <a:t>Εὐχαριστίας</a:t>
            </a:r>
            <a:r>
              <a:rPr lang="el-GR" sz="3600" dirty="0"/>
              <a:t> </a:t>
            </a:r>
            <a:r>
              <a:rPr lang="el-GR" sz="3600" dirty="0" err="1"/>
              <a:t>ὡς</a:t>
            </a:r>
            <a:r>
              <a:rPr lang="el-GR" sz="3600" dirty="0"/>
              <a:t> θυσίας, </a:t>
            </a:r>
            <a:r>
              <a:rPr lang="el-GR" sz="3600" dirty="0" err="1"/>
              <a:t>ἀνεξάρτητης</a:t>
            </a:r>
            <a:r>
              <a:rPr lang="el-GR" sz="3600" dirty="0"/>
              <a:t> </a:t>
            </a:r>
            <a:r>
              <a:rPr lang="el-GR" sz="3600" dirty="0" err="1"/>
              <a:t>ἀπὸ</a:t>
            </a:r>
            <a:r>
              <a:rPr lang="el-GR" sz="3600" dirty="0"/>
              <a:t> </a:t>
            </a:r>
            <a:r>
              <a:rPr lang="el-GR" sz="3600" dirty="0" err="1"/>
              <a:t>τὴν</a:t>
            </a:r>
            <a:r>
              <a:rPr lang="el-GR" sz="3600" dirty="0"/>
              <a:t> παρουσία </a:t>
            </a:r>
            <a:r>
              <a:rPr lang="el-GR" sz="3600" dirty="0" err="1"/>
              <a:t>ἤ</a:t>
            </a:r>
            <a:r>
              <a:rPr lang="el-GR" sz="3600" dirty="0"/>
              <a:t> </a:t>
            </a:r>
            <a:r>
              <a:rPr lang="el-GR" sz="3600" dirty="0" err="1"/>
              <a:t>τὴ</a:t>
            </a:r>
            <a:r>
              <a:rPr lang="el-GR" sz="3600" dirty="0"/>
              <a:t> </a:t>
            </a:r>
            <a:r>
              <a:rPr lang="el-GR" sz="3600" dirty="0" err="1"/>
              <a:t>συμμετοχὴ</a:t>
            </a:r>
            <a:r>
              <a:rPr lang="el-GR" sz="3600" dirty="0"/>
              <a:t> </a:t>
            </a:r>
            <a:r>
              <a:rPr lang="el-GR" sz="3600" dirty="0" err="1"/>
              <a:t>τοῦ</a:t>
            </a:r>
            <a:r>
              <a:rPr lang="el-GR" sz="3600" dirty="0"/>
              <a:t> </a:t>
            </a:r>
            <a:r>
              <a:rPr lang="el-GR" sz="3600" dirty="0" err="1"/>
              <a:t>λαοῦ</a:t>
            </a:r>
            <a:r>
              <a:rPr lang="el-GR" sz="3600" dirty="0"/>
              <a:t>.</a:t>
            </a:r>
          </a:p>
          <a:p>
            <a:r>
              <a:rPr lang="el-GR" sz="3600" dirty="0" err="1"/>
              <a:t>Ἡ</a:t>
            </a:r>
            <a:r>
              <a:rPr lang="el-GR" sz="3600" dirty="0"/>
              <a:t> θεολογία </a:t>
            </a:r>
            <a:r>
              <a:rPr lang="el-GR" sz="3600" dirty="0" err="1"/>
              <a:t>αὐτὴ</a:t>
            </a:r>
            <a:r>
              <a:rPr lang="el-GR" sz="3600" dirty="0"/>
              <a:t> </a:t>
            </a:r>
            <a:r>
              <a:rPr lang="el-GR" sz="3600" dirty="0" err="1"/>
              <a:t>ὑπῆρξε</a:t>
            </a:r>
            <a:r>
              <a:rPr lang="el-GR" sz="3600" dirty="0"/>
              <a:t> πρωτόγνωρη </a:t>
            </a:r>
            <a:r>
              <a:rPr lang="el-GR" sz="3600" dirty="0" err="1"/>
              <a:t>γιὰ</a:t>
            </a:r>
            <a:r>
              <a:rPr lang="el-GR" sz="3600" dirty="0"/>
              <a:t> </a:t>
            </a:r>
            <a:r>
              <a:rPr lang="el-GR" sz="3600" dirty="0" err="1"/>
              <a:t>τὴν</a:t>
            </a:r>
            <a:r>
              <a:rPr lang="el-GR" sz="3600" dirty="0"/>
              <a:t> </a:t>
            </a:r>
            <a:r>
              <a:rPr lang="el-GR" sz="3600" dirty="0" err="1"/>
              <a:t>ἱστορία</a:t>
            </a:r>
            <a:r>
              <a:rPr lang="el-GR" sz="3600" dirty="0"/>
              <a:t> </a:t>
            </a:r>
            <a:r>
              <a:rPr lang="el-GR" sz="3600" dirty="0" err="1"/>
              <a:t>τῆς</a:t>
            </a:r>
            <a:r>
              <a:rPr lang="el-GR" sz="3600" dirty="0"/>
              <a:t> </a:t>
            </a:r>
            <a:r>
              <a:rPr lang="el-GR" sz="3600" dirty="0" err="1"/>
              <a:t>Ἐκκλησίας</a:t>
            </a:r>
            <a:r>
              <a:rPr lang="el-GR" sz="3600" dirty="0"/>
              <a:t>, </a:t>
            </a:r>
            <a:r>
              <a:rPr lang="el-GR" sz="3600" dirty="0" err="1"/>
              <a:t>ἀλλὰ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καταστροφικὴ</a:t>
            </a:r>
            <a:r>
              <a:rPr lang="el-GR" sz="3600" dirty="0"/>
              <a:t> </a:t>
            </a:r>
            <a:r>
              <a:rPr lang="el-GR" sz="3600" dirty="0" err="1"/>
              <a:t>στὴ</a:t>
            </a:r>
            <a:r>
              <a:rPr lang="el-GR" sz="3600" dirty="0"/>
              <a:t> </a:t>
            </a:r>
            <a:r>
              <a:rPr lang="el-GR" sz="3600" dirty="0" err="1"/>
              <a:t>λειτουργικὴ</a:t>
            </a:r>
            <a:r>
              <a:rPr lang="el-GR" sz="3600" dirty="0"/>
              <a:t> πράξη.</a:t>
            </a:r>
          </a:p>
          <a:p>
            <a:r>
              <a:rPr lang="el-GR" sz="3600" dirty="0" err="1"/>
              <a:t>Τὸ</a:t>
            </a:r>
            <a:r>
              <a:rPr lang="el-GR" sz="3600" dirty="0"/>
              <a:t> δράμα </a:t>
            </a:r>
            <a:r>
              <a:rPr lang="el-GR" sz="3600" dirty="0" err="1"/>
              <a:t>τῶν</a:t>
            </a:r>
            <a:r>
              <a:rPr lang="el-GR" sz="3600" dirty="0"/>
              <a:t> </a:t>
            </a:r>
            <a:r>
              <a:rPr lang="el-GR" sz="3600" dirty="0" err="1"/>
              <a:t>καιρῶν</a:t>
            </a:r>
            <a:r>
              <a:rPr lang="el-GR" sz="3600" dirty="0"/>
              <a:t> μας </a:t>
            </a:r>
            <a:r>
              <a:rPr lang="el-GR" sz="3600" dirty="0" err="1"/>
              <a:t>εἶναι</a:t>
            </a:r>
            <a:r>
              <a:rPr lang="el-GR" sz="3600" dirty="0"/>
              <a:t> </a:t>
            </a:r>
            <a:r>
              <a:rPr lang="el-GR" sz="3600" dirty="0" err="1"/>
              <a:t>ὅτι</a:t>
            </a:r>
            <a:r>
              <a:rPr lang="el-GR" sz="3600" dirty="0"/>
              <a:t> </a:t>
            </a:r>
            <a:r>
              <a:rPr lang="el-GR" sz="3600" dirty="0" err="1"/>
              <a:t>ἔχουμε</a:t>
            </a:r>
            <a:r>
              <a:rPr lang="el-GR" sz="3600" dirty="0"/>
              <a:t> συνείδηση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τῶν</a:t>
            </a:r>
            <a:r>
              <a:rPr lang="el-GR" sz="3600" dirty="0"/>
              <a:t> προβλημάτων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τῶν</a:t>
            </a:r>
            <a:r>
              <a:rPr lang="el-GR" sz="3600" dirty="0"/>
              <a:t> </a:t>
            </a:r>
            <a:r>
              <a:rPr lang="el-GR" sz="3600" dirty="0" err="1"/>
              <a:t>γενεσιουργῶν</a:t>
            </a:r>
            <a:r>
              <a:rPr lang="el-GR" sz="3600" dirty="0"/>
              <a:t> </a:t>
            </a:r>
            <a:r>
              <a:rPr lang="el-GR" sz="3600" dirty="0" err="1"/>
              <a:t>αἰτίων</a:t>
            </a:r>
            <a:r>
              <a:rPr lang="el-GR" sz="3600" dirty="0"/>
              <a:t>, </a:t>
            </a:r>
            <a:r>
              <a:rPr lang="el-GR" sz="3600" dirty="0" err="1"/>
              <a:t>χωρὶς</a:t>
            </a:r>
            <a:r>
              <a:rPr lang="el-GR" sz="3600" dirty="0"/>
              <a:t> </a:t>
            </a:r>
            <a:r>
              <a:rPr lang="el-GR" sz="3600" dirty="0" err="1"/>
              <a:t>ὅμως</a:t>
            </a:r>
            <a:r>
              <a:rPr lang="el-GR" sz="3600" dirty="0"/>
              <a:t> </a:t>
            </a:r>
            <a:r>
              <a:rPr lang="el-GR" sz="3600" dirty="0" err="1"/>
              <a:t>νὰ</a:t>
            </a:r>
            <a:r>
              <a:rPr lang="el-GR" sz="3600" dirty="0"/>
              <a:t> </a:t>
            </a:r>
            <a:r>
              <a:rPr lang="el-GR" sz="3600" dirty="0" err="1"/>
              <a:t>τολμοῦμε</a:t>
            </a:r>
            <a:r>
              <a:rPr lang="el-GR" sz="3600" dirty="0"/>
              <a:t> </a:t>
            </a:r>
            <a:r>
              <a:rPr lang="el-GR" sz="3600" dirty="0" err="1"/>
              <a:t>τὴ</a:t>
            </a:r>
            <a:r>
              <a:rPr lang="el-GR" sz="3600" dirty="0"/>
              <a:t> λύση τους.</a:t>
            </a:r>
            <a:endParaRPr lang="en-GR" sz="3600" dirty="0"/>
          </a:p>
        </p:txBody>
      </p:sp>
    </p:spTree>
    <p:extLst>
      <p:ext uri="{BB962C8B-B14F-4D97-AF65-F5344CB8AC3E}">
        <p14:creationId xmlns:p14="http://schemas.microsoft.com/office/powerpoint/2010/main" val="37523952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1E6C7B-B42B-054B-9154-708717A352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800" cy="77002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893B0A-EF5B-9646-9716-C91B530207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754" y="144378"/>
            <a:ext cx="11935326" cy="6574055"/>
          </a:xfrm>
        </p:spPr>
        <p:txBody>
          <a:bodyPr>
            <a:noAutofit/>
          </a:bodyPr>
          <a:lstStyle/>
          <a:p>
            <a:r>
              <a:rPr lang="el-GR" sz="3600" dirty="0" err="1"/>
              <a:t>Ἡ</a:t>
            </a:r>
            <a:r>
              <a:rPr lang="el-GR" sz="3600" dirty="0"/>
              <a:t> διευθέτησή τους </a:t>
            </a:r>
            <a:r>
              <a:rPr lang="el-GR" sz="3600" dirty="0" err="1"/>
              <a:t>μπορεῖ</a:t>
            </a:r>
            <a:r>
              <a:rPr lang="el-GR" sz="3600" dirty="0"/>
              <a:t> </a:t>
            </a:r>
            <a:r>
              <a:rPr lang="el-GR" sz="3600" dirty="0" err="1"/>
              <a:t>νὰ</a:t>
            </a:r>
            <a:r>
              <a:rPr lang="el-GR" sz="3600" dirty="0"/>
              <a:t> πηγάσει μόνο μέσα </a:t>
            </a:r>
            <a:r>
              <a:rPr lang="el-GR" sz="3600" dirty="0" err="1"/>
              <a:t>ἀπὸ</a:t>
            </a:r>
            <a:r>
              <a:rPr lang="el-GR" sz="3600" dirty="0"/>
              <a:t> </a:t>
            </a:r>
            <a:r>
              <a:rPr lang="el-GR" sz="3600" dirty="0" err="1"/>
              <a:t>τὴ</a:t>
            </a:r>
            <a:r>
              <a:rPr lang="el-GR" sz="3600" dirty="0"/>
              <a:t> γνώση </a:t>
            </a:r>
            <a:r>
              <a:rPr lang="el-GR" sz="3600" dirty="0" err="1"/>
              <a:t>τῆς</a:t>
            </a:r>
            <a:r>
              <a:rPr lang="el-GR" sz="3600" dirty="0"/>
              <a:t> </a:t>
            </a:r>
            <a:r>
              <a:rPr lang="el-GR" sz="3600" dirty="0" err="1"/>
              <a:t>ἱστορίας</a:t>
            </a:r>
            <a:r>
              <a:rPr lang="el-GR" sz="3600" dirty="0"/>
              <a:t>, </a:t>
            </a:r>
            <a:r>
              <a:rPr lang="el-GR" sz="3600" dirty="0" err="1"/>
              <a:t>ἡ</a:t>
            </a:r>
            <a:r>
              <a:rPr lang="el-GR" sz="3600" dirty="0"/>
              <a:t> </a:t>
            </a:r>
            <a:r>
              <a:rPr lang="el-GR" sz="3600" dirty="0" err="1"/>
              <a:t>ὁποία</a:t>
            </a:r>
            <a:r>
              <a:rPr lang="el-GR" sz="3600" dirty="0"/>
              <a:t> διαφωτίζει κάποια </a:t>
            </a:r>
            <a:r>
              <a:rPr lang="el-GR" sz="3600" dirty="0" err="1"/>
              <a:t>βασικὰ</a:t>
            </a:r>
            <a:r>
              <a:rPr lang="el-GR" sz="3600" dirty="0"/>
              <a:t> </a:t>
            </a:r>
            <a:r>
              <a:rPr lang="el-GR" sz="3600" dirty="0" err="1"/>
              <a:t>ἐρωτήματα</a:t>
            </a:r>
            <a:r>
              <a:rPr lang="el-GR" sz="3600" dirty="0"/>
              <a:t>: </a:t>
            </a:r>
            <a:r>
              <a:rPr lang="el-GR" sz="3600" dirty="0" err="1"/>
              <a:t>μὲ</a:t>
            </a:r>
            <a:r>
              <a:rPr lang="el-GR" sz="3600" dirty="0"/>
              <a:t> </a:t>
            </a:r>
            <a:r>
              <a:rPr lang="el-GR" sz="3600" dirty="0" err="1"/>
              <a:t>ποιὲς</a:t>
            </a:r>
            <a:r>
              <a:rPr lang="el-GR" sz="3600" dirty="0"/>
              <a:t> προϋποθέσεις προσέρχονταν </a:t>
            </a:r>
            <a:r>
              <a:rPr lang="el-GR" sz="3600" dirty="0" err="1"/>
              <a:t>στὴ</a:t>
            </a:r>
            <a:r>
              <a:rPr lang="el-GR" sz="3600" dirty="0"/>
              <a:t> θεία Μετάληψη </a:t>
            </a:r>
            <a:r>
              <a:rPr lang="el-GR" sz="3600" dirty="0" err="1"/>
              <a:t>οἱ</a:t>
            </a:r>
            <a:r>
              <a:rPr lang="el-GR" sz="3600" dirty="0"/>
              <a:t> </a:t>
            </a:r>
            <a:r>
              <a:rPr lang="el-GR" sz="3600" dirty="0" err="1"/>
              <a:t>πρῶτοι</a:t>
            </a:r>
            <a:r>
              <a:rPr lang="el-GR" sz="3600" dirty="0"/>
              <a:t> Χριστιανοί; </a:t>
            </a:r>
            <a:r>
              <a:rPr lang="el-GR" sz="3600" dirty="0" err="1"/>
              <a:t>Τὶ</a:t>
            </a:r>
            <a:r>
              <a:rPr lang="el-GR" sz="3600" dirty="0"/>
              <a:t> </a:t>
            </a:r>
            <a:r>
              <a:rPr lang="el-GR" sz="3600" dirty="0" err="1"/>
              <a:t>ἐσήμαινε</a:t>
            </a:r>
            <a:r>
              <a:rPr lang="el-GR" sz="3600" dirty="0"/>
              <a:t> </a:t>
            </a:r>
            <a:r>
              <a:rPr lang="el-GR" sz="3600" dirty="0" err="1"/>
              <a:t>γι</a:t>
            </a:r>
            <a:r>
              <a:rPr lang="el-GR" sz="3600" dirty="0"/>
              <a:t>᾽ </a:t>
            </a:r>
            <a:r>
              <a:rPr lang="el-GR" sz="3600" dirty="0" err="1"/>
              <a:t>αὐτοὺς</a:t>
            </a:r>
            <a:r>
              <a:rPr lang="el-GR" sz="3600" dirty="0"/>
              <a:t> </a:t>
            </a:r>
            <a:r>
              <a:rPr lang="el-GR" sz="3600" dirty="0" err="1"/>
              <a:t>ἡ</a:t>
            </a:r>
            <a:r>
              <a:rPr lang="el-GR" sz="3600" dirty="0"/>
              <a:t> </a:t>
            </a:r>
            <a:r>
              <a:rPr lang="el-GR" sz="3600" dirty="0" err="1"/>
              <a:t>ἔννοια</a:t>
            </a:r>
            <a:r>
              <a:rPr lang="el-GR" sz="3600" dirty="0"/>
              <a:t> </a:t>
            </a:r>
            <a:r>
              <a:rPr lang="el-GR" sz="3600" dirty="0" err="1"/>
              <a:t>τοῦ</a:t>
            </a:r>
            <a:r>
              <a:rPr lang="el-GR" sz="3600" dirty="0"/>
              <a:t> «</a:t>
            </a:r>
            <a:r>
              <a:rPr lang="el-GR" sz="3600" dirty="0" err="1"/>
              <a:t>ἀξίως</a:t>
            </a:r>
            <a:r>
              <a:rPr lang="el-GR" sz="3600" dirty="0"/>
              <a:t> </a:t>
            </a:r>
            <a:r>
              <a:rPr lang="el-GR" sz="3600" dirty="0" err="1"/>
              <a:t>προσέρχεσθαι</a:t>
            </a:r>
            <a:r>
              <a:rPr lang="el-GR" sz="3600" dirty="0"/>
              <a:t>» </a:t>
            </a:r>
            <a:r>
              <a:rPr lang="el-GR" sz="3600" dirty="0" err="1"/>
              <a:t>στὰ</a:t>
            </a:r>
            <a:r>
              <a:rPr lang="el-GR" sz="3600" dirty="0"/>
              <a:t> </a:t>
            </a:r>
            <a:r>
              <a:rPr lang="el-GR" sz="3600" dirty="0" err="1"/>
              <a:t>Ἄχραντα</a:t>
            </a:r>
            <a:r>
              <a:rPr lang="el-GR" sz="3600" dirty="0"/>
              <a:t> Μυστήρια;</a:t>
            </a:r>
          </a:p>
          <a:p>
            <a:r>
              <a:rPr lang="el-GR" sz="3600" dirty="0"/>
              <a:t>«</a:t>
            </a:r>
            <a:r>
              <a:rPr lang="el-GR" sz="3600" dirty="0" err="1"/>
              <a:t>Ἐκκλησία</a:t>
            </a:r>
            <a:r>
              <a:rPr lang="el-GR" sz="3600" dirty="0"/>
              <a:t>» </a:t>
            </a:r>
            <a:r>
              <a:rPr lang="el-GR" sz="3600" dirty="0" err="1"/>
              <a:t>χωρὶς</a:t>
            </a:r>
            <a:r>
              <a:rPr lang="el-GR" sz="3600" dirty="0"/>
              <a:t> </a:t>
            </a:r>
            <a:r>
              <a:rPr lang="el-GR" sz="3600" dirty="0" err="1"/>
              <a:t>εὐχαριστιακὴ</a:t>
            </a:r>
            <a:r>
              <a:rPr lang="el-GR" sz="3600" dirty="0"/>
              <a:t> σύναξη </a:t>
            </a:r>
            <a:r>
              <a:rPr lang="el-GR" sz="3600" dirty="0" err="1"/>
              <a:t>δὲν</a:t>
            </a:r>
            <a:r>
              <a:rPr lang="el-GR" sz="3600" dirty="0"/>
              <a:t> </a:t>
            </a:r>
            <a:r>
              <a:rPr lang="el-GR" sz="3600" dirty="0" err="1"/>
              <a:t>μπορεῖ</a:t>
            </a:r>
            <a:r>
              <a:rPr lang="el-GR" sz="3600" dirty="0"/>
              <a:t> </a:t>
            </a:r>
            <a:r>
              <a:rPr lang="el-GR" sz="3600" dirty="0" err="1"/>
              <a:t>νὰ</a:t>
            </a:r>
            <a:r>
              <a:rPr lang="el-GR" sz="3600" dirty="0"/>
              <a:t> </a:t>
            </a:r>
            <a:r>
              <a:rPr lang="el-GR" sz="3600" dirty="0" err="1"/>
              <a:t>θεωρεῖται</a:t>
            </a:r>
            <a:r>
              <a:rPr lang="el-GR" sz="3600" dirty="0"/>
              <a:t> «</a:t>
            </a:r>
            <a:r>
              <a:rPr lang="el-GR" sz="3600" dirty="0" err="1"/>
              <a:t>Σῶμα</a:t>
            </a:r>
            <a:r>
              <a:rPr lang="el-GR" sz="3600" dirty="0"/>
              <a:t> </a:t>
            </a:r>
            <a:r>
              <a:rPr lang="el-GR" sz="3600" dirty="0" err="1"/>
              <a:t>Χριστοῦ</a:t>
            </a:r>
            <a:r>
              <a:rPr lang="el-GR" sz="3600" dirty="0"/>
              <a:t>». </a:t>
            </a:r>
            <a:r>
              <a:rPr lang="el-GR" sz="3600" dirty="0" err="1"/>
              <a:t>Ἀλλὰ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δὲν</a:t>
            </a:r>
            <a:r>
              <a:rPr lang="el-GR" sz="3600" dirty="0"/>
              <a:t> </a:t>
            </a:r>
            <a:r>
              <a:rPr lang="el-GR" sz="3600" dirty="0" err="1"/>
              <a:t>νοεῖται</a:t>
            </a:r>
            <a:r>
              <a:rPr lang="el-GR" sz="3600" dirty="0"/>
              <a:t> </a:t>
            </a:r>
            <a:r>
              <a:rPr lang="el-GR" sz="3600" dirty="0" err="1"/>
              <a:t>εὐχαριστιακὴ</a:t>
            </a:r>
            <a:r>
              <a:rPr lang="el-GR" sz="3600" dirty="0"/>
              <a:t> σύναξη </a:t>
            </a:r>
            <a:r>
              <a:rPr lang="el-GR" sz="3600" dirty="0" err="1"/>
              <a:t>χωρὶς</a:t>
            </a:r>
            <a:r>
              <a:rPr lang="el-GR" sz="3600" dirty="0"/>
              <a:t> </a:t>
            </a:r>
            <a:r>
              <a:rPr lang="el-GR" sz="3600" dirty="0" err="1"/>
              <a:t>συμμετοχὴ</a:t>
            </a:r>
            <a:r>
              <a:rPr lang="el-GR" sz="3600" dirty="0"/>
              <a:t>- </a:t>
            </a:r>
            <a:r>
              <a:rPr lang="el-GR" sz="3600" dirty="0" err="1"/>
              <a:t>δηλαδὴ</a:t>
            </a:r>
            <a:r>
              <a:rPr lang="el-GR" sz="3600" dirty="0"/>
              <a:t> θεία Μετάληψη- </a:t>
            </a:r>
            <a:r>
              <a:rPr lang="el-GR" sz="3600" dirty="0" err="1"/>
              <a:t>τοῦ</a:t>
            </a:r>
            <a:r>
              <a:rPr lang="el-GR" sz="3600" dirty="0"/>
              <a:t> </a:t>
            </a:r>
            <a:r>
              <a:rPr lang="el-GR" sz="3600" dirty="0" err="1"/>
              <a:t>λαοῦ</a:t>
            </a:r>
            <a:r>
              <a:rPr lang="el-GR" sz="3600" dirty="0"/>
              <a:t> (</a:t>
            </a:r>
            <a:r>
              <a:rPr lang="el-GR" sz="3600" dirty="0" err="1"/>
              <a:t>ἐφόσον</a:t>
            </a:r>
            <a:r>
              <a:rPr lang="el-GR" sz="3600" dirty="0"/>
              <a:t> </a:t>
            </a:r>
            <a:r>
              <a:rPr lang="el-GR" sz="3600" dirty="0" err="1"/>
              <a:t>οἱ</a:t>
            </a:r>
            <a:r>
              <a:rPr lang="el-GR" sz="3600" dirty="0"/>
              <a:t> </a:t>
            </a:r>
            <a:r>
              <a:rPr lang="el-GR" sz="3600" dirty="0" err="1"/>
              <a:t>ἱερεῖς</a:t>
            </a:r>
            <a:r>
              <a:rPr lang="el-GR" sz="3600" dirty="0"/>
              <a:t> μετέχουν </a:t>
            </a:r>
            <a:r>
              <a:rPr lang="el-GR" sz="3600" dirty="0" err="1"/>
              <a:t>αὐτονοήτως</a:t>
            </a:r>
            <a:r>
              <a:rPr lang="el-GR" sz="3600" dirty="0"/>
              <a:t> </a:t>
            </a:r>
            <a:r>
              <a:rPr lang="el-GR" sz="3600" dirty="0" err="1"/>
              <a:t>ὡς</a:t>
            </a:r>
            <a:r>
              <a:rPr lang="el-GR" sz="3600" dirty="0"/>
              <a:t> </a:t>
            </a:r>
            <a:r>
              <a:rPr lang="el-GR" sz="3600" dirty="0" err="1"/>
              <a:t>τελετουργοὶ</a:t>
            </a:r>
            <a:r>
              <a:rPr lang="el-GR" sz="3600" dirty="0"/>
              <a:t>)· </a:t>
            </a:r>
            <a:r>
              <a:rPr lang="el-GR" sz="3600" dirty="0" err="1"/>
              <a:t>ὅταν</a:t>
            </a:r>
            <a:r>
              <a:rPr lang="el-GR" sz="3600" dirty="0"/>
              <a:t> </a:t>
            </a:r>
            <a:r>
              <a:rPr lang="el-GR" sz="3600" dirty="0" err="1"/>
              <a:t>δὲ</a:t>
            </a:r>
            <a:r>
              <a:rPr lang="el-GR" sz="3600" dirty="0"/>
              <a:t> </a:t>
            </a:r>
            <a:r>
              <a:rPr lang="el-GR" sz="3600" dirty="0" err="1"/>
              <a:t>αὐτὴ</a:t>
            </a:r>
            <a:r>
              <a:rPr lang="el-GR" sz="3600" dirty="0"/>
              <a:t> </a:t>
            </a:r>
            <a:r>
              <a:rPr lang="el-GR" sz="3600" dirty="0" err="1"/>
              <a:t>ἡ</a:t>
            </a:r>
            <a:r>
              <a:rPr lang="el-GR" sz="3600" dirty="0"/>
              <a:t> </a:t>
            </a:r>
            <a:r>
              <a:rPr lang="el-GR" sz="3600" dirty="0" err="1"/>
              <a:t>συμμετοχὴ</a:t>
            </a:r>
            <a:r>
              <a:rPr lang="el-GR" sz="3600" dirty="0"/>
              <a:t> </a:t>
            </a:r>
            <a:r>
              <a:rPr lang="el-GR" sz="3600" dirty="0" err="1"/>
              <a:t>σχετικοποιεῖται</a:t>
            </a:r>
            <a:r>
              <a:rPr lang="el-GR" sz="3600" dirty="0"/>
              <a:t>- </a:t>
            </a:r>
            <a:r>
              <a:rPr lang="el-GR" sz="3600" dirty="0" err="1"/>
              <a:t>μὲ</a:t>
            </a:r>
            <a:r>
              <a:rPr lang="el-GR" sz="3600" dirty="0"/>
              <a:t> κορύφωση </a:t>
            </a:r>
            <a:r>
              <a:rPr lang="el-GR" sz="3600" dirty="0" err="1"/>
              <a:t>τὴν</a:t>
            </a:r>
            <a:r>
              <a:rPr lang="el-GR" sz="3600" dirty="0"/>
              <a:t> </a:t>
            </a:r>
            <a:r>
              <a:rPr lang="el-GR" sz="3600" dirty="0" err="1"/>
              <a:t>ἀραιὰ</a:t>
            </a:r>
            <a:r>
              <a:rPr lang="el-GR" sz="3600" dirty="0"/>
              <a:t> θεία Μετάληψη- τότε </a:t>
            </a:r>
            <a:r>
              <a:rPr lang="el-GR" sz="3600" dirty="0" err="1"/>
              <a:t>εἶναι</a:t>
            </a:r>
            <a:r>
              <a:rPr lang="el-GR" sz="3600" dirty="0"/>
              <a:t> </a:t>
            </a:r>
            <a:r>
              <a:rPr lang="el-GR" sz="3600" dirty="0" err="1"/>
              <a:t>ἀδύνατο</a:t>
            </a:r>
            <a:r>
              <a:rPr lang="el-GR" sz="3600" dirty="0"/>
              <a:t> </a:t>
            </a:r>
            <a:r>
              <a:rPr lang="el-GR" sz="3600" dirty="0" err="1"/>
              <a:t>νὰ</a:t>
            </a:r>
            <a:r>
              <a:rPr lang="el-GR" sz="3600" dirty="0"/>
              <a:t> θεωρήσουμε </a:t>
            </a:r>
            <a:r>
              <a:rPr lang="el-GR" sz="3600" dirty="0" err="1"/>
              <a:t>ὅτι</a:t>
            </a:r>
            <a:r>
              <a:rPr lang="el-GR" sz="3600" dirty="0"/>
              <a:t> </a:t>
            </a:r>
            <a:r>
              <a:rPr lang="el-GR" sz="3600" dirty="0" err="1"/>
              <a:t>ἡ</a:t>
            </a:r>
            <a:r>
              <a:rPr lang="el-GR" sz="3600" dirty="0"/>
              <a:t> </a:t>
            </a:r>
            <a:r>
              <a:rPr lang="el-GR" sz="3600" dirty="0" err="1"/>
              <a:t>εὐχαριστιακὴ</a:t>
            </a:r>
            <a:r>
              <a:rPr lang="el-GR" sz="3600" dirty="0"/>
              <a:t> σύναξη λειτούργησε </a:t>
            </a:r>
            <a:r>
              <a:rPr lang="el-GR" sz="3600" dirty="0" err="1"/>
              <a:t>ὡς</a:t>
            </a:r>
            <a:r>
              <a:rPr lang="el-GR" sz="3600" dirty="0"/>
              <a:t> </a:t>
            </a:r>
            <a:r>
              <a:rPr lang="el-GR" sz="3600" dirty="0" err="1"/>
              <a:t>Ἐκκλησία</a:t>
            </a:r>
            <a:r>
              <a:rPr lang="el-GR" sz="3600" dirty="0"/>
              <a:t>.</a:t>
            </a:r>
            <a:endParaRPr lang="en-GR" sz="3600" dirty="0"/>
          </a:p>
        </p:txBody>
      </p:sp>
    </p:spTree>
    <p:extLst>
      <p:ext uri="{BB962C8B-B14F-4D97-AF65-F5344CB8AC3E}">
        <p14:creationId xmlns:p14="http://schemas.microsoft.com/office/powerpoint/2010/main" val="26143487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92859C-C016-7344-BA12-D216F9F10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11353800" cy="86627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ECD64C-F9EE-0E40-A74B-6BB8C9078A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754" y="154004"/>
            <a:ext cx="11964202" cy="65548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3600" u="dotted" dirty="0"/>
              <a:t>Γ) </a:t>
            </a:r>
            <a:r>
              <a:rPr lang="el-GR" sz="3600" u="dotted" dirty="0" err="1"/>
              <a:t>Ὁ</a:t>
            </a:r>
            <a:r>
              <a:rPr lang="el-GR" sz="3600" u="dotted" dirty="0"/>
              <a:t> </a:t>
            </a:r>
            <a:r>
              <a:rPr lang="el-GR" sz="3600" u="dotted" dirty="0" err="1"/>
              <a:t>διαχωρισμὸς</a:t>
            </a:r>
            <a:r>
              <a:rPr lang="el-GR" sz="3600" u="dotted" dirty="0"/>
              <a:t> </a:t>
            </a:r>
            <a:r>
              <a:rPr lang="el-GR" sz="3600" u="dotted" dirty="0" err="1"/>
              <a:t>τοῦ</a:t>
            </a:r>
            <a:r>
              <a:rPr lang="el-GR" sz="3600" u="dotted" dirty="0"/>
              <a:t> «κανόνα </a:t>
            </a:r>
            <a:r>
              <a:rPr lang="el-GR" sz="3600" u="dotted" dirty="0" err="1"/>
              <a:t>τῆς</a:t>
            </a:r>
            <a:r>
              <a:rPr lang="el-GR" sz="3600" u="dotted" dirty="0"/>
              <a:t> </a:t>
            </a:r>
            <a:r>
              <a:rPr lang="el-GR" sz="3600" u="dotted" dirty="0" err="1"/>
              <a:t>προσευχῆς</a:t>
            </a:r>
            <a:r>
              <a:rPr lang="el-GR" sz="3600" u="dotted" dirty="0"/>
              <a:t>» </a:t>
            </a:r>
            <a:r>
              <a:rPr lang="el-GR" sz="3600" u="dotted" dirty="0" err="1"/>
              <a:t>ἀπὸ</a:t>
            </a:r>
            <a:r>
              <a:rPr lang="el-GR" sz="3600" u="dotted" dirty="0"/>
              <a:t> </a:t>
            </a:r>
            <a:r>
              <a:rPr lang="el-GR" sz="3600" u="dotted" dirty="0" err="1"/>
              <a:t>τὸν</a:t>
            </a:r>
            <a:r>
              <a:rPr lang="el-GR" sz="3600" u="dotted" dirty="0"/>
              <a:t> «κανόνα </a:t>
            </a:r>
            <a:r>
              <a:rPr lang="el-GR" sz="3600" u="dotted" dirty="0" err="1"/>
              <a:t>τῆς</a:t>
            </a:r>
            <a:r>
              <a:rPr lang="el-GR" sz="3600" u="dotted" dirty="0"/>
              <a:t> πίστεως».</a:t>
            </a:r>
            <a:endParaRPr lang="en-GR" sz="3600" dirty="0"/>
          </a:p>
          <a:p>
            <a:pPr marL="0" indent="0">
              <a:buNone/>
            </a:pPr>
            <a:r>
              <a:rPr lang="el-GR" sz="3600" dirty="0"/>
              <a:t>• </a:t>
            </a:r>
            <a:r>
              <a:rPr lang="el-GR" sz="3600" dirty="0" err="1"/>
              <a:t>Στὴ</a:t>
            </a:r>
            <a:r>
              <a:rPr lang="el-GR" sz="3600" dirty="0"/>
              <a:t> διαπίστωση </a:t>
            </a:r>
            <a:r>
              <a:rPr lang="el-GR" sz="3600" dirty="0" err="1"/>
              <a:t>αὐτοῦ</a:t>
            </a:r>
            <a:r>
              <a:rPr lang="el-GR" sz="3600" dirty="0"/>
              <a:t> </a:t>
            </a:r>
            <a:r>
              <a:rPr lang="el-GR" sz="3600" dirty="0" err="1"/>
              <a:t>τοῦ</a:t>
            </a:r>
            <a:r>
              <a:rPr lang="el-GR" sz="3600" dirty="0"/>
              <a:t> </a:t>
            </a:r>
            <a:r>
              <a:rPr lang="el-GR" sz="3600" dirty="0" err="1"/>
              <a:t>διαχωρισμοῦ</a:t>
            </a:r>
            <a:r>
              <a:rPr lang="el-GR" sz="3600" dirty="0"/>
              <a:t> συνοψίζεται </a:t>
            </a:r>
            <a:r>
              <a:rPr lang="el-GR" sz="3600" dirty="0" err="1"/>
              <a:t>ὁ</a:t>
            </a:r>
            <a:r>
              <a:rPr lang="el-GR" sz="3600" dirty="0"/>
              <a:t> </a:t>
            </a:r>
            <a:r>
              <a:rPr lang="el-GR" sz="3600" dirty="0" err="1"/>
              <a:t>ἐκκλησιολογικὸς</a:t>
            </a:r>
            <a:r>
              <a:rPr lang="el-GR" sz="3600" dirty="0"/>
              <a:t> </a:t>
            </a:r>
            <a:r>
              <a:rPr lang="el-GR" sz="3600" dirty="0" err="1"/>
              <a:t>προβληματισμὸς</a:t>
            </a:r>
            <a:r>
              <a:rPr lang="el-GR" sz="3600" dirty="0"/>
              <a:t> </a:t>
            </a:r>
            <a:r>
              <a:rPr lang="el-GR" sz="3600" dirty="0" err="1"/>
              <a:t>ποὺ</a:t>
            </a:r>
            <a:r>
              <a:rPr lang="el-GR" sz="3600" dirty="0"/>
              <a:t> προαναφέρθηκε. </a:t>
            </a:r>
            <a:r>
              <a:rPr lang="el-GR" sz="3600" dirty="0" err="1"/>
              <a:t>Ὁ</a:t>
            </a:r>
            <a:r>
              <a:rPr lang="el-GR" sz="3600" dirty="0"/>
              <a:t> </a:t>
            </a:r>
            <a:r>
              <a:rPr lang="el-GR" sz="3600" dirty="0" err="1"/>
              <a:t>διαχωρισμὸς</a:t>
            </a:r>
            <a:r>
              <a:rPr lang="el-GR" sz="3600" dirty="0"/>
              <a:t> </a:t>
            </a:r>
            <a:r>
              <a:rPr lang="el-GR" sz="3600" dirty="0" err="1"/>
              <a:t>τῶν</a:t>
            </a:r>
            <a:r>
              <a:rPr lang="el-GR" sz="3600" dirty="0"/>
              <a:t> δύο «κανόνων» </a:t>
            </a:r>
            <a:r>
              <a:rPr lang="el-GR" sz="3600" dirty="0" err="1"/>
              <a:t>συντελεῖται</a:t>
            </a:r>
            <a:r>
              <a:rPr lang="el-GR" sz="3600" dirty="0"/>
              <a:t> </a:t>
            </a:r>
            <a:r>
              <a:rPr lang="el-GR" sz="3600" dirty="0" err="1"/>
              <a:t>στὶς</a:t>
            </a:r>
            <a:r>
              <a:rPr lang="el-GR" sz="3600" dirty="0"/>
              <a:t> </a:t>
            </a:r>
            <a:r>
              <a:rPr lang="el-GR" sz="3600" dirty="0" err="1"/>
              <a:t>ψυχὲς</a:t>
            </a:r>
            <a:r>
              <a:rPr lang="el-GR" sz="3600" dirty="0"/>
              <a:t> </a:t>
            </a:r>
            <a:r>
              <a:rPr lang="el-GR" sz="3600" dirty="0" err="1"/>
              <a:t>τῶν</a:t>
            </a:r>
            <a:r>
              <a:rPr lang="el-GR" sz="3600" dirty="0"/>
              <a:t> </a:t>
            </a:r>
            <a:r>
              <a:rPr lang="el-GR" sz="3600" dirty="0" err="1"/>
              <a:t>πιστῶν</a:t>
            </a:r>
            <a:r>
              <a:rPr lang="el-GR" sz="3600" dirty="0"/>
              <a:t>, </a:t>
            </a:r>
            <a:r>
              <a:rPr lang="el-GR" sz="3600" dirty="0" err="1"/>
              <a:t>ὅταν</a:t>
            </a:r>
            <a:r>
              <a:rPr lang="el-GR" sz="3600" dirty="0"/>
              <a:t> </a:t>
            </a:r>
            <a:r>
              <a:rPr lang="el-GR" sz="3600" dirty="0" err="1"/>
              <a:t>αὐτοὶ</a:t>
            </a:r>
            <a:r>
              <a:rPr lang="el-GR" sz="3600" dirty="0"/>
              <a:t> </a:t>
            </a:r>
            <a:r>
              <a:rPr lang="el-GR" sz="3600" dirty="0" err="1"/>
              <a:t>δὲν</a:t>
            </a:r>
            <a:r>
              <a:rPr lang="el-GR" sz="3600" dirty="0"/>
              <a:t> </a:t>
            </a:r>
            <a:r>
              <a:rPr lang="el-GR" sz="3600" dirty="0" err="1"/>
              <a:t>μποροῦν</a:t>
            </a:r>
            <a:r>
              <a:rPr lang="el-GR" sz="3600" dirty="0"/>
              <a:t> </a:t>
            </a:r>
            <a:r>
              <a:rPr lang="el-GR" sz="3600" dirty="0" err="1"/>
              <a:t>νὰ</a:t>
            </a:r>
            <a:r>
              <a:rPr lang="el-GR" sz="3600" dirty="0"/>
              <a:t> βιώσουν μέσα </a:t>
            </a:r>
            <a:r>
              <a:rPr lang="el-GR" sz="3600" dirty="0" err="1"/>
              <a:t>ἀπὸ</a:t>
            </a:r>
            <a:r>
              <a:rPr lang="el-GR" sz="3600" dirty="0"/>
              <a:t> </a:t>
            </a:r>
            <a:r>
              <a:rPr lang="el-GR" sz="3600" dirty="0" err="1"/>
              <a:t>τὴ</a:t>
            </a:r>
            <a:r>
              <a:rPr lang="el-GR" sz="3600" dirty="0"/>
              <a:t> θεία </a:t>
            </a:r>
            <a:r>
              <a:rPr lang="el-GR" sz="3600" dirty="0" err="1"/>
              <a:t>Εὐχαριστία</a:t>
            </a:r>
            <a:r>
              <a:rPr lang="el-GR" sz="3600" dirty="0"/>
              <a:t> </a:t>
            </a:r>
            <a:r>
              <a:rPr lang="el-GR" sz="3600" dirty="0" err="1"/>
              <a:t>τὸ</a:t>
            </a:r>
            <a:r>
              <a:rPr lang="el-GR" sz="3600" dirty="0"/>
              <a:t> μυστήριο </a:t>
            </a:r>
            <a:r>
              <a:rPr lang="el-GR" sz="3600" dirty="0" err="1"/>
              <a:t>τῆς</a:t>
            </a:r>
            <a:r>
              <a:rPr lang="el-GR" sz="3600" dirty="0"/>
              <a:t> συσσωματώσεώς τους </a:t>
            </a:r>
            <a:r>
              <a:rPr lang="el-GR" sz="3600" dirty="0" err="1"/>
              <a:t>στὸ</a:t>
            </a:r>
            <a:r>
              <a:rPr lang="el-GR" sz="3600" dirty="0"/>
              <a:t> Χριστό.</a:t>
            </a:r>
            <a:r>
              <a:rPr lang="en-GR" sz="3600" dirty="0"/>
              <a:t> </a:t>
            </a:r>
            <a:endParaRPr lang="el-GR" sz="3600" dirty="0"/>
          </a:p>
          <a:p>
            <a:pPr marL="0" indent="0">
              <a:buNone/>
            </a:pPr>
            <a:r>
              <a:rPr lang="el-GR" sz="3600" dirty="0"/>
              <a:t>• </a:t>
            </a:r>
            <a:r>
              <a:rPr lang="el-GR" sz="3600" dirty="0" err="1"/>
              <a:t>Ἡ</a:t>
            </a:r>
            <a:r>
              <a:rPr lang="el-GR" sz="3600" dirty="0"/>
              <a:t> θεία </a:t>
            </a:r>
            <a:r>
              <a:rPr lang="el-GR" sz="3600" dirty="0" err="1"/>
              <a:t>Εὐχαριστία</a:t>
            </a:r>
            <a:r>
              <a:rPr lang="el-GR" sz="3600" dirty="0"/>
              <a:t> γίνεται τότε </a:t>
            </a:r>
            <a:r>
              <a:rPr lang="el-GR" sz="3600" dirty="0" err="1"/>
              <a:t>γι</a:t>
            </a:r>
            <a:r>
              <a:rPr lang="el-GR" sz="3600" dirty="0"/>
              <a:t>᾽ </a:t>
            </a:r>
            <a:r>
              <a:rPr lang="el-GR" sz="3600" dirty="0" err="1"/>
              <a:t>αὐτοὺς</a:t>
            </a:r>
            <a:r>
              <a:rPr lang="el-GR" sz="3600" dirty="0"/>
              <a:t> μία </a:t>
            </a:r>
            <a:r>
              <a:rPr lang="el-GR" sz="3600" dirty="0" err="1"/>
              <a:t>τελετουργικὴ</a:t>
            </a:r>
            <a:r>
              <a:rPr lang="el-GR" sz="3600" dirty="0"/>
              <a:t> </a:t>
            </a:r>
            <a:r>
              <a:rPr lang="el-GR" sz="3600" dirty="0" err="1"/>
              <a:t>εὐκαιρία</a:t>
            </a:r>
            <a:r>
              <a:rPr lang="el-GR" sz="3600" dirty="0"/>
              <a:t> </a:t>
            </a:r>
            <a:r>
              <a:rPr lang="el-GR" sz="3600" dirty="0" err="1"/>
              <a:t>ἀτομικῆς</a:t>
            </a:r>
            <a:r>
              <a:rPr lang="el-GR" sz="3600" dirty="0"/>
              <a:t> </a:t>
            </a:r>
            <a:r>
              <a:rPr lang="el-GR" sz="3600" dirty="0" err="1"/>
              <a:t>προσευχῆς</a:t>
            </a:r>
            <a:r>
              <a:rPr lang="el-GR" sz="3600" dirty="0"/>
              <a:t>. </a:t>
            </a:r>
            <a:r>
              <a:rPr lang="el-GR" sz="3600" dirty="0" err="1"/>
              <a:t>Κατ</a:t>
            </a:r>
            <a:r>
              <a:rPr lang="el-GR" sz="3600" dirty="0"/>
              <a:t>᾽ </a:t>
            </a:r>
            <a:r>
              <a:rPr lang="el-GR" sz="3600" dirty="0" err="1"/>
              <a:t>οὐσίαν</a:t>
            </a:r>
            <a:r>
              <a:rPr lang="el-GR" sz="3600" dirty="0"/>
              <a:t>, </a:t>
            </a:r>
            <a:r>
              <a:rPr lang="el-GR" sz="3600" dirty="0" err="1"/>
              <a:t>ἡ</a:t>
            </a:r>
            <a:r>
              <a:rPr lang="el-GR" sz="3600" dirty="0"/>
              <a:t> θέση </a:t>
            </a:r>
            <a:r>
              <a:rPr lang="el-GR" sz="3600" dirty="0" err="1"/>
              <a:t>αὐτὴ</a:t>
            </a:r>
            <a:r>
              <a:rPr lang="el-GR" sz="3600" dirty="0"/>
              <a:t> </a:t>
            </a:r>
            <a:r>
              <a:rPr lang="el-GR" sz="3600" dirty="0" err="1"/>
              <a:t>δὲν</a:t>
            </a:r>
            <a:r>
              <a:rPr lang="el-GR" sz="3600" dirty="0"/>
              <a:t> διαφέρει </a:t>
            </a:r>
            <a:r>
              <a:rPr lang="el-GR" sz="3600" dirty="0" err="1"/>
              <a:t>ἀπὸ</a:t>
            </a:r>
            <a:r>
              <a:rPr lang="el-GR" sz="3600" dirty="0"/>
              <a:t> </a:t>
            </a:r>
            <a:r>
              <a:rPr lang="el-GR" sz="3600" dirty="0" err="1"/>
              <a:t>τὴ</a:t>
            </a:r>
            <a:r>
              <a:rPr lang="el-GR" sz="3600" dirty="0"/>
              <a:t> </a:t>
            </a:r>
            <a:r>
              <a:rPr lang="el-GR" sz="3600" dirty="0" err="1"/>
              <a:t>λατρευτικὴ</a:t>
            </a:r>
            <a:r>
              <a:rPr lang="el-GR" sz="3600" dirty="0"/>
              <a:t> </a:t>
            </a:r>
            <a:r>
              <a:rPr lang="el-GR" sz="3600" dirty="0" err="1"/>
              <a:t>ζωὴ</a:t>
            </a:r>
            <a:r>
              <a:rPr lang="el-GR" sz="3600" dirty="0"/>
              <a:t> </a:t>
            </a:r>
            <a:r>
              <a:rPr lang="el-GR" sz="3600" dirty="0" err="1"/>
              <a:t>τῶν</a:t>
            </a:r>
            <a:r>
              <a:rPr lang="el-GR" sz="3600" dirty="0"/>
              <a:t> διαφόρων θρησκευμάτων: </a:t>
            </a:r>
            <a:r>
              <a:rPr lang="el-GR" sz="3600" dirty="0" err="1"/>
              <a:t>οἱ</a:t>
            </a:r>
            <a:r>
              <a:rPr lang="el-GR" sz="3600" dirty="0"/>
              <a:t> </a:t>
            </a:r>
            <a:r>
              <a:rPr lang="el-GR" sz="3600" dirty="0" err="1"/>
              <a:t>πιστοὶ</a:t>
            </a:r>
            <a:r>
              <a:rPr lang="el-GR" sz="3600" dirty="0"/>
              <a:t> λατρεύουν </a:t>
            </a:r>
            <a:r>
              <a:rPr lang="el-GR" sz="3600" dirty="0" err="1"/>
              <a:t>τὴ</a:t>
            </a:r>
            <a:r>
              <a:rPr lang="el-GR" sz="3600" dirty="0"/>
              <a:t> θεότητα </a:t>
            </a:r>
            <a:r>
              <a:rPr lang="el-GR" sz="3600" dirty="0" err="1"/>
              <a:t>μὲ</a:t>
            </a:r>
            <a:r>
              <a:rPr lang="el-GR" sz="3600" dirty="0"/>
              <a:t> δοξολογίες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μὲ</a:t>
            </a:r>
            <a:r>
              <a:rPr lang="el-GR" sz="3600" dirty="0"/>
              <a:t> διατύπωση </a:t>
            </a:r>
            <a:r>
              <a:rPr lang="el-GR" sz="3600" dirty="0" err="1"/>
              <a:t>αἰτημάτων</a:t>
            </a:r>
            <a:r>
              <a:rPr lang="el-GR" sz="3600" dirty="0"/>
              <a:t>.</a:t>
            </a:r>
            <a:endParaRPr lang="en-GR" sz="3600" dirty="0"/>
          </a:p>
        </p:txBody>
      </p:sp>
    </p:spTree>
    <p:extLst>
      <p:ext uri="{BB962C8B-B14F-4D97-AF65-F5344CB8AC3E}">
        <p14:creationId xmlns:p14="http://schemas.microsoft.com/office/powerpoint/2010/main" val="36779694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12008-80FA-1348-BC49-D4740DC434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77" y="0"/>
            <a:ext cx="11286423" cy="4571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16EEB2-498C-844E-A47E-B73BF2C9E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77" y="199722"/>
            <a:ext cx="11944951" cy="6482617"/>
          </a:xfrm>
        </p:spPr>
        <p:txBody>
          <a:bodyPr>
            <a:normAutofit/>
          </a:bodyPr>
          <a:lstStyle/>
          <a:p>
            <a:r>
              <a:rPr lang="el-GR" sz="3600" dirty="0" err="1"/>
              <a:t>Τὰ</a:t>
            </a:r>
            <a:r>
              <a:rPr lang="el-GR" sz="3600" dirty="0"/>
              <a:t> μέλη </a:t>
            </a:r>
            <a:r>
              <a:rPr lang="el-GR" sz="3600" dirty="0" err="1"/>
              <a:t>τῆς</a:t>
            </a:r>
            <a:r>
              <a:rPr lang="el-GR" sz="3600" dirty="0"/>
              <a:t> </a:t>
            </a:r>
            <a:r>
              <a:rPr lang="el-GR" sz="3600" dirty="0" err="1"/>
              <a:t>ὀρθόδοξης</a:t>
            </a:r>
            <a:r>
              <a:rPr lang="el-GR" sz="3600" dirty="0"/>
              <a:t> </a:t>
            </a:r>
            <a:r>
              <a:rPr lang="el-GR" sz="3600" dirty="0" err="1"/>
              <a:t>Ἐκκλησίας</a:t>
            </a:r>
            <a:r>
              <a:rPr lang="el-GR" sz="3600" dirty="0"/>
              <a:t> </a:t>
            </a:r>
            <a:r>
              <a:rPr lang="el-GR" sz="3600" dirty="0" err="1"/>
              <a:t>στὴ</a:t>
            </a:r>
            <a:r>
              <a:rPr lang="el-GR" sz="3600" dirty="0"/>
              <a:t> σύγχρονη </a:t>
            </a:r>
            <a:r>
              <a:rPr lang="el-GR" sz="3600" dirty="0" err="1"/>
              <a:t>ἐποχὴ</a:t>
            </a:r>
            <a:r>
              <a:rPr lang="el-GR" sz="3600" dirty="0"/>
              <a:t> </a:t>
            </a:r>
            <a:r>
              <a:rPr lang="el-GR" sz="3600" dirty="0" err="1"/>
              <a:t>ἀνταποκρίνονται</a:t>
            </a:r>
            <a:r>
              <a:rPr lang="el-GR" sz="3600" dirty="0"/>
              <a:t> </a:t>
            </a:r>
            <a:r>
              <a:rPr lang="el-GR" sz="3600" dirty="0" err="1"/>
              <a:t>στὶς</a:t>
            </a:r>
            <a:r>
              <a:rPr lang="el-GR" sz="3600" dirty="0"/>
              <a:t> λατρευτικές τους </a:t>
            </a:r>
            <a:r>
              <a:rPr lang="el-GR" sz="3600" dirty="0" err="1"/>
              <a:t>ὑποχρεώσεις</a:t>
            </a:r>
            <a:r>
              <a:rPr lang="el-GR" sz="3600" dirty="0"/>
              <a:t> («κανόνας </a:t>
            </a:r>
            <a:r>
              <a:rPr lang="el-GR" sz="3600" dirty="0" err="1"/>
              <a:t>προσευχῆς</a:t>
            </a:r>
            <a:r>
              <a:rPr lang="el-GR" sz="3600" dirty="0"/>
              <a:t>»), </a:t>
            </a:r>
            <a:r>
              <a:rPr lang="el-GR" sz="3600" dirty="0" err="1"/>
              <a:t>ἀλλὰ</a:t>
            </a:r>
            <a:r>
              <a:rPr lang="el-GR" sz="3600" dirty="0"/>
              <a:t> </a:t>
            </a:r>
            <a:r>
              <a:rPr lang="el-GR" sz="3600" dirty="0" err="1"/>
              <a:t>ἡ</a:t>
            </a:r>
            <a:r>
              <a:rPr lang="el-GR" sz="3600" dirty="0"/>
              <a:t> σχέση τους </a:t>
            </a:r>
            <a:r>
              <a:rPr lang="el-GR" sz="3600" dirty="0" err="1"/>
              <a:t>αὐτὴ</a:t>
            </a:r>
            <a:r>
              <a:rPr lang="el-GR" sz="3600" dirty="0"/>
              <a:t> </a:t>
            </a:r>
            <a:r>
              <a:rPr lang="el-GR" sz="3600" dirty="0" err="1"/>
              <a:t>μὲ</a:t>
            </a:r>
            <a:r>
              <a:rPr lang="el-GR" sz="3600" dirty="0"/>
              <a:t> </a:t>
            </a:r>
            <a:r>
              <a:rPr lang="el-GR" sz="3600" dirty="0" err="1"/>
              <a:t>τὴ</a:t>
            </a:r>
            <a:r>
              <a:rPr lang="el-GR" sz="3600" dirty="0"/>
              <a:t> λατρεία </a:t>
            </a:r>
            <a:r>
              <a:rPr lang="el-GR" sz="3600" dirty="0" err="1"/>
              <a:t>δὲν</a:t>
            </a:r>
            <a:r>
              <a:rPr lang="el-GR" sz="3600" dirty="0"/>
              <a:t> συνεπάγεται </a:t>
            </a:r>
            <a:r>
              <a:rPr lang="el-GR" sz="3600" dirty="0" err="1"/>
              <a:t>αὐτομάτως</a:t>
            </a:r>
            <a:r>
              <a:rPr lang="el-GR" sz="3600" dirty="0"/>
              <a:t> </a:t>
            </a:r>
            <a:r>
              <a:rPr lang="el-GR" sz="3600" dirty="0" err="1"/>
              <a:t>τὴν</a:t>
            </a:r>
            <a:r>
              <a:rPr lang="el-GR" sz="3600" dirty="0"/>
              <a:t> </a:t>
            </a:r>
            <a:r>
              <a:rPr lang="el-GR" sz="3600" dirty="0" err="1"/>
              <a:t>ἰσχὺ</a:t>
            </a:r>
            <a:r>
              <a:rPr lang="el-GR" sz="3600" dirty="0"/>
              <a:t> </a:t>
            </a:r>
            <a:r>
              <a:rPr lang="el-GR" sz="3600" dirty="0" err="1"/>
              <a:t>τοῦ</a:t>
            </a:r>
            <a:r>
              <a:rPr lang="el-GR" sz="3600" dirty="0"/>
              <a:t> «κανόνα </a:t>
            </a:r>
            <a:r>
              <a:rPr lang="el-GR" sz="3600" dirty="0" err="1"/>
              <a:t>τῆς</a:t>
            </a:r>
            <a:r>
              <a:rPr lang="el-GR" sz="3600" dirty="0"/>
              <a:t> πίστεως».</a:t>
            </a:r>
          </a:p>
          <a:p>
            <a:r>
              <a:rPr lang="el-GR" sz="3600" dirty="0" err="1"/>
              <a:t>Στὴν</a:t>
            </a:r>
            <a:r>
              <a:rPr lang="el-GR" sz="3600" dirty="0"/>
              <a:t> </a:t>
            </a:r>
            <a:r>
              <a:rPr lang="el-GR" sz="3600" dirty="0" err="1"/>
              <a:t>πικρὴ</a:t>
            </a:r>
            <a:r>
              <a:rPr lang="el-GR" sz="3600" dirty="0"/>
              <a:t> </a:t>
            </a:r>
            <a:r>
              <a:rPr lang="el-GR" sz="3600" dirty="0" err="1"/>
              <a:t>αὐτὴ</a:t>
            </a:r>
            <a:r>
              <a:rPr lang="el-GR" sz="3600" dirty="0"/>
              <a:t> </a:t>
            </a:r>
            <a:r>
              <a:rPr lang="el-GR" sz="3600" dirty="0" err="1"/>
              <a:t>ἀλήθεια</a:t>
            </a:r>
            <a:r>
              <a:rPr lang="el-GR" sz="3600" dirty="0"/>
              <a:t> </a:t>
            </a:r>
            <a:r>
              <a:rPr lang="el-GR" sz="3600" dirty="0" err="1"/>
              <a:t>ἑστιάζονται</a:t>
            </a:r>
            <a:r>
              <a:rPr lang="el-GR" sz="3600" dirty="0"/>
              <a:t> </a:t>
            </a:r>
            <a:r>
              <a:rPr lang="el-GR" sz="3600" dirty="0" err="1"/>
              <a:t>οἱ</a:t>
            </a:r>
            <a:r>
              <a:rPr lang="el-GR" sz="3600" dirty="0"/>
              <a:t> </a:t>
            </a:r>
            <a:r>
              <a:rPr lang="el-GR" sz="3600" dirty="0" err="1"/>
              <a:t>αἰτίες</a:t>
            </a:r>
            <a:r>
              <a:rPr lang="el-GR" sz="3600" dirty="0"/>
              <a:t> </a:t>
            </a:r>
            <a:r>
              <a:rPr lang="el-GR" sz="3600" dirty="0" err="1"/>
              <a:t>τῶν</a:t>
            </a:r>
            <a:r>
              <a:rPr lang="el-GR" sz="3600" dirty="0"/>
              <a:t> σύγχρονων (πιθανόν </a:t>
            </a:r>
            <a:r>
              <a:rPr lang="el-GR" sz="3600" dirty="0" err="1"/>
              <a:t>καὶ</a:t>
            </a:r>
            <a:r>
              <a:rPr lang="el-GR" sz="3600" dirty="0"/>
              <a:t> παλαιότερων) φαινομένων, </a:t>
            </a:r>
            <a:r>
              <a:rPr lang="el-GR" sz="3600" dirty="0" err="1"/>
              <a:t>ὅταν</a:t>
            </a:r>
            <a:r>
              <a:rPr lang="el-GR" sz="3600" dirty="0"/>
              <a:t> </a:t>
            </a:r>
            <a:r>
              <a:rPr lang="el-GR" sz="3600" dirty="0" err="1"/>
              <a:t>τὰ</a:t>
            </a:r>
            <a:r>
              <a:rPr lang="el-GR" sz="3600" dirty="0"/>
              <a:t> μέλη </a:t>
            </a:r>
            <a:r>
              <a:rPr lang="el-GR" sz="3600" dirty="0" err="1"/>
              <a:t>μιᾶς</a:t>
            </a:r>
            <a:r>
              <a:rPr lang="el-GR" sz="3600" dirty="0"/>
              <a:t> </a:t>
            </a:r>
            <a:r>
              <a:rPr lang="el-GR" sz="3600" dirty="0" err="1"/>
              <a:t>ἐνορίας</a:t>
            </a:r>
            <a:r>
              <a:rPr lang="el-GR" sz="3600" dirty="0"/>
              <a:t> γεμίζουν </a:t>
            </a:r>
            <a:r>
              <a:rPr lang="el-GR" sz="3600" dirty="0" err="1"/>
              <a:t>τὸ</a:t>
            </a:r>
            <a:r>
              <a:rPr lang="el-GR" sz="3600" dirty="0"/>
              <a:t> </a:t>
            </a:r>
            <a:r>
              <a:rPr lang="el-GR" sz="3600" dirty="0" err="1"/>
              <a:t>ναὸ</a:t>
            </a:r>
            <a:r>
              <a:rPr lang="el-GR" sz="3600" dirty="0"/>
              <a:t> </a:t>
            </a:r>
            <a:r>
              <a:rPr lang="el-GR" sz="3600" dirty="0" err="1"/>
              <a:t>γιὰ</a:t>
            </a:r>
            <a:r>
              <a:rPr lang="el-GR" sz="3600" dirty="0"/>
              <a:t> </a:t>
            </a:r>
            <a:r>
              <a:rPr lang="el-GR" sz="3600" dirty="0" err="1"/>
              <a:t>τὴ</a:t>
            </a:r>
            <a:r>
              <a:rPr lang="el-GR" sz="3600" dirty="0"/>
              <a:t> θεία </a:t>
            </a:r>
            <a:r>
              <a:rPr lang="el-GR" sz="3600" dirty="0" err="1"/>
              <a:t>Εὐχαριστία</a:t>
            </a:r>
            <a:r>
              <a:rPr lang="el-GR" sz="3600" dirty="0"/>
              <a:t>, </a:t>
            </a:r>
            <a:r>
              <a:rPr lang="el-GR" sz="3600" dirty="0" err="1"/>
              <a:t>ἀλλὰ</a:t>
            </a:r>
            <a:r>
              <a:rPr lang="el-GR" sz="3600" dirty="0"/>
              <a:t> </a:t>
            </a:r>
            <a:r>
              <a:rPr lang="el-GR" sz="3600" dirty="0" err="1"/>
              <a:t>μετὰ</a:t>
            </a:r>
            <a:r>
              <a:rPr lang="el-GR" sz="3600" dirty="0"/>
              <a:t> </a:t>
            </a:r>
            <a:r>
              <a:rPr lang="el-GR" sz="3600" dirty="0" err="1"/>
              <a:t>τὸ</a:t>
            </a:r>
            <a:r>
              <a:rPr lang="el-GR" sz="3600" dirty="0"/>
              <a:t> πέρας της </a:t>
            </a:r>
            <a:r>
              <a:rPr lang="el-GR" sz="3600" dirty="0" err="1"/>
              <a:t>ἡ</a:t>
            </a:r>
            <a:r>
              <a:rPr lang="el-GR" sz="3600" dirty="0"/>
              <a:t> </a:t>
            </a:r>
            <a:r>
              <a:rPr lang="el-GR" sz="3600" dirty="0" err="1"/>
              <a:t>ὅλη</a:t>
            </a:r>
            <a:r>
              <a:rPr lang="el-GR" sz="3600" dirty="0"/>
              <a:t> </a:t>
            </a:r>
            <a:r>
              <a:rPr lang="el-GR" sz="3600" dirty="0" err="1"/>
              <a:t>βιοτή</a:t>
            </a:r>
            <a:r>
              <a:rPr lang="el-GR" sz="3600" dirty="0"/>
              <a:t> τους </a:t>
            </a:r>
            <a:r>
              <a:rPr lang="el-GR" sz="3600" dirty="0" err="1"/>
              <a:t>ἀποδεικνύει</a:t>
            </a:r>
            <a:r>
              <a:rPr lang="el-GR" sz="3600" dirty="0"/>
              <a:t> </a:t>
            </a:r>
            <a:r>
              <a:rPr lang="el-GR" sz="3600" dirty="0" err="1"/>
              <a:t>ἀνυπαρξία</a:t>
            </a:r>
            <a:r>
              <a:rPr lang="el-GR" sz="3600" dirty="0"/>
              <a:t> πίστεως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αἰσθήσεως</a:t>
            </a:r>
            <a:r>
              <a:rPr lang="el-GR" sz="3600" dirty="0"/>
              <a:t> </a:t>
            </a:r>
            <a:r>
              <a:rPr lang="el-GR" sz="3600" dirty="0" err="1"/>
              <a:t>ὅτι</a:t>
            </a:r>
            <a:r>
              <a:rPr lang="el-GR" sz="3600" dirty="0"/>
              <a:t> </a:t>
            </a:r>
            <a:r>
              <a:rPr lang="el-GR" sz="3600" dirty="0" err="1"/>
              <a:t>ἀνήκουμε</a:t>
            </a:r>
            <a:r>
              <a:rPr lang="el-GR" sz="3600" dirty="0"/>
              <a:t> </a:t>
            </a:r>
            <a:r>
              <a:rPr lang="el-GR" sz="3600" dirty="0" err="1"/>
              <a:t>ὅλοι</a:t>
            </a:r>
            <a:r>
              <a:rPr lang="el-GR" sz="3600" dirty="0"/>
              <a:t> σ᾽ </a:t>
            </a:r>
            <a:r>
              <a:rPr lang="el-GR" sz="3600" dirty="0" err="1"/>
              <a:t>ἕνα</a:t>
            </a:r>
            <a:r>
              <a:rPr lang="el-GR" sz="3600" dirty="0"/>
              <a:t> </a:t>
            </a:r>
            <a:r>
              <a:rPr lang="el-GR" sz="3600" dirty="0" err="1"/>
              <a:t>σῶμα</a:t>
            </a:r>
            <a:r>
              <a:rPr lang="el-GR" sz="3600" dirty="0"/>
              <a:t>.</a:t>
            </a:r>
            <a:endParaRPr lang="en-GR" sz="3600" dirty="0"/>
          </a:p>
        </p:txBody>
      </p:sp>
    </p:spTree>
    <p:extLst>
      <p:ext uri="{BB962C8B-B14F-4D97-AF65-F5344CB8AC3E}">
        <p14:creationId xmlns:p14="http://schemas.microsoft.com/office/powerpoint/2010/main" val="13008422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E3DB4-0C3D-AD47-ADDD-FDF9BCB3EE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1"/>
            <a:ext cx="11353800" cy="67376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E588D1-FD87-BA41-ABE8-744A3DF37A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77" y="67377"/>
            <a:ext cx="12124622" cy="6790622"/>
          </a:xfrm>
        </p:spPr>
        <p:txBody>
          <a:bodyPr>
            <a:noAutofit/>
          </a:bodyPr>
          <a:lstStyle/>
          <a:p>
            <a:r>
              <a:rPr lang="el-GR" sz="3600" dirty="0" err="1"/>
              <a:t>Ἀπὸ</a:t>
            </a:r>
            <a:r>
              <a:rPr lang="el-GR" sz="3600" dirty="0"/>
              <a:t> </a:t>
            </a:r>
            <a:r>
              <a:rPr lang="el-GR" sz="3600" dirty="0" err="1"/>
              <a:t>τὴ</a:t>
            </a:r>
            <a:r>
              <a:rPr lang="el-GR" sz="3600" dirty="0"/>
              <a:t> </a:t>
            </a:r>
            <a:r>
              <a:rPr lang="el-GR" sz="3600" dirty="0" err="1"/>
              <a:t>στιγμὴ</a:t>
            </a:r>
            <a:r>
              <a:rPr lang="el-GR" sz="3600" dirty="0"/>
              <a:t> </a:t>
            </a:r>
            <a:r>
              <a:rPr lang="el-GR" sz="3600" dirty="0" err="1"/>
              <a:t>ποὺ</a:t>
            </a:r>
            <a:r>
              <a:rPr lang="el-GR" sz="3600" dirty="0"/>
              <a:t> </a:t>
            </a:r>
            <a:r>
              <a:rPr lang="el-GR" sz="3600" dirty="0" err="1"/>
              <a:t>δὲν</a:t>
            </a:r>
            <a:r>
              <a:rPr lang="el-GR" sz="3600" dirty="0"/>
              <a:t> </a:t>
            </a:r>
            <a:r>
              <a:rPr lang="el-GR" sz="3600" dirty="0" err="1"/>
              <a:t>ὑφίσταται</a:t>
            </a:r>
            <a:r>
              <a:rPr lang="el-GR" sz="3600" dirty="0"/>
              <a:t> συν- </a:t>
            </a:r>
            <a:r>
              <a:rPr lang="el-GR" sz="3600" dirty="0" err="1"/>
              <a:t>μετοχὴ</a:t>
            </a:r>
            <a:r>
              <a:rPr lang="el-GR" sz="3600" dirty="0"/>
              <a:t> </a:t>
            </a:r>
            <a:r>
              <a:rPr lang="el-GR" sz="3600" dirty="0" err="1"/>
              <a:t>στὸ</a:t>
            </a:r>
            <a:r>
              <a:rPr lang="el-GR" sz="3600" dirty="0"/>
              <a:t> </a:t>
            </a:r>
            <a:r>
              <a:rPr lang="el-GR" sz="3600" dirty="0" err="1"/>
              <a:t>Κοινὸ</a:t>
            </a:r>
            <a:r>
              <a:rPr lang="el-GR" sz="3600" dirty="0"/>
              <a:t> </a:t>
            </a:r>
            <a:r>
              <a:rPr lang="el-GR" sz="3600" dirty="0" err="1"/>
              <a:t>Ποτήριο</a:t>
            </a:r>
            <a:r>
              <a:rPr lang="el-GR" sz="3600" dirty="0"/>
              <a:t>, </a:t>
            </a:r>
            <a:r>
              <a:rPr lang="el-GR" sz="3600" dirty="0" err="1"/>
              <a:t>ἑπομένως</a:t>
            </a:r>
            <a:r>
              <a:rPr lang="el-GR" sz="3600" dirty="0"/>
              <a:t> συσσωμάτωση </a:t>
            </a:r>
            <a:r>
              <a:rPr lang="el-GR" sz="3600" dirty="0" err="1"/>
              <a:t>μὲ</a:t>
            </a:r>
            <a:r>
              <a:rPr lang="el-GR" sz="3600" dirty="0"/>
              <a:t> </a:t>
            </a:r>
            <a:r>
              <a:rPr lang="el-GR" sz="3600" dirty="0" err="1"/>
              <a:t>τὸ</a:t>
            </a:r>
            <a:r>
              <a:rPr lang="el-GR" sz="3600" dirty="0"/>
              <a:t> Χριστό, </a:t>
            </a:r>
            <a:r>
              <a:rPr lang="el-GR" sz="3600" dirty="0" err="1"/>
              <a:t>λειτουργοῦμε</a:t>
            </a:r>
            <a:r>
              <a:rPr lang="el-GR" sz="3600" dirty="0"/>
              <a:t> </a:t>
            </a:r>
            <a:r>
              <a:rPr lang="el-GR" sz="3600" dirty="0" err="1"/>
              <a:t>ὅλοι</a:t>
            </a:r>
            <a:r>
              <a:rPr lang="el-GR" sz="3600" dirty="0"/>
              <a:t> </a:t>
            </a:r>
            <a:r>
              <a:rPr lang="el-GR" sz="3600" dirty="0" err="1"/>
              <a:t>ὡς</a:t>
            </a:r>
            <a:r>
              <a:rPr lang="el-GR" sz="3600" dirty="0"/>
              <a:t> «θρησκεία» (</a:t>
            </a:r>
            <a:r>
              <a:rPr lang="el-GR" sz="3600" dirty="0" err="1"/>
              <a:t>δηλαδὴ</a:t>
            </a:r>
            <a:r>
              <a:rPr lang="el-GR" sz="3600" dirty="0"/>
              <a:t> </a:t>
            </a:r>
            <a:r>
              <a:rPr lang="el-GR" sz="3600" dirty="0" err="1"/>
              <a:t>ὡς</a:t>
            </a:r>
            <a:r>
              <a:rPr lang="el-GR" sz="3600" dirty="0"/>
              <a:t> </a:t>
            </a:r>
            <a:r>
              <a:rPr lang="el-GR" sz="3600" dirty="0" err="1"/>
              <a:t>μεταφυσικὴ</a:t>
            </a:r>
            <a:r>
              <a:rPr lang="el-GR" sz="3600" dirty="0"/>
              <a:t> </a:t>
            </a:r>
            <a:r>
              <a:rPr lang="el-GR" sz="3600" dirty="0" err="1"/>
              <a:t>ἤ</a:t>
            </a:r>
            <a:r>
              <a:rPr lang="el-GR" sz="3600" dirty="0"/>
              <a:t> </a:t>
            </a:r>
            <a:r>
              <a:rPr lang="el-GR" sz="3600" dirty="0" err="1"/>
              <a:t>εὐσεβιστικὴ</a:t>
            </a:r>
            <a:r>
              <a:rPr lang="el-GR" sz="3600" dirty="0"/>
              <a:t> </a:t>
            </a:r>
            <a:r>
              <a:rPr lang="el-GR" sz="3600" dirty="0" err="1"/>
              <a:t>ἰδεολογία</a:t>
            </a:r>
            <a:r>
              <a:rPr lang="el-GR" sz="3600" dirty="0"/>
              <a:t>) κι </a:t>
            </a:r>
            <a:r>
              <a:rPr lang="el-GR" sz="3600" dirty="0" err="1"/>
              <a:t>ὄχι</a:t>
            </a:r>
            <a:r>
              <a:rPr lang="el-GR" sz="3600" dirty="0"/>
              <a:t> </a:t>
            </a:r>
            <a:r>
              <a:rPr lang="el-GR" sz="3600" dirty="0" err="1"/>
              <a:t>ὡς</a:t>
            </a:r>
            <a:r>
              <a:rPr lang="el-GR" sz="3600" dirty="0"/>
              <a:t> </a:t>
            </a:r>
            <a:r>
              <a:rPr lang="el-GR" sz="3600" dirty="0" err="1"/>
              <a:t>Ἐκκλησία</a:t>
            </a:r>
            <a:r>
              <a:rPr lang="el-GR" sz="3600" dirty="0"/>
              <a:t>, </a:t>
            </a:r>
            <a:r>
              <a:rPr lang="el-GR" sz="3600" i="1" dirty="0" err="1"/>
              <a:t>ὑπὲρ</a:t>
            </a:r>
            <a:r>
              <a:rPr lang="el-GR" sz="3600" i="1" dirty="0"/>
              <a:t> </a:t>
            </a:r>
            <a:r>
              <a:rPr lang="el-GR" sz="3600" i="1" dirty="0" err="1"/>
              <a:t>ἧς</a:t>
            </a:r>
            <a:r>
              <a:rPr lang="el-GR" sz="3600" i="1" dirty="0"/>
              <a:t> </a:t>
            </a:r>
            <a:r>
              <a:rPr lang="el-GR" sz="3600" i="1" dirty="0" err="1"/>
              <a:t>Χριστὸς</a:t>
            </a:r>
            <a:r>
              <a:rPr lang="el-GR" sz="3600" i="1" dirty="0"/>
              <a:t> </a:t>
            </a:r>
            <a:r>
              <a:rPr lang="el-GR" sz="3600" i="1" dirty="0" err="1"/>
              <a:t>ἀπέθανεν</a:t>
            </a:r>
            <a:r>
              <a:rPr lang="el-GR" sz="3600" dirty="0"/>
              <a:t>. </a:t>
            </a:r>
            <a:endParaRPr lang="en-GR" sz="3600" dirty="0"/>
          </a:p>
          <a:p>
            <a:r>
              <a:rPr lang="el-GR" sz="3600" dirty="0" err="1"/>
              <a:t>Τὸ</a:t>
            </a:r>
            <a:r>
              <a:rPr lang="el-GR" sz="3600" dirty="0"/>
              <a:t> πρόβλημα, </a:t>
            </a:r>
            <a:r>
              <a:rPr lang="el-GR" sz="3600" dirty="0" err="1"/>
              <a:t>δυστυχῶς</a:t>
            </a:r>
            <a:r>
              <a:rPr lang="el-GR" sz="3600" dirty="0"/>
              <a:t>, </a:t>
            </a:r>
            <a:r>
              <a:rPr lang="el-GR" sz="3600" dirty="0" err="1"/>
              <a:t>δὲν</a:t>
            </a:r>
            <a:r>
              <a:rPr lang="el-GR" sz="3600" dirty="0"/>
              <a:t> </a:t>
            </a:r>
            <a:r>
              <a:rPr lang="el-GR" sz="3600" dirty="0" err="1"/>
              <a:t>εἶναι</a:t>
            </a:r>
            <a:r>
              <a:rPr lang="el-GR" sz="3600" dirty="0"/>
              <a:t> </a:t>
            </a:r>
            <a:r>
              <a:rPr lang="el-GR" sz="3600" dirty="0" err="1"/>
              <a:t>ὅτι</a:t>
            </a:r>
            <a:r>
              <a:rPr lang="el-GR" sz="3600" dirty="0"/>
              <a:t> </a:t>
            </a:r>
            <a:r>
              <a:rPr lang="el-GR" sz="3600" dirty="0" err="1"/>
              <a:t>ὁ</a:t>
            </a:r>
            <a:r>
              <a:rPr lang="el-GR" sz="3600" dirty="0"/>
              <a:t> στόχος </a:t>
            </a:r>
            <a:r>
              <a:rPr lang="el-GR" sz="3600" dirty="0" err="1"/>
              <a:t>αὐτὸς</a:t>
            </a:r>
            <a:r>
              <a:rPr lang="el-GR" sz="3600" dirty="0"/>
              <a:t> παραμένει, </a:t>
            </a:r>
            <a:r>
              <a:rPr lang="el-GR" sz="3600" dirty="0" err="1"/>
              <a:t>ἐπὶ</a:t>
            </a:r>
            <a:r>
              <a:rPr lang="el-GR" sz="3600" dirty="0"/>
              <a:t> </a:t>
            </a:r>
            <a:r>
              <a:rPr lang="el-GR" sz="3600" dirty="0" err="1"/>
              <a:t>τοῦ</a:t>
            </a:r>
            <a:r>
              <a:rPr lang="el-GR" sz="3600" dirty="0"/>
              <a:t> παρόντος, </a:t>
            </a:r>
            <a:r>
              <a:rPr lang="el-GR" sz="3600" dirty="0" err="1"/>
              <a:t>ἀνέφικτος</a:t>
            </a:r>
            <a:r>
              <a:rPr lang="el-GR" sz="3600" dirty="0"/>
              <a:t>: χειρότερο σύμπτωμα </a:t>
            </a:r>
            <a:r>
              <a:rPr lang="el-GR" sz="3600" dirty="0" err="1"/>
              <a:t>εἶναι</a:t>
            </a:r>
            <a:r>
              <a:rPr lang="el-GR" sz="3600" dirty="0"/>
              <a:t> </a:t>
            </a:r>
            <a:r>
              <a:rPr lang="el-GR" sz="3600" dirty="0" err="1"/>
              <a:t>ἡ</a:t>
            </a:r>
            <a:r>
              <a:rPr lang="el-GR" sz="3600" dirty="0"/>
              <a:t> θεώρηση </a:t>
            </a:r>
            <a:r>
              <a:rPr lang="el-GR" sz="3600" dirty="0" err="1"/>
              <a:t>αὐτοῦ</a:t>
            </a:r>
            <a:r>
              <a:rPr lang="el-GR" sz="3600" dirty="0"/>
              <a:t> </a:t>
            </a:r>
            <a:r>
              <a:rPr lang="el-GR" sz="3600" dirty="0" err="1"/>
              <a:t>ὡς</a:t>
            </a:r>
            <a:r>
              <a:rPr lang="el-GR" sz="3600" dirty="0"/>
              <a:t> </a:t>
            </a:r>
            <a:r>
              <a:rPr lang="el-GR" sz="3600" dirty="0" err="1"/>
              <a:t>ἐλάσσονος</a:t>
            </a:r>
            <a:r>
              <a:rPr lang="el-GR" sz="3600" dirty="0"/>
              <a:t> θέματος.</a:t>
            </a:r>
          </a:p>
          <a:p>
            <a:r>
              <a:rPr lang="el-GR" sz="3600" dirty="0" err="1"/>
              <a:t>Εἶναι</a:t>
            </a:r>
            <a:r>
              <a:rPr lang="el-GR" sz="3600" dirty="0"/>
              <a:t> </a:t>
            </a:r>
            <a:r>
              <a:rPr lang="el-GR" sz="3600" dirty="0" err="1"/>
              <a:t>σαφὲς</a:t>
            </a:r>
            <a:r>
              <a:rPr lang="el-GR" sz="3600" dirty="0"/>
              <a:t> </a:t>
            </a:r>
            <a:r>
              <a:rPr lang="el-GR" sz="3600" dirty="0" err="1"/>
              <a:t>ὅτι</a:t>
            </a:r>
            <a:r>
              <a:rPr lang="el-GR" sz="3600" dirty="0"/>
              <a:t> </a:t>
            </a:r>
            <a:r>
              <a:rPr lang="el-GR" sz="3600" dirty="0" err="1"/>
              <a:t>δὲν</a:t>
            </a:r>
            <a:r>
              <a:rPr lang="el-GR" sz="3600" dirty="0"/>
              <a:t> πρέπει </a:t>
            </a:r>
            <a:r>
              <a:rPr lang="el-GR" sz="3600" dirty="0" err="1"/>
              <a:t>οἱ</a:t>
            </a:r>
            <a:r>
              <a:rPr lang="el-GR" sz="3600" dirty="0"/>
              <a:t> </a:t>
            </a:r>
            <a:r>
              <a:rPr lang="el-GR" sz="3600" dirty="0" err="1"/>
              <a:t>πιστοὶ</a:t>
            </a:r>
            <a:r>
              <a:rPr lang="el-GR" sz="3600" dirty="0"/>
              <a:t> «</a:t>
            </a:r>
            <a:r>
              <a:rPr lang="el-GR" sz="3600" dirty="0" err="1"/>
              <a:t>ἀναξίως</a:t>
            </a:r>
            <a:r>
              <a:rPr lang="el-GR" sz="3600" dirty="0"/>
              <a:t> </a:t>
            </a:r>
            <a:r>
              <a:rPr lang="el-GR" sz="3600" dirty="0" err="1"/>
              <a:t>νὰ</a:t>
            </a:r>
            <a:r>
              <a:rPr lang="el-GR" sz="3600" dirty="0"/>
              <a:t> </a:t>
            </a:r>
            <a:r>
              <a:rPr lang="el-GR" sz="3600" dirty="0" err="1"/>
              <a:t>ἐσθίουν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νὰ</a:t>
            </a:r>
            <a:r>
              <a:rPr lang="el-GR" sz="3600" dirty="0"/>
              <a:t> πίνουν» (</a:t>
            </a:r>
            <a:r>
              <a:rPr lang="el-GR" sz="3600" dirty="0" err="1"/>
              <a:t>κατὰ</a:t>
            </a:r>
            <a:r>
              <a:rPr lang="el-GR" sz="3600" dirty="0"/>
              <a:t> </a:t>
            </a:r>
            <a:r>
              <a:rPr lang="el-GR" sz="3600" dirty="0" err="1"/>
              <a:t>τὴν</a:t>
            </a:r>
            <a:r>
              <a:rPr lang="el-GR" sz="3600" dirty="0"/>
              <a:t> </a:t>
            </a:r>
            <a:r>
              <a:rPr lang="el-GR" sz="3600" dirty="0" err="1"/>
              <a:t>ἔκφραση</a:t>
            </a:r>
            <a:r>
              <a:rPr lang="el-GR" sz="3600" dirty="0"/>
              <a:t> </a:t>
            </a:r>
            <a:r>
              <a:rPr lang="el-GR" sz="3600" dirty="0" err="1"/>
              <a:t>τοῦ</a:t>
            </a:r>
            <a:r>
              <a:rPr lang="el-GR" sz="3600" dirty="0"/>
              <a:t> </a:t>
            </a:r>
            <a:r>
              <a:rPr lang="el-GR" sz="3600" dirty="0" err="1"/>
              <a:t>ἀπ</a:t>
            </a:r>
            <a:r>
              <a:rPr lang="el-GR" sz="3600" dirty="0"/>
              <a:t>. Παύλου) </a:t>
            </a:r>
            <a:r>
              <a:rPr lang="el-GR" sz="3600" dirty="0" err="1"/>
              <a:t>τὸ</a:t>
            </a:r>
            <a:r>
              <a:rPr lang="el-GR" sz="3600" dirty="0"/>
              <a:t> </a:t>
            </a:r>
            <a:r>
              <a:rPr lang="el-GR" sz="3600" dirty="0" err="1"/>
              <a:t>Σῶμα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τὸ</a:t>
            </a:r>
            <a:r>
              <a:rPr lang="el-GR" sz="3600" dirty="0"/>
              <a:t> </a:t>
            </a:r>
            <a:r>
              <a:rPr lang="el-GR" sz="3600" dirty="0" err="1"/>
              <a:t>Αἷμα</a:t>
            </a:r>
            <a:r>
              <a:rPr lang="el-GR" sz="3600" dirty="0"/>
              <a:t> </a:t>
            </a:r>
            <a:r>
              <a:rPr lang="el-GR" sz="3600" dirty="0" err="1"/>
              <a:t>τοῦ</a:t>
            </a:r>
            <a:r>
              <a:rPr lang="el-GR" sz="3600" dirty="0"/>
              <a:t> Κυρίου· </a:t>
            </a:r>
            <a:r>
              <a:rPr lang="el-GR" sz="3600" dirty="0" err="1"/>
              <a:t>ἀλλὰ</a:t>
            </a:r>
            <a:r>
              <a:rPr lang="el-GR" sz="3600" dirty="0"/>
              <a:t> </a:t>
            </a:r>
            <a:r>
              <a:rPr lang="el-GR" sz="3600" dirty="0" err="1"/>
              <a:t>οὔτε</a:t>
            </a:r>
            <a:r>
              <a:rPr lang="el-GR" sz="3600" dirty="0"/>
              <a:t> πρέπει </a:t>
            </a:r>
            <a:r>
              <a:rPr lang="el-GR" sz="3600" dirty="0" err="1"/>
              <a:t>ἡ</a:t>
            </a:r>
            <a:r>
              <a:rPr lang="el-GR" sz="3600" dirty="0"/>
              <a:t> διαδικασία </a:t>
            </a:r>
            <a:r>
              <a:rPr lang="el-GR" sz="3600" dirty="0" err="1"/>
              <a:t>τοῦ</a:t>
            </a:r>
            <a:r>
              <a:rPr lang="el-GR" sz="3600" dirty="0"/>
              <a:t> «</a:t>
            </a:r>
            <a:r>
              <a:rPr lang="el-GR" sz="3600" dirty="0" err="1"/>
              <a:t>ἀξίως</a:t>
            </a:r>
            <a:r>
              <a:rPr lang="el-GR" sz="3600" dirty="0"/>
              <a:t> </a:t>
            </a:r>
            <a:r>
              <a:rPr lang="el-GR" sz="3600" dirty="0" err="1"/>
              <a:t>προσέρχεσθαι</a:t>
            </a:r>
            <a:r>
              <a:rPr lang="el-GR" sz="3600" dirty="0"/>
              <a:t>» </a:t>
            </a:r>
            <a:r>
              <a:rPr lang="el-GR" sz="3600" dirty="0" err="1"/>
              <a:t>νὰ</a:t>
            </a:r>
            <a:r>
              <a:rPr lang="el-GR" sz="3600" dirty="0"/>
              <a:t> </a:t>
            </a:r>
            <a:r>
              <a:rPr lang="el-GR" sz="3600" dirty="0" err="1"/>
              <a:t>ἀποβεῖ</a:t>
            </a:r>
            <a:r>
              <a:rPr lang="el-GR" sz="3600" dirty="0"/>
              <a:t> </a:t>
            </a:r>
            <a:r>
              <a:rPr lang="el-GR" sz="3600" dirty="0" err="1"/>
              <a:t>αὐτοσκοπὸς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, </a:t>
            </a:r>
            <a:r>
              <a:rPr lang="el-GR" sz="3600" dirty="0" err="1"/>
              <a:t>τελικῶς</a:t>
            </a:r>
            <a:r>
              <a:rPr lang="el-GR" sz="3600" dirty="0"/>
              <a:t>, </a:t>
            </a:r>
            <a:r>
              <a:rPr lang="el-GR" sz="3600" dirty="0" err="1"/>
              <a:t>ἐμπόδιο</a:t>
            </a:r>
            <a:r>
              <a:rPr lang="el-GR" sz="3600" dirty="0"/>
              <a:t> </a:t>
            </a:r>
            <a:r>
              <a:rPr lang="el-GR" sz="3600" dirty="0" err="1"/>
              <a:t>γιὰ</a:t>
            </a:r>
            <a:r>
              <a:rPr lang="el-GR" sz="3600" dirty="0"/>
              <a:t> </a:t>
            </a:r>
            <a:r>
              <a:rPr lang="el-GR" sz="3600" dirty="0" err="1"/>
              <a:t>τὴ</a:t>
            </a:r>
            <a:r>
              <a:rPr lang="el-GR" sz="3600" dirty="0"/>
              <a:t> θεία Μετάληψη.</a:t>
            </a:r>
            <a:endParaRPr lang="en-GR" sz="3600" dirty="0"/>
          </a:p>
        </p:txBody>
      </p:sp>
    </p:spTree>
    <p:extLst>
      <p:ext uri="{BB962C8B-B14F-4D97-AF65-F5344CB8AC3E}">
        <p14:creationId xmlns:p14="http://schemas.microsoft.com/office/powerpoint/2010/main" val="6156087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48C12-62ED-9744-80D3-A36CD6BC31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0" y="-45718"/>
            <a:ext cx="11353799" cy="4571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F3215C-9B94-4547-9A0D-A690C06201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28" y="144378"/>
            <a:ext cx="11925700" cy="6518709"/>
          </a:xfrm>
        </p:spPr>
        <p:txBody>
          <a:bodyPr>
            <a:normAutofit/>
          </a:bodyPr>
          <a:lstStyle/>
          <a:p>
            <a:r>
              <a:rPr lang="el-GR" sz="3600" dirty="0" err="1"/>
              <a:t>Ὁ</a:t>
            </a:r>
            <a:r>
              <a:rPr lang="el-GR" sz="3600" dirty="0"/>
              <a:t> </a:t>
            </a:r>
            <a:r>
              <a:rPr lang="el-GR" sz="3600" dirty="0" err="1"/>
              <a:t>πιστὸς</a:t>
            </a:r>
            <a:r>
              <a:rPr lang="el-GR" sz="3600" dirty="0"/>
              <a:t> σήμερα πρέπει </a:t>
            </a:r>
            <a:r>
              <a:rPr lang="el-GR" sz="3600" dirty="0" err="1"/>
              <a:t>νὰ</a:t>
            </a:r>
            <a:r>
              <a:rPr lang="el-GR" sz="3600" dirty="0"/>
              <a:t> </a:t>
            </a:r>
            <a:r>
              <a:rPr lang="el-GR" sz="3600" dirty="0" err="1"/>
              <a:t>ἐνθαρρύνεται</a:t>
            </a:r>
            <a:r>
              <a:rPr lang="el-GR" sz="3600" dirty="0"/>
              <a:t> </a:t>
            </a:r>
            <a:r>
              <a:rPr lang="el-GR" sz="3600" dirty="0" err="1"/>
              <a:t>γιὰ</a:t>
            </a:r>
            <a:r>
              <a:rPr lang="el-GR" sz="3600" dirty="0"/>
              <a:t> </a:t>
            </a:r>
            <a:r>
              <a:rPr lang="el-GR" sz="3600" dirty="0" err="1"/>
              <a:t>τὴ</a:t>
            </a:r>
            <a:r>
              <a:rPr lang="el-GR" sz="3600" dirty="0"/>
              <a:t> συμμετοχή του </a:t>
            </a:r>
            <a:r>
              <a:rPr lang="el-GR" sz="3600" dirty="0" err="1"/>
              <a:t>στὸ</a:t>
            </a:r>
            <a:r>
              <a:rPr lang="el-GR" sz="3600" dirty="0"/>
              <a:t> «</a:t>
            </a:r>
            <a:r>
              <a:rPr lang="el-GR" sz="3600" dirty="0" err="1"/>
              <a:t>Ποτήριο</a:t>
            </a:r>
            <a:r>
              <a:rPr lang="el-GR" sz="3600" dirty="0"/>
              <a:t> </a:t>
            </a:r>
            <a:r>
              <a:rPr lang="el-GR" sz="3600" dirty="0" err="1"/>
              <a:t>τῆς</a:t>
            </a:r>
            <a:r>
              <a:rPr lang="el-GR" sz="3600" dirty="0"/>
              <a:t> </a:t>
            </a:r>
            <a:r>
              <a:rPr lang="el-GR" sz="3600" dirty="0" err="1"/>
              <a:t>ζωῆς</a:t>
            </a:r>
            <a:r>
              <a:rPr lang="el-GR" sz="3600" dirty="0"/>
              <a:t>». </a:t>
            </a:r>
            <a:r>
              <a:rPr lang="el-GR" sz="3600" dirty="0" err="1"/>
              <a:t>Δὲν</a:t>
            </a:r>
            <a:r>
              <a:rPr lang="el-GR" sz="3600" dirty="0"/>
              <a:t> </a:t>
            </a:r>
            <a:r>
              <a:rPr lang="el-GR" sz="3600" dirty="0" err="1"/>
              <a:t>μπορεῖ</a:t>
            </a:r>
            <a:r>
              <a:rPr lang="el-GR" sz="3600" dirty="0"/>
              <a:t> κάποιος </a:t>
            </a:r>
            <a:r>
              <a:rPr lang="el-GR" sz="3600" dirty="0" err="1"/>
              <a:t>νὰ</a:t>
            </a:r>
            <a:r>
              <a:rPr lang="el-GR" sz="3600" dirty="0"/>
              <a:t> </a:t>
            </a:r>
            <a:r>
              <a:rPr lang="el-GR" sz="3600" dirty="0" err="1"/>
              <a:t>μὴν</a:t>
            </a:r>
            <a:r>
              <a:rPr lang="el-GR" sz="3600" dirty="0"/>
              <a:t> προσέρχεται </a:t>
            </a:r>
            <a:r>
              <a:rPr lang="el-GR" sz="3600" dirty="0" err="1"/>
              <a:t>στὴ</a:t>
            </a:r>
            <a:r>
              <a:rPr lang="el-GR" sz="3600" dirty="0"/>
              <a:t> θεία Μετάληψη </a:t>
            </a:r>
            <a:r>
              <a:rPr lang="el-GR" sz="3600" dirty="0" err="1"/>
              <a:t>ἀπὸ</a:t>
            </a:r>
            <a:r>
              <a:rPr lang="el-GR" sz="3600" dirty="0"/>
              <a:t> «</a:t>
            </a:r>
            <a:r>
              <a:rPr lang="el-GR" sz="3600" dirty="0" err="1"/>
              <a:t>τροφικὲς</a:t>
            </a:r>
            <a:r>
              <a:rPr lang="el-GR" sz="3600" dirty="0"/>
              <a:t> </a:t>
            </a:r>
            <a:r>
              <a:rPr lang="el-GR" sz="3600" dirty="0" err="1"/>
              <a:t>ἐνοχὲς</a:t>
            </a:r>
            <a:r>
              <a:rPr lang="el-GR" sz="3600" dirty="0"/>
              <a:t>»· </a:t>
            </a:r>
            <a:r>
              <a:rPr lang="el-GR" sz="3600" dirty="0" err="1"/>
              <a:t>ἀντιθέτως</a:t>
            </a:r>
            <a:r>
              <a:rPr lang="el-GR" sz="3600" dirty="0"/>
              <a:t>, </a:t>
            </a:r>
            <a:r>
              <a:rPr lang="el-GR" sz="3600" dirty="0" err="1"/>
              <a:t>θὰ</a:t>
            </a:r>
            <a:r>
              <a:rPr lang="el-GR" sz="3600" dirty="0"/>
              <a:t> πρέπει </a:t>
            </a:r>
            <a:r>
              <a:rPr lang="el-GR" sz="3600" dirty="0" err="1"/>
              <a:t>νὰ</a:t>
            </a:r>
            <a:r>
              <a:rPr lang="el-GR" sz="3600" dirty="0"/>
              <a:t> </a:t>
            </a:r>
            <a:r>
              <a:rPr lang="el-GR" sz="3600" dirty="0" err="1"/>
              <a:t>ὑποβάλει</a:t>
            </a:r>
            <a:r>
              <a:rPr lang="el-GR" sz="3600" dirty="0"/>
              <a:t> </a:t>
            </a:r>
            <a:r>
              <a:rPr lang="el-GR" sz="3600" dirty="0" err="1"/>
              <a:t>σὲ</a:t>
            </a:r>
            <a:r>
              <a:rPr lang="el-GR" sz="3600" dirty="0"/>
              <a:t> </a:t>
            </a:r>
            <a:r>
              <a:rPr lang="el-GR" sz="3600" dirty="0" err="1"/>
              <a:t>ἔλεγχο</a:t>
            </a:r>
            <a:r>
              <a:rPr lang="el-GR" sz="3600" dirty="0"/>
              <a:t> </a:t>
            </a:r>
            <a:r>
              <a:rPr lang="el-GR" sz="3600" dirty="0" err="1"/>
              <a:t>τὴ</a:t>
            </a:r>
            <a:r>
              <a:rPr lang="el-GR" sz="3600" dirty="0"/>
              <a:t> συνείδησή του </a:t>
            </a:r>
            <a:r>
              <a:rPr lang="el-GR" sz="3600" dirty="0" err="1"/>
              <a:t>ὅταν</a:t>
            </a:r>
            <a:r>
              <a:rPr lang="el-GR" sz="3600" dirty="0"/>
              <a:t> προσέρχεται, </a:t>
            </a:r>
            <a:r>
              <a:rPr lang="el-GR" sz="3600" dirty="0" err="1"/>
              <a:t>χωρὶς</a:t>
            </a:r>
            <a:r>
              <a:rPr lang="el-GR" sz="3600" dirty="0"/>
              <a:t> </a:t>
            </a:r>
            <a:r>
              <a:rPr lang="el-GR" sz="3600" dirty="0" err="1"/>
              <a:t>νὰ</a:t>
            </a:r>
            <a:r>
              <a:rPr lang="el-GR" sz="3600" dirty="0"/>
              <a:t> φροντίζει </a:t>
            </a:r>
            <a:r>
              <a:rPr lang="el-GR" sz="3600" dirty="0" err="1"/>
              <a:t>τὴν</a:t>
            </a:r>
            <a:r>
              <a:rPr lang="el-GR" sz="3600" dirty="0"/>
              <a:t> </a:t>
            </a:r>
            <a:r>
              <a:rPr lang="el-GR" sz="3600" dirty="0" err="1"/>
              <a:t>ἐπιταγὴ</a:t>
            </a:r>
            <a:r>
              <a:rPr lang="el-GR" sz="3600" dirty="0"/>
              <a:t> </a:t>
            </a:r>
            <a:r>
              <a:rPr lang="el-GR" sz="3600" dirty="0" err="1"/>
              <a:t>τῆς</a:t>
            </a:r>
            <a:r>
              <a:rPr lang="el-GR" sz="3600" dirty="0"/>
              <a:t> </a:t>
            </a:r>
            <a:r>
              <a:rPr lang="el-GR" sz="3600" dirty="0" err="1"/>
              <a:t>Ἀκολουθίας</a:t>
            </a:r>
            <a:r>
              <a:rPr lang="el-GR" sz="3600" dirty="0"/>
              <a:t> </a:t>
            </a:r>
            <a:r>
              <a:rPr lang="el-GR" sz="3600" dirty="0" err="1"/>
              <a:t>τῆς</a:t>
            </a:r>
            <a:r>
              <a:rPr lang="el-GR" sz="3600" dirty="0"/>
              <a:t> θείας Μεταλήψεως: </a:t>
            </a:r>
            <a:r>
              <a:rPr lang="el-GR" sz="3600" i="1" dirty="0" err="1"/>
              <a:t>Πρῶτον</a:t>
            </a:r>
            <a:r>
              <a:rPr lang="el-GR" sz="3600" i="1" dirty="0"/>
              <a:t> </a:t>
            </a:r>
            <a:r>
              <a:rPr lang="el-GR" sz="3600" i="1" dirty="0" err="1"/>
              <a:t>καταλλάγηθι</a:t>
            </a:r>
            <a:r>
              <a:rPr lang="el-GR" sz="3600" i="1" dirty="0"/>
              <a:t> </a:t>
            </a:r>
            <a:r>
              <a:rPr lang="el-GR" sz="3600" i="1" dirty="0" err="1"/>
              <a:t>τοῖς</a:t>
            </a:r>
            <a:r>
              <a:rPr lang="el-GR" sz="3600" i="1" dirty="0"/>
              <a:t> </a:t>
            </a:r>
            <a:r>
              <a:rPr lang="el-GR" sz="3600" i="1" dirty="0" err="1"/>
              <a:t>σὲ</a:t>
            </a:r>
            <a:r>
              <a:rPr lang="el-GR" sz="3600" i="1" dirty="0"/>
              <a:t> </a:t>
            </a:r>
            <a:r>
              <a:rPr lang="el-GR" sz="3600" i="1" dirty="0" err="1"/>
              <a:t>λυποῦσι</a:t>
            </a:r>
            <a:r>
              <a:rPr lang="el-GR" sz="3600" dirty="0"/>
              <a:t>.</a:t>
            </a:r>
          </a:p>
          <a:p>
            <a:r>
              <a:rPr lang="el-GR" sz="3600" dirty="0" err="1"/>
              <a:t>Γι</a:t>
            </a:r>
            <a:r>
              <a:rPr lang="el-GR" sz="3600" dirty="0"/>
              <a:t>᾽ </a:t>
            </a:r>
            <a:r>
              <a:rPr lang="el-GR" sz="3600" dirty="0" err="1"/>
              <a:t>αὐτὸ</a:t>
            </a:r>
            <a:r>
              <a:rPr lang="el-GR" sz="3600" dirty="0"/>
              <a:t> </a:t>
            </a:r>
            <a:r>
              <a:rPr lang="el-GR" sz="3600" dirty="0" err="1"/>
              <a:t>θεωροῦμε</a:t>
            </a:r>
            <a:r>
              <a:rPr lang="el-GR" sz="3600" dirty="0"/>
              <a:t> </a:t>
            </a:r>
            <a:r>
              <a:rPr lang="el-GR" sz="3600" dirty="0" err="1"/>
              <a:t>ὅτι</a:t>
            </a:r>
            <a:r>
              <a:rPr lang="el-GR" sz="3600" dirty="0"/>
              <a:t> </a:t>
            </a:r>
            <a:r>
              <a:rPr lang="el-GR" sz="3600" dirty="0" err="1"/>
              <a:t>ἐὰν</a:t>
            </a:r>
            <a:r>
              <a:rPr lang="el-GR" sz="3600" dirty="0"/>
              <a:t> </a:t>
            </a:r>
            <a:r>
              <a:rPr lang="el-GR" sz="3600" dirty="0" err="1"/>
              <a:t>ὑπάρξει</a:t>
            </a:r>
            <a:r>
              <a:rPr lang="el-GR" sz="3600" dirty="0"/>
              <a:t>- </a:t>
            </a:r>
            <a:r>
              <a:rPr lang="el-GR" sz="3600" dirty="0" err="1"/>
              <a:t>στὶς</a:t>
            </a:r>
            <a:r>
              <a:rPr lang="el-GR" sz="3600" dirty="0"/>
              <a:t> συνειδήσεις </a:t>
            </a:r>
            <a:r>
              <a:rPr lang="el-GR" sz="3600" dirty="0" err="1"/>
              <a:t>τῶν</a:t>
            </a:r>
            <a:r>
              <a:rPr lang="el-GR" sz="3600" dirty="0"/>
              <a:t> </a:t>
            </a:r>
            <a:r>
              <a:rPr lang="el-GR" sz="3600" dirty="0" err="1"/>
              <a:t>μελῶν</a:t>
            </a:r>
            <a:r>
              <a:rPr lang="el-GR" sz="3600" dirty="0"/>
              <a:t> </a:t>
            </a:r>
            <a:r>
              <a:rPr lang="el-GR" sz="3600" dirty="0" err="1"/>
              <a:t>τῆς</a:t>
            </a:r>
            <a:r>
              <a:rPr lang="el-GR" sz="3600" dirty="0"/>
              <a:t> </a:t>
            </a:r>
            <a:r>
              <a:rPr lang="el-GR" sz="3600" dirty="0" err="1"/>
              <a:t>Ἐκκλησίας</a:t>
            </a:r>
            <a:r>
              <a:rPr lang="el-GR" sz="3600" dirty="0"/>
              <a:t>- ταύτιση </a:t>
            </a:r>
            <a:r>
              <a:rPr lang="el-GR" sz="3600" dirty="0" err="1"/>
              <a:t>τῆς</a:t>
            </a:r>
            <a:r>
              <a:rPr lang="el-GR" sz="3600" dirty="0"/>
              <a:t> </a:t>
            </a:r>
            <a:r>
              <a:rPr lang="el-GR" sz="3600" dirty="0" err="1"/>
              <a:t>εὐχαριστιακῆς</a:t>
            </a:r>
            <a:r>
              <a:rPr lang="el-GR" sz="3600" dirty="0"/>
              <a:t> </a:t>
            </a:r>
            <a:r>
              <a:rPr lang="el-GR" sz="3600" dirty="0" err="1"/>
              <a:t>συμμετοχῆς</a:t>
            </a:r>
            <a:r>
              <a:rPr lang="el-GR" sz="3600" dirty="0"/>
              <a:t> </a:t>
            </a:r>
            <a:r>
              <a:rPr lang="el-GR" sz="3600" dirty="0" err="1"/>
              <a:t>μὲ</a:t>
            </a:r>
            <a:r>
              <a:rPr lang="el-GR" sz="3600" dirty="0"/>
              <a:t> </a:t>
            </a:r>
            <a:r>
              <a:rPr lang="el-GR" sz="3600" dirty="0" err="1"/>
              <a:t>τὴν</a:t>
            </a:r>
            <a:r>
              <a:rPr lang="el-GR" sz="3600" dirty="0"/>
              <a:t> </a:t>
            </a:r>
            <a:r>
              <a:rPr lang="el-GR" sz="3600" dirty="0" err="1"/>
              <a:t>Ἐκκλησία</a:t>
            </a:r>
            <a:r>
              <a:rPr lang="el-GR" sz="3600" dirty="0"/>
              <a:t>, τότε </a:t>
            </a:r>
            <a:r>
              <a:rPr lang="el-GR" sz="3600" dirty="0" err="1"/>
              <a:t>αὐτὸ</a:t>
            </a:r>
            <a:r>
              <a:rPr lang="el-GR" sz="3600" dirty="0"/>
              <a:t> </a:t>
            </a:r>
            <a:r>
              <a:rPr lang="el-GR" sz="3600" dirty="0" err="1"/>
              <a:t>θὰ</a:t>
            </a:r>
            <a:r>
              <a:rPr lang="el-GR" sz="3600" dirty="0"/>
              <a:t> </a:t>
            </a:r>
            <a:r>
              <a:rPr lang="el-GR" sz="3600" dirty="0" err="1"/>
              <a:t>ἀποτελέσει</a:t>
            </a:r>
            <a:r>
              <a:rPr lang="el-GR" sz="3600" dirty="0"/>
              <a:t> </a:t>
            </a:r>
            <a:r>
              <a:rPr lang="el-GR" sz="3600" dirty="0" err="1"/>
              <a:t>τὴν</a:t>
            </a:r>
            <a:r>
              <a:rPr lang="el-GR" sz="3600" dirty="0"/>
              <a:t> </a:t>
            </a:r>
            <a:r>
              <a:rPr lang="el-GR" sz="3600" dirty="0" err="1"/>
              <a:t>πηγὴ</a:t>
            </a:r>
            <a:r>
              <a:rPr lang="el-GR" sz="3600" dirty="0"/>
              <a:t> </a:t>
            </a:r>
            <a:r>
              <a:rPr lang="el-GR" sz="3600" dirty="0" err="1"/>
              <a:t>τῆς</a:t>
            </a:r>
            <a:r>
              <a:rPr lang="el-GR" sz="3600" dirty="0"/>
              <a:t> </a:t>
            </a:r>
            <a:r>
              <a:rPr lang="el-GR" sz="3600" dirty="0" err="1"/>
              <a:t>ἐκκλησιαστικῆς</a:t>
            </a:r>
            <a:r>
              <a:rPr lang="el-GR" sz="3600" dirty="0"/>
              <a:t> </a:t>
            </a:r>
            <a:r>
              <a:rPr lang="el-GR" sz="3600" dirty="0" err="1"/>
              <a:t>αὐτοσυνειδησίας</a:t>
            </a:r>
            <a:r>
              <a:rPr lang="el-GR" sz="3600" dirty="0"/>
              <a:t> </a:t>
            </a:r>
            <a:r>
              <a:rPr lang="el-GR" sz="3600" dirty="0" err="1"/>
              <a:t>τῶν</a:t>
            </a:r>
            <a:r>
              <a:rPr lang="el-GR" sz="3600" dirty="0"/>
              <a:t> </a:t>
            </a:r>
            <a:r>
              <a:rPr lang="el-GR" sz="3600" dirty="0" err="1"/>
              <a:t>πιστῶν</a:t>
            </a:r>
            <a:r>
              <a:rPr lang="el-GR" sz="3600" dirty="0"/>
              <a:t>, </a:t>
            </a:r>
            <a:r>
              <a:rPr lang="el-GR" sz="3600" dirty="0" err="1"/>
              <a:t>ἀλλὰ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τῆς</a:t>
            </a:r>
            <a:r>
              <a:rPr lang="el-GR" sz="3600" dirty="0"/>
              <a:t> </a:t>
            </a:r>
            <a:r>
              <a:rPr lang="el-GR" sz="3600" dirty="0" err="1"/>
              <a:t>λειτουργικῆς</a:t>
            </a:r>
            <a:r>
              <a:rPr lang="el-GR" sz="3600" dirty="0"/>
              <a:t> </a:t>
            </a:r>
            <a:r>
              <a:rPr lang="el-GR" sz="3600" dirty="0" err="1"/>
              <a:t>ἀναγεννήσεως</a:t>
            </a:r>
            <a:r>
              <a:rPr lang="el-GR" sz="3600" dirty="0"/>
              <a:t> </a:t>
            </a:r>
            <a:r>
              <a:rPr lang="el-GR" sz="3600" dirty="0" err="1"/>
              <a:t>στὴν</a:t>
            </a:r>
            <a:r>
              <a:rPr lang="el-GR" sz="3600" dirty="0"/>
              <a:t> </a:t>
            </a:r>
            <a:r>
              <a:rPr lang="el-GR" sz="3600" dirty="0" err="1"/>
              <a:t>ὀρθόδοξη</a:t>
            </a:r>
            <a:r>
              <a:rPr lang="el-GR" sz="3600" dirty="0"/>
              <a:t> </a:t>
            </a:r>
            <a:r>
              <a:rPr lang="el-GR" sz="3600" dirty="0" err="1"/>
              <a:t>Ἐκκλησία</a:t>
            </a:r>
            <a:r>
              <a:rPr lang="el-GR" sz="3600" dirty="0"/>
              <a:t>.</a:t>
            </a:r>
            <a:endParaRPr lang="en-GR" sz="3600" dirty="0"/>
          </a:p>
        </p:txBody>
      </p:sp>
    </p:spTree>
    <p:extLst>
      <p:ext uri="{BB962C8B-B14F-4D97-AF65-F5344CB8AC3E}">
        <p14:creationId xmlns:p14="http://schemas.microsoft.com/office/powerpoint/2010/main" val="27826006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FF2579-4D20-9D45-A490-D200A89582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11353800" cy="77002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7F2BFF-C309-4746-AE61-5068ECC19C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503" y="182880"/>
            <a:ext cx="11935326" cy="6545179"/>
          </a:xfrm>
        </p:spPr>
        <p:txBody>
          <a:bodyPr>
            <a:normAutofit/>
          </a:bodyPr>
          <a:lstStyle/>
          <a:p>
            <a:r>
              <a:rPr lang="el-GR" sz="3600" dirty="0" err="1"/>
              <a:t>Τὸ</a:t>
            </a:r>
            <a:r>
              <a:rPr lang="el-GR" sz="3600" dirty="0"/>
              <a:t> </a:t>
            </a:r>
            <a:r>
              <a:rPr lang="el-GR" sz="3600" dirty="0" err="1"/>
              <a:t>Σῶμα</a:t>
            </a:r>
            <a:r>
              <a:rPr lang="el-GR" sz="3600" dirty="0"/>
              <a:t> </a:t>
            </a:r>
            <a:r>
              <a:rPr lang="el-GR" sz="3600" dirty="0" err="1"/>
              <a:t>τῆς</a:t>
            </a:r>
            <a:r>
              <a:rPr lang="el-GR" sz="3600" dirty="0"/>
              <a:t> </a:t>
            </a:r>
            <a:r>
              <a:rPr lang="el-GR" sz="3600" dirty="0" err="1"/>
              <a:t>Ἐκκλησίας</a:t>
            </a:r>
            <a:r>
              <a:rPr lang="el-GR" sz="3600" dirty="0"/>
              <a:t> </a:t>
            </a:r>
            <a:r>
              <a:rPr lang="el-GR" sz="3600" dirty="0" err="1"/>
              <a:t>δὲν</a:t>
            </a:r>
            <a:r>
              <a:rPr lang="el-GR" sz="3600" dirty="0"/>
              <a:t> </a:t>
            </a:r>
            <a:r>
              <a:rPr lang="el-GR" sz="3600" dirty="0" err="1"/>
              <a:t>θὰ</a:t>
            </a:r>
            <a:r>
              <a:rPr lang="el-GR" sz="3600" dirty="0"/>
              <a:t> πρέπει ν᾽ </a:t>
            </a:r>
            <a:r>
              <a:rPr lang="el-GR" sz="3600" dirty="0" err="1"/>
              <a:t>ἀνεχθεῖ</a:t>
            </a:r>
            <a:r>
              <a:rPr lang="el-GR" sz="3600" dirty="0"/>
              <a:t> περισσότερο </a:t>
            </a:r>
            <a:r>
              <a:rPr lang="el-GR" sz="3600" dirty="0" err="1"/>
              <a:t>τὴ</a:t>
            </a:r>
            <a:r>
              <a:rPr lang="el-GR" sz="3600" dirty="0"/>
              <a:t> διάσταση </a:t>
            </a:r>
            <a:r>
              <a:rPr lang="el-GR" sz="3600" dirty="0" err="1"/>
              <a:t>τοῦ</a:t>
            </a:r>
            <a:r>
              <a:rPr lang="el-GR" sz="3600" dirty="0"/>
              <a:t> «κανόνα </a:t>
            </a:r>
            <a:r>
              <a:rPr lang="el-GR" sz="3600" dirty="0" err="1"/>
              <a:t>τῆς</a:t>
            </a:r>
            <a:r>
              <a:rPr lang="el-GR" sz="3600" dirty="0"/>
              <a:t> πίστεως» </a:t>
            </a:r>
            <a:r>
              <a:rPr lang="el-GR" sz="3600" dirty="0" err="1"/>
              <a:t>μὲ</a:t>
            </a:r>
            <a:r>
              <a:rPr lang="el-GR" sz="3600" dirty="0"/>
              <a:t> </a:t>
            </a:r>
            <a:r>
              <a:rPr lang="el-GR" sz="3600" dirty="0" err="1"/>
              <a:t>τὸν</a:t>
            </a:r>
            <a:r>
              <a:rPr lang="el-GR" sz="3600" dirty="0"/>
              <a:t> «κανόνα </a:t>
            </a:r>
            <a:r>
              <a:rPr lang="el-GR" sz="3600" dirty="0" err="1"/>
              <a:t>τῆς</a:t>
            </a:r>
            <a:r>
              <a:rPr lang="el-GR" sz="3600" dirty="0"/>
              <a:t> </a:t>
            </a:r>
            <a:r>
              <a:rPr lang="el-GR" sz="3600" dirty="0" err="1"/>
              <a:t>προσευχῆς</a:t>
            </a:r>
            <a:r>
              <a:rPr lang="el-GR" sz="3600" dirty="0"/>
              <a:t>», ν᾽ </a:t>
            </a:r>
            <a:r>
              <a:rPr lang="el-GR" sz="3600" dirty="0" err="1"/>
              <a:t>ἀνεχθεῖ</a:t>
            </a:r>
            <a:r>
              <a:rPr lang="el-GR" sz="3600" dirty="0"/>
              <a:t> </a:t>
            </a:r>
            <a:r>
              <a:rPr lang="el-GR" sz="3600" dirty="0" err="1"/>
              <a:t>δηλαδὴ</a:t>
            </a:r>
            <a:r>
              <a:rPr lang="el-GR" sz="3600" dirty="0"/>
              <a:t> </a:t>
            </a:r>
            <a:r>
              <a:rPr lang="el-GR" sz="3600" dirty="0" err="1"/>
              <a:t>τὸ</a:t>
            </a:r>
            <a:r>
              <a:rPr lang="el-GR" sz="3600" dirty="0"/>
              <a:t> φαινόμενο βαπτισμένων </a:t>
            </a:r>
            <a:r>
              <a:rPr lang="el-GR" sz="3600" dirty="0" err="1"/>
              <a:t>ποὺ</a:t>
            </a:r>
            <a:r>
              <a:rPr lang="el-GR" sz="3600" dirty="0"/>
              <a:t> προσέρχονται </a:t>
            </a:r>
            <a:r>
              <a:rPr lang="el-GR" sz="3600" dirty="0" err="1"/>
              <a:t>στὴ</a:t>
            </a:r>
            <a:r>
              <a:rPr lang="el-GR" sz="3600" dirty="0"/>
              <a:t> Λατρεία, </a:t>
            </a:r>
            <a:r>
              <a:rPr lang="el-GR" sz="3600" dirty="0" err="1"/>
              <a:t>ἀλλὰ</a:t>
            </a:r>
            <a:r>
              <a:rPr lang="el-GR" sz="3600" dirty="0"/>
              <a:t> </a:t>
            </a:r>
            <a:r>
              <a:rPr lang="el-GR" sz="3600" dirty="0" err="1"/>
              <a:t>δὲν</a:t>
            </a:r>
            <a:r>
              <a:rPr lang="el-GR" sz="3600" dirty="0"/>
              <a:t> πιστεύουν, </a:t>
            </a:r>
            <a:r>
              <a:rPr lang="el-GR" sz="3600" dirty="0" err="1"/>
              <a:t>ποὺ</a:t>
            </a:r>
            <a:r>
              <a:rPr lang="el-GR" sz="3600" dirty="0"/>
              <a:t> </a:t>
            </a:r>
            <a:r>
              <a:rPr lang="el-GR" sz="3600" dirty="0" err="1"/>
              <a:t>δὲν</a:t>
            </a:r>
            <a:r>
              <a:rPr lang="el-GR" sz="3600" dirty="0"/>
              <a:t> δέχονται μέσα </a:t>
            </a:r>
            <a:r>
              <a:rPr lang="el-GR" sz="3600" dirty="0" err="1"/>
              <a:t>στὴ</a:t>
            </a:r>
            <a:r>
              <a:rPr lang="el-GR" sz="3600" dirty="0"/>
              <a:t> Λατρεία </a:t>
            </a:r>
            <a:r>
              <a:rPr lang="el-GR" sz="3600" dirty="0" err="1"/>
              <a:t>τὴν</a:t>
            </a:r>
            <a:r>
              <a:rPr lang="el-GR" sz="3600" dirty="0"/>
              <a:t> </a:t>
            </a:r>
            <a:r>
              <a:rPr lang="el-GR" sz="3600" dirty="0" err="1"/>
              <a:t>ἐνέργεια</a:t>
            </a:r>
            <a:r>
              <a:rPr lang="el-GR" sz="3600" dirty="0"/>
              <a:t> </a:t>
            </a:r>
            <a:r>
              <a:rPr lang="el-GR" sz="3600" dirty="0" err="1"/>
              <a:t>τῆς</a:t>
            </a:r>
            <a:r>
              <a:rPr lang="el-GR" sz="3600" dirty="0"/>
              <a:t> </a:t>
            </a:r>
            <a:r>
              <a:rPr lang="el-GR" sz="3600" dirty="0" err="1"/>
              <a:t>Ἄκτιστης</a:t>
            </a:r>
            <a:r>
              <a:rPr lang="el-GR" sz="3600" dirty="0"/>
              <a:t> Χάριτος </a:t>
            </a:r>
            <a:r>
              <a:rPr lang="el-GR" sz="3600" dirty="0" err="1"/>
              <a:t>τοῦ</a:t>
            </a:r>
            <a:r>
              <a:rPr lang="el-GR" sz="3600" dirty="0"/>
              <a:t> </a:t>
            </a:r>
            <a:r>
              <a:rPr lang="el-GR" sz="3600" dirty="0" err="1"/>
              <a:t>Θεοῦ</a:t>
            </a:r>
            <a:r>
              <a:rPr lang="el-GR" sz="3600" dirty="0"/>
              <a:t> </a:t>
            </a:r>
            <a:r>
              <a:rPr lang="el-GR" sz="3600" dirty="0" err="1"/>
              <a:t>ἐπὶ</a:t>
            </a:r>
            <a:r>
              <a:rPr lang="el-GR" sz="3600" dirty="0"/>
              <a:t> </a:t>
            </a:r>
            <a:r>
              <a:rPr lang="el-GR" sz="3600" dirty="0" err="1"/>
              <a:t>τοῦ</a:t>
            </a:r>
            <a:r>
              <a:rPr lang="el-GR" sz="3600" dirty="0"/>
              <a:t> </a:t>
            </a:r>
            <a:r>
              <a:rPr lang="el-GR" sz="3600" dirty="0" err="1"/>
              <a:t>κτιστοῦ</a:t>
            </a:r>
            <a:r>
              <a:rPr lang="el-GR" sz="3600" dirty="0"/>
              <a:t> κόσμου.</a:t>
            </a:r>
          </a:p>
          <a:p>
            <a:r>
              <a:rPr lang="el-GR" sz="3600" dirty="0" err="1"/>
              <a:t>Δὲν</a:t>
            </a:r>
            <a:r>
              <a:rPr lang="el-GR" sz="3600" dirty="0"/>
              <a:t> </a:t>
            </a:r>
            <a:r>
              <a:rPr lang="el-GR" sz="3600" dirty="0" err="1"/>
              <a:t>ὑπάρχει</a:t>
            </a:r>
            <a:r>
              <a:rPr lang="el-GR" sz="3600" dirty="0"/>
              <a:t> </a:t>
            </a:r>
            <a:r>
              <a:rPr lang="el-GR" sz="3600" dirty="0" err="1"/>
              <a:t>ἐπιτακτικότερη</a:t>
            </a:r>
            <a:r>
              <a:rPr lang="el-GR" sz="3600" dirty="0"/>
              <a:t> </a:t>
            </a:r>
            <a:r>
              <a:rPr lang="el-GR" sz="3600" dirty="0" err="1"/>
              <a:t>ἀνάγκη</a:t>
            </a:r>
            <a:r>
              <a:rPr lang="el-GR" sz="3600" dirty="0"/>
              <a:t> </a:t>
            </a:r>
            <a:r>
              <a:rPr lang="el-GR" sz="3600" dirty="0" err="1"/>
              <a:t>στὴν</a:t>
            </a:r>
            <a:r>
              <a:rPr lang="el-GR" sz="3600" dirty="0"/>
              <a:t> </a:t>
            </a:r>
            <a:r>
              <a:rPr lang="el-GR" sz="3600" dirty="0" err="1"/>
              <a:t>ἐποχή</a:t>
            </a:r>
            <a:r>
              <a:rPr lang="el-GR" sz="3600" dirty="0"/>
              <a:t> μας, </a:t>
            </a:r>
            <a:r>
              <a:rPr lang="el-GR" sz="3600" dirty="0" err="1"/>
              <a:t>ἀπὸ</a:t>
            </a:r>
            <a:r>
              <a:rPr lang="el-GR" sz="3600" dirty="0"/>
              <a:t> </a:t>
            </a:r>
            <a:r>
              <a:rPr lang="el-GR" sz="3600" dirty="0" err="1"/>
              <a:t>τὴν</a:t>
            </a:r>
            <a:r>
              <a:rPr lang="el-GR" sz="3600" dirty="0"/>
              <a:t> </a:t>
            </a:r>
            <a:r>
              <a:rPr lang="el-GR" sz="3600" dirty="0" err="1"/>
              <a:t>ἐκκλησιολογικὴ</a:t>
            </a:r>
            <a:r>
              <a:rPr lang="el-GR" sz="3600" dirty="0"/>
              <a:t> θεώρηση </a:t>
            </a:r>
            <a:r>
              <a:rPr lang="el-GR" sz="3600" dirty="0" err="1"/>
              <a:t>τῆς</a:t>
            </a:r>
            <a:r>
              <a:rPr lang="el-GR" sz="3600" dirty="0"/>
              <a:t> θείας </a:t>
            </a:r>
            <a:r>
              <a:rPr lang="el-GR" sz="3600" dirty="0" err="1"/>
              <a:t>Εὐχαριστίας</a:t>
            </a:r>
            <a:r>
              <a:rPr lang="el-GR" sz="3600" dirty="0"/>
              <a:t>, </a:t>
            </a:r>
            <a:r>
              <a:rPr lang="el-GR" sz="3600" dirty="0" err="1"/>
              <a:t>ἀπὸ</a:t>
            </a:r>
            <a:r>
              <a:rPr lang="el-GR" sz="3600" dirty="0"/>
              <a:t> </a:t>
            </a:r>
            <a:r>
              <a:rPr lang="el-GR" sz="3600" dirty="0" err="1"/>
              <a:t>τὴ</a:t>
            </a:r>
            <a:r>
              <a:rPr lang="el-GR" sz="3600" dirty="0"/>
              <a:t> συνειδητοποίηση </a:t>
            </a:r>
            <a:r>
              <a:rPr lang="el-GR" sz="3600" dirty="0" err="1"/>
              <a:t>καὶ</a:t>
            </a:r>
            <a:r>
              <a:rPr lang="el-GR" sz="3600" dirty="0"/>
              <a:t> διακήρυξη </a:t>
            </a:r>
            <a:r>
              <a:rPr lang="el-GR" sz="3600" dirty="0" err="1"/>
              <a:t>ὅτι</a:t>
            </a:r>
            <a:r>
              <a:rPr lang="el-GR" sz="3600" dirty="0"/>
              <a:t> «μέλος </a:t>
            </a:r>
            <a:r>
              <a:rPr lang="el-GR" sz="3600" dirty="0" err="1"/>
              <a:t>τῆς</a:t>
            </a:r>
            <a:r>
              <a:rPr lang="el-GR" sz="3600" dirty="0"/>
              <a:t> </a:t>
            </a:r>
            <a:r>
              <a:rPr lang="el-GR" sz="3600" dirty="0" err="1"/>
              <a:t>Ἐκκλησίας</a:t>
            </a:r>
            <a:r>
              <a:rPr lang="el-GR" sz="3600" dirty="0"/>
              <a:t>» </a:t>
            </a:r>
            <a:r>
              <a:rPr lang="el-GR" sz="3600" dirty="0" err="1"/>
              <a:t>εἶναι</a:t>
            </a:r>
            <a:r>
              <a:rPr lang="el-GR" sz="3600" dirty="0"/>
              <a:t> </a:t>
            </a:r>
            <a:r>
              <a:rPr lang="el-GR" sz="3600" dirty="0" err="1"/>
              <a:t>αὐτός</a:t>
            </a:r>
            <a:r>
              <a:rPr lang="el-GR" sz="3600" dirty="0"/>
              <a:t>, </a:t>
            </a:r>
            <a:r>
              <a:rPr lang="el-GR" sz="3600" dirty="0" err="1"/>
              <a:t>ὁ</a:t>
            </a:r>
            <a:r>
              <a:rPr lang="el-GR" sz="3600" dirty="0"/>
              <a:t> </a:t>
            </a:r>
            <a:r>
              <a:rPr lang="el-GR" sz="3600" dirty="0" err="1"/>
              <a:t>ὁποῖος</a:t>
            </a:r>
            <a:r>
              <a:rPr lang="el-GR" sz="3600" dirty="0"/>
              <a:t> </a:t>
            </a:r>
            <a:r>
              <a:rPr lang="el-GR" sz="3600" dirty="0" err="1"/>
              <a:t>ἑνώνεται</a:t>
            </a:r>
            <a:r>
              <a:rPr lang="el-GR" sz="3600" dirty="0"/>
              <a:t> </a:t>
            </a:r>
            <a:r>
              <a:rPr lang="el-GR" sz="3600" dirty="0" err="1"/>
              <a:t>εὐχαριστιακῶς</a:t>
            </a:r>
            <a:r>
              <a:rPr lang="el-GR" sz="3600" dirty="0"/>
              <a:t> </a:t>
            </a:r>
            <a:r>
              <a:rPr lang="el-GR" sz="3600" dirty="0" err="1"/>
              <a:t>μὲ</a:t>
            </a:r>
            <a:r>
              <a:rPr lang="el-GR" sz="3600" dirty="0"/>
              <a:t> </a:t>
            </a:r>
            <a:r>
              <a:rPr lang="el-GR" sz="3600" dirty="0" err="1"/>
              <a:t>τὸ</a:t>
            </a:r>
            <a:r>
              <a:rPr lang="el-GR" sz="3600" dirty="0"/>
              <a:t> </a:t>
            </a:r>
            <a:r>
              <a:rPr lang="el-GR" sz="3600" dirty="0" err="1"/>
              <a:t>Χριστὸ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ἐντάσσει</a:t>
            </a:r>
            <a:r>
              <a:rPr lang="el-GR" sz="3600" dirty="0"/>
              <a:t> μέσα σ᾽ </a:t>
            </a:r>
            <a:r>
              <a:rPr lang="el-GR" sz="3600" dirty="0" err="1"/>
              <a:t>αὐτὴν</a:t>
            </a:r>
            <a:r>
              <a:rPr lang="el-GR" sz="3600" dirty="0"/>
              <a:t> </a:t>
            </a:r>
            <a:r>
              <a:rPr lang="el-GR" sz="3600" dirty="0" err="1"/>
              <a:t>τὴν</a:t>
            </a:r>
            <a:r>
              <a:rPr lang="el-GR" sz="3600" dirty="0"/>
              <a:t> </a:t>
            </a:r>
            <a:r>
              <a:rPr lang="el-GR" sz="3600" dirty="0" err="1"/>
              <a:t>εὐχαριστιακὴ</a:t>
            </a:r>
            <a:r>
              <a:rPr lang="el-GR" sz="3600" dirty="0"/>
              <a:t> </a:t>
            </a:r>
            <a:r>
              <a:rPr lang="el-GR" sz="3600" dirty="0" err="1"/>
              <a:t>ἑνότητα</a:t>
            </a:r>
            <a:r>
              <a:rPr lang="el-GR" sz="3600" dirty="0"/>
              <a:t> </a:t>
            </a:r>
            <a:r>
              <a:rPr lang="el-GR" sz="3600" dirty="0" err="1"/>
              <a:t>ὅλες</a:t>
            </a:r>
            <a:r>
              <a:rPr lang="el-GR" sz="3600" dirty="0"/>
              <a:t> </a:t>
            </a:r>
            <a:r>
              <a:rPr lang="el-GR" sz="3600" dirty="0" err="1"/>
              <a:t>τὶς</a:t>
            </a:r>
            <a:r>
              <a:rPr lang="el-GR" sz="3600" dirty="0"/>
              <a:t> </a:t>
            </a:r>
            <a:r>
              <a:rPr lang="el-GR" sz="3600" dirty="0" err="1"/>
              <a:t>πτυχὲς</a:t>
            </a:r>
            <a:r>
              <a:rPr lang="el-GR" sz="3600" dirty="0"/>
              <a:t> </a:t>
            </a:r>
            <a:r>
              <a:rPr lang="el-GR" sz="3600" dirty="0" err="1"/>
              <a:t>τῆς</a:t>
            </a:r>
            <a:r>
              <a:rPr lang="el-GR" sz="3600" dirty="0"/>
              <a:t> </a:t>
            </a:r>
            <a:r>
              <a:rPr lang="el-GR" sz="3600" dirty="0" err="1"/>
              <a:t>ζωῆς</a:t>
            </a:r>
            <a:r>
              <a:rPr lang="el-GR" sz="3600" dirty="0"/>
              <a:t> του.</a:t>
            </a:r>
            <a:endParaRPr lang="en-GR" sz="3600" dirty="0"/>
          </a:p>
        </p:txBody>
      </p:sp>
    </p:spTree>
    <p:extLst>
      <p:ext uri="{BB962C8B-B14F-4D97-AF65-F5344CB8AC3E}">
        <p14:creationId xmlns:p14="http://schemas.microsoft.com/office/powerpoint/2010/main" val="2603921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25192-FC8A-4048-BC46-CFD4D01FC5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1353801" cy="67376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775206-07A0-8F40-95BD-147ABBF4C1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627" y="134753"/>
            <a:ext cx="11964201" cy="6525930"/>
          </a:xfrm>
        </p:spPr>
        <p:txBody>
          <a:bodyPr>
            <a:normAutofit/>
          </a:bodyPr>
          <a:lstStyle/>
          <a:p>
            <a:r>
              <a:rPr lang="el-GR" sz="3600" dirty="0" err="1"/>
              <a:t>Ἡ</a:t>
            </a:r>
            <a:r>
              <a:rPr lang="el-GR" sz="3600" dirty="0"/>
              <a:t> </a:t>
            </a:r>
            <a:r>
              <a:rPr lang="el-GR" sz="3600" dirty="0" err="1"/>
              <a:t>λειτουργικὴ</a:t>
            </a:r>
            <a:r>
              <a:rPr lang="el-GR" sz="3600" dirty="0"/>
              <a:t> </a:t>
            </a:r>
            <a:r>
              <a:rPr lang="el-GR" sz="3600" dirty="0" err="1"/>
              <a:t>αὐτὴ</a:t>
            </a:r>
            <a:r>
              <a:rPr lang="el-GR" sz="3600" dirty="0"/>
              <a:t> κινητικότητα </a:t>
            </a:r>
            <a:r>
              <a:rPr lang="el-GR" sz="3600" dirty="0" err="1"/>
              <a:t>ἐπήγασε</a:t>
            </a:r>
            <a:r>
              <a:rPr lang="el-GR" sz="3600" dirty="0"/>
              <a:t> κυρίως </a:t>
            </a:r>
            <a:r>
              <a:rPr lang="el-GR" sz="3600" dirty="0" err="1"/>
              <a:t>ἀπὸ</a:t>
            </a:r>
            <a:r>
              <a:rPr lang="el-GR" sz="3600" dirty="0"/>
              <a:t> </a:t>
            </a:r>
            <a:r>
              <a:rPr lang="el-GR" sz="3600" dirty="0" err="1"/>
              <a:t>τὴν</a:t>
            </a:r>
            <a:r>
              <a:rPr lang="el-GR" sz="3600" dirty="0"/>
              <a:t> </a:t>
            </a:r>
            <a:r>
              <a:rPr lang="el-GR" sz="3600" dirty="0" err="1"/>
              <a:t>ἐπανανακάλυψη</a:t>
            </a:r>
            <a:r>
              <a:rPr lang="el-GR" sz="3600" dirty="0"/>
              <a:t> </a:t>
            </a:r>
            <a:r>
              <a:rPr lang="el-GR" sz="3600" dirty="0" err="1"/>
              <a:t>τῆς</a:t>
            </a:r>
            <a:r>
              <a:rPr lang="el-GR" sz="3600" dirty="0"/>
              <a:t> </a:t>
            </a:r>
            <a:r>
              <a:rPr lang="el-GR" sz="3600" dirty="0" err="1"/>
              <a:t>θεμελιακῆς</a:t>
            </a:r>
            <a:r>
              <a:rPr lang="el-GR" sz="3600" dirty="0"/>
              <a:t> </a:t>
            </a:r>
            <a:r>
              <a:rPr lang="el-GR" sz="3600" dirty="0" err="1"/>
              <a:t>ἀλήθειας</a:t>
            </a:r>
            <a:r>
              <a:rPr lang="el-GR" sz="3600" dirty="0"/>
              <a:t> </a:t>
            </a:r>
            <a:r>
              <a:rPr lang="el-GR" sz="3600" dirty="0" err="1"/>
              <a:t>ὅτι</a:t>
            </a:r>
            <a:r>
              <a:rPr lang="el-GR" sz="3600" dirty="0"/>
              <a:t> </a:t>
            </a:r>
            <a:r>
              <a:rPr lang="el-GR" sz="3600" dirty="0" err="1"/>
              <a:t>ἡ</a:t>
            </a:r>
            <a:r>
              <a:rPr lang="el-GR" sz="3600" dirty="0"/>
              <a:t> </a:t>
            </a:r>
            <a:r>
              <a:rPr lang="el-GR" sz="3600" dirty="0" err="1"/>
              <a:t>Ἐκκλησία</a:t>
            </a:r>
            <a:r>
              <a:rPr lang="el-GR" sz="3600" dirty="0"/>
              <a:t> </a:t>
            </a:r>
            <a:r>
              <a:rPr lang="el-GR" sz="3600" dirty="0" err="1"/>
              <a:t>εἶναι</a:t>
            </a:r>
            <a:r>
              <a:rPr lang="el-GR" sz="3600" dirty="0"/>
              <a:t> μία κοινωνία Λατρείας. </a:t>
            </a:r>
          </a:p>
          <a:p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ἐπειδή</a:t>
            </a:r>
            <a:r>
              <a:rPr lang="el-GR" sz="3600" dirty="0"/>
              <a:t>, </a:t>
            </a:r>
            <a:r>
              <a:rPr lang="el-GR" sz="3600" dirty="0" err="1"/>
              <a:t>ὅπως</a:t>
            </a:r>
            <a:r>
              <a:rPr lang="el-GR" sz="3600" dirty="0"/>
              <a:t> προαναφέρθηκε, </a:t>
            </a:r>
            <a:r>
              <a:rPr lang="el-GR" sz="3600" dirty="0" err="1"/>
              <a:t>ὁ</a:t>
            </a:r>
            <a:r>
              <a:rPr lang="el-GR" sz="3600" dirty="0"/>
              <a:t> </a:t>
            </a:r>
            <a:r>
              <a:rPr lang="el-GR" sz="3600" dirty="0" err="1"/>
              <a:t>ὅρος</a:t>
            </a:r>
            <a:r>
              <a:rPr lang="el-GR" sz="3600" dirty="0"/>
              <a:t> «</a:t>
            </a:r>
            <a:r>
              <a:rPr lang="el-GR" sz="3600" dirty="0" err="1"/>
              <a:t>Ἐκκλησία</a:t>
            </a:r>
            <a:r>
              <a:rPr lang="el-GR" sz="3600" dirty="0"/>
              <a:t>» τόσο στην </a:t>
            </a:r>
            <a:r>
              <a:rPr lang="el-GR" sz="3600" dirty="0" err="1"/>
              <a:t>καινοδιαθηκική</a:t>
            </a:r>
            <a:r>
              <a:rPr lang="el-GR" sz="3600" dirty="0"/>
              <a:t>, </a:t>
            </a:r>
            <a:r>
              <a:rPr lang="el-GR" sz="3600" dirty="0" err="1"/>
              <a:t>ὅσο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στὴν</a:t>
            </a:r>
            <a:r>
              <a:rPr lang="el-GR" sz="3600" dirty="0"/>
              <a:t> </a:t>
            </a:r>
            <a:r>
              <a:rPr lang="el-GR" sz="3600" dirty="0" err="1"/>
              <a:t>πατερικὴ</a:t>
            </a:r>
            <a:r>
              <a:rPr lang="el-GR" sz="3600" dirty="0"/>
              <a:t> θεολογία, </a:t>
            </a:r>
            <a:r>
              <a:rPr lang="el-GR" sz="3600" dirty="0" err="1"/>
              <a:t>ἐμπερικλείει</a:t>
            </a:r>
            <a:r>
              <a:rPr lang="el-GR" sz="3600" dirty="0"/>
              <a:t> </a:t>
            </a:r>
            <a:r>
              <a:rPr lang="el-GR" sz="3600" dirty="0" err="1"/>
              <a:t>τὴν</a:t>
            </a:r>
            <a:r>
              <a:rPr lang="el-GR" sz="3600" dirty="0"/>
              <a:t> </a:t>
            </a:r>
            <a:r>
              <a:rPr lang="el-GR" sz="3600" dirty="0" err="1"/>
              <a:t>ἔννοια</a:t>
            </a:r>
            <a:r>
              <a:rPr lang="el-GR" sz="3600" dirty="0"/>
              <a:t> </a:t>
            </a:r>
            <a:r>
              <a:rPr lang="el-GR" sz="3600" dirty="0" err="1"/>
              <a:t>τῆς</a:t>
            </a:r>
            <a:r>
              <a:rPr lang="el-GR" sz="3600" dirty="0"/>
              <a:t> </a:t>
            </a:r>
            <a:r>
              <a:rPr lang="el-GR" sz="3600" dirty="0" err="1"/>
              <a:t>εὐχαριστιακῆς</a:t>
            </a:r>
            <a:r>
              <a:rPr lang="el-GR" sz="3600" dirty="0"/>
              <a:t> συνάξεως, </a:t>
            </a:r>
            <a:r>
              <a:rPr lang="el-GR" sz="3600" dirty="0" err="1"/>
              <a:t>ἡ</a:t>
            </a:r>
            <a:r>
              <a:rPr lang="el-GR" sz="3600" dirty="0"/>
              <a:t> </a:t>
            </a:r>
            <a:r>
              <a:rPr lang="el-GR" sz="3600" dirty="0" err="1"/>
              <a:t>λειτουργικὴ</a:t>
            </a:r>
            <a:r>
              <a:rPr lang="el-GR" sz="3600" dirty="0"/>
              <a:t> κινητικότητα </a:t>
            </a:r>
            <a:r>
              <a:rPr lang="el-GR" sz="3600" dirty="0" err="1"/>
              <a:t>γιὰ</a:t>
            </a:r>
            <a:r>
              <a:rPr lang="el-GR" sz="3600" dirty="0"/>
              <a:t> μία </a:t>
            </a:r>
            <a:r>
              <a:rPr lang="el-GR" sz="3600" dirty="0" err="1"/>
              <a:t>ἀναγέννηση</a:t>
            </a:r>
            <a:r>
              <a:rPr lang="el-GR" sz="3600" dirty="0"/>
              <a:t> </a:t>
            </a:r>
            <a:r>
              <a:rPr lang="el-GR" sz="3600" dirty="0" err="1"/>
              <a:t>τῆς</a:t>
            </a:r>
            <a:r>
              <a:rPr lang="el-GR" sz="3600" dirty="0"/>
              <a:t> Λατρείας </a:t>
            </a:r>
            <a:r>
              <a:rPr lang="el-GR" sz="3600" dirty="0" err="1"/>
              <a:t>ἐπικεντρώθηκε</a:t>
            </a:r>
            <a:r>
              <a:rPr lang="el-GR" sz="3600" dirty="0"/>
              <a:t> </a:t>
            </a:r>
            <a:r>
              <a:rPr lang="el-GR" sz="3600" dirty="0" err="1"/>
              <a:t>στὴν</a:t>
            </a:r>
            <a:r>
              <a:rPr lang="el-GR" sz="3600" dirty="0"/>
              <a:t> </a:t>
            </a:r>
            <a:r>
              <a:rPr lang="el-GR" sz="3600" dirty="0" err="1"/>
              <a:t>προβολὴ</a:t>
            </a:r>
            <a:r>
              <a:rPr lang="el-GR" sz="3600" dirty="0"/>
              <a:t> </a:t>
            </a:r>
            <a:r>
              <a:rPr lang="el-GR" sz="3600" dirty="0" err="1"/>
              <a:t>μιᾶς</a:t>
            </a:r>
            <a:r>
              <a:rPr lang="el-GR" sz="3600" dirty="0"/>
              <a:t> θεμελιώδους </a:t>
            </a:r>
            <a:r>
              <a:rPr lang="el-GR" sz="3600" dirty="0" err="1"/>
              <a:t>ἀλήθειας</a:t>
            </a:r>
            <a:r>
              <a:rPr lang="el-GR" sz="3600" dirty="0"/>
              <a:t>: </a:t>
            </a:r>
            <a:r>
              <a:rPr lang="el-GR" sz="3600" dirty="0" err="1"/>
              <a:t>ὅτι</a:t>
            </a:r>
            <a:r>
              <a:rPr lang="el-GR" sz="3600" dirty="0"/>
              <a:t> </a:t>
            </a:r>
            <a:r>
              <a:rPr lang="el-GR" sz="3600" dirty="0" err="1"/>
              <a:t>ἡ</a:t>
            </a:r>
            <a:r>
              <a:rPr lang="el-GR" sz="3600" dirty="0"/>
              <a:t> </a:t>
            </a:r>
            <a:r>
              <a:rPr lang="el-GR" sz="3600" dirty="0" err="1"/>
              <a:t>Ἐκκλησία</a:t>
            </a:r>
            <a:r>
              <a:rPr lang="el-GR" sz="3600" dirty="0"/>
              <a:t> συνειδητοποίησε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συνειδητοποιεῖ</a:t>
            </a:r>
            <a:r>
              <a:rPr lang="el-GR" sz="3600" dirty="0"/>
              <a:t> </a:t>
            </a:r>
            <a:r>
              <a:rPr lang="el-GR" sz="3600" dirty="0" err="1"/>
              <a:t>τὴν</a:t>
            </a:r>
            <a:r>
              <a:rPr lang="el-GR" sz="3600" dirty="0"/>
              <a:t> </a:t>
            </a:r>
            <a:r>
              <a:rPr lang="el-GR" sz="3600" dirty="0" err="1"/>
              <a:t>ἰδιαίτερη</a:t>
            </a:r>
            <a:r>
              <a:rPr lang="el-GR" sz="3600" dirty="0"/>
              <a:t> φύση της </a:t>
            </a:r>
            <a:r>
              <a:rPr lang="el-GR" sz="3600" dirty="0" err="1"/>
              <a:t>ὁσάκις</a:t>
            </a:r>
            <a:r>
              <a:rPr lang="el-GR" sz="3600" dirty="0"/>
              <a:t> </a:t>
            </a:r>
            <a:r>
              <a:rPr lang="el-GR" sz="3600" dirty="0" err="1"/>
              <a:t>τελεῖ</a:t>
            </a:r>
            <a:r>
              <a:rPr lang="el-GR" sz="3600" dirty="0"/>
              <a:t> </a:t>
            </a:r>
            <a:r>
              <a:rPr lang="el-GR" sz="3600" dirty="0" err="1"/>
              <a:t>τὴ</a:t>
            </a:r>
            <a:r>
              <a:rPr lang="el-GR" sz="3600" dirty="0"/>
              <a:t> θεία </a:t>
            </a:r>
            <a:r>
              <a:rPr lang="el-GR" sz="3600" dirty="0" err="1"/>
              <a:t>Εὐχαριστία</a:t>
            </a:r>
            <a:r>
              <a:rPr lang="el-GR" sz="3600" dirty="0"/>
              <a:t>.</a:t>
            </a:r>
            <a:endParaRPr lang="en-GR" sz="3600" dirty="0"/>
          </a:p>
          <a:p>
            <a:pPr marL="0" indent="0">
              <a:buNone/>
            </a:pPr>
            <a:endParaRPr lang="en-GR" sz="3600" dirty="0"/>
          </a:p>
        </p:txBody>
      </p:sp>
    </p:spTree>
    <p:extLst>
      <p:ext uri="{BB962C8B-B14F-4D97-AF65-F5344CB8AC3E}">
        <p14:creationId xmlns:p14="http://schemas.microsoft.com/office/powerpoint/2010/main" val="8634201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C817B-009C-744D-A820-2AB33FCE02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77" y="0"/>
            <a:ext cx="11286424" cy="67377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52D2AF-D02F-DA47-84AE-7419911D7F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76" y="144379"/>
            <a:ext cx="12031579" cy="6583680"/>
          </a:xfrm>
        </p:spPr>
        <p:txBody>
          <a:bodyPr>
            <a:normAutofit/>
          </a:bodyPr>
          <a:lstStyle/>
          <a:p>
            <a:r>
              <a:rPr lang="el-GR" sz="3600" dirty="0" err="1"/>
              <a:t>Ἡ</a:t>
            </a:r>
            <a:r>
              <a:rPr lang="el-GR" sz="3600" dirty="0"/>
              <a:t> </a:t>
            </a:r>
            <a:r>
              <a:rPr lang="el-GR" sz="3600" dirty="0" err="1"/>
              <a:t>ἀλήθεια</a:t>
            </a:r>
            <a:r>
              <a:rPr lang="el-GR" sz="3600" dirty="0"/>
              <a:t> </a:t>
            </a:r>
            <a:r>
              <a:rPr lang="el-GR" sz="3600" dirty="0" err="1"/>
              <a:t>αὐτή</a:t>
            </a:r>
            <a:r>
              <a:rPr lang="el-GR" sz="3600" dirty="0"/>
              <a:t>, </a:t>
            </a:r>
            <a:r>
              <a:rPr lang="el-GR" sz="3600" dirty="0" err="1"/>
              <a:t>ὅσες</a:t>
            </a:r>
            <a:r>
              <a:rPr lang="el-GR" sz="3600" dirty="0"/>
              <a:t> </a:t>
            </a:r>
            <a:r>
              <a:rPr lang="el-GR" sz="3600" dirty="0" err="1"/>
              <a:t>φορὲς</a:t>
            </a:r>
            <a:r>
              <a:rPr lang="el-GR" sz="3600" dirty="0"/>
              <a:t> βιώνεται μέσα </a:t>
            </a:r>
            <a:r>
              <a:rPr lang="el-GR" sz="3600" dirty="0" err="1"/>
              <a:t>στὸ</a:t>
            </a:r>
            <a:r>
              <a:rPr lang="el-GR" sz="3600" dirty="0"/>
              <a:t> </a:t>
            </a:r>
            <a:r>
              <a:rPr lang="el-GR" sz="3600" dirty="0" err="1"/>
              <a:t>σῶμα</a:t>
            </a:r>
            <a:r>
              <a:rPr lang="el-GR" sz="3600" dirty="0"/>
              <a:t> </a:t>
            </a:r>
            <a:r>
              <a:rPr lang="el-GR" sz="3600" dirty="0" err="1"/>
              <a:t>τῆς</a:t>
            </a:r>
            <a:r>
              <a:rPr lang="el-GR" sz="3600" dirty="0"/>
              <a:t> </a:t>
            </a:r>
            <a:r>
              <a:rPr lang="el-GR" sz="3600" dirty="0" err="1"/>
              <a:t>Ἐκκλησίας</a:t>
            </a:r>
            <a:r>
              <a:rPr lang="el-GR" sz="3600" dirty="0"/>
              <a:t>, λειτούργησε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λειτουργεῖ</a:t>
            </a:r>
            <a:r>
              <a:rPr lang="el-GR" sz="3600" dirty="0"/>
              <a:t> καταλυτικά. </a:t>
            </a:r>
            <a:r>
              <a:rPr lang="el-GR" sz="3600" dirty="0" err="1"/>
              <a:t>Δὲν</a:t>
            </a:r>
            <a:r>
              <a:rPr lang="el-GR" sz="3600" dirty="0"/>
              <a:t> </a:t>
            </a:r>
            <a:r>
              <a:rPr lang="el-GR" sz="3600" dirty="0" err="1"/>
              <a:t>ἀποτελεῖ</a:t>
            </a:r>
            <a:r>
              <a:rPr lang="el-GR" sz="3600" dirty="0"/>
              <a:t> μία </a:t>
            </a:r>
            <a:r>
              <a:rPr lang="el-GR" sz="3600" dirty="0" err="1"/>
              <a:t>ἁπλὴ</a:t>
            </a:r>
            <a:r>
              <a:rPr lang="el-GR" sz="3600" dirty="0"/>
              <a:t> θεώρηση </a:t>
            </a:r>
            <a:r>
              <a:rPr lang="el-GR" sz="3600" dirty="0" err="1"/>
              <a:t>τῆς</a:t>
            </a:r>
            <a:r>
              <a:rPr lang="el-GR" sz="3600" dirty="0"/>
              <a:t> </a:t>
            </a:r>
            <a:r>
              <a:rPr lang="el-GR" sz="3600" dirty="0" err="1"/>
              <a:t>Ἐκκλησίας</a:t>
            </a:r>
            <a:r>
              <a:rPr lang="el-GR" sz="3600" dirty="0"/>
              <a:t>, </a:t>
            </a:r>
            <a:r>
              <a:rPr lang="el-GR" sz="3600" dirty="0" err="1"/>
              <a:t>ἀλλὰ</a:t>
            </a:r>
            <a:r>
              <a:rPr lang="el-GR" sz="3600" dirty="0"/>
              <a:t> </a:t>
            </a:r>
            <a:r>
              <a:rPr lang="el-GR" sz="3600" dirty="0" err="1"/>
              <a:t>ἕνα</a:t>
            </a:r>
            <a:r>
              <a:rPr lang="el-GR" sz="3600" dirty="0"/>
              <a:t> «</a:t>
            </a:r>
            <a:r>
              <a:rPr lang="el-GR" sz="3600" dirty="0" err="1"/>
              <a:t>χρωματισμὸ</a:t>
            </a:r>
            <a:r>
              <a:rPr lang="el-GR" sz="3600" dirty="0"/>
              <a:t> </a:t>
            </a:r>
            <a:r>
              <a:rPr lang="el-GR" sz="3600" dirty="0" err="1"/>
              <a:t>οὐσίας</a:t>
            </a:r>
            <a:r>
              <a:rPr lang="el-GR" sz="3600" dirty="0"/>
              <a:t>». </a:t>
            </a:r>
          </a:p>
          <a:p>
            <a:r>
              <a:rPr lang="el-GR" sz="3600" dirty="0" err="1"/>
              <a:t>Γι</a:t>
            </a:r>
            <a:r>
              <a:rPr lang="el-GR" sz="3600" dirty="0"/>
              <a:t>᾽ </a:t>
            </a:r>
            <a:r>
              <a:rPr lang="el-GR" sz="3600" dirty="0" err="1"/>
              <a:t>αὐτὸ</a:t>
            </a:r>
            <a:r>
              <a:rPr lang="el-GR" sz="3600" dirty="0"/>
              <a:t> </a:t>
            </a:r>
            <a:r>
              <a:rPr lang="el-GR" sz="3600" dirty="0" err="1"/>
              <a:t>εἶναι</a:t>
            </a:r>
            <a:r>
              <a:rPr lang="el-GR" sz="3600" dirty="0"/>
              <a:t> </a:t>
            </a:r>
            <a:r>
              <a:rPr lang="el-GR" sz="3600" dirty="0" err="1"/>
              <a:t>εὐνόητο</a:t>
            </a:r>
            <a:r>
              <a:rPr lang="el-GR" sz="3600" dirty="0"/>
              <a:t> </a:t>
            </a:r>
            <a:r>
              <a:rPr lang="el-GR" sz="3600" dirty="0" err="1"/>
              <a:t>τὸ</a:t>
            </a:r>
            <a:r>
              <a:rPr lang="el-GR" sz="3600" dirty="0"/>
              <a:t> </a:t>
            </a:r>
            <a:r>
              <a:rPr lang="el-GR" sz="3600" dirty="0" err="1"/>
              <a:t>γεγονὸς</a:t>
            </a:r>
            <a:r>
              <a:rPr lang="el-GR" sz="3600" dirty="0"/>
              <a:t> </a:t>
            </a:r>
            <a:r>
              <a:rPr lang="el-GR" sz="3600" dirty="0" err="1"/>
              <a:t>ὅτι</a:t>
            </a:r>
            <a:r>
              <a:rPr lang="el-GR" sz="3600" dirty="0"/>
              <a:t> </a:t>
            </a:r>
            <a:r>
              <a:rPr lang="el-GR" sz="3600" dirty="0" err="1"/>
              <a:t>χριστιανικοὶ</a:t>
            </a:r>
            <a:r>
              <a:rPr lang="el-GR" sz="3600" dirty="0"/>
              <a:t> </a:t>
            </a:r>
            <a:r>
              <a:rPr lang="el-GR" sz="3600" dirty="0" err="1"/>
              <a:t>χῶροι</a:t>
            </a:r>
            <a:r>
              <a:rPr lang="el-GR" sz="3600" dirty="0"/>
              <a:t> </a:t>
            </a:r>
            <a:r>
              <a:rPr lang="el-GR" sz="3600" dirty="0" err="1"/>
              <a:t>ποὺ</a:t>
            </a:r>
            <a:r>
              <a:rPr lang="el-GR" sz="3600" dirty="0"/>
              <a:t> </a:t>
            </a:r>
            <a:r>
              <a:rPr lang="el-GR" sz="3600" dirty="0" err="1"/>
              <a:t>ἀπέρριψαν</a:t>
            </a:r>
            <a:r>
              <a:rPr lang="el-GR" sz="3600" dirty="0"/>
              <a:t> </a:t>
            </a:r>
            <a:r>
              <a:rPr lang="el-GR" sz="3600" dirty="0" err="1"/>
              <a:t>τὴ</a:t>
            </a:r>
            <a:r>
              <a:rPr lang="el-GR" sz="3600" dirty="0"/>
              <a:t> Λατρεία (</a:t>
            </a:r>
            <a:r>
              <a:rPr lang="el-GR" sz="3600" dirty="0" err="1"/>
              <a:t>ὅπως</a:t>
            </a:r>
            <a:r>
              <a:rPr lang="el-GR" sz="3600" dirty="0"/>
              <a:t> </a:t>
            </a:r>
            <a:r>
              <a:rPr lang="el-GR" sz="3600" dirty="0" err="1"/>
              <a:t>ὁ</a:t>
            </a:r>
            <a:r>
              <a:rPr lang="el-GR" sz="3600" dirty="0"/>
              <a:t> Προτεσταντισμός, </a:t>
            </a:r>
            <a:r>
              <a:rPr lang="el-GR" sz="3600" dirty="0" err="1"/>
              <a:t>κατὰ</a:t>
            </a:r>
            <a:r>
              <a:rPr lang="el-GR" sz="3600" dirty="0"/>
              <a:t> </a:t>
            </a:r>
            <a:r>
              <a:rPr lang="el-GR" sz="3600" dirty="0" err="1"/>
              <a:t>τὸ</a:t>
            </a:r>
            <a:r>
              <a:rPr lang="el-GR" sz="3600" dirty="0"/>
              <a:t> μεγαλύτερο </a:t>
            </a:r>
            <a:r>
              <a:rPr lang="el-GR" sz="3600" dirty="0" err="1"/>
              <a:t>τμῆμα</a:t>
            </a:r>
            <a:r>
              <a:rPr lang="el-GR" sz="3600" dirty="0"/>
              <a:t> του), </a:t>
            </a:r>
            <a:r>
              <a:rPr lang="el-GR" sz="3600" dirty="0" err="1"/>
              <a:t>ἀδυνατοῦν</a:t>
            </a:r>
            <a:r>
              <a:rPr lang="el-GR" sz="3600" dirty="0"/>
              <a:t> </a:t>
            </a:r>
            <a:r>
              <a:rPr lang="el-GR" sz="3600" dirty="0" err="1"/>
              <a:t>νὰ</a:t>
            </a:r>
            <a:r>
              <a:rPr lang="el-GR" sz="3600" dirty="0"/>
              <a:t> συνειδητοποιήσουν </a:t>
            </a:r>
            <a:r>
              <a:rPr lang="el-GR" sz="3600" dirty="0" err="1"/>
              <a:t>τὴν</a:t>
            </a:r>
            <a:r>
              <a:rPr lang="el-GR" sz="3600" dirty="0"/>
              <a:t> </a:t>
            </a:r>
            <a:r>
              <a:rPr lang="el-GR" sz="3600" dirty="0" err="1"/>
              <a:t>ἔννοια</a:t>
            </a:r>
            <a:r>
              <a:rPr lang="el-GR" sz="3600" dirty="0"/>
              <a:t> </a:t>
            </a:r>
            <a:r>
              <a:rPr lang="el-GR" sz="3600" dirty="0" err="1"/>
              <a:t>τῆς</a:t>
            </a:r>
            <a:r>
              <a:rPr lang="el-GR" sz="3600" dirty="0"/>
              <a:t> </a:t>
            </a:r>
            <a:r>
              <a:rPr lang="el-GR" sz="3600" dirty="0" err="1"/>
              <a:t>Ἐκκλησίας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ἐπιχειροῦν</a:t>
            </a:r>
            <a:r>
              <a:rPr lang="el-GR" sz="3600" dirty="0"/>
              <a:t> </a:t>
            </a:r>
            <a:r>
              <a:rPr lang="el-GR" sz="3600" dirty="0" err="1"/>
              <a:t>νὰ</a:t>
            </a:r>
            <a:r>
              <a:rPr lang="el-GR" sz="3600" dirty="0"/>
              <a:t> </a:t>
            </a:r>
            <a:r>
              <a:rPr lang="el-GR" sz="3600" dirty="0" err="1"/>
              <a:t>ἐμφανίσουν</a:t>
            </a:r>
            <a:r>
              <a:rPr lang="el-GR" sz="3600" dirty="0"/>
              <a:t> </a:t>
            </a:r>
            <a:r>
              <a:rPr lang="el-GR" sz="3600" dirty="0" err="1"/>
              <a:t>τὸ</a:t>
            </a:r>
            <a:r>
              <a:rPr lang="el-GR" sz="3600" dirty="0"/>
              <a:t> </a:t>
            </a:r>
            <a:r>
              <a:rPr lang="el-GR" sz="3600" dirty="0" err="1"/>
              <a:t>Χριστιανισμὸ</a:t>
            </a:r>
            <a:r>
              <a:rPr lang="el-GR" sz="3600" dirty="0"/>
              <a:t> </a:t>
            </a:r>
            <a:r>
              <a:rPr lang="el-GR" sz="3600" dirty="0" err="1"/>
              <a:t>ὡς</a:t>
            </a:r>
            <a:r>
              <a:rPr lang="el-GR" sz="3600" dirty="0"/>
              <a:t> «</a:t>
            </a:r>
            <a:r>
              <a:rPr lang="el-GR" sz="3600" dirty="0" err="1"/>
              <a:t>κοινωνικὸ</a:t>
            </a:r>
            <a:r>
              <a:rPr lang="el-GR" sz="3600" dirty="0"/>
              <a:t> </a:t>
            </a:r>
            <a:r>
              <a:rPr lang="el-GR" sz="3600" dirty="0" err="1"/>
              <a:t>ἀνθρωπισμὸ</a:t>
            </a:r>
            <a:r>
              <a:rPr lang="el-GR" sz="3600" dirty="0"/>
              <a:t>», </a:t>
            </a:r>
            <a:r>
              <a:rPr lang="el-GR" sz="3600" dirty="0" err="1"/>
              <a:t>ἤ</a:t>
            </a:r>
            <a:r>
              <a:rPr lang="el-GR" sz="3600" dirty="0"/>
              <a:t> «</a:t>
            </a:r>
            <a:r>
              <a:rPr lang="el-GR" sz="3600" dirty="0" err="1"/>
              <a:t>μεταφυσικὴ</a:t>
            </a:r>
            <a:r>
              <a:rPr lang="el-GR" sz="3600" dirty="0"/>
              <a:t> </a:t>
            </a:r>
            <a:r>
              <a:rPr lang="el-GR" sz="3600" dirty="0" err="1"/>
              <a:t>ἰδεολογία</a:t>
            </a:r>
            <a:r>
              <a:rPr lang="el-GR" sz="3600" dirty="0"/>
              <a:t>».</a:t>
            </a:r>
            <a:r>
              <a:rPr lang="en-GR" sz="3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48185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BF474-183B-9440-8501-7303C504C9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02" y="0"/>
            <a:ext cx="11276798" cy="4571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814BC2-1B00-3E44-831F-AD70F2EF8F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002" y="170846"/>
            <a:ext cx="11973826" cy="6492241"/>
          </a:xfrm>
        </p:spPr>
        <p:txBody>
          <a:bodyPr>
            <a:normAutofit/>
          </a:bodyPr>
          <a:lstStyle/>
          <a:p>
            <a:r>
              <a:rPr lang="el-GR" sz="3600" dirty="0" err="1"/>
              <a:t>Θὰ</a:t>
            </a:r>
            <a:r>
              <a:rPr lang="el-GR" sz="3600" dirty="0"/>
              <a:t> πρέπει </a:t>
            </a:r>
            <a:r>
              <a:rPr lang="el-GR" sz="3600" dirty="0" err="1"/>
              <a:t>νὰ</a:t>
            </a:r>
            <a:r>
              <a:rPr lang="el-GR" sz="3600" dirty="0"/>
              <a:t> </a:t>
            </a:r>
            <a:r>
              <a:rPr lang="el-GR" sz="3600" dirty="0" err="1"/>
              <a:t>ἐπιμείνουμε</a:t>
            </a:r>
            <a:r>
              <a:rPr lang="el-GR" sz="3600" dirty="0"/>
              <a:t> </a:t>
            </a:r>
            <a:r>
              <a:rPr lang="el-GR" sz="3600" dirty="0" err="1"/>
              <a:t>στὴ</a:t>
            </a:r>
            <a:r>
              <a:rPr lang="el-GR" sz="3600" dirty="0"/>
              <a:t> μεγάλη </a:t>
            </a:r>
            <a:r>
              <a:rPr lang="el-GR" sz="3600" dirty="0" err="1"/>
              <a:t>ἀλήθεια</a:t>
            </a:r>
            <a:r>
              <a:rPr lang="el-GR" sz="3600" dirty="0"/>
              <a:t> </a:t>
            </a:r>
            <a:r>
              <a:rPr lang="el-GR" sz="3600" dirty="0" err="1"/>
              <a:t>ὅτι</a:t>
            </a:r>
            <a:r>
              <a:rPr lang="el-GR" sz="3600" dirty="0"/>
              <a:t> </a:t>
            </a:r>
            <a:r>
              <a:rPr lang="el-GR" sz="3600" dirty="0" err="1"/>
              <a:t>ἡ</a:t>
            </a:r>
            <a:r>
              <a:rPr lang="el-GR" sz="3600" dirty="0"/>
              <a:t> </a:t>
            </a:r>
            <a:r>
              <a:rPr lang="el-GR" sz="3600" dirty="0" err="1"/>
              <a:t>ἀνυπαρξία</a:t>
            </a:r>
            <a:r>
              <a:rPr lang="el-GR" sz="3600" dirty="0"/>
              <a:t> Λατρείας συνυφαίνεται </a:t>
            </a:r>
            <a:r>
              <a:rPr lang="el-GR" sz="3600" dirty="0" err="1"/>
              <a:t>μὲ</a:t>
            </a:r>
            <a:r>
              <a:rPr lang="el-GR" sz="3600" dirty="0"/>
              <a:t> </a:t>
            </a:r>
            <a:r>
              <a:rPr lang="el-GR" sz="3600" dirty="0" err="1"/>
              <a:t>τὴν</a:t>
            </a:r>
            <a:r>
              <a:rPr lang="el-GR" sz="3600" dirty="0"/>
              <a:t> </a:t>
            </a:r>
            <a:r>
              <a:rPr lang="el-GR" sz="3600" dirty="0" err="1"/>
              <a:t>ἀπουσία</a:t>
            </a:r>
            <a:r>
              <a:rPr lang="el-GR" sz="3600" dirty="0"/>
              <a:t> </a:t>
            </a:r>
            <a:r>
              <a:rPr lang="el-GR" sz="3600" dirty="0" err="1"/>
              <a:t>ἐκκλησιαστικῆς</a:t>
            </a:r>
            <a:r>
              <a:rPr lang="el-GR" sz="3600" dirty="0"/>
              <a:t> συνειδήσεως. </a:t>
            </a:r>
            <a:r>
              <a:rPr lang="el-GR" sz="3600" dirty="0" err="1"/>
              <a:t>Τὸ</a:t>
            </a:r>
            <a:r>
              <a:rPr lang="el-GR" sz="3600" dirty="0"/>
              <a:t> θέμα </a:t>
            </a:r>
            <a:r>
              <a:rPr lang="el-GR" sz="3600" dirty="0" err="1"/>
              <a:t>εἶναι</a:t>
            </a:r>
            <a:r>
              <a:rPr lang="el-GR" sz="3600" dirty="0"/>
              <a:t> σοβαρότατο, </a:t>
            </a:r>
            <a:r>
              <a:rPr lang="el-GR" sz="3600" dirty="0" err="1"/>
              <a:t>ἐὰν</a:t>
            </a:r>
            <a:r>
              <a:rPr lang="el-GR" sz="3600" dirty="0"/>
              <a:t> </a:t>
            </a:r>
            <a:r>
              <a:rPr lang="el-GR" sz="3600" dirty="0" err="1"/>
              <a:t>ἀναλογιστοῦμε</a:t>
            </a:r>
            <a:r>
              <a:rPr lang="el-GR" sz="3600" dirty="0"/>
              <a:t> </a:t>
            </a:r>
            <a:r>
              <a:rPr lang="el-GR" sz="3600" dirty="0" err="1"/>
              <a:t>ὅτι</a:t>
            </a:r>
            <a:r>
              <a:rPr lang="el-GR" sz="3600" dirty="0"/>
              <a:t> </a:t>
            </a:r>
            <a:r>
              <a:rPr lang="el-GR" sz="3600" dirty="0" err="1"/>
              <a:t>ἡ</a:t>
            </a:r>
            <a:r>
              <a:rPr lang="el-GR" sz="3600" dirty="0"/>
              <a:t> Λατρεία </a:t>
            </a:r>
            <a:r>
              <a:rPr lang="el-GR" sz="3600" dirty="0" err="1"/>
              <a:t>εἶναι</a:t>
            </a:r>
            <a:r>
              <a:rPr lang="el-GR" sz="3600" dirty="0"/>
              <a:t> </a:t>
            </a:r>
            <a:r>
              <a:rPr lang="el-GR" sz="3600" dirty="0" err="1"/>
              <a:t>ἡ</a:t>
            </a:r>
            <a:r>
              <a:rPr lang="el-GR" sz="3600" dirty="0"/>
              <a:t> μόνη δυνατότητα </a:t>
            </a:r>
            <a:r>
              <a:rPr lang="el-GR" sz="3600" dirty="0" err="1"/>
              <a:t>οἰκειοποιήσεως</a:t>
            </a:r>
            <a:r>
              <a:rPr lang="el-GR" sz="3600" dirty="0"/>
              <a:t> </a:t>
            </a:r>
            <a:r>
              <a:rPr lang="el-GR" sz="3600" dirty="0" err="1"/>
              <a:t>τῆς</a:t>
            </a:r>
            <a:r>
              <a:rPr lang="el-GR" sz="3600" dirty="0"/>
              <a:t> Χάριτος </a:t>
            </a:r>
            <a:r>
              <a:rPr lang="el-GR" sz="3600" dirty="0" err="1"/>
              <a:t>τοῦ</a:t>
            </a:r>
            <a:r>
              <a:rPr lang="el-GR" sz="3600" dirty="0"/>
              <a:t> </a:t>
            </a:r>
            <a:r>
              <a:rPr lang="el-GR" sz="3600" dirty="0" err="1"/>
              <a:t>Θεοῦ</a:t>
            </a:r>
            <a:r>
              <a:rPr lang="el-GR" sz="3600" dirty="0"/>
              <a:t>, μέσα </a:t>
            </a:r>
            <a:r>
              <a:rPr lang="el-GR" sz="3600" dirty="0" err="1"/>
              <a:t>ἀπὸ</a:t>
            </a:r>
            <a:r>
              <a:rPr lang="el-GR" sz="3600" dirty="0"/>
              <a:t> τρόπους </a:t>
            </a:r>
            <a:r>
              <a:rPr lang="el-GR" sz="3600" dirty="0" err="1"/>
              <a:t>ποὺ</a:t>
            </a:r>
            <a:r>
              <a:rPr lang="el-GR" sz="3600" dirty="0"/>
              <a:t> συνέστησε </a:t>
            </a:r>
            <a:r>
              <a:rPr lang="el-GR" sz="3600" dirty="0" err="1"/>
              <a:t>ὁ</a:t>
            </a:r>
            <a:r>
              <a:rPr lang="el-GR" sz="3600" dirty="0"/>
              <a:t> </a:t>
            </a:r>
            <a:r>
              <a:rPr lang="el-GR" sz="3600" dirty="0" err="1"/>
              <a:t>ἴδιος</a:t>
            </a:r>
            <a:r>
              <a:rPr lang="el-GR" sz="3600" dirty="0"/>
              <a:t> </a:t>
            </a:r>
            <a:r>
              <a:rPr lang="el-GR" sz="3600" dirty="0" err="1"/>
              <a:t>ὁ</a:t>
            </a:r>
            <a:r>
              <a:rPr lang="el-GR" sz="3600" dirty="0"/>
              <a:t> Χριστός.</a:t>
            </a:r>
            <a:r>
              <a:rPr lang="en-GR" sz="3600" dirty="0"/>
              <a:t> </a:t>
            </a:r>
            <a:endParaRPr lang="el-GR" sz="3600" dirty="0"/>
          </a:p>
          <a:p>
            <a:r>
              <a:rPr lang="el-GR" sz="3600" dirty="0" err="1"/>
              <a:t>Τὸ</a:t>
            </a:r>
            <a:r>
              <a:rPr lang="el-GR" sz="3600" dirty="0"/>
              <a:t> </a:t>
            </a:r>
            <a:r>
              <a:rPr lang="el-GR" sz="3600" dirty="0" err="1"/>
              <a:t>γεγονὸς</a:t>
            </a:r>
            <a:r>
              <a:rPr lang="el-GR" sz="3600" dirty="0"/>
              <a:t> </a:t>
            </a:r>
            <a:r>
              <a:rPr lang="el-GR" sz="3600" dirty="0" err="1"/>
              <a:t>ὅτι</a:t>
            </a:r>
            <a:r>
              <a:rPr lang="el-GR" sz="3600" dirty="0"/>
              <a:t> </a:t>
            </a:r>
            <a:r>
              <a:rPr lang="el-GR" sz="3600" dirty="0" err="1"/>
              <a:t>ὅλη</a:t>
            </a:r>
            <a:r>
              <a:rPr lang="el-GR" sz="3600" dirty="0"/>
              <a:t> </a:t>
            </a:r>
            <a:r>
              <a:rPr lang="el-GR" sz="3600" dirty="0" err="1"/>
              <a:t>ἡ</a:t>
            </a:r>
            <a:r>
              <a:rPr lang="el-GR" sz="3600" dirty="0"/>
              <a:t> Λατρεία πηγάζει </a:t>
            </a:r>
            <a:r>
              <a:rPr lang="el-GR" sz="3600" dirty="0" err="1"/>
              <a:t>ἀπὸ</a:t>
            </a:r>
            <a:r>
              <a:rPr lang="el-GR" sz="3600" dirty="0"/>
              <a:t> </a:t>
            </a:r>
            <a:r>
              <a:rPr lang="el-GR" sz="3600" dirty="0" err="1"/>
              <a:t>τὸ</a:t>
            </a:r>
            <a:r>
              <a:rPr lang="el-GR" sz="3600" dirty="0"/>
              <a:t> </a:t>
            </a:r>
            <a:r>
              <a:rPr lang="el-GR" sz="3600" dirty="0" err="1"/>
              <a:t>Χριστὸ</a:t>
            </a:r>
            <a:r>
              <a:rPr lang="el-GR" sz="3600" dirty="0"/>
              <a:t> </a:t>
            </a:r>
            <a:r>
              <a:rPr lang="el-GR" sz="3600" dirty="0" err="1"/>
              <a:t>εἶναι</a:t>
            </a:r>
            <a:r>
              <a:rPr lang="el-GR" sz="3600" dirty="0"/>
              <a:t> θεμελιακό. </a:t>
            </a:r>
            <a:r>
              <a:rPr lang="el-GR" sz="3600" dirty="0" err="1"/>
              <a:t>Ἐὰν</a:t>
            </a:r>
            <a:r>
              <a:rPr lang="el-GR" sz="3600" dirty="0"/>
              <a:t> </a:t>
            </a:r>
            <a:r>
              <a:rPr lang="el-GR" sz="3600" dirty="0" err="1"/>
              <a:t>ὁ</a:t>
            </a:r>
            <a:r>
              <a:rPr lang="el-GR" sz="3600" dirty="0"/>
              <a:t> </a:t>
            </a:r>
            <a:r>
              <a:rPr lang="el-GR" sz="3600" dirty="0" err="1"/>
              <a:t>Χριστὸς</a:t>
            </a:r>
            <a:r>
              <a:rPr lang="el-GR" sz="3600" dirty="0"/>
              <a:t> </a:t>
            </a:r>
            <a:r>
              <a:rPr lang="el-GR" sz="3600" dirty="0" err="1"/>
              <a:t>δὲν</a:t>
            </a:r>
            <a:r>
              <a:rPr lang="el-GR" sz="3600" dirty="0"/>
              <a:t> </a:t>
            </a:r>
            <a:r>
              <a:rPr lang="el-GR" sz="3600" dirty="0" err="1"/>
              <a:t>ἦταν</a:t>
            </a:r>
            <a:r>
              <a:rPr lang="el-GR" sz="3600" dirty="0"/>
              <a:t> </a:t>
            </a:r>
            <a:r>
              <a:rPr lang="el-GR" sz="3600" dirty="0" err="1"/>
              <a:t>ὁ</a:t>
            </a:r>
            <a:r>
              <a:rPr lang="el-GR" sz="3600" dirty="0"/>
              <a:t> </a:t>
            </a:r>
            <a:r>
              <a:rPr lang="el-GR" sz="3600" dirty="0" err="1"/>
              <a:t>ἱδρυτής</a:t>
            </a:r>
            <a:r>
              <a:rPr lang="el-GR" sz="3600" dirty="0"/>
              <a:t> της, τότε </a:t>
            </a:r>
            <a:r>
              <a:rPr lang="el-GR" sz="3600" dirty="0" err="1"/>
              <a:t>ἡ</a:t>
            </a:r>
            <a:r>
              <a:rPr lang="el-GR" sz="3600" dirty="0"/>
              <a:t> Λατρεία </a:t>
            </a:r>
            <a:r>
              <a:rPr lang="el-GR" sz="3600" dirty="0" err="1"/>
              <a:t>θὰ</a:t>
            </a:r>
            <a:r>
              <a:rPr lang="el-GR" sz="3600" dirty="0"/>
              <a:t> </a:t>
            </a:r>
            <a:r>
              <a:rPr lang="el-GR" sz="3600" dirty="0" err="1"/>
              <a:t>ἀποτελοῦσε</a:t>
            </a:r>
            <a:r>
              <a:rPr lang="el-GR" sz="3600" dirty="0"/>
              <a:t> </a:t>
            </a:r>
            <a:r>
              <a:rPr lang="el-GR" sz="3600" dirty="0" err="1"/>
              <a:t>ἕνα</a:t>
            </a:r>
            <a:r>
              <a:rPr lang="el-GR" sz="3600" dirty="0"/>
              <a:t> </a:t>
            </a:r>
            <a:r>
              <a:rPr lang="el-GR" sz="3600" dirty="0" err="1"/>
              <a:t>ἀνθρώπινο</a:t>
            </a:r>
            <a:r>
              <a:rPr lang="el-GR" sz="3600" dirty="0"/>
              <a:t> κατασκεύασμα </a:t>
            </a:r>
            <a:r>
              <a:rPr lang="el-GR" sz="3600" dirty="0" err="1"/>
              <a:t>καὶ</a:t>
            </a:r>
            <a:r>
              <a:rPr lang="el-GR" sz="3600" dirty="0"/>
              <a:t>, </a:t>
            </a:r>
            <a:r>
              <a:rPr lang="el-GR" sz="3600" dirty="0" err="1"/>
              <a:t>ἑπομένως</a:t>
            </a:r>
            <a:r>
              <a:rPr lang="el-GR" sz="3600" dirty="0"/>
              <a:t>, μία «</a:t>
            </a:r>
            <a:r>
              <a:rPr lang="el-GR" sz="3600" dirty="0" err="1"/>
              <a:t>τελετουργικὴ</a:t>
            </a:r>
            <a:r>
              <a:rPr lang="el-GR" sz="3600" dirty="0"/>
              <a:t>» πρωτοβουλία </a:t>
            </a:r>
            <a:r>
              <a:rPr lang="el-GR" sz="3600" dirty="0" err="1"/>
              <a:t>ποὺ</a:t>
            </a:r>
            <a:r>
              <a:rPr lang="el-GR" sz="3600" dirty="0"/>
              <a:t> </a:t>
            </a:r>
            <a:r>
              <a:rPr lang="el-GR" sz="3600" dirty="0" err="1"/>
              <a:t>συναντᾶμε</a:t>
            </a:r>
            <a:r>
              <a:rPr lang="el-GR" sz="3600" dirty="0"/>
              <a:t> </a:t>
            </a:r>
            <a:r>
              <a:rPr lang="el-GR" sz="3600" dirty="0" err="1"/>
              <a:t>σὲ</a:t>
            </a:r>
            <a:r>
              <a:rPr lang="el-GR" sz="3600" dirty="0"/>
              <a:t> </a:t>
            </a:r>
            <a:r>
              <a:rPr lang="el-GR" sz="3600" dirty="0" err="1"/>
              <a:t>ὅλα</a:t>
            </a:r>
            <a:r>
              <a:rPr lang="el-GR" sz="3600" dirty="0"/>
              <a:t> </a:t>
            </a:r>
            <a:r>
              <a:rPr lang="el-GR" sz="3600" dirty="0" err="1"/>
              <a:t>τὰ</a:t>
            </a:r>
            <a:r>
              <a:rPr lang="el-GR" sz="3600" dirty="0"/>
              <a:t> θρησκεύματα.</a:t>
            </a:r>
            <a:endParaRPr lang="en-GR" sz="3600" dirty="0"/>
          </a:p>
          <a:p>
            <a:endParaRPr lang="en-GR" sz="3600" dirty="0"/>
          </a:p>
        </p:txBody>
      </p:sp>
    </p:spTree>
    <p:extLst>
      <p:ext uri="{BB962C8B-B14F-4D97-AF65-F5344CB8AC3E}">
        <p14:creationId xmlns:p14="http://schemas.microsoft.com/office/powerpoint/2010/main" val="34475721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8BA019-5C61-3F47-BF19-0B380AC2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11353800" cy="4571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FAD7A1-BBD5-EB4F-9A92-C9F2A85BA1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253" y="180473"/>
            <a:ext cx="11916075" cy="6566835"/>
          </a:xfrm>
        </p:spPr>
        <p:txBody>
          <a:bodyPr>
            <a:normAutofit/>
          </a:bodyPr>
          <a:lstStyle/>
          <a:p>
            <a:r>
              <a:rPr lang="el-GR" sz="3600" dirty="0" err="1"/>
              <a:t>Ἡ</a:t>
            </a:r>
            <a:r>
              <a:rPr lang="el-GR" sz="3600" dirty="0"/>
              <a:t> Λατρεία </a:t>
            </a:r>
            <a:r>
              <a:rPr lang="el-GR" sz="3600" dirty="0" err="1"/>
              <a:t>εἶναι</a:t>
            </a:r>
            <a:r>
              <a:rPr lang="el-GR" sz="3600" dirty="0"/>
              <a:t> «</a:t>
            </a:r>
            <a:r>
              <a:rPr lang="el-GR" sz="3600" dirty="0" err="1"/>
              <a:t>χριστοδίδακτη</a:t>
            </a:r>
            <a:r>
              <a:rPr lang="el-GR" sz="3600" dirty="0"/>
              <a:t>»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ἀποτελεῖ</a:t>
            </a:r>
            <a:r>
              <a:rPr lang="el-GR" sz="3600" dirty="0"/>
              <a:t> </a:t>
            </a:r>
            <a:r>
              <a:rPr lang="el-GR" sz="3600" dirty="0" err="1"/>
              <a:t>τὸν</a:t>
            </a:r>
            <a:r>
              <a:rPr lang="el-GR" sz="3600" dirty="0"/>
              <a:t> μόνο τρόπο </a:t>
            </a:r>
            <a:r>
              <a:rPr lang="el-GR" sz="3600" dirty="0" err="1"/>
              <a:t>ἑνώσεως</a:t>
            </a:r>
            <a:r>
              <a:rPr lang="el-GR" sz="3600" dirty="0"/>
              <a:t> </a:t>
            </a:r>
            <a:r>
              <a:rPr lang="el-GR" sz="3600" dirty="0" err="1"/>
              <a:t>μὲ</a:t>
            </a:r>
            <a:r>
              <a:rPr lang="el-GR" sz="3600" dirty="0"/>
              <a:t> </a:t>
            </a:r>
            <a:r>
              <a:rPr lang="el-GR" sz="3600" dirty="0" err="1"/>
              <a:t>τὸ</a:t>
            </a:r>
            <a:r>
              <a:rPr lang="el-GR" sz="3600" dirty="0"/>
              <a:t> Χριστό. </a:t>
            </a:r>
            <a:r>
              <a:rPr lang="el-GR" sz="3600" dirty="0" err="1"/>
              <a:t>Ἡ</a:t>
            </a:r>
            <a:r>
              <a:rPr lang="el-GR" sz="3600" dirty="0"/>
              <a:t> «συσσωμάτωση» </a:t>
            </a:r>
            <a:r>
              <a:rPr lang="el-GR" sz="3600" dirty="0" err="1"/>
              <a:t>μὲ</a:t>
            </a:r>
            <a:r>
              <a:rPr lang="el-GR" sz="3600" dirty="0"/>
              <a:t> </a:t>
            </a:r>
            <a:r>
              <a:rPr lang="el-GR" sz="3600" dirty="0" err="1"/>
              <a:t>τὸ</a:t>
            </a:r>
            <a:r>
              <a:rPr lang="el-GR" sz="3600" dirty="0"/>
              <a:t> Χριστό, </a:t>
            </a:r>
            <a:r>
              <a:rPr lang="el-GR" sz="3600" dirty="0" err="1"/>
              <a:t>τὴν</a:t>
            </a:r>
            <a:r>
              <a:rPr lang="el-GR" sz="3600" dirty="0"/>
              <a:t> </a:t>
            </a:r>
            <a:r>
              <a:rPr lang="el-GR" sz="3600" dirty="0" err="1"/>
              <a:t>ὁποία</a:t>
            </a:r>
            <a:r>
              <a:rPr lang="el-GR" sz="3600" dirty="0"/>
              <a:t> </a:t>
            </a:r>
            <a:r>
              <a:rPr lang="el-GR" sz="3600" dirty="0" err="1"/>
              <a:t>ἐνεργεῖ</a:t>
            </a:r>
            <a:r>
              <a:rPr lang="el-GR" sz="3600" dirty="0"/>
              <a:t> </a:t>
            </a:r>
            <a:r>
              <a:rPr lang="el-GR" sz="3600" dirty="0" err="1"/>
              <a:t>ἡ</a:t>
            </a:r>
            <a:r>
              <a:rPr lang="el-GR" sz="3600" dirty="0"/>
              <a:t> </a:t>
            </a:r>
            <a:r>
              <a:rPr lang="el-GR" sz="3600" dirty="0" err="1"/>
              <a:t>Ἐκκλησία</a:t>
            </a:r>
            <a:r>
              <a:rPr lang="el-GR" sz="3600" dirty="0"/>
              <a:t>, </a:t>
            </a:r>
            <a:r>
              <a:rPr lang="el-GR" sz="3600" dirty="0" err="1"/>
              <a:t>εἶναι</a:t>
            </a:r>
            <a:r>
              <a:rPr lang="el-GR" sz="3600" dirty="0"/>
              <a:t> μόνο μυστηριακή.</a:t>
            </a:r>
          </a:p>
          <a:p>
            <a:r>
              <a:rPr lang="el-GR" sz="3600" dirty="0" err="1"/>
              <a:t>Ἡ</a:t>
            </a:r>
            <a:r>
              <a:rPr lang="el-GR" sz="3600" dirty="0"/>
              <a:t> σχέση </a:t>
            </a:r>
            <a:r>
              <a:rPr lang="el-GR" sz="3600" dirty="0" err="1"/>
              <a:t>Ἐκκλησίας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 Λατρείας διατυπώνεται </a:t>
            </a:r>
            <a:r>
              <a:rPr lang="el-GR" sz="3600" dirty="0" err="1"/>
              <a:t>μὲ</a:t>
            </a:r>
            <a:r>
              <a:rPr lang="el-GR" sz="3600" dirty="0"/>
              <a:t> σαφήνεια </a:t>
            </a:r>
            <a:r>
              <a:rPr lang="el-GR" sz="3600" dirty="0" err="1"/>
              <a:t>στὴ</a:t>
            </a:r>
            <a:r>
              <a:rPr lang="el-GR" sz="3600" dirty="0"/>
              <a:t> διαπίστωση </a:t>
            </a:r>
            <a:r>
              <a:rPr lang="el-GR" sz="3600" dirty="0" err="1"/>
              <a:t>ὅτι</a:t>
            </a:r>
            <a:r>
              <a:rPr lang="el-GR" sz="3600" dirty="0"/>
              <a:t> </a:t>
            </a:r>
            <a:r>
              <a:rPr lang="el-GR" sz="3600" dirty="0" err="1"/>
              <a:t>ὁ</a:t>
            </a:r>
            <a:r>
              <a:rPr lang="el-GR" sz="3600" dirty="0"/>
              <a:t> «κανόνας </a:t>
            </a:r>
            <a:r>
              <a:rPr lang="el-GR" sz="3600" dirty="0" err="1"/>
              <a:t>προσευχῆς</a:t>
            </a:r>
            <a:r>
              <a:rPr lang="el-GR" sz="3600" dirty="0"/>
              <a:t>» </a:t>
            </a:r>
            <a:r>
              <a:rPr lang="el-GR" sz="3600" dirty="0" err="1"/>
              <a:t>τῆς</a:t>
            </a:r>
            <a:r>
              <a:rPr lang="el-GR" sz="3600" dirty="0"/>
              <a:t> </a:t>
            </a:r>
            <a:r>
              <a:rPr lang="el-GR" sz="3600" dirty="0" err="1"/>
              <a:t>Ἐκκλησίας</a:t>
            </a:r>
            <a:r>
              <a:rPr lang="el-GR" sz="3600" dirty="0"/>
              <a:t> </a:t>
            </a:r>
            <a:r>
              <a:rPr lang="el-GR" sz="3600" dirty="0" err="1"/>
              <a:t>εἶναι</a:t>
            </a:r>
            <a:r>
              <a:rPr lang="el-GR" sz="3600" dirty="0"/>
              <a:t>, ταυτοχρόνως, </a:t>
            </a:r>
            <a:r>
              <a:rPr lang="el-GR" sz="3600" dirty="0" err="1"/>
              <a:t>ὁ</a:t>
            </a:r>
            <a:r>
              <a:rPr lang="el-GR" sz="3600" dirty="0"/>
              <a:t> «κανόνας </a:t>
            </a:r>
            <a:r>
              <a:rPr lang="el-GR" sz="3600" dirty="0" err="1"/>
              <a:t>τῆς</a:t>
            </a:r>
            <a:r>
              <a:rPr lang="el-GR" sz="3600" dirty="0"/>
              <a:t> </a:t>
            </a:r>
            <a:r>
              <a:rPr lang="el-GR" sz="3600" dirty="0" err="1"/>
              <a:t>πίστεώς</a:t>
            </a:r>
            <a:r>
              <a:rPr lang="el-GR" sz="3600" dirty="0"/>
              <a:t>» της (</a:t>
            </a:r>
            <a:r>
              <a:rPr lang="el-GR" sz="3600" dirty="0" err="1"/>
              <a:t>lex</a:t>
            </a:r>
            <a:r>
              <a:rPr lang="el-GR" sz="3600" dirty="0"/>
              <a:t> </a:t>
            </a:r>
            <a:r>
              <a:rPr lang="el-GR" sz="3600" dirty="0" err="1"/>
              <a:t>orandi</a:t>
            </a:r>
            <a:r>
              <a:rPr lang="el-GR" sz="3600" dirty="0"/>
              <a:t>, </a:t>
            </a:r>
            <a:r>
              <a:rPr lang="el-GR" sz="3600" dirty="0" err="1"/>
              <a:t>lex</a:t>
            </a:r>
            <a:r>
              <a:rPr lang="el-GR" sz="3600" dirty="0"/>
              <a:t> est </a:t>
            </a:r>
            <a:r>
              <a:rPr lang="el-GR" sz="3600" dirty="0" err="1"/>
              <a:t>credendi</a:t>
            </a:r>
            <a:r>
              <a:rPr lang="el-GR" sz="3600" dirty="0"/>
              <a:t>).</a:t>
            </a:r>
            <a:r>
              <a:rPr lang="en-GR" sz="3600" dirty="0"/>
              <a:t> </a:t>
            </a:r>
            <a:endParaRPr lang="el-GR" sz="3600" dirty="0"/>
          </a:p>
          <a:p>
            <a:r>
              <a:rPr lang="el-GR" sz="3600" dirty="0" err="1"/>
              <a:t>Ἡ</a:t>
            </a:r>
            <a:r>
              <a:rPr lang="el-GR" sz="3600" dirty="0"/>
              <a:t> </a:t>
            </a:r>
            <a:r>
              <a:rPr lang="el-GR" sz="3600" dirty="0" err="1"/>
              <a:t>ἱστορία</a:t>
            </a:r>
            <a:r>
              <a:rPr lang="el-GR" sz="3600" dirty="0"/>
              <a:t> </a:t>
            </a:r>
            <a:r>
              <a:rPr lang="el-GR" sz="3600" dirty="0" err="1"/>
              <a:t>τῆς</a:t>
            </a:r>
            <a:r>
              <a:rPr lang="el-GR" sz="3600" dirty="0"/>
              <a:t> </a:t>
            </a:r>
            <a:r>
              <a:rPr lang="el-GR" sz="3600" dirty="0" err="1"/>
              <a:t>Ἐκκλησίας</a:t>
            </a:r>
            <a:r>
              <a:rPr lang="el-GR" sz="3600" dirty="0"/>
              <a:t> διδάσκει </a:t>
            </a:r>
            <a:r>
              <a:rPr lang="el-GR" sz="3600" dirty="0" err="1"/>
              <a:t>ὅτι</a:t>
            </a:r>
            <a:r>
              <a:rPr lang="el-GR" sz="3600" dirty="0"/>
              <a:t> </a:t>
            </a:r>
            <a:r>
              <a:rPr lang="el-GR" sz="3600" dirty="0" err="1"/>
              <a:t>ἡ</a:t>
            </a:r>
            <a:r>
              <a:rPr lang="el-GR" sz="3600" dirty="0"/>
              <a:t> Λατρεία </a:t>
            </a:r>
            <a:r>
              <a:rPr lang="el-GR" sz="3600" dirty="0" err="1"/>
              <a:t>ἀπετέλεσε</a:t>
            </a:r>
            <a:r>
              <a:rPr lang="el-GR" sz="3600" dirty="0"/>
              <a:t> πάντοτε </a:t>
            </a:r>
            <a:r>
              <a:rPr lang="el-GR" sz="3600" dirty="0" err="1"/>
              <a:t>τὴν</a:t>
            </a:r>
            <a:r>
              <a:rPr lang="el-GR" sz="3600" dirty="0"/>
              <a:t> </a:t>
            </a:r>
            <a:r>
              <a:rPr lang="el-GR" sz="3600" dirty="0" err="1"/>
              <a:t>ἐπίσημη</a:t>
            </a:r>
            <a:r>
              <a:rPr lang="el-GR" sz="3600" dirty="0"/>
              <a:t> διακήρυξη </a:t>
            </a:r>
            <a:r>
              <a:rPr lang="el-GR" sz="3600" dirty="0" err="1"/>
              <a:t>τῆς</a:t>
            </a:r>
            <a:r>
              <a:rPr lang="el-GR" sz="3600" dirty="0"/>
              <a:t> πίστεως.</a:t>
            </a:r>
            <a:r>
              <a:rPr lang="en-GR" sz="3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893151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94D7D3-AF8F-FB49-B1E1-485CBF89FF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02" y="1"/>
            <a:ext cx="11276799" cy="77002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11D6CF-0074-4E43-977F-8BD8C64C4F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002" y="154004"/>
            <a:ext cx="11973827" cy="6525929"/>
          </a:xfrm>
        </p:spPr>
        <p:txBody>
          <a:bodyPr>
            <a:normAutofit/>
          </a:bodyPr>
          <a:lstStyle/>
          <a:p>
            <a:r>
              <a:rPr lang="el-GR" sz="3600" dirty="0" err="1"/>
              <a:t>Ὑπὸ</a:t>
            </a:r>
            <a:r>
              <a:rPr lang="el-GR" sz="3600" dirty="0"/>
              <a:t> </a:t>
            </a:r>
            <a:r>
              <a:rPr lang="el-GR" sz="3600" dirty="0" err="1"/>
              <a:t>τὸν</a:t>
            </a:r>
            <a:r>
              <a:rPr lang="el-GR" sz="3600" dirty="0"/>
              <a:t> </a:t>
            </a:r>
            <a:r>
              <a:rPr lang="el-GR" sz="3600" dirty="0" err="1"/>
              <a:t>ὅρο</a:t>
            </a:r>
            <a:r>
              <a:rPr lang="el-GR" sz="3600" dirty="0"/>
              <a:t> «</a:t>
            </a:r>
            <a:r>
              <a:rPr lang="el-GR" sz="3600" dirty="0" err="1"/>
              <a:t>ἐπίσημη</a:t>
            </a:r>
            <a:r>
              <a:rPr lang="el-GR" sz="3600" dirty="0"/>
              <a:t>» </a:t>
            </a:r>
            <a:r>
              <a:rPr lang="el-GR" sz="3600" dirty="0" err="1"/>
              <a:t>θὰ</a:t>
            </a:r>
            <a:r>
              <a:rPr lang="el-GR" sz="3600" dirty="0"/>
              <a:t> πρέπει </a:t>
            </a:r>
            <a:r>
              <a:rPr lang="el-GR" sz="3600" dirty="0" err="1"/>
              <a:t>νὰ</a:t>
            </a:r>
            <a:r>
              <a:rPr lang="el-GR" sz="3600" dirty="0"/>
              <a:t> </a:t>
            </a:r>
            <a:r>
              <a:rPr lang="el-GR" sz="3600" dirty="0" err="1"/>
              <a:t>ἐννοήσουμε</a:t>
            </a:r>
            <a:r>
              <a:rPr lang="el-GR" sz="3600" dirty="0"/>
              <a:t> </a:t>
            </a:r>
            <a:r>
              <a:rPr lang="el-GR" sz="3600" dirty="0" err="1"/>
              <a:t>τὴν</a:t>
            </a:r>
            <a:r>
              <a:rPr lang="el-GR" sz="3600" dirty="0"/>
              <a:t> «</a:t>
            </a:r>
            <a:r>
              <a:rPr lang="el-GR" sz="3600" dirty="0" err="1"/>
              <a:t>ἀποκρυσταλλωμένη</a:t>
            </a:r>
            <a:r>
              <a:rPr lang="el-GR" sz="3600" dirty="0"/>
              <a:t> διατύπωση» </a:t>
            </a:r>
            <a:r>
              <a:rPr lang="el-GR" sz="3600" dirty="0" err="1"/>
              <a:t>τῆς</a:t>
            </a:r>
            <a:r>
              <a:rPr lang="el-GR" sz="3600" dirty="0"/>
              <a:t> πίστεως. </a:t>
            </a:r>
          </a:p>
          <a:p>
            <a:r>
              <a:rPr lang="el-GR" sz="3600" dirty="0" err="1"/>
              <a:t>Εἶναι</a:t>
            </a:r>
            <a:r>
              <a:rPr lang="el-GR" sz="3600" dirty="0"/>
              <a:t> </a:t>
            </a:r>
            <a:r>
              <a:rPr lang="el-GR" sz="3600" dirty="0" err="1"/>
              <a:t>γνωστὸ</a:t>
            </a:r>
            <a:r>
              <a:rPr lang="el-GR" sz="3600" dirty="0"/>
              <a:t> </a:t>
            </a:r>
            <a:r>
              <a:rPr lang="el-GR" sz="3600" dirty="0" err="1"/>
              <a:t>ὅτι</a:t>
            </a:r>
            <a:r>
              <a:rPr lang="el-GR" sz="3600" dirty="0"/>
              <a:t> </a:t>
            </a:r>
            <a:r>
              <a:rPr lang="el-GR" sz="3600" dirty="0" err="1"/>
              <a:t>ἡ</a:t>
            </a:r>
            <a:r>
              <a:rPr lang="el-GR" sz="3600" dirty="0"/>
              <a:t> </a:t>
            </a:r>
            <a:r>
              <a:rPr lang="el-GR" sz="3600" dirty="0" err="1"/>
              <a:t>Ἐκκλησία</a:t>
            </a:r>
            <a:r>
              <a:rPr lang="el-GR" sz="3600" dirty="0"/>
              <a:t> διατύπωσε </a:t>
            </a:r>
            <a:r>
              <a:rPr lang="el-GR" sz="3600" dirty="0" err="1"/>
              <a:t>τὶς</a:t>
            </a:r>
            <a:r>
              <a:rPr lang="el-GR" sz="3600" dirty="0"/>
              <a:t> </a:t>
            </a:r>
            <a:r>
              <a:rPr lang="el-GR" sz="3600" dirty="0" err="1"/>
              <a:t>ἀλήθειές</a:t>
            </a:r>
            <a:r>
              <a:rPr lang="el-GR" sz="3600" dirty="0"/>
              <a:t> της </a:t>
            </a:r>
            <a:r>
              <a:rPr lang="el-GR" sz="3600" dirty="0" err="1"/>
              <a:t>ὅταν</a:t>
            </a:r>
            <a:r>
              <a:rPr lang="el-GR" sz="3600" dirty="0"/>
              <a:t> προκλήθηκε </a:t>
            </a:r>
            <a:r>
              <a:rPr lang="el-GR" sz="3600" dirty="0" err="1"/>
              <a:t>ἀπὸ</a:t>
            </a:r>
            <a:r>
              <a:rPr lang="el-GR" sz="3600" dirty="0"/>
              <a:t> </a:t>
            </a:r>
            <a:r>
              <a:rPr lang="el-GR" sz="3600" dirty="0" err="1"/>
              <a:t>τὶς</a:t>
            </a:r>
            <a:r>
              <a:rPr lang="el-GR" sz="3600" dirty="0"/>
              <a:t> </a:t>
            </a:r>
            <a:r>
              <a:rPr lang="el-GR" sz="3600" dirty="0" err="1"/>
              <a:t>αἱρέσεις</a:t>
            </a:r>
            <a:r>
              <a:rPr lang="el-GR" sz="3600" dirty="0"/>
              <a:t>. </a:t>
            </a:r>
            <a:r>
              <a:rPr lang="el-GR" sz="3600" dirty="0" err="1"/>
              <a:t>Τὸ</a:t>
            </a:r>
            <a:r>
              <a:rPr lang="el-GR" sz="3600" dirty="0"/>
              <a:t> δόγμα της, </a:t>
            </a:r>
            <a:r>
              <a:rPr lang="el-GR" sz="3600" dirty="0" err="1"/>
              <a:t>ἐκπεφρασμένο</a:t>
            </a:r>
            <a:r>
              <a:rPr lang="el-GR" sz="3600" dirty="0"/>
              <a:t> </a:t>
            </a:r>
            <a:r>
              <a:rPr lang="el-GR" sz="3600" dirty="0" err="1"/>
              <a:t>στὶς</a:t>
            </a:r>
            <a:r>
              <a:rPr lang="el-GR" sz="3600" dirty="0"/>
              <a:t> </a:t>
            </a:r>
            <a:r>
              <a:rPr lang="el-GR" sz="3600" dirty="0" err="1"/>
              <a:t>ἀποφάσεις</a:t>
            </a:r>
            <a:r>
              <a:rPr lang="el-GR" sz="3600" dirty="0"/>
              <a:t> </a:t>
            </a:r>
            <a:r>
              <a:rPr lang="el-GR" sz="3600" dirty="0" err="1"/>
              <a:t>τῶν</a:t>
            </a:r>
            <a:r>
              <a:rPr lang="el-GR" sz="3600" dirty="0"/>
              <a:t> </a:t>
            </a:r>
            <a:r>
              <a:rPr lang="el-GR" sz="3600" dirty="0" err="1"/>
              <a:t>Οἰκουμενικῶν</a:t>
            </a:r>
            <a:r>
              <a:rPr lang="el-GR" sz="3600" dirty="0"/>
              <a:t> Συνόδων,  </a:t>
            </a:r>
            <a:r>
              <a:rPr lang="el-GR" sz="3600" dirty="0" err="1"/>
              <a:t>ἀναλύεται</a:t>
            </a:r>
            <a:r>
              <a:rPr lang="el-GR" sz="3600" dirty="0"/>
              <a:t> μέσα </a:t>
            </a:r>
            <a:r>
              <a:rPr lang="el-GR" sz="3600" dirty="0" err="1"/>
              <a:t>στὴ</a:t>
            </a:r>
            <a:r>
              <a:rPr lang="el-GR" sz="3600" dirty="0"/>
              <a:t> Λατρεία </a:t>
            </a:r>
            <a:r>
              <a:rPr lang="el-GR" sz="3600" dirty="0" err="1"/>
              <a:t>κατὰ</a:t>
            </a:r>
            <a:r>
              <a:rPr lang="el-GR" sz="3600" dirty="0"/>
              <a:t> τρόπο </a:t>
            </a:r>
            <a:r>
              <a:rPr lang="el-GR" sz="3600" dirty="0" err="1"/>
              <a:t>γλαφυρὸ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θεολογικῶς</a:t>
            </a:r>
            <a:r>
              <a:rPr lang="el-GR" sz="3600" dirty="0"/>
              <a:t> τεκμηριωμένο.</a:t>
            </a:r>
            <a:r>
              <a:rPr lang="en-GR" sz="3600" dirty="0"/>
              <a:t> </a:t>
            </a:r>
            <a:endParaRPr lang="el-GR" sz="3600" dirty="0"/>
          </a:p>
          <a:p>
            <a:r>
              <a:rPr lang="el-GR" sz="3600" dirty="0" err="1"/>
              <a:t>Γι</a:t>
            </a:r>
            <a:r>
              <a:rPr lang="el-GR" sz="3600" dirty="0"/>
              <a:t>᾽ </a:t>
            </a:r>
            <a:r>
              <a:rPr lang="el-GR" sz="3600" dirty="0" err="1"/>
              <a:t>αὐτὸ</a:t>
            </a:r>
            <a:r>
              <a:rPr lang="el-GR" sz="3600" dirty="0"/>
              <a:t> </a:t>
            </a:r>
            <a:r>
              <a:rPr lang="el-GR" sz="3600" dirty="0" err="1"/>
              <a:t>συνειδητοποιοῦμε</a:t>
            </a:r>
            <a:r>
              <a:rPr lang="el-GR" sz="3600" dirty="0"/>
              <a:t> </a:t>
            </a:r>
            <a:r>
              <a:rPr lang="el-GR" sz="3600" dirty="0" err="1"/>
              <a:t>ὅτι</a:t>
            </a:r>
            <a:r>
              <a:rPr lang="el-GR" sz="3600" dirty="0"/>
              <a:t> </a:t>
            </a:r>
            <a:r>
              <a:rPr lang="el-GR" sz="3600" dirty="0" err="1"/>
              <a:t>ἡ</a:t>
            </a:r>
            <a:r>
              <a:rPr lang="el-GR" sz="3600" dirty="0"/>
              <a:t> </a:t>
            </a:r>
            <a:r>
              <a:rPr lang="el-GR" sz="3600" dirty="0" err="1"/>
              <a:t>ὀρθόδοξη</a:t>
            </a:r>
            <a:r>
              <a:rPr lang="el-GR" sz="3600" dirty="0"/>
              <a:t> </a:t>
            </a:r>
            <a:r>
              <a:rPr lang="el-GR" sz="3600" dirty="0" err="1"/>
              <a:t>ἐκκλησιολογία</a:t>
            </a:r>
            <a:r>
              <a:rPr lang="el-GR" sz="3600" dirty="0"/>
              <a:t> </a:t>
            </a:r>
            <a:r>
              <a:rPr lang="el-GR" sz="3600" dirty="0" err="1"/>
              <a:t>ὀφείλει</a:t>
            </a:r>
            <a:r>
              <a:rPr lang="el-GR" sz="3600" dirty="0"/>
              <a:t> </a:t>
            </a:r>
            <a:r>
              <a:rPr lang="el-GR" sz="3600" dirty="0" err="1"/>
              <a:t>νὰ</a:t>
            </a:r>
            <a:r>
              <a:rPr lang="el-GR" sz="3600" dirty="0"/>
              <a:t> </a:t>
            </a:r>
            <a:r>
              <a:rPr lang="el-GR" sz="3600" dirty="0" err="1"/>
              <a:t>στραφεῖ</a:t>
            </a:r>
            <a:r>
              <a:rPr lang="el-GR" sz="3600" dirty="0"/>
              <a:t> </a:t>
            </a:r>
            <a:r>
              <a:rPr lang="el-GR" sz="3600" dirty="0" err="1"/>
              <a:t>στὶς</a:t>
            </a:r>
            <a:r>
              <a:rPr lang="el-GR" sz="3600" dirty="0"/>
              <a:t> </a:t>
            </a:r>
            <a:r>
              <a:rPr lang="el-GR" sz="3600" dirty="0" err="1"/>
              <a:t>πηγὲς</a:t>
            </a:r>
            <a:r>
              <a:rPr lang="el-GR" sz="3600" dirty="0"/>
              <a:t> </a:t>
            </a:r>
            <a:r>
              <a:rPr lang="el-GR" sz="3600" dirty="0" err="1"/>
              <a:t>τῆς</a:t>
            </a:r>
            <a:r>
              <a:rPr lang="el-GR" sz="3600" dirty="0"/>
              <a:t> </a:t>
            </a:r>
            <a:r>
              <a:rPr lang="el-GR" sz="3600" dirty="0" err="1"/>
              <a:t>λειτουργικῆς</a:t>
            </a:r>
            <a:r>
              <a:rPr lang="el-GR" sz="3600" dirty="0"/>
              <a:t> θεολογίας, μέσα </a:t>
            </a:r>
            <a:r>
              <a:rPr lang="el-GR" sz="3600" dirty="0" err="1"/>
              <a:t>ἀπὸ</a:t>
            </a:r>
            <a:r>
              <a:rPr lang="el-GR" sz="3600" dirty="0"/>
              <a:t> </a:t>
            </a:r>
            <a:r>
              <a:rPr lang="el-GR" sz="3600" dirty="0" err="1"/>
              <a:t>τὴν</a:t>
            </a:r>
            <a:r>
              <a:rPr lang="el-GR" sz="3600" dirty="0"/>
              <a:t> </a:t>
            </a:r>
            <a:r>
              <a:rPr lang="el-GR" sz="3600" dirty="0" err="1"/>
              <a:t>ὁποία</a:t>
            </a:r>
            <a:r>
              <a:rPr lang="el-GR" sz="3600" dirty="0"/>
              <a:t> </a:t>
            </a:r>
            <a:r>
              <a:rPr lang="el-GR" sz="3600" dirty="0" err="1"/>
              <a:t>θὰ</a:t>
            </a:r>
            <a:r>
              <a:rPr lang="el-GR" sz="3600" dirty="0"/>
              <a:t> </a:t>
            </a:r>
            <a:r>
              <a:rPr lang="el-GR" sz="3600" dirty="0" err="1"/>
              <a:t>ἀνακαλύψει</a:t>
            </a:r>
            <a:r>
              <a:rPr lang="el-GR" sz="3600" dirty="0"/>
              <a:t> </a:t>
            </a:r>
            <a:r>
              <a:rPr lang="el-GR" sz="3600" dirty="0" err="1"/>
              <a:t>τὴν</a:t>
            </a:r>
            <a:r>
              <a:rPr lang="el-GR" sz="3600" dirty="0"/>
              <a:t> </a:t>
            </a:r>
            <a:r>
              <a:rPr lang="el-GR" sz="3600" dirty="0" err="1"/>
              <a:t>οὐσία</a:t>
            </a:r>
            <a:r>
              <a:rPr lang="el-GR" sz="3600" dirty="0"/>
              <a:t> της.</a:t>
            </a:r>
            <a:endParaRPr lang="en-GR" sz="3600" dirty="0"/>
          </a:p>
        </p:txBody>
      </p:sp>
    </p:spTree>
    <p:extLst>
      <p:ext uri="{BB962C8B-B14F-4D97-AF65-F5344CB8AC3E}">
        <p14:creationId xmlns:p14="http://schemas.microsoft.com/office/powerpoint/2010/main" val="8418693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47897-9A13-374E-A930-9C33815C75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11353800" cy="67377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9BCA02-624A-FA42-BA77-86B289F618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878" y="182880"/>
            <a:ext cx="11877574" cy="6506678"/>
          </a:xfrm>
        </p:spPr>
        <p:txBody>
          <a:bodyPr>
            <a:normAutofit/>
          </a:bodyPr>
          <a:lstStyle/>
          <a:p>
            <a:r>
              <a:rPr lang="el-GR" sz="3600" dirty="0" err="1"/>
              <a:t>Ἡ</a:t>
            </a:r>
            <a:r>
              <a:rPr lang="el-GR" sz="3600" dirty="0"/>
              <a:t> </a:t>
            </a:r>
            <a:r>
              <a:rPr lang="el-GR" sz="3600" dirty="0" err="1"/>
              <a:t>ἐκκλησιολογία</a:t>
            </a:r>
            <a:r>
              <a:rPr lang="el-GR" sz="3600" dirty="0"/>
              <a:t>, </a:t>
            </a:r>
            <a:r>
              <a:rPr lang="el-GR" sz="3600" dirty="0" err="1"/>
              <a:t>ἑπομένως</a:t>
            </a:r>
            <a:r>
              <a:rPr lang="el-GR" sz="3600" dirty="0"/>
              <a:t>, </a:t>
            </a:r>
            <a:r>
              <a:rPr lang="el-GR" sz="3600" dirty="0" err="1"/>
              <a:t>συνιστᾶ</a:t>
            </a:r>
            <a:r>
              <a:rPr lang="el-GR" sz="3600" dirty="0"/>
              <a:t> μία </a:t>
            </a:r>
            <a:r>
              <a:rPr lang="el-GR" sz="3600" dirty="0" err="1"/>
              <a:t>βασικὴ</a:t>
            </a:r>
            <a:r>
              <a:rPr lang="el-GR" sz="3600" dirty="0"/>
              <a:t> </a:t>
            </a:r>
            <a:r>
              <a:rPr lang="el-GR" sz="3600" dirty="0" err="1"/>
              <a:t>ὀπτικὴ</a:t>
            </a:r>
            <a:r>
              <a:rPr lang="el-GR" sz="3600" dirty="0"/>
              <a:t> θεώρηση </a:t>
            </a:r>
            <a:r>
              <a:rPr lang="el-GR" sz="3600" dirty="0" err="1"/>
              <a:t>τῆς</a:t>
            </a:r>
            <a:r>
              <a:rPr lang="el-GR" sz="3600" dirty="0"/>
              <a:t> Λατρείας. </a:t>
            </a:r>
            <a:r>
              <a:rPr lang="el-GR" sz="3600" dirty="0" err="1"/>
              <a:t>Τὸ</a:t>
            </a:r>
            <a:r>
              <a:rPr lang="el-GR" sz="3600" dirty="0"/>
              <a:t> δεδομένο </a:t>
            </a:r>
            <a:r>
              <a:rPr lang="el-GR" sz="3600" dirty="0" err="1"/>
              <a:t>αὐτὸ</a:t>
            </a:r>
            <a:r>
              <a:rPr lang="el-GR" sz="3600" dirty="0"/>
              <a:t> </a:t>
            </a:r>
            <a:r>
              <a:rPr lang="el-GR" sz="3600" dirty="0" err="1"/>
              <a:t>θὰ</a:t>
            </a:r>
            <a:r>
              <a:rPr lang="el-GR" sz="3600" dirty="0"/>
              <a:t> πρέπει </a:t>
            </a:r>
            <a:r>
              <a:rPr lang="el-GR" sz="3600" dirty="0" err="1"/>
              <a:t>νὰ</a:t>
            </a:r>
            <a:r>
              <a:rPr lang="el-GR" sz="3600" dirty="0"/>
              <a:t> </a:t>
            </a:r>
            <a:r>
              <a:rPr lang="el-GR" sz="3600" dirty="0" err="1"/>
              <a:t>ἀξιολογηθεῖ</a:t>
            </a:r>
            <a:r>
              <a:rPr lang="el-GR" sz="3600" dirty="0"/>
              <a:t> </a:t>
            </a:r>
            <a:r>
              <a:rPr lang="el-GR" sz="3600" dirty="0" err="1"/>
              <a:t>ἀπὸ</a:t>
            </a:r>
            <a:r>
              <a:rPr lang="el-GR" sz="3600" dirty="0"/>
              <a:t> </a:t>
            </a:r>
            <a:r>
              <a:rPr lang="el-GR" sz="3600" dirty="0" err="1"/>
              <a:t>τὴν</a:t>
            </a:r>
            <a:r>
              <a:rPr lang="el-GR" sz="3600" dirty="0"/>
              <a:t> </a:t>
            </a:r>
            <a:r>
              <a:rPr lang="el-GR" sz="3600" dirty="0" err="1"/>
              <a:t>ἔρευνα</a:t>
            </a:r>
            <a:r>
              <a:rPr lang="el-GR" sz="3600" dirty="0"/>
              <a:t> </a:t>
            </a:r>
            <a:r>
              <a:rPr lang="el-GR" sz="3600" dirty="0" err="1"/>
              <a:t>τῶν</a:t>
            </a:r>
            <a:r>
              <a:rPr lang="el-GR" sz="3600" dirty="0"/>
              <a:t> θεμάτων </a:t>
            </a:r>
            <a:r>
              <a:rPr lang="el-GR" sz="3600" dirty="0" err="1"/>
              <a:t>τῆς</a:t>
            </a:r>
            <a:r>
              <a:rPr lang="el-GR" sz="3600" dirty="0"/>
              <a:t> Λατρείας, </a:t>
            </a:r>
            <a:r>
              <a:rPr lang="el-GR" sz="3600" dirty="0" err="1"/>
              <a:t>ἡ</a:t>
            </a:r>
            <a:r>
              <a:rPr lang="el-GR" sz="3600" dirty="0"/>
              <a:t> </a:t>
            </a:r>
            <a:r>
              <a:rPr lang="el-GR" sz="3600" dirty="0" err="1"/>
              <a:t>ὁποία</a:t>
            </a:r>
            <a:r>
              <a:rPr lang="el-GR" sz="3600" dirty="0"/>
              <a:t> (</a:t>
            </a:r>
            <a:r>
              <a:rPr lang="el-GR" sz="3600" dirty="0" err="1"/>
              <a:t>ἔρευνα</a:t>
            </a:r>
            <a:r>
              <a:rPr lang="el-GR" sz="3600" dirty="0"/>
              <a:t>) </a:t>
            </a:r>
            <a:r>
              <a:rPr lang="el-GR" sz="3600" dirty="0" err="1"/>
              <a:t>σὲ</a:t>
            </a:r>
            <a:r>
              <a:rPr lang="el-GR" sz="3600" dirty="0"/>
              <a:t> </a:t>
            </a:r>
            <a:r>
              <a:rPr lang="el-GR" sz="3600" dirty="0" err="1"/>
              <a:t>ὁρισμένες</a:t>
            </a:r>
            <a:r>
              <a:rPr lang="el-GR" sz="3600" dirty="0"/>
              <a:t> περιπτώσεις </a:t>
            </a:r>
            <a:r>
              <a:rPr lang="el-GR" sz="3600" dirty="0" err="1"/>
              <a:t>ἐγκλωβίζεται</a:t>
            </a:r>
            <a:r>
              <a:rPr lang="el-GR" sz="3600" dirty="0"/>
              <a:t> σ᾽ </a:t>
            </a:r>
            <a:r>
              <a:rPr lang="el-GR" sz="3600" dirty="0" err="1"/>
              <a:t>ἕναν</a:t>
            </a:r>
            <a:r>
              <a:rPr lang="el-GR" sz="3600" dirty="0"/>
              <a:t> «</a:t>
            </a:r>
            <a:r>
              <a:rPr lang="el-GR" sz="3600" dirty="0" err="1"/>
              <a:t>ἱστορικὸ</a:t>
            </a:r>
            <a:r>
              <a:rPr lang="el-GR" sz="3600" dirty="0"/>
              <a:t> </a:t>
            </a:r>
            <a:r>
              <a:rPr lang="el-GR" sz="3600" dirty="0" err="1"/>
              <a:t>μονολιθισμὸ</a:t>
            </a:r>
            <a:r>
              <a:rPr lang="el-GR" sz="3600" dirty="0"/>
              <a:t>».</a:t>
            </a:r>
            <a:r>
              <a:rPr lang="en-GR" sz="3600" dirty="0"/>
              <a:t> </a:t>
            </a:r>
            <a:endParaRPr lang="el-GR" sz="3600" dirty="0"/>
          </a:p>
          <a:p>
            <a:r>
              <a:rPr lang="el-GR" sz="3600" dirty="0" err="1"/>
              <a:t>Ἡ</a:t>
            </a:r>
            <a:r>
              <a:rPr lang="el-GR" sz="3600" dirty="0"/>
              <a:t> </a:t>
            </a:r>
            <a:r>
              <a:rPr lang="el-GR" sz="3600" dirty="0" err="1"/>
              <a:t>ἱστορικὴ</a:t>
            </a:r>
            <a:r>
              <a:rPr lang="el-GR" sz="3600" dirty="0"/>
              <a:t> μελέτη, </a:t>
            </a:r>
            <a:r>
              <a:rPr lang="el-GR" sz="3600" dirty="0" err="1"/>
              <a:t>ἡ</a:t>
            </a:r>
            <a:r>
              <a:rPr lang="el-GR" sz="3600" dirty="0"/>
              <a:t> </a:t>
            </a:r>
            <a:r>
              <a:rPr lang="el-GR" sz="3600" dirty="0" err="1"/>
              <a:t>ὁποία</a:t>
            </a:r>
            <a:r>
              <a:rPr lang="el-GR" sz="3600" dirty="0"/>
              <a:t> </a:t>
            </a:r>
            <a:r>
              <a:rPr lang="el-GR" sz="3600" dirty="0" err="1"/>
              <a:t>λειτουργεῖ</a:t>
            </a:r>
            <a:r>
              <a:rPr lang="el-GR" sz="3600" dirty="0"/>
              <a:t> </a:t>
            </a:r>
            <a:r>
              <a:rPr lang="el-GR" sz="3600" dirty="0" err="1"/>
              <a:t>ἀνεξαρτήτως</a:t>
            </a:r>
            <a:r>
              <a:rPr lang="el-GR" sz="3600" dirty="0"/>
              <a:t> </a:t>
            </a:r>
            <a:r>
              <a:rPr lang="el-GR" sz="3600" dirty="0" err="1"/>
              <a:t>ἀπὸ</a:t>
            </a:r>
            <a:r>
              <a:rPr lang="el-GR" sz="3600" dirty="0"/>
              <a:t> </a:t>
            </a:r>
            <a:r>
              <a:rPr lang="el-GR" sz="3600" dirty="0" err="1"/>
              <a:t>τὰ</a:t>
            </a:r>
            <a:r>
              <a:rPr lang="el-GR" sz="3600" dirty="0"/>
              <a:t> θεολογικά- </a:t>
            </a:r>
            <a:r>
              <a:rPr lang="el-GR" sz="3600" dirty="0" err="1"/>
              <a:t>ἐκκλησιολογικὰ</a:t>
            </a:r>
            <a:r>
              <a:rPr lang="el-GR" sz="3600" dirty="0"/>
              <a:t> </a:t>
            </a:r>
            <a:r>
              <a:rPr lang="el-GR" sz="3600" dirty="0" err="1"/>
              <a:t>ἐνδιαφέροντα</a:t>
            </a:r>
            <a:r>
              <a:rPr lang="el-GR" sz="3600" dirty="0"/>
              <a:t>, </a:t>
            </a:r>
            <a:r>
              <a:rPr lang="el-GR" sz="3600" dirty="0" err="1"/>
              <a:t>εἶναι</a:t>
            </a:r>
            <a:r>
              <a:rPr lang="el-GR" sz="3600" dirty="0"/>
              <a:t> </a:t>
            </a:r>
            <a:r>
              <a:rPr lang="el-GR" sz="3600" dirty="0" err="1"/>
              <a:t>ἀδύναμη</a:t>
            </a:r>
            <a:r>
              <a:rPr lang="el-GR" sz="3600" dirty="0"/>
              <a:t> </a:t>
            </a:r>
            <a:r>
              <a:rPr lang="el-GR" sz="3600" dirty="0" err="1"/>
              <a:t>νὰ</a:t>
            </a:r>
            <a:r>
              <a:rPr lang="el-GR" sz="3600" dirty="0"/>
              <a:t> φωτίσει </a:t>
            </a:r>
            <a:r>
              <a:rPr lang="el-GR" sz="3600" dirty="0" err="1"/>
              <a:t>τὴν</a:t>
            </a:r>
            <a:r>
              <a:rPr lang="el-GR" sz="3600" dirty="0"/>
              <a:t> </a:t>
            </a:r>
            <a:r>
              <a:rPr lang="el-GR" sz="3600" dirty="0" err="1"/>
              <a:t>ἔννοια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τὸ</a:t>
            </a:r>
            <a:r>
              <a:rPr lang="el-GR" sz="3600" dirty="0"/>
              <a:t> βάθος </a:t>
            </a:r>
            <a:r>
              <a:rPr lang="el-GR" sz="3600" dirty="0" err="1"/>
              <a:t>τῆς</a:t>
            </a:r>
            <a:r>
              <a:rPr lang="el-GR" sz="3600" dirty="0"/>
              <a:t> </a:t>
            </a:r>
            <a:r>
              <a:rPr lang="el-GR" sz="3600" dirty="0" err="1"/>
              <a:t>χριστιανικῆς</a:t>
            </a:r>
            <a:r>
              <a:rPr lang="el-GR" sz="3600" dirty="0"/>
              <a:t> Λατρείας.</a:t>
            </a:r>
            <a:endParaRPr lang="en-GR" sz="3600" dirty="0"/>
          </a:p>
        </p:txBody>
      </p:sp>
    </p:spTree>
    <p:extLst>
      <p:ext uri="{BB962C8B-B14F-4D97-AF65-F5344CB8AC3E}">
        <p14:creationId xmlns:p14="http://schemas.microsoft.com/office/powerpoint/2010/main" val="8250445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DC073-693D-604C-BEAB-06CF08C4A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1353801" cy="67376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49E238-B5BD-B64C-9526-3C125762C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627" y="221380"/>
            <a:ext cx="11944952" cy="65548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3600" u="dotted" dirty="0"/>
              <a:t>Β) </a:t>
            </a:r>
            <a:r>
              <a:rPr lang="el-GR" sz="3600" u="dotted" dirty="0" err="1"/>
              <a:t>Ἡ</a:t>
            </a:r>
            <a:r>
              <a:rPr lang="el-GR" sz="3600" u="dotted" dirty="0"/>
              <a:t> </a:t>
            </a:r>
            <a:r>
              <a:rPr lang="el-GR" sz="3600" u="dotted" dirty="0" err="1"/>
              <a:t>εὐχαριστιακὴ</a:t>
            </a:r>
            <a:r>
              <a:rPr lang="el-GR" sz="3600" u="dotted" dirty="0"/>
              <a:t> σύναξη </a:t>
            </a:r>
            <a:r>
              <a:rPr lang="el-GR" sz="3600" u="dotted" dirty="0" err="1"/>
              <a:t>τῶν</a:t>
            </a:r>
            <a:r>
              <a:rPr lang="el-GR" sz="3600" u="dotted" dirty="0"/>
              <a:t> </a:t>
            </a:r>
            <a:r>
              <a:rPr lang="el-GR" sz="3600" u="dotted" dirty="0" err="1"/>
              <a:t>μελῶν</a:t>
            </a:r>
            <a:r>
              <a:rPr lang="el-GR" sz="3600" u="dotted" dirty="0"/>
              <a:t> </a:t>
            </a:r>
            <a:r>
              <a:rPr lang="el-GR" sz="3600" u="dotted" dirty="0" err="1"/>
              <a:t>τῆς</a:t>
            </a:r>
            <a:r>
              <a:rPr lang="el-GR" sz="3600" u="dotted" dirty="0"/>
              <a:t> </a:t>
            </a:r>
            <a:r>
              <a:rPr lang="el-GR" sz="3600" u="dotted" dirty="0" err="1"/>
              <a:t>Ἐκκλησίας</a:t>
            </a:r>
            <a:endParaRPr lang="en-GR" sz="3600" dirty="0"/>
          </a:p>
          <a:p>
            <a:pPr marL="0" indent="0">
              <a:buNone/>
            </a:pPr>
            <a:r>
              <a:rPr lang="el-GR" sz="3600" dirty="0"/>
              <a:t>• </a:t>
            </a:r>
            <a:r>
              <a:rPr lang="el-GR" sz="3600" dirty="0" err="1"/>
              <a:t>Ὅπως</a:t>
            </a:r>
            <a:r>
              <a:rPr lang="el-GR" sz="3600" dirty="0"/>
              <a:t> τονίστηκε παραπάνω, </a:t>
            </a:r>
            <a:r>
              <a:rPr lang="el-GR" sz="3600" dirty="0" err="1"/>
              <a:t>ἡ</a:t>
            </a:r>
            <a:r>
              <a:rPr lang="el-GR" sz="3600" dirty="0"/>
              <a:t> </a:t>
            </a:r>
            <a:r>
              <a:rPr lang="el-GR" sz="3600" dirty="0" err="1"/>
              <a:t>ἀρχικὴ</a:t>
            </a:r>
            <a:r>
              <a:rPr lang="el-GR" sz="3600" dirty="0"/>
              <a:t> </a:t>
            </a:r>
            <a:r>
              <a:rPr lang="el-GR" sz="3600" dirty="0" err="1"/>
              <a:t>ἔννοια</a:t>
            </a:r>
            <a:r>
              <a:rPr lang="el-GR" sz="3600" dirty="0"/>
              <a:t> </a:t>
            </a:r>
            <a:r>
              <a:rPr lang="el-GR" sz="3600" dirty="0" err="1"/>
              <a:t>τοῦ</a:t>
            </a:r>
            <a:r>
              <a:rPr lang="el-GR" sz="3600" dirty="0"/>
              <a:t> </a:t>
            </a:r>
            <a:r>
              <a:rPr lang="el-GR" sz="3600" dirty="0" err="1"/>
              <a:t>ὅρου</a:t>
            </a:r>
            <a:r>
              <a:rPr lang="el-GR" sz="3600" dirty="0"/>
              <a:t> «</a:t>
            </a:r>
            <a:r>
              <a:rPr lang="el-GR" sz="3600" dirty="0" err="1"/>
              <a:t>Ἐκκλησία</a:t>
            </a:r>
            <a:r>
              <a:rPr lang="el-GR" sz="3600" dirty="0"/>
              <a:t>» </a:t>
            </a:r>
            <a:r>
              <a:rPr lang="el-GR" sz="3600" dirty="0" err="1"/>
              <a:t>εἶναι</a:t>
            </a:r>
            <a:r>
              <a:rPr lang="el-GR" sz="3600" dirty="0"/>
              <a:t> </a:t>
            </a:r>
            <a:r>
              <a:rPr lang="el-GR" sz="3600" dirty="0" err="1"/>
              <a:t>ἡ</a:t>
            </a:r>
            <a:r>
              <a:rPr lang="el-GR" sz="3600" dirty="0"/>
              <a:t> </a:t>
            </a:r>
            <a:r>
              <a:rPr lang="el-GR" sz="3600" dirty="0" err="1"/>
              <a:t>ἔννοια</a:t>
            </a:r>
            <a:r>
              <a:rPr lang="el-GR" sz="3600" dirty="0"/>
              <a:t> </a:t>
            </a:r>
            <a:r>
              <a:rPr lang="el-GR" sz="3600" dirty="0" err="1"/>
              <a:t>τῆς</a:t>
            </a:r>
            <a:r>
              <a:rPr lang="el-GR" sz="3600" dirty="0"/>
              <a:t> </a:t>
            </a:r>
            <a:r>
              <a:rPr lang="el-GR" sz="3600" dirty="0" err="1"/>
              <a:t>εὐχαριστιακῆς</a:t>
            </a:r>
            <a:r>
              <a:rPr lang="el-GR" sz="3600" dirty="0"/>
              <a:t> συνάξεως, </a:t>
            </a:r>
            <a:r>
              <a:rPr lang="el-GR" sz="3600" dirty="0" err="1"/>
              <a:t>ἡ</a:t>
            </a:r>
            <a:r>
              <a:rPr lang="el-GR" sz="3600" dirty="0"/>
              <a:t> </a:t>
            </a:r>
            <a:r>
              <a:rPr lang="el-GR" sz="3600" dirty="0" err="1"/>
              <a:t>ὁποία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ὁδήγησε</a:t>
            </a:r>
            <a:r>
              <a:rPr lang="el-GR" sz="3600" dirty="0"/>
              <a:t> </a:t>
            </a:r>
            <a:r>
              <a:rPr lang="el-GR" sz="3600" dirty="0" err="1"/>
              <a:t>στὴ</a:t>
            </a:r>
            <a:r>
              <a:rPr lang="el-GR" sz="3600" dirty="0"/>
              <a:t> διαμόρφωση </a:t>
            </a:r>
            <a:r>
              <a:rPr lang="el-GR" sz="3600" dirty="0" err="1"/>
              <a:t>τοῦ</a:t>
            </a:r>
            <a:r>
              <a:rPr lang="el-GR" sz="3600" dirty="0"/>
              <a:t> </a:t>
            </a:r>
            <a:r>
              <a:rPr lang="el-GR" sz="3600" dirty="0" err="1"/>
              <a:t>ὅρου</a:t>
            </a:r>
            <a:r>
              <a:rPr lang="el-GR" sz="3600" dirty="0"/>
              <a:t> «</a:t>
            </a:r>
            <a:r>
              <a:rPr lang="el-GR" sz="3600" dirty="0" err="1"/>
              <a:t>Σῶμα</a:t>
            </a:r>
            <a:r>
              <a:rPr lang="el-GR" sz="3600" dirty="0"/>
              <a:t> </a:t>
            </a:r>
            <a:r>
              <a:rPr lang="el-GR" sz="3600" dirty="0" err="1"/>
              <a:t>Χριστοῦ</a:t>
            </a:r>
            <a:r>
              <a:rPr lang="el-GR" sz="3600" dirty="0"/>
              <a:t>». </a:t>
            </a:r>
          </a:p>
          <a:p>
            <a:pPr marL="0" indent="0">
              <a:buNone/>
            </a:pPr>
            <a:r>
              <a:rPr lang="el-GR" sz="3600" dirty="0"/>
              <a:t>• Μέλη </a:t>
            </a:r>
            <a:r>
              <a:rPr lang="el-GR" sz="3600" dirty="0" err="1"/>
              <a:t>τοῦ</a:t>
            </a:r>
            <a:r>
              <a:rPr lang="el-GR" sz="3600" dirty="0"/>
              <a:t> Σώματος </a:t>
            </a:r>
            <a:r>
              <a:rPr lang="el-GR" sz="3600" dirty="0" err="1"/>
              <a:t>εἶναι</a:t>
            </a:r>
            <a:r>
              <a:rPr lang="el-GR" sz="3600" dirty="0"/>
              <a:t> </a:t>
            </a:r>
            <a:r>
              <a:rPr lang="el-GR" sz="3600" dirty="0" err="1"/>
              <a:t>ἐκεῖνοι</a:t>
            </a:r>
            <a:r>
              <a:rPr lang="el-GR" sz="3600" dirty="0"/>
              <a:t>, </a:t>
            </a:r>
            <a:r>
              <a:rPr lang="el-GR" sz="3600" dirty="0" err="1"/>
              <a:t>οἱ</a:t>
            </a:r>
            <a:r>
              <a:rPr lang="el-GR" sz="3600" dirty="0"/>
              <a:t> </a:t>
            </a:r>
            <a:r>
              <a:rPr lang="el-GR" sz="3600" dirty="0" err="1"/>
              <a:t>ὁποῖοι</a:t>
            </a:r>
            <a:r>
              <a:rPr lang="el-GR" sz="3600" dirty="0"/>
              <a:t> συμμετέχουν </a:t>
            </a:r>
            <a:r>
              <a:rPr lang="el-GR" sz="3600" dirty="0" err="1"/>
              <a:t>στὴν</a:t>
            </a:r>
            <a:r>
              <a:rPr lang="el-GR" sz="3600" dirty="0"/>
              <a:t> </a:t>
            </a:r>
            <a:r>
              <a:rPr lang="el-GR" sz="3600" dirty="0" err="1"/>
              <a:t>εὐχαριστιακὴ</a:t>
            </a:r>
            <a:r>
              <a:rPr lang="el-GR" sz="3600" dirty="0"/>
              <a:t> σύναξη. </a:t>
            </a:r>
          </a:p>
          <a:p>
            <a:pPr marL="0" indent="0">
              <a:buNone/>
            </a:pPr>
            <a:r>
              <a:rPr lang="el-GR" sz="3600" dirty="0"/>
              <a:t>• </a:t>
            </a:r>
            <a:r>
              <a:rPr lang="el-GR" sz="3600" dirty="0" err="1"/>
              <a:t>Τὰ</a:t>
            </a:r>
            <a:r>
              <a:rPr lang="el-GR" sz="3600" dirty="0"/>
              <a:t> κριτήρια </a:t>
            </a:r>
            <a:r>
              <a:rPr lang="el-GR" sz="3600" dirty="0" err="1"/>
              <a:t>αὐτὰ</a:t>
            </a:r>
            <a:r>
              <a:rPr lang="el-GR" sz="3600" dirty="0"/>
              <a:t> </a:t>
            </a:r>
            <a:r>
              <a:rPr lang="el-GR" sz="3600" dirty="0" err="1"/>
              <a:t>διαφοροποιοῦν</a:t>
            </a:r>
            <a:r>
              <a:rPr lang="el-GR" sz="3600" dirty="0"/>
              <a:t> </a:t>
            </a:r>
            <a:r>
              <a:rPr lang="el-GR" sz="3600" dirty="0" err="1"/>
              <a:t>τὴν</a:t>
            </a:r>
            <a:r>
              <a:rPr lang="el-GR" sz="3600" dirty="0"/>
              <a:t> </a:t>
            </a:r>
            <a:r>
              <a:rPr lang="el-GR" sz="3600" dirty="0" err="1"/>
              <a:t>ἔννοια</a:t>
            </a:r>
            <a:r>
              <a:rPr lang="el-GR" sz="3600" dirty="0"/>
              <a:t> </a:t>
            </a:r>
            <a:r>
              <a:rPr lang="el-GR" sz="3600" dirty="0" err="1"/>
              <a:t>τῆς</a:t>
            </a:r>
            <a:r>
              <a:rPr lang="el-GR" sz="3600" dirty="0"/>
              <a:t> </a:t>
            </a:r>
            <a:r>
              <a:rPr lang="el-GR" sz="3600" dirty="0" err="1"/>
              <a:t>Ἐκκλησίας</a:t>
            </a:r>
            <a:r>
              <a:rPr lang="el-GR" sz="3600" dirty="0"/>
              <a:t> </a:t>
            </a:r>
            <a:r>
              <a:rPr lang="el-GR" sz="3600" dirty="0" err="1"/>
              <a:t>ἀπὸ</a:t>
            </a:r>
            <a:r>
              <a:rPr lang="el-GR" sz="3600" dirty="0"/>
              <a:t> </a:t>
            </a:r>
            <a:r>
              <a:rPr lang="el-GR" sz="3600" dirty="0" err="1"/>
              <a:t>τὴν</a:t>
            </a:r>
            <a:r>
              <a:rPr lang="el-GR" sz="3600" dirty="0"/>
              <a:t> </a:t>
            </a:r>
            <a:r>
              <a:rPr lang="el-GR" sz="3600" dirty="0" err="1"/>
              <a:t>ἔννοια</a:t>
            </a:r>
            <a:r>
              <a:rPr lang="el-GR" sz="3600" dirty="0"/>
              <a:t> </a:t>
            </a:r>
            <a:r>
              <a:rPr lang="el-GR" sz="3600" dirty="0" err="1"/>
              <a:t>τοῦ</a:t>
            </a:r>
            <a:r>
              <a:rPr lang="el-GR" sz="3600" dirty="0"/>
              <a:t> </a:t>
            </a:r>
            <a:r>
              <a:rPr lang="el-GR" sz="3600" dirty="0" err="1"/>
              <a:t>ἁπλοῦ</a:t>
            </a:r>
            <a:r>
              <a:rPr lang="el-GR" sz="3600" dirty="0"/>
              <a:t> </a:t>
            </a:r>
            <a:r>
              <a:rPr lang="el-GR" sz="3600" dirty="0" err="1"/>
              <a:t>ἀθροίσματος</a:t>
            </a:r>
            <a:r>
              <a:rPr lang="el-GR" sz="3600" dirty="0"/>
              <a:t> </a:t>
            </a:r>
            <a:r>
              <a:rPr lang="el-GR" sz="3600" dirty="0" err="1"/>
              <a:t>πολλῶν</a:t>
            </a:r>
            <a:r>
              <a:rPr lang="el-GR" sz="3600" dirty="0"/>
              <a:t> </a:t>
            </a:r>
            <a:r>
              <a:rPr lang="el-GR" sz="3600" dirty="0" err="1"/>
              <a:t>ἀτόμων</a:t>
            </a:r>
            <a:r>
              <a:rPr lang="el-GR" sz="3600" dirty="0"/>
              <a:t>. </a:t>
            </a:r>
            <a:r>
              <a:rPr lang="el-GR" sz="3600" dirty="0" err="1"/>
              <a:t>Ἡ</a:t>
            </a:r>
            <a:r>
              <a:rPr lang="el-GR" sz="3600" dirty="0"/>
              <a:t> σύσταση </a:t>
            </a:r>
            <a:r>
              <a:rPr lang="el-GR" sz="3600" dirty="0" err="1"/>
              <a:t>τῆς</a:t>
            </a:r>
            <a:r>
              <a:rPr lang="el-GR" sz="3600" dirty="0"/>
              <a:t> </a:t>
            </a:r>
            <a:r>
              <a:rPr lang="el-GR" sz="3600" dirty="0" err="1"/>
              <a:t>Ἐκκλησίας</a:t>
            </a:r>
            <a:r>
              <a:rPr lang="el-GR" sz="3600" dirty="0"/>
              <a:t> μέσα </a:t>
            </a:r>
            <a:r>
              <a:rPr lang="el-GR" sz="3600" dirty="0" err="1"/>
              <a:t>στὴ</a:t>
            </a:r>
            <a:r>
              <a:rPr lang="el-GR" sz="3600" dirty="0"/>
              <a:t> θεία </a:t>
            </a:r>
            <a:r>
              <a:rPr lang="el-GR" sz="3600" dirty="0" err="1"/>
              <a:t>Εὐχαριστία</a:t>
            </a:r>
            <a:r>
              <a:rPr lang="el-GR" sz="3600" dirty="0"/>
              <a:t> </a:t>
            </a:r>
            <a:r>
              <a:rPr lang="el-GR" sz="3600" dirty="0" err="1"/>
              <a:t>ἀκολουθεῖ</a:t>
            </a:r>
            <a:r>
              <a:rPr lang="el-GR" sz="3600" dirty="0"/>
              <a:t> μία πορεία μυστηριακή, </a:t>
            </a:r>
            <a:r>
              <a:rPr lang="el-GR" sz="3600" dirty="0" err="1"/>
              <a:t>στὸ</a:t>
            </a:r>
            <a:r>
              <a:rPr lang="el-GR" sz="3600" dirty="0"/>
              <a:t> </a:t>
            </a:r>
            <a:r>
              <a:rPr lang="el-GR" sz="3600" dirty="0" err="1"/>
              <a:t>γεγονὸς</a:t>
            </a:r>
            <a:r>
              <a:rPr lang="el-GR" sz="3600" dirty="0"/>
              <a:t> </a:t>
            </a:r>
            <a:r>
              <a:rPr lang="el-GR" sz="3600" dirty="0" err="1"/>
              <a:t>δὲ</a:t>
            </a:r>
            <a:r>
              <a:rPr lang="el-GR" sz="3600" dirty="0"/>
              <a:t> </a:t>
            </a:r>
            <a:r>
              <a:rPr lang="el-GR" sz="3600" dirty="0" err="1"/>
              <a:t>αὐτὸ</a:t>
            </a:r>
            <a:r>
              <a:rPr lang="el-GR" sz="3600" dirty="0"/>
              <a:t> </a:t>
            </a:r>
            <a:r>
              <a:rPr lang="el-GR" sz="3600" dirty="0" err="1"/>
              <a:t>ὀφείλεται</a:t>
            </a:r>
            <a:r>
              <a:rPr lang="el-GR" sz="3600" dirty="0"/>
              <a:t> </a:t>
            </a:r>
            <a:r>
              <a:rPr lang="el-GR" sz="3600" dirty="0" err="1"/>
              <a:t>ἡ</a:t>
            </a:r>
            <a:r>
              <a:rPr lang="el-GR" sz="3600" dirty="0"/>
              <a:t> </a:t>
            </a:r>
            <a:r>
              <a:rPr lang="el-GR" sz="3600" dirty="0" err="1"/>
              <a:t>ἔννοια</a:t>
            </a:r>
            <a:r>
              <a:rPr lang="el-GR" sz="3600" dirty="0"/>
              <a:t> </a:t>
            </a:r>
            <a:r>
              <a:rPr lang="el-GR" sz="3600" dirty="0" err="1"/>
              <a:t>τοῦ</a:t>
            </a:r>
            <a:r>
              <a:rPr lang="el-GR" sz="3600" dirty="0"/>
              <a:t> «Μυστηρίου </a:t>
            </a:r>
            <a:r>
              <a:rPr lang="el-GR" sz="3600" dirty="0" err="1"/>
              <a:t>τῆς</a:t>
            </a:r>
            <a:r>
              <a:rPr lang="el-GR" sz="3600" dirty="0"/>
              <a:t> </a:t>
            </a:r>
            <a:r>
              <a:rPr lang="el-GR" sz="3600" dirty="0" err="1"/>
              <a:t>Ἐκκλησίας</a:t>
            </a:r>
            <a:r>
              <a:rPr lang="el-GR" sz="3600" dirty="0"/>
              <a:t>».</a:t>
            </a:r>
            <a:endParaRPr lang="en-GR" sz="3600" dirty="0"/>
          </a:p>
        </p:txBody>
      </p:sp>
    </p:spTree>
    <p:extLst>
      <p:ext uri="{BB962C8B-B14F-4D97-AF65-F5344CB8AC3E}">
        <p14:creationId xmlns:p14="http://schemas.microsoft.com/office/powerpoint/2010/main" val="1429979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567047-FC1E-3547-A015-20BA4B9DF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02" y="1"/>
            <a:ext cx="11276798" cy="67376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57BD41-3CA8-8241-84A7-7918DD3F08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002" y="202129"/>
            <a:ext cx="12002702" cy="6458553"/>
          </a:xfrm>
        </p:spPr>
        <p:txBody>
          <a:bodyPr>
            <a:normAutofit/>
          </a:bodyPr>
          <a:lstStyle/>
          <a:p>
            <a:r>
              <a:rPr lang="el-GR" sz="3600" dirty="0" err="1"/>
              <a:t>Ὅμως</a:t>
            </a:r>
            <a:r>
              <a:rPr lang="el-GR" sz="3600" dirty="0"/>
              <a:t>, </a:t>
            </a:r>
            <a:r>
              <a:rPr lang="el-GR" sz="3600" dirty="0" err="1"/>
              <a:t>ἡ</a:t>
            </a:r>
            <a:r>
              <a:rPr lang="el-GR" sz="3600" dirty="0"/>
              <a:t> </a:t>
            </a:r>
            <a:r>
              <a:rPr lang="el-GR" sz="3600" dirty="0" err="1"/>
              <a:t>εὐχαριστιακὴ</a:t>
            </a:r>
            <a:r>
              <a:rPr lang="el-GR" sz="3600" dirty="0"/>
              <a:t> σύναξη </a:t>
            </a:r>
            <a:r>
              <a:rPr lang="el-GR" sz="3600" dirty="0" err="1"/>
              <a:t>τοῦ</a:t>
            </a:r>
            <a:r>
              <a:rPr lang="el-GR" sz="3600" dirty="0"/>
              <a:t> «</a:t>
            </a:r>
            <a:r>
              <a:rPr lang="el-GR" sz="3600" dirty="0" err="1"/>
              <a:t>λαοῦ</a:t>
            </a:r>
            <a:r>
              <a:rPr lang="el-GR" sz="3600" dirty="0"/>
              <a:t> </a:t>
            </a:r>
            <a:r>
              <a:rPr lang="el-GR" sz="3600" dirty="0" err="1"/>
              <a:t>τοῦ</a:t>
            </a:r>
            <a:r>
              <a:rPr lang="el-GR" sz="3600" dirty="0"/>
              <a:t> </a:t>
            </a:r>
            <a:r>
              <a:rPr lang="el-GR" sz="3600" dirty="0" err="1"/>
              <a:t>Θεοῦ</a:t>
            </a:r>
            <a:r>
              <a:rPr lang="el-GR" sz="3600" dirty="0"/>
              <a:t>» </a:t>
            </a:r>
            <a:r>
              <a:rPr lang="el-GR" sz="3600" dirty="0" err="1"/>
              <a:t>εἶναι</a:t>
            </a:r>
            <a:r>
              <a:rPr lang="el-GR" sz="3600" dirty="0"/>
              <a:t>, συγχρόνως, </a:t>
            </a:r>
            <a:r>
              <a:rPr lang="el-GR" sz="3600" dirty="0" err="1"/>
              <a:t>τὸ</a:t>
            </a:r>
            <a:r>
              <a:rPr lang="el-GR" sz="3600" dirty="0"/>
              <a:t> </a:t>
            </a:r>
            <a:r>
              <a:rPr lang="el-GR" sz="3600" dirty="0" err="1"/>
              <a:t>βασικὸ</a:t>
            </a:r>
            <a:r>
              <a:rPr lang="el-GR" sz="3600" dirty="0"/>
              <a:t> </a:t>
            </a:r>
            <a:r>
              <a:rPr lang="el-GR" sz="3600" dirty="0" err="1"/>
              <a:t>σημεῖο</a:t>
            </a:r>
            <a:r>
              <a:rPr lang="el-GR" sz="3600" dirty="0"/>
              <a:t> </a:t>
            </a:r>
            <a:r>
              <a:rPr lang="el-GR" sz="3600" dirty="0" err="1"/>
              <a:t>τῆς</a:t>
            </a:r>
            <a:r>
              <a:rPr lang="el-GR" sz="3600" dirty="0"/>
              <a:t> </a:t>
            </a:r>
            <a:r>
              <a:rPr lang="el-GR" sz="3600" dirty="0" err="1"/>
              <a:t>ἐλεύσεως</a:t>
            </a:r>
            <a:r>
              <a:rPr lang="el-GR" sz="3600" dirty="0"/>
              <a:t> </a:t>
            </a:r>
            <a:r>
              <a:rPr lang="el-GR" sz="3600" dirty="0" err="1"/>
              <a:t>τῶν</a:t>
            </a:r>
            <a:r>
              <a:rPr lang="el-GR" sz="3600" dirty="0"/>
              <a:t> </a:t>
            </a:r>
            <a:r>
              <a:rPr lang="el-GR" sz="3600" dirty="0" err="1"/>
              <a:t>ἐσχάτων</a:t>
            </a:r>
            <a:r>
              <a:rPr lang="el-GR" sz="3600" dirty="0"/>
              <a:t>.</a:t>
            </a:r>
          </a:p>
          <a:p>
            <a:r>
              <a:rPr lang="el-GR" sz="3600" dirty="0" err="1"/>
              <a:t>Ἡ</a:t>
            </a:r>
            <a:r>
              <a:rPr lang="el-GR" sz="3600" dirty="0"/>
              <a:t> </a:t>
            </a:r>
            <a:r>
              <a:rPr lang="el-GR" sz="3600" dirty="0" err="1"/>
              <a:t>ἔννοια</a:t>
            </a:r>
            <a:r>
              <a:rPr lang="el-GR" sz="3600" dirty="0"/>
              <a:t> </a:t>
            </a:r>
            <a:r>
              <a:rPr lang="el-GR" sz="3600" dirty="0" err="1"/>
              <a:t>ὅτι</a:t>
            </a:r>
            <a:r>
              <a:rPr lang="el-GR" sz="3600" dirty="0"/>
              <a:t> </a:t>
            </a:r>
            <a:r>
              <a:rPr lang="el-GR" sz="3600" dirty="0" err="1"/>
              <a:t>ἡ</a:t>
            </a:r>
            <a:r>
              <a:rPr lang="el-GR" sz="3600" dirty="0"/>
              <a:t> «σύναξη </a:t>
            </a:r>
            <a:r>
              <a:rPr lang="el-GR" sz="3600" dirty="0" err="1"/>
              <a:t>τῆς</a:t>
            </a:r>
            <a:r>
              <a:rPr lang="el-GR" sz="3600" dirty="0"/>
              <a:t> </a:t>
            </a:r>
            <a:r>
              <a:rPr lang="el-GR" sz="3600" dirty="0" err="1"/>
              <a:t>Ἐκκλησίας</a:t>
            </a:r>
            <a:r>
              <a:rPr lang="el-GR" sz="3600" dirty="0"/>
              <a:t>» </a:t>
            </a:r>
            <a:r>
              <a:rPr lang="el-GR" sz="3600" dirty="0" err="1"/>
              <a:t>κατὰ</a:t>
            </a:r>
            <a:r>
              <a:rPr lang="el-GR" sz="3600" dirty="0"/>
              <a:t> </a:t>
            </a:r>
            <a:r>
              <a:rPr lang="el-GR" sz="3600" dirty="0" err="1"/>
              <a:t>τὴ</a:t>
            </a:r>
            <a:r>
              <a:rPr lang="el-GR" sz="3600" dirty="0"/>
              <a:t> θεία </a:t>
            </a:r>
            <a:r>
              <a:rPr lang="el-GR" sz="3600" dirty="0" err="1"/>
              <a:t>Εὐχαριστία</a:t>
            </a:r>
            <a:r>
              <a:rPr lang="el-GR" sz="3600" dirty="0"/>
              <a:t> </a:t>
            </a:r>
            <a:r>
              <a:rPr lang="el-GR" sz="3600" dirty="0" err="1"/>
              <a:t>εἶναι</a:t>
            </a:r>
            <a:r>
              <a:rPr lang="el-GR" sz="3600" dirty="0"/>
              <a:t> «</a:t>
            </a:r>
            <a:r>
              <a:rPr lang="el-GR" sz="3600" dirty="0" err="1"/>
              <a:t>σύναξις</a:t>
            </a:r>
            <a:r>
              <a:rPr lang="el-GR" sz="3600" dirty="0"/>
              <a:t> </a:t>
            </a:r>
            <a:r>
              <a:rPr lang="el-GR" sz="3600" dirty="0" err="1"/>
              <a:t>εἰς</a:t>
            </a:r>
            <a:r>
              <a:rPr lang="el-GR" sz="3600" dirty="0"/>
              <a:t> </a:t>
            </a:r>
            <a:r>
              <a:rPr lang="el-GR" sz="3600" dirty="0" err="1"/>
              <a:t>τὴν</a:t>
            </a:r>
            <a:r>
              <a:rPr lang="el-GR" sz="3600" dirty="0"/>
              <a:t> </a:t>
            </a:r>
            <a:r>
              <a:rPr lang="el-GR" sz="3600" dirty="0" err="1"/>
              <a:t>Βασιλείαν</a:t>
            </a:r>
            <a:r>
              <a:rPr lang="el-GR" sz="3600" dirty="0"/>
              <a:t> </a:t>
            </a:r>
            <a:r>
              <a:rPr lang="el-GR" sz="3600" dirty="0" err="1"/>
              <a:t>τοῦ</a:t>
            </a:r>
            <a:r>
              <a:rPr lang="el-GR" sz="3600" dirty="0"/>
              <a:t> </a:t>
            </a:r>
            <a:r>
              <a:rPr lang="el-GR" sz="3600" dirty="0" err="1"/>
              <a:t>Θεοῦ</a:t>
            </a:r>
            <a:r>
              <a:rPr lang="el-GR" sz="3600" dirty="0"/>
              <a:t>» </a:t>
            </a:r>
            <a:r>
              <a:rPr lang="el-GR" sz="3600" dirty="0" err="1"/>
              <a:t>μαρτυρεῖται</a:t>
            </a:r>
            <a:r>
              <a:rPr lang="el-GR" sz="3600" dirty="0"/>
              <a:t> </a:t>
            </a:r>
            <a:r>
              <a:rPr lang="el-GR" sz="3600" dirty="0" err="1"/>
              <a:t>ἀπὸ</a:t>
            </a:r>
            <a:r>
              <a:rPr lang="el-GR" sz="3600" dirty="0"/>
              <a:t> πληθώρα </a:t>
            </a:r>
            <a:r>
              <a:rPr lang="el-GR" sz="3600" dirty="0" err="1"/>
              <a:t>πηγῶν</a:t>
            </a:r>
            <a:r>
              <a:rPr lang="el-GR" sz="3600" dirty="0"/>
              <a:t> </a:t>
            </a:r>
            <a:r>
              <a:rPr lang="el-GR" sz="3600" dirty="0" err="1"/>
              <a:t>τῶν</a:t>
            </a:r>
            <a:r>
              <a:rPr lang="el-GR" sz="3600" dirty="0"/>
              <a:t> πρώτων </a:t>
            </a:r>
            <a:r>
              <a:rPr lang="el-GR" sz="3600" dirty="0" err="1"/>
              <a:t>αἰώνων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πιστοποιεῖται</a:t>
            </a:r>
            <a:r>
              <a:rPr lang="el-GR" sz="3600" dirty="0"/>
              <a:t> </a:t>
            </a:r>
            <a:r>
              <a:rPr lang="el-GR" sz="3600" dirty="0" err="1"/>
              <a:t>σαφῶς</a:t>
            </a:r>
            <a:r>
              <a:rPr lang="el-GR" sz="3600" dirty="0"/>
              <a:t> </a:t>
            </a:r>
            <a:r>
              <a:rPr lang="el-GR" sz="3600" dirty="0" err="1"/>
              <a:t>στὰ</a:t>
            </a:r>
            <a:r>
              <a:rPr lang="el-GR" sz="3600" dirty="0"/>
              <a:t> κείμενα </a:t>
            </a:r>
            <a:r>
              <a:rPr lang="el-GR" sz="3600" dirty="0" err="1"/>
              <a:t>τῆς</a:t>
            </a:r>
            <a:r>
              <a:rPr lang="el-GR" sz="3600" dirty="0"/>
              <a:t> θείας </a:t>
            </a:r>
            <a:r>
              <a:rPr lang="el-GR" sz="3600" dirty="0" err="1"/>
              <a:t>Εὐχαριστίας</a:t>
            </a:r>
            <a:r>
              <a:rPr lang="el-GR" sz="3600" dirty="0"/>
              <a:t>, </a:t>
            </a:r>
            <a:r>
              <a:rPr lang="el-GR" sz="3600" dirty="0" err="1"/>
              <a:t>ὑπὸ</a:t>
            </a:r>
            <a:r>
              <a:rPr lang="el-GR" sz="3600" dirty="0"/>
              <a:t> </a:t>
            </a:r>
            <a:r>
              <a:rPr lang="el-GR" sz="3600" dirty="0" err="1"/>
              <a:t>τὴ</a:t>
            </a:r>
            <a:r>
              <a:rPr lang="el-GR" sz="3600" dirty="0"/>
              <a:t> </a:t>
            </a:r>
            <a:r>
              <a:rPr lang="el-GR" sz="3600" dirty="0" err="1"/>
              <a:t>μορφὴ</a:t>
            </a:r>
            <a:r>
              <a:rPr lang="el-GR" sz="3600" dirty="0"/>
              <a:t> </a:t>
            </a:r>
            <a:r>
              <a:rPr lang="el-GR" sz="3600" dirty="0" err="1"/>
              <a:t>ποὺ</a:t>
            </a:r>
            <a:r>
              <a:rPr lang="el-GR" sz="3600" dirty="0"/>
              <a:t> </a:t>
            </a:r>
            <a:r>
              <a:rPr lang="el-GR" sz="3600" dirty="0" err="1"/>
              <a:t>ἔφθασαν</a:t>
            </a:r>
            <a:r>
              <a:rPr lang="el-GR" sz="3600" dirty="0"/>
              <a:t> </a:t>
            </a:r>
            <a:r>
              <a:rPr lang="el-GR" sz="3600" dirty="0" err="1"/>
              <a:t>ἕως</a:t>
            </a:r>
            <a:r>
              <a:rPr lang="el-GR" sz="3600" dirty="0"/>
              <a:t> σήμερα.</a:t>
            </a:r>
            <a:r>
              <a:rPr lang="en-GR" sz="3600" dirty="0"/>
              <a:t> </a:t>
            </a:r>
            <a:endParaRPr lang="el-GR" sz="3600" dirty="0"/>
          </a:p>
          <a:p>
            <a:r>
              <a:rPr lang="el-GR" sz="3600" dirty="0" err="1"/>
              <a:t>Ἡ</a:t>
            </a:r>
            <a:r>
              <a:rPr lang="el-GR" sz="3600" dirty="0"/>
              <a:t> </a:t>
            </a:r>
            <a:r>
              <a:rPr lang="el-GR" sz="3600" dirty="0" err="1"/>
              <a:t>ἐσχατολογικὴ</a:t>
            </a:r>
            <a:r>
              <a:rPr lang="el-GR" sz="3600" dirty="0"/>
              <a:t> διάσταση </a:t>
            </a:r>
            <a:r>
              <a:rPr lang="el-GR" sz="3600" dirty="0" err="1"/>
              <a:t>τῆς</a:t>
            </a:r>
            <a:r>
              <a:rPr lang="el-GR" sz="3600" dirty="0"/>
              <a:t> </a:t>
            </a:r>
            <a:r>
              <a:rPr lang="el-GR" sz="3600" dirty="0" err="1"/>
              <a:t>Ἐκκλησίας</a:t>
            </a:r>
            <a:r>
              <a:rPr lang="el-GR" sz="3600" dirty="0"/>
              <a:t>- </a:t>
            </a:r>
            <a:r>
              <a:rPr lang="el-GR" sz="3600" dirty="0" err="1"/>
              <a:t>Εὐχαριστίας</a:t>
            </a:r>
            <a:r>
              <a:rPr lang="el-GR" sz="3600" dirty="0"/>
              <a:t> διαπνέει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νοηματοδοτεῖ</a:t>
            </a:r>
            <a:r>
              <a:rPr lang="el-GR" sz="3600" dirty="0"/>
              <a:t> </a:t>
            </a:r>
            <a:r>
              <a:rPr lang="el-GR" sz="3600" dirty="0" err="1"/>
              <a:t>ὅλη</a:t>
            </a:r>
            <a:r>
              <a:rPr lang="el-GR" sz="3600" dirty="0"/>
              <a:t> </a:t>
            </a:r>
            <a:r>
              <a:rPr lang="el-GR" sz="3600" dirty="0" err="1"/>
              <a:t>τὴ</a:t>
            </a:r>
            <a:r>
              <a:rPr lang="el-GR" sz="3600" dirty="0"/>
              <a:t> Λατρεία.</a:t>
            </a:r>
            <a:endParaRPr lang="en-GR" sz="3600" dirty="0"/>
          </a:p>
        </p:txBody>
      </p:sp>
    </p:spTree>
    <p:extLst>
      <p:ext uri="{BB962C8B-B14F-4D97-AF65-F5344CB8AC3E}">
        <p14:creationId xmlns:p14="http://schemas.microsoft.com/office/powerpoint/2010/main" val="25732229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737</TotalTime>
  <Words>1769</Words>
  <Application>Microsoft Macintosh PowerPoint</Application>
  <PresentationFormat>Widescreen</PresentationFormat>
  <Paragraphs>50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Georgios Filias</dc:creator>
  <cp:lastModifiedBy>Georgios Filias</cp:lastModifiedBy>
  <cp:revision>404</cp:revision>
  <dcterms:created xsi:type="dcterms:W3CDTF">2021-02-22T13:28:41Z</dcterms:created>
  <dcterms:modified xsi:type="dcterms:W3CDTF">2021-04-14T10:01:06Z</dcterms:modified>
</cp:coreProperties>
</file>