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97" r:id="rId2"/>
    <p:sldId id="398" r:id="rId3"/>
    <p:sldId id="399" r:id="rId4"/>
    <p:sldId id="400" r:id="rId5"/>
    <p:sldId id="401" r:id="rId6"/>
    <p:sldId id="402" r:id="rId7"/>
    <p:sldId id="403" r:id="rId8"/>
    <p:sldId id="404" r:id="rId9"/>
    <p:sldId id="405" r:id="rId10"/>
    <p:sldId id="406" r:id="rId11"/>
    <p:sldId id="407" r:id="rId12"/>
    <p:sldId id="408" r:id="rId13"/>
    <p:sldId id="409" r:id="rId14"/>
    <p:sldId id="410" r:id="rId15"/>
    <p:sldId id="411" r:id="rId16"/>
    <p:sldId id="412" r:id="rId17"/>
    <p:sldId id="413" r:id="rId18"/>
    <p:sldId id="414" r:id="rId19"/>
    <p:sldId id="415" r:id="rId20"/>
    <p:sldId id="416" r:id="rId21"/>
    <p:sldId id="417" r:id="rId22"/>
    <p:sldId id="418" r:id="rId23"/>
    <p:sldId id="419" r:id="rId24"/>
    <p:sldId id="420" r:id="rId25"/>
    <p:sldId id="421" r:id="rId26"/>
    <p:sldId id="422" r:id="rId27"/>
    <p:sldId id="423" r:id="rId28"/>
    <p:sldId id="424" r:id="rId29"/>
    <p:sldId id="425" r:id="rId30"/>
    <p:sldId id="426" r:id="rId31"/>
    <p:sldId id="427" r:id="rId32"/>
    <p:sldId id="428" r:id="rId33"/>
    <p:sldId id="429" r:id="rId34"/>
    <p:sldId id="430" r:id="rId35"/>
    <p:sldId id="431" r:id="rId36"/>
    <p:sldId id="432" r:id="rId37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78"/>
    <p:restoredTop sz="93475"/>
  </p:normalViewPr>
  <p:slideViewPr>
    <p:cSldViewPr snapToGrid="0" snapToObjects="1">
      <p:cViewPr varScale="1">
        <p:scale>
          <a:sx n="122" d="100"/>
          <a:sy n="122" d="100"/>
        </p:scale>
        <p:origin x="9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203EA-1CD3-BC4E-A21B-CB8851D60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80A2B-84DF-7641-B808-548ABBC7A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FC81-BDE8-404E-9343-BC3F22C48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19/5/21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D06-8BC1-1B42-8706-03B851613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E9BAD-BB51-3F43-8D81-71370D7D9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9445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367A1-F3C7-754B-B583-1E84065CA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53B120-92A7-1C44-9C5B-E53C705E6C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D0979-341E-8148-B3B4-71AD5615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19/5/21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B571B-3A39-5E4D-9ED2-47F1072F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B5CD4-92B5-C440-8498-789EE0688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469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E32A79-E76F-EC4F-9E37-E4AF4AEF3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96B6C3-76B8-E749-A61E-39A503288E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2EF9E-E57C-7F47-80C0-FF53D80F2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19/5/21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39ACA7-BCA0-124C-9364-D73F62C33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A56DA-FE99-724D-931B-C8B6BBF9C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82549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B651C-BE67-4541-AAAF-67595C5D8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DBD19-0886-FB48-A911-747945E5F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9E02A-18E1-A848-931D-D58423C1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19/5/21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1C3FC-5477-E744-A41C-ACB936036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ABCA6-7C0D-FC40-82B3-261CD3DC7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4142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F1740-EE0E-9A47-9FEC-B9C3AECEE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27AF5-19E6-4C4D-8FF3-B91FD3C85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E6AB6-5014-534F-BA5D-E12C9AD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19/5/21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FFA25-CB34-0A48-AE43-B436EF2F6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48425-C93A-F947-A58D-59FB9C8E3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89836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5E82D-3078-AC41-B657-E3C08CEB3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F80EE4-CC0D-BC4E-9B5C-65C655B4A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4DD611-860E-B749-A699-FD8EB4CC6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7647E0-2677-E446-A418-99F2509A7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19/5/21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F5747-EB7D-4B47-8460-B1C088C08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34AE9-5962-BA42-BF9D-D5CDB2932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63175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A6D96-D3A2-4349-8D5C-15BCF5B71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84404-4FBD-584C-8B95-F4B6A68015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D5FC31-5341-894A-842E-6127627CC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0AB4D9-485F-7B44-83F3-0E9F00C854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80381C-0838-C14A-99D3-32A4A4571F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DD64FE-7A4B-0E4D-9E85-861079041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19/5/21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E20467-FE7F-F242-9299-8D6174B4F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53EF31-B1EB-9B4D-A8BB-FA415DED5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867345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5303F-28E6-0C4B-9CBE-D8418C50A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D9A432-EEEC-9345-A028-547D0C88A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19/5/21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EA2F44-4822-7045-B3FF-3E05FC12B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77AD8-0822-774A-A2C9-D95A4199D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0142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03850A-7650-1741-B856-C75077FA2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19/5/21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0B1222-5B86-4F47-82B9-D679D976B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452C7-7B76-4944-A228-557C40D8D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82603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38DF8-5EC2-0F4C-8123-8B62D645C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C8B46-624E-E64B-9793-BF024851C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282969-05D3-FF46-A924-F58C933222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A58E35-7210-7542-94C2-BAD0EDADE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19/5/21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47F10-C5DD-AD44-B908-575172830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C647C3-DE44-6640-A79F-7FAE6FF2F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0773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16F5F-5E71-7E40-9F60-DA9E54C3C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4482DD-D86E-0A4D-B02B-B8F2EE1AD3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DF228F-5DC6-D94D-89BE-FCE844871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8A8E1-FC54-6747-8E18-856E31FAA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132F-5D15-184E-8D37-50697888BC65}" type="datetimeFigureOut">
              <a:rPr lang="en-GR" smtClean="0"/>
              <a:t>19/5/21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C2E6D2-0464-0A4F-99C3-8C2F7E7E5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E1939B-F85A-204A-BB49-166CD5621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0649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EE7064-70A0-1149-AFD2-5B921F611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4DF6E-2A9F-4E48-9C9D-4E7E4772A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501E77-18FD-8C46-B856-3087E3B50E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F132F-5D15-184E-8D37-50697888BC65}" type="datetimeFigureOut">
              <a:rPr lang="en-GR" smtClean="0"/>
              <a:t>19/5/21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97C16-03FF-1A49-958C-25E75F759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D705B-8C4D-7149-B560-480C34AE0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BFDAA-3F0E-4647-9F29-DF35A6CA5D8B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3410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E7260-AF89-084F-95A0-C3554A0F2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5982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434E3-F4A3-0D4A-B1CA-00B125911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0" y="128187"/>
            <a:ext cx="11904291" cy="6571715"/>
          </a:xfrm>
        </p:spPr>
        <p:txBody>
          <a:bodyPr>
            <a:normAutofit/>
          </a:bodyPr>
          <a:lstStyle/>
          <a:p>
            <a:r>
              <a:rPr lang="el-GR" sz="3200" dirty="0" err="1"/>
              <a:t>Πῶς</a:t>
            </a:r>
            <a:r>
              <a:rPr lang="el-GR" sz="3200" dirty="0"/>
              <a:t> </a:t>
            </a:r>
            <a:r>
              <a:rPr lang="el-GR" sz="3200" dirty="0" err="1"/>
              <a:t>εἰναι</a:t>
            </a:r>
            <a:r>
              <a:rPr lang="el-GR" sz="3200" dirty="0"/>
              <a:t> </a:t>
            </a:r>
            <a:r>
              <a:rPr lang="el-GR" sz="3200" dirty="0" err="1"/>
              <a:t>δυνατὸν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ἀναγινώσκεται</a:t>
            </a:r>
            <a:r>
              <a:rPr lang="el-GR" sz="3200" dirty="0"/>
              <a:t> κατά τρόπο </a:t>
            </a:r>
            <a:r>
              <a:rPr lang="el-GR" sz="3200" dirty="0" err="1"/>
              <a:t>μυστικὸ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εὐχαριστήρια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Θεία Μετάληψη («</a:t>
            </a:r>
            <a:r>
              <a:rPr lang="el-GR" sz="3200" dirty="0" err="1"/>
              <a:t>Εὐχαριστοῦμέν</a:t>
            </a:r>
            <a:r>
              <a:rPr lang="el-GR" sz="3200" dirty="0"/>
              <a:t> σοι Δέσποτα Φιλάνθρωπε...»),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ἀφορᾶ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κλήρο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λαὸ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ἀνακεφαλαιώνεται</a:t>
            </a:r>
            <a:r>
              <a:rPr lang="el-GR" sz="3200" dirty="0"/>
              <a:t> </a:t>
            </a:r>
            <a:r>
              <a:rPr lang="el-GR" sz="3200" dirty="0" err="1"/>
              <a:t>ὅλη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οὐσία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Μυστηρίου;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λαὸς</a:t>
            </a:r>
            <a:r>
              <a:rPr lang="el-GR" sz="3200" dirty="0"/>
              <a:t> </a:t>
            </a:r>
            <a:r>
              <a:rPr lang="el-GR" sz="3200" dirty="0" err="1"/>
              <a:t>ἀκατήχητος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ποιμένες του </a:t>
            </a:r>
            <a:r>
              <a:rPr lang="el-GR" sz="3200" dirty="0" err="1"/>
              <a:t>ἀκατάρτιστοι</a:t>
            </a:r>
            <a:r>
              <a:rPr lang="el-GR" sz="3200" dirty="0"/>
              <a:t>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ἐπιδιώκουν</a:t>
            </a:r>
            <a:r>
              <a:rPr lang="el-GR" sz="3200" dirty="0"/>
              <a:t> </a:t>
            </a:r>
            <a:r>
              <a:rPr lang="el-GR" sz="3200" dirty="0" err="1"/>
              <a:t>μὲν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τελετουργικὴ</a:t>
            </a:r>
            <a:r>
              <a:rPr lang="el-GR" sz="3200" dirty="0"/>
              <a:t> λαμπρότητα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ἐκφωνήσεις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ἐπιλόγους</a:t>
            </a:r>
            <a:r>
              <a:rPr lang="el-GR" sz="3200" dirty="0"/>
              <a:t>)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ἐπιδιώκουν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ἴδια</a:t>
            </a:r>
            <a:r>
              <a:rPr lang="el-GR" sz="3200" dirty="0"/>
              <a:t> λαμπρότητα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ὥρα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Μεταλήψεως;</a:t>
            </a:r>
          </a:p>
          <a:p>
            <a:r>
              <a:rPr lang="el-GR" sz="3200" dirty="0" err="1"/>
              <a:t>Τὰ</a:t>
            </a:r>
            <a:r>
              <a:rPr lang="el-GR" sz="3200" dirty="0"/>
              <a:t> παραπάνω </a:t>
            </a:r>
            <a:r>
              <a:rPr lang="el-GR" sz="3200" dirty="0" err="1"/>
              <a:t>ἐρωτήματα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ὁρατὴ</a:t>
            </a:r>
            <a:r>
              <a:rPr lang="el-GR" sz="3200" dirty="0"/>
              <a:t> </a:t>
            </a:r>
            <a:r>
              <a:rPr lang="el-GR" sz="3200" dirty="0" err="1"/>
              <a:t>πλευρὰ</a:t>
            </a:r>
            <a:r>
              <a:rPr lang="el-GR" sz="3200" dirty="0"/>
              <a:t> </a:t>
            </a:r>
            <a:r>
              <a:rPr lang="el-GR" sz="3200" dirty="0" err="1"/>
              <a:t>ἑνὸς</a:t>
            </a:r>
            <a:r>
              <a:rPr lang="el-GR" sz="3200" dirty="0"/>
              <a:t> </a:t>
            </a:r>
            <a:r>
              <a:rPr lang="el-GR" sz="3200" dirty="0" err="1"/>
              <a:t>ἀόρατου</a:t>
            </a:r>
            <a:r>
              <a:rPr lang="el-GR" sz="3200" dirty="0"/>
              <a:t> προβλήματος: «</a:t>
            </a:r>
            <a:r>
              <a:rPr lang="el-GR" sz="3200" dirty="0" err="1"/>
              <a:t>Ἐκκλησία</a:t>
            </a:r>
            <a:r>
              <a:rPr lang="el-GR" sz="3200" dirty="0"/>
              <a:t>»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σύναξη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θεωρεῖται</a:t>
            </a:r>
            <a:r>
              <a:rPr lang="el-GR" sz="3200" dirty="0"/>
              <a:t> «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Χριστοῦ</a:t>
            </a:r>
            <a:r>
              <a:rPr lang="el-GR" sz="3200" dirty="0"/>
              <a:t>».</a:t>
            </a:r>
            <a:r>
              <a:rPr lang="en-GR" sz="3200" dirty="0"/>
              <a:t> </a:t>
            </a:r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369211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348EA-E1CD-324D-8E7A-D5D0C5DF3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198" y="365125"/>
            <a:ext cx="10943602" cy="2724180"/>
          </a:xfrm>
        </p:spPr>
        <p:txBody>
          <a:bodyPr/>
          <a:lstStyle/>
          <a:p>
            <a:r>
              <a:rPr lang="el-GR" sz="4800" b="1" dirty="0"/>
              <a:t>           8. Η ΕΥΧΑΡΙΣΤΙΑΚΗ ΑΝΑΦΟΡΑ</a:t>
            </a:r>
            <a:br>
              <a:rPr lang="en-GR" dirty="0"/>
            </a:b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342FC-BC5F-004B-9D21-415A63905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191" y="3768695"/>
            <a:ext cx="11131609" cy="2408268"/>
          </a:xfrm>
        </p:spPr>
        <p:txBody>
          <a:bodyPr/>
          <a:lstStyle/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344485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46A87-F5EA-1341-BD6F-BE07E713B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21" y="1"/>
            <a:ext cx="11293980" cy="6836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2FE9F-D9E0-094C-B3D3-E70B58574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186" y="145280"/>
            <a:ext cx="11921383" cy="6580260"/>
          </a:xfrm>
        </p:spPr>
        <p:txBody>
          <a:bodyPr>
            <a:normAutofit/>
          </a:bodyPr>
          <a:lstStyle/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 «</a:t>
            </a:r>
            <a:r>
              <a:rPr lang="el-GR" sz="3200" dirty="0" err="1"/>
              <a:t>εὐχαριστιακὴ</a:t>
            </a:r>
            <a:r>
              <a:rPr lang="el-GR" sz="3200" dirty="0"/>
              <a:t> </a:t>
            </a:r>
            <a:r>
              <a:rPr lang="el-GR" sz="3200" dirty="0" err="1"/>
              <a:t>Ἀναφορά</a:t>
            </a:r>
            <a:r>
              <a:rPr lang="el-GR" sz="3200" dirty="0"/>
              <a:t>» δηλώνει </a:t>
            </a:r>
            <a:r>
              <a:rPr lang="el-GR" sz="3200" dirty="0" err="1"/>
              <a:t>τὸ</a:t>
            </a:r>
            <a:r>
              <a:rPr lang="el-GR" sz="3200" dirty="0"/>
              <a:t> κεντρικότερο </a:t>
            </a:r>
            <a:r>
              <a:rPr lang="el-GR" sz="3200" dirty="0" err="1"/>
              <a:t>καὶ</a:t>
            </a:r>
            <a:r>
              <a:rPr lang="el-GR" sz="3200" dirty="0"/>
              <a:t> σημαντικότερο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Λειτουργίας, </a:t>
            </a:r>
            <a:r>
              <a:rPr lang="el-GR" sz="3200" dirty="0" err="1"/>
              <a:t>τὸ</a:t>
            </a:r>
            <a:r>
              <a:rPr lang="el-GR" sz="3200" dirty="0"/>
              <a:t> «γλωσσικό της πυρήνα»,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πληρότητας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θεολογικοῦ</a:t>
            </a:r>
            <a:r>
              <a:rPr lang="el-GR" sz="3200" dirty="0"/>
              <a:t> της περιεχομένου.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σύνθετος </a:t>
            </a:r>
            <a:r>
              <a:rPr lang="el-GR" sz="3200" dirty="0" err="1"/>
              <a:t>ὅρος</a:t>
            </a:r>
            <a:r>
              <a:rPr lang="el-GR" sz="3200" dirty="0"/>
              <a:t> παραπέμπει σ᾽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θρησκευτικὸ</a:t>
            </a:r>
            <a:r>
              <a:rPr lang="el-GR" sz="3200" dirty="0"/>
              <a:t> λεξιλόγιο θυσίας,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ἀνα-φέρειν</a:t>
            </a:r>
            <a:r>
              <a:rPr lang="el-GR" sz="3200" dirty="0"/>
              <a:t>» σημαίνει </a:t>
            </a:r>
            <a:r>
              <a:rPr lang="el-GR" sz="3200" dirty="0" err="1"/>
              <a:t>τὴν</a:t>
            </a:r>
            <a:r>
              <a:rPr lang="el-GR" sz="3200" dirty="0"/>
              <a:t> πράξη </a:t>
            </a:r>
            <a:r>
              <a:rPr lang="el-GR" sz="3200" dirty="0" err="1"/>
              <a:t>μεταφορᾶς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τοποθετήσεως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βωμὸ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θυσιαστήριο </a:t>
            </a:r>
            <a:r>
              <a:rPr lang="el-GR" sz="3200" dirty="0" err="1"/>
              <a:t>αὐτῶν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πρόκειται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προσφερθοῦν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θυσία.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υἱοθέτηση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ὅρου</a:t>
            </a:r>
            <a:r>
              <a:rPr lang="el-GR" sz="3200" dirty="0"/>
              <a:t> «</a:t>
            </a:r>
            <a:r>
              <a:rPr lang="el-GR" sz="3200" dirty="0" err="1"/>
              <a:t>Ἀναφορὰ</a:t>
            </a:r>
            <a:r>
              <a:rPr lang="el-GR" sz="3200" dirty="0"/>
              <a:t>»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χαρακτηρισμὸ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οὐσιαστικότερου</a:t>
            </a:r>
            <a:r>
              <a:rPr lang="el-GR" sz="3200" dirty="0"/>
              <a:t> τμήματος </a:t>
            </a:r>
            <a:r>
              <a:rPr lang="el-GR" sz="3200" dirty="0" err="1"/>
              <a:t>τῆς</a:t>
            </a:r>
            <a:r>
              <a:rPr lang="el-GR" sz="3200" dirty="0"/>
              <a:t> Λειτουργίας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προφανὴ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αἴτια</a:t>
            </a:r>
            <a:r>
              <a:rPr lang="el-GR" sz="3200" dirty="0"/>
              <a:t>: </a:t>
            </a:r>
            <a:r>
              <a:rPr lang="el-GR" sz="3200" dirty="0" err="1"/>
              <a:t>τὰ</a:t>
            </a:r>
            <a:r>
              <a:rPr lang="el-GR" sz="3200" dirty="0"/>
              <a:t> Τίμια </a:t>
            </a:r>
            <a:r>
              <a:rPr lang="el-GR" sz="3200" dirty="0" err="1"/>
              <a:t>Δῶρα</a:t>
            </a:r>
            <a:r>
              <a:rPr lang="el-GR" sz="3200" dirty="0"/>
              <a:t> φέρονται πάνω (φέρονται-</a:t>
            </a:r>
            <a:r>
              <a:rPr lang="el-GR" sz="3200" dirty="0" err="1"/>
              <a:t>ἀνα</a:t>
            </a:r>
            <a:r>
              <a:rPr lang="el-GR" sz="3200" dirty="0"/>
              <a:t>) </a:t>
            </a:r>
            <a:r>
              <a:rPr lang="el-GR" sz="3200" dirty="0" err="1"/>
              <a:t>στὸ</a:t>
            </a:r>
            <a:r>
              <a:rPr lang="el-GR" sz="3200" dirty="0"/>
              <a:t> θυσιαστήριο </a:t>
            </a:r>
            <a:r>
              <a:rPr lang="el-GR" sz="3200" dirty="0" err="1"/>
              <a:t>καὶ</a:t>
            </a:r>
            <a:r>
              <a:rPr lang="el-GR" sz="3200" dirty="0"/>
              <a:t>, ταυτοχρόνως, </a:t>
            </a:r>
            <a:r>
              <a:rPr lang="el-GR" sz="3200" dirty="0" err="1"/>
              <a:t>ἀνυψώνονται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οὐράνιο</a:t>
            </a:r>
            <a:r>
              <a:rPr lang="el-GR" sz="3200" dirty="0"/>
              <a:t> θυσιαστήριο.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09291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50C7-C61A-5B4B-98B3-90013B2FD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11" y="1"/>
            <a:ext cx="11276889" cy="10254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08EBF-F312-3D4C-9A79-65789D06B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11" y="179462"/>
            <a:ext cx="12023934" cy="6537532"/>
          </a:xfrm>
        </p:spPr>
        <p:txBody>
          <a:bodyPr>
            <a:noAutofit/>
          </a:bodyPr>
          <a:lstStyle/>
          <a:p>
            <a:r>
              <a:rPr lang="el-GR" sz="3200" dirty="0" err="1"/>
              <a:t>Τοιουτρόπως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Ἀναφορά</a:t>
            </a:r>
            <a:r>
              <a:rPr lang="el-GR" sz="3200" dirty="0"/>
              <a:t>» </a:t>
            </a:r>
            <a:r>
              <a:rPr lang="el-GR" sz="3200" dirty="0" err="1"/>
              <a:t>συνιστᾶ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προσφέρουμε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θυσία. </a:t>
            </a:r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 ταυτίζεται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πολλὲς</a:t>
            </a:r>
            <a:r>
              <a:rPr lang="el-GR" sz="3200" dirty="0"/>
              <a:t> </a:t>
            </a:r>
            <a:r>
              <a:rPr lang="el-GR" sz="3200" dirty="0" err="1"/>
              <a:t>πηγὲς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πρώτων </a:t>
            </a:r>
            <a:r>
              <a:rPr lang="el-GR" sz="3200" dirty="0" err="1"/>
              <a:t>αἰώνων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ὅρο</a:t>
            </a:r>
            <a:r>
              <a:rPr lang="el-GR" sz="3200" dirty="0"/>
              <a:t> «προσφορά»,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συνώνυμο </a:t>
            </a:r>
            <a:r>
              <a:rPr lang="el-GR" sz="3200" dirty="0" err="1"/>
              <a:t>ὅρο</a:t>
            </a:r>
            <a:r>
              <a:rPr lang="el-GR" sz="3200" dirty="0"/>
              <a:t> «προσκομιδή»· </a:t>
            </a:r>
            <a:r>
              <a:rPr lang="el-GR" sz="3200" dirty="0" err="1"/>
              <a:t>ἐκ</a:t>
            </a:r>
            <a:r>
              <a:rPr lang="el-GR" sz="3200" dirty="0"/>
              <a:t> τούτου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χρησιμοποίηση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ὅρου</a:t>
            </a:r>
            <a:r>
              <a:rPr lang="el-GR" sz="3200" dirty="0"/>
              <a:t> «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προσκομιδῆς</a:t>
            </a:r>
            <a:r>
              <a:rPr lang="el-GR" sz="3200" dirty="0"/>
              <a:t>» </a:t>
            </a:r>
            <a:r>
              <a:rPr lang="el-GR" sz="3200" dirty="0" err="1"/>
              <a:t>ἀντὶ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»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ἀρχαῖα</a:t>
            </a:r>
            <a:r>
              <a:rPr lang="el-GR" sz="3200" dirty="0"/>
              <a:t> χειρόγραφα </a:t>
            </a:r>
            <a:r>
              <a:rPr lang="el-GR" sz="3200" dirty="0" err="1"/>
              <a:t>εὐχολόγια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Λειτουργίας </a:t>
            </a:r>
            <a:r>
              <a:rPr lang="el-GR" sz="3200" dirty="0" err="1"/>
              <a:t>ἐκτείνεται</a:t>
            </a:r>
            <a:r>
              <a:rPr lang="el-GR" sz="3200" dirty="0"/>
              <a:t>-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ἀπαγγελία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Συμβόλου </a:t>
            </a:r>
            <a:r>
              <a:rPr lang="el-GR" sz="3200" dirty="0" err="1"/>
              <a:t>τῆς</a:t>
            </a:r>
            <a:r>
              <a:rPr lang="el-GR" sz="3200" dirty="0"/>
              <a:t> Πίστεως-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διακονικὴ</a:t>
            </a:r>
            <a:r>
              <a:rPr lang="el-GR" sz="3200" dirty="0"/>
              <a:t> </a:t>
            </a:r>
            <a:r>
              <a:rPr lang="el-GR" sz="3200" dirty="0" err="1"/>
              <a:t>προτροπὴ</a:t>
            </a:r>
            <a:r>
              <a:rPr lang="el-GR" sz="3200" dirty="0"/>
              <a:t> «</a:t>
            </a:r>
            <a:r>
              <a:rPr lang="el-GR" sz="3200" dirty="0" err="1"/>
              <a:t>Στῶμεν</a:t>
            </a:r>
            <a:r>
              <a:rPr lang="el-GR" sz="3200" dirty="0"/>
              <a:t> </a:t>
            </a:r>
            <a:r>
              <a:rPr lang="el-GR" sz="3200" dirty="0" err="1"/>
              <a:t>καλῶς</a:t>
            </a:r>
            <a:r>
              <a:rPr lang="el-GR" sz="3200" dirty="0"/>
              <a:t>, </a:t>
            </a:r>
            <a:r>
              <a:rPr lang="el-GR" sz="3200" dirty="0" err="1"/>
              <a:t>στῶμεν</a:t>
            </a:r>
            <a:r>
              <a:rPr lang="el-GR" sz="3200" dirty="0"/>
              <a:t> μετά </a:t>
            </a:r>
            <a:r>
              <a:rPr lang="el-GR" sz="3200" dirty="0" err="1"/>
              <a:t>φὀβου</a:t>
            </a:r>
            <a:r>
              <a:rPr lang="el-GR" sz="3200" dirty="0"/>
              <a:t>...», </a:t>
            </a:r>
            <a:r>
              <a:rPr lang="el-GR" sz="3200" dirty="0" err="1"/>
              <a:t>ἕως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εὐλογία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Δίπτυχα («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ἔσται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ἐλέη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μεγάλου </a:t>
            </a:r>
            <a:r>
              <a:rPr lang="el-GR" sz="3200" dirty="0" err="1"/>
              <a:t>Θεοῦ</a:t>
            </a:r>
            <a:r>
              <a:rPr lang="el-GR" sz="3200" dirty="0"/>
              <a:t>...»).</a:t>
            </a:r>
          </a:p>
          <a:p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παραδεκτὸ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περιλαμβάνει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εἰσαγωγικὸ</a:t>
            </a:r>
            <a:r>
              <a:rPr lang="el-GR" sz="3200" dirty="0"/>
              <a:t> διάλογο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ἱερουργοῦ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λαό,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πρῶτο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(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εὐχαριστιακὸ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), </a:t>
            </a:r>
            <a:r>
              <a:rPr lang="el-GR" sz="3200" dirty="0" err="1"/>
              <a:t>τοὺς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179985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469AA-DC44-FB42-98B3-D267CBE8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76911" y="-45718"/>
            <a:ext cx="11276889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AAFE7-90BA-FD47-980E-7EFA9B6A1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11" y="136733"/>
            <a:ext cx="11972659" cy="66229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λόγους </a:t>
            </a:r>
            <a:r>
              <a:rPr lang="el-GR" sz="3200" dirty="0" err="1"/>
              <a:t>τῆς</a:t>
            </a:r>
            <a:r>
              <a:rPr lang="el-GR" sz="3200" dirty="0"/>
              <a:t> συστάσεως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ορύφωση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ἀναμνήσεως</a:t>
            </a:r>
            <a:r>
              <a:rPr lang="el-GR" sz="3200" dirty="0"/>
              <a:t>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, </a:t>
            </a:r>
            <a:r>
              <a:rPr lang="el-GR" sz="3200" dirty="0" err="1"/>
              <a:t>τὰ</a:t>
            </a:r>
            <a:r>
              <a:rPr lang="el-GR" sz="3200" dirty="0"/>
              <a:t> Δίπτυχα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καταληκτικὴ</a:t>
            </a:r>
            <a:r>
              <a:rPr lang="el-GR" sz="3200" dirty="0"/>
              <a:t> δοξολογία.</a:t>
            </a:r>
          </a:p>
          <a:p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</a:t>
            </a:r>
            <a:r>
              <a:rPr lang="el-GR" sz="3200" dirty="0" err="1"/>
              <a:t>ὁρολογία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δυτικῆς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χρησιμοποιοῦνται</a:t>
            </a:r>
            <a:r>
              <a:rPr lang="el-GR" sz="3200" dirty="0"/>
              <a:t>-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ἀντιστοίχου</a:t>
            </a:r>
            <a:r>
              <a:rPr lang="el-GR" sz="3200" dirty="0"/>
              <a:t> τμήματος </a:t>
            </a:r>
            <a:r>
              <a:rPr lang="el-GR" sz="3200" dirty="0" err="1"/>
              <a:t>τῆς</a:t>
            </a:r>
            <a:r>
              <a:rPr lang="el-GR" sz="3200" dirty="0"/>
              <a:t> Λειτουργίας-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ὅροι</a:t>
            </a:r>
            <a:r>
              <a:rPr lang="el-GR" sz="3200" dirty="0"/>
              <a:t> «</a:t>
            </a:r>
            <a:r>
              <a:rPr lang="el-GR" sz="3200" dirty="0" err="1"/>
              <a:t>actio</a:t>
            </a:r>
            <a:r>
              <a:rPr lang="el-GR" sz="3200" dirty="0"/>
              <a:t>» </a:t>
            </a:r>
            <a:r>
              <a:rPr lang="el-GR" sz="3200" dirty="0" err="1"/>
              <a:t>ἤ</a:t>
            </a:r>
            <a:r>
              <a:rPr lang="el-GR" sz="3200" dirty="0"/>
              <a:t> «</a:t>
            </a:r>
            <a:r>
              <a:rPr lang="el-GR" sz="3200" dirty="0" err="1"/>
              <a:t>canon</a:t>
            </a:r>
            <a:r>
              <a:rPr lang="el-GR" sz="3200" dirty="0"/>
              <a:t>»,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συνθετικὸς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 «</a:t>
            </a:r>
            <a:r>
              <a:rPr lang="el-GR" sz="3200" dirty="0" err="1"/>
              <a:t>canon</a:t>
            </a:r>
            <a:r>
              <a:rPr lang="el-GR" sz="3200" dirty="0"/>
              <a:t> </a:t>
            </a:r>
            <a:r>
              <a:rPr lang="el-GR" sz="3200" dirty="0" err="1"/>
              <a:t>actionis</a:t>
            </a:r>
            <a:r>
              <a:rPr lang="el-GR" sz="3200" dirty="0"/>
              <a:t>»</a:t>
            </a:r>
            <a:r>
              <a:rPr lang="en-GR" sz="3200" dirty="0"/>
              <a:t> </a:t>
            </a:r>
            <a:r>
              <a:rPr lang="el-GR" sz="3200" dirty="0"/>
              <a:t>(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ἀκολουθεῖ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ἐπινίκιο</a:t>
            </a:r>
            <a:r>
              <a:rPr lang="el-GR" sz="3200" dirty="0"/>
              <a:t> </a:t>
            </a:r>
            <a:r>
              <a:rPr lang="el-GR" sz="3200" dirty="0" err="1"/>
              <a:t>ὕμνο</a:t>
            </a:r>
            <a:r>
              <a:rPr lang="el-GR" sz="3200" dirty="0"/>
              <a:t>)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Praefatio</a:t>
            </a:r>
            <a:r>
              <a:rPr lang="el-GR" sz="3200" dirty="0"/>
              <a:t>» (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προηγεῖται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ἐπινίκιου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).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Σὲ</a:t>
            </a:r>
            <a:r>
              <a:rPr lang="el-GR" sz="3200" dirty="0"/>
              <a:t> παλαιότερες </a:t>
            </a:r>
            <a:r>
              <a:rPr lang="el-GR" sz="3200" dirty="0" err="1"/>
              <a:t>λατινκὲς</a:t>
            </a:r>
            <a:r>
              <a:rPr lang="el-GR" sz="3200" dirty="0"/>
              <a:t> </a:t>
            </a:r>
            <a:r>
              <a:rPr lang="el-GR" sz="3200" dirty="0" err="1"/>
              <a:t>λειτουργικὲς</a:t>
            </a:r>
            <a:r>
              <a:rPr lang="el-GR" sz="3200" dirty="0"/>
              <a:t> </a:t>
            </a:r>
            <a:r>
              <a:rPr lang="el-GR" sz="3200" dirty="0" err="1"/>
              <a:t>πηγὲς</a:t>
            </a:r>
            <a:r>
              <a:rPr lang="el-GR" sz="3200" dirty="0"/>
              <a:t> </a:t>
            </a:r>
            <a:r>
              <a:rPr lang="el-GR" sz="3200" dirty="0" err="1"/>
              <a:t>συναντᾶται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ἑλληνικῆς</a:t>
            </a:r>
            <a:r>
              <a:rPr lang="el-GR" sz="3200" dirty="0"/>
              <a:t> </a:t>
            </a:r>
            <a:r>
              <a:rPr lang="el-GR" sz="3200" dirty="0" err="1"/>
              <a:t>προελέυσεως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 «</a:t>
            </a:r>
            <a:r>
              <a:rPr lang="el-GR" sz="3200" dirty="0" err="1"/>
              <a:t>illatio</a:t>
            </a:r>
            <a:r>
              <a:rPr lang="el-GR" sz="3200" dirty="0"/>
              <a:t>»,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παραπέμπει περισσότερο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προσφορᾶς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θυσίας.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241359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CF964-CAE2-FD41-9B5A-3FEE9BDF0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C4C39-4523-EE4D-BC71-A1B0ACB9A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641" y="119641"/>
            <a:ext cx="11904291" cy="66486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u="sng" dirty="0"/>
              <a:t>1. </a:t>
            </a:r>
            <a:r>
              <a:rPr lang="el-GR" sz="3200" u="sng" dirty="0" err="1"/>
              <a:t>Τὸ</a:t>
            </a:r>
            <a:r>
              <a:rPr lang="el-GR" sz="3200" u="sng" dirty="0"/>
              <a:t> </a:t>
            </a:r>
            <a:r>
              <a:rPr lang="el-GR" sz="3200" u="sng" dirty="0" err="1"/>
              <a:t>ἱστορικὸ</a:t>
            </a:r>
            <a:r>
              <a:rPr lang="el-GR" sz="3200" u="sng" dirty="0"/>
              <a:t> </a:t>
            </a:r>
            <a:r>
              <a:rPr lang="el-GR" sz="3200" u="sng" dirty="0" err="1"/>
              <a:t>καὶ</a:t>
            </a:r>
            <a:r>
              <a:rPr lang="el-GR" sz="3200" u="sng" dirty="0"/>
              <a:t> </a:t>
            </a:r>
            <a:r>
              <a:rPr lang="el-GR" sz="3200" u="sng" dirty="0" err="1"/>
              <a:t>θεολογικὸ</a:t>
            </a:r>
            <a:r>
              <a:rPr lang="el-GR" sz="3200" u="sng" dirty="0"/>
              <a:t> περίγραμμα </a:t>
            </a:r>
            <a:r>
              <a:rPr lang="el-GR" sz="3200" u="sng" dirty="0" err="1"/>
              <a:t>ἐξελίξεως</a:t>
            </a:r>
            <a:r>
              <a:rPr lang="el-GR" sz="3200" u="sng" dirty="0"/>
              <a:t> </a:t>
            </a:r>
            <a:r>
              <a:rPr lang="el-GR" sz="3200" u="sng" dirty="0" err="1"/>
              <a:t>τῆς</a:t>
            </a:r>
            <a:r>
              <a:rPr lang="el-GR" sz="3200" u="sng" dirty="0"/>
              <a:t> </a:t>
            </a:r>
            <a:r>
              <a:rPr lang="el-GR" sz="3200" u="sng" dirty="0" err="1"/>
              <a:t>εὐχαριστιακῆς</a:t>
            </a:r>
            <a:r>
              <a:rPr lang="el-GR" sz="3200" u="sng" dirty="0"/>
              <a:t> </a:t>
            </a:r>
            <a:r>
              <a:rPr lang="el-GR" sz="3200" u="sng" dirty="0" err="1"/>
              <a:t>Ἀναφορᾶς</a:t>
            </a:r>
            <a:endParaRPr lang="en-GR" sz="3200" u="sng" dirty="0"/>
          </a:p>
          <a:p>
            <a:r>
              <a:rPr lang="el-GR" sz="3200" dirty="0" err="1"/>
              <a:t>Ὅπως</a:t>
            </a:r>
            <a:r>
              <a:rPr lang="el-GR" sz="3200" dirty="0"/>
              <a:t> προαναφέρθηκε,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ὅρος</a:t>
            </a:r>
            <a:r>
              <a:rPr lang="el-GR" sz="3200" dirty="0"/>
              <a:t> «</a:t>
            </a:r>
            <a:r>
              <a:rPr lang="el-GR" sz="3200" dirty="0" err="1"/>
              <a:t>Ἀναφορά</a:t>
            </a:r>
            <a:r>
              <a:rPr lang="el-GR" sz="3200" dirty="0"/>
              <a:t>» προσδιορίζει-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γλώσσα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Ἀνατολῆς</a:t>
            </a:r>
            <a:r>
              <a:rPr lang="el-GR" sz="3200" dirty="0"/>
              <a:t>-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προσευχή.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εὐχαριστίας</a:t>
            </a:r>
            <a:r>
              <a:rPr lang="el-GR" sz="3200" dirty="0"/>
              <a:t>»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πρωτογγενῶς</a:t>
            </a:r>
            <a:r>
              <a:rPr lang="el-GR" sz="3200" dirty="0"/>
              <a:t> συνυφασμένη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Μυστήριο,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παρέδωσε </a:t>
            </a:r>
            <a:r>
              <a:rPr lang="el-GR" sz="3200" dirty="0" err="1"/>
              <a:t>ὁ</a:t>
            </a:r>
            <a:r>
              <a:rPr lang="el-GR" sz="3200" dirty="0"/>
              <a:t> Κύριος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Μυστικὸ</a:t>
            </a:r>
            <a:r>
              <a:rPr lang="el-GR" sz="3200" dirty="0"/>
              <a:t> </a:t>
            </a:r>
            <a:r>
              <a:rPr lang="el-GR" sz="3200" dirty="0" err="1"/>
              <a:t>Δεῖπνο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Κύριος «</a:t>
            </a:r>
            <a:r>
              <a:rPr lang="el-GR" sz="3200" dirty="0" err="1"/>
              <a:t>εὐχαρίστησε</a:t>
            </a:r>
            <a:r>
              <a:rPr lang="el-GR" sz="3200" dirty="0"/>
              <a:t>» </a:t>
            </a:r>
            <a:r>
              <a:rPr lang="el-GR" sz="3200" dirty="0" err="1"/>
              <a:t>ἐμφανίζεται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κυρίαρχη πράξη,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σχετικὲς</a:t>
            </a:r>
            <a:r>
              <a:rPr lang="el-GR" sz="3200" dirty="0"/>
              <a:t> διηγήσεις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Ματθαῖον</a:t>
            </a:r>
            <a:r>
              <a:rPr lang="el-GR" sz="3200" dirty="0"/>
              <a:t> και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Κουκᾶν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ἑβραϊκὴ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ταυτοσημείας</a:t>
            </a:r>
            <a:r>
              <a:rPr lang="el-GR" sz="3200" dirty="0"/>
              <a:t> «</a:t>
            </a:r>
            <a:r>
              <a:rPr lang="el-GR" sz="3200" dirty="0" err="1"/>
              <a:t>εὐχαριστίας</a:t>
            </a:r>
            <a:r>
              <a:rPr lang="el-GR" sz="3200" dirty="0"/>
              <a:t>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εὐλογίας</a:t>
            </a:r>
            <a:r>
              <a:rPr lang="el-GR" sz="3200" dirty="0"/>
              <a:t>» (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ἑλληνιστικὴ</a:t>
            </a:r>
            <a:r>
              <a:rPr lang="el-GR" sz="3200" dirty="0"/>
              <a:t> παράδοση </a:t>
            </a:r>
            <a:r>
              <a:rPr lang="el-GR" sz="3200" dirty="0" err="1"/>
              <a:t>τῆς</a:t>
            </a:r>
            <a:r>
              <a:rPr lang="el-GR" sz="3200" dirty="0"/>
              <a:t> διηγήσεως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Μᾶρκον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δύο </a:t>
            </a:r>
            <a:r>
              <a:rPr lang="el-GR" sz="3200" dirty="0" err="1"/>
              <a:t>ὅροι</a:t>
            </a:r>
            <a:r>
              <a:rPr lang="el-GR" sz="3200" dirty="0"/>
              <a:t> διακρίνονται).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343588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13910-C2D5-0E45-9332-92D4AAB82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12" y="0"/>
            <a:ext cx="11276888" cy="5982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BA579-418C-B743-9378-AD1471372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12" y="145279"/>
            <a:ext cx="12006840" cy="6554621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εὐλογία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Κυρίου- συνώνυμη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«</a:t>
            </a:r>
            <a:r>
              <a:rPr lang="el-GR" sz="3200" dirty="0" err="1"/>
              <a:t>εὐχαριστία</a:t>
            </a:r>
            <a:r>
              <a:rPr lang="el-GR" sz="3200" dirty="0"/>
              <a:t>»-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καταχωριστεῖ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συνείδηση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συνυφασμένη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παραδοθὲν</a:t>
            </a:r>
            <a:r>
              <a:rPr lang="el-GR" sz="3200" dirty="0"/>
              <a:t> Μυστήριο μία </a:t>
            </a:r>
            <a:r>
              <a:rPr lang="el-GR" sz="3200" dirty="0" err="1"/>
              <a:t>ἡμέρα</a:t>
            </a:r>
            <a:r>
              <a:rPr lang="el-GR" sz="3200" dirty="0"/>
              <a:t>, </a:t>
            </a:r>
            <a:r>
              <a:rPr lang="el-GR" sz="3200" dirty="0" err="1"/>
              <a:t>ἤδη</a:t>
            </a:r>
            <a:r>
              <a:rPr lang="el-GR" sz="3200" dirty="0"/>
              <a:t>,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Ἀνάσταση</a:t>
            </a:r>
            <a:r>
              <a:rPr lang="el-GR" sz="3200" dirty="0"/>
              <a:t>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Ἐμμαοὺς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δύο </a:t>
            </a:r>
            <a:r>
              <a:rPr lang="el-GR" sz="3200" dirty="0" err="1"/>
              <a:t>μαθητὲς</a:t>
            </a:r>
            <a:r>
              <a:rPr lang="el-GR" sz="3200" dirty="0"/>
              <a:t> </a:t>
            </a:r>
            <a:r>
              <a:rPr lang="el-GR" sz="3200" dirty="0" err="1"/>
              <a:t>ἀναγνωρίζουν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Κύριο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εὐλογία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ἄρτου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Ὀλίγα</a:t>
            </a:r>
            <a:r>
              <a:rPr lang="el-GR" sz="3200" dirty="0"/>
              <a:t> χρόνια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Μυστικὸ</a:t>
            </a:r>
            <a:r>
              <a:rPr lang="el-GR" sz="3200" dirty="0"/>
              <a:t> </a:t>
            </a:r>
            <a:r>
              <a:rPr lang="el-GR" sz="3200" dirty="0" err="1"/>
              <a:t>Δεῖπνο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παύλεια</a:t>
            </a:r>
            <a:r>
              <a:rPr lang="el-GR" sz="3200" dirty="0"/>
              <a:t> </a:t>
            </a:r>
            <a:r>
              <a:rPr lang="el-GR" sz="3200" dirty="0" err="1"/>
              <a:t>ἐπισήμανση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Α´ </a:t>
            </a:r>
            <a:r>
              <a:rPr lang="el-GR" sz="3200" dirty="0" err="1"/>
              <a:t>Κορ</a:t>
            </a:r>
            <a:r>
              <a:rPr lang="el-GR" sz="3200" dirty="0"/>
              <a:t>. 11, 24-25 διατυπώνει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ἐξαιρετικὴ</a:t>
            </a:r>
            <a:r>
              <a:rPr lang="el-GR" sz="3200" dirty="0"/>
              <a:t> σαφήνεια </a:t>
            </a:r>
            <a:r>
              <a:rPr lang="el-GR" sz="3200" dirty="0" err="1"/>
              <a:t>τὸ</a:t>
            </a:r>
            <a:r>
              <a:rPr lang="el-GR" sz="3200" dirty="0"/>
              <a:t> σύνδεσμο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παραδοθέντος</a:t>
            </a:r>
            <a:r>
              <a:rPr lang="el-GR" sz="3200" dirty="0"/>
              <a:t> Μυστηρίου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πράξη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εὐχαριστίας</a:t>
            </a:r>
            <a:r>
              <a:rPr lang="el-GR" sz="3200" dirty="0"/>
              <a:t>: </a:t>
            </a:r>
            <a:r>
              <a:rPr lang="el-GR" sz="3200" i="1" dirty="0" err="1"/>
              <a:t>Ἐγὼ</a:t>
            </a:r>
            <a:r>
              <a:rPr lang="el-GR" sz="3200" i="1" dirty="0"/>
              <a:t> </a:t>
            </a:r>
            <a:r>
              <a:rPr lang="el-GR" sz="3200" i="1" dirty="0" err="1"/>
              <a:t>γὰρ</a:t>
            </a:r>
            <a:r>
              <a:rPr lang="el-GR" sz="3200" i="1" dirty="0"/>
              <a:t> </a:t>
            </a:r>
            <a:r>
              <a:rPr lang="el-GR" sz="3200" i="1" dirty="0" err="1"/>
              <a:t>παρέλαβον</a:t>
            </a:r>
            <a:r>
              <a:rPr lang="el-GR" sz="3200" i="1" dirty="0"/>
              <a:t> </a:t>
            </a:r>
            <a:r>
              <a:rPr lang="el-GR" sz="3200" i="1" dirty="0" err="1"/>
              <a:t>ἀπὸ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Κυρίου, </a:t>
            </a:r>
            <a:r>
              <a:rPr lang="el-GR" sz="3200" i="1" dirty="0" err="1"/>
              <a:t>ὅ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παρέδωκα</a:t>
            </a:r>
            <a:r>
              <a:rPr lang="el-GR" sz="3200" i="1" dirty="0"/>
              <a:t> </a:t>
            </a:r>
            <a:r>
              <a:rPr lang="el-GR" sz="3200" i="1" dirty="0" err="1"/>
              <a:t>ὑμῖν</a:t>
            </a:r>
            <a:r>
              <a:rPr lang="el-GR" sz="3200" i="1" dirty="0"/>
              <a:t>, </a:t>
            </a:r>
            <a:r>
              <a:rPr lang="el-GR" sz="3200" i="1" dirty="0" err="1"/>
              <a:t>ὅτι</a:t>
            </a:r>
            <a:r>
              <a:rPr lang="el-GR" sz="3200" i="1" dirty="0"/>
              <a:t> </a:t>
            </a:r>
            <a:r>
              <a:rPr lang="el-GR" sz="3200" i="1" dirty="0" err="1"/>
              <a:t>ὁ</a:t>
            </a:r>
            <a:r>
              <a:rPr lang="el-GR" sz="3200" i="1" dirty="0"/>
              <a:t> Κύριος </a:t>
            </a:r>
            <a:r>
              <a:rPr lang="el-GR" sz="3200" i="1" dirty="0" err="1"/>
              <a:t>Ἰησοῦς</a:t>
            </a:r>
            <a:r>
              <a:rPr lang="el-GR" sz="3200" i="1" dirty="0"/>
              <a:t> </a:t>
            </a:r>
            <a:r>
              <a:rPr lang="el-GR" sz="3200" i="1" dirty="0" err="1"/>
              <a:t>ἐν</a:t>
            </a:r>
            <a:r>
              <a:rPr lang="el-GR" sz="3200" i="1" dirty="0"/>
              <a:t> </a:t>
            </a:r>
            <a:r>
              <a:rPr lang="el-GR" sz="3200" i="1" dirty="0" err="1"/>
              <a:t>τῇ</a:t>
            </a:r>
            <a:r>
              <a:rPr lang="el-GR" sz="3200" i="1" dirty="0"/>
              <a:t> </a:t>
            </a:r>
            <a:r>
              <a:rPr lang="el-GR" sz="3200" i="1" dirty="0" err="1"/>
              <a:t>νυκτὶ</a:t>
            </a:r>
            <a:r>
              <a:rPr lang="el-GR" sz="3200" i="1" dirty="0"/>
              <a:t> </a:t>
            </a:r>
            <a:r>
              <a:rPr lang="el-GR" sz="3200" i="1" dirty="0" err="1"/>
              <a:t>ᾗ</a:t>
            </a:r>
            <a:r>
              <a:rPr lang="el-GR" sz="3200" i="1" dirty="0"/>
              <a:t> </a:t>
            </a:r>
            <a:r>
              <a:rPr lang="el-GR" sz="3200" i="1" dirty="0" err="1"/>
              <a:t>παρεδίδοτο</a:t>
            </a:r>
            <a:r>
              <a:rPr lang="el-GR" sz="3200" i="1" dirty="0"/>
              <a:t> </a:t>
            </a:r>
            <a:r>
              <a:rPr lang="el-GR" sz="3200" i="1" dirty="0" err="1"/>
              <a:t>ἔλαβεν</a:t>
            </a:r>
            <a:r>
              <a:rPr lang="el-GR" sz="3200" i="1" dirty="0"/>
              <a:t> </a:t>
            </a:r>
            <a:r>
              <a:rPr lang="el-GR" sz="3200" i="1" dirty="0" err="1"/>
              <a:t>ἄρτον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εὐχαριστήσας</a:t>
            </a:r>
            <a:r>
              <a:rPr lang="el-GR" sz="3200" i="1" dirty="0"/>
              <a:t> </a:t>
            </a:r>
            <a:r>
              <a:rPr lang="el-GR" sz="3200" i="1" dirty="0" err="1"/>
              <a:t>ἔκλασεν</a:t>
            </a:r>
            <a:r>
              <a:rPr lang="el-GR" sz="3200" i="1" dirty="0"/>
              <a:t>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εἶπεν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851601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29B6E-68CC-AD44-9643-597167FCB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5458" y="-365126"/>
            <a:ext cx="11165791" cy="56167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D0D88-1220-8D47-9F95-FA8C31C76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918" y="196551"/>
            <a:ext cx="11165791" cy="6552981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εὐχαριστίας</a:t>
            </a:r>
            <a:r>
              <a:rPr lang="el-GR" sz="3200" dirty="0"/>
              <a:t>» </a:t>
            </a:r>
            <a:r>
              <a:rPr lang="el-GR" sz="3200" dirty="0" err="1"/>
              <a:t>προηγεῖται</a:t>
            </a:r>
            <a:r>
              <a:rPr lang="el-GR" sz="3200" dirty="0"/>
              <a:t>, </a:t>
            </a:r>
            <a:r>
              <a:rPr lang="el-GR" sz="3200" dirty="0" err="1"/>
              <a:t>χρονικῶς</a:t>
            </a:r>
            <a:r>
              <a:rPr lang="el-GR" sz="3200" dirty="0"/>
              <a:t>, </a:t>
            </a:r>
            <a:r>
              <a:rPr lang="el-GR" sz="3200" dirty="0" err="1"/>
              <a:t>τῶν</a:t>
            </a:r>
            <a:r>
              <a:rPr lang="el-GR" sz="3200" dirty="0"/>
              <a:t> δύο </a:t>
            </a:r>
            <a:r>
              <a:rPr lang="el-GR" sz="3200" dirty="0" err="1"/>
              <a:t>ἄλλων</a:t>
            </a:r>
            <a:r>
              <a:rPr lang="el-GR" sz="3200" dirty="0"/>
              <a:t> </a:t>
            </a:r>
            <a:r>
              <a:rPr lang="el-GR" sz="3200" dirty="0" err="1"/>
              <a:t>ὅρων</a:t>
            </a:r>
            <a:r>
              <a:rPr lang="el-GR" sz="3200" dirty="0"/>
              <a:t> («</a:t>
            </a:r>
            <a:r>
              <a:rPr lang="el-GR" sz="3200" dirty="0" err="1"/>
              <a:t>Δεῖπνο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Κυρίου» </a:t>
            </a:r>
            <a:r>
              <a:rPr lang="el-GR" sz="3200" dirty="0" err="1"/>
              <a:t>καὶ</a:t>
            </a:r>
            <a:r>
              <a:rPr lang="el-GR" sz="3200" dirty="0"/>
              <a:t> «</a:t>
            </a:r>
            <a:r>
              <a:rPr lang="el-GR" sz="3200" dirty="0" err="1"/>
              <a:t>Κλάσις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ἄρτου</a:t>
            </a:r>
            <a:r>
              <a:rPr lang="el-GR" sz="3200" dirty="0"/>
              <a:t>»),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ὁποίους</a:t>
            </a:r>
            <a:r>
              <a:rPr lang="el-GR" sz="3200" dirty="0"/>
              <a:t> σημαίνεται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Καινὴ</a:t>
            </a:r>
            <a:r>
              <a:rPr lang="el-GR" sz="3200" dirty="0"/>
              <a:t> Διαθήκη </a:t>
            </a:r>
            <a:r>
              <a:rPr lang="el-GR" sz="3200" dirty="0" err="1"/>
              <a:t>ἐκεῖνο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συνέστησε </a:t>
            </a:r>
            <a:r>
              <a:rPr lang="el-GR" sz="3200" dirty="0" err="1"/>
              <a:t>ὁ</a:t>
            </a:r>
            <a:r>
              <a:rPr lang="el-GR" sz="3200" dirty="0"/>
              <a:t> Κύριος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Μυστικὸ</a:t>
            </a:r>
            <a:r>
              <a:rPr lang="el-GR" sz="3200" dirty="0"/>
              <a:t> </a:t>
            </a:r>
            <a:r>
              <a:rPr lang="el-GR" sz="3200" dirty="0" err="1"/>
              <a:t>Δεῖπνο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«</a:t>
            </a:r>
            <a:r>
              <a:rPr lang="el-GR" sz="3200" dirty="0" err="1"/>
              <a:t>εὐχαριστία</a:t>
            </a:r>
            <a:r>
              <a:rPr lang="el-GR" sz="3200" dirty="0"/>
              <a:t>», </a:t>
            </a:r>
            <a:r>
              <a:rPr lang="el-GR" sz="3200" dirty="0" err="1"/>
              <a:t>ὅμως</a:t>
            </a:r>
            <a:r>
              <a:rPr lang="el-GR" sz="3200" dirty="0"/>
              <a:t>, συνδέεται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Καινὴ</a:t>
            </a:r>
            <a:r>
              <a:rPr lang="el-GR" sz="3200" dirty="0"/>
              <a:t> Διαθήκη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δοξολογικῆς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ὑμνητικῆς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Θεό, </a:t>
            </a:r>
            <a:r>
              <a:rPr lang="el-GR" sz="3200" dirty="0" err="1"/>
              <a:t>ἐνῶ</a:t>
            </a:r>
            <a:r>
              <a:rPr lang="el-GR" sz="3200" dirty="0"/>
              <a:t> μόνο </a:t>
            </a:r>
            <a:r>
              <a:rPr lang="el-GR" sz="3200" dirty="0" err="1"/>
              <a:t>σὲ</a:t>
            </a:r>
            <a:r>
              <a:rPr lang="el-GR" sz="3200" dirty="0"/>
              <a:t> δύο μαρτυρίες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πιθανὸ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σημαίνει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πράξη.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ἐξέλιξη</a:t>
            </a:r>
            <a:r>
              <a:rPr lang="el-GR" sz="3200" dirty="0"/>
              <a:t>, πάντως,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διὰ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ὅρου</a:t>
            </a:r>
            <a:r>
              <a:rPr lang="el-GR" sz="3200" dirty="0"/>
              <a:t> «</a:t>
            </a:r>
            <a:r>
              <a:rPr lang="el-GR" sz="3200" dirty="0" err="1"/>
              <a:t>εὐχαριστία</a:t>
            </a:r>
            <a:r>
              <a:rPr lang="el-GR" sz="3200" dirty="0"/>
              <a:t>» </a:t>
            </a:r>
            <a:r>
              <a:rPr lang="el-GR" sz="3200" dirty="0" err="1"/>
              <a:t>ἐννοιολογικὴ</a:t>
            </a:r>
            <a:r>
              <a:rPr lang="el-GR" sz="3200" dirty="0"/>
              <a:t> σηματοδότηση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λειτουργικῆς</a:t>
            </a:r>
            <a:r>
              <a:rPr lang="el-GR" sz="3200" dirty="0"/>
              <a:t> πράξεως </a:t>
            </a:r>
            <a:r>
              <a:rPr lang="el-GR" sz="3200" dirty="0" err="1"/>
              <a:t>μαρτυρεῖται</a:t>
            </a:r>
            <a:r>
              <a:rPr lang="el-GR" sz="3200" dirty="0"/>
              <a:t> σαφέστατα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ἀρχὲς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2</a:t>
            </a:r>
            <a:r>
              <a:rPr lang="el-GR" sz="3200" baseline="30000" dirty="0"/>
              <a:t>ου</a:t>
            </a:r>
            <a:r>
              <a:rPr lang="el-GR" sz="3200" dirty="0"/>
              <a:t> μ.Χ. </a:t>
            </a:r>
            <a:r>
              <a:rPr lang="el-GR" sz="3200" dirty="0" err="1"/>
              <a:t>αἰώνα</a:t>
            </a:r>
            <a:r>
              <a:rPr lang="el-GR" sz="3200" dirty="0"/>
              <a:t>, </a:t>
            </a:r>
            <a:r>
              <a:rPr lang="el-GR" sz="3200" dirty="0" err="1"/>
              <a:t>τὸσο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i="1" dirty="0" err="1"/>
              <a:t>Διδαχὴ</a:t>
            </a:r>
            <a:r>
              <a:rPr lang="el-GR" sz="3200" i="1" dirty="0"/>
              <a:t> </a:t>
            </a:r>
            <a:r>
              <a:rPr lang="el-GR" sz="3200" i="1" dirty="0" err="1"/>
              <a:t>τῶν</a:t>
            </a:r>
            <a:r>
              <a:rPr lang="el-GR" sz="3200" i="1" dirty="0"/>
              <a:t> Δώδεκα </a:t>
            </a:r>
            <a:r>
              <a:rPr lang="el-GR" sz="3200" i="1" dirty="0" err="1"/>
              <a:t>Ἀποστόλων</a:t>
            </a:r>
            <a:r>
              <a:rPr lang="el-GR" sz="3200" dirty="0"/>
              <a:t> (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τέλους του 1</a:t>
            </a:r>
            <a:r>
              <a:rPr lang="el-GR" sz="3200" baseline="30000" dirty="0"/>
              <a:t>ου</a:t>
            </a:r>
            <a:r>
              <a:rPr lang="el-GR" sz="3200" dirty="0"/>
              <a:t>- </a:t>
            </a:r>
            <a:r>
              <a:rPr lang="el-GR" sz="3200" dirty="0" err="1"/>
              <a:t>ἀρχὲς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2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.),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Ἰγνάτιο</a:t>
            </a:r>
            <a:r>
              <a:rPr lang="el-GR" sz="3200" dirty="0"/>
              <a:t> </a:t>
            </a:r>
            <a:r>
              <a:rPr lang="el-GR" sz="3200" dirty="0" err="1"/>
              <a:t>Ἀντιοχείας</a:t>
            </a:r>
            <a:r>
              <a:rPr lang="el-GR" sz="3200" dirty="0"/>
              <a:t> (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110 μ.Χ.)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Ἰουστίνο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φιλόσοφο </a:t>
            </a:r>
            <a:r>
              <a:rPr lang="el-GR" sz="3200" dirty="0" err="1"/>
              <a:t>καὶ</a:t>
            </a:r>
            <a:r>
              <a:rPr lang="el-GR" sz="3200" dirty="0"/>
              <a:t> μάρτυρα (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150 μ.Χ.).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859117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0CC80-ABDE-F746-98FD-0E2181845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12" y="1"/>
            <a:ext cx="11276888" cy="85458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3826FC-8FE9-A44F-A5D8-D7704B6BB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12" y="205099"/>
            <a:ext cx="11955566" cy="6571716"/>
          </a:xfrm>
        </p:spPr>
        <p:txBody>
          <a:bodyPr>
            <a:normAutofit lnSpcReduction="10000"/>
          </a:bodyPr>
          <a:lstStyle/>
          <a:p>
            <a:r>
              <a:rPr lang="el-GR" sz="3200" dirty="0"/>
              <a:t>Διακρίνουμε, </a:t>
            </a:r>
            <a:r>
              <a:rPr lang="el-GR" sz="3200" dirty="0" err="1"/>
              <a:t>ἤδη</a:t>
            </a:r>
            <a:r>
              <a:rPr lang="el-GR" sz="3200" dirty="0"/>
              <a:t>, </a:t>
            </a:r>
            <a:r>
              <a:rPr lang="el-GR" sz="3200" dirty="0" err="1"/>
              <a:t>μὲ</a:t>
            </a:r>
            <a:r>
              <a:rPr lang="el-GR" sz="3200" dirty="0"/>
              <a:t> σαφήνεια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ἐξέλιξη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Μυστικὸ</a:t>
            </a:r>
            <a:r>
              <a:rPr lang="el-GR" sz="3200" dirty="0"/>
              <a:t> </a:t>
            </a:r>
            <a:r>
              <a:rPr lang="el-GR" sz="3200" dirty="0" err="1"/>
              <a:t>Δεῖπνο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</a:t>
            </a:r>
            <a:r>
              <a:rPr lang="el-GR" sz="3200" dirty="0" err="1"/>
              <a:t>Ἀναφορά</a:t>
            </a:r>
            <a:r>
              <a:rPr lang="el-GR" sz="3200" dirty="0"/>
              <a:t>: </a:t>
            </a:r>
            <a:r>
              <a:rPr lang="el-GR" sz="3200" dirty="0" err="1"/>
              <a:t>ὁ</a:t>
            </a:r>
            <a:r>
              <a:rPr lang="el-GR" sz="3200" dirty="0"/>
              <a:t> Κύριος </a:t>
            </a:r>
            <a:r>
              <a:rPr lang="el-GR" sz="3200" dirty="0" err="1"/>
              <a:t>ἔλαβε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ἄρτο</a:t>
            </a:r>
            <a:r>
              <a:rPr lang="el-GR" sz="3200" dirty="0"/>
              <a:t>, </a:t>
            </a:r>
            <a:r>
              <a:rPr lang="el-GR" sz="3200" dirty="0" err="1"/>
              <a:t>εὐχαρίστησε</a:t>
            </a:r>
            <a:r>
              <a:rPr lang="el-GR" sz="3200" dirty="0"/>
              <a:t>, </a:t>
            </a:r>
            <a:r>
              <a:rPr lang="el-GR" sz="3200" dirty="0" err="1"/>
              <a:t>ἔκλασε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διέδωσε, </a:t>
            </a:r>
            <a:r>
              <a:rPr lang="el-GR" sz="3200" dirty="0" err="1"/>
              <a:t>ἔλαβε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ποτήριο</a:t>
            </a:r>
            <a:r>
              <a:rPr lang="el-GR" sz="3200" dirty="0"/>
              <a:t>, </a:t>
            </a:r>
            <a:r>
              <a:rPr lang="el-GR" sz="3200" dirty="0" err="1"/>
              <a:t>εὐχαρίστησε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ἔδωσε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Μαθητές.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πρώτη </a:t>
            </a:r>
            <a:r>
              <a:rPr lang="el-GR" sz="3200" dirty="0" err="1"/>
              <a:t>Ἐκκλησία</a:t>
            </a:r>
            <a:r>
              <a:rPr lang="el-GR" sz="3200" dirty="0"/>
              <a:t> διαμορφώνει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λειτουργική της πράξη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ἀπόλυτη</a:t>
            </a:r>
            <a:r>
              <a:rPr lang="el-GR" sz="3200" dirty="0"/>
              <a:t> </a:t>
            </a:r>
            <a:r>
              <a:rPr lang="el-GR" sz="3200" dirty="0" err="1"/>
              <a:t>ἀντιστοιχία</a:t>
            </a:r>
            <a:r>
              <a:rPr lang="el-GR" sz="3200" dirty="0"/>
              <a:t>: προσφορά, προσευχή (</a:t>
            </a:r>
            <a:r>
              <a:rPr lang="el-GR" sz="3200" dirty="0" err="1"/>
              <a:t>εὐχαριστήριος</a:t>
            </a:r>
            <a:r>
              <a:rPr lang="el-GR" sz="3200" dirty="0"/>
              <a:t>- </a:t>
            </a:r>
            <a:r>
              <a:rPr lang="el-GR" sz="3200" dirty="0" err="1"/>
              <a:t>ἐπίκληση</a:t>
            </a:r>
            <a:r>
              <a:rPr lang="el-GR" sz="3200" dirty="0"/>
              <a:t>), </a:t>
            </a:r>
            <a:r>
              <a:rPr lang="el-GR" sz="3200" dirty="0" err="1"/>
              <a:t>κλάσις</a:t>
            </a:r>
            <a:r>
              <a:rPr lang="el-GR" sz="3200" dirty="0"/>
              <a:t>, </a:t>
            </a:r>
            <a:r>
              <a:rPr lang="el-GR" sz="3200" dirty="0" err="1"/>
              <a:t>Μετάληψις</a:t>
            </a:r>
            <a:r>
              <a:rPr lang="el-GR" sz="3200" dirty="0"/>
              <a:t> Σώματος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Αἵματος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πράξη κυρίαρχο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, ο </a:t>
            </a:r>
            <a:r>
              <a:rPr lang="el-GR" sz="3200" dirty="0" err="1"/>
              <a:t>εὐχαριστήριος</a:t>
            </a:r>
            <a:r>
              <a:rPr lang="el-GR" sz="3200" dirty="0"/>
              <a:t> χαρακτήρας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ὁποίας</a:t>
            </a:r>
            <a:r>
              <a:rPr lang="el-GR" sz="3200" dirty="0"/>
              <a:t> </a:t>
            </a:r>
            <a:r>
              <a:rPr lang="el-GR" sz="3200" dirty="0" err="1"/>
              <a:t>ὑποθέτουμε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θα </a:t>
            </a:r>
            <a:r>
              <a:rPr lang="el-GR" sz="3200" dirty="0" err="1"/>
              <a:t>περιελάμβανε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ὑπόμνηση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σχεδίου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Οἰκονομίας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σωτηρία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πρῶτοι</a:t>
            </a:r>
            <a:r>
              <a:rPr lang="el-GR" sz="3200" dirty="0"/>
              <a:t> </a:t>
            </a:r>
            <a:r>
              <a:rPr lang="el-GR" sz="3200" dirty="0" err="1"/>
              <a:t>Χριστιανοὶ</a:t>
            </a:r>
            <a:r>
              <a:rPr lang="el-GR" sz="3200" dirty="0"/>
              <a:t> </a:t>
            </a:r>
            <a:r>
              <a:rPr lang="el-GR" sz="3200" dirty="0" err="1"/>
              <a:t>διατηροῦσαν</a:t>
            </a:r>
            <a:r>
              <a:rPr lang="el-GR" sz="3200" dirty="0"/>
              <a:t> </a:t>
            </a:r>
            <a:r>
              <a:rPr lang="el-GR" sz="3200" dirty="0" err="1"/>
              <a:t>ἔντονη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συνείδηση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εὐχαριστία</a:t>
            </a:r>
            <a:r>
              <a:rPr lang="el-GR" sz="3200" dirty="0"/>
              <a:t> τους </a:t>
            </a:r>
            <a:r>
              <a:rPr lang="el-GR" sz="3200" dirty="0" err="1"/>
              <a:t>εἶχε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αἴτιο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σωτηριῶδες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738825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93282-A6E4-4444-B28C-4A7D30D52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59821" y="-45718"/>
            <a:ext cx="11293979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B0FBFF-01F5-214E-9482-A1A990A01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1" y="145278"/>
            <a:ext cx="11998295" cy="6551633"/>
          </a:xfrm>
        </p:spPr>
        <p:txBody>
          <a:bodyPr>
            <a:normAutofit/>
          </a:bodyPr>
          <a:lstStyle/>
          <a:p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βάσεως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ἀναπτύχθηκε</a:t>
            </a:r>
            <a:r>
              <a:rPr lang="el-GR" sz="3200" dirty="0"/>
              <a:t> </a:t>
            </a:r>
            <a:r>
              <a:rPr lang="el-GR" sz="3200" dirty="0" err="1"/>
              <a:t>προβληματισμὸς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χριστολογικὸς</a:t>
            </a:r>
            <a:r>
              <a:rPr lang="el-GR" sz="3200" dirty="0"/>
              <a:t> </a:t>
            </a:r>
            <a:r>
              <a:rPr lang="el-GR" sz="3200" dirty="0" err="1"/>
              <a:t>ὕμνος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Φιλιππησίους</a:t>
            </a:r>
            <a:r>
              <a:rPr lang="el-GR" sz="3200" dirty="0"/>
              <a:t> </a:t>
            </a:r>
            <a:r>
              <a:rPr lang="el-GR" sz="3200" dirty="0" err="1"/>
              <a:t>ἐπιστολῆς</a:t>
            </a:r>
            <a:r>
              <a:rPr lang="el-GR" sz="3200" dirty="0"/>
              <a:t> (2, 6-11)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ἀρχαιότατο</a:t>
            </a:r>
            <a:r>
              <a:rPr lang="el-GR" sz="3200" dirty="0"/>
              <a:t> κείμενο </a:t>
            </a:r>
            <a:r>
              <a:rPr lang="el-GR" sz="3200" dirty="0" err="1"/>
              <a:t>εὐχαριστιακῆς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,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ὅμως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διατυπωθοῦν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θέσεως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ἀπολύτως</a:t>
            </a:r>
            <a:r>
              <a:rPr lang="el-GR" sz="3200" dirty="0"/>
              <a:t> </a:t>
            </a:r>
            <a:r>
              <a:rPr lang="el-GR" sz="3200" dirty="0" err="1"/>
              <a:t>θετικὰ</a:t>
            </a:r>
            <a:r>
              <a:rPr lang="el-GR" sz="3200" dirty="0"/>
              <a:t> συμπεράσματα.</a:t>
            </a:r>
          </a:p>
          <a:p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πρωτογεννὴς</a:t>
            </a:r>
            <a:r>
              <a:rPr lang="el-GR" sz="3200" dirty="0"/>
              <a:t> </a:t>
            </a:r>
            <a:r>
              <a:rPr lang="el-GR" sz="3200" dirty="0" err="1"/>
              <a:t>μορφὴ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Λειτουργίας,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προστέθηκε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εἰσαγωγικὸ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παραπεμπει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λατρεία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Συναγωγῆς</a:t>
            </a:r>
            <a:r>
              <a:rPr lang="el-GR" sz="3200" dirty="0"/>
              <a:t> (ψαλμοί, προσευχές, </a:t>
            </a:r>
            <a:r>
              <a:rPr lang="el-GR" sz="3200" dirty="0" err="1"/>
              <a:t>ἀνάγνωση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προφητειῶν</a:t>
            </a:r>
            <a:r>
              <a:rPr lang="el-GR" sz="3200" dirty="0"/>
              <a:t>).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αὐτό</a:t>
            </a:r>
            <a:r>
              <a:rPr lang="el-GR" sz="3200" dirty="0"/>
              <a:t>, </a:t>
            </a:r>
            <a:r>
              <a:rPr lang="el-GR" sz="3200" dirty="0" err="1"/>
              <a:t>ἄλλωστε</a:t>
            </a:r>
            <a:r>
              <a:rPr lang="el-GR" sz="3200" dirty="0"/>
              <a:t>, </a:t>
            </a:r>
            <a:r>
              <a:rPr lang="el-GR" sz="3200" dirty="0" err="1"/>
              <a:t>ἐπεξηγεῖ</a:t>
            </a:r>
            <a:r>
              <a:rPr lang="el-GR" sz="3200" dirty="0"/>
              <a:t> </a:t>
            </a:r>
            <a:r>
              <a:rPr lang="el-GR" sz="3200" dirty="0" err="1"/>
              <a:t>grosso</a:t>
            </a:r>
            <a:r>
              <a:rPr lang="el-GR" sz="3200" dirty="0"/>
              <a:t> </a:t>
            </a:r>
            <a:r>
              <a:rPr lang="el-GR" sz="3200" dirty="0" err="1"/>
              <a:t>modo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αἰτία</a:t>
            </a:r>
            <a:r>
              <a:rPr lang="el-GR" sz="3200" dirty="0"/>
              <a:t> σταθερότητας </a:t>
            </a:r>
            <a:r>
              <a:rPr lang="el-GR" sz="3200" dirty="0" err="1"/>
              <a:t>τοῦ</a:t>
            </a:r>
            <a:r>
              <a:rPr lang="el-GR" sz="3200" dirty="0"/>
              <a:t> πρώτου τμήματος </a:t>
            </a:r>
            <a:r>
              <a:rPr lang="el-GR" sz="3200" dirty="0" err="1"/>
              <a:t>τῆς</a:t>
            </a:r>
            <a:r>
              <a:rPr lang="el-GR" sz="3200" dirty="0"/>
              <a:t> Λειτουργίας,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ἀντίθεση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ἐμφανίζει</a:t>
            </a:r>
            <a:r>
              <a:rPr lang="el-GR" sz="3200" dirty="0"/>
              <a:t> </a:t>
            </a:r>
            <a:r>
              <a:rPr lang="el-GR" sz="3200" dirty="0" err="1"/>
              <a:t>παραλλαγὲς</a:t>
            </a:r>
            <a:r>
              <a:rPr lang="el-GR" sz="3200" dirty="0"/>
              <a:t> τόσο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κείμενα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εὐχαριστιακῶν</a:t>
            </a:r>
            <a:r>
              <a:rPr lang="el-GR" sz="3200" dirty="0"/>
              <a:t> </a:t>
            </a:r>
            <a:r>
              <a:rPr lang="el-GR" sz="3200" dirty="0" err="1"/>
              <a:t>προσευχῶν</a:t>
            </a:r>
            <a:r>
              <a:rPr lang="el-GR" sz="3200" dirty="0"/>
              <a:t>, </a:t>
            </a:r>
            <a:r>
              <a:rPr lang="el-GR" sz="3200" dirty="0" err="1"/>
              <a:t>ὅσο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σιερὰ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τελουμένων</a:t>
            </a:r>
            <a:r>
              <a:rPr lang="el-GR" sz="3200" dirty="0"/>
              <a:t> πράξεων.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046846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BFBA4-B8C5-CA48-B22F-1465F8735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12" y="59821"/>
            <a:ext cx="11276888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DFB47-8067-9546-B20A-4DA061186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12" y="259363"/>
            <a:ext cx="11947021" cy="6403365"/>
          </a:xfrm>
        </p:spPr>
        <p:txBody>
          <a:bodyPr>
            <a:noAutofit/>
          </a:bodyPr>
          <a:lstStyle/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παραλλαγὲς</a:t>
            </a:r>
            <a:r>
              <a:rPr lang="el-GR" sz="3200" dirty="0"/>
              <a:t> </a:t>
            </a:r>
            <a:r>
              <a:rPr lang="el-GR" sz="3200" dirty="0" err="1"/>
              <a:t>αὐτὲς</a:t>
            </a:r>
            <a:r>
              <a:rPr lang="el-GR" sz="3200" dirty="0"/>
              <a:t> δημιούργησαν δύο μεγάλες </a:t>
            </a:r>
            <a:r>
              <a:rPr lang="el-GR" sz="3200" dirty="0" err="1"/>
              <a:t>οἰκογένειες</a:t>
            </a:r>
            <a:r>
              <a:rPr lang="el-GR" sz="3200" dirty="0"/>
              <a:t> </a:t>
            </a:r>
            <a:r>
              <a:rPr lang="el-GR" sz="3200" dirty="0" err="1"/>
              <a:t>Ἀναφορῶν</a:t>
            </a:r>
            <a:r>
              <a:rPr lang="el-GR" sz="3200" dirty="0"/>
              <a:t>: </a:t>
            </a:r>
            <a:r>
              <a:rPr lang="el-GR" sz="3200" dirty="0" err="1"/>
              <a:t>τὴ</a:t>
            </a:r>
            <a:r>
              <a:rPr lang="el-GR" sz="3200" dirty="0"/>
              <a:t> Συριακή (</a:t>
            </a:r>
            <a:r>
              <a:rPr lang="el-GR" sz="3200" dirty="0" err="1"/>
              <a:t>Ἱεροσόλυμα</a:t>
            </a:r>
            <a:r>
              <a:rPr lang="el-GR" sz="3200" dirty="0"/>
              <a:t>/</a:t>
            </a:r>
            <a:r>
              <a:rPr lang="el-GR" sz="3200" dirty="0" err="1"/>
              <a:t>Ἀντιόχεια</a:t>
            </a:r>
            <a:r>
              <a:rPr lang="el-GR" sz="3200" dirty="0"/>
              <a:t>)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Αἰγυπτιακὴ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Ἀλεξανδρινή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Συριακὴ</a:t>
            </a:r>
            <a:r>
              <a:rPr lang="el-GR" sz="3200" dirty="0"/>
              <a:t> παράδοση προσεγγίζει η </a:t>
            </a:r>
            <a:r>
              <a:rPr lang="el-GR" sz="3200" dirty="0" err="1"/>
              <a:t>Γαλλικανικὴ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Δύσεως </a:t>
            </a:r>
            <a:r>
              <a:rPr lang="el-GR" sz="3200" dirty="0" err="1"/>
              <a:t>καὶ</a:t>
            </a:r>
            <a:r>
              <a:rPr lang="el-GR" sz="3200" dirty="0"/>
              <a:t>, μεταγενέστερα,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Βυζαντινὴ</a:t>
            </a:r>
            <a:r>
              <a:rPr lang="el-GR" sz="3200" dirty="0"/>
              <a:t>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Ἀλεξανδρινὴ</a:t>
            </a:r>
            <a:r>
              <a:rPr lang="el-GR" sz="3200" dirty="0"/>
              <a:t> προσεγγίζει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Ρωμαϊκὴ</a:t>
            </a:r>
            <a:r>
              <a:rPr lang="el-GR" sz="3200" dirty="0"/>
              <a:t> παράδοση.</a:t>
            </a:r>
          </a:p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ἀντιπροσωπευτικὲς</a:t>
            </a:r>
            <a:r>
              <a:rPr lang="el-GR" sz="3200" dirty="0"/>
              <a:t> </a:t>
            </a:r>
            <a:r>
              <a:rPr lang="el-GR" sz="3200" dirty="0" err="1"/>
              <a:t>εὐχαριστιακὲς</a:t>
            </a:r>
            <a:r>
              <a:rPr lang="el-GR" sz="3200" dirty="0"/>
              <a:t> </a:t>
            </a:r>
            <a:r>
              <a:rPr lang="el-GR" sz="3200" dirty="0" err="1"/>
              <a:t>Ἀναφορὲς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ἱεροσολυμιτικῆς</a:t>
            </a:r>
            <a:r>
              <a:rPr lang="el-GR" sz="3200" dirty="0"/>
              <a:t>- </a:t>
            </a:r>
            <a:r>
              <a:rPr lang="el-GR" sz="3200" dirty="0" err="1"/>
              <a:t>ἀτοχειανῆς</a:t>
            </a:r>
            <a:r>
              <a:rPr lang="el-GR" sz="3200" dirty="0"/>
              <a:t> παραδόσεως </a:t>
            </a:r>
            <a:r>
              <a:rPr lang="el-GR" sz="3200" dirty="0" err="1"/>
              <a:t>εἶναι</a:t>
            </a:r>
            <a:r>
              <a:rPr lang="el-GR" sz="3200" dirty="0"/>
              <a:t>-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χρονολογικὴ</a:t>
            </a:r>
            <a:r>
              <a:rPr lang="el-GR" sz="3200" dirty="0"/>
              <a:t> σειρά-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Ἰακώβου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ἀδελφοθέου</a:t>
            </a:r>
            <a:r>
              <a:rPr lang="el-GR" sz="3200" dirty="0"/>
              <a:t> (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κυριάρχησε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Ἱεροσολύμων</a:t>
            </a:r>
            <a:r>
              <a:rPr lang="el-GR" sz="3200" dirty="0"/>
              <a:t>)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Μ. Βασιλείου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Ἰ</a:t>
            </a:r>
            <a:r>
              <a:rPr lang="el-GR" sz="3200" dirty="0"/>
              <a:t>. Χρυσοστόμου (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στηρίζεται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συριακῆς</a:t>
            </a:r>
            <a:r>
              <a:rPr lang="el-GR" sz="3200" dirty="0"/>
              <a:t> «</a:t>
            </a: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δώδεκα </a:t>
            </a:r>
            <a:r>
              <a:rPr lang="el-GR" sz="3200" dirty="0" err="1"/>
              <a:t>Ἀποστόλων</a:t>
            </a:r>
            <a:r>
              <a:rPr lang="el-GR" sz="3200" dirty="0"/>
              <a:t>»)</a:t>
            </a:r>
            <a:r>
              <a:rPr lang="en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Ὑπομνημάτων</a:t>
            </a:r>
            <a:r>
              <a:rPr lang="el-GR" sz="3200" dirty="0"/>
              <a:t> 4</a:t>
            </a:r>
            <a:r>
              <a:rPr lang="el-GR" sz="3200" baseline="30000" dirty="0"/>
              <a:t>ου</a:t>
            </a:r>
            <a:r>
              <a:rPr lang="el-GR" sz="3200" dirty="0"/>
              <a:t>-5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., </a:t>
            </a:r>
            <a:r>
              <a:rPr lang="el-GR" sz="3200" dirty="0" err="1"/>
              <a:t>ἤτοι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Μυσταγωγικῶν</a:t>
            </a:r>
            <a:r>
              <a:rPr lang="el-GR" sz="3200" dirty="0"/>
              <a:t> Κατηχήσεων </a:t>
            </a:r>
            <a:r>
              <a:rPr lang="el-GR" sz="3200" dirty="0" err="1"/>
              <a:t>τοῦ</a:t>
            </a:r>
            <a:r>
              <a:rPr lang="el-GR" sz="3200" dirty="0"/>
              <a:t> Κυρίλλου </a:t>
            </a:r>
            <a:r>
              <a:rPr lang="el-GR" sz="3200" dirty="0" err="1"/>
              <a:t>Ἱεροσολύμων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εἰς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75639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9346E-965A-8342-B873-8F5413AF4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59821" y="-45718"/>
            <a:ext cx="11293979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3ED5D-2236-F04E-9959-E21AB689D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1" y="111095"/>
            <a:ext cx="11998295" cy="6657174"/>
          </a:xfrm>
        </p:spPr>
        <p:txBody>
          <a:bodyPr>
            <a:normAutofit/>
          </a:bodyPr>
          <a:lstStyle/>
          <a:p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νοεῖται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σύναξη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συμμετοχὴ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 (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κληρικοὶ</a:t>
            </a:r>
            <a:r>
              <a:rPr lang="el-GR" sz="3200" dirty="0"/>
              <a:t> συμμετέχουν </a:t>
            </a:r>
            <a:r>
              <a:rPr lang="el-GR" sz="3200" dirty="0" err="1"/>
              <a:t>αὐτόματα</a:t>
            </a:r>
            <a:r>
              <a:rPr lang="el-GR" sz="3200" dirty="0"/>
              <a:t>,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τελετουργοί</a:t>
            </a:r>
            <a:r>
              <a:rPr lang="el-GR" sz="3200" dirty="0"/>
              <a:t>)·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συμμετοχὴ</a:t>
            </a:r>
            <a:r>
              <a:rPr lang="el-GR" sz="3200" dirty="0"/>
              <a:t> </a:t>
            </a:r>
            <a:r>
              <a:rPr lang="el-GR" sz="3200" dirty="0" err="1"/>
              <a:t>σχετικοποιεῖται</a:t>
            </a:r>
            <a:r>
              <a:rPr lang="el-GR" sz="3200" dirty="0"/>
              <a:t> (</a:t>
            </a:r>
            <a:r>
              <a:rPr lang="el-GR" sz="3200" dirty="0" err="1"/>
              <a:t>μὲ</a:t>
            </a:r>
            <a:r>
              <a:rPr lang="el-GR" sz="3200" dirty="0"/>
              <a:t> κορύφωση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ἀραιὰ</a:t>
            </a:r>
            <a:r>
              <a:rPr lang="el-GR" sz="3200" dirty="0"/>
              <a:t> Θεία Μετάληψη), τότε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ἀδύνατο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θεωρήσουμε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σύναξη λειτούργησε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Θεία </a:t>
            </a:r>
            <a:r>
              <a:rPr lang="el-GR" sz="3200" dirty="0" err="1"/>
              <a:t>Εὐχαριστία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ἐποχή</a:t>
            </a:r>
            <a:r>
              <a:rPr lang="el-GR" sz="3200" dirty="0"/>
              <a:t> μας, </a:t>
            </a:r>
            <a:r>
              <a:rPr lang="el-GR" sz="3200" dirty="0" err="1"/>
              <a:t>ὅλη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τελετουργικὴ</a:t>
            </a:r>
            <a:r>
              <a:rPr lang="el-GR" sz="3200" dirty="0"/>
              <a:t> λαμπρότητα, </a:t>
            </a:r>
            <a:r>
              <a:rPr lang="el-GR" sz="3200" dirty="0" err="1"/>
              <a:t>ἀλλὰ</a:t>
            </a:r>
            <a:r>
              <a:rPr lang="el-GR" sz="3200" dirty="0"/>
              <a:t> μόνη </a:t>
            </a:r>
            <a:r>
              <a:rPr lang="el-GR" sz="3200" dirty="0" err="1"/>
              <a:t>ἡ</a:t>
            </a:r>
            <a:r>
              <a:rPr lang="el-GR" sz="3200" dirty="0"/>
              <a:t> τελετουργία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ζωοποιήσει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ἐκκλησιαστικὸ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ἁπλοϊκοῦ</a:t>
            </a:r>
            <a:r>
              <a:rPr lang="el-GR" sz="3200" dirty="0"/>
              <a:t> χαρακτήρα διαπίστωση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πιστοὶ</a:t>
            </a:r>
            <a:r>
              <a:rPr lang="el-GR" sz="3200" dirty="0"/>
              <a:t> προσέρχονται </a:t>
            </a:r>
            <a:r>
              <a:rPr lang="el-GR" sz="3200" dirty="0" err="1"/>
              <a:t>στὴ</a:t>
            </a:r>
            <a:r>
              <a:rPr lang="el-GR" sz="3200" dirty="0"/>
              <a:t> Θεία </a:t>
            </a:r>
            <a:r>
              <a:rPr lang="el-GR" sz="3200" dirty="0" err="1"/>
              <a:t>Εὐχαριστία</a:t>
            </a:r>
            <a:r>
              <a:rPr lang="el-GR" sz="3200" dirty="0"/>
              <a:t> (πηγαίνουν κάθε </a:t>
            </a:r>
            <a:r>
              <a:rPr lang="el-GR" sz="3200" dirty="0" err="1"/>
              <a:t>Κυριακὴ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Ναό),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πίστη τους </a:t>
            </a:r>
            <a:r>
              <a:rPr lang="el-GR" sz="3200" dirty="0" err="1"/>
              <a:t>ἀποδεικνύεται</a:t>
            </a:r>
            <a:r>
              <a:rPr lang="el-GR" sz="3200" dirty="0"/>
              <a:t> </a:t>
            </a:r>
            <a:r>
              <a:rPr lang="el-GR" sz="3200" dirty="0" err="1"/>
              <a:t>ἀνεπαρκὴς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καθημερινὴ</a:t>
            </a:r>
            <a:r>
              <a:rPr lang="el-GR" sz="3200" dirty="0"/>
              <a:t> πράξη </a:t>
            </a:r>
            <a:r>
              <a:rPr lang="el-GR" sz="3200" dirty="0" err="1"/>
              <a:t>ὥστε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χαρακτηριστοῦν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πραγματικὰ</a:t>
            </a:r>
            <a:r>
              <a:rPr lang="el-GR" sz="3200" dirty="0"/>
              <a:t> μέλη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, κρύβει </a:t>
            </a:r>
            <a:r>
              <a:rPr lang="el-GR" sz="3200" dirty="0" err="1"/>
              <a:t>ἕνα</a:t>
            </a:r>
            <a:r>
              <a:rPr lang="el-GR" sz="3200" dirty="0"/>
              <a:t> βαθύτατο </a:t>
            </a:r>
            <a:r>
              <a:rPr lang="el-GR" sz="3200" dirty="0" err="1"/>
              <a:t>ἐκκλησιολογικὸ</a:t>
            </a:r>
            <a:r>
              <a:rPr lang="el-GR" sz="3200" dirty="0"/>
              <a:t> προβληματισμό.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36258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574B1-6438-2A48-8354-2E194ACA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12" y="0"/>
            <a:ext cx="11276889" cy="6836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684C3-034E-154F-A3B6-362DD7219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11" y="188006"/>
            <a:ext cx="11938475" cy="64606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 err="1"/>
              <a:t>Διονύσιον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ἀρεοπαγίτην</a:t>
            </a:r>
            <a:r>
              <a:rPr lang="el-GR" sz="3200" dirty="0"/>
              <a:t> </a:t>
            </a:r>
            <a:r>
              <a:rPr lang="el-GR" sz="3200" dirty="0" err="1"/>
              <a:t>ἀποδιδομένου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i="1" dirty="0" err="1"/>
              <a:t>Περὶ</a:t>
            </a:r>
            <a:r>
              <a:rPr lang="el-GR" sz="3200" i="1" dirty="0"/>
              <a:t> </a:t>
            </a:r>
            <a:r>
              <a:rPr lang="el-GR" sz="3200" i="1" dirty="0" err="1"/>
              <a:t>τῆς</a:t>
            </a:r>
            <a:r>
              <a:rPr lang="el-GR" sz="3200" i="1" dirty="0"/>
              <a:t> </a:t>
            </a:r>
            <a:r>
              <a:rPr lang="el-GR" sz="3200" i="1" dirty="0" err="1"/>
              <a:t>ἐκκλησιαστικῆς</a:t>
            </a:r>
            <a:r>
              <a:rPr lang="el-GR" sz="3200" i="1" dirty="0"/>
              <a:t> </a:t>
            </a:r>
            <a:r>
              <a:rPr lang="el-GR" sz="3200" i="1" dirty="0" err="1"/>
              <a:t>ἱεραρχίας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ἑλληνόφωνη</a:t>
            </a:r>
            <a:r>
              <a:rPr lang="el-GR" sz="3200" dirty="0"/>
              <a:t> </a:t>
            </a:r>
            <a:r>
              <a:rPr lang="el-GR" sz="3200" dirty="0" err="1"/>
              <a:t>ἀλεξανδρινὴ</a:t>
            </a:r>
            <a:r>
              <a:rPr lang="el-GR" sz="3200" dirty="0"/>
              <a:t> παράδοση </a:t>
            </a:r>
            <a:r>
              <a:rPr lang="el-GR" sz="3200" dirty="0" err="1"/>
              <a:t>σημαντικὲς</a:t>
            </a:r>
            <a:r>
              <a:rPr lang="el-GR" sz="3200" dirty="0"/>
              <a:t> </a:t>
            </a:r>
            <a:r>
              <a:rPr lang="el-GR" sz="3200" dirty="0" err="1"/>
              <a:t>πηγὲς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εὐχαριστιακὲς</a:t>
            </a:r>
            <a:r>
              <a:rPr lang="el-GR" sz="3200" dirty="0"/>
              <a:t> </a:t>
            </a:r>
            <a:r>
              <a:rPr lang="el-GR" sz="3200" dirty="0" err="1"/>
              <a:t>Ἀναφορὲς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Μάρκου,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Εὐχολογίου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Σεραπίωνος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τῷ</a:t>
            </a:r>
            <a:r>
              <a:rPr lang="el-GR" sz="3200" dirty="0"/>
              <a:t> </a:t>
            </a:r>
            <a:r>
              <a:rPr lang="el-GR" sz="3200" dirty="0" err="1"/>
              <a:t>ὀνόματι</a:t>
            </a:r>
            <a:r>
              <a:rPr lang="el-GR" sz="3200" dirty="0"/>
              <a:t> Γρηγορίου </a:t>
            </a:r>
            <a:r>
              <a:rPr lang="el-GR" sz="3200" dirty="0" err="1"/>
              <a:t>τοῦ</a:t>
            </a:r>
            <a:r>
              <a:rPr lang="el-GR" sz="3200" dirty="0"/>
              <a:t> Θεολόγου </a:t>
            </a:r>
            <a:r>
              <a:rPr lang="el-GR" sz="3200" dirty="0" err="1"/>
              <a:t>φερομένη</a:t>
            </a:r>
            <a:r>
              <a:rPr lang="el-GR" sz="3200" dirty="0"/>
              <a:t> (</a:t>
            </a:r>
            <a:r>
              <a:rPr lang="el-GR" sz="3200" dirty="0" err="1"/>
              <a:t>τελεῖται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κοπτικὴ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Δεσποτικὲς</a:t>
            </a:r>
            <a:r>
              <a:rPr lang="el-GR" sz="3200" dirty="0"/>
              <a:t> </a:t>
            </a:r>
            <a:r>
              <a:rPr lang="el-GR" sz="3200" dirty="0" err="1"/>
              <a:t>ἑορτές</a:t>
            </a:r>
            <a:r>
              <a:rPr lang="el-GR" sz="3200" dirty="0"/>
              <a:t>)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παπύρου </a:t>
            </a:r>
            <a:r>
              <a:rPr lang="el-GR" sz="3200" dirty="0" err="1"/>
              <a:t>Der-Balyzeh</a:t>
            </a:r>
            <a:r>
              <a:rPr lang="el-GR" sz="3200" dirty="0"/>
              <a:t> (5</a:t>
            </a:r>
            <a:r>
              <a:rPr lang="el-GR" sz="3200" baseline="30000" dirty="0"/>
              <a:t>ος</a:t>
            </a:r>
            <a:r>
              <a:rPr lang="el-GR" sz="3200" dirty="0"/>
              <a:t>-6</a:t>
            </a:r>
            <a:r>
              <a:rPr lang="el-GR" sz="3200" baseline="30000" dirty="0"/>
              <a:t>ος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.).</a:t>
            </a:r>
            <a:endParaRPr lang="en-GR" sz="3200" dirty="0"/>
          </a:p>
          <a:p>
            <a:r>
              <a:rPr lang="el-GR" sz="3200" dirty="0" err="1"/>
              <a:t>Ἐὰν</a:t>
            </a:r>
            <a:r>
              <a:rPr lang="el-GR" sz="3200" dirty="0"/>
              <a:t> μελετήσουμε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προσοχὴ</a:t>
            </a:r>
            <a:r>
              <a:rPr lang="el-GR" sz="3200" dirty="0"/>
              <a:t> </a:t>
            </a:r>
            <a:r>
              <a:rPr lang="el-GR" sz="3200" dirty="0" err="1"/>
              <a:t>ἀντιπροσωπευτικὰ</a:t>
            </a:r>
            <a:r>
              <a:rPr lang="el-GR" sz="3200" dirty="0"/>
              <a:t> κείμενα </a:t>
            </a:r>
            <a:r>
              <a:rPr lang="el-GR" sz="3200" dirty="0" err="1"/>
              <a:t>Ἀναφορῶν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δύο </a:t>
            </a:r>
            <a:r>
              <a:rPr lang="el-GR" sz="3200" dirty="0" err="1"/>
              <a:t>οἰκογενειῶν</a:t>
            </a:r>
            <a:r>
              <a:rPr lang="el-GR" sz="3200" dirty="0"/>
              <a:t>, </a:t>
            </a:r>
            <a:r>
              <a:rPr lang="el-GR" sz="3200" dirty="0" err="1"/>
              <a:t>παρατηροῦμε</a:t>
            </a:r>
            <a:r>
              <a:rPr lang="el-GR" sz="3200" dirty="0"/>
              <a:t> </a:t>
            </a:r>
            <a:r>
              <a:rPr lang="el-GR" sz="3200" dirty="0" err="1"/>
              <a:t>μικρὲς</a:t>
            </a:r>
            <a:r>
              <a:rPr lang="el-GR" sz="3200" dirty="0"/>
              <a:t> </a:t>
            </a:r>
            <a:r>
              <a:rPr lang="el-GR" sz="3200" dirty="0" err="1"/>
              <a:t>διαφορὲς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σιερὰ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τελουμένων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ἀπετέλεσε</a:t>
            </a:r>
            <a:r>
              <a:rPr lang="el-GR" sz="3200" dirty="0"/>
              <a:t>- </a:t>
            </a:r>
            <a:r>
              <a:rPr lang="el-GR" sz="3200" dirty="0" err="1"/>
              <a:t>εὐθὺς</a:t>
            </a:r>
            <a:r>
              <a:rPr lang="el-GR" sz="3200" dirty="0"/>
              <a:t> </a:t>
            </a:r>
            <a:r>
              <a:rPr lang="el-GR" sz="3200" dirty="0" err="1"/>
              <a:t>ἐξ</a:t>
            </a:r>
            <a:r>
              <a:rPr lang="el-GR" sz="3200" dirty="0"/>
              <a:t> </a:t>
            </a:r>
            <a:r>
              <a:rPr lang="el-GR" sz="3200" dirty="0" err="1"/>
              <a:t>ἀρχῆς</a:t>
            </a:r>
            <a:r>
              <a:rPr lang="el-GR" sz="3200" dirty="0"/>
              <a:t>- </a:t>
            </a:r>
            <a:r>
              <a:rPr lang="el-GR" sz="3200" dirty="0" err="1"/>
              <a:t>τὸν</a:t>
            </a:r>
            <a:r>
              <a:rPr lang="el-GR" sz="3200" dirty="0"/>
              <a:t> παράγοντα διακρίσεως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χριστιανικῆς</a:t>
            </a:r>
            <a:r>
              <a:rPr lang="el-GR" sz="3200" dirty="0"/>
              <a:t>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ὁποιαδήποτε</a:t>
            </a:r>
            <a:r>
              <a:rPr lang="el-GR" sz="3200" dirty="0"/>
              <a:t> </a:t>
            </a:r>
            <a:r>
              <a:rPr lang="el-GR" sz="3200" dirty="0" err="1"/>
              <a:t>ἀντίστοιχη</a:t>
            </a:r>
            <a:r>
              <a:rPr lang="el-GR" sz="3200" dirty="0"/>
              <a:t> </a:t>
            </a:r>
            <a:r>
              <a:rPr lang="el-GR" sz="3200" dirty="0" err="1"/>
              <a:t>ἑβραϊκὴ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πράξη.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9295716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B4C77-C98C-3C4E-A366-8CCE75F3B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20" y="0"/>
            <a:ext cx="11293979" cy="6836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6603D-A4DB-7E42-8B70-26F121BA9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0" y="162370"/>
            <a:ext cx="11938474" cy="6511895"/>
          </a:xfrm>
        </p:spPr>
        <p:txBody>
          <a:bodyPr>
            <a:noAutofit/>
          </a:bodyPr>
          <a:lstStyle/>
          <a:p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πρῶτα</a:t>
            </a:r>
            <a:r>
              <a:rPr lang="el-GR" sz="3200" dirty="0"/>
              <a:t> στάδια </a:t>
            </a:r>
            <a:r>
              <a:rPr lang="el-GR" sz="3200" dirty="0" err="1"/>
              <a:t>ἐξελίξεως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χαρακτηρίζονται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σύνδεσμο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συνάξεως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Ἀγάπες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κείμενο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σταθερό,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ἐπικρατοῦσε</a:t>
            </a:r>
            <a:r>
              <a:rPr lang="el-GR" sz="3200" dirty="0"/>
              <a:t> </a:t>
            </a:r>
            <a:r>
              <a:rPr lang="el-GR" sz="3200" dirty="0" err="1"/>
              <a:t>ἐλεύθερη</a:t>
            </a:r>
            <a:r>
              <a:rPr lang="el-GR" sz="3200" dirty="0"/>
              <a:t> </a:t>
            </a:r>
            <a:r>
              <a:rPr lang="el-GR" sz="3200" dirty="0" err="1"/>
              <a:t>ἒμπνευση</a:t>
            </a:r>
            <a:r>
              <a:rPr lang="el-GR" sz="3200" dirty="0"/>
              <a:t>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σημαντικὲς</a:t>
            </a:r>
            <a:r>
              <a:rPr lang="el-GR" sz="3200" dirty="0"/>
              <a:t> </a:t>
            </a:r>
            <a:r>
              <a:rPr lang="el-GR" sz="3200" dirty="0" err="1"/>
              <a:t>παραμετροι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εξέλιξη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χαρακτηρισθοῦν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μεραφορὰ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συνάξεως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τῖς</a:t>
            </a:r>
            <a:r>
              <a:rPr lang="el-GR" sz="3200" dirty="0"/>
              <a:t> </a:t>
            </a:r>
            <a:r>
              <a:rPr lang="el-GR" sz="3200" dirty="0" err="1"/>
              <a:t>ἑσπερινὲς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πρωϊνὲς</a:t>
            </a:r>
            <a:r>
              <a:rPr lang="el-GR" sz="3200" dirty="0"/>
              <a:t> </a:t>
            </a:r>
            <a:r>
              <a:rPr lang="el-GR" sz="3200" dirty="0" err="1"/>
              <a:t>ὧρες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καθορισμὸς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τάφων </a:t>
            </a:r>
            <a:r>
              <a:rPr lang="el-GR" sz="3200" dirty="0" err="1"/>
              <a:t>τῶν</a:t>
            </a:r>
            <a:r>
              <a:rPr lang="el-GR" sz="3200" dirty="0"/>
              <a:t> μαρτύρων </a:t>
            </a:r>
            <a:r>
              <a:rPr lang="el-GR" sz="3200" dirty="0" err="1"/>
              <a:t>ὡς</a:t>
            </a:r>
            <a:r>
              <a:rPr lang="el-GR" sz="3200" dirty="0"/>
              <a:t> τόπου τελέσεως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Εὐχαριστίας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τέλη </a:t>
            </a:r>
            <a:r>
              <a:rPr lang="el-GR" sz="3200" dirty="0" err="1"/>
              <a:t>τοῦ</a:t>
            </a:r>
            <a:r>
              <a:rPr lang="el-GR" sz="3200" dirty="0"/>
              <a:t> 1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 προσθήκη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Ἐπινίκιου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</a:t>
            </a:r>
            <a:r>
              <a:rPr lang="el-GR" sz="3200" dirty="0" err="1"/>
              <a:t>Ἀναφορά</a:t>
            </a:r>
            <a:r>
              <a:rPr lang="el-GR" sz="3200" dirty="0"/>
              <a:t> (μαρτυρία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Κλήμεντος</a:t>
            </a:r>
            <a:r>
              <a:rPr lang="el-GR" sz="3200" dirty="0"/>
              <a:t> Ρώμης</a:t>
            </a:r>
            <a:r>
              <a:rPr lang="en-GR" sz="3200" dirty="0"/>
              <a:t> </a:t>
            </a:r>
            <a:r>
              <a:rPr lang="el-GR" sz="3200" dirty="0"/>
              <a:t>)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μέσα </a:t>
            </a:r>
            <a:r>
              <a:rPr lang="el-GR" sz="3200" dirty="0" err="1"/>
              <a:t>τοῦ</a:t>
            </a:r>
            <a:r>
              <a:rPr lang="el-GR" sz="3200" dirty="0"/>
              <a:t> 2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 πρώτη μνεία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 (μαρτυρία </a:t>
            </a:r>
            <a:r>
              <a:rPr lang="el-GR" sz="3200" dirty="0" err="1"/>
              <a:t>Ἰουστίνου</a:t>
            </a:r>
            <a:r>
              <a:rPr lang="el-GR" sz="3200" dirty="0"/>
              <a:t>, </a:t>
            </a:r>
            <a:r>
              <a:rPr lang="el-GR" sz="3200" dirty="0" err="1"/>
              <a:t>τοῦ</a:t>
            </a:r>
            <a:r>
              <a:rPr lang="el-GR" sz="3200" dirty="0"/>
              <a:t> φιλοσόφου </a:t>
            </a:r>
            <a:r>
              <a:rPr lang="el-GR" sz="3200" dirty="0" err="1"/>
              <a:t>καὶ</a:t>
            </a:r>
            <a:r>
              <a:rPr lang="el-GR" sz="3200" dirty="0"/>
              <a:t> μάρτυρος,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ὁποῖος</a:t>
            </a:r>
            <a:r>
              <a:rPr lang="el-GR" sz="3200" dirty="0"/>
              <a:t> παρέχει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πρῶτο</a:t>
            </a:r>
            <a:r>
              <a:rPr lang="el-GR" sz="3200" dirty="0"/>
              <a:t> σχεδιάγραμμα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1700957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F58FA-3C24-684C-9229-4792521D4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5982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F0D8F-B394-0740-9F14-EAD6EC69D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04" y="196553"/>
            <a:ext cx="11947020" cy="646916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err="1"/>
              <a:t>Ἀναφορᾶς</a:t>
            </a:r>
            <a:r>
              <a:rPr lang="el-GR" sz="3200" dirty="0"/>
              <a:t>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προηγηθεῖ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παράθεση </a:t>
            </a:r>
            <a:r>
              <a:rPr lang="el-GR" sz="3200" dirty="0" err="1"/>
              <a:t>τοῦ</a:t>
            </a:r>
            <a:r>
              <a:rPr lang="el-GR" sz="3200" dirty="0"/>
              <a:t> κειμένου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i="1" dirty="0" err="1"/>
              <a:t>Διδαχὴ</a:t>
            </a:r>
            <a:r>
              <a:rPr lang="el-GR" sz="3200" i="1" dirty="0"/>
              <a:t> </a:t>
            </a:r>
            <a:r>
              <a:rPr lang="el-GR" sz="3200" i="1" dirty="0" err="1"/>
              <a:t>τῶν</a:t>
            </a:r>
            <a:r>
              <a:rPr lang="el-GR" sz="3200" i="1" dirty="0"/>
              <a:t> Δώδεκα </a:t>
            </a:r>
            <a:r>
              <a:rPr lang="el-GR" sz="3200" i="1" dirty="0" err="1"/>
              <a:t>Ἀποστόλων</a:t>
            </a:r>
            <a:r>
              <a:rPr lang="el-GR" sz="3200" dirty="0"/>
              <a:t>)</a:t>
            </a:r>
            <a:r>
              <a:rPr lang="el-GR" sz="3200" i="1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ἀρχὲς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3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 χρονολογούμενη </a:t>
            </a:r>
            <a:r>
              <a:rPr lang="el-GR" sz="3200" i="1" dirty="0" err="1"/>
              <a:t>Ἀποστολικὴ</a:t>
            </a:r>
            <a:r>
              <a:rPr lang="el-GR" sz="3200" i="1" dirty="0"/>
              <a:t> Παράδοση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Ἱππολύτου</a:t>
            </a:r>
            <a:r>
              <a:rPr lang="el-GR" sz="3200" dirty="0"/>
              <a:t> Ρώμης παρέχει πλέον </a:t>
            </a:r>
            <a:r>
              <a:rPr lang="el-GR" sz="3200" dirty="0" err="1"/>
              <a:t>ὁλοκληρωμένη</a:t>
            </a:r>
            <a:r>
              <a:rPr lang="el-GR" sz="3200" dirty="0"/>
              <a:t> </a:t>
            </a:r>
            <a:r>
              <a:rPr lang="el-GR" sz="3200" dirty="0" err="1"/>
              <a:t>εἰκόνα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περιέχει </a:t>
            </a:r>
            <a:r>
              <a:rPr lang="el-GR" sz="3200" dirty="0" err="1"/>
              <a:t>εἰσαγωγικὸ</a:t>
            </a:r>
            <a:r>
              <a:rPr lang="el-GR" sz="3200" dirty="0"/>
              <a:t> διάλογο,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εὐχαριστίας</a:t>
            </a:r>
            <a:r>
              <a:rPr lang="el-GR" sz="3200" dirty="0"/>
              <a:t>, διήγηση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συστάσεως </a:t>
            </a:r>
            <a:r>
              <a:rPr lang="el-GR" sz="3200" dirty="0" err="1"/>
              <a:t>τοῦ</a:t>
            </a:r>
            <a:r>
              <a:rPr lang="el-GR" sz="3200" dirty="0"/>
              <a:t> Μυστηρίου, </a:t>
            </a:r>
            <a:r>
              <a:rPr lang="el-GR" sz="3200" dirty="0" err="1"/>
              <a:t>ἀνάμνηση</a:t>
            </a:r>
            <a:r>
              <a:rPr lang="el-GR" sz="3200" dirty="0"/>
              <a:t>, </a:t>
            </a:r>
            <a:r>
              <a:rPr lang="el-GR" sz="3200" dirty="0" err="1"/>
              <a:t>ἐπίκληση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ἐπιλογικὴ</a:t>
            </a:r>
            <a:r>
              <a:rPr lang="el-GR" sz="3200" dirty="0"/>
              <a:t> δοξολογία.</a:t>
            </a:r>
          </a:p>
          <a:p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δύο </a:t>
            </a:r>
            <a:r>
              <a:rPr lang="el-GR" sz="3200" dirty="0" err="1"/>
              <a:t>πρῶτες</a:t>
            </a:r>
            <a:r>
              <a:rPr lang="el-GR" sz="3200" dirty="0"/>
              <a:t> </a:t>
            </a:r>
            <a:r>
              <a:rPr lang="el-GR" sz="3200" dirty="0" err="1"/>
              <a:t>Οἰκουμενικὲς</a:t>
            </a:r>
            <a:r>
              <a:rPr lang="el-GR" sz="3200" dirty="0"/>
              <a:t> Συνόδους, </a:t>
            </a:r>
            <a:r>
              <a:rPr lang="el-GR" sz="3200" dirty="0" err="1"/>
              <a:t>τᾶ</a:t>
            </a:r>
            <a:r>
              <a:rPr lang="el-GR" sz="3200" dirty="0"/>
              <a:t> μεγάλα </a:t>
            </a:r>
            <a:r>
              <a:rPr lang="el-GR" sz="3200" dirty="0" err="1"/>
              <a:t>δογματικὰ</a:t>
            </a:r>
            <a:r>
              <a:rPr lang="el-GR" sz="3200" dirty="0"/>
              <a:t> προβλήματα </a:t>
            </a:r>
            <a:r>
              <a:rPr lang="el-GR" sz="3200" dirty="0" err="1"/>
              <a:t>ἀποτυπώνονται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κείμενα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εὐχαριστιακῶν</a:t>
            </a:r>
            <a:r>
              <a:rPr lang="el-GR" sz="3200" dirty="0"/>
              <a:t> </a:t>
            </a:r>
            <a:r>
              <a:rPr lang="el-GR" sz="3200" dirty="0" err="1"/>
              <a:t>Ἀναφορῶν</a:t>
            </a:r>
            <a:r>
              <a:rPr lang="el-GR" sz="3200" dirty="0"/>
              <a:t>,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πλέον καταχωρίζεται </a:t>
            </a:r>
            <a:r>
              <a:rPr lang="el-GR" sz="3200" dirty="0" err="1"/>
              <a:t>συμπεπυκνωμένη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χριστολογία </a:t>
            </a:r>
            <a:r>
              <a:rPr lang="el-GR" sz="3200" dirty="0" err="1"/>
              <a:t>καὶ</a:t>
            </a:r>
            <a:r>
              <a:rPr lang="el-GR" sz="3200" dirty="0"/>
              <a:t> πνευματολογία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</a:t>
            </a:r>
          </a:p>
          <a:p>
            <a:r>
              <a:rPr lang="el-GR" sz="3200" dirty="0"/>
              <a:t>Πρώτη μαρτυρία </a:t>
            </a:r>
            <a:r>
              <a:rPr lang="el-GR" sz="3200" dirty="0" err="1"/>
              <a:t>τοῦ</a:t>
            </a:r>
            <a:r>
              <a:rPr lang="el-GR" sz="3200" dirty="0"/>
              <a:t> γεγονότος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871815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5B0B1-D8DA-6543-B77B-0F20A5DAE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66" y="0"/>
            <a:ext cx="11285434" cy="11964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7E7C9-CB1C-1048-8CAA-AF3787A46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6" y="205099"/>
            <a:ext cx="11964113" cy="64691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i="1" dirty="0" err="1"/>
              <a:t>Εὐχολόγιο</a:t>
            </a:r>
            <a:r>
              <a:rPr lang="el-GR" sz="3200" i="1" dirty="0"/>
              <a:t> </a:t>
            </a:r>
            <a:r>
              <a:rPr lang="el-GR" sz="3200" i="1" dirty="0" err="1"/>
              <a:t>τοῦ</a:t>
            </a:r>
            <a:r>
              <a:rPr lang="el-GR" sz="3200" i="1" dirty="0"/>
              <a:t> </a:t>
            </a:r>
            <a:r>
              <a:rPr lang="el-GR" sz="3200" i="1" dirty="0" err="1"/>
              <a:t>Σεραπίωνος</a:t>
            </a:r>
            <a:r>
              <a:rPr lang="el-GR" sz="3200" i="1" dirty="0"/>
              <a:t>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διαδηλώνεται </a:t>
            </a:r>
            <a:r>
              <a:rPr lang="el-GR" sz="3200" dirty="0" err="1"/>
              <a:t>ὅλη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Λόγου </a:t>
            </a:r>
            <a:r>
              <a:rPr lang="el-GR" sz="3200" dirty="0" err="1"/>
              <a:t>ἀντιαρειανικὴ</a:t>
            </a:r>
            <a:r>
              <a:rPr lang="el-GR" sz="3200" dirty="0"/>
              <a:t> θεολογία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ἐποχὴ</a:t>
            </a:r>
            <a:r>
              <a:rPr lang="el-GR" sz="3200" dirty="0"/>
              <a:t> </a:t>
            </a:r>
            <a:r>
              <a:rPr lang="el-GR" sz="3200" dirty="0" err="1"/>
              <a:t>αὐτή</a:t>
            </a:r>
            <a:r>
              <a:rPr lang="el-GR" sz="3200" dirty="0"/>
              <a:t>, </a:t>
            </a:r>
            <a:r>
              <a:rPr lang="el-GR" sz="3200" dirty="0" err="1"/>
              <a:t>στὸ</a:t>
            </a:r>
            <a:r>
              <a:rPr lang="el-GR" sz="3200" dirty="0"/>
              <a:t> κείμενο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ἀρχίζει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παρουσιάζεται </a:t>
            </a:r>
            <a:r>
              <a:rPr lang="el-GR" sz="3200" dirty="0" err="1"/>
              <a:t>ἔντονα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ἀπολυτρωτικὸ</a:t>
            </a:r>
            <a:r>
              <a:rPr lang="el-GR" sz="3200" dirty="0"/>
              <a:t> </a:t>
            </a:r>
            <a:r>
              <a:rPr lang="el-GR" sz="3200" dirty="0" err="1"/>
              <a:t>ἔργο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Κυρίου, </a:t>
            </a:r>
            <a:r>
              <a:rPr lang="el-GR" sz="3200" dirty="0" err="1"/>
              <a:t>μὲ</a:t>
            </a:r>
            <a:r>
              <a:rPr lang="el-GR" sz="3200" dirty="0"/>
              <a:t> κορύφωση </a:t>
            </a:r>
            <a:r>
              <a:rPr lang="el-GR" sz="3200" dirty="0" err="1"/>
              <a:t>τὴν</a:t>
            </a:r>
            <a:r>
              <a:rPr lang="el-GR" sz="3200" dirty="0"/>
              <a:t> παράδοση </a:t>
            </a:r>
            <a:r>
              <a:rPr lang="el-GR" sz="3200" dirty="0" err="1"/>
              <a:t>τοῦ</a:t>
            </a:r>
            <a:r>
              <a:rPr lang="el-GR" sz="3200" dirty="0"/>
              <a:t> Μυστηρίου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Εὐχαριστίας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τονισμὸς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ἀναμνετικοῦ</a:t>
            </a:r>
            <a:r>
              <a:rPr lang="el-GR" sz="3200" dirty="0"/>
              <a:t> χαρακτήρα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ἀπολυτρωτικοῦ</a:t>
            </a:r>
            <a:r>
              <a:rPr lang="el-GR" sz="3200" dirty="0"/>
              <a:t> </a:t>
            </a:r>
            <a:r>
              <a:rPr lang="el-GR" sz="3200" dirty="0" err="1"/>
              <a:t>ἔργου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Ἀναφορὲς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4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 </a:t>
            </a:r>
            <a:r>
              <a:rPr lang="el-GR" sz="3200" dirty="0" err="1"/>
              <a:t>ὁδήγησε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ἀνάμνηση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Ἱππολύτου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ἀνάμνηση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σταυροῦ</a:t>
            </a:r>
            <a:r>
              <a:rPr lang="el-GR" sz="3200" dirty="0"/>
              <a:t>, </a:t>
            </a:r>
            <a:r>
              <a:rPr lang="el-GR" sz="3200" dirty="0" err="1"/>
              <a:t>τοῦ</a:t>
            </a:r>
            <a:r>
              <a:rPr lang="el-GR" sz="3200" dirty="0"/>
              <a:t> τάφου, </a:t>
            </a:r>
            <a:r>
              <a:rPr lang="el-GR" sz="3200" dirty="0" err="1"/>
              <a:t>τῆς</a:t>
            </a:r>
            <a:r>
              <a:rPr lang="el-GR" sz="3200" dirty="0"/>
              <a:t> τριημέρου </a:t>
            </a:r>
            <a:r>
              <a:rPr lang="el-GR" sz="3200" dirty="0" err="1"/>
              <a:t>ἀναστάσεως</a:t>
            </a:r>
            <a:r>
              <a:rPr lang="el-GR" sz="3200" dirty="0"/>
              <a:t>,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εἰς</a:t>
            </a:r>
            <a:r>
              <a:rPr lang="el-GR" sz="3200" dirty="0"/>
              <a:t> </a:t>
            </a:r>
            <a:r>
              <a:rPr lang="el-GR" sz="3200" dirty="0" err="1"/>
              <a:t>οὐρανοὺς</a:t>
            </a:r>
            <a:r>
              <a:rPr lang="el-GR" sz="3200" dirty="0"/>
              <a:t> </a:t>
            </a:r>
            <a:r>
              <a:rPr lang="el-GR" sz="3200" dirty="0" err="1"/>
              <a:t>ἀναβάσεως</a:t>
            </a:r>
            <a:r>
              <a:rPr lang="el-GR" sz="3200" dirty="0"/>
              <a:t>,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</a:t>
            </a:r>
            <a:r>
              <a:rPr lang="el-GR" sz="3200" dirty="0"/>
              <a:t> </a:t>
            </a:r>
            <a:r>
              <a:rPr lang="el-GR" sz="3200" dirty="0" err="1"/>
              <a:t>δεξιῶν</a:t>
            </a:r>
            <a:r>
              <a:rPr lang="el-GR" sz="3200" dirty="0"/>
              <a:t> καθέδρας, </a:t>
            </a:r>
            <a:r>
              <a:rPr lang="el-GR" sz="3200" dirty="0" err="1"/>
              <a:t>τῆς</a:t>
            </a:r>
            <a:r>
              <a:rPr lang="el-GR" sz="3200" dirty="0"/>
              <a:t> Δευτέρας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ἐνδόξου</a:t>
            </a:r>
            <a:r>
              <a:rPr lang="el-GR" sz="3200" dirty="0"/>
              <a:t> </a:t>
            </a:r>
            <a:r>
              <a:rPr lang="el-GR" sz="3200" dirty="0" err="1"/>
              <a:t>πάλιν</a:t>
            </a:r>
            <a:r>
              <a:rPr lang="el-GR" sz="3200" dirty="0"/>
              <a:t> Παρουσίας».</a:t>
            </a:r>
          </a:p>
          <a:p>
            <a:pPr marL="0" indent="0">
              <a:buNone/>
            </a:pPr>
            <a:endParaRPr lang="en-GR" sz="3200" b="1" dirty="0"/>
          </a:p>
        </p:txBody>
      </p:sp>
    </p:spTree>
    <p:extLst>
      <p:ext uri="{BB962C8B-B14F-4D97-AF65-F5344CB8AC3E}">
        <p14:creationId xmlns:p14="http://schemas.microsoft.com/office/powerpoint/2010/main" val="4536833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DE9E9-D993-A74B-91F5-88CF70C6E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5718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E6823-62B1-B148-B3BE-1F166B769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095" y="102550"/>
            <a:ext cx="11964112" cy="6637092"/>
          </a:xfrm>
        </p:spPr>
        <p:txBody>
          <a:bodyPr>
            <a:normAutofit/>
          </a:bodyPr>
          <a:lstStyle/>
          <a:p>
            <a:r>
              <a:rPr lang="el-GR" sz="3200" dirty="0" err="1"/>
              <a:t>Ὁ</a:t>
            </a:r>
            <a:r>
              <a:rPr lang="el-GR" sz="3200" dirty="0"/>
              <a:t> 4</a:t>
            </a:r>
            <a:r>
              <a:rPr lang="el-GR" sz="3200" baseline="30000" dirty="0"/>
              <a:t>ος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 χαρακτηρίζεται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τελικὴ</a:t>
            </a:r>
            <a:r>
              <a:rPr lang="el-GR" sz="3200" dirty="0"/>
              <a:t> διαμόρφωση </a:t>
            </a:r>
            <a:r>
              <a:rPr lang="el-GR" sz="3200" dirty="0" err="1"/>
              <a:t>τοῦ</a:t>
            </a:r>
            <a:r>
              <a:rPr lang="el-GR" sz="3200" dirty="0"/>
              <a:t> κειμένου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</a:t>
            </a:r>
            <a:r>
              <a:rPr lang="el-GR" sz="3200" dirty="0" err="1"/>
              <a:t>Ἀναφορά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μαρτυρία Γρηγορίου </a:t>
            </a:r>
            <a:r>
              <a:rPr lang="el-GR" sz="3200" dirty="0" err="1"/>
              <a:t>τοῦ</a:t>
            </a:r>
            <a:r>
              <a:rPr lang="el-GR" sz="3200" dirty="0"/>
              <a:t> Θεολόγου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Ἐπιτάφιο</a:t>
            </a:r>
            <a:r>
              <a:rPr lang="el-GR" sz="3200" dirty="0"/>
              <a:t> λόγο του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Μ. Βασίλειο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ἐπίσκοπος</a:t>
            </a:r>
            <a:r>
              <a:rPr lang="el-GR" sz="3200" dirty="0"/>
              <a:t> Καισαρείας συνέγραψε «διατάξεις </a:t>
            </a:r>
            <a:r>
              <a:rPr lang="el-GR" sz="3200" dirty="0" err="1"/>
              <a:t>εὐχῶν</a:t>
            </a:r>
            <a:r>
              <a:rPr lang="el-GR" sz="3200" dirty="0"/>
              <a:t>»,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ἐπιβεβαίωση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τελικῆς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 διαμορφώσεως.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μετάβαση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ἄγραφη</a:t>
            </a:r>
            <a:r>
              <a:rPr lang="el-GR" sz="3200" dirty="0"/>
              <a:t> παράδοση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δημιουργία </a:t>
            </a:r>
            <a:r>
              <a:rPr lang="el-GR" sz="3200" dirty="0" err="1"/>
              <a:t>σταθεροῦ</a:t>
            </a:r>
            <a:r>
              <a:rPr lang="el-GR" sz="3200" dirty="0"/>
              <a:t> κειμένου </a:t>
            </a:r>
            <a:r>
              <a:rPr lang="el-GR" sz="3200" dirty="0" err="1"/>
              <a:t>πιστοποιεῖται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ἴδιο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Μ. Βασίλειο.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4</a:t>
            </a:r>
            <a:r>
              <a:rPr lang="el-GR" sz="3200" baseline="30000" dirty="0"/>
              <a:t>ο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 </a:t>
            </a:r>
            <a:r>
              <a:rPr lang="el-GR" sz="3200" dirty="0" err="1"/>
              <a:t>ἰσχύει</a:t>
            </a:r>
            <a:r>
              <a:rPr lang="el-GR" sz="3200" dirty="0"/>
              <a:t> </a:t>
            </a:r>
            <a:r>
              <a:rPr lang="el-GR" sz="3200" dirty="0" err="1"/>
              <a:t>σταθερὸ</a:t>
            </a:r>
            <a:r>
              <a:rPr lang="el-GR" sz="3200" dirty="0"/>
              <a:t> κείμενο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πιστοποιεῖται</a:t>
            </a:r>
            <a:r>
              <a:rPr lang="el-GR" sz="3200" dirty="0"/>
              <a:t>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περιπτώσεις παραθέσεως τμημάτων </a:t>
            </a:r>
            <a:r>
              <a:rPr lang="el-GR" sz="3200" dirty="0" err="1"/>
              <a:t>τοῦ</a:t>
            </a:r>
            <a:r>
              <a:rPr lang="el-GR" sz="3200" dirty="0"/>
              <a:t> συγκεκριμένου κειμένου </a:t>
            </a:r>
            <a:r>
              <a:rPr lang="el-GR" sz="3200" dirty="0" err="1"/>
              <a:t>σὲ</a:t>
            </a:r>
            <a:r>
              <a:rPr lang="el-GR" sz="3200" dirty="0"/>
              <a:t> μεταγενέστερες μαρτυρίες.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7444362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8AB7-C3B3-8544-A2C7-3600AED6A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66" y="0"/>
            <a:ext cx="11285434" cy="6836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CDA76-22B6-8744-86DC-B9E56DA69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6" y="0"/>
            <a:ext cx="12032479" cy="6858000"/>
          </a:xfrm>
        </p:spPr>
        <p:txBody>
          <a:bodyPr>
            <a:no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μαρτυρία </a:t>
            </a:r>
            <a:r>
              <a:rPr lang="el-GR" sz="3200" dirty="0" err="1"/>
              <a:t>τοῦ</a:t>
            </a:r>
            <a:r>
              <a:rPr lang="el-GR" sz="3200" dirty="0"/>
              <a:t> 32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κανίνα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Τρούλλῳ</a:t>
            </a:r>
            <a:r>
              <a:rPr lang="el-GR" sz="3200" dirty="0"/>
              <a:t> συνόδου (692 μ.Χ.)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Μ. Βασίλειος «παρέδωσε </a:t>
            </a:r>
            <a:r>
              <a:rPr lang="el-GR" sz="3200" dirty="0" err="1"/>
              <a:t>ἐγγράφως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μυστικὴ</a:t>
            </a:r>
            <a:r>
              <a:rPr lang="el-GR" sz="3200" dirty="0"/>
              <a:t> </a:t>
            </a:r>
            <a:r>
              <a:rPr lang="el-GR" sz="3200" dirty="0" err="1"/>
              <a:t>ἱερουργία</a:t>
            </a:r>
            <a:r>
              <a:rPr lang="el-GR" sz="3200" dirty="0"/>
              <a:t>», </a:t>
            </a:r>
            <a:r>
              <a:rPr lang="el-GR" sz="3200" dirty="0" err="1"/>
              <a:t>ἀποτυπώνει</a:t>
            </a:r>
            <a:r>
              <a:rPr lang="el-GR" sz="3200" dirty="0"/>
              <a:t> </a:t>
            </a:r>
            <a:r>
              <a:rPr lang="el-GR" sz="3200" dirty="0" err="1"/>
              <a:t>ἐναργέστατα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ἐξέλιξη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κειμένου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ἐλεύθερη</a:t>
            </a:r>
            <a:r>
              <a:rPr lang="el-GR" sz="3200" dirty="0"/>
              <a:t> </a:t>
            </a:r>
            <a:r>
              <a:rPr lang="el-GR" sz="3200" dirty="0" err="1"/>
              <a:t>ἔμπνευση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ὁριστικὴ</a:t>
            </a:r>
            <a:r>
              <a:rPr lang="el-GR" sz="3200" dirty="0"/>
              <a:t> διαμόρφωση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πιστοποιεῖ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Λειτουργία </a:t>
            </a:r>
            <a:r>
              <a:rPr lang="el-GR" sz="3200" dirty="0" err="1"/>
              <a:t>τοῦ</a:t>
            </a:r>
            <a:r>
              <a:rPr lang="el-GR" sz="3200" dirty="0"/>
              <a:t> Μ. Βασιλείου </a:t>
            </a:r>
            <a:r>
              <a:rPr lang="el-GR" sz="3200" dirty="0" err="1"/>
              <a:t>ἀποτελοῦν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ἀρχικοῦ</a:t>
            </a:r>
            <a:r>
              <a:rPr lang="el-GR" sz="3200" dirty="0"/>
              <a:t> </a:t>
            </a:r>
            <a:r>
              <a:rPr lang="el-GR" sz="3200" dirty="0" err="1"/>
              <a:t>πυρῆνα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4</a:t>
            </a:r>
            <a:r>
              <a:rPr lang="el-GR" sz="3200" baseline="30000" dirty="0"/>
              <a:t>ο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 </a:t>
            </a:r>
            <a:r>
              <a:rPr lang="el-GR" sz="3200" dirty="0" err="1"/>
              <a:t>συγγραφείσας</a:t>
            </a:r>
            <a:r>
              <a:rPr lang="el-GR" sz="3200" dirty="0"/>
              <a:t> Λειτουργίας.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ὕπαρξη</a:t>
            </a:r>
            <a:r>
              <a:rPr lang="el-GR" sz="3200" dirty="0"/>
              <a:t>, </a:t>
            </a:r>
            <a:r>
              <a:rPr lang="el-GR" sz="3200" dirty="0" err="1"/>
              <a:t>ἄλλωστε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ἐπινικίου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Λειτουργία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τέλη του 1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 </a:t>
            </a:r>
            <a:r>
              <a:rPr lang="el-GR" sz="3200" dirty="0" err="1"/>
              <a:t>ἀπετέλεσε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4</a:t>
            </a:r>
            <a:r>
              <a:rPr lang="el-GR" sz="3200" baseline="30000" dirty="0"/>
              <a:t>ο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εἰσαγωγικὸ</a:t>
            </a:r>
            <a:r>
              <a:rPr lang="el-GR" sz="3200" dirty="0"/>
              <a:t> θέμα </a:t>
            </a:r>
            <a:r>
              <a:rPr lang="el-GR" sz="3200" dirty="0" err="1"/>
              <a:t>τῆς</a:t>
            </a:r>
            <a:r>
              <a:rPr lang="el-GR" sz="3200" dirty="0"/>
              <a:t> καταγεγραμμένης πλέον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(«</a:t>
            </a:r>
            <a:r>
              <a:rPr lang="el-GR" sz="3200" dirty="0" err="1"/>
              <a:t>Ἄξιον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δίκαιον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ὑμνεῖν</a:t>
            </a:r>
            <a:r>
              <a:rPr lang="el-GR" sz="3200" dirty="0"/>
              <a:t>...»).</a:t>
            </a:r>
          </a:p>
          <a:p>
            <a:r>
              <a:rPr lang="el-GR" sz="3200" dirty="0" err="1"/>
              <a:t>Οἱ</a:t>
            </a:r>
            <a:r>
              <a:rPr lang="el-GR" sz="3200" dirty="0"/>
              <a:t> δύο κυριότερες </a:t>
            </a:r>
            <a:r>
              <a:rPr lang="el-GR" sz="3200" dirty="0" err="1"/>
              <a:t>ἐν</a:t>
            </a:r>
            <a:r>
              <a:rPr lang="el-GR" sz="3200" dirty="0"/>
              <a:t> χρήσει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ὀρθόδοξη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εὐχαριστιακὲς</a:t>
            </a:r>
            <a:r>
              <a:rPr lang="el-GR" sz="3200" dirty="0"/>
              <a:t> </a:t>
            </a:r>
            <a:r>
              <a:rPr lang="el-GR" sz="3200" dirty="0" err="1"/>
              <a:t>Ἀναφορὲς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Μ. Βασιλείου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Ἰ</a:t>
            </a:r>
            <a:r>
              <a:rPr lang="el-GR" sz="3200" dirty="0"/>
              <a:t>. Χρυσοστόμου. </a:t>
            </a:r>
            <a:r>
              <a:rPr lang="el-GR" sz="3200" dirty="0" err="1"/>
              <a:t>Ἡ</a:t>
            </a:r>
            <a:r>
              <a:rPr lang="el-GR" sz="3200" dirty="0"/>
              <a:t> παράλληλη </a:t>
            </a:r>
            <a:r>
              <a:rPr lang="el-GR" sz="3200" dirty="0" err="1"/>
              <a:t>μορφολογικὴ</a:t>
            </a:r>
            <a:r>
              <a:rPr lang="el-GR" sz="3200" dirty="0"/>
              <a:t> μελέτη </a:t>
            </a:r>
            <a:r>
              <a:rPr lang="el-GR" sz="3200" dirty="0" err="1"/>
              <a:t>τῶν</a:t>
            </a:r>
            <a:r>
              <a:rPr lang="el-GR" sz="3200" dirty="0"/>
              <a:t> δύο </a:t>
            </a:r>
            <a:r>
              <a:rPr lang="el-GR" sz="3200" dirty="0" err="1"/>
              <a:t>Ἀναφορῶν</a:t>
            </a:r>
            <a:r>
              <a:rPr lang="el-GR" sz="3200" dirty="0"/>
              <a:t> </a:t>
            </a:r>
            <a:r>
              <a:rPr lang="el-GR" sz="3200" dirty="0" err="1"/>
              <a:t>ὁδηγεῖ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ἀκόλουθες</a:t>
            </a:r>
            <a:r>
              <a:rPr lang="el-GR" sz="3200" dirty="0"/>
              <a:t> διαπιστώσεις: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335855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84287-AF60-B64A-A532-F3D014658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" y="-45718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B8E25-0827-4542-9364-356CE79D0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6" y="148269"/>
            <a:ext cx="11998296" cy="6628546"/>
          </a:xfrm>
        </p:spPr>
        <p:txBody>
          <a:bodyPr>
            <a:normAutofit/>
          </a:bodyPr>
          <a:lstStyle/>
          <a:p>
            <a:r>
              <a:rPr lang="el-GR" sz="3200" dirty="0"/>
              <a:t>(α) </a:t>
            </a:r>
            <a:r>
              <a:rPr lang="el-GR" sz="3200" dirty="0" err="1"/>
              <a:t>Ὁ</a:t>
            </a:r>
            <a:r>
              <a:rPr lang="el-GR" sz="3200" dirty="0"/>
              <a:t> διάλογος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ἱερουργοῦ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λαὸ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κοινός.</a:t>
            </a:r>
            <a:endParaRPr lang="en-GR" sz="3200" dirty="0"/>
          </a:p>
          <a:p>
            <a:r>
              <a:rPr lang="el-GR" sz="3200" dirty="0"/>
              <a:t>(β)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διαφορὰ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πρὸ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ἐπινικίου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 συνίσταται κυρίως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ἐκτενέστερη</a:t>
            </a:r>
            <a:r>
              <a:rPr lang="el-GR" sz="3200" dirty="0"/>
              <a:t> </a:t>
            </a:r>
            <a:r>
              <a:rPr lang="el-GR" sz="3200" dirty="0" err="1"/>
              <a:t>ἀνάπτυξη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βασιλειανῆς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θέματος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ἐπουρανίων</a:t>
            </a:r>
            <a:r>
              <a:rPr lang="el-GR" sz="3200" dirty="0"/>
              <a:t> δυνάμεων.</a:t>
            </a:r>
            <a:endParaRPr lang="en-GR" sz="3200" dirty="0"/>
          </a:p>
          <a:p>
            <a:r>
              <a:rPr lang="el-GR" sz="3200" dirty="0"/>
              <a:t>(γ)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ἐπινίκιο</a:t>
            </a:r>
            <a:r>
              <a:rPr lang="el-GR" sz="3200" dirty="0"/>
              <a:t> </a:t>
            </a:r>
            <a:r>
              <a:rPr lang="el-GR" sz="3200" dirty="0" err="1"/>
              <a:t>ὕμνο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βασιλεινὸ</a:t>
            </a:r>
            <a:r>
              <a:rPr lang="el-GR" sz="3200" dirty="0"/>
              <a:t> κείμενο </a:t>
            </a:r>
            <a:r>
              <a:rPr lang="el-GR" sz="3200" dirty="0" err="1"/>
              <a:t>ἐμφανίζει</a:t>
            </a:r>
            <a:r>
              <a:rPr lang="el-GR" sz="3200" dirty="0"/>
              <a:t> </a:t>
            </a:r>
            <a:r>
              <a:rPr lang="el-GR" sz="3200" dirty="0" err="1"/>
              <a:t>περισδότερο</a:t>
            </a:r>
            <a:r>
              <a:rPr lang="el-GR" sz="3200" dirty="0"/>
              <a:t> </a:t>
            </a:r>
            <a:r>
              <a:rPr lang="el-GR" sz="3200" dirty="0" err="1"/>
              <a:t>ἀνεπτυγμένη</a:t>
            </a:r>
            <a:r>
              <a:rPr lang="el-GR" sz="3200" dirty="0"/>
              <a:t> θεολογία </a:t>
            </a:r>
            <a:r>
              <a:rPr lang="el-GR" sz="3200" dirty="0" err="1"/>
              <a:t>σὲ</a:t>
            </a:r>
            <a:r>
              <a:rPr lang="el-GR" sz="3200" dirty="0"/>
              <a:t> σχέση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χρυσοστομικό</a:t>
            </a:r>
            <a:r>
              <a:rPr lang="el-GR" sz="3200" dirty="0"/>
              <a:t>.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σαφὲς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Μ. Βασιλείου </a:t>
            </a:r>
            <a:r>
              <a:rPr lang="el-GR" sz="3200" dirty="0" err="1"/>
              <a:t>ἀναπτύσσει</a:t>
            </a:r>
            <a:r>
              <a:rPr lang="el-GR" sz="3200" dirty="0"/>
              <a:t> μία </a:t>
            </a:r>
            <a:r>
              <a:rPr lang="el-GR" sz="3200" dirty="0" err="1"/>
              <a:t>ἐκτεταμένη</a:t>
            </a:r>
            <a:r>
              <a:rPr lang="el-GR" sz="3200" dirty="0"/>
              <a:t> χριστολογία.</a:t>
            </a:r>
          </a:p>
          <a:p>
            <a:r>
              <a:rPr lang="el-GR" sz="3200" dirty="0"/>
              <a:t>(δ) 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ἀναμνήσεως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δύο κείμενα συγκλίνουν </a:t>
            </a:r>
            <a:r>
              <a:rPr lang="el-GR" sz="3200" dirty="0" err="1"/>
              <a:t>ἐκ</a:t>
            </a:r>
            <a:r>
              <a:rPr lang="el-GR" sz="3200" dirty="0"/>
              <a:t> νέου.</a:t>
            </a:r>
            <a:endParaRPr lang="en-GR" sz="3200" dirty="0"/>
          </a:p>
          <a:p>
            <a:r>
              <a:rPr lang="el-GR" sz="3200" dirty="0"/>
              <a:t>(ε)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ἐπικλήσεις</a:t>
            </a:r>
            <a:r>
              <a:rPr lang="el-GR" sz="3200" dirty="0"/>
              <a:t> </a:t>
            </a:r>
            <a:r>
              <a:rPr lang="el-GR" sz="3200" dirty="0" err="1"/>
              <a:t>ἐμφανίζουν</a:t>
            </a:r>
            <a:r>
              <a:rPr lang="el-GR" sz="3200" dirty="0"/>
              <a:t> μία </a:t>
            </a:r>
            <a:r>
              <a:rPr lang="el-GR" sz="3200" dirty="0" err="1"/>
              <a:t>ἀκόμη</a:t>
            </a:r>
            <a:r>
              <a:rPr lang="el-GR" sz="3200" dirty="0"/>
              <a:t> </a:t>
            </a:r>
            <a:r>
              <a:rPr lang="el-GR" sz="3200" dirty="0" err="1"/>
              <a:t>μορφολογικὴ</a:t>
            </a:r>
            <a:r>
              <a:rPr lang="el-GR" sz="3200" dirty="0"/>
              <a:t> διαφορά: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βασιλειανὸ</a:t>
            </a:r>
            <a:r>
              <a:rPr lang="el-GR" sz="3200" dirty="0"/>
              <a:t> κείμενο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μεταβολὴ</a:t>
            </a:r>
            <a:r>
              <a:rPr lang="el-GR" sz="3200" dirty="0"/>
              <a:t> μνημονεύεται </a:t>
            </a:r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σφράγιση </a:t>
            </a:r>
            <a:r>
              <a:rPr lang="el-GR" sz="3200" dirty="0" err="1"/>
              <a:t>τῶν</a:t>
            </a:r>
            <a:r>
              <a:rPr lang="el-GR" sz="3200" dirty="0"/>
              <a:t> Δώρων («</a:t>
            </a:r>
            <a:r>
              <a:rPr lang="el-GR" sz="3200" dirty="0" err="1"/>
              <a:t>εὐλογῆσαι</a:t>
            </a:r>
            <a:r>
              <a:rPr lang="el-GR" sz="3200" dirty="0"/>
              <a:t>», «</a:t>
            </a:r>
            <a:r>
              <a:rPr lang="el-GR" sz="3200" dirty="0" err="1"/>
              <a:t>ἁγιᾶσαι</a:t>
            </a:r>
            <a:r>
              <a:rPr lang="el-GR" sz="3200" dirty="0"/>
              <a:t>», «</a:t>
            </a:r>
            <a:r>
              <a:rPr lang="el-GR" sz="3200" dirty="0" err="1"/>
              <a:t>ἀναδεῖξαι</a:t>
            </a:r>
            <a:r>
              <a:rPr lang="el-GR" sz="3200" dirty="0"/>
              <a:t>»),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χρυσοστομικὸ</a:t>
            </a:r>
            <a:r>
              <a:rPr lang="el-GR" sz="3200" dirty="0"/>
              <a:t> μνημονεύεται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σφράγιση.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9608822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F6F7C-3DB1-CA42-9E5C-ACB4F4D73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57" y="0"/>
            <a:ext cx="11268343" cy="7691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8A40B-4BE9-A74E-843D-8B96E0699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57" y="145280"/>
            <a:ext cx="12023934" cy="6605898"/>
          </a:xfrm>
        </p:spPr>
        <p:txBody>
          <a:bodyPr>
            <a:normAutofit/>
          </a:bodyPr>
          <a:lstStyle/>
          <a:p>
            <a:r>
              <a:rPr lang="el-GR" sz="3200" dirty="0"/>
              <a:t>(</a:t>
            </a:r>
            <a:r>
              <a:rPr lang="el-GR" sz="3200" dirty="0" err="1"/>
              <a:t>στ</a:t>
            </a:r>
            <a:r>
              <a:rPr lang="el-GR" sz="3200" dirty="0"/>
              <a:t>) </a:t>
            </a:r>
            <a:r>
              <a:rPr lang="el-GR" sz="3200" dirty="0" err="1"/>
              <a:t>Στὰ</a:t>
            </a:r>
            <a:r>
              <a:rPr lang="el-GR" sz="3200" dirty="0"/>
              <a:t> Δίπτυχα </a:t>
            </a:r>
            <a:r>
              <a:rPr lang="el-GR" sz="3200" dirty="0" err="1"/>
              <a:t>τὰ</a:t>
            </a:r>
            <a:r>
              <a:rPr lang="el-GR" sz="3200" dirty="0"/>
              <a:t> δύο κείμενα συμπορεύονται </a:t>
            </a:r>
            <a:r>
              <a:rPr lang="el-GR" sz="3200" dirty="0" err="1"/>
              <a:t>ἕως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μνεία </a:t>
            </a:r>
            <a:r>
              <a:rPr lang="el-GR" sz="3200" dirty="0" err="1"/>
              <a:t>τῶν</a:t>
            </a:r>
            <a:r>
              <a:rPr lang="el-GR" sz="3200" dirty="0"/>
              <a:t> «βασιλέων»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«</a:t>
            </a:r>
            <a:r>
              <a:rPr lang="el-GR" sz="3200" dirty="0" err="1"/>
              <a:t>ἀρχόντων</a:t>
            </a:r>
            <a:r>
              <a:rPr lang="el-GR" sz="3200" dirty="0"/>
              <a:t>». </a:t>
            </a:r>
            <a:r>
              <a:rPr lang="el-GR" sz="3200" dirty="0" err="1"/>
              <a:t>Ἐκεῖ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χρυσοστομικὸ</a:t>
            </a:r>
            <a:r>
              <a:rPr lang="el-GR" sz="3200" dirty="0"/>
              <a:t> κείμενο </a:t>
            </a:r>
            <a:r>
              <a:rPr lang="el-GR" sz="3200" dirty="0" err="1"/>
              <a:t>σταματᾶ</a:t>
            </a:r>
            <a:r>
              <a:rPr lang="el-GR" sz="3200" dirty="0"/>
              <a:t>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βασιλειανὸ</a:t>
            </a:r>
            <a:r>
              <a:rPr lang="el-GR" sz="3200" dirty="0"/>
              <a:t> συνεχίζεται, </a:t>
            </a:r>
            <a:r>
              <a:rPr lang="el-GR" sz="3200" dirty="0" err="1"/>
              <a:t>ἀναπτύσσοντας</a:t>
            </a:r>
            <a:r>
              <a:rPr lang="el-GR" sz="3200" dirty="0"/>
              <a:t> περισσότερο τα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ἄρχοντες</a:t>
            </a:r>
            <a:r>
              <a:rPr lang="el-GR" sz="3200" dirty="0"/>
              <a:t> </a:t>
            </a:r>
            <a:r>
              <a:rPr lang="el-GR" sz="3200" dirty="0" err="1"/>
              <a:t>αἰτήματα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αἰτήματα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,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ἀνάγκαις</a:t>
            </a:r>
            <a:r>
              <a:rPr lang="el-GR" sz="3200" dirty="0"/>
              <a:t> </a:t>
            </a:r>
            <a:r>
              <a:rPr lang="el-GR" sz="3200" dirty="0" err="1"/>
              <a:t>εὑρισκομένων</a:t>
            </a:r>
            <a:r>
              <a:rPr lang="el-GR" sz="3200" dirty="0"/>
              <a:t>,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νοσούντων</a:t>
            </a:r>
            <a:r>
              <a:rPr lang="el-GR" sz="3200" dirty="0"/>
              <a:t> </a:t>
            </a:r>
            <a:r>
              <a:rPr lang="el-GR" sz="3200" dirty="0" err="1"/>
              <a:t>κ.τ.τ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l-GR" sz="3200" dirty="0"/>
              <a:t>(ζ)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ἐκφώνηση</a:t>
            </a:r>
            <a:r>
              <a:rPr lang="el-GR" sz="3200" dirty="0"/>
              <a:t> «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ὧν</a:t>
            </a:r>
            <a:r>
              <a:rPr lang="el-GR" sz="3200" dirty="0"/>
              <a:t> </a:t>
            </a:r>
            <a:r>
              <a:rPr lang="el-GR" sz="3200" dirty="0" err="1"/>
              <a:t>ἕκαστςο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διάνοιαν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...»,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βασιλεινὸ</a:t>
            </a:r>
            <a:r>
              <a:rPr lang="el-GR" sz="3200" dirty="0"/>
              <a:t> κείμενο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πάλι </a:t>
            </a:r>
            <a:r>
              <a:rPr lang="el-GR" sz="3200" dirty="0" err="1"/>
              <a:t>ἐκτενέστερο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ἐπέκτασή</a:t>
            </a:r>
            <a:r>
              <a:rPr lang="el-GR" sz="3200" dirty="0"/>
              <a:t> του (</a:t>
            </a:r>
            <a:r>
              <a:rPr lang="el-GR" sz="3200" dirty="0" err="1"/>
              <a:t>σὲ</a:t>
            </a:r>
            <a:r>
              <a:rPr lang="el-GR" sz="3200" dirty="0"/>
              <a:t> σχέση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χρυσοστομικὸ</a:t>
            </a:r>
            <a:r>
              <a:rPr lang="el-GR" sz="3200" dirty="0"/>
              <a:t>) συνίσταται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ἀνάπτυξη</a:t>
            </a:r>
            <a:r>
              <a:rPr lang="el-GR" sz="3200" dirty="0"/>
              <a:t> </a:t>
            </a:r>
            <a:r>
              <a:rPr lang="el-GR" sz="3200" dirty="0" err="1"/>
              <a:t>ὁρισμένων</a:t>
            </a:r>
            <a:r>
              <a:rPr lang="el-GR" sz="3200" dirty="0"/>
              <a:t> </a:t>
            </a:r>
            <a:r>
              <a:rPr lang="el-GR" sz="3200" dirty="0" err="1"/>
              <a:t>αἰτημάτων</a:t>
            </a:r>
            <a:r>
              <a:rPr lang="el-GR" sz="3200" dirty="0"/>
              <a:t>. </a:t>
            </a:r>
            <a:endParaRPr lang="en-GR" sz="3200" dirty="0"/>
          </a:p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εὐχαριστιακὲς</a:t>
            </a:r>
            <a:r>
              <a:rPr lang="el-GR" sz="3200" dirty="0"/>
              <a:t> </a:t>
            </a:r>
            <a:r>
              <a:rPr lang="el-GR" sz="3200" dirty="0" err="1"/>
              <a:t>Ἀναφορὲς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βυζαντινοῦ</a:t>
            </a:r>
            <a:r>
              <a:rPr lang="el-GR" sz="3200" dirty="0"/>
              <a:t> </a:t>
            </a:r>
            <a:r>
              <a:rPr lang="el-GR" sz="3200" dirty="0" err="1"/>
              <a:t>λειτουργικοῦ</a:t>
            </a:r>
            <a:r>
              <a:rPr lang="el-GR" sz="3200" dirty="0"/>
              <a:t> τύπου </a:t>
            </a:r>
            <a:r>
              <a:rPr lang="el-GR" sz="3200" dirty="0" err="1"/>
              <a:t>ἐμφανίζουν</a:t>
            </a:r>
            <a:r>
              <a:rPr lang="el-GR" sz="3200" dirty="0"/>
              <a:t> πλουσιότερα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ὁλοκληρωμένα</a:t>
            </a:r>
            <a:r>
              <a:rPr lang="el-GR" sz="3200" dirty="0"/>
              <a:t> </a:t>
            </a:r>
            <a:r>
              <a:rPr lang="el-GR" sz="3200" dirty="0" err="1"/>
              <a:t>θεολογικὰ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σχέση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ἀρχαιότερες</a:t>
            </a:r>
            <a:r>
              <a:rPr lang="el-GR" sz="3200" dirty="0"/>
              <a:t> </a:t>
            </a:r>
            <a:r>
              <a:rPr lang="el-GR" sz="3200" dirty="0" err="1"/>
              <a:t>Ἀναφορὲς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τεσσάρων πρώτων </a:t>
            </a:r>
            <a:r>
              <a:rPr lang="el-GR" sz="3200" dirty="0" err="1"/>
              <a:t>αἰώνων</a:t>
            </a:r>
            <a:r>
              <a:rPr lang="el-GR" sz="3200" dirty="0"/>
              <a:t>: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9933666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D18D0-D1A8-074D-847E-0C5048CAF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21" y="0"/>
            <a:ext cx="1129398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9BB52-150A-244E-B0F3-B71F762F0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1" y="111094"/>
            <a:ext cx="12015385" cy="6551635"/>
          </a:xfrm>
        </p:spPr>
        <p:txBody>
          <a:bodyPr>
            <a:noAutofit/>
          </a:bodyPr>
          <a:lstStyle/>
          <a:p>
            <a:r>
              <a:rPr lang="el-GR" sz="3200" dirty="0"/>
              <a:t>Χαρακτηρίζονται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σύνθεση </a:t>
            </a:r>
            <a:r>
              <a:rPr lang="el-GR" sz="3200" dirty="0" err="1"/>
              <a:t>ἀποφατικῆς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καταφατικῆς</a:t>
            </a:r>
            <a:r>
              <a:rPr lang="el-GR" sz="3200" dirty="0"/>
              <a:t> θεολογίας («</a:t>
            </a:r>
            <a:r>
              <a:rPr lang="el-GR" sz="3200" dirty="0" err="1"/>
              <a:t>Σὺ</a:t>
            </a:r>
            <a:r>
              <a:rPr lang="el-GR" sz="3200" dirty="0"/>
              <a:t> </a:t>
            </a:r>
            <a:r>
              <a:rPr lang="el-GR" sz="3200" dirty="0" err="1"/>
              <a:t>γὰρ</a:t>
            </a:r>
            <a:r>
              <a:rPr lang="el-GR" sz="3200" dirty="0"/>
              <a:t> </a:t>
            </a:r>
            <a:r>
              <a:rPr lang="el-GR" sz="3200" dirty="0" err="1"/>
              <a:t>εἶ</a:t>
            </a:r>
            <a:r>
              <a:rPr lang="el-GR" sz="3200" dirty="0"/>
              <a:t> </a:t>
            </a:r>
            <a:r>
              <a:rPr lang="el-GR" sz="3200" dirty="0" err="1"/>
              <a:t>Θεὸς</a:t>
            </a:r>
            <a:r>
              <a:rPr lang="el-GR" sz="3200" dirty="0"/>
              <a:t> </a:t>
            </a:r>
            <a:r>
              <a:rPr lang="el-GR" sz="3200" dirty="0" err="1"/>
              <a:t>ἀνέκφραστος</a:t>
            </a:r>
            <a:r>
              <a:rPr lang="el-GR" sz="3200" dirty="0"/>
              <a:t>...</a:t>
            </a:r>
            <a:r>
              <a:rPr lang="el-GR" sz="3200" dirty="0" err="1"/>
              <a:t>ἀεὶ</a:t>
            </a:r>
            <a:r>
              <a:rPr lang="el-GR" sz="3200" dirty="0"/>
              <a:t> </a:t>
            </a:r>
            <a:r>
              <a:rPr lang="el-GR" sz="3200" dirty="0" err="1"/>
              <a:t>ὤν</a:t>
            </a:r>
            <a:r>
              <a:rPr lang="el-GR" sz="3200" dirty="0"/>
              <a:t>...»),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διεύρυνση </a:t>
            </a:r>
            <a:r>
              <a:rPr lang="el-GR" sz="3200" dirty="0" err="1"/>
              <a:t>τῆς</a:t>
            </a:r>
            <a:r>
              <a:rPr lang="el-GR" sz="3200" dirty="0"/>
              <a:t> προσφωνήσεως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Πατέρα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προσφώνηση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δύο </a:t>
            </a:r>
            <a:r>
              <a:rPr lang="el-GR" sz="3200" dirty="0" err="1"/>
              <a:t>ἄλλων</a:t>
            </a:r>
            <a:r>
              <a:rPr lang="el-GR" sz="3200" dirty="0"/>
              <a:t> Προσώπων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Τριάδος («...</a:t>
            </a:r>
            <a:r>
              <a:rPr lang="el-GR" sz="3200" dirty="0" err="1"/>
              <a:t>σὺ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μονογενής σου </a:t>
            </a:r>
            <a:r>
              <a:rPr lang="el-GR" sz="3200" dirty="0" err="1"/>
              <a:t>Υἱὸς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Πνεῦμα</a:t>
            </a:r>
            <a:r>
              <a:rPr lang="el-GR" sz="3200" dirty="0"/>
              <a:t> σου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Ἅγιον</a:t>
            </a:r>
            <a:r>
              <a:rPr lang="el-GR" sz="3200" dirty="0"/>
              <a:t>...»),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προσθήκη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εὐχαριστίας</a:t>
            </a:r>
            <a:r>
              <a:rPr lang="el-GR" sz="3200" dirty="0"/>
              <a:t>-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Θεό-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δημιουργία </a:t>
            </a:r>
            <a:r>
              <a:rPr lang="el-GR" sz="3200" dirty="0" err="1"/>
              <a:t>μὲ</a:t>
            </a:r>
            <a:r>
              <a:rPr lang="el-GR" sz="3200" dirty="0"/>
              <a:t> βάση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ἐπινίκιο</a:t>
            </a:r>
            <a:r>
              <a:rPr lang="el-GR" sz="3200" dirty="0"/>
              <a:t> </a:t>
            </a:r>
            <a:r>
              <a:rPr lang="el-GR" sz="3200" dirty="0" err="1"/>
              <a:t>ὕμνο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διηυρυμένη</a:t>
            </a:r>
            <a:r>
              <a:rPr lang="el-GR" sz="3200" dirty="0"/>
              <a:t> </a:t>
            </a:r>
            <a:r>
              <a:rPr lang="el-GR" sz="3200" dirty="0" err="1"/>
              <a:t>ἀνάμνηση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προσδιορισμὸ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καθαγιαστικοῦ</a:t>
            </a:r>
            <a:r>
              <a:rPr lang="el-GR" sz="3200" dirty="0"/>
              <a:t> χαρακτήρα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δημιουργία νέου τύπου </a:t>
            </a:r>
            <a:r>
              <a:rPr lang="el-GR" sz="3200" dirty="0" err="1"/>
              <a:t>δοξολογιῶν</a:t>
            </a:r>
            <a:r>
              <a:rPr lang="el-GR" sz="3200" dirty="0"/>
              <a:t>,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τονίζονται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ἰσοτιμία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Προσώπων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Τριάδος.</a:t>
            </a:r>
          </a:p>
          <a:p>
            <a:r>
              <a:rPr lang="el-GR" sz="3200" dirty="0" err="1"/>
              <a:t>Τὰ</a:t>
            </a:r>
            <a:r>
              <a:rPr lang="el-GR" sz="3200" dirty="0"/>
              <a:t> τμήματα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ἐμφανίζουν</a:t>
            </a:r>
            <a:r>
              <a:rPr lang="el-GR" sz="3200" dirty="0"/>
              <a:t> </a:t>
            </a:r>
            <a:r>
              <a:rPr lang="el-GR" sz="3200" dirty="0" err="1"/>
              <a:t>διαφορετικὲς</a:t>
            </a:r>
            <a:r>
              <a:rPr lang="el-GR" sz="3200" dirty="0"/>
              <a:t> ρίζες.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εἰσαγωγικὸς</a:t>
            </a:r>
            <a:r>
              <a:rPr lang="el-GR" sz="3200" dirty="0"/>
              <a:t> διάλογος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ἱερουργοῦντος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λαὸ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μποροῦσε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χαρακτηρισθεῖ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εὐχαριστιακὸ</a:t>
            </a:r>
            <a:r>
              <a:rPr lang="el-GR" sz="3200" dirty="0"/>
              <a:t> προοίμιο»,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264782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27B3D-569B-0E4C-98F9-6F4EF9FEC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87F43-105C-9748-AE53-DF7323AEF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57" y="119641"/>
            <a:ext cx="11998295" cy="6619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 err="1"/>
              <a:t>ἐπίδραση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ἰουδαϊκὴ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πράξη </a:t>
            </a:r>
            <a:r>
              <a:rPr lang="el-GR" sz="3200" dirty="0" err="1"/>
              <a:t>τῶν</a:t>
            </a:r>
            <a:r>
              <a:rPr lang="el-GR" sz="3200" dirty="0"/>
              <a:t> διαλόγων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προεστῶτος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συνάξεως.</a:t>
            </a:r>
          </a:p>
          <a:p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Ἐκκλησίες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ἀντιοχειανῆς</a:t>
            </a:r>
            <a:r>
              <a:rPr lang="el-GR" sz="3200" dirty="0"/>
              <a:t> παραδόσεως-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ἐξ</a:t>
            </a:r>
            <a:r>
              <a:rPr lang="el-GR" sz="3200" dirty="0"/>
              <a:t> </a:t>
            </a:r>
            <a:r>
              <a:rPr lang="el-GR" sz="3200" dirty="0" err="1"/>
              <a:t>αὐτῆς</a:t>
            </a:r>
            <a:r>
              <a:rPr lang="el-GR" sz="3200" dirty="0"/>
              <a:t> </a:t>
            </a:r>
            <a:r>
              <a:rPr lang="el-GR" sz="3200" dirty="0" err="1"/>
              <a:t>προελθοῦσα</a:t>
            </a:r>
            <a:r>
              <a:rPr lang="el-GR" sz="3200" dirty="0"/>
              <a:t> </a:t>
            </a:r>
            <a:r>
              <a:rPr lang="el-GR" sz="3200" dirty="0" err="1"/>
              <a:t>βυζαντινὴ</a:t>
            </a:r>
            <a:r>
              <a:rPr lang="el-GR" sz="3200" dirty="0"/>
              <a:t> παράδοση- </a:t>
            </a:r>
            <a:r>
              <a:rPr lang="el-GR" sz="3200" dirty="0" err="1"/>
              <a:t>ἐπεκράτησε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τύπος </a:t>
            </a:r>
            <a:r>
              <a:rPr lang="el-GR" sz="3200" dirty="0" err="1"/>
              <a:t>τοῦ</a:t>
            </a:r>
            <a:r>
              <a:rPr lang="el-GR" sz="3200" dirty="0"/>
              <a:t> Β´ </a:t>
            </a:r>
            <a:r>
              <a:rPr lang="el-GR" sz="3200" dirty="0" err="1"/>
              <a:t>Κρο</a:t>
            </a:r>
            <a:r>
              <a:rPr lang="el-GR" sz="3200" dirty="0"/>
              <a:t>. 13, 13 («</a:t>
            </a:r>
            <a:r>
              <a:rPr lang="el-GR" sz="3200" dirty="0" err="1"/>
              <a:t>Ἡ</a:t>
            </a:r>
            <a:r>
              <a:rPr lang="el-GR" sz="3200" dirty="0"/>
              <a:t> χάρις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ἡμῶν</a:t>
            </a:r>
            <a:r>
              <a:rPr lang="el-GR" sz="3200" dirty="0"/>
              <a:t> </a:t>
            </a:r>
            <a:r>
              <a:rPr lang="el-GR" sz="3200" dirty="0" err="1"/>
              <a:t>Ἰησοῦ</a:t>
            </a:r>
            <a:r>
              <a:rPr lang="el-GR" sz="3200" dirty="0"/>
              <a:t>...»), </a:t>
            </a:r>
            <a:r>
              <a:rPr lang="el-GR" sz="3200" dirty="0" err="1"/>
              <a:t>ἐνῶ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ὑπόλοιπες</a:t>
            </a:r>
            <a:r>
              <a:rPr lang="el-GR" sz="3200" dirty="0"/>
              <a:t> παραδόσεις- κυρίως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ἱεροσολυμιτική</a:t>
            </a:r>
            <a:r>
              <a:rPr lang="el-GR" sz="3200" dirty="0"/>
              <a:t>- διασώθηκε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σειρὰ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Προσώπων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Ἁγίας</a:t>
            </a:r>
            <a:r>
              <a:rPr lang="el-GR" sz="3200" dirty="0"/>
              <a:t> Τριάδος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διάλογος,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ἀρχαιότατο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,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παραθεωρηθεῖ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προτροπὴ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διαλόγου «</a:t>
            </a:r>
            <a:r>
              <a:rPr lang="el-GR" sz="3200" dirty="0" err="1"/>
              <a:t>Ἄνω</a:t>
            </a:r>
            <a:r>
              <a:rPr lang="el-GR" sz="3200" dirty="0"/>
              <a:t> </a:t>
            </a:r>
            <a:r>
              <a:rPr lang="el-GR" sz="3200" dirty="0" err="1"/>
              <a:t>σχῶμεν</a:t>
            </a:r>
            <a:r>
              <a:rPr lang="el-GR" sz="3200" dirty="0"/>
              <a:t> </a:t>
            </a:r>
            <a:r>
              <a:rPr lang="el-GR" sz="3200" dirty="0" err="1"/>
              <a:t>τὰς</a:t>
            </a:r>
            <a:r>
              <a:rPr lang="el-GR" sz="3200" dirty="0"/>
              <a:t> καρδίας» παραπέμπει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ἀνα-φέρειν</a:t>
            </a:r>
            <a:r>
              <a:rPr lang="el-GR" sz="3200" dirty="0"/>
              <a:t>» </a:t>
            </a:r>
            <a:r>
              <a:rPr lang="el-GR" sz="3200" dirty="0" err="1"/>
              <a:t>τὴν</a:t>
            </a:r>
            <a:r>
              <a:rPr lang="el-GR" sz="3200" dirty="0"/>
              <a:t> προσευχή,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Ἀναφορᾶς</a:t>
            </a:r>
            <a:r>
              <a:rPr lang="el-GR" sz="3200" dirty="0"/>
              <a:t>»,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νοηματοδότησε</a:t>
            </a:r>
            <a:r>
              <a:rPr lang="el-GR" sz="3200" dirty="0"/>
              <a:t> </a:t>
            </a:r>
            <a:r>
              <a:rPr lang="el-GR" sz="3200" dirty="0" err="1"/>
              <a:t>ὁλόκληρο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Λειτουργίας.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016892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E62B2-195D-2C40-9BD3-75366AE2B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2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9B3CC-4559-A548-BFA9-79FD0234A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0" y="137156"/>
            <a:ext cx="11938474" cy="65170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b="1" u="sng" dirty="0"/>
              <a:t>Γ) </a:t>
            </a:r>
            <a:r>
              <a:rPr lang="el-GR" sz="3200" b="1" u="sng" dirty="0" err="1"/>
              <a:t>Ὁ</a:t>
            </a:r>
            <a:r>
              <a:rPr lang="el-GR" sz="3200" b="1" u="sng" dirty="0"/>
              <a:t> </a:t>
            </a:r>
            <a:r>
              <a:rPr lang="el-GR" sz="3200" b="1" u="sng" dirty="0" err="1"/>
              <a:t>διαχωρισμὸς</a:t>
            </a:r>
            <a:r>
              <a:rPr lang="el-GR" sz="3200" b="1" u="sng" dirty="0"/>
              <a:t> </a:t>
            </a:r>
            <a:r>
              <a:rPr lang="el-GR" sz="3200" b="1" u="sng" dirty="0" err="1"/>
              <a:t>τοῦ</a:t>
            </a:r>
            <a:r>
              <a:rPr lang="el-GR" sz="3200" b="1" u="sng" dirty="0"/>
              <a:t> «κανόνα </a:t>
            </a:r>
            <a:r>
              <a:rPr lang="el-GR" sz="3200" b="1" u="sng" dirty="0" err="1"/>
              <a:t>τῆς</a:t>
            </a:r>
            <a:r>
              <a:rPr lang="el-GR" sz="3200" b="1" u="sng" dirty="0"/>
              <a:t> </a:t>
            </a:r>
            <a:r>
              <a:rPr lang="el-GR" sz="3200" b="1" u="sng" dirty="0" err="1"/>
              <a:t>προσευχῆς</a:t>
            </a:r>
            <a:r>
              <a:rPr lang="el-GR" sz="3200" b="1" u="sng" dirty="0"/>
              <a:t>» </a:t>
            </a:r>
            <a:r>
              <a:rPr lang="el-GR" sz="3200" b="1" u="sng" dirty="0" err="1"/>
              <a:t>ἀπὸ</a:t>
            </a:r>
            <a:r>
              <a:rPr lang="el-GR" sz="3200" b="1" u="sng" dirty="0"/>
              <a:t> </a:t>
            </a:r>
            <a:r>
              <a:rPr lang="el-GR" sz="3200" b="1" u="sng" dirty="0" err="1"/>
              <a:t>τὸν</a:t>
            </a:r>
            <a:r>
              <a:rPr lang="el-GR" sz="3200" b="1" u="sng" dirty="0"/>
              <a:t> «κανόνα </a:t>
            </a:r>
            <a:r>
              <a:rPr lang="el-GR" sz="3200" b="1" u="sng" dirty="0" err="1"/>
              <a:t>τῆς</a:t>
            </a:r>
            <a:r>
              <a:rPr lang="el-GR" sz="3200" b="1" u="sng" dirty="0"/>
              <a:t> πίστεως»</a:t>
            </a:r>
            <a:endParaRPr lang="en-GR" sz="3200" dirty="0"/>
          </a:p>
          <a:p>
            <a:r>
              <a:rPr lang="el-GR" sz="3200" dirty="0" err="1"/>
              <a:t>Στὴ</a:t>
            </a:r>
            <a:r>
              <a:rPr lang="el-GR" sz="3200" dirty="0"/>
              <a:t> διαπίστωση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διαχωρισμοῦ</a:t>
            </a:r>
            <a:r>
              <a:rPr lang="el-GR" sz="3200" dirty="0"/>
              <a:t> συνοψίζεται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ἐκκλησιολογικὸς</a:t>
            </a:r>
            <a:r>
              <a:rPr lang="el-GR" sz="3200" dirty="0"/>
              <a:t> </a:t>
            </a:r>
            <a:r>
              <a:rPr lang="el-GR" sz="3200" dirty="0" err="1"/>
              <a:t>προβληματισμὸς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προαναφέρθηκε.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διαχωρισμὸς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δύο «κανόνων» </a:t>
            </a:r>
            <a:r>
              <a:rPr lang="el-GR" sz="3200" dirty="0" err="1"/>
              <a:t>συντελεῖται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ψυχὲς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αὐτοὶ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μποροῦν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βιώσουν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Θεία </a:t>
            </a:r>
            <a:r>
              <a:rPr lang="el-GR" sz="3200" dirty="0" err="1"/>
              <a:t>Εὐχαριστία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Μυστήριο </a:t>
            </a:r>
            <a:r>
              <a:rPr lang="el-GR" sz="3200" dirty="0" err="1"/>
              <a:t>τῆς</a:t>
            </a:r>
            <a:r>
              <a:rPr lang="el-GR" sz="3200" dirty="0"/>
              <a:t> συσσωματώσεώς τους </a:t>
            </a:r>
            <a:r>
              <a:rPr lang="el-GR" sz="3200" dirty="0" err="1"/>
              <a:t>στὸ</a:t>
            </a:r>
            <a:r>
              <a:rPr lang="el-GR" sz="3200" dirty="0"/>
              <a:t> Χριστό.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Ἡ</a:t>
            </a:r>
            <a:r>
              <a:rPr lang="el-GR" sz="3200" dirty="0"/>
              <a:t> Θεία </a:t>
            </a:r>
            <a:r>
              <a:rPr lang="el-GR" sz="3200" dirty="0" err="1"/>
              <a:t>Εὐχαριστία</a:t>
            </a:r>
            <a:r>
              <a:rPr lang="el-GR" sz="3200" dirty="0"/>
              <a:t> γίνεται τότε </a:t>
            </a:r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αὐτοὺς</a:t>
            </a:r>
            <a:r>
              <a:rPr lang="el-GR" sz="3200" dirty="0"/>
              <a:t> μία </a:t>
            </a:r>
            <a:r>
              <a:rPr lang="el-GR" sz="3200" dirty="0" err="1"/>
              <a:t>τελετουργικὴ</a:t>
            </a:r>
            <a:r>
              <a:rPr lang="el-GR" sz="3200" dirty="0"/>
              <a:t> </a:t>
            </a:r>
            <a:r>
              <a:rPr lang="el-GR" sz="3200" dirty="0" err="1"/>
              <a:t>εὐκαιρία</a:t>
            </a:r>
            <a:r>
              <a:rPr lang="el-GR" sz="3200" dirty="0"/>
              <a:t> </a:t>
            </a:r>
            <a:r>
              <a:rPr lang="el-GR" sz="3200" dirty="0" err="1"/>
              <a:t>ἀτομικῆς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.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οὐσία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θέση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διαφέρει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λατρευτικὴ</a:t>
            </a:r>
            <a:r>
              <a:rPr lang="el-GR" sz="3200" dirty="0"/>
              <a:t> </a:t>
            </a:r>
            <a:r>
              <a:rPr lang="el-GR" sz="3200" dirty="0" err="1"/>
              <a:t>ζωὴ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διαφόρων θρησκευμάτων: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πιστοὶ</a:t>
            </a:r>
            <a:r>
              <a:rPr lang="el-GR" sz="3200" dirty="0"/>
              <a:t> λατρεύουν </a:t>
            </a:r>
            <a:r>
              <a:rPr lang="el-GR" sz="3200" dirty="0" err="1"/>
              <a:t>τὴ</a:t>
            </a:r>
            <a:r>
              <a:rPr lang="el-GR" sz="3200" dirty="0"/>
              <a:t> θεότητα </a:t>
            </a:r>
            <a:r>
              <a:rPr lang="el-GR" sz="3200" dirty="0" err="1"/>
              <a:t>μὲ</a:t>
            </a:r>
            <a:r>
              <a:rPr lang="el-GR" sz="3200" dirty="0"/>
              <a:t> δοξολογίες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διατυπώσεις </a:t>
            </a:r>
            <a:r>
              <a:rPr lang="el-GR" sz="3200" dirty="0" err="1"/>
              <a:t>αἰτημάτων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ὑπάρχει</a:t>
            </a:r>
            <a:r>
              <a:rPr lang="el-GR" sz="3200" dirty="0"/>
              <a:t> </a:t>
            </a:r>
            <a:r>
              <a:rPr lang="el-GR" sz="3200" dirty="0" err="1"/>
              <a:t>καμιὰ</a:t>
            </a:r>
            <a:r>
              <a:rPr lang="el-GR" sz="3200" dirty="0"/>
              <a:t> περίπτωση «</a:t>
            </a:r>
            <a:r>
              <a:rPr lang="el-GR" sz="3200" dirty="0" err="1"/>
              <a:t>πραγματικῆς</a:t>
            </a:r>
            <a:r>
              <a:rPr lang="el-GR" sz="3200" dirty="0"/>
              <a:t>» («</a:t>
            </a:r>
            <a:r>
              <a:rPr lang="el-GR" sz="3200" dirty="0" err="1"/>
              <a:t>οὐσιαστικῆς</a:t>
            </a:r>
            <a:r>
              <a:rPr lang="el-GR" sz="3200" dirty="0"/>
              <a:t>»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φιλοσοφία) </a:t>
            </a:r>
            <a:r>
              <a:rPr lang="el-GR" sz="3200" dirty="0" err="1"/>
              <a:t>ἑνώσεως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λατρευόμενη</a:t>
            </a:r>
            <a:r>
              <a:rPr lang="el-GR" sz="3200" dirty="0"/>
              <a:t> θεότητα. </a:t>
            </a:r>
            <a:r>
              <a:rPr lang="el-GR" sz="3200" dirty="0" err="1"/>
              <a:t>Στὸν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6712880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276B-FA64-4849-8825-1B192B1BE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12" y="0"/>
            <a:ext cx="11276888" cy="7691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491B9-0F73-CC49-9846-3BDCD1C8F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12" y="162370"/>
            <a:ext cx="11955566" cy="6580262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ἑνιαῖο</a:t>
            </a:r>
            <a:r>
              <a:rPr lang="el-GR" sz="3200" dirty="0"/>
              <a:t> κείμενο,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διακρίνεται </a:t>
            </a:r>
            <a:r>
              <a:rPr lang="el-GR" sz="3200" dirty="0" err="1"/>
              <a:t>σὲ</a:t>
            </a:r>
            <a:r>
              <a:rPr lang="el-GR" sz="3200" dirty="0"/>
              <a:t> δύο τμήματα </a:t>
            </a:r>
            <a:r>
              <a:rPr lang="el-GR" sz="3200" dirty="0" err="1"/>
              <a:t>λόγῳ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παρεμβολῆς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ἐπινίκιου</a:t>
            </a:r>
            <a:r>
              <a:rPr lang="el-GR" sz="3200" dirty="0"/>
              <a:t> </a:t>
            </a:r>
            <a:r>
              <a:rPr lang="el-GR" sz="3200" dirty="0" err="1"/>
              <a:t>ὕμνου</a:t>
            </a:r>
            <a:r>
              <a:rPr lang="el-GR" sz="3200" dirty="0"/>
              <a:t>.</a:t>
            </a:r>
          </a:p>
          <a:p>
            <a:r>
              <a:rPr lang="el-GR" sz="3200" dirty="0"/>
              <a:t>Πρόκειται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ἀρχαιοτέρου</a:t>
            </a:r>
            <a:r>
              <a:rPr lang="el-GR" sz="3200" dirty="0"/>
              <a:t> τμήματος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ἔλαβε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τίτλο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ὅλο</a:t>
            </a:r>
            <a:r>
              <a:rPr lang="el-GR" sz="3200" dirty="0"/>
              <a:t> Μυστήριο (Θεία </a:t>
            </a:r>
            <a:r>
              <a:rPr lang="el-GR" sz="3200" dirty="0" err="1"/>
              <a:t>Εὐχαριστία</a:t>
            </a:r>
            <a:r>
              <a:rPr lang="el-GR" sz="3200" dirty="0"/>
              <a:t>), δεδομένου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πρῶτο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εὐχαριστήριο</a:t>
            </a:r>
            <a:r>
              <a:rPr lang="el-GR" sz="3200" dirty="0"/>
              <a:t> χαρακτήρα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προέκταση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προτροπῆς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διαλόγου «</a:t>
            </a:r>
            <a:r>
              <a:rPr lang="el-GR" sz="3200" dirty="0" err="1"/>
              <a:t>Εὐχαριστήσωμεν</a:t>
            </a:r>
            <a:r>
              <a:rPr lang="el-GR" sz="3200" dirty="0"/>
              <a:t> </a:t>
            </a:r>
            <a:r>
              <a:rPr lang="el-GR" sz="3200" dirty="0" err="1"/>
              <a:t>τῷ</a:t>
            </a:r>
            <a:r>
              <a:rPr lang="el-GR" sz="3200" dirty="0"/>
              <a:t> </a:t>
            </a:r>
            <a:r>
              <a:rPr lang="el-GR" sz="3200" dirty="0" err="1"/>
              <a:t>Κυρίῳ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δεύτερο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χαρακτηρίζεται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παράθεση </a:t>
            </a:r>
            <a:r>
              <a:rPr lang="el-GR" sz="3200" dirty="0" err="1"/>
              <a:t>ὅλων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παραμέτρων </a:t>
            </a:r>
            <a:r>
              <a:rPr lang="el-GR" sz="3200" dirty="0" err="1"/>
              <a:t>τοῦ</a:t>
            </a:r>
            <a:r>
              <a:rPr lang="el-GR" sz="3200" dirty="0"/>
              <a:t> σχεδίου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Οἰκονομίας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σωτηρία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ἀνθρώπου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0195209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A5507-73BB-AE48-8181-8A71781F2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21" y="0"/>
            <a:ext cx="1129398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F76A7-A0D8-2C44-87CB-41E288560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1" y="182452"/>
            <a:ext cx="12023931" cy="6543087"/>
          </a:xfrm>
        </p:spPr>
        <p:txBody>
          <a:bodyPr>
            <a:normAutofit/>
          </a:bodyPr>
          <a:lstStyle/>
          <a:p>
            <a:r>
              <a:rPr lang="el-GR" sz="3200" dirty="0" err="1"/>
              <a:t>Τὸ</a:t>
            </a:r>
            <a:r>
              <a:rPr lang="el-GR" sz="3200" dirty="0"/>
              <a:t> σχέδιο </a:t>
            </a:r>
            <a:r>
              <a:rPr lang="el-GR" sz="3200" dirty="0" err="1"/>
              <a:t>αὐτὸ</a:t>
            </a:r>
            <a:r>
              <a:rPr lang="el-GR" sz="3200" dirty="0"/>
              <a:t> κορυφώνεται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γεγονότα </a:t>
            </a:r>
            <a:r>
              <a:rPr lang="el-GR" sz="3200" dirty="0" err="1"/>
              <a:t>τοῦ</a:t>
            </a:r>
            <a:r>
              <a:rPr lang="el-GR" sz="3200" dirty="0"/>
              <a:t> Πάθους, </a:t>
            </a:r>
            <a:r>
              <a:rPr lang="el-GR" sz="3200" dirty="0" err="1"/>
              <a:t>γι</a:t>
            </a:r>
            <a:r>
              <a:rPr lang="el-GR" sz="3200" dirty="0"/>
              <a:t>᾽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καταλήγει </a:t>
            </a:r>
            <a:r>
              <a:rPr lang="el-GR" sz="3200" dirty="0" err="1"/>
              <a:t>στὴν</a:t>
            </a:r>
            <a:r>
              <a:rPr lang="el-GR" sz="3200" dirty="0"/>
              <a:t> παράδοση </a:t>
            </a:r>
            <a:r>
              <a:rPr lang="el-GR" sz="3200" dirty="0" err="1"/>
              <a:t>τοῦ</a:t>
            </a:r>
            <a:r>
              <a:rPr lang="el-GR" sz="3200" dirty="0"/>
              <a:t> Μυστηρίου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Κύριο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Μυστικὸ</a:t>
            </a:r>
            <a:r>
              <a:rPr lang="el-GR" sz="3200" dirty="0"/>
              <a:t> </a:t>
            </a:r>
            <a:r>
              <a:rPr lang="el-GR" sz="3200" dirty="0" err="1"/>
              <a:t>Δεῖπνο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Στὶς</a:t>
            </a:r>
            <a:r>
              <a:rPr lang="el-GR" sz="3200" dirty="0"/>
              <a:t> Λειτουργίες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Ἀνατολῆς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Μυστικὸ</a:t>
            </a:r>
            <a:r>
              <a:rPr lang="el-GR" sz="3200" dirty="0"/>
              <a:t> </a:t>
            </a:r>
            <a:r>
              <a:rPr lang="el-GR" sz="3200" dirty="0" err="1"/>
              <a:t>Δεῖπνο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διήγηση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συνοδεύονται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προσθῆκες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βιβλικὸ</a:t>
            </a:r>
            <a:r>
              <a:rPr lang="el-GR" sz="3200" dirty="0"/>
              <a:t> κείμενο,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ἐπὶ</a:t>
            </a:r>
            <a:r>
              <a:rPr lang="el-GR" sz="3200" dirty="0"/>
              <a:t> παραδείγματι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Κύριος </a:t>
            </a:r>
            <a:r>
              <a:rPr lang="el-GR" sz="3200" dirty="0" err="1"/>
              <a:t>ἔλαβε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ἄρτο</a:t>
            </a:r>
            <a:r>
              <a:rPr lang="el-GR" sz="3200" dirty="0"/>
              <a:t> «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ταῖς</a:t>
            </a:r>
            <a:r>
              <a:rPr lang="el-GR" sz="3200" dirty="0"/>
              <a:t> </a:t>
            </a:r>
            <a:r>
              <a:rPr lang="el-GR" sz="3200" dirty="0" err="1"/>
              <a:t>ἁγίαις</a:t>
            </a:r>
            <a:r>
              <a:rPr lang="el-GR" sz="3200" dirty="0"/>
              <a:t>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ἀχράντοις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ἀμωμήτοις</a:t>
            </a:r>
            <a:r>
              <a:rPr lang="el-GR" sz="3200" dirty="0"/>
              <a:t> </a:t>
            </a:r>
            <a:r>
              <a:rPr lang="el-GR" sz="3200" dirty="0" err="1"/>
              <a:t>χερσίν</a:t>
            </a:r>
            <a:r>
              <a:rPr lang="el-GR" sz="3200" dirty="0"/>
              <a:t>» (</a:t>
            </a:r>
            <a:r>
              <a:rPr lang="el-GR" sz="3200" dirty="0" err="1"/>
              <a:t>Ἀναφορὰ</a:t>
            </a:r>
            <a:r>
              <a:rPr lang="el-GR" sz="3200" dirty="0"/>
              <a:t> Χρυσοστόμου),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ἐκέρασε</a:t>
            </a:r>
            <a:r>
              <a:rPr lang="el-GR" sz="3200" dirty="0"/>
              <a:t>»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ποτήριο</a:t>
            </a:r>
            <a:r>
              <a:rPr lang="el-GR" sz="3200" dirty="0"/>
              <a:t> «</a:t>
            </a:r>
            <a:r>
              <a:rPr lang="el-GR" sz="3200" dirty="0" err="1"/>
              <a:t>ἐξ</a:t>
            </a:r>
            <a:r>
              <a:rPr lang="el-GR" sz="3200" dirty="0"/>
              <a:t> </a:t>
            </a:r>
            <a:r>
              <a:rPr lang="el-GR" sz="3200" dirty="0" err="1"/>
              <a:t>οἴνου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ὕδατος</a:t>
            </a:r>
            <a:r>
              <a:rPr lang="el-GR" sz="3200" dirty="0"/>
              <a:t>» (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Ἰακώβου</a:t>
            </a:r>
            <a:r>
              <a:rPr lang="el-GR" sz="3200" dirty="0"/>
              <a:t>),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ἐγεύθη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ποτηρίου</a:t>
            </a:r>
            <a:r>
              <a:rPr lang="el-GR" sz="3200" dirty="0"/>
              <a:t> </a:t>
            </a:r>
            <a:r>
              <a:rPr lang="el-GR" sz="3200" dirty="0" err="1"/>
              <a:t>πρὸ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διαδόσεως (</a:t>
            </a:r>
            <a:r>
              <a:rPr lang="el-GR" sz="3200" dirty="0" err="1"/>
              <a:t>ἀλεξανδρινὴ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Βασιλείου),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Μαθητὲς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«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ἅγιοι</a:t>
            </a:r>
            <a:r>
              <a:rPr lang="el-GR" sz="3200" dirty="0"/>
              <a:t> </a:t>
            </a:r>
            <a:r>
              <a:rPr lang="el-GR" sz="3200" dirty="0" err="1"/>
              <a:t>Μαθηταὶ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Ἀπόστολοι</a:t>
            </a:r>
            <a:r>
              <a:rPr lang="el-GR" sz="3200" dirty="0"/>
              <a:t>» (</a:t>
            </a:r>
            <a:r>
              <a:rPr lang="el-GR" sz="3200" dirty="0" err="1"/>
              <a:t>βυζαντινὴ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Βασιλείου),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ἡγίασε</a:t>
            </a:r>
            <a:r>
              <a:rPr lang="el-GR" sz="3200" dirty="0"/>
              <a:t>»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ἄρτο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οἶνο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«</a:t>
            </a:r>
            <a:r>
              <a:rPr lang="el-GR" sz="3200" dirty="0" err="1"/>
              <a:t>ἔπλησε</a:t>
            </a:r>
            <a:r>
              <a:rPr lang="el-GR" sz="3200" dirty="0"/>
              <a:t> πνεύματος </a:t>
            </a:r>
            <a:r>
              <a:rPr lang="el-GR" sz="3200" dirty="0" err="1"/>
              <a:t>ἁγίου</a:t>
            </a:r>
            <a:r>
              <a:rPr lang="el-GR" sz="3200" dirty="0"/>
              <a:t>» </a:t>
            </a:r>
            <a:r>
              <a:rPr lang="el-GR" sz="3200" dirty="0" err="1"/>
              <a:t>τὰ</a:t>
            </a:r>
            <a:r>
              <a:rPr lang="el-GR" sz="3200" dirty="0"/>
              <a:t> διαδοθέντα (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Ἰακώβου</a:t>
            </a:r>
            <a:r>
              <a:rPr lang="el-GR" sz="3200" dirty="0"/>
              <a:t>).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9760583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012C1-7D97-EC48-B720-E61022D9A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A5540-2685-5E46-B093-8BFF3F2BE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11" y="182451"/>
            <a:ext cx="11998295" cy="6557191"/>
          </a:xfrm>
        </p:spPr>
        <p:txBody>
          <a:bodyPr>
            <a:normAutofit/>
          </a:bodyPr>
          <a:lstStyle/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ἀναμνήσεως</a:t>
            </a:r>
            <a:r>
              <a:rPr lang="el-GR" sz="3200" dirty="0"/>
              <a:t>»,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ἀκολουθεῖ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ἱδρυτικοὺς</a:t>
            </a:r>
            <a:r>
              <a:rPr lang="el-GR" sz="3200" dirty="0"/>
              <a:t> λόγους </a:t>
            </a:r>
            <a:r>
              <a:rPr lang="el-GR" sz="3200" dirty="0" err="1"/>
              <a:t>τοῦ</a:t>
            </a:r>
            <a:r>
              <a:rPr lang="el-GR" sz="3200" dirty="0"/>
              <a:t> Μυστηρίου, </a:t>
            </a:r>
            <a:r>
              <a:rPr lang="el-GR" sz="3200" dirty="0" err="1"/>
              <a:t>συνιστᾶ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ἑρμηνεία</a:t>
            </a:r>
            <a:r>
              <a:rPr lang="el-GR" sz="3200" dirty="0"/>
              <a:t> του </a:t>
            </a:r>
            <a:r>
              <a:rPr lang="el-GR" sz="3200" dirty="0" err="1"/>
              <a:t>τὸ</a:t>
            </a:r>
            <a:r>
              <a:rPr lang="el-GR" sz="3200" dirty="0"/>
              <a:t> δυσκολότερο </a:t>
            </a:r>
            <a:r>
              <a:rPr lang="el-GR" sz="3200" dirty="0" err="1"/>
              <a:t>ἴσως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, </a:t>
            </a:r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παραπέμπει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ἀναπόληση</a:t>
            </a:r>
            <a:r>
              <a:rPr lang="el-GR" sz="3200" dirty="0"/>
              <a:t> παρωχημένων γεγονότων,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παρουσία </a:t>
            </a:r>
            <a:r>
              <a:rPr lang="el-GR" sz="3200" dirty="0" err="1"/>
              <a:t>τοῦ</a:t>
            </a:r>
            <a:r>
              <a:rPr lang="el-GR" sz="3200" dirty="0"/>
              <a:t> Κυρίου </a:t>
            </a:r>
            <a:r>
              <a:rPr lang="el-GR" sz="3200" dirty="0" err="1"/>
              <a:t>στὸ</a:t>
            </a:r>
            <a:r>
              <a:rPr lang="el-GR" sz="3200" dirty="0"/>
              <a:t> παρόν.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θεολογία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ὀφείλει</a:t>
            </a:r>
            <a:r>
              <a:rPr lang="el-GR" sz="3200" dirty="0"/>
              <a:t> </a:t>
            </a:r>
            <a:r>
              <a:rPr lang="el-GR" sz="3200" dirty="0" err="1"/>
              <a:t>πολλὰ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κατάδειξη </a:t>
            </a:r>
            <a:r>
              <a:rPr lang="el-GR" sz="3200" dirty="0" err="1"/>
              <a:t>τῆς</a:t>
            </a:r>
            <a:r>
              <a:rPr lang="el-GR" sz="3200" dirty="0"/>
              <a:t> βαθύτερης </a:t>
            </a:r>
            <a:r>
              <a:rPr lang="el-GR" sz="3200" dirty="0" err="1"/>
              <a:t>ἐννοίας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ἀναμνετικοῦ</a:t>
            </a:r>
            <a:r>
              <a:rPr lang="el-GR" sz="3200" dirty="0"/>
              <a:t> χαρακτήρα </a:t>
            </a:r>
            <a:r>
              <a:rPr lang="el-GR" sz="3200" dirty="0" err="1"/>
              <a:t>τῆς</a:t>
            </a:r>
            <a:r>
              <a:rPr lang="el-GR" sz="3200" dirty="0"/>
              <a:t> Λειτουργίας.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ἀκολουθεῖ</a:t>
            </a:r>
            <a:r>
              <a:rPr lang="el-GR" sz="3200" dirty="0"/>
              <a:t>, </a:t>
            </a:r>
            <a:r>
              <a:rPr lang="el-GR" sz="3200" dirty="0" err="1"/>
              <a:t>συνιστᾶ</a:t>
            </a:r>
            <a:r>
              <a:rPr lang="el-GR" sz="3200" dirty="0"/>
              <a:t> κι᾽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σημαντικότερη </a:t>
            </a:r>
            <a:r>
              <a:rPr lang="el-GR" sz="3200" dirty="0" err="1"/>
              <a:t>ἀφορμὴ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ἀνάπτυξη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Πνευματολογίας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Ὑπὸ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ἔννοια</a:t>
            </a:r>
            <a:r>
              <a:rPr lang="el-GR" sz="3200" dirty="0"/>
              <a:t> </a:t>
            </a:r>
            <a:r>
              <a:rPr lang="el-GR" sz="3200" dirty="0" err="1"/>
              <a:t>αὐτή</a:t>
            </a:r>
            <a:r>
              <a:rPr lang="el-GR" sz="3200" dirty="0"/>
              <a:t>, </a:t>
            </a:r>
            <a:r>
              <a:rPr lang="el-GR" sz="3200" dirty="0" err="1"/>
              <a:t>ἀποτελεῖ</a:t>
            </a:r>
            <a:r>
              <a:rPr lang="el-GR" sz="3200" dirty="0"/>
              <a:t> μονομέρεια </a:t>
            </a:r>
            <a:r>
              <a:rPr lang="el-GR" sz="3200" dirty="0" err="1"/>
              <a:t>ἡ</a:t>
            </a:r>
            <a:r>
              <a:rPr lang="el-GR" sz="3200" dirty="0"/>
              <a:t> θεώρηση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ἀποτελέσματος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ἀντιαιρετικῶν</a:t>
            </a:r>
            <a:r>
              <a:rPr lang="el-GR" sz="3200" dirty="0"/>
              <a:t> </a:t>
            </a:r>
            <a:r>
              <a:rPr lang="el-GR" sz="3200" dirty="0" err="1"/>
              <a:t>ἀγώνων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2147540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C8585-A7FB-CE4D-9C51-091C7087D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7691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C420F-ACED-F745-A46D-C1D5E1A71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6" y="153824"/>
            <a:ext cx="11964112" cy="6622991"/>
          </a:xfrm>
        </p:spPr>
        <p:txBody>
          <a:bodyPr>
            <a:normAutofit/>
          </a:bodyPr>
          <a:lstStyle/>
          <a:p>
            <a:r>
              <a:rPr lang="el-GR" sz="3200" dirty="0"/>
              <a:t>Πρέπει, </a:t>
            </a:r>
            <a:r>
              <a:rPr lang="el-GR" sz="3200" dirty="0" err="1"/>
              <a:t>ἐπίσης</a:t>
            </a:r>
            <a:r>
              <a:rPr lang="el-GR" sz="3200" dirty="0"/>
              <a:t>,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θιγεῖ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ἀκόμη</a:t>
            </a:r>
            <a:r>
              <a:rPr lang="el-GR" sz="3200" dirty="0"/>
              <a:t> </a:t>
            </a:r>
            <a:r>
              <a:rPr lang="el-GR" sz="3200" dirty="0" err="1"/>
              <a:t>σημαντικὸ</a:t>
            </a:r>
            <a:r>
              <a:rPr lang="el-GR" sz="3200" dirty="0"/>
              <a:t> </a:t>
            </a:r>
            <a:r>
              <a:rPr lang="el-GR" sz="3200" dirty="0" err="1"/>
              <a:t>τελετουργικὸ</a:t>
            </a:r>
            <a:r>
              <a:rPr lang="el-GR" sz="3200" dirty="0"/>
              <a:t> ζήτημα </a:t>
            </a:r>
            <a:r>
              <a:rPr lang="el-GR" sz="3200" dirty="0" err="1"/>
              <a:t>σχετικὸ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: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τρόπου </a:t>
            </a:r>
            <a:r>
              <a:rPr lang="el-GR" sz="3200" dirty="0" err="1"/>
              <a:t>ἀναγνώσεως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 της.</a:t>
            </a:r>
          </a:p>
          <a:p>
            <a:r>
              <a:rPr lang="el-GR" sz="3200" dirty="0" err="1"/>
              <a:t>Σὲ</a:t>
            </a:r>
            <a:r>
              <a:rPr lang="el-GR" sz="3200" dirty="0"/>
              <a:t> παλαιότερη </a:t>
            </a:r>
            <a:r>
              <a:rPr lang="el-GR" sz="3200" dirty="0" err="1"/>
              <a:t>ἔρευνα</a:t>
            </a:r>
            <a:r>
              <a:rPr lang="el-GR" sz="3200" dirty="0"/>
              <a:t> μεγάλου </a:t>
            </a:r>
            <a:r>
              <a:rPr lang="el-GR" sz="3200" dirty="0" err="1"/>
              <a:t>ἀριθμοῦ</a:t>
            </a:r>
            <a:r>
              <a:rPr lang="el-GR" sz="3200" dirty="0"/>
              <a:t> </a:t>
            </a:r>
            <a:r>
              <a:rPr lang="el-GR" sz="3200" dirty="0" err="1"/>
              <a:t>χειρογράφων</a:t>
            </a:r>
            <a:r>
              <a:rPr lang="el-GR" sz="3200" dirty="0"/>
              <a:t> </a:t>
            </a:r>
            <a:r>
              <a:rPr lang="el-GR" sz="3200" dirty="0" err="1"/>
              <a:t>εὐχολογίων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περιόδου 8</a:t>
            </a:r>
            <a:r>
              <a:rPr lang="el-GR" sz="3200" baseline="30000" dirty="0"/>
              <a:t>ου</a:t>
            </a:r>
            <a:r>
              <a:rPr lang="el-GR" sz="3200" dirty="0"/>
              <a:t>-14</a:t>
            </a:r>
            <a:r>
              <a:rPr lang="el-GR" sz="3200" baseline="30000" dirty="0"/>
              <a:t>ου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., </a:t>
            </a:r>
            <a:r>
              <a:rPr lang="el-GR" sz="3200" dirty="0" err="1"/>
              <a:t>εἴχαμε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εὐκαιρία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ἐπισημάνουμε</a:t>
            </a:r>
            <a:r>
              <a:rPr lang="el-GR" sz="3200" dirty="0"/>
              <a:t> </a:t>
            </a:r>
            <a:r>
              <a:rPr lang="el-GR" sz="3200" dirty="0" err="1"/>
              <a:t>συμπερασματικῶς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ἀκόλουθα</a:t>
            </a:r>
            <a:r>
              <a:rPr lang="el-GR" sz="3200" dirty="0"/>
              <a:t>: τόσον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, </a:t>
            </a:r>
            <a:r>
              <a:rPr lang="el-GR" sz="3200" dirty="0" err="1"/>
              <a:t>ὅσον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εὐχολογιακὰ</a:t>
            </a:r>
            <a:r>
              <a:rPr lang="el-GR" sz="3200" dirty="0"/>
              <a:t> τμήματα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ἀναμνήσεως</a:t>
            </a:r>
            <a:r>
              <a:rPr lang="el-GR" sz="3200" dirty="0"/>
              <a:t>,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ἐπικλήσεως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Διπτύχων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μαρτυροῦν</a:t>
            </a:r>
            <a:r>
              <a:rPr lang="el-GR" sz="3200" dirty="0"/>
              <a:t>- </a:t>
            </a:r>
            <a:r>
              <a:rPr lang="el-GR" sz="3200" dirty="0" err="1"/>
              <a:t>στὴ</a:t>
            </a:r>
            <a:r>
              <a:rPr lang="el-GR" sz="3200" dirty="0"/>
              <a:t> συντριπτική τους </a:t>
            </a:r>
            <a:r>
              <a:rPr lang="el-GR" sz="3200" dirty="0" err="1"/>
              <a:t>πλειονοψηψία</a:t>
            </a:r>
            <a:r>
              <a:rPr lang="el-GR" sz="3200" dirty="0"/>
              <a:t>- </a:t>
            </a:r>
            <a:r>
              <a:rPr lang="el-GR" sz="3200" dirty="0" err="1"/>
              <a:t>τὸν</a:t>
            </a:r>
            <a:r>
              <a:rPr lang="el-GR" sz="3200" dirty="0"/>
              <a:t> τρόπο </a:t>
            </a:r>
            <a:r>
              <a:rPr lang="el-GR" sz="3200" dirty="0" err="1"/>
              <a:t>ἀναγνώσεώς</a:t>
            </a:r>
            <a:r>
              <a:rPr lang="el-GR" sz="3200" dirty="0"/>
              <a:t> τους, </a:t>
            </a:r>
            <a:r>
              <a:rPr lang="el-GR" sz="3200" dirty="0" err="1"/>
              <a:t>ἀλλὰ</a:t>
            </a:r>
            <a:r>
              <a:rPr lang="el-GR" sz="3200" dirty="0"/>
              <a:t> χαρακτηρίζονται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ἔνδειξη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ἐκφωνήσεως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ἐπιλόγου</a:t>
            </a:r>
            <a:r>
              <a:rPr lang="el-GR" sz="3200" dirty="0"/>
              <a:t> τους. </a:t>
            </a:r>
          </a:p>
          <a:p>
            <a:r>
              <a:rPr lang="el-GR" sz="3200" dirty="0"/>
              <a:t>Παρόμοιες περιπτώσεις μελετήθηκαν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πολλὲς</a:t>
            </a:r>
            <a:r>
              <a:rPr lang="el-GR" sz="3200" dirty="0"/>
              <a:t>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χειρογράφων</a:t>
            </a:r>
            <a:r>
              <a:rPr lang="el-GR" sz="3200" dirty="0"/>
              <a:t> </a:t>
            </a:r>
            <a:r>
              <a:rPr lang="el-GR" sz="3200" dirty="0" err="1"/>
              <a:t>εὐχολογίων</a:t>
            </a:r>
            <a:r>
              <a:rPr lang="el-GR" sz="3200" dirty="0"/>
              <a:t>, </a:t>
            </a:r>
            <a:r>
              <a:rPr lang="el-GR" sz="3200" dirty="0" err="1"/>
              <a:t>στὰ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</a:t>
            </a:r>
            <a:r>
              <a:rPr lang="el-GR" sz="3200" dirty="0" err="1"/>
              <a:t>ἐὰν</a:t>
            </a:r>
            <a:r>
              <a:rPr lang="el-GR" sz="3200" dirty="0"/>
              <a:t> </a:t>
            </a:r>
            <a:r>
              <a:rPr lang="el-GR" sz="3200" dirty="0" err="1"/>
              <a:t>μὲν</a:t>
            </a:r>
            <a:r>
              <a:rPr lang="el-GR" sz="3200" dirty="0"/>
              <a:t> </a:t>
            </a:r>
            <a:r>
              <a:rPr lang="el-GR" sz="3200" dirty="0" err="1"/>
              <a:t>ὁλόκληρη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ἐκφωνεῖται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ἀναγινώσκεται</a:t>
            </a:r>
            <a:r>
              <a:rPr lang="el-GR" sz="3200" dirty="0"/>
              <a:t> </a:t>
            </a:r>
            <a:r>
              <a:rPr lang="el-GR" sz="3200" dirty="0" err="1"/>
              <a:t>μυστικῶς</a:t>
            </a:r>
            <a:r>
              <a:rPr lang="el-GR" sz="3200" dirty="0"/>
              <a:t>, </a:t>
            </a:r>
            <a:r>
              <a:rPr lang="el-GR" sz="3200" dirty="0" err="1"/>
              <a:t>τοῦτο</a:t>
            </a:r>
            <a:r>
              <a:rPr lang="el-GR" sz="3200" dirty="0"/>
              <a:t> </a:t>
            </a:r>
            <a:r>
              <a:rPr lang="el-GR" sz="3200" dirty="0" err="1"/>
              <a:t>ἐμφαίνεται</a:t>
            </a:r>
            <a:r>
              <a:rPr lang="el-GR" sz="3200" dirty="0"/>
              <a:t> </a:t>
            </a:r>
            <a:r>
              <a:rPr lang="el-GR" sz="3200" dirty="0" err="1"/>
              <a:t>σαφῶς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τυπικὲς</a:t>
            </a:r>
            <a:r>
              <a:rPr lang="el-GR" sz="3200" dirty="0"/>
              <a:t> διατάξεις </a:t>
            </a:r>
            <a:r>
              <a:rPr lang="el-GR" sz="3200" dirty="0" err="1"/>
              <a:t>πρὶν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εὐχές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4696299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C8931-D22A-4340-AD5C-7559C4C10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55548"/>
            <a:ext cx="11353800" cy="11109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C74C5-C64B-9441-B31A-C61A907EF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58" y="136734"/>
            <a:ext cx="11912836" cy="6580260"/>
          </a:xfrm>
        </p:spPr>
        <p:txBody>
          <a:bodyPr>
            <a:normAutofit/>
          </a:bodyPr>
          <a:lstStyle/>
          <a:p>
            <a:r>
              <a:rPr lang="el-GR" sz="3200" dirty="0" err="1"/>
              <a:t>Οἱ</a:t>
            </a:r>
            <a:r>
              <a:rPr lang="el-GR" sz="3200" dirty="0"/>
              <a:t> περιπτώσεις,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ἔνδειξη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τρόπου </a:t>
            </a:r>
            <a:r>
              <a:rPr lang="el-GR" sz="3200" dirty="0" err="1"/>
              <a:t>ἀναγνώσεως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ἔνδειξη</a:t>
            </a:r>
            <a:r>
              <a:rPr lang="el-GR" sz="3200" dirty="0"/>
              <a:t> </a:t>
            </a:r>
            <a:r>
              <a:rPr lang="el-GR" sz="3200" dirty="0" err="1"/>
              <a:t>ἐκφωνήσεως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ἐπιλόγου</a:t>
            </a:r>
            <a:r>
              <a:rPr lang="el-GR" sz="3200" dirty="0"/>
              <a:t>, δηλώνουν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τρόπος </a:t>
            </a:r>
            <a:r>
              <a:rPr lang="el-GR" sz="3200" dirty="0" err="1"/>
              <a:t>ἀναγνώσεώς</a:t>
            </a:r>
            <a:r>
              <a:rPr lang="el-GR" sz="3200" dirty="0"/>
              <a:t> τους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ἦταν</a:t>
            </a:r>
            <a:r>
              <a:rPr lang="el-GR" sz="3200" dirty="0"/>
              <a:t> </a:t>
            </a:r>
            <a:r>
              <a:rPr lang="el-GR" sz="3200" dirty="0" err="1"/>
              <a:t>οὔτε</a:t>
            </a:r>
            <a:r>
              <a:rPr lang="el-GR" sz="3200" dirty="0"/>
              <a:t> </a:t>
            </a:r>
            <a:r>
              <a:rPr lang="el-GR" sz="3200" dirty="0" err="1"/>
              <a:t>ἔκφωνος</a:t>
            </a:r>
            <a:r>
              <a:rPr lang="el-GR" sz="3200" dirty="0"/>
              <a:t> (</a:t>
            </a:r>
            <a:r>
              <a:rPr lang="el-GR" sz="3200" dirty="0" err="1"/>
              <a:t>δηλαδη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ἠχηρὴ</a:t>
            </a:r>
            <a:r>
              <a:rPr lang="el-GR" sz="3200" dirty="0"/>
              <a:t> και </a:t>
            </a:r>
            <a:r>
              <a:rPr lang="el-GR" sz="3200" dirty="0" err="1"/>
              <a:t>μελωδικὴ</a:t>
            </a:r>
            <a:r>
              <a:rPr lang="el-GR" sz="3200" dirty="0"/>
              <a:t> φωνή), </a:t>
            </a:r>
            <a:r>
              <a:rPr lang="el-GR" sz="3200" dirty="0" err="1"/>
              <a:t>οὔτε</a:t>
            </a:r>
            <a:r>
              <a:rPr lang="el-GR" sz="3200" dirty="0"/>
              <a:t> </a:t>
            </a:r>
            <a:r>
              <a:rPr lang="el-GR" sz="3200" dirty="0" err="1"/>
              <a:t>μυστικὸς</a:t>
            </a:r>
            <a:r>
              <a:rPr lang="el-GR" sz="3200" dirty="0"/>
              <a:t>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σιωπηλὴ</a:t>
            </a:r>
            <a:r>
              <a:rPr lang="el-GR" sz="3200" dirty="0"/>
              <a:t> </a:t>
            </a:r>
            <a:r>
              <a:rPr lang="el-GR" sz="3200" dirty="0" err="1"/>
              <a:t>ἀνάγνωση</a:t>
            </a:r>
            <a:r>
              <a:rPr lang="el-GR" sz="3200" dirty="0"/>
              <a:t>, τρόπος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ἀείμνηστος</a:t>
            </a:r>
            <a:r>
              <a:rPr lang="el-GR" sz="3200" dirty="0"/>
              <a:t> θεολόγος </a:t>
            </a:r>
            <a:r>
              <a:rPr lang="el-GR" sz="3200" dirty="0" err="1"/>
              <a:t>ἀπεκάλεσε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παντελῆ</a:t>
            </a:r>
            <a:r>
              <a:rPr lang="el-GR" sz="3200" dirty="0"/>
              <a:t> μουγκαμάρα»).</a:t>
            </a:r>
            <a:endParaRPr lang="en-GR" sz="3200" dirty="0"/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ἐνδιάμεσος</a:t>
            </a:r>
            <a:r>
              <a:rPr lang="el-GR" sz="3200" dirty="0"/>
              <a:t>- </a:t>
            </a:r>
            <a:r>
              <a:rPr lang="el-GR" sz="3200" dirty="0" err="1"/>
              <a:t>μεταξὺ</a:t>
            </a:r>
            <a:r>
              <a:rPr lang="el-GR" sz="3200" dirty="0"/>
              <a:t> </a:t>
            </a:r>
            <a:r>
              <a:rPr lang="el-GR" sz="3200" dirty="0" err="1"/>
              <a:t>ἐκφώνου</a:t>
            </a:r>
            <a:r>
              <a:rPr lang="el-GR" sz="3200" dirty="0"/>
              <a:t> και </a:t>
            </a:r>
            <a:r>
              <a:rPr lang="el-GR" sz="3200" dirty="0" err="1"/>
              <a:t>μυστικοῦ</a:t>
            </a:r>
            <a:r>
              <a:rPr lang="el-GR" sz="3200" dirty="0"/>
              <a:t>- τρόπος αναγνώσεως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πληθὴ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μελετηθέντων</a:t>
            </a:r>
            <a:r>
              <a:rPr lang="el-GR" sz="3200" dirty="0"/>
              <a:t> </a:t>
            </a:r>
            <a:r>
              <a:rPr lang="el-GR" sz="3200" dirty="0" err="1"/>
              <a:t>χειρογράφων</a:t>
            </a:r>
            <a:r>
              <a:rPr lang="el-GR" sz="3200" dirty="0"/>
              <a:t> </a:t>
            </a:r>
            <a:r>
              <a:rPr lang="el-GR" sz="3200" dirty="0" err="1"/>
              <a:t>εὐχολογίων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«</a:t>
            </a:r>
            <a:r>
              <a:rPr lang="el-GR" sz="3200" dirty="0" err="1"/>
              <a:t>εἰς</a:t>
            </a:r>
            <a:r>
              <a:rPr lang="el-GR" sz="3200" dirty="0"/>
              <a:t> </a:t>
            </a:r>
            <a:r>
              <a:rPr lang="el-GR" sz="3200" dirty="0" err="1"/>
              <a:t>ἐπήκοον</a:t>
            </a:r>
            <a:r>
              <a:rPr lang="el-GR" sz="3200" dirty="0"/>
              <a:t>»,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χαμηλόφωνος,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ἀποπνέων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ἱερότητα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λεγομένων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τελουμένων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14394212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C151B-9DFE-B04C-9DC9-9C1909975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12" y="76912"/>
            <a:ext cx="11276889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6F0E9-5F1D-554B-86BE-04F76E52A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12" y="188007"/>
            <a:ext cx="11887200" cy="6503349"/>
          </a:xfrm>
        </p:spPr>
        <p:txBody>
          <a:bodyPr>
            <a:normAutofit/>
          </a:bodyPr>
          <a:lstStyle/>
          <a:p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ὅλες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περιπτώσεις </a:t>
            </a:r>
            <a:r>
              <a:rPr lang="el-GR" sz="3200" dirty="0" err="1"/>
              <a:t>τὸ</a:t>
            </a:r>
            <a:r>
              <a:rPr lang="el-GR" sz="3200" dirty="0"/>
              <a:t> συμπέρασμα </a:t>
            </a:r>
            <a:r>
              <a:rPr lang="el-GR" sz="3200" dirty="0" err="1"/>
              <a:t>εἶναι</a:t>
            </a:r>
            <a:r>
              <a:rPr lang="el-GR" sz="3200" dirty="0"/>
              <a:t> σαφές: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ἀκούγονται</a:t>
            </a:r>
            <a:r>
              <a:rPr lang="el-GR" sz="3200" dirty="0"/>
              <a:t>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οὔτε</a:t>
            </a:r>
            <a:r>
              <a:rPr lang="el-GR" sz="3200" dirty="0"/>
              <a:t> </a:t>
            </a:r>
            <a:r>
              <a:rPr lang="el-GR" sz="3200" dirty="0" err="1"/>
              <a:t>ἐκφωνοῦνται</a:t>
            </a:r>
            <a:r>
              <a:rPr lang="el-GR" sz="3200" dirty="0"/>
              <a:t>, </a:t>
            </a:r>
            <a:r>
              <a:rPr lang="el-GR" sz="3200" dirty="0" err="1"/>
              <a:t>οὔτε</a:t>
            </a:r>
            <a:r>
              <a:rPr lang="el-GR" sz="3200" dirty="0"/>
              <a:t> </a:t>
            </a:r>
            <a:r>
              <a:rPr lang="el-GR" sz="3200" dirty="0" err="1"/>
              <a:t>ἀναγινώσκονται</a:t>
            </a:r>
            <a:r>
              <a:rPr lang="el-GR" sz="3200" dirty="0"/>
              <a:t> </a:t>
            </a:r>
            <a:r>
              <a:rPr lang="el-GR" sz="3200" dirty="0" err="1"/>
              <a:t>μυστικῶς</a:t>
            </a:r>
            <a:r>
              <a:rPr lang="el-GR" sz="3200" dirty="0"/>
              <a:t>)· </a:t>
            </a:r>
            <a:r>
              <a:rPr lang="el-GR" sz="3200" dirty="0" err="1"/>
              <a:t>ἐκφωνοῦνται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ἐπίλογοί</a:t>
            </a:r>
            <a:r>
              <a:rPr lang="el-GR" sz="3200" dirty="0"/>
              <a:t> τους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δοξολογικὲς</a:t>
            </a:r>
            <a:r>
              <a:rPr lang="el-GR" sz="3200" dirty="0"/>
              <a:t> </a:t>
            </a:r>
            <a:r>
              <a:rPr lang="el-GR" sz="3200" dirty="0" err="1"/>
              <a:t>κατακλεῖδες</a:t>
            </a:r>
            <a:r>
              <a:rPr lang="el-GR" sz="3200" dirty="0"/>
              <a:t>,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ὁποῖες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ἀναγνωσθοῦν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«</a:t>
            </a:r>
            <a:r>
              <a:rPr lang="el-GR" sz="3200" dirty="0" err="1"/>
              <a:t>λαμπρὴ</a:t>
            </a:r>
            <a:r>
              <a:rPr lang="el-GR" sz="3200" dirty="0"/>
              <a:t> φωνή» (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ἐπεξηγοῦν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ἐκφώνως</a:t>
            </a:r>
            <a:r>
              <a:rPr lang="el-GR" sz="3200" dirty="0"/>
              <a:t>» </a:t>
            </a:r>
            <a:r>
              <a:rPr lang="el-GR" sz="3200" dirty="0" err="1"/>
              <a:t>ἀρκετὰ</a:t>
            </a:r>
            <a:r>
              <a:rPr lang="el-GR" sz="3200" dirty="0"/>
              <a:t> χειρόγραφα </a:t>
            </a:r>
            <a:r>
              <a:rPr lang="el-GR" sz="3200" dirty="0" err="1"/>
              <a:t>εὐχολόγια</a:t>
            </a:r>
            <a:r>
              <a:rPr lang="el-GR" sz="3200" dirty="0"/>
              <a:t>). </a:t>
            </a:r>
            <a:r>
              <a:rPr lang="el-GR" sz="3200" dirty="0" err="1"/>
              <a:t>Αὐτό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, </a:t>
            </a:r>
            <a:r>
              <a:rPr lang="el-GR" sz="3200" dirty="0" err="1"/>
              <a:t>ἰσχύει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διαφορετικὰ</a:t>
            </a:r>
            <a:r>
              <a:rPr lang="el-GR" sz="3200" dirty="0"/>
              <a:t> τμήματα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διαμέσου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εὐχαριστιακῆς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μαρτυρία </a:t>
            </a:r>
            <a:r>
              <a:rPr lang="el-GR" sz="3200" dirty="0" err="1"/>
              <a:t>τῆς</a:t>
            </a:r>
            <a:r>
              <a:rPr lang="el-GR" sz="3200" dirty="0"/>
              <a:t> πίστεως, 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βαπτισματικῶν</a:t>
            </a:r>
            <a:r>
              <a:rPr lang="el-GR" sz="3200" dirty="0"/>
              <a:t> </a:t>
            </a:r>
            <a:r>
              <a:rPr lang="el-GR" sz="3200" dirty="0" err="1"/>
              <a:t>ὁμολογιῶν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συμβόλου </a:t>
            </a:r>
            <a:r>
              <a:rPr lang="el-GR" sz="3200" dirty="0" err="1"/>
              <a:t>Νικαίας</a:t>
            </a:r>
            <a:r>
              <a:rPr lang="el-GR" sz="3200" dirty="0"/>
              <a:t>-Κωνσταντινουπόλεως, χαρακτηρίζεται </a:t>
            </a:r>
            <a:r>
              <a:rPr lang="el-GR" sz="3200" dirty="0" err="1"/>
              <a:t>ἀπὸ</a:t>
            </a:r>
            <a:r>
              <a:rPr lang="el-GR" sz="3200" dirty="0"/>
              <a:t> μία </a:t>
            </a:r>
            <a:r>
              <a:rPr lang="el-GR" sz="3200" dirty="0" err="1"/>
              <a:t>ἑνότητα</a:t>
            </a:r>
            <a:r>
              <a:rPr lang="el-GR" sz="3200" dirty="0"/>
              <a:t> </a:t>
            </a:r>
            <a:r>
              <a:rPr lang="el-GR" sz="3200" dirty="0" err="1"/>
              <a:t>ἐκφράσεως</a:t>
            </a:r>
            <a:r>
              <a:rPr lang="el-GR" sz="3200" dirty="0"/>
              <a:t>.</a:t>
            </a:r>
          </a:p>
          <a:p>
            <a:r>
              <a:rPr lang="el-GR" sz="3200" dirty="0"/>
              <a:t>Τοιουτοτρόπως,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Ἀναφορᾶς</a:t>
            </a:r>
            <a:r>
              <a:rPr lang="el-GR" sz="3200" dirty="0"/>
              <a:t> τίθεται </a:t>
            </a:r>
            <a:r>
              <a:rPr lang="el-GR" sz="3200" dirty="0" err="1"/>
              <a:t>ἡ</a:t>
            </a:r>
            <a:r>
              <a:rPr lang="el-GR" sz="3200" dirty="0"/>
              <a:t> βάση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ἀνάπτυξη</a:t>
            </a:r>
            <a:r>
              <a:rPr lang="el-GR" sz="3200" dirty="0"/>
              <a:t>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ἐκκλησιολογίας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μιᾶς</a:t>
            </a:r>
            <a:r>
              <a:rPr lang="el-GR" sz="3200" dirty="0"/>
              <a:t> θεολογίας </a:t>
            </a:r>
            <a:r>
              <a:rPr lang="el-GR" sz="3200" dirty="0" err="1"/>
              <a:t>τῶν</a:t>
            </a:r>
            <a:r>
              <a:rPr lang="el-GR" sz="3200" dirty="0"/>
              <a:t> Μυστηρίων </a:t>
            </a:r>
            <a:r>
              <a:rPr lang="el-GR" sz="3200" dirty="0" err="1"/>
              <a:t>καὶ</a:t>
            </a:r>
            <a:r>
              <a:rPr lang="el-GR" sz="3200" dirty="0"/>
              <a:t>, </a:t>
            </a:r>
            <a:r>
              <a:rPr lang="el-GR" sz="3200" dirty="0" err="1"/>
              <a:t>γενικῶς</a:t>
            </a:r>
            <a:r>
              <a:rPr lang="el-GR" sz="3200" dirty="0"/>
              <a:t>, </a:t>
            </a:r>
            <a:r>
              <a:rPr lang="el-GR" sz="3200" dirty="0" err="1"/>
              <a:t>τῆς</a:t>
            </a:r>
            <a:r>
              <a:rPr lang="el-GR" sz="3200" dirty="0"/>
              <a:t> λατρείας.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26120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54719-24AE-0843-B67B-50D6B84E4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66" y="0"/>
            <a:ext cx="11285434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EB55B-4A85-AB45-AD72-BB2D8EF7D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6" y="199542"/>
            <a:ext cx="11998296" cy="6500361"/>
          </a:xfrm>
        </p:spPr>
        <p:txBody>
          <a:bodyPr/>
          <a:lstStyle/>
          <a:p>
            <a:r>
              <a:rPr lang="el-GR" dirty="0" err="1"/>
              <a:t>Ἡ</a:t>
            </a:r>
            <a:r>
              <a:rPr lang="el-GR" dirty="0"/>
              <a:t> </a:t>
            </a:r>
            <a:r>
              <a:rPr lang="el-GR" dirty="0" err="1"/>
              <a:t>ἱστορία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θεολογία </a:t>
            </a:r>
            <a:r>
              <a:rPr lang="el-GR" dirty="0" err="1"/>
              <a:t>τῆς</a:t>
            </a:r>
            <a:r>
              <a:rPr lang="el-GR" dirty="0"/>
              <a:t> </a:t>
            </a:r>
            <a:r>
              <a:rPr lang="el-GR" dirty="0" err="1"/>
              <a:t>ὀρθοδόξου</a:t>
            </a:r>
            <a:r>
              <a:rPr lang="el-GR" dirty="0"/>
              <a:t> λατρείας, </a:t>
            </a:r>
            <a:r>
              <a:rPr lang="el-GR" dirty="0" err="1"/>
              <a:t>ὡς</a:t>
            </a:r>
            <a:r>
              <a:rPr lang="el-GR" dirty="0"/>
              <a:t> </a:t>
            </a:r>
            <a:r>
              <a:rPr lang="el-GR" dirty="0" err="1"/>
              <a:t>χῶροι</a:t>
            </a:r>
            <a:r>
              <a:rPr lang="el-GR" dirty="0"/>
              <a:t> </a:t>
            </a:r>
            <a:r>
              <a:rPr lang="el-GR" dirty="0" err="1"/>
              <a:t>ἔρευνας</a:t>
            </a:r>
            <a:r>
              <a:rPr lang="el-GR" dirty="0"/>
              <a:t> </a:t>
            </a:r>
            <a:r>
              <a:rPr lang="el-GR" dirty="0" err="1"/>
              <a:t>καὶ</a:t>
            </a:r>
            <a:r>
              <a:rPr lang="el-GR" dirty="0"/>
              <a:t> </a:t>
            </a:r>
            <a:r>
              <a:rPr lang="el-GR" dirty="0" err="1"/>
              <a:t>ἐντρυφήσεως</a:t>
            </a:r>
            <a:r>
              <a:rPr lang="el-GR" dirty="0"/>
              <a:t>, </a:t>
            </a:r>
            <a:r>
              <a:rPr lang="el-GR" dirty="0" err="1"/>
              <a:t>θὰ</a:t>
            </a:r>
            <a:r>
              <a:rPr lang="el-GR" dirty="0"/>
              <a:t> συνεχίσουν </a:t>
            </a:r>
            <a:r>
              <a:rPr lang="el-GR" dirty="0" err="1"/>
              <a:t>νὰ</a:t>
            </a:r>
            <a:r>
              <a:rPr lang="el-GR" dirty="0"/>
              <a:t> </a:t>
            </a:r>
            <a:r>
              <a:rPr lang="el-GR" dirty="0" err="1"/>
              <a:t>ἀποκαλύπτουν</a:t>
            </a:r>
            <a:r>
              <a:rPr lang="el-GR" dirty="0"/>
              <a:t> </a:t>
            </a:r>
            <a:r>
              <a:rPr lang="el-GR" dirty="0" err="1"/>
              <a:t>τοὺς</a:t>
            </a:r>
            <a:r>
              <a:rPr lang="el-GR" dirty="0"/>
              <a:t> θησαυρούς, </a:t>
            </a:r>
            <a:r>
              <a:rPr lang="el-GR" dirty="0" err="1"/>
              <a:t>οἱ</a:t>
            </a:r>
            <a:r>
              <a:rPr lang="el-GR" dirty="0"/>
              <a:t> </a:t>
            </a:r>
            <a:r>
              <a:rPr lang="el-GR" dirty="0" err="1"/>
              <a:t>ὁποῖοι</a:t>
            </a:r>
            <a:r>
              <a:rPr lang="el-GR" dirty="0"/>
              <a:t> </a:t>
            </a:r>
            <a:r>
              <a:rPr lang="el-GR" dirty="0" err="1"/>
              <a:t>ἀντανακλοῦν</a:t>
            </a:r>
            <a:r>
              <a:rPr lang="el-GR" dirty="0"/>
              <a:t> </a:t>
            </a:r>
            <a:r>
              <a:rPr lang="el-GR" dirty="0" err="1"/>
              <a:t>αὐτὴ</a:t>
            </a:r>
            <a:r>
              <a:rPr lang="el-GR" dirty="0"/>
              <a:t> </a:t>
            </a:r>
            <a:r>
              <a:rPr lang="el-GR" dirty="0" err="1"/>
              <a:t>τὴν</a:t>
            </a:r>
            <a:r>
              <a:rPr lang="el-GR" dirty="0"/>
              <a:t> «</a:t>
            </a:r>
            <a:r>
              <a:rPr lang="el-GR" dirty="0" err="1"/>
              <a:t>ὑπερβολή</a:t>
            </a:r>
            <a:r>
              <a:rPr lang="el-GR" dirty="0"/>
              <a:t>» </a:t>
            </a:r>
            <a:r>
              <a:rPr lang="el-GR" dirty="0" err="1"/>
              <a:t>τῆς</a:t>
            </a:r>
            <a:r>
              <a:rPr lang="el-GR" dirty="0"/>
              <a:t> </a:t>
            </a:r>
            <a:r>
              <a:rPr lang="el-GR" dirty="0" err="1"/>
              <a:t>θεϊκῆς</a:t>
            </a:r>
            <a:r>
              <a:rPr lang="el-GR" dirty="0"/>
              <a:t> δυνάμεως.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539157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B3654-087A-DC43-B078-9B2E53130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CEB51-4E0E-B547-8EC9-05B6FD6F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12" y="119640"/>
            <a:ext cx="12023932" cy="65516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/>
              <a:t>παγκόσμιο </a:t>
            </a:r>
            <a:r>
              <a:rPr lang="el-GR" sz="3200" dirty="0" err="1"/>
              <a:t>θρησκευτικὸ</a:t>
            </a:r>
            <a:r>
              <a:rPr lang="el-GR" sz="3200" dirty="0"/>
              <a:t> χάρτη, </a:t>
            </a:r>
            <a:r>
              <a:rPr lang="el-GR" sz="3200" dirty="0" err="1"/>
              <a:t>ἄλλωστε</a:t>
            </a:r>
            <a:r>
              <a:rPr lang="el-GR" sz="3200" dirty="0"/>
              <a:t>, </a:t>
            </a:r>
            <a:r>
              <a:rPr lang="el-GR" sz="3200" dirty="0" err="1"/>
              <a:t>ἐπικρατεῖ</a:t>
            </a:r>
            <a:r>
              <a:rPr lang="el-GR" sz="3200" dirty="0"/>
              <a:t> μία </a:t>
            </a:r>
            <a:r>
              <a:rPr lang="el-GR" sz="3200" dirty="0" err="1"/>
              <a:t>σαφὴς</a:t>
            </a:r>
            <a:r>
              <a:rPr lang="el-GR" sz="3200" dirty="0"/>
              <a:t> </a:t>
            </a:r>
            <a:r>
              <a:rPr lang="el-GR" sz="3200" dirty="0" err="1"/>
              <a:t>ἀποξένωση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θείου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ἀνθρώπινο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l-GR" sz="3200" dirty="0" err="1"/>
              <a:t>Στὴν</a:t>
            </a:r>
            <a:r>
              <a:rPr lang="el-GR" sz="3200" dirty="0"/>
              <a:t> περίπτωση παρόμοιας </a:t>
            </a:r>
            <a:r>
              <a:rPr lang="el-GR" sz="3200" dirty="0" err="1"/>
              <a:t>μορφῆς</a:t>
            </a:r>
            <a:r>
              <a:rPr lang="el-GR" sz="3200" dirty="0"/>
              <a:t> λατρεία,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ὅλη</a:t>
            </a:r>
            <a:r>
              <a:rPr lang="el-GR" sz="3200" dirty="0"/>
              <a:t> </a:t>
            </a:r>
            <a:r>
              <a:rPr lang="el-GR" sz="3200" dirty="0" err="1"/>
              <a:t>τελεσιουργία</a:t>
            </a:r>
            <a:r>
              <a:rPr lang="el-GR" sz="3200" dirty="0"/>
              <a:t> γίνεται </a:t>
            </a:r>
            <a:r>
              <a:rPr lang="el-GR" sz="3200" dirty="0" err="1"/>
              <a:t>αὐτοσκοπός</a:t>
            </a:r>
            <a:r>
              <a:rPr lang="el-GR" sz="3200" dirty="0"/>
              <a:t>,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παραμικρὴ</a:t>
            </a:r>
            <a:r>
              <a:rPr lang="el-GR" sz="3200" dirty="0"/>
              <a:t> προέκταση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ζωὴ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λατρευόντων</a:t>
            </a:r>
            <a:r>
              <a:rPr lang="el-GR" sz="3200" dirty="0"/>
              <a:t>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Οἱ</a:t>
            </a:r>
            <a:r>
              <a:rPr lang="el-GR" sz="3200" dirty="0"/>
              <a:t> βαπτισμένοι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Ὀρθόδοξης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(</a:t>
            </a:r>
            <a:r>
              <a:rPr lang="el-GR" sz="3200" dirty="0" err="1"/>
              <a:t>μποροῦμε</a:t>
            </a:r>
            <a:r>
              <a:rPr lang="el-GR" sz="3200" dirty="0"/>
              <a:t>, </a:t>
            </a:r>
            <a:r>
              <a:rPr lang="el-GR" sz="3200" dirty="0" err="1"/>
              <a:t>ἄραγε</a:t>
            </a:r>
            <a:r>
              <a:rPr lang="el-GR" sz="3200" dirty="0"/>
              <a:t>, </a:t>
            </a:r>
            <a:r>
              <a:rPr lang="el-GR" sz="3200" dirty="0" err="1"/>
              <a:t>νὰ</a:t>
            </a:r>
            <a:r>
              <a:rPr lang="el-GR" sz="3200" dirty="0"/>
              <a:t> χρησιμοποιήσουμε </a:t>
            </a:r>
            <a:r>
              <a:rPr lang="el-GR" sz="3200" dirty="0" err="1"/>
              <a:t>εὔκολα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ὅρο</a:t>
            </a:r>
            <a:r>
              <a:rPr lang="el-GR" sz="3200" dirty="0"/>
              <a:t> «μέλη»;) </a:t>
            </a:r>
            <a:r>
              <a:rPr lang="el-GR" sz="3200" dirty="0" err="1"/>
              <a:t>ἀνταποκρίνονται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λατρευτικές τους </a:t>
            </a:r>
            <a:r>
              <a:rPr lang="el-GR" sz="3200" dirty="0" err="1"/>
              <a:t>ὑποχρεώσεις</a:t>
            </a:r>
            <a:r>
              <a:rPr lang="el-GR" sz="3200" dirty="0"/>
              <a:t> («κανόνας </a:t>
            </a:r>
            <a:r>
              <a:rPr lang="el-GR" sz="3200" dirty="0" err="1"/>
              <a:t>προσευχῆς</a:t>
            </a:r>
            <a:r>
              <a:rPr lang="el-GR" sz="3200" dirty="0"/>
              <a:t>»),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σχέση τους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Λατρεία </a:t>
            </a:r>
            <a:r>
              <a:rPr lang="el-GR" sz="3200" dirty="0" err="1"/>
              <a:t>δὲν</a:t>
            </a:r>
            <a:r>
              <a:rPr lang="el-GR" sz="3200" dirty="0"/>
              <a:t> συνεπάγεται </a:t>
            </a:r>
            <a:r>
              <a:rPr lang="el-GR" sz="3200" dirty="0" err="1"/>
              <a:t>τὸν</a:t>
            </a:r>
            <a:r>
              <a:rPr lang="el-GR" sz="3200" dirty="0"/>
              <a:t> «κανόνα </a:t>
            </a:r>
            <a:r>
              <a:rPr lang="el-GR" sz="3200" dirty="0" err="1"/>
              <a:t>τῆς</a:t>
            </a:r>
            <a:r>
              <a:rPr lang="el-GR" sz="3200" dirty="0"/>
              <a:t> πίστεως». </a:t>
            </a:r>
          </a:p>
          <a:p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πικρὴ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ἀλήθεια</a:t>
            </a:r>
            <a:r>
              <a:rPr lang="el-GR" sz="3200" dirty="0"/>
              <a:t> </a:t>
            </a:r>
            <a:r>
              <a:rPr lang="el-GR" sz="3200" dirty="0" err="1"/>
              <a:t>ἑστιάζονται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αἰτίες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σύγχρονων (</a:t>
            </a:r>
            <a:r>
              <a:rPr lang="el-GR" sz="3200" dirty="0" err="1"/>
              <a:t>πιθανὸν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παλαιότερων) φαινομένων,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μέλη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ἐνορίας</a:t>
            </a:r>
            <a:r>
              <a:rPr lang="el-GR" sz="3200" dirty="0"/>
              <a:t> γεμίζουν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Ναὸ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Θεία </a:t>
            </a:r>
            <a:r>
              <a:rPr lang="el-GR" sz="3200" dirty="0" err="1"/>
              <a:t>Εὐχαριστία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πέρας της </a:t>
            </a:r>
            <a:r>
              <a:rPr lang="el-GR" sz="3200" dirty="0" err="1"/>
              <a:t>ἡ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567599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65489-014E-6846-9801-C3FE9CE00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6836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69CF9-48BF-CB47-B760-ED822BE4C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6" y="136733"/>
            <a:ext cx="11998296" cy="65631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err="1"/>
              <a:t>ὅλη</a:t>
            </a:r>
            <a:r>
              <a:rPr lang="el-GR" sz="3200" dirty="0"/>
              <a:t> </a:t>
            </a:r>
            <a:r>
              <a:rPr lang="el-GR" sz="3200" dirty="0" err="1"/>
              <a:t>βιοτή</a:t>
            </a:r>
            <a:r>
              <a:rPr lang="el-GR" sz="3200" dirty="0"/>
              <a:t> τους </a:t>
            </a:r>
            <a:r>
              <a:rPr lang="el-GR" sz="3200" dirty="0" err="1"/>
              <a:t>ἀποδεικνύει</a:t>
            </a:r>
            <a:r>
              <a:rPr lang="el-GR" sz="3200" dirty="0"/>
              <a:t> </a:t>
            </a:r>
            <a:r>
              <a:rPr lang="el-GR" sz="3200" dirty="0" err="1"/>
              <a:t>ἀνυπραρξία</a:t>
            </a:r>
            <a:r>
              <a:rPr lang="el-GR" sz="3200" dirty="0"/>
              <a:t> πίστεως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αἰσθήσεως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ἀνήκουμε</a:t>
            </a:r>
            <a:r>
              <a:rPr lang="el-GR" sz="3200" dirty="0"/>
              <a:t> </a:t>
            </a:r>
            <a:r>
              <a:rPr lang="el-GR" sz="3200" dirty="0" err="1"/>
              <a:t>ὅλοι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στιγμὴ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ὑφίσταται</a:t>
            </a:r>
            <a:r>
              <a:rPr lang="el-GR" sz="3200" dirty="0"/>
              <a:t> συν-</a:t>
            </a:r>
            <a:r>
              <a:rPr lang="el-GR" sz="3200" dirty="0" err="1"/>
              <a:t>μετοχὴ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κοινὸ</a:t>
            </a:r>
            <a:r>
              <a:rPr lang="el-GR" sz="3200" dirty="0"/>
              <a:t> </a:t>
            </a:r>
            <a:r>
              <a:rPr lang="el-GR" sz="3200" dirty="0" err="1"/>
              <a:t>Ποτήριο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 συσσωμάτωση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Χριστό, </a:t>
            </a:r>
            <a:r>
              <a:rPr lang="el-GR" sz="3200" dirty="0" err="1"/>
              <a:t>λειτουργοῦμε</a:t>
            </a:r>
            <a:r>
              <a:rPr lang="el-GR" sz="3200" dirty="0"/>
              <a:t> </a:t>
            </a:r>
            <a:r>
              <a:rPr lang="el-GR" sz="3200" dirty="0" err="1"/>
              <a:t>ὅλοι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θρησκεία (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μεταφυσικη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εὐσεβιστικὴ</a:t>
            </a:r>
            <a:r>
              <a:rPr lang="el-GR" sz="3200" dirty="0"/>
              <a:t> </a:t>
            </a:r>
            <a:r>
              <a:rPr lang="el-GR" sz="3200" dirty="0" err="1"/>
              <a:t>ἰδεολογία</a:t>
            </a:r>
            <a:r>
              <a:rPr lang="el-GR" sz="3200" dirty="0"/>
              <a:t>) κι </a:t>
            </a:r>
            <a:r>
              <a:rPr lang="el-GR" sz="3200" dirty="0" err="1"/>
              <a:t>ὄχι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, «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ἧς</a:t>
            </a:r>
            <a:r>
              <a:rPr lang="el-GR" sz="3200" dirty="0"/>
              <a:t> </a:t>
            </a:r>
            <a:r>
              <a:rPr lang="el-GR" sz="3200" dirty="0" err="1"/>
              <a:t>Χριστὸς</a:t>
            </a:r>
            <a:r>
              <a:rPr lang="el-GR" sz="3200" dirty="0"/>
              <a:t> </a:t>
            </a:r>
            <a:r>
              <a:rPr lang="el-GR" sz="3200" dirty="0" err="1"/>
              <a:t>ἀπέθανεν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πρόβλημα, </a:t>
            </a:r>
            <a:r>
              <a:rPr lang="el-GR" sz="3200" dirty="0" err="1"/>
              <a:t>δυστυχῶς</a:t>
            </a:r>
            <a:r>
              <a:rPr lang="el-GR" sz="3200" dirty="0"/>
              <a:t>,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στόχος </a:t>
            </a:r>
            <a:r>
              <a:rPr lang="el-GR" sz="3200" dirty="0" err="1"/>
              <a:t>αὐτὸς</a:t>
            </a:r>
            <a:r>
              <a:rPr lang="el-GR" sz="3200" dirty="0"/>
              <a:t> παραμένει, </a:t>
            </a:r>
            <a:r>
              <a:rPr lang="el-GR" sz="3200" dirty="0" err="1"/>
              <a:t>πεὶ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παρόντος, </a:t>
            </a:r>
            <a:r>
              <a:rPr lang="el-GR" sz="3200" dirty="0" err="1"/>
              <a:t>ἀνέφικτος</a:t>
            </a:r>
            <a:r>
              <a:rPr lang="el-GR" sz="3200" dirty="0"/>
              <a:t>: χειρότερο σύμπτωμα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θεώρηση </a:t>
            </a:r>
            <a:r>
              <a:rPr lang="el-GR" sz="3200" dirty="0" err="1"/>
              <a:t>αὐτοῦ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ἐλάσσονος</a:t>
            </a:r>
            <a:r>
              <a:rPr lang="el-GR" sz="3200" dirty="0"/>
              <a:t> θέματος.</a:t>
            </a:r>
          </a:p>
          <a:p>
            <a:r>
              <a:rPr lang="el-GR" sz="3200" dirty="0" err="1"/>
              <a:t>Ὅσες</a:t>
            </a:r>
            <a:r>
              <a:rPr lang="el-GR" sz="3200" dirty="0"/>
              <a:t> </a:t>
            </a:r>
            <a:r>
              <a:rPr lang="el-GR" sz="3200" dirty="0" err="1"/>
              <a:t>φορὲς</a:t>
            </a:r>
            <a:r>
              <a:rPr lang="el-GR" sz="3200" dirty="0"/>
              <a:t> διατυπώνονται παρόμοιες σκέψεις, </a:t>
            </a:r>
            <a:r>
              <a:rPr lang="el-GR" sz="3200" dirty="0" err="1"/>
              <a:t>ὅλοι</a:t>
            </a:r>
            <a:r>
              <a:rPr lang="el-GR" sz="3200" dirty="0"/>
              <a:t> </a:t>
            </a:r>
            <a:r>
              <a:rPr lang="el-GR" sz="3200" dirty="0" err="1"/>
              <a:t>ἔχουν</a:t>
            </a:r>
            <a:r>
              <a:rPr lang="el-GR" sz="3200" dirty="0"/>
              <a:t> </a:t>
            </a:r>
            <a:r>
              <a:rPr lang="el-GR" sz="3200" dirty="0" err="1"/>
              <a:t>μὶα</a:t>
            </a:r>
            <a:r>
              <a:rPr lang="el-GR" sz="3200" dirty="0"/>
              <a:t> </a:t>
            </a:r>
            <a:r>
              <a:rPr lang="el-GR" sz="3200" dirty="0" err="1"/>
              <a:t>αἰτία</a:t>
            </a:r>
            <a:r>
              <a:rPr lang="el-GR" sz="3200" dirty="0"/>
              <a:t> </a:t>
            </a:r>
            <a:r>
              <a:rPr lang="el-GR" sz="3200" dirty="0" err="1"/>
              <a:t>ἐνοχλήσεως</a:t>
            </a:r>
            <a:r>
              <a:rPr lang="el-GR" sz="3200" dirty="0"/>
              <a:t>: </a:t>
            </a:r>
            <a:r>
              <a:rPr lang="el-GR" sz="3200" dirty="0" err="1"/>
              <a:t>ἄλλοι</a:t>
            </a:r>
            <a:r>
              <a:rPr lang="el-GR" sz="3200" dirty="0"/>
              <a:t> διότι μεταλαμβάνουν </a:t>
            </a:r>
            <a:r>
              <a:rPr lang="el-GR" sz="3200" dirty="0" err="1"/>
              <a:t>συχνὰ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διότι </a:t>
            </a:r>
            <a:r>
              <a:rPr lang="el-GR" sz="3200" dirty="0" err="1"/>
              <a:t>θεωροῦν</a:t>
            </a:r>
            <a:r>
              <a:rPr lang="el-GR" sz="3200" dirty="0"/>
              <a:t> </a:t>
            </a:r>
            <a:r>
              <a:rPr lang="el-GR" sz="3200" dirty="0" err="1"/>
              <a:t>ἁπλὸ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πείσουν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τοὺς</a:t>
            </a:r>
            <a:r>
              <a:rPr lang="el-GR" sz="3200" dirty="0"/>
              <a:t> </a:t>
            </a:r>
            <a:r>
              <a:rPr lang="el-GR" sz="3200" dirty="0" err="1"/>
              <a:t>ὑπολοίπους</a:t>
            </a:r>
            <a:r>
              <a:rPr lang="el-GR" sz="3200" dirty="0"/>
              <a:t> (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συχνὴ</a:t>
            </a:r>
            <a:r>
              <a:rPr lang="el-GR" sz="3200" dirty="0"/>
              <a:t> Θεία Μετάληψη, </a:t>
            </a:r>
            <a:r>
              <a:rPr lang="el-GR" sz="3200" dirty="0" err="1"/>
              <a:t>ἄραγε</a:t>
            </a:r>
            <a:r>
              <a:rPr lang="el-GR" sz="3200" dirty="0"/>
              <a:t>,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προέλθει </a:t>
            </a:r>
            <a:r>
              <a:rPr lang="el-GR" sz="3200" dirty="0" err="1"/>
              <a:t>ἀπὸ</a:t>
            </a:r>
            <a:r>
              <a:rPr lang="el-GR" sz="3200" dirty="0"/>
              <a:t> κάποια «κατευθυντήρια </a:t>
            </a:r>
            <a:r>
              <a:rPr lang="el-GR" sz="3200" dirty="0" err="1"/>
              <a:t>πνευματικὴ</a:t>
            </a:r>
            <a:r>
              <a:rPr lang="el-GR" sz="3200" dirty="0"/>
              <a:t> γραμμή»;)·</a:t>
            </a:r>
            <a:endParaRPr lang="en-GR" sz="3200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833840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C03B7-B99E-5843-A952-4B1F2493F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11248-F76F-494A-AA08-6A6D4EB9F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094" y="173906"/>
            <a:ext cx="11929929" cy="65144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 err="1"/>
              <a:t>ἄλλοι</a:t>
            </a:r>
            <a:r>
              <a:rPr lang="el-GR" sz="3200" dirty="0"/>
              <a:t> διότι </a:t>
            </a:r>
            <a:r>
              <a:rPr lang="el-GR" sz="3200" dirty="0" err="1"/>
              <a:t>θεωροῦν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θρησκευτικές τους </a:t>
            </a:r>
            <a:r>
              <a:rPr lang="el-GR" sz="3200" dirty="0" err="1"/>
              <a:t>ἀναζητήσεις</a:t>
            </a:r>
            <a:r>
              <a:rPr lang="el-GR" sz="3200" dirty="0"/>
              <a:t> </a:t>
            </a:r>
            <a:r>
              <a:rPr lang="el-GR" sz="3200" dirty="0" err="1"/>
              <a:t>ἐξαντλοῦνται</a:t>
            </a:r>
            <a:r>
              <a:rPr lang="el-GR" sz="3200" dirty="0"/>
              <a:t>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ὅλη</a:t>
            </a:r>
            <a:r>
              <a:rPr lang="el-GR" sz="3200" dirty="0"/>
              <a:t> </a:t>
            </a:r>
            <a:r>
              <a:rPr lang="el-GR" sz="3200" dirty="0" err="1"/>
              <a:t>τελεσιουργία</a:t>
            </a:r>
            <a:r>
              <a:rPr lang="el-GR" sz="3200" dirty="0"/>
              <a:t>· </a:t>
            </a:r>
            <a:r>
              <a:rPr lang="el-GR" sz="3200" dirty="0" err="1"/>
              <a:t>ἄλλοι</a:t>
            </a:r>
            <a:r>
              <a:rPr lang="el-GR" sz="3200" dirty="0"/>
              <a:t> (κυρίως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τάξεις </a:t>
            </a:r>
            <a:r>
              <a:rPr lang="el-GR" sz="3200" dirty="0" err="1"/>
              <a:t>τοῦ</a:t>
            </a:r>
            <a:r>
              <a:rPr lang="el-GR" sz="3200" dirty="0"/>
              <a:t> κλήρου) πιστεύουν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μὲν</a:t>
            </a:r>
            <a:r>
              <a:rPr lang="el-GR" sz="3200" dirty="0"/>
              <a:t> </a:t>
            </a:r>
            <a:r>
              <a:rPr lang="el-GR" sz="3200" dirty="0" err="1"/>
              <a:t>ἐπιτακτικὴ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οὐσιαστικῆς</a:t>
            </a:r>
            <a:r>
              <a:rPr lang="el-GR" sz="3200" dirty="0"/>
              <a:t> </a:t>
            </a:r>
            <a:r>
              <a:rPr lang="el-GR" sz="3200" dirty="0" err="1"/>
              <a:t>συμμετοχῆς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κοινὸ</a:t>
            </a:r>
            <a:r>
              <a:rPr lang="el-GR" sz="3200" dirty="0"/>
              <a:t> </a:t>
            </a:r>
            <a:r>
              <a:rPr lang="el-GR" sz="3200" dirty="0" err="1"/>
              <a:t>Ποτήριο</a:t>
            </a:r>
            <a:r>
              <a:rPr lang="el-GR" sz="3200" dirty="0"/>
              <a:t>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διαδικασίες «προετοιμασίας»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Θεία Μετάληψη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ἐνεργοῦν</a:t>
            </a:r>
            <a:r>
              <a:rPr lang="el-GR" sz="3200" dirty="0"/>
              <a:t> </a:t>
            </a:r>
            <a:r>
              <a:rPr lang="el-GR" sz="3200" dirty="0" err="1"/>
              <a:t>μᾶλλον</a:t>
            </a:r>
            <a:r>
              <a:rPr lang="el-GR" sz="3200" dirty="0"/>
              <a:t> </a:t>
            </a:r>
            <a:r>
              <a:rPr lang="el-GR" sz="3200" dirty="0" err="1"/>
              <a:t>ἐπιβραδυντικὰ</a:t>
            </a:r>
            <a:r>
              <a:rPr lang="el-GR" sz="3200" dirty="0"/>
              <a:t> </a:t>
            </a:r>
            <a:r>
              <a:rPr lang="el-GR" sz="3200" dirty="0" err="1"/>
              <a:t>παρὰ</a:t>
            </a:r>
            <a:r>
              <a:rPr lang="el-GR" sz="3200" dirty="0"/>
              <a:t> </a:t>
            </a:r>
            <a:r>
              <a:rPr lang="el-GR" sz="3200" dirty="0" err="1"/>
              <a:t>ἐπιταχυντικά</a:t>
            </a:r>
            <a:r>
              <a:rPr lang="el-GR" sz="3200" dirty="0"/>
              <a:t>.</a:t>
            </a:r>
          </a:p>
          <a:p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τελευταῖο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ἐπιμείνουμε</a:t>
            </a:r>
            <a:r>
              <a:rPr lang="el-GR" sz="3200" dirty="0"/>
              <a:t>, διότι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σαφὲς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πρέπει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πιστοὶ</a:t>
            </a:r>
            <a:r>
              <a:rPr lang="el-GR" sz="3200" dirty="0"/>
              <a:t> «</a:t>
            </a:r>
            <a:r>
              <a:rPr lang="el-GR" sz="3200" dirty="0" err="1"/>
              <a:t>ἀναξίως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ἐσθίουν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πίνουν» (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ἔκφραση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Ἀποστόλου</a:t>
            </a:r>
            <a:r>
              <a:rPr lang="el-GR" sz="3200" dirty="0"/>
              <a:t> Παύλου)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Αἷμα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Κυρίου,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οὔτε</a:t>
            </a:r>
            <a:r>
              <a:rPr lang="el-GR" sz="3200" dirty="0"/>
              <a:t> πρέπει </a:t>
            </a:r>
            <a:r>
              <a:rPr lang="el-GR" sz="3200" dirty="0" err="1"/>
              <a:t>ἡ</a:t>
            </a:r>
            <a:r>
              <a:rPr lang="el-GR" sz="3200" dirty="0"/>
              <a:t> διαδικασία </a:t>
            </a:r>
            <a:r>
              <a:rPr lang="el-GR" sz="3200" dirty="0" err="1"/>
              <a:t>τοῦ</a:t>
            </a:r>
            <a:r>
              <a:rPr lang="el-GR" sz="3200" dirty="0"/>
              <a:t> «</a:t>
            </a:r>
            <a:r>
              <a:rPr lang="el-GR" sz="3200" dirty="0" err="1"/>
              <a:t>ἀξίως</a:t>
            </a:r>
            <a:r>
              <a:rPr lang="el-GR" sz="3200" dirty="0"/>
              <a:t> </a:t>
            </a:r>
            <a:r>
              <a:rPr lang="el-GR" sz="3200" dirty="0" err="1"/>
              <a:t>προσέρχεσθαι</a:t>
            </a:r>
            <a:r>
              <a:rPr lang="el-GR" sz="3200" dirty="0"/>
              <a:t>»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ἀποβεῖ</a:t>
            </a:r>
            <a:r>
              <a:rPr lang="el-GR" sz="3200" dirty="0"/>
              <a:t> </a:t>
            </a:r>
            <a:r>
              <a:rPr lang="el-GR" sz="3200" dirty="0" err="1"/>
              <a:t>αὐτοσκοπὸς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, τελικά, </a:t>
            </a:r>
            <a:r>
              <a:rPr lang="el-GR" sz="3200" dirty="0" err="1"/>
              <a:t>ἐμπόδιο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Θεία Μετάληψη.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σύγχρονος </a:t>
            </a:r>
            <a:r>
              <a:rPr lang="el-GR" sz="3200" dirty="0" err="1"/>
              <a:t>ἄνθρωπος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ἐνθαρρύνεται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συμμετοχή του </a:t>
            </a:r>
            <a:r>
              <a:rPr lang="el-GR" sz="3200" dirty="0" err="1"/>
              <a:t>στὸ</a:t>
            </a:r>
            <a:r>
              <a:rPr lang="el-GR" sz="3200" dirty="0"/>
              <a:t> «</a:t>
            </a:r>
            <a:r>
              <a:rPr lang="el-GR" sz="3200" dirty="0" err="1"/>
              <a:t>Ποτήριο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».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771931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1B1F8-E91B-B04D-9956-5A308C119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59821" y="-45718"/>
            <a:ext cx="1129398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CD9FDE-77D8-6745-B062-C5B4ED27E1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21" y="148268"/>
            <a:ext cx="11972657" cy="6540097"/>
          </a:xfrm>
        </p:spPr>
        <p:txBody>
          <a:bodyPr>
            <a:normAutofit/>
          </a:bodyPr>
          <a:lstStyle/>
          <a:p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κάποιος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μὴν</a:t>
            </a:r>
            <a:r>
              <a:rPr lang="el-GR" sz="3200" dirty="0"/>
              <a:t> προσέρχεται </a:t>
            </a:r>
            <a:r>
              <a:rPr lang="el-GR" sz="3200" dirty="0" err="1"/>
              <a:t>στὴ</a:t>
            </a:r>
            <a:r>
              <a:rPr lang="el-GR" sz="3200" dirty="0"/>
              <a:t> Θεία Μετάληψη </a:t>
            </a:r>
            <a:r>
              <a:rPr lang="el-GR" sz="3200" dirty="0" err="1"/>
              <a:t>ἀπὸ</a:t>
            </a:r>
            <a:r>
              <a:rPr lang="el-GR" sz="3200" dirty="0"/>
              <a:t> «</a:t>
            </a:r>
            <a:r>
              <a:rPr lang="el-GR" sz="3200" dirty="0" err="1"/>
              <a:t>τροφικὲς</a:t>
            </a:r>
            <a:r>
              <a:rPr lang="el-GR" sz="3200" dirty="0"/>
              <a:t> </a:t>
            </a:r>
            <a:r>
              <a:rPr lang="el-GR" sz="3200" dirty="0" err="1"/>
              <a:t>ἐνοχές</a:t>
            </a:r>
            <a:r>
              <a:rPr lang="el-GR" sz="3200" dirty="0"/>
              <a:t>»· </a:t>
            </a:r>
            <a:r>
              <a:rPr lang="el-GR" sz="3200" dirty="0" err="1"/>
              <a:t>ἀντίθετα</a:t>
            </a:r>
            <a:r>
              <a:rPr lang="el-GR" sz="3200" dirty="0"/>
              <a:t>,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ἔλεγχο</a:t>
            </a:r>
            <a:r>
              <a:rPr lang="el-GR" sz="3200" dirty="0"/>
              <a:t> συνειδήσεως </a:t>
            </a:r>
            <a:r>
              <a:rPr lang="el-GR" sz="3200" dirty="0" err="1"/>
              <a:t>ὅταν</a:t>
            </a:r>
            <a:r>
              <a:rPr lang="el-GR" sz="3200" dirty="0"/>
              <a:t> προσέρχεται, </a:t>
            </a:r>
            <a:r>
              <a:rPr lang="el-GR" sz="3200" dirty="0" err="1"/>
              <a:t>χωρὶς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φροντίσει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ἐπιταγὴ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Ἀκολουθία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Μεταλήψεως: «</a:t>
            </a:r>
            <a:r>
              <a:rPr lang="el-GR" sz="3200" dirty="0" err="1"/>
              <a:t>Πρῶτον</a:t>
            </a:r>
            <a:r>
              <a:rPr lang="el-GR" sz="3200" dirty="0"/>
              <a:t> </a:t>
            </a:r>
            <a:r>
              <a:rPr lang="el-GR" sz="3200" dirty="0" err="1"/>
              <a:t>καταλλάγηθι</a:t>
            </a:r>
            <a:r>
              <a:rPr lang="el-GR" sz="3200" dirty="0"/>
              <a:t> </a:t>
            </a:r>
            <a:r>
              <a:rPr lang="el-GR" sz="3200" dirty="0" err="1"/>
              <a:t>τοῖς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λυποῦσι</a:t>
            </a:r>
            <a:r>
              <a:rPr lang="el-GR" sz="3200" dirty="0"/>
              <a:t>».</a:t>
            </a:r>
          </a:p>
          <a:p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πιστὸς</a:t>
            </a:r>
            <a:r>
              <a:rPr lang="el-GR" sz="3200" dirty="0"/>
              <a:t> </a:t>
            </a:r>
            <a:r>
              <a:rPr lang="el-GR" sz="3200" dirty="0" err="1"/>
              <a:t>θεωρεῖται</a:t>
            </a:r>
            <a:r>
              <a:rPr lang="el-GR" sz="3200" dirty="0"/>
              <a:t> </a:t>
            </a:r>
            <a:r>
              <a:rPr lang="el-GR" sz="3200" dirty="0" err="1"/>
              <a:t>ἄξιος</a:t>
            </a:r>
            <a:r>
              <a:rPr lang="el-GR" sz="3200" dirty="0"/>
              <a:t> </a:t>
            </a:r>
            <a:r>
              <a:rPr lang="el-GR" sz="3200" dirty="0" err="1"/>
              <a:t>ὅταν</a:t>
            </a:r>
            <a:r>
              <a:rPr lang="el-GR" sz="3200" dirty="0"/>
              <a:t> </a:t>
            </a:r>
            <a:r>
              <a:rPr lang="el-GR" sz="3200" dirty="0" err="1"/>
              <a:t>τηρηθοῦν</a:t>
            </a:r>
            <a:r>
              <a:rPr lang="el-GR" sz="3200" dirty="0"/>
              <a:t> κάποιες </a:t>
            </a:r>
            <a:r>
              <a:rPr lang="el-GR" sz="3200" dirty="0" err="1"/>
              <a:t>αὐστηρὲς</a:t>
            </a:r>
            <a:r>
              <a:rPr lang="el-GR" sz="3200" dirty="0"/>
              <a:t> </a:t>
            </a:r>
            <a:r>
              <a:rPr lang="el-GR" sz="3200" dirty="0" err="1"/>
              <a:t>νομικὲς</a:t>
            </a:r>
            <a:r>
              <a:rPr lang="el-GR" sz="3200" dirty="0"/>
              <a:t> διατάξεις. </a:t>
            </a:r>
            <a:r>
              <a:rPr lang="el-GR" sz="3200" dirty="0" err="1"/>
              <a:t>Ἡ</a:t>
            </a:r>
            <a:r>
              <a:rPr lang="el-GR" sz="3200" dirty="0"/>
              <a:t> νοοτροπία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ἑβραϊκοῦ</a:t>
            </a:r>
            <a:r>
              <a:rPr lang="el-GR" sz="3200" dirty="0"/>
              <a:t> </a:t>
            </a:r>
            <a:r>
              <a:rPr lang="el-GR" sz="3200" dirty="0" err="1"/>
              <a:t>Ταλμοὺδ</a:t>
            </a:r>
            <a:r>
              <a:rPr lang="el-GR" sz="3200" dirty="0"/>
              <a:t> (</a:t>
            </a:r>
            <a:r>
              <a:rPr lang="el-GR" sz="3200" dirty="0" err="1"/>
              <a:t>ὅπως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πρῶτο</a:t>
            </a:r>
            <a:r>
              <a:rPr lang="el-GR" sz="3200" dirty="0"/>
              <a:t> </a:t>
            </a:r>
            <a:r>
              <a:rPr lang="el-GR" sz="3200" dirty="0" err="1"/>
              <a:t>χριστιανικὸ</a:t>
            </a:r>
            <a:r>
              <a:rPr lang="el-GR" sz="3200" dirty="0"/>
              <a:t> </a:t>
            </a:r>
            <a:r>
              <a:rPr lang="el-GR" sz="3200" dirty="0" err="1"/>
              <a:t>αἰώνα</a:t>
            </a:r>
            <a:r>
              <a:rPr lang="el-GR" sz="3200" dirty="0"/>
              <a:t>) </a:t>
            </a:r>
            <a:r>
              <a:rPr lang="el-GR" sz="3200" dirty="0" err="1"/>
              <a:t>ἔρχεται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ταλανίσει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πλέον </a:t>
            </a:r>
            <a:r>
              <a:rPr lang="el-GR" sz="3200" dirty="0" err="1"/>
              <a:t>εὐαίσθητο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της: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</a:t>
            </a:r>
            <a:r>
              <a:rPr lang="el-GR" sz="3200" dirty="0" err="1"/>
              <a:t>συμμετοχὴ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(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συνεπάγεται) </a:t>
            </a:r>
            <a:r>
              <a:rPr lang="el-GR" sz="3200" dirty="0" err="1"/>
              <a:t>ἡ</a:t>
            </a:r>
            <a:r>
              <a:rPr lang="el-GR" sz="3200" dirty="0"/>
              <a:t> συσσωμάτωση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ὑπάρξει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συνειδητοποιηθεῖ</a:t>
            </a:r>
            <a:r>
              <a:rPr lang="el-GR" sz="3200" dirty="0"/>
              <a:t>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καρδιὲς</a:t>
            </a:r>
            <a:r>
              <a:rPr lang="el-GR" sz="3200" dirty="0"/>
              <a:t> </a:t>
            </a:r>
            <a:r>
              <a:rPr lang="el-GR" sz="3200" dirty="0" err="1"/>
              <a:t>ὅλων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βαπτισμένων </a:t>
            </a:r>
            <a:r>
              <a:rPr lang="el-GR" sz="3200" dirty="0" err="1"/>
              <a:t>ἡ</a:t>
            </a:r>
            <a:r>
              <a:rPr lang="el-GR" sz="3200" dirty="0"/>
              <a:t> ταύτιση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συμμετοχή, τότε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ἀποτελέσει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πηγὴ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ἐκκλησιαστικῆς</a:t>
            </a:r>
            <a:r>
              <a:rPr lang="el-GR" sz="3200" dirty="0"/>
              <a:t> </a:t>
            </a:r>
            <a:r>
              <a:rPr lang="el-GR" sz="3200" dirty="0" err="1"/>
              <a:t>αὐτοσυνειδησίας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λειτουργικῆς</a:t>
            </a:r>
            <a:r>
              <a:rPr lang="el-GR" sz="3200" dirty="0"/>
              <a:t> </a:t>
            </a:r>
            <a:r>
              <a:rPr lang="el-GR" sz="3200" dirty="0" err="1"/>
              <a:t>ἀναγεννήσεως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Ὀρθοδοξη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12092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EE686-E6B7-8B4A-BC04-DFBCACDDC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65" y="0"/>
            <a:ext cx="11285435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D5DC5-9089-5140-877A-EB8479B4D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5" y="182451"/>
            <a:ext cx="11998297" cy="6488823"/>
          </a:xfrm>
        </p:spPr>
        <p:txBody>
          <a:bodyPr>
            <a:noAutofit/>
          </a:bodyPr>
          <a:lstStyle/>
          <a:p>
            <a:r>
              <a:rPr lang="el-GR" sz="3200" dirty="0"/>
              <a:t>Μόνο τότε, δηλαδή, </a:t>
            </a:r>
            <a:r>
              <a:rPr lang="el-GR" sz="3200" dirty="0" err="1"/>
              <a:t>ὁ</a:t>
            </a:r>
            <a:r>
              <a:rPr lang="el-GR" sz="3200" dirty="0"/>
              <a:t> κάθε βαπτισμένος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συνείδηση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τὶ</a:t>
            </a:r>
            <a:r>
              <a:rPr lang="el-GR" sz="3200" dirty="0"/>
              <a:t> σημαίνει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ἰδιότητά</a:t>
            </a:r>
            <a:r>
              <a:rPr lang="el-GR" sz="3200" dirty="0"/>
              <a:t> του </a:t>
            </a:r>
            <a:r>
              <a:rPr lang="el-GR" sz="3200" dirty="0" err="1"/>
              <a:t>ὡς</a:t>
            </a:r>
            <a:r>
              <a:rPr lang="el-GR" sz="3200" dirty="0"/>
              <a:t> μέλους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· </a:t>
            </a: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μόνο τότε </a:t>
            </a:r>
            <a:r>
              <a:rPr lang="el-GR" sz="3200" dirty="0" err="1"/>
              <a:t>ἡ</a:t>
            </a:r>
            <a:r>
              <a:rPr lang="el-GR" sz="3200" dirty="0"/>
              <a:t> Λατρεία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ὀρθόδοξη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μετατοπίσει </a:t>
            </a:r>
            <a:r>
              <a:rPr lang="el-GR" sz="3200" dirty="0" err="1"/>
              <a:t>τὸ</a:t>
            </a:r>
            <a:r>
              <a:rPr lang="el-GR" sz="3200" dirty="0"/>
              <a:t> κέντρο βάρους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τελετουργικὰ</a:t>
            </a:r>
            <a:r>
              <a:rPr lang="el-GR" sz="3200" dirty="0"/>
              <a:t> σχήματα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οὐσία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τελουμένων</a:t>
            </a:r>
            <a:r>
              <a:rPr lang="el-GR" sz="3200" dirty="0"/>
              <a:t> (</a:t>
            </a:r>
            <a:r>
              <a:rPr lang="el-GR" sz="3200" dirty="0" err="1"/>
              <a:t>τὴ</a:t>
            </a:r>
            <a:r>
              <a:rPr lang="el-GR" sz="3200" dirty="0"/>
              <a:t> συσσωμάτωση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Χριστὸ</a:t>
            </a:r>
            <a:r>
              <a:rPr lang="el-GR" sz="3200" dirty="0"/>
              <a:t>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συμμετοχή, </a:t>
            </a:r>
            <a:r>
              <a:rPr lang="el-GR" sz="3200" dirty="0" err="1"/>
              <a:t>ἐφ</a:t>
            </a:r>
            <a:r>
              <a:rPr lang="el-GR" sz="3200" dirty="0"/>
              <a:t>᾽ </a:t>
            </a:r>
            <a:r>
              <a:rPr lang="el-GR" sz="3200" dirty="0" err="1"/>
              <a:t>ὅσον</a:t>
            </a:r>
            <a:r>
              <a:rPr lang="el-GR" sz="3200" dirty="0"/>
              <a:t>, βέβαια,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τελεσιουργία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Μυστηρίων </a:t>
            </a:r>
            <a:r>
              <a:rPr lang="el-GR" sz="3200" dirty="0" err="1"/>
              <a:t>ἐπανέλθει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Θεία </a:t>
            </a:r>
            <a:r>
              <a:rPr lang="el-GR" sz="3200" dirty="0" err="1"/>
              <a:t>Εὐχαριστία</a:t>
            </a:r>
            <a:r>
              <a:rPr lang="el-GR" sz="3200" dirty="0"/>
              <a:t>).</a:t>
            </a:r>
          </a:p>
          <a:p>
            <a:r>
              <a:rPr lang="el-GR" sz="3200" dirty="0"/>
              <a:t>Μόνο τότε </a:t>
            </a:r>
            <a:r>
              <a:rPr lang="el-GR" sz="3200" dirty="0" err="1"/>
              <a:t>θὰ</a:t>
            </a:r>
            <a:r>
              <a:rPr lang="el-GR" sz="3200" dirty="0"/>
              <a:t> μπορέσουμε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ἀπαιτήσουμε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ἄνθρωπο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τελεῖ</a:t>
            </a:r>
            <a:r>
              <a:rPr lang="el-GR" sz="3200" dirty="0"/>
              <a:t> </a:t>
            </a:r>
            <a:r>
              <a:rPr lang="el-GR" sz="3200" dirty="0" err="1"/>
              <a:t>πολιτικὸ</a:t>
            </a:r>
            <a:r>
              <a:rPr lang="el-GR" sz="3200" dirty="0"/>
              <a:t> γάμο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ὀνοματοθετεῖ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παιδί του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Δημαρχεῖο</a:t>
            </a:r>
            <a:r>
              <a:rPr lang="el-GR" sz="3200" dirty="0"/>
              <a:t>, </a:t>
            </a:r>
            <a:r>
              <a:rPr lang="el-GR" sz="3200" dirty="0" err="1"/>
              <a:t>τὴ</a:t>
            </a:r>
            <a:r>
              <a:rPr lang="el-GR" sz="3200" dirty="0"/>
              <a:t> συνείδηση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εὐθύνης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ἀνήκει</a:t>
            </a:r>
            <a:r>
              <a:rPr lang="el-GR" sz="3200" dirty="0"/>
              <a:t> (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πράξη του </a:t>
            </a:r>
            <a:r>
              <a:rPr lang="el-GR" sz="3200" dirty="0" err="1"/>
              <a:t>αὐτή</a:t>
            </a:r>
            <a:r>
              <a:rPr lang="el-GR" sz="3200" dirty="0"/>
              <a:t>)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</a:t>
            </a:r>
            <a:endParaRPr lang="en-GR" sz="3200" dirty="0"/>
          </a:p>
          <a:p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Σῶμα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πρέπει ν᾽ </a:t>
            </a:r>
            <a:r>
              <a:rPr lang="el-GR" sz="3200" dirty="0" err="1"/>
              <a:t>ἀνεχθεῖ</a:t>
            </a:r>
            <a:r>
              <a:rPr lang="el-GR" sz="3200" dirty="0"/>
              <a:t> περισσότερο </a:t>
            </a:r>
            <a:r>
              <a:rPr lang="el-GR" sz="3200" dirty="0" err="1"/>
              <a:t>τὴ</a:t>
            </a:r>
            <a:r>
              <a:rPr lang="el-GR" sz="3200" dirty="0"/>
              <a:t> διάσταση </a:t>
            </a:r>
            <a:r>
              <a:rPr lang="el-GR" sz="3200" dirty="0" err="1"/>
              <a:t>τοῦ</a:t>
            </a:r>
            <a:r>
              <a:rPr lang="el-GR" sz="3200" dirty="0"/>
              <a:t> «κανόνα </a:t>
            </a:r>
            <a:r>
              <a:rPr lang="el-GR" sz="3200" dirty="0" err="1"/>
              <a:t>τῆς</a:t>
            </a:r>
            <a:r>
              <a:rPr lang="el-GR" sz="3200" dirty="0"/>
              <a:t> πίστεως»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«κανόνα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προσευχῆς</a:t>
            </a:r>
            <a:r>
              <a:rPr lang="el-GR" sz="3200" dirty="0"/>
              <a:t>», ν᾽ </a:t>
            </a:r>
            <a:r>
              <a:rPr lang="el-GR" sz="3200" dirty="0" err="1"/>
              <a:t>ἀνεχθεῖ</a:t>
            </a:r>
            <a:r>
              <a:rPr lang="el-GR" sz="3200" dirty="0"/>
              <a:t>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φαινόμενο βαπτισμένων </a:t>
            </a:r>
            <a:r>
              <a:rPr lang="el-GR" sz="3200" dirty="0" err="1"/>
              <a:t>ποὺ</a:t>
            </a:r>
            <a:r>
              <a:rPr lang="el-GR" sz="3200" dirty="0"/>
              <a:t> προσέρχονται </a:t>
            </a:r>
            <a:r>
              <a:rPr lang="el-GR" sz="3200" dirty="0" err="1"/>
              <a:t>στὴ</a:t>
            </a:r>
            <a:r>
              <a:rPr lang="el-GR" sz="3200" dirty="0"/>
              <a:t> Λατρεία,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166521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F4DB6-2973-AE4F-9B2F-990AE90CE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66" y="1"/>
            <a:ext cx="11285434" cy="10254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7239A-B6AA-BE49-A8BA-99BDA811C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66" y="1"/>
            <a:ext cx="11904293" cy="67853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3200" dirty="0" err="1"/>
              <a:t>ἀλλὰ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πιστεύουν,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δέχονται μέσα </a:t>
            </a:r>
            <a:r>
              <a:rPr lang="el-GR" sz="3200" dirty="0" err="1"/>
              <a:t>στὴ</a:t>
            </a:r>
            <a:r>
              <a:rPr lang="el-GR" sz="3200" dirty="0"/>
              <a:t> Λατρεία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ἐνέργεια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Ἄκτιστης</a:t>
            </a:r>
            <a:r>
              <a:rPr lang="el-GR" sz="3200" dirty="0"/>
              <a:t> Χάριτος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ἐπὶ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κτιστοῦ</a:t>
            </a:r>
            <a:r>
              <a:rPr lang="el-GR" sz="3200" dirty="0"/>
              <a:t> κόσμου (</a:t>
            </a:r>
            <a:r>
              <a:rPr lang="el-GR" sz="3200" dirty="0" err="1"/>
              <a:t>ἄς</a:t>
            </a:r>
            <a:r>
              <a:rPr lang="el-GR" sz="3200" dirty="0"/>
              <a:t> </a:t>
            </a:r>
            <a:r>
              <a:rPr lang="el-GR" sz="3200" dirty="0" err="1"/>
              <a:t>συνειδητοποιηθεῖ</a:t>
            </a:r>
            <a:r>
              <a:rPr lang="el-GR" sz="3200" dirty="0"/>
              <a:t>, </a:t>
            </a:r>
            <a:r>
              <a:rPr lang="el-GR" sz="3200" dirty="0" err="1"/>
              <a:t>ἐπιτέλους</a:t>
            </a:r>
            <a:r>
              <a:rPr lang="el-GR" sz="3200" dirty="0"/>
              <a:t>,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πίστη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θρησκευτικὸ</a:t>
            </a:r>
            <a:r>
              <a:rPr lang="el-GR" sz="3200" dirty="0"/>
              <a:t> συναίσθημα).</a:t>
            </a:r>
          </a:p>
          <a:p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ὑπάρχει</a:t>
            </a:r>
            <a:r>
              <a:rPr lang="el-GR" sz="3200" dirty="0"/>
              <a:t> </a:t>
            </a:r>
            <a:r>
              <a:rPr lang="el-GR" sz="3200" dirty="0" err="1"/>
              <a:t>ἐπιτακτικότερη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ἐποχή</a:t>
            </a:r>
            <a:r>
              <a:rPr lang="el-GR" sz="3200" dirty="0"/>
              <a:t> μας,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ἐκκλησιολογικη</a:t>
            </a:r>
            <a:r>
              <a:rPr lang="el-GR" sz="3200" dirty="0"/>
              <a:t> θεώρηση </a:t>
            </a:r>
            <a:r>
              <a:rPr lang="el-GR" sz="3200" dirty="0" err="1"/>
              <a:t>τῆς</a:t>
            </a:r>
            <a:r>
              <a:rPr lang="el-GR" sz="3200" dirty="0"/>
              <a:t> Θείας </a:t>
            </a:r>
            <a:r>
              <a:rPr lang="el-GR" sz="3200" dirty="0" err="1"/>
              <a:t>Εὐχαριστίας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συνειδητοποίηση </a:t>
            </a:r>
            <a:r>
              <a:rPr lang="el-GR" sz="3200" dirty="0" err="1"/>
              <a:t>καὶ</a:t>
            </a:r>
            <a:r>
              <a:rPr lang="el-GR" sz="3200" dirty="0"/>
              <a:t> διακήρυξη </a:t>
            </a:r>
            <a:r>
              <a:rPr lang="el-GR" sz="3200" dirty="0" err="1"/>
              <a:t>ὅτι</a:t>
            </a:r>
            <a:r>
              <a:rPr lang="el-GR" sz="3200" dirty="0"/>
              <a:t> «μέλος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»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ἑνώνεται</a:t>
            </a:r>
            <a:r>
              <a:rPr lang="el-GR" sz="3200" dirty="0"/>
              <a:t> </a:t>
            </a:r>
            <a:r>
              <a:rPr lang="el-GR" sz="3200" dirty="0" err="1"/>
              <a:t>Εὐχαριστιακὰ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Χριστὸ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ἐντάσσει</a:t>
            </a:r>
            <a:r>
              <a:rPr lang="el-GR" sz="3200" dirty="0"/>
              <a:t> μέσα σ᾽ </a:t>
            </a:r>
            <a:r>
              <a:rPr lang="el-GR" sz="3200" dirty="0" err="1"/>
              <a:t>αὐτὴν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Εὐχαριστιακὴ</a:t>
            </a:r>
            <a:r>
              <a:rPr lang="el-GR" sz="3200" dirty="0"/>
              <a:t> </a:t>
            </a:r>
            <a:r>
              <a:rPr lang="el-GR" sz="3200" dirty="0" err="1"/>
              <a:t>ἑνότητα</a:t>
            </a:r>
            <a:r>
              <a:rPr lang="el-GR" sz="3200" dirty="0"/>
              <a:t> </a:t>
            </a:r>
            <a:r>
              <a:rPr lang="el-GR" sz="3200" dirty="0" err="1"/>
              <a:t>ὅλες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πτυχὲς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 του: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εἴσοδο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Ἐκκλησία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Βάπτισμα, </a:t>
            </a:r>
            <a:r>
              <a:rPr lang="el-GR" sz="3200" dirty="0" err="1"/>
              <a:t>τὴ</a:t>
            </a:r>
            <a:r>
              <a:rPr lang="el-GR" sz="3200" dirty="0"/>
              <a:t> λήψη </a:t>
            </a:r>
            <a:r>
              <a:rPr lang="el-GR" sz="3200" dirty="0" err="1"/>
              <a:t>τῶν</a:t>
            </a:r>
            <a:r>
              <a:rPr lang="el-GR" sz="3200" dirty="0"/>
              <a:t> Χαρισμάτων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Ἁγίου</a:t>
            </a:r>
            <a:r>
              <a:rPr lang="el-GR" sz="3200" dirty="0"/>
              <a:t> Πνεύματος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Χρίσμα, </a:t>
            </a:r>
            <a:r>
              <a:rPr lang="el-GR" sz="3200" dirty="0" err="1"/>
              <a:t>τὴ</a:t>
            </a:r>
            <a:r>
              <a:rPr lang="el-GR" sz="3200" dirty="0"/>
              <a:t> συζυγία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Γάμο,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ψυχοσωματικὴ</a:t>
            </a:r>
            <a:r>
              <a:rPr lang="el-GR" sz="3200" dirty="0"/>
              <a:t> θεραπεία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Εὐχέλαιο</a:t>
            </a:r>
            <a:r>
              <a:rPr lang="el-GR" sz="3200" dirty="0"/>
              <a:t>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ἀπόφαση</a:t>
            </a:r>
            <a:r>
              <a:rPr lang="el-GR" sz="3200" dirty="0"/>
              <a:t> </a:t>
            </a:r>
            <a:r>
              <a:rPr lang="el-GR" sz="3200" dirty="0" err="1"/>
              <a:t>γιὰ</a:t>
            </a:r>
            <a:r>
              <a:rPr lang="el-GR" sz="3200" dirty="0"/>
              <a:t> μία νέα </a:t>
            </a:r>
            <a:r>
              <a:rPr lang="el-GR" sz="3200" dirty="0" err="1"/>
              <a:t>πνευματικὴ</a:t>
            </a:r>
            <a:r>
              <a:rPr lang="el-GR" sz="3200" dirty="0"/>
              <a:t> </a:t>
            </a:r>
            <a:r>
              <a:rPr lang="el-GR" sz="3200" dirty="0" err="1"/>
              <a:t>ζωὴ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Μετάνοια,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ἐσωτερικὴ</a:t>
            </a:r>
            <a:r>
              <a:rPr lang="el-GR" sz="3200" dirty="0"/>
              <a:t> κάθαρση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Ἁγιασμό</a:t>
            </a:r>
            <a:r>
              <a:rPr lang="el-GR" sz="3200" dirty="0"/>
              <a:t>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εὐλογία</a:t>
            </a:r>
            <a:r>
              <a:rPr lang="el-GR" sz="3200" dirty="0"/>
              <a:t> ποικίλων </a:t>
            </a:r>
            <a:r>
              <a:rPr lang="el-GR" sz="3200" dirty="0" err="1"/>
              <a:t>πτυχῶν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 του 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Ἀκολουθίες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εὐχές</a:t>
            </a:r>
            <a:r>
              <a:rPr lang="el-GR" sz="3200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839747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4127</Words>
  <Application>Microsoft Macintosh PowerPoint</Application>
  <PresentationFormat>Widescreen</PresentationFormat>
  <Paragraphs>109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8. Η ΕΥΧΑΡΙΣΤΙΑΚΗ ΑΝΑΦΟΡΑ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618</cp:revision>
  <dcterms:created xsi:type="dcterms:W3CDTF">2021-02-22T13:28:41Z</dcterms:created>
  <dcterms:modified xsi:type="dcterms:W3CDTF">2021-05-19T15:10:51Z</dcterms:modified>
</cp:coreProperties>
</file>