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86" r:id="rId3"/>
    <p:sldId id="287" r:id="rId4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6485-E32A-2E49-AC94-85053F5E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" y="1"/>
            <a:ext cx="11291659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C180E-1C64-734D-B64C-AD7C3C416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97654"/>
            <a:ext cx="12129857" cy="7022237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πεμπτουσία </a:t>
            </a:r>
            <a:r>
              <a:rPr lang="el-GR" sz="3200" dirty="0" err="1"/>
              <a:t>τῆς</a:t>
            </a:r>
            <a:r>
              <a:rPr lang="el-GR" sz="3200" dirty="0"/>
              <a:t> πίστεως,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«</a:t>
            </a:r>
            <a:r>
              <a:rPr lang="el-GR" sz="3200" dirty="0" err="1"/>
              <a:t>εἰ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οὐκ</a:t>
            </a:r>
            <a:r>
              <a:rPr lang="el-GR" sz="3200" dirty="0"/>
              <a:t> </a:t>
            </a:r>
            <a:r>
              <a:rPr lang="el-GR" sz="3200" dirty="0" err="1"/>
              <a:t>ἐγείγερται</a:t>
            </a:r>
            <a:r>
              <a:rPr lang="el-GR" sz="3200" dirty="0"/>
              <a:t>, </a:t>
            </a:r>
            <a:r>
              <a:rPr lang="el-GR" sz="3200" dirty="0" err="1"/>
              <a:t>κενὸν</a:t>
            </a:r>
            <a:r>
              <a:rPr lang="el-GR" sz="3200" dirty="0"/>
              <a:t> </a:t>
            </a:r>
            <a:r>
              <a:rPr lang="el-GR" sz="3200" dirty="0" err="1"/>
              <a:t>ἄρα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ἡμῶν</a:t>
            </a:r>
            <a:r>
              <a:rPr lang="el-GR" sz="3200" dirty="0"/>
              <a:t>, </a:t>
            </a:r>
            <a:r>
              <a:rPr lang="el-GR" sz="3200" dirty="0" err="1"/>
              <a:t>κενὴ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πίστις </a:t>
            </a:r>
            <a:r>
              <a:rPr lang="el-GR" sz="3200" dirty="0" err="1"/>
              <a:t>ὑμῶν</a:t>
            </a:r>
            <a:r>
              <a:rPr lang="el-GR" sz="3200" dirty="0"/>
              <a:t>»</a:t>
            </a:r>
            <a:r>
              <a:rPr lang="en-GR" sz="3200" dirty="0"/>
              <a:t> </a:t>
            </a:r>
            <a:r>
              <a:rPr lang="el-GR" sz="3200" dirty="0"/>
              <a:t>(Α´ </a:t>
            </a:r>
            <a:r>
              <a:rPr lang="el-GR" sz="3200" dirty="0" err="1"/>
              <a:t>Κορ</a:t>
            </a:r>
            <a:r>
              <a:rPr lang="el-GR" sz="3200" dirty="0"/>
              <a:t>. 15, 14).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παύλειος</a:t>
            </a:r>
            <a:r>
              <a:rPr lang="el-GR" sz="3200" dirty="0"/>
              <a:t> λόγος </a:t>
            </a:r>
            <a:r>
              <a:rPr lang="el-GR" sz="3200" dirty="0" err="1"/>
              <a:t>εἶναι</a:t>
            </a:r>
            <a:r>
              <a:rPr lang="el-GR" sz="3200" dirty="0"/>
              <a:t> σημαντικότατος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: κήρυγμα, κατήχηση </a:t>
            </a:r>
            <a:r>
              <a:rPr lang="el-GR" sz="3200" dirty="0" err="1"/>
              <a:t>καὶ</a:t>
            </a:r>
            <a:r>
              <a:rPr lang="el-GR" sz="3200" dirty="0"/>
              <a:t> μάθημα </a:t>
            </a:r>
            <a:r>
              <a:rPr lang="el-GR" sz="3200" dirty="0" err="1"/>
              <a:t>Θρησκευτικῶν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εὐδοκημοῦν</a:t>
            </a:r>
            <a:r>
              <a:rPr lang="el-GR" sz="3200" dirty="0"/>
              <a:t>,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διδακτικό τους φορέα </a:t>
            </a:r>
            <a:r>
              <a:rPr lang="el-GR" sz="3200" dirty="0" err="1"/>
              <a:t>ἡ</a:t>
            </a:r>
            <a:r>
              <a:rPr lang="el-GR" sz="3200" dirty="0"/>
              <a:t> πίστη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ἀπάντηση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μοναδικὸ</a:t>
            </a:r>
            <a:r>
              <a:rPr lang="el-GR" sz="3200" dirty="0"/>
              <a:t> </a:t>
            </a:r>
            <a:r>
              <a:rPr lang="el-GR" sz="3200" dirty="0" err="1"/>
              <a:t>ὑπαρξιακὸ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ἀπευθυνθεῖ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λόγια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 </a:t>
            </a:r>
            <a:r>
              <a:rPr lang="el-GR" sz="3200" dirty="0" err="1"/>
              <a:t>ἀπέναντι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Ἀθηνῶν</a:t>
            </a:r>
            <a:r>
              <a:rPr lang="el-GR" sz="3200" dirty="0"/>
              <a:t>,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ἐπιζητοῦσε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μάθει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ἄγνωστο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: «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ἀγνοεῖτε</a:t>
            </a:r>
            <a:r>
              <a:rPr lang="el-GR" sz="3200" dirty="0"/>
              <a:t>, </a:t>
            </a:r>
            <a:r>
              <a:rPr lang="el-GR" sz="3200" dirty="0" err="1"/>
              <a:t>ἐγὼ</a:t>
            </a:r>
            <a:r>
              <a:rPr lang="el-GR" sz="3200" dirty="0"/>
              <a:t> </a:t>
            </a:r>
            <a:r>
              <a:rPr lang="el-GR" sz="3200" dirty="0" err="1"/>
              <a:t>ἔρχομαι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σᾶς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ἀποκαλύψω</a:t>
            </a:r>
            <a:r>
              <a:rPr lang="el-GR" sz="3200" dirty="0"/>
              <a:t>»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Πρ</a:t>
            </a:r>
            <a:r>
              <a:rPr lang="el-GR" sz="3200" dirty="0"/>
              <a:t>. 17, 23).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8906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CF1D-3E95-AB48-BC28-EE397BB3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00C9D-540D-6D40-8844-717B9F45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186431"/>
            <a:ext cx="12020365" cy="6600548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πνευματικότητα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συναρτᾶται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συμμετοχή του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μυστηριακὴ</a:t>
            </a:r>
            <a:r>
              <a:rPr lang="el-GR" sz="3200" dirty="0"/>
              <a:t> ζωή,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μεταπίπτει </a:t>
            </a:r>
            <a:r>
              <a:rPr lang="el-GR" sz="3200" dirty="0" err="1"/>
              <a:t>στὴ</a:t>
            </a:r>
            <a:r>
              <a:rPr lang="el-GR" sz="3200" dirty="0"/>
              <a:t> θέση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κοσμικοῦ</a:t>
            </a:r>
            <a:r>
              <a:rPr lang="el-GR" sz="3200" dirty="0"/>
              <a:t> ρήτορα.</a:t>
            </a:r>
            <a:endParaRPr lang="en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ἀδύνατο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συμβαδίσει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συνείδηση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ὁμολογιακότητας</a:t>
            </a:r>
            <a:r>
              <a:rPr lang="el-GR" sz="3200" dirty="0"/>
              <a:t>, διότι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θεματοφύλακα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ἀλήθειας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ὁμολογιακότητα</a:t>
            </a:r>
            <a:r>
              <a:rPr lang="el-GR" sz="3200" dirty="0"/>
              <a:t> </a:t>
            </a:r>
            <a:r>
              <a:rPr lang="el-GR" sz="3200" dirty="0" err="1"/>
              <a:t>παραθεωρηθεῖ</a:t>
            </a:r>
            <a:r>
              <a:rPr lang="el-GR" sz="3200" dirty="0"/>
              <a:t>, τότε </a:t>
            </a:r>
            <a:r>
              <a:rPr lang="el-GR" sz="3200" dirty="0" err="1"/>
              <a:t>παραθεωρεῖται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· </a:t>
            </a:r>
            <a:r>
              <a:rPr lang="el-GR" sz="3200" dirty="0" err="1"/>
              <a:t>ἀλλὰ</a:t>
            </a:r>
            <a:r>
              <a:rPr lang="el-GR" sz="3200" dirty="0"/>
              <a:t> τότε </a:t>
            </a:r>
            <a:r>
              <a:rPr lang="el-GR" sz="3200" dirty="0" err="1"/>
              <a:t>παραθεωρεῖται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σωτηρίας,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του </a:t>
            </a:r>
            <a:r>
              <a:rPr lang="el-GR" sz="3200" dirty="0" err="1"/>
              <a:t>νὰ</a:t>
            </a:r>
            <a:r>
              <a:rPr lang="el-GR" sz="3200" dirty="0"/>
              <a:t> μεταπίπτει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ἐξωεκκλησιαστικὰ</a:t>
            </a:r>
            <a:r>
              <a:rPr lang="el-GR" sz="3200" dirty="0"/>
              <a:t> </a:t>
            </a:r>
            <a:r>
              <a:rPr lang="el-GR" sz="3200" dirty="0" err="1"/>
              <a:t>ρητορικὰ</a:t>
            </a:r>
            <a:r>
              <a:rPr lang="el-GR" sz="3200" dirty="0"/>
              <a:t> σχήματα. 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84704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3A31-4431-3243-ADA2-C8F04206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87" y="2"/>
            <a:ext cx="11229513" cy="11984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2E5FD-871A-ED48-BC90-4793505D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8" y="355107"/>
            <a:ext cx="11762913" cy="6267635"/>
          </a:xfrm>
        </p:spPr>
        <p:txBody>
          <a:bodyPr>
            <a:normAutofit/>
          </a:bodyPr>
          <a:lstStyle/>
          <a:p>
            <a:r>
              <a:rPr lang="el-GR" sz="3200" dirty="0"/>
              <a:t>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διδάσκαλος </a:t>
            </a:r>
            <a:r>
              <a:rPr lang="el-GR" sz="3200" dirty="0" err="1"/>
              <a:t>τοῦ</a:t>
            </a:r>
            <a:r>
              <a:rPr lang="el-GR" sz="3200" dirty="0"/>
              <a:t> σύγχρονου </a:t>
            </a:r>
            <a:r>
              <a:rPr lang="el-GR" sz="3200" dirty="0" err="1"/>
              <a:t>θεολογικοῦ</a:t>
            </a:r>
            <a:r>
              <a:rPr lang="el-GR" sz="3200" dirty="0"/>
              <a:t> λόγου, πρέπει </a:t>
            </a:r>
            <a:r>
              <a:rPr lang="el-GR" sz="3200" dirty="0" err="1"/>
              <a:t>νὰ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συνεχιστὴς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ἐπιφορτίζει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ἐπιπρόσθετες</a:t>
            </a:r>
            <a:r>
              <a:rPr lang="el-GR" sz="3200" dirty="0"/>
              <a:t> </a:t>
            </a:r>
            <a:r>
              <a:rPr lang="el-GR" sz="3200" dirty="0" err="1"/>
              <a:t>πνευματικὲς</a:t>
            </a:r>
            <a:r>
              <a:rPr lang="el-GR" sz="3200" dirty="0"/>
              <a:t> </a:t>
            </a:r>
            <a:r>
              <a:rPr lang="el-GR" sz="3200" dirty="0" err="1"/>
              <a:t>εὐθῦνες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συνειδητοποίηση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συνεχιστὴς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συνεπάγεται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ὅποια</a:t>
            </a:r>
            <a:r>
              <a:rPr lang="el-GR" sz="3200" dirty="0"/>
              <a:t> </a:t>
            </a:r>
            <a:r>
              <a:rPr lang="el-GR" sz="3200" dirty="0" err="1"/>
              <a:t>ἐπιτυχία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 </a:t>
            </a:r>
            <a:r>
              <a:rPr lang="el-GR" sz="3200" dirty="0" err="1"/>
              <a:t>δὲν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δική του </a:t>
            </a:r>
            <a:r>
              <a:rPr lang="el-GR" sz="3200" dirty="0" err="1"/>
              <a:t>ἱκανότητα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ἐπιτυχημένος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ἀποδίδει</a:t>
            </a:r>
            <a:r>
              <a:rPr lang="el-GR" sz="3200" dirty="0"/>
              <a:t> δοξολογία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φυλάσσει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ἔπαρση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3052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353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155</cp:revision>
  <dcterms:created xsi:type="dcterms:W3CDTF">2020-11-05T13:23:08Z</dcterms:created>
  <dcterms:modified xsi:type="dcterms:W3CDTF">2020-12-10T13:35:23Z</dcterms:modified>
</cp:coreProperties>
</file>