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7278-D7E3-234D-84FC-112C42E90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5896A-D2E2-0448-A8C8-1311CBFF5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E6DE-4A50-2A43-889F-F1627CCA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3CBCC-9F8B-7240-8AAD-9127A1F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A338-4D43-0B42-9D05-CDA3BC1F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4814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6E2B-7D1C-9949-8552-CCE41277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947B3-4DDC-6F46-A09A-A451989B3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C1D31-6815-1249-B37C-1BDED941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A5C7-A038-914B-B2CC-874940B5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D47F2-3FFA-5F4E-8481-55880623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70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DBA52-46C3-4441-A887-3B270B815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B6BF4-09CD-8845-B1BB-E9EDCF4CF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A1F1-622E-4147-9279-B2E484A3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69B3-17C6-744D-AF61-85D2385E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2C840-E0D9-DB48-B310-5814372A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575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4379-B694-444E-8E07-9C44A632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6386-2C85-4B47-B5E8-5E04851D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16A9-F447-4948-8983-47978F4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EB466-6B12-214E-B214-1133457C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5E24D-ADEA-6E48-980C-6A286F59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521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AD4F-62E5-7946-85F5-042909BB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DCDE7-8EA6-194A-95FD-661DB087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7C610-0132-984A-91AF-38A0073B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879DC-9F02-A54C-A481-88B2314E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EBB02-6E10-0A47-A931-BB4C070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9257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E493-09C2-7941-BC77-1D95286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9383-D877-C64E-948C-BAFD80757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BBD4A-77E1-D14E-ABBB-64EC20339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AEF06-E294-7E4C-A7BF-B0AD2321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4ED76-6FEE-D346-B68A-BC3F8263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1405E-70E6-D24F-8AFD-8F2439F4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4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F978-9B9A-934D-8E50-DA40360B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6DAA9-AD26-1F47-83ED-4595BE0AC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09EA2-25DA-3E40-A59D-907872A19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AAE22-26BA-A149-B500-29578BFF1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8EEB-4D19-3E4F-B87C-972731B50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C3C97-9200-5E4D-AB24-0077089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ADD5B-E46A-4240-AA2F-0233FE22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6A20F-3C79-1C4B-9E75-0AF26C2D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4282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8058-ED12-7B44-A285-5C34D443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38888-6D84-A747-A970-C07CAE7D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AE996-0D9B-ED4F-BD23-0ED1B338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45438-BE6D-C344-A8D2-F7518D9F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420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B138F-355F-D948-B508-29C04036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ECF32-2BD4-C741-B937-92257B56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B9E27-D87C-B840-924F-4D5EE010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7546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779B-A39C-2E40-9663-61FBB291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84C7-C278-1C45-9722-41886B46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76E21-036C-BC48-9DF8-AAE91B003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3497C-B76F-B34F-86E4-B19426BF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28034-4CA7-3A48-81A7-C348A389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52954-1B6A-6741-B1FA-70D36ED3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6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1F50-01AC-604E-9DDF-CAE20A17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FE4C-DBD0-7A4E-9BA2-1DA091C48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4E75-8004-A047-9DB8-F16448D0A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97E28-5AC4-D044-A672-1E149D0A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98241-922F-F04A-B077-947E96C5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D5394-17A2-954B-ADDD-DB9B9ED0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3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23692-9474-F048-B3B9-206394FB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49723-3155-C04E-937C-D25345614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2EC16-49FD-A149-A61B-93AF97F6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0568-4A85-9241-88CD-A8BB70833ED7}" type="datetimeFigureOut">
              <a:rPr lang="en-GR" smtClean="0"/>
              <a:t>15/1/21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24DF1-98A4-4645-B5F1-E6F0E9394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D379-D0A7-5347-808D-FE6AA6391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0975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A868-AFC2-7E46-A376-37C0B28DC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9765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2388C-6EE5-384D-B838-DC58060FF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204186"/>
            <a:ext cx="12002609" cy="6569476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πνευματικὸς</a:t>
            </a:r>
            <a:r>
              <a:rPr lang="el-GR" sz="3200" dirty="0"/>
              <a:t> </a:t>
            </a:r>
            <a:r>
              <a:rPr lang="el-GR" sz="3200" dirty="0" err="1"/>
              <a:t>ἀγώνας</a:t>
            </a:r>
            <a:r>
              <a:rPr lang="el-GR" sz="3200" dirty="0"/>
              <a:t> προετοιμασίας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ἐγγυᾶται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παρρησία </a:t>
            </a:r>
            <a:r>
              <a:rPr lang="el-GR" sz="3200" dirty="0" err="1"/>
              <a:t>τῆς</a:t>
            </a:r>
            <a:r>
              <a:rPr lang="el-GR" sz="3200" dirty="0"/>
              <a:t> συνειδήσεώς του,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(παρρησία) γίνεται </a:t>
            </a:r>
            <a:r>
              <a:rPr lang="el-GR" sz="3200" dirty="0" err="1"/>
              <a:t>ἀντιληπτὴ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τυγχάνει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σεβασμοῦ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πνευματικὴ</a:t>
            </a:r>
            <a:r>
              <a:rPr lang="el-GR" sz="3200" dirty="0"/>
              <a:t> προετοιμασία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κήρυγμα,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ἐντάσσεται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ἐκδήλωση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ἔμπρακτης</a:t>
            </a:r>
            <a:r>
              <a:rPr lang="el-GR" sz="3200" dirty="0"/>
              <a:t> </a:t>
            </a:r>
            <a:r>
              <a:rPr lang="el-GR" sz="3200" dirty="0" err="1"/>
              <a:t>ἀγάπης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συνανθρώπους του (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κηρύγματός του). Διότι, </a:t>
            </a:r>
            <a:r>
              <a:rPr lang="el-GR" sz="3200" dirty="0" err="1"/>
              <a:t>τὸ</a:t>
            </a:r>
            <a:r>
              <a:rPr lang="el-GR" sz="3200" dirty="0"/>
              <a:t> κήρυγμα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τροφοδοτεῖται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πίστη του </a:t>
            </a:r>
            <a:r>
              <a:rPr lang="el-GR" sz="3200" dirty="0" err="1"/>
              <a:t>ἱεροκήρυκα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i="1" dirty="0"/>
              <a:t>πίστις </a:t>
            </a:r>
            <a:r>
              <a:rPr lang="el-GR" sz="3200" i="1" dirty="0" err="1"/>
              <a:t>χωρὶς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</a:t>
            </a:r>
            <a:r>
              <a:rPr lang="el-GR" sz="3200" i="1" dirty="0" err="1"/>
              <a:t>ἔργων</a:t>
            </a:r>
            <a:r>
              <a:rPr lang="el-GR" sz="3200" i="1" dirty="0"/>
              <a:t> </a:t>
            </a:r>
            <a:r>
              <a:rPr lang="el-GR" sz="3200" i="1" dirty="0" err="1"/>
              <a:t>ἀργή</a:t>
            </a:r>
            <a:r>
              <a:rPr lang="el-GR" sz="3200" i="1" dirty="0"/>
              <a:t> </a:t>
            </a:r>
            <a:r>
              <a:rPr lang="el-GR" sz="3200" i="1" dirty="0" err="1"/>
              <a:t>ἐστί</a:t>
            </a:r>
            <a:r>
              <a:rPr lang="en-GR" sz="3200" dirty="0"/>
              <a:t> (</a:t>
            </a:r>
            <a:r>
              <a:rPr lang="el-GR" sz="3200" dirty="0" err="1"/>
              <a:t>Ἰακ</a:t>
            </a:r>
            <a:r>
              <a:rPr lang="el-GR" sz="3200" dirty="0"/>
              <a:t>. 2, 20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endParaRPr lang="en-US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</a:t>
            </a:r>
            <a:r>
              <a:rPr lang="el-GR" sz="3200" dirty="0" err="1"/>
              <a:t>τοῦ</a:t>
            </a:r>
            <a:r>
              <a:rPr lang="el-GR" sz="3200" dirty="0"/>
              <a:t> ρήτορα θερμαίνει </a:t>
            </a:r>
            <a:r>
              <a:rPr lang="el-GR" sz="3200" dirty="0" err="1"/>
              <a:t>μὲ</a:t>
            </a:r>
            <a:r>
              <a:rPr lang="el-GR" sz="3200" dirty="0"/>
              <a:t> τόση </a:t>
            </a:r>
            <a:r>
              <a:rPr lang="el-GR" sz="3200" dirty="0" err="1"/>
              <a:t>ἔνταση</a:t>
            </a:r>
            <a:r>
              <a:rPr lang="el-GR" sz="3200" dirty="0"/>
              <a:t>, </a:t>
            </a:r>
            <a:r>
              <a:rPr lang="el-GR" sz="3200" dirty="0" err="1"/>
              <a:t>ὅση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ἔνταση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ὅποία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λόγος «κατακαίει»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ψυχὴ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ὁμιλητὴς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«θερμάνει»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λόγο του,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πρῶτα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θερμανθεῖ</a:t>
            </a:r>
            <a:r>
              <a:rPr lang="el-GR" sz="3200" dirty="0"/>
              <a:t>.</a:t>
            </a:r>
            <a:r>
              <a:rPr lang="en-GR" sz="32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08256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91C40-8814-0349-A4E8-69E0D270F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765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EB045-3456-4345-B1C6-788137589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77553"/>
            <a:ext cx="11993732" cy="6578354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Συνυφασμένες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παραπάνω </a:t>
            </a:r>
            <a:r>
              <a:rPr lang="el-GR" sz="3200" dirty="0" err="1"/>
              <a:t>πτυχὲς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ἀρετὲς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ἁπλότητας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σοβαρότητας,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χαρακτηρίζουν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ἁπλότητα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συνίσταται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ἀποφυγὴ</a:t>
            </a:r>
            <a:r>
              <a:rPr lang="el-GR" sz="3200" dirty="0"/>
              <a:t> «</a:t>
            </a:r>
            <a:r>
              <a:rPr lang="el-GR" sz="3200" dirty="0" err="1"/>
              <a:t>ἐννοιολογικῆς</a:t>
            </a:r>
            <a:r>
              <a:rPr lang="el-GR" sz="3200" dirty="0"/>
              <a:t> </a:t>
            </a:r>
            <a:r>
              <a:rPr lang="el-GR" sz="3200" dirty="0" err="1"/>
              <a:t>ὑπερφορτώσεως</a:t>
            </a:r>
            <a:r>
              <a:rPr lang="el-GR" sz="3200" dirty="0"/>
              <a:t>» </a:t>
            </a:r>
            <a:r>
              <a:rPr lang="el-GR" sz="3200" dirty="0" err="1"/>
              <a:t>τῶν</a:t>
            </a:r>
            <a:r>
              <a:rPr lang="el-GR" sz="3200" dirty="0"/>
              <a:t> νοημάτων </a:t>
            </a:r>
            <a:r>
              <a:rPr lang="el-GR" sz="3200" dirty="0" err="1"/>
              <a:t>τοῦ</a:t>
            </a:r>
            <a:r>
              <a:rPr lang="el-GR" sz="3200" dirty="0"/>
              <a:t> λόγου του. </a:t>
            </a:r>
            <a:r>
              <a:rPr lang="el-GR" sz="3200" dirty="0" err="1"/>
              <a:t>Γι᾽αὐτὸ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ἁπλότητα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</a:t>
            </a:r>
            <a:r>
              <a:rPr lang="el-GR" sz="3200" dirty="0" err="1"/>
              <a:t>ρητορικοῦ</a:t>
            </a:r>
            <a:r>
              <a:rPr lang="el-GR" sz="3200" dirty="0"/>
              <a:t> λόγου συνυφαίνεται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κομψότητα,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διαφυλάσσει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μονότονο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καταπονεῖ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ἀνία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σοβαρότητα </a:t>
            </a:r>
            <a:r>
              <a:rPr lang="el-GR" sz="3200" dirty="0" err="1"/>
              <a:t>ἀναδεικνύεται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</a:t>
            </a:r>
            <a:r>
              <a:rPr lang="el-GR" sz="3200" dirty="0" err="1"/>
              <a:t>ρητορικὸ</a:t>
            </a:r>
            <a:r>
              <a:rPr lang="el-GR" sz="3200" dirty="0"/>
              <a:t> λόγο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ἀποφεύγεται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ἐκχυδαϊσμὸς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γλώσσας.</a:t>
            </a:r>
            <a:endParaRPr lang="en-GR" sz="3200" dirty="0"/>
          </a:p>
          <a:p>
            <a:r>
              <a:rPr lang="el-GR" sz="3200" dirty="0" err="1"/>
              <a:t>ἐκεῖνος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ἐπιδιώκει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δημιουργήσει </a:t>
            </a:r>
            <a:r>
              <a:rPr lang="el-GR" sz="3200" dirty="0" err="1"/>
              <a:t>καλὸ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προφορικὸ</a:t>
            </a:r>
            <a:r>
              <a:rPr lang="el-GR" sz="3200" dirty="0"/>
              <a:t> λόγο, </a:t>
            </a:r>
            <a:r>
              <a:rPr lang="el-GR" sz="3200" dirty="0" err="1"/>
              <a:t>ὀφείλει</a:t>
            </a:r>
            <a:r>
              <a:rPr lang="el-GR" sz="3200" dirty="0"/>
              <a:t> προηγουμένως </a:t>
            </a:r>
            <a:r>
              <a:rPr lang="el-GR" sz="3200" dirty="0" err="1"/>
              <a:t>νὰ</a:t>
            </a:r>
            <a:r>
              <a:rPr lang="el-GR" sz="3200" dirty="0"/>
              <a:t> δημιουργήσει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ἀνάλογο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γραπτὸ</a:t>
            </a:r>
            <a:r>
              <a:rPr lang="el-GR" sz="3200" dirty="0"/>
              <a:t> λόγο.</a:t>
            </a:r>
            <a:r>
              <a:rPr lang="en-G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9108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AEF87-407D-0D47-B775-CDC794FF6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5" y="62144"/>
            <a:ext cx="11291656" cy="6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F1705-B81D-0646-B75D-66216150F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213064"/>
            <a:ext cx="12038119" cy="6582792"/>
          </a:xfrm>
        </p:spPr>
        <p:txBody>
          <a:bodyPr>
            <a:normAutofit fontScale="92500" lnSpcReduction="20000"/>
          </a:bodyPr>
          <a:lstStyle/>
          <a:p>
            <a:r>
              <a:rPr lang="el-GR" sz="3500" dirty="0" err="1"/>
              <a:t>Στὸν</a:t>
            </a:r>
            <a:r>
              <a:rPr lang="el-GR" sz="3500" dirty="0"/>
              <a:t> τρόπο βελτιώσεως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ὕφους</a:t>
            </a:r>
            <a:r>
              <a:rPr lang="el-GR" sz="3500" dirty="0"/>
              <a:t> πρέπει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ἐντάξουμε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οἰκειοποίηση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ὕφους</a:t>
            </a:r>
            <a:r>
              <a:rPr lang="el-GR" sz="3500" dirty="0"/>
              <a:t> κάποιων </a:t>
            </a:r>
            <a:r>
              <a:rPr lang="el-GR" sz="3500" dirty="0" err="1"/>
              <a:t>ἱκανῶν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δόκιμων </a:t>
            </a:r>
            <a:r>
              <a:rPr lang="el-GR" sz="3500" dirty="0" err="1"/>
              <a:t>ἐκκλησιαστικῶν</a:t>
            </a:r>
            <a:r>
              <a:rPr lang="el-GR" sz="3500" dirty="0"/>
              <a:t> ρητόρων. </a:t>
            </a:r>
          </a:p>
          <a:p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οἰκειοποίηση</a:t>
            </a:r>
            <a:r>
              <a:rPr lang="el-GR" sz="3500" dirty="0"/>
              <a:t> </a:t>
            </a:r>
            <a:r>
              <a:rPr lang="el-GR" sz="3500" dirty="0" err="1"/>
              <a:t>αὐτὴ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, </a:t>
            </a:r>
            <a:r>
              <a:rPr lang="el-GR" sz="3500" dirty="0" err="1"/>
              <a:t>οὐσιαστικῶς</a:t>
            </a:r>
            <a:r>
              <a:rPr lang="el-GR" sz="3500" dirty="0"/>
              <a:t>, μία </a:t>
            </a:r>
            <a:r>
              <a:rPr lang="el-GR" sz="3500" dirty="0" err="1"/>
              <a:t>πνευματικὴ</a:t>
            </a:r>
            <a:r>
              <a:rPr lang="el-GR" sz="3500" dirty="0"/>
              <a:t> </a:t>
            </a:r>
            <a:r>
              <a:rPr lang="el-GR" sz="3500" dirty="0" err="1"/>
              <a:t>συναναστροφὴ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ἐπικοινωνία</a:t>
            </a:r>
            <a:r>
              <a:rPr lang="el-GR" sz="3500" dirty="0"/>
              <a:t>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δόκιμο ρήτορα. </a:t>
            </a:r>
            <a:r>
              <a:rPr lang="el-GR" sz="3500" dirty="0" err="1"/>
              <a:t>Αὐτὴ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τακτική, βεβαίως, </a:t>
            </a:r>
            <a:r>
              <a:rPr lang="el-GR" sz="3500" dirty="0" err="1"/>
              <a:t>δὲν</a:t>
            </a:r>
            <a:r>
              <a:rPr lang="el-GR" sz="3500" dirty="0"/>
              <a:t> πρέπει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συνιστᾶ</a:t>
            </a:r>
            <a:r>
              <a:rPr lang="el-GR" sz="3500" dirty="0"/>
              <a:t> </a:t>
            </a:r>
            <a:r>
              <a:rPr lang="el-GR" sz="3500" dirty="0" err="1"/>
              <a:t>ἄκριτη</a:t>
            </a:r>
            <a:r>
              <a:rPr lang="el-GR" sz="3500" dirty="0"/>
              <a:t> μίμηση, </a:t>
            </a:r>
            <a:r>
              <a:rPr lang="el-GR" sz="3500" dirty="0" err="1"/>
              <a:t>ἀλλὰ</a:t>
            </a:r>
            <a:r>
              <a:rPr lang="el-GR" sz="3500" dirty="0"/>
              <a:t> μαθητεία </a:t>
            </a:r>
            <a:r>
              <a:rPr lang="el-GR" sz="3500" dirty="0" err="1"/>
              <a:t>στὸ</a:t>
            </a:r>
            <a:r>
              <a:rPr lang="el-GR" sz="3500" dirty="0"/>
              <a:t> </a:t>
            </a:r>
            <a:r>
              <a:rPr lang="el-GR" sz="3500" dirty="0" err="1"/>
              <a:t>ὀρθὸ</a:t>
            </a:r>
            <a:r>
              <a:rPr lang="el-GR" sz="3500" dirty="0"/>
              <a:t> </a:t>
            </a:r>
            <a:r>
              <a:rPr lang="el-GR" sz="3500" dirty="0" err="1"/>
              <a:t>ὕφος</a:t>
            </a:r>
            <a:r>
              <a:rPr lang="el-GR" sz="3500" dirty="0"/>
              <a:t> </a:t>
            </a:r>
            <a:r>
              <a:rPr lang="el-GR" sz="3500" dirty="0" err="1"/>
              <a:t>ἐκείνου</a:t>
            </a:r>
            <a:r>
              <a:rPr lang="el-GR" sz="3500" dirty="0"/>
              <a:t> 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ἔχουμε</a:t>
            </a:r>
            <a:r>
              <a:rPr lang="el-GR" sz="3500" dirty="0"/>
              <a:t> </a:t>
            </a:r>
            <a:r>
              <a:rPr lang="el-GR" sz="3500" dirty="0" err="1"/>
              <a:t>ὡς</a:t>
            </a:r>
            <a:r>
              <a:rPr lang="el-GR" sz="3500" dirty="0"/>
              <a:t> πρότυπο. </a:t>
            </a:r>
          </a:p>
          <a:p>
            <a:r>
              <a:rPr lang="el-GR" sz="3500" dirty="0"/>
              <a:t>Διότι </a:t>
            </a:r>
            <a:r>
              <a:rPr lang="el-GR" sz="3500" dirty="0" err="1"/>
              <a:t>δὲν</a:t>
            </a:r>
            <a:r>
              <a:rPr lang="el-GR" sz="3500" dirty="0"/>
              <a:t> πρέπει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ἐπιζητοῦμε</a:t>
            </a:r>
            <a:r>
              <a:rPr lang="el-GR" sz="3500" dirty="0"/>
              <a:t> μία «</a:t>
            </a:r>
            <a:r>
              <a:rPr lang="el-GR" sz="3500" dirty="0" err="1"/>
              <a:t>σαρωτικὴ</a:t>
            </a:r>
            <a:r>
              <a:rPr lang="el-GR" sz="3500" dirty="0"/>
              <a:t>» </a:t>
            </a:r>
            <a:r>
              <a:rPr lang="el-GR" sz="3500" dirty="0" err="1"/>
              <a:t>ὁμοιομορφία</a:t>
            </a:r>
            <a:r>
              <a:rPr lang="el-GR" sz="3500" dirty="0"/>
              <a:t> </a:t>
            </a:r>
            <a:r>
              <a:rPr lang="el-GR" sz="3500" dirty="0" err="1"/>
              <a:t>μεταξὺ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ἐκκλησιαστικῶν</a:t>
            </a:r>
            <a:r>
              <a:rPr lang="el-GR" sz="3500" dirty="0"/>
              <a:t> ρητόρων,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ὁποία</a:t>
            </a:r>
            <a:r>
              <a:rPr lang="el-GR" sz="3500" dirty="0"/>
              <a:t> </a:t>
            </a:r>
            <a:r>
              <a:rPr lang="el-GR" sz="3500" dirty="0" err="1"/>
              <a:t>θὰ</a:t>
            </a:r>
            <a:r>
              <a:rPr lang="el-GR" sz="3500" dirty="0"/>
              <a:t> </a:t>
            </a:r>
            <a:r>
              <a:rPr lang="el-GR" sz="3500" dirty="0" err="1"/>
              <a:t>ἰσοπεδώνει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ἰδιαιτερότητα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προσωπικότητάς τους. </a:t>
            </a:r>
          </a:p>
          <a:p>
            <a:r>
              <a:rPr lang="el-GR" sz="3500" dirty="0" err="1"/>
              <a:t>Ὁ</a:t>
            </a:r>
            <a:r>
              <a:rPr lang="el-GR" sz="3500" dirty="0"/>
              <a:t> κάθε </a:t>
            </a:r>
            <a:r>
              <a:rPr lang="el-GR" sz="3500" dirty="0" err="1"/>
              <a:t>ἐκκλησιαστικὸς</a:t>
            </a:r>
            <a:r>
              <a:rPr lang="el-GR" sz="3500" dirty="0"/>
              <a:t> ρήτορας </a:t>
            </a:r>
            <a:r>
              <a:rPr lang="el-GR" sz="3500" dirty="0" err="1"/>
              <a:t>ἔχει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δικό του </a:t>
            </a:r>
            <a:r>
              <a:rPr lang="el-GR" sz="3500" dirty="0" err="1"/>
              <a:t>ὕφος</a:t>
            </a:r>
            <a:r>
              <a:rPr lang="el-GR" sz="3500" dirty="0"/>
              <a:t>, 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ἀνάλογο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σύμφωνο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προσωπικότητά του.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δουλικὴ</a:t>
            </a:r>
            <a:r>
              <a:rPr lang="el-GR" sz="3500" dirty="0"/>
              <a:t> </a:t>
            </a:r>
            <a:r>
              <a:rPr lang="el-GR" sz="3500" dirty="0" err="1"/>
              <a:t>ἀπομίμηση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ὕφους</a:t>
            </a:r>
            <a:r>
              <a:rPr lang="el-GR" sz="3500" dirty="0"/>
              <a:t> </a:t>
            </a:r>
            <a:r>
              <a:rPr lang="el-GR" sz="3500" dirty="0" err="1"/>
              <a:t>ἄλλων</a:t>
            </a:r>
            <a:r>
              <a:rPr lang="el-GR" sz="3500" dirty="0"/>
              <a:t>, </a:t>
            </a:r>
            <a:r>
              <a:rPr lang="el-GR" sz="3500" dirty="0" err="1"/>
              <a:t>ἔστω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καλῶν</a:t>
            </a:r>
            <a:r>
              <a:rPr lang="el-GR" sz="3500" dirty="0"/>
              <a:t> </a:t>
            </a:r>
            <a:r>
              <a:rPr lang="el-GR" sz="3500" dirty="0" err="1"/>
              <a:t>ὁμιλητῶν</a:t>
            </a:r>
            <a:r>
              <a:rPr lang="el-GR" sz="3500" dirty="0"/>
              <a:t> (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δὲν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ἀσυνήθιστη</a:t>
            </a:r>
            <a:r>
              <a:rPr lang="el-GR" sz="3500" dirty="0"/>
              <a:t>) </a:t>
            </a:r>
            <a:r>
              <a:rPr lang="el-GR" sz="3500" dirty="0" err="1"/>
              <a:t>ἐκθέτει</a:t>
            </a:r>
            <a:r>
              <a:rPr lang="el-GR" sz="3500" dirty="0"/>
              <a:t> </a:t>
            </a:r>
            <a:r>
              <a:rPr lang="el-GR" sz="3500" dirty="0" err="1"/>
              <a:t>τὸν</a:t>
            </a:r>
            <a:r>
              <a:rPr lang="el-GR" sz="3500" dirty="0"/>
              <a:t> </a:t>
            </a:r>
            <a:r>
              <a:rPr lang="el-GR" sz="3500" dirty="0" err="1"/>
              <a:t>ὁμιλιτὴ</a:t>
            </a:r>
            <a:r>
              <a:rPr lang="el-GR" sz="3500" dirty="0"/>
              <a:t> </a:t>
            </a:r>
            <a:r>
              <a:rPr lang="el-GR" sz="3500" dirty="0" err="1"/>
              <a:t>στὰ</a:t>
            </a:r>
            <a:r>
              <a:rPr lang="el-GR" sz="3500" dirty="0"/>
              <a:t> μάτια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ἀκροατῶν</a:t>
            </a:r>
            <a:r>
              <a:rPr lang="el-GR" sz="3500" dirty="0"/>
              <a:t>, διότι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ἐμφανὴς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ἀσυμφωνία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ὕφους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ὁμιλίας</a:t>
            </a:r>
            <a:r>
              <a:rPr lang="el-GR" sz="3500" dirty="0"/>
              <a:t> του </a:t>
            </a:r>
            <a:r>
              <a:rPr lang="el-GR" sz="3500" dirty="0" err="1"/>
              <a:t>πρὸς</a:t>
            </a:r>
            <a:r>
              <a:rPr lang="el-GR" sz="3500" dirty="0"/>
              <a:t> </a:t>
            </a:r>
            <a:r>
              <a:rPr lang="el-GR" sz="3500" dirty="0" err="1"/>
              <a:t>τὸν</a:t>
            </a:r>
            <a:r>
              <a:rPr lang="el-GR" sz="3500" dirty="0"/>
              <a:t> </a:t>
            </a:r>
            <a:r>
              <a:rPr lang="el-GR" sz="3500" dirty="0" err="1"/>
              <a:t>ἀτομικό</a:t>
            </a:r>
            <a:r>
              <a:rPr lang="el-GR" sz="3500" dirty="0"/>
              <a:t> του χαρακτήρα.</a:t>
            </a:r>
            <a:endParaRPr lang="en-GR" sz="35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39255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AF05-5A0E-5D4F-AD45-85ACBA108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1353801" cy="710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E2473-9045-C449-A8CB-160197C76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1" y="159798"/>
            <a:ext cx="11967099" cy="6627180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ἐμφανίζει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τὸ</a:t>
            </a:r>
            <a:r>
              <a:rPr lang="el-GR" sz="3200" dirty="0"/>
              <a:t> δικό του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μᾶς</a:t>
            </a:r>
            <a:r>
              <a:rPr lang="el-GR" sz="3200" dirty="0"/>
              <a:t> </a:t>
            </a:r>
            <a:r>
              <a:rPr lang="el-GR" sz="3200" dirty="0" err="1"/>
              <a:t>εἰσάγει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μία τελευταία (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μικρότερης σημασίας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ἄλλες</a:t>
            </a:r>
            <a:r>
              <a:rPr lang="el-GR" sz="3200" dirty="0"/>
              <a:t>) </a:t>
            </a:r>
            <a:r>
              <a:rPr lang="el-GR" sz="3200" dirty="0" err="1"/>
              <a:t>πτυχὴ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: </a:t>
            </a:r>
            <a:r>
              <a:rPr lang="el-GR" sz="3200" dirty="0" err="1"/>
              <a:t>τὴ</a:t>
            </a:r>
            <a:r>
              <a:rPr lang="el-GR" sz="3200" dirty="0"/>
              <a:t> φυσικότητα.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ὑφολογικὴ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πτυχὴ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ρητορικοῦ</a:t>
            </a:r>
            <a:r>
              <a:rPr lang="el-GR" sz="3200" dirty="0"/>
              <a:t> λόγου </a:t>
            </a:r>
            <a:r>
              <a:rPr lang="el-GR" sz="3200" dirty="0" err="1"/>
              <a:t>ἀναπτύσσεται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συγκεκριμένος λόγος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ἀνεπιτήδευτος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ἐπιδεικτικὸ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πομπῶδες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φυσικότητα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προλαμβάνει </a:t>
            </a:r>
            <a:r>
              <a:rPr lang="el-GR" sz="3200" dirty="0" err="1"/>
              <a:t>καὶ</a:t>
            </a:r>
            <a:r>
              <a:rPr lang="el-GR" sz="3200" dirty="0"/>
              <a:t> κάποια σύγχυση,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ἕναν</a:t>
            </a:r>
            <a:r>
              <a:rPr lang="el-GR" sz="3200" dirty="0"/>
              <a:t> </a:t>
            </a:r>
            <a:r>
              <a:rPr lang="el-GR" sz="3200" dirty="0" err="1"/>
              <a:t>ἐπιτηδευμένο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λόγο,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παντελῶς</a:t>
            </a:r>
            <a:r>
              <a:rPr lang="el-GR" sz="3200" dirty="0"/>
              <a:t> ξένο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προσωπικότητα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ὁμιλητῆ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Γι᾽αὐτὸ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</a:t>
            </a:r>
            <a:r>
              <a:rPr lang="el-GR" sz="3200" dirty="0" err="1"/>
              <a:t>ρητορικὸς</a:t>
            </a:r>
            <a:r>
              <a:rPr lang="el-GR" sz="3200" dirty="0"/>
              <a:t> λόγος </a:t>
            </a:r>
            <a:r>
              <a:rPr lang="el-GR" sz="3200" dirty="0" err="1"/>
              <a:t>στερεῖται</a:t>
            </a:r>
            <a:r>
              <a:rPr lang="el-GR" sz="3200" dirty="0"/>
              <a:t> σαφήνειας,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στερεῖται</a:t>
            </a:r>
            <a:r>
              <a:rPr lang="el-GR" sz="3200" dirty="0"/>
              <a:t> φυσικότητας,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προσποιητὸς</a:t>
            </a:r>
            <a:r>
              <a:rPr lang="el-GR" sz="3200" dirty="0"/>
              <a:t> λόγος. Διότι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ἐπιθυμεῖ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ἀκούσει</a:t>
            </a:r>
            <a:r>
              <a:rPr lang="el-GR" sz="3200" dirty="0"/>
              <a:t> </a:t>
            </a:r>
            <a:r>
              <a:rPr lang="el-GR" sz="3200" dirty="0" err="1"/>
              <a:t>πρῶτα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ἀκολούθως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ρήτορα.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03347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DA469-BC75-3E40-90AE-144F0A1C9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0"/>
            <a:ext cx="11291657" cy="12428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0BD75-E90C-5549-96E6-1D00CDC2F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95308"/>
            <a:ext cx="11993732" cy="6662691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φυσικότητα,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συνοδεύεται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καθαρότητα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Τοῦτο</a:t>
            </a:r>
            <a:r>
              <a:rPr lang="el-GR" sz="3200" dirty="0"/>
              <a:t> σημαίνει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τύχει </a:t>
            </a:r>
            <a:r>
              <a:rPr lang="el-GR" sz="3200" dirty="0" err="1"/>
              <a:t>ἀποδοχῆς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ἐκχυδαϊσμένο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, μόνο </a:t>
            </a:r>
            <a:r>
              <a:rPr lang="el-GR" sz="3200" dirty="0" err="1"/>
              <a:t>καὶ</a:t>
            </a:r>
            <a:r>
              <a:rPr lang="el-GR" sz="3200" dirty="0"/>
              <a:t> μόνο </a:t>
            </a:r>
            <a:r>
              <a:rPr lang="el-GR" sz="3200" dirty="0" err="1"/>
              <a:t>ἐπειδὴ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(</a:t>
            </a:r>
            <a:r>
              <a:rPr lang="el-GR" sz="3200" dirty="0" err="1"/>
              <a:t>πιθανὸν</a:t>
            </a:r>
            <a:r>
              <a:rPr lang="el-GR" sz="3200" dirty="0"/>
              <a:t>)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φυσικότητα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ρήτορα. </a:t>
            </a:r>
          </a:p>
          <a:p>
            <a:r>
              <a:rPr lang="el-GR" sz="3200" dirty="0"/>
              <a:t>Παρόμοια φυσικότητα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ἐκχυδαϊσμοῦ</a:t>
            </a:r>
            <a:r>
              <a:rPr lang="el-GR" sz="3200" dirty="0"/>
              <a:t>)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δικαιολογηθεῖ</a:t>
            </a:r>
            <a:r>
              <a:rPr lang="el-GR" sz="3200" dirty="0"/>
              <a:t> </a:t>
            </a:r>
            <a:r>
              <a:rPr lang="el-GR" sz="3200" dirty="0" err="1"/>
              <a:t>οὔτε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περίπτωση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ἀγράμματο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ὑποστήριζε</a:t>
            </a:r>
            <a:r>
              <a:rPr lang="el-GR" sz="3200" dirty="0"/>
              <a:t> κάποιος,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ἀρέσκεται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ἐκφράσεις</a:t>
            </a:r>
            <a:r>
              <a:rPr lang="el-GR" sz="3200" dirty="0"/>
              <a:t> </a:t>
            </a:r>
            <a:r>
              <a:rPr lang="el-GR" sz="3200" dirty="0" err="1"/>
              <a:t>λαϊκισμοῦ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φυσικότητα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του,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δὲν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παρέχει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ἀγράμματου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καταρράκωση </a:t>
            </a:r>
            <a:r>
              <a:rPr lang="el-GR" sz="3200" dirty="0" err="1"/>
              <a:t>τοῦ</a:t>
            </a:r>
            <a:r>
              <a:rPr lang="el-GR" sz="3200" dirty="0"/>
              <a:t> κύρους του.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20522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EC063-ABEE-564D-BD0E-21869D4C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76" y="79900"/>
            <a:ext cx="11185124" cy="852256"/>
          </a:xfrm>
        </p:spPr>
        <p:txBody>
          <a:bodyPr>
            <a:normAutofit fontScale="90000"/>
          </a:bodyPr>
          <a:lstStyle/>
          <a:p>
            <a:br>
              <a:rPr lang="el-GR" b="1" dirty="0"/>
            </a:br>
            <a:r>
              <a:rPr lang="el-GR" b="1" dirty="0"/>
              <a:t> Η ΔΙΑΛΕΚΤΙΚΗ ΤΟΥ ΡΗΤΟΡΑ ΜΕ ΤΟ ΑΚΡΟΑΤΗΡΙΟ ΤΟΥ</a:t>
            </a:r>
            <a:r>
              <a:rPr lang="el-GR" dirty="0"/>
              <a:t>  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7C828-7804-AD48-A132-5D74139C9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575" y="843379"/>
            <a:ext cx="11665258" cy="5752730"/>
          </a:xfrm>
        </p:spPr>
        <p:txBody>
          <a:bodyPr/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προφορικοῦ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λόγου </a:t>
            </a:r>
            <a:r>
              <a:rPr lang="el-GR" sz="3200" dirty="0" err="1"/>
              <a:t>ἀποτελεῖ</a:t>
            </a:r>
            <a:r>
              <a:rPr lang="el-GR" sz="3200" dirty="0"/>
              <a:t> βασικότατο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 διαδικασίας.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Μεταξύ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του </a:t>
            </a:r>
            <a:r>
              <a:rPr lang="el-GR" sz="3200" dirty="0" err="1"/>
              <a:t>ἀναπτύσσεται</a:t>
            </a:r>
            <a:r>
              <a:rPr lang="el-GR" sz="3200" dirty="0"/>
              <a:t> </a:t>
            </a:r>
            <a:r>
              <a:rPr lang="el-GR" sz="3200" dirty="0" err="1"/>
              <a:t>μιὰ</a:t>
            </a:r>
            <a:r>
              <a:rPr lang="el-GR" sz="3200" dirty="0"/>
              <a:t> βαθύτερη σχέση, </a:t>
            </a:r>
            <a:r>
              <a:rPr lang="el-GR" sz="3200" dirty="0" err="1"/>
              <a:t>ἡ</a:t>
            </a:r>
            <a:r>
              <a:rPr lang="el-GR" sz="3200" dirty="0"/>
              <a:t> διερεύνηση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σημαντικὴ</a:t>
            </a:r>
            <a:r>
              <a:rPr lang="el-GR" sz="3200" dirty="0"/>
              <a:t> </a:t>
            </a:r>
            <a:r>
              <a:rPr lang="el-GR" sz="3200" dirty="0" err="1"/>
              <a:t>πτυχὴ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σύγχρονης </a:t>
            </a:r>
            <a:r>
              <a:rPr lang="el-GR" sz="3200" dirty="0" err="1"/>
              <a:t>ἐκκλησιαστικῆς</a:t>
            </a:r>
            <a:r>
              <a:rPr lang="el-GR" sz="3200" dirty="0"/>
              <a:t> </a:t>
            </a:r>
            <a:r>
              <a:rPr lang="el-GR" sz="3200" dirty="0" err="1"/>
              <a:t>ρητορικῆς</a:t>
            </a:r>
            <a:r>
              <a:rPr lang="el-GR" sz="3200" dirty="0"/>
              <a:t>.</a:t>
            </a:r>
          </a:p>
          <a:p>
            <a:endParaRPr lang="el-GR" sz="3200" dirty="0"/>
          </a:p>
          <a:p>
            <a:pPr marL="0" indent="0">
              <a:buNone/>
            </a:pPr>
            <a:r>
              <a:rPr lang="el-GR" sz="3200" u="dotted" dirty="0"/>
              <a:t>(α) </a:t>
            </a:r>
            <a:r>
              <a:rPr lang="el-GR" sz="3200" u="dotted" dirty="0" err="1"/>
              <a:t>Ἡ</a:t>
            </a:r>
            <a:r>
              <a:rPr lang="el-GR" sz="3200" u="dotted" dirty="0"/>
              <a:t> συνάντηση </a:t>
            </a:r>
            <a:r>
              <a:rPr lang="el-GR" sz="3200" u="dotted" dirty="0" err="1"/>
              <a:t>τῆς</a:t>
            </a:r>
            <a:r>
              <a:rPr lang="el-GR" sz="3200" u="dotted" dirty="0"/>
              <a:t> προσωπικότητας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ἐκκλησιαστικοῦ</a:t>
            </a:r>
            <a:r>
              <a:rPr lang="el-GR" sz="3200" u="dotted" dirty="0"/>
              <a:t> ρήτορα </a:t>
            </a:r>
            <a:r>
              <a:rPr lang="el-GR" sz="3200" u="dotted" dirty="0" err="1"/>
              <a:t>μὲ</a:t>
            </a:r>
            <a:r>
              <a:rPr lang="el-GR" sz="3200" u="dotted" dirty="0"/>
              <a:t> </a:t>
            </a:r>
            <a:r>
              <a:rPr lang="el-GR" sz="3200" u="dotted" dirty="0" err="1"/>
              <a:t>τὴν</a:t>
            </a:r>
            <a:r>
              <a:rPr lang="el-GR" sz="3200" u="dotted" dirty="0"/>
              <a:t> προσωπικότητα </a:t>
            </a:r>
            <a:r>
              <a:rPr lang="el-GR" sz="3200" u="dotted" dirty="0" err="1"/>
              <a:t>τῶν</a:t>
            </a:r>
            <a:r>
              <a:rPr lang="el-GR" sz="3200" u="dotted" dirty="0"/>
              <a:t> </a:t>
            </a:r>
            <a:r>
              <a:rPr lang="el-GR" sz="3200" u="dotted" dirty="0" err="1"/>
              <a:t>ἀκροατῶν</a:t>
            </a:r>
            <a:r>
              <a:rPr lang="el-GR" sz="3200" u="dotted" dirty="0"/>
              <a:t> του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Μία προσωπικότητα </a:t>
            </a:r>
            <a:r>
              <a:rPr lang="el-GR" sz="3200" dirty="0" err="1"/>
              <a:t>συναντᾶται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μία </a:t>
            </a:r>
            <a:r>
              <a:rPr lang="el-GR" sz="3200" dirty="0" err="1"/>
              <a:t>ἄλλη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προσαρμοστεῖ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δεκτικότητα </a:t>
            </a:r>
            <a:r>
              <a:rPr lang="el-GR" sz="3200" dirty="0" err="1"/>
              <a:t>τῆς</a:t>
            </a:r>
            <a:r>
              <a:rPr lang="el-GR" sz="3200" dirty="0"/>
              <a:t> δεύτερης.</a:t>
            </a:r>
            <a:r>
              <a:rPr lang="en-GR" sz="3200" dirty="0"/>
              <a:t> 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666592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AAE4-A6AF-B244-A1D2-A2C56206B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0"/>
            <a:ext cx="11291656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76682-3F72-794F-80CE-4F77E5FCA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337351"/>
            <a:ext cx="11984854" cy="6418556"/>
          </a:xfrm>
        </p:spPr>
        <p:txBody>
          <a:bodyPr>
            <a:normAutofit/>
          </a:bodyPr>
          <a:lstStyle/>
          <a:p>
            <a:r>
              <a:rPr lang="el-GR" sz="3200" dirty="0" err="1"/>
              <a:t>Ὅταν</a:t>
            </a:r>
            <a:r>
              <a:rPr lang="el-GR" sz="3200" dirty="0"/>
              <a:t>, </a:t>
            </a:r>
            <a:r>
              <a:rPr lang="el-GR" sz="3200" dirty="0" err="1"/>
              <a:t>γιὰ</a:t>
            </a:r>
            <a:r>
              <a:rPr lang="el-GR" sz="3200" dirty="0"/>
              <a:t> παράδειγμα,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</a:t>
            </a:r>
            <a:r>
              <a:rPr lang="el-GR" sz="3200" dirty="0"/>
              <a:t>. </a:t>
            </a:r>
            <a:r>
              <a:rPr lang="el-GR" sz="3200" dirty="0" err="1"/>
              <a:t>Παῦλος</a:t>
            </a:r>
            <a:r>
              <a:rPr lang="el-GR" sz="3200" dirty="0"/>
              <a:t> γράφει </a:t>
            </a:r>
            <a:r>
              <a:rPr lang="el-GR" sz="3200" dirty="0" err="1"/>
              <a:t>στοὺς</a:t>
            </a:r>
            <a:r>
              <a:rPr lang="el-GR" sz="3200" dirty="0"/>
              <a:t> Κορινθίους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ἐπότισε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γάλα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ἔδωσε</a:t>
            </a:r>
            <a:r>
              <a:rPr lang="el-GR" sz="3200" dirty="0"/>
              <a:t> </a:t>
            </a:r>
            <a:r>
              <a:rPr lang="el-GR" sz="3200" dirty="0" err="1"/>
              <a:t>στερεὰ</a:t>
            </a:r>
            <a:r>
              <a:rPr lang="el-GR" sz="3200" dirty="0"/>
              <a:t> </a:t>
            </a:r>
            <a:r>
              <a:rPr lang="el-GR" sz="3200" dirty="0" err="1"/>
              <a:t>τροφὴ</a:t>
            </a:r>
            <a:r>
              <a:rPr lang="el-GR" sz="3200" dirty="0"/>
              <a:t>», </a:t>
            </a:r>
            <a:r>
              <a:rPr lang="el-GR" sz="3200" dirty="0" err="1"/>
              <a:t>ὑποδηλώνει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προσαρμόστηκε </a:t>
            </a:r>
            <a:r>
              <a:rPr lang="el-GR" sz="3200" dirty="0" err="1"/>
              <a:t>στὴ</a:t>
            </a:r>
            <a:r>
              <a:rPr lang="el-GR" sz="3200" dirty="0"/>
              <a:t> «</a:t>
            </a:r>
            <a:r>
              <a:rPr lang="el-GR" sz="3200" dirty="0" err="1"/>
              <a:t>νηπιακὴ</a:t>
            </a:r>
            <a:r>
              <a:rPr lang="el-GR" sz="3200" dirty="0"/>
              <a:t>» (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πνευματικῆς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) κατάσταση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του,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συνειδητοποίησε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ἀδυναμία</a:t>
            </a:r>
            <a:r>
              <a:rPr lang="el-GR" sz="3200" dirty="0"/>
              <a:t> τους </a:t>
            </a:r>
            <a:r>
              <a:rPr lang="el-GR" sz="3200" dirty="0" err="1"/>
              <a:t>νὰ</a:t>
            </a:r>
            <a:r>
              <a:rPr lang="el-GR" sz="3200" dirty="0"/>
              <a:t> προσλάβουν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ἀρχῆς</a:t>
            </a:r>
            <a:r>
              <a:rPr lang="el-GR" sz="3200" dirty="0"/>
              <a:t> </a:t>
            </a:r>
            <a:r>
              <a:rPr lang="el-GR" sz="3200" dirty="0" err="1"/>
              <a:t>ὁλόκληρο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χριστιανικὸ</a:t>
            </a:r>
            <a:r>
              <a:rPr lang="el-GR" sz="3200" dirty="0"/>
              <a:t> κήρυγμα.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προσαρμογὴ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στὴ</a:t>
            </a:r>
            <a:r>
              <a:rPr lang="el-GR" sz="3200" dirty="0"/>
              <a:t> δεκτικότητα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προϋποθέτει </a:t>
            </a:r>
            <a:r>
              <a:rPr lang="el-GR" sz="3200" dirty="0" err="1"/>
              <a:t>τὴ</a:t>
            </a:r>
            <a:r>
              <a:rPr lang="el-GR" sz="3200" dirty="0"/>
              <a:t> γνώση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ρήτορα.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ἐπιτυγχάνεται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ἐκεῖνος</a:t>
            </a:r>
            <a:r>
              <a:rPr lang="el-GR" sz="3200" dirty="0"/>
              <a:t> γνωρίζει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συνθῆκες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του,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εὐρύτερο</a:t>
            </a:r>
            <a:r>
              <a:rPr lang="el-GR" sz="3200" dirty="0"/>
              <a:t> </a:t>
            </a:r>
            <a:r>
              <a:rPr lang="el-GR" sz="3200" dirty="0" err="1"/>
              <a:t>κοινωνικὸ</a:t>
            </a:r>
            <a:r>
              <a:rPr lang="el-GR" sz="3200" dirty="0"/>
              <a:t> περιβάλλον, μέσα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ζοῦν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7257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D3ACA-491A-9341-A21F-507A04EE2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1"/>
            <a:ext cx="11291657" cy="9765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CBDA5-E3F1-344E-B30B-5C4C64F30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5" y="186430"/>
            <a:ext cx="11940466" cy="6436311"/>
          </a:xfrm>
        </p:spPr>
        <p:txBody>
          <a:bodyPr>
            <a:no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γνώση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ἐπιτυγχάνεται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περίπτωση </a:t>
            </a:r>
            <a:r>
              <a:rPr lang="el-GR" sz="3200" dirty="0" err="1"/>
              <a:t>τοῦ</a:t>
            </a:r>
            <a:r>
              <a:rPr lang="el-GR" sz="3200" dirty="0"/>
              <a:t> κηρύγματος </a:t>
            </a:r>
            <a:r>
              <a:rPr lang="el-GR" sz="3200" dirty="0" err="1"/>
              <a:t>ὁ</a:t>
            </a:r>
            <a:r>
              <a:rPr lang="el-GR" sz="3200" dirty="0"/>
              <a:t> κήρυκας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ἐφημέριος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 (</a:t>
            </a:r>
            <a:r>
              <a:rPr lang="el-GR" sz="3200" dirty="0" err="1"/>
              <a:t>ἐκεῖνος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γνωρίζει- </a:t>
            </a:r>
            <a:r>
              <a:rPr lang="el-GR" sz="3200" dirty="0" err="1"/>
              <a:t>ἤ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γνωρίζει-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/ </a:t>
            </a:r>
            <a:r>
              <a:rPr lang="el-GR" sz="3200" dirty="0" err="1"/>
              <a:t>ἐκκλησίασμά</a:t>
            </a:r>
            <a:r>
              <a:rPr lang="el-GR" sz="3200" dirty="0"/>
              <a:t> του),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περίπτωση </a:t>
            </a:r>
            <a:r>
              <a:rPr lang="el-GR" sz="3200" dirty="0" err="1"/>
              <a:t>τοῦ</a:t>
            </a:r>
            <a:r>
              <a:rPr lang="el-GR" sz="3200" dirty="0"/>
              <a:t> θεολόγου </a:t>
            </a:r>
            <a:r>
              <a:rPr lang="el-GR" sz="3200" dirty="0" err="1"/>
              <a:t>καθηγητῆ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συγκεκριμένος </a:t>
            </a:r>
            <a:r>
              <a:rPr lang="el-GR" sz="3200" dirty="0" err="1"/>
              <a:t>ζεῖ</a:t>
            </a:r>
            <a:r>
              <a:rPr lang="el-GR" sz="3200" dirty="0"/>
              <a:t> μέσα στο </a:t>
            </a:r>
            <a:r>
              <a:rPr lang="el-GR" sz="3200" dirty="0" err="1"/>
              <a:t>κοινωνικὸ</a:t>
            </a:r>
            <a:r>
              <a:rPr lang="el-GR" sz="3200" dirty="0"/>
              <a:t> περιβάλλον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μαθητῶν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γνώση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ἀτομικῶν</a:t>
            </a:r>
            <a:r>
              <a:rPr lang="el-GR" sz="3200" dirty="0"/>
              <a:t>, </a:t>
            </a:r>
            <a:r>
              <a:rPr lang="el-GR" sz="3200" dirty="0" err="1"/>
              <a:t>οἰκογενειακῶν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κοινωνικῶν</a:t>
            </a:r>
            <a:r>
              <a:rPr lang="el-GR" sz="3200" dirty="0"/>
              <a:t> προβλημάτων τους.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δύο περιπτώσεις, βεβαίως, </a:t>
            </a:r>
            <a:r>
              <a:rPr lang="el-GR" sz="3200" dirty="0" err="1"/>
              <a:t>ἡ</a:t>
            </a:r>
            <a:r>
              <a:rPr lang="el-GR" sz="3200" dirty="0"/>
              <a:t> γνώση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ἰδιαιτέρων</a:t>
            </a:r>
            <a:r>
              <a:rPr lang="el-GR" sz="3200" dirty="0"/>
              <a:t> </a:t>
            </a:r>
            <a:r>
              <a:rPr lang="el-GR" sz="3200" dirty="0" err="1"/>
              <a:t>συνθηκῶν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διαφυλάσσει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ἀπόρρητο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ἰδιαιτερότητας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διαφύλαξη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ἀπορρήτου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ἰδιαιτερότητας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συνεπάγεται,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ἀσκήσει</a:t>
            </a:r>
            <a:r>
              <a:rPr lang="el-GR" sz="3200" dirty="0"/>
              <a:t> </a:t>
            </a:r>
            <a:r>
              <a:rPr lang="el-GR" sz="3200" dirty="0" err="1"/>
              <a:t>κριτικὴ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αἰχμὲς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ὑποδηλώνουν</a:t>
            </a:r>
            <a:r>
              <a:rPr lang="el-GR" sz="3200" dirty="0"/>
              <a:t> (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ἀποκαλύπτουν</a:t>
            </a:r>
            <a:r>
              <a:rPr lang="el-GR" sz="3200" dirty="0"/>
              <a:t>) </a:t>
            </a:r>
            <a:r>
              <a:rPr lang="el-GR" sz="3200" dirty="0" err="1"/>
              <a:t>τὶς</a:t>
            </a:r>
            <a:r>
              <a:rPr lang="el-GR" sz="3200" dirty="0"/>
              <a:t> συγκεκριμένες </a:t>
            </a:r>
            <a:r>
              <a:rPr lang="el-GR" sz="3200" dirty="0" err="1"/>
              <a:t>ἰδιαιτερότητες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5258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F67E0-8141-274C-8725-442EF2E30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989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898D9-6D83-1949-B621-137D5863C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42043"/>
            <a:ext cx="12011488" cy="6604985"/>
          </a:xfrm>
        </p:spPr>
        <p:txBody>
          <a:bodyPr/>
          <a:lstStyle/>
          <a:p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ἀσκεῖται</a:t>
            </a:r>
            <a:r>
              <a:rPr lang="el-GR" sz="3200" dirty="0"/>
              <a:t> κάποια κριτική,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τοῦ</a:t>
            </a:r>
            <a:r>
              <a:rPr lang="el-GR" sz="3200" dirty="0"/>
              <a:t> κηρύγματος,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τοῦ</a:t>
            </a:r>
            <a:r>
              <a:rPr lang="el-GR" sz="3200" dirty="0"/>
              <a:t> μαθήματος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θρησκευτικῶν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ἀσκεῖται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λανθασμένες </a:t>
            </a:r>
            <a:r>
              <a:rPr lang="el-GR" sz="3200" dirty="0" err="1"/>
              <a:t>ἀπόψεις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φορεῖς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ἀπόψεων</a:t>
            </a:r>
            <a:r>
              <a:rPr lang="el-GR" sz="3200" dirty="0"/>
              <a:t> </a:t>
            </a:r>
            <a:r>
              <a:rPr lang="el-GR" sz="3200" dirty="0" err="1"/>
              <a:t>αὐτῶν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προσοχὴ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θέματος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ἀποφύγει</a:t>
            </a:r>
            <a:r>
              <a:rPr lang="el-GR" sz="3200" dirty="0"/>
              <a:t> κάποια δυσαρέσκεια τμήματος (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ἀτόμου</a:t>
            </a:r>
            <a:r>
              <a:rPr lang="el-GR" sz="3200" dirty="0"/>
              <a:t>)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ἄτομο</a:t>
            </a:r>
            <a:r>
              <a:rPr lang="el-GR" sz="3200" dirty="0"/>
              <a:t> </a:t>
            </a:r>
            <a:r>
              <a:rPr lang="el-GR" sz="3200" dirty="0" err="1"/>
              <a:t>αἰσθανθεῖ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προσωπικὴ</a:t>
            </a:r>
            <a:r>
              <a:rPr lang="el-GR" sz="3200" dirty="0"/>
              <a:t> </a:t>
            </a:r>
            <a:r>
              <a:rPr lang="el-GR" sz="3200" dirty="0" err="1"/>
              <a:t>μομφὴ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κριτικὴ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ρήτορα.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ἔλεγχος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</a:t>
            </a:r>
            <a:r>
              <a:rPr lang="el-GR" sz="3200" dirty="0" err="1"/>
              <a:t>ρητορικὸ</a:t>
            </a:r>
            <a:r>
              <a:rPr lang="el-GR" sz="3200" dirty="0"/>
              <a:t> λόγο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πολλὲς</a:t>
            </a:r>
            <a:r>
              <a:rPr lang="el-GR" sz="3200" dirty="0"/>
              <a:t> φορές, </a:t>
            </a:r>
            <a:r>
              <a:rPr lang="el-GR" sz="3200" dirty="0" err="1"/>
              <a:t>ἀναγκαῖος</a:t>
            </a:r>
            <a:r>
              <a:rPr lang="el-GR" sz="3200" dirty="0"/>
              <a:t>.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δίκαιος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ἀκριβὴς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ἔλεγχος</a:t>
            </a:r>
            <a:r>
              <a:rPr lang="el-GR" sz="3200" dirty="0"/>
              <a:t>, τόσο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ἀπροσωπόληπτος</a:t>
            </a:r>
            <a:r>
              <a:rPr lang="el-GR" sz="3200" dirty="0"/>
              <a:t>, </a:t>
            </a:r>
            <a:r>
              <a:rPr lang="el-GR" sz="3200" dirty="0" err="1"/>
              <a:t>ἀπαλλαγμένος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ἐχθρικὴ</a:t>
            </a:r>
            <a:r>
              <a:rPr lang="el-GR" sz="3200" dirty="0"/>
              <a:t> διάθεση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ὀργή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ἐμφορούμενος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ἀγάπη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ἐπανόρθωση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κρινομένων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539470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C57F8-AA62-0E4A-A0CB-9EC92C94F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21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10F11-EA1B-BD41-870D-A370B16F8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59798"/>
            <a:ext cx="12020364" cy="6631619"/>
          </a:xfrm>
        </p:spPr>
        <p:txBody>
          <a:bodyPr/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δὲν</a:t>
            </a:r>
            <a:r>
              <a:rPr lang="el-GR" sz="3200" dirty="0"/>
              <a:t> χαρακτηρίζεται μόνο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ἰδιαίτερες</a:t>
            </a:r>
            <a:r>
              <a:rPr lang="el-GR" sz="3200" dirty="0"/>
              <a:t> </a:t>
            </a:r>
            <a:r>
              <a:rPr lang="el-GR" sz="3200" dirty="0" err="1"/>
              <a:t>ἀτομικὲς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κοινωνικὲς</a:t>
            </a:r>
            <a:r>
              <a:rPr lang="el-GR" sz="3200" dirty="0"/>
              <a:t> </a:t>
            </a:r>
            <a:r>
              <a:rPr lang="el-GR" sz="3200" dirty="0" err="1"/>
              <a:t>συνθῆκες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πανανθρώπινες. </a:t>
            </a:r>
            <a:r>
              <a:rPr lang="el-GR" sz="3200" dirty="0" err="1"/>
              <a:t>Ἐννοοῦμε</a:t>
            </a:r>
            <a:r>
              <a:rPr lang="el-GR" sz="3200" dirty="0"/>
              <a:t>, δηλαδή, </a:t>
            </a:r>
            <a:r>
              <a:rPr lang="el-GR" sz="3200" dirty="0" err="1"/>
              <a:t>ὅτι</a:t>
            </a:r>
            <a:r>
              <a:rPr lang="el-GR" sz="3200" dirty="0"/>
              <a:t> τόσο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θεολόγος </a:t>
            </a:r>
            <a:r>
              <a:rPr lang="el-GR" sz="3200" dirty="0" err="1"/>
              <a:t>καθηγητὴς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γνωρίζουν </a:t>
            </a:r>
            <a:r>
              <a:rPr lang="el-GR" sz="3200" dirty="0" err="1"/>
              <a:t>τὰ</a:t>
            </a:r>
            <a:r>
              <a:rPr lang="el-GR" sz="3200" dirty="0"/>
              <a:t> πανανθρώπινα προβλήματα,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ἀντίκτυπος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ὁποίων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Ἀναφερόμαστε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παγκόσμια προβλήματα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εἰρήνης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ἀσφάλειας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ἀνεργείας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δημοκρατίας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ἀτομικῶν</a:t>
            </a:r>
            <a:r>
              <a:rPr lang="el-GR" sz="3200" dirty="0"/>
              <a:t> </a:t>
            </a:r>
            <a:r>
              <a:rPr lang="el-GR" sz="3200" dirty="0" err="1"/>
              <a:t>ἐλευθεριῶν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δικαιωμάτων,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πανανθρώπινο </a:t>
            </a:r>
            <a:r>
              <a:rPr lang="el-GR" sz="3200" dirty="0" err="1"/>
              <a:t>ἔνστικτο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αὐτοσυντηρήσεως</a:t>
            </a:r>
            <a:r>
              <a:rPr lang="el-GR" sz="3200" dirty="0"/>
              <a:t>. </a:t>
            </a:r>
            <a:r>
              <a:rPr lang="el-GR" sz="3200" dirty="0" err="1"/>
              <a:t>Τὰ</a:t>
            </a:r>
            <a:r>
              <a:rPr lang="el-GR" sz="3200" dirty="0"/>
              <a:t> προβλήματα </a:t>
            </a:r>
            <a:r>
              <a:rPr lang="el-GR" sz="3200" dirty="0" err="1"/>
              <a:t>αὐτά</a:t>
            </a:r>
            <a:r>
              <a:rPr lang="el-GR" sz="3200" dirty="0"/>
              <a:t>,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ἀφοροῦν</a:t>
            </a:r>
            <a:r>
              <a:rPr lang="el-GR" sz="3200" dirty="0"/>
              <a:t> </a:t>
            </a:r>
            <a:r>
              <a:rPr lang="el-GR" sz="3200" dirty="0" err="1"/>
              <a:t>διαφορετικὲς</a:t>
            </a:r>
            <a:r>
              <a:rPr lang="el-GR" sz="3200" dirty="0"/>
              <a:t> κοινωνίες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παύουν </a:t>
            </a:r>
            <a:r>
              <a:rPr lang="el-GR" sz="3200" dirty="0" err="1"/>
              <a:t>ὅμως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ἀπασχολοῦν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ἀγγίζουν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εὐαισθησίες</a:t>
            </a:r>
            <a:r>
              <a:rPr lang="el-GR" sz="3200" dirty="0"/>
              <a:t> του.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989124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B9581-DEB4-2B48-B069-046083212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C502B-1A59-574C-AC5B-1F5E9E818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6" y="205516"/>
            <a:ext cx="12002609" cy="6515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u="dotted" dirty="0"/>
              <a:t>(β) </a:t>
            </a:r>
            <a:r>
              <a:rPr lang="el-GR" sz="3200" u="dotted" dirty="0" err="1"/>
              <a:t>Τεχνικὲς</a:t>
            </a:r>
            <a:r>
              <a:rPr lang="el-GR" sz="3200" u="dotted" dirty="0"/>
              <a:t>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ἐκκλησιαστικοῦ</a:t>
            </a:r>
            <a:r>
              <a:rPr lang="el-GR" sz="3200" u="dotted" dirty="0"/>
              <a:t> </a:t>
            </a:r>
            <a:r>
              <a:rPr lang="el-GR" sz="3200" u="dotted" dirty="0" err="1"/>
              <a:t>ρητορικοῦ</a:t>
            </a:r>
            <a:r>
              <a:rPr lang="el-GR" sz="3200" u="dotted" dirty="0"/>
              <a:t> λόγου, </a:t>
            </a:r>
            <a:r>
              <a:rPr lang="el-GR" sz="3200" u="dotted" dirty="0" err="1"/>
              <a:t>οἱ</a:t>
            </a:r>
            <a:r>
              <a:rPr lang="el-GR" sz="3200" u="dotted" dirty="0"/>
              <a:t> </a:t>
            </a:r>
            <a:r>
              <a:rPr lang="el-GR" sz="3200" u="dotted" dirty="0" err="1"/>
              <a:t>ὁποῖες</a:t>
            </a:r>
            <a:r>
              <a:rPr lang="el-GR" sz="3200" u="dotted" dirty="0"/>
              <a:t> </a:t>
            </a:r>
            <a:r>
              <a:rPr lang="el-GR" sz="3200" u="dotted" dirty="0" err="1"/>
              <a:t>ἐπηρεάζουν</a:t>
            </a:r>
            <a:r>
              <a:rPr lang="el-GR" sz="3200" u="dotted" dirty="0"/>
              <a:t> </a:t>
            </a:r>
            <a:r>
              <a:rPr lang="el-GR" sz="3200" u="dotted" dirty="0" err="1"/>
              <a:t>τὴ</a:t>
            </a:r>
            <a:r>
              <a:rPr lang="el-GR" sz="3200" u="dotted" dirty="0"/>
              <a:t> συνάντηση </a:t>
            </a:r>
            <a:r>
              <a:rPr lang="el-GR" sz="3200" u="dotted" dirty="0" err="1"/>
              <a:t>τῆς</a:t>
            </a:r>
            <a:r>
              <a:rPr lang="el-GR" sz="3200" u="dotted" dirty="0"/>
              <a:t> προσωπικότητας </a:t>
            </a:r>
            <a:r>
              <a:rPr lang="el-GR" sz="3200" u="dotted" dirty="0" err="1"/>
              <a:t>τοῦ</a:t>
            </a:r>
            <a:r>
              <a:rPr lang="el-GR" sz="3200" u="dotted" dirty="0"/>
              <a:t> </a:t>
            </a:r>
            <a:r>
              <a:rPr lang="el-GR" sz="3200" u="dotted" dirty="0" err="1"/>
              <a:t>ἐκκλησιαστικοῦ</a:t>
            </a:r>
            <a:r>
              <a:rPr lang="el-GR" sz="3200" u="dotted" dirty="0"/>
              <a:t> ρήτορα </a:t>
            </a:r>
            <a:r>
              <a:rPr lang="el-GR" sz="3200" u="dotted" dirty="0" err="1"/>
              <a:t>μὲ</a:t>
            </a:r>
            <a:r>
              <a:rPr lang="el-GR" sz="3200" u="dotted" dirty="0"/>
              <a:t> </a:t>
            </a:r>
            <a:r>
              <a:rPr lang="el-GR" sz="3200" u="dotted" dirty="0" err="1"/>
              <a:t>τὴν</a:t>
            </a:r>
            <a:r>
              <a:rPr lang="el-GR" sz="3200" u="dotted" dirty="0"/>
              <a:t> προσωπικότητα </a:t>
            </a:r>
            <a:r>
              <a:rPr lang="el-GR" sz="3200" u="dotted" dirty="0" err="1"/>
              <a:t>τῶν</a:t>
            </a:r>
            <a:r>
              <a:rPr lang="el-GR" sz="3200" u="dotted" dirty="0"/>
              <a:t> </a:t>
            </a:r>
            <a:r>
              <a:rPr lang="el-GR" sz="3200" u="dotted" dirty="0" err="1"/>
              <a:t>ἀκροατῶν</a:t>
            </a:r>
            <a:r>
              <a:rPr lang="el-GR" sz="3200" u="dotted" dirty="0"/>
              <a:t> του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Μία </a:t>
            </a:r>
            <a:r>
              <a:rPr lang="el-GR" sz="3200" dirty="0" err="1"/>
              <a:t>σημαντικὴ</a:t>
            </a:r>
            <a:r>
              <a:rPr lang="el-GR" sz="3200" dirty="0"/>
              <a:t> </a:t>
            </a:r>
            <a:r>
              <a:rPr lang="el-GR" sz="3200" dirty="0" err="1"/>
              <a:t>τεχνικὴ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ἐπιτυγχάνεται</a:t>
            </a:r>
            <a:r>
              <a:rPr lang="el-GR" sz="3200" dirty="0"/>
              <a:t> μεγαλύτερη </a:t>
            </a:r>
            <a:r>
              <a:rPr lang="el-GR" sz="3200" dirty="0" err="1"/>
              <a:t>ἐπικοινωνία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διάνθιση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ὁρισμένα</a:t>
            </a:r>
            <a:r>
              <a:rPr lang="el-GR" sz="3200" dirty="0"/>
              <a:t> </a:t>
            </a:r>
            <a:r>
              <a:rPr lang="el-GR" sz="3200" dirty="0" err="1"/>
              <a:t>μορφολογικὰ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Ἕνα</a:t>
            </a:r>
            <a:r>
              <a:rPr lang="el-GR" sz="3200" dirty="0"/>
              <a:t> τέτοιο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χρησιμοποίηση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τοῦ</a:t>
            </a:r>
            <a:r>
              <a:rPr lang="el-GR" sz="3200" dirty="0"/>
              <a:t> α´ </a:t>
            </a:r>
            <a:r>
              <a:rPr lang="el-GR" sz="3200" dirty="0" err="1"/>
              <a:t>πληθυντικοῦ</a:t>
            </a:r>
            <a:r>
              <a:rPr lang="el-GR" sz="3200" dirty="0"/>
              <a:t> προσώπου </a:t>
            </a:r>
            <a:r>
              <a:rPr lang="el-GR" sz="3200" dirty="0" err="1"/>
              <a:t>σὲ</a:t>
            </a:r>
            <a:r>
              <a:rPr lang="el-GR" sz="3200" dirty="0"/>
              <a:t> ρήματα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ἀντωνυμίες</a:t>
            </a:r>
            <a:r>
              <a:rPr lang="el-GR" sz="3200" dirty="0"/>
              <a:t>, </a:t>
            </a:r>
            <a:r>
              <a:rPr lang="el-GR" sz="3200" dirty="0" err="1"/>
              <a:t>ἀντὶ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β´πληθυντικοῦ</a:t>
            </a:r>
            <a:r>
              <a:rPr lang="el-GR" sz="3200" dirty="0"/>
              <a:t>.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α´πληθυντικὸ</a:t>
            </a:r>
            <a:r>
              <a:rPr lang="el-GR" sz="3200" dirty="0"/>
              <a:t> πρόσωπο </a:t>
            </a:r>
            <a:r>
              <a:rPr lang="el-GR" sz="3200" dirty="0" err="1"/>
              <a:t>δημιουργεῖ</a:t>
            </a:r>
            <a:r>
              <a:rPr lang="el-GR" sz="3200" dirty="0"/>
              <a:t> μία στενότερη σχέση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β´πληθυντικὸ</a:t>
            </a:r>
            <a:r>
              <a:rPr lang="el-GR" sz="3200" dirty="0"/>
              <a:t> πρόσωπο,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αἴσθηση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διακρίσεως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ἴσως</a:t>
            </a:r>
            <a:r>
              <a:rPr lang="el-GR" sz="3200" dirty="0"/>
              <a:t>,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ἀνωτερότητας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ρήτορα </a:t>
            </a:r>
            <a:r>
              <a:rPr lang="el-GR" sz="3200" dirty="0" err="1"/>
              <a:t>ἔναντι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ἀκροατῆ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351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4AEE-C073-A049-A65A-E34081C64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73460-424A-A04F-B1AE-6E2262627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59797"/>
            <a:ext cx="11993732" cy="6613865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συνάφεια κηρύγματος </a:t>
            </a:r>
            <a:r>
              <a:rPr lang="el-GR" sz="3200" dirty="0" err="1"/>
              <a:t>καὶ</a:t>
            </a:r>
            <a:r>
              <a:rPr lang="el-GR" sz="3200" dirty="0"/>
              <a:t> βιώματος </a:t>
            </a:r>
            <a:r>
              <a:rPr lang="el-GR" sz="3200" dirty="0" err="1"/>
              <a:t>ἀποτελεῖ</a:t>
            </a:r>
            <a:r>
              <a:rPr lang="el-GR" sz="3200" dirty="0"/>
              <a:t> κριτήριο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γνησιότητα </a:t>
            </a:r>
            <a:r>
              <a:rPr lang="el-GR" sz="3200" dirty="0" err="1"/>
              <a:t>τοῦ</a:t>
            </a:r>
            <a:r>
              <a:rPr lang="el-GR" sz="3200" dirty="0"/>
              <a:t> κηρύγματος. </a:t>
            </a:r>
            <a:r>
              <a:rPr lang="el-GR" sz="3200" dirty="0" err="1"/>
              <a:t>Ἀποτελεῖ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ὑφίσταται</a:t>
            </a:r>
            <a:r>
              <a:rPr lang="el-GR" sz="3200" dirty="0"/>
              <a:t> </a:t>
            </a:r>
            <a:r>
              <a:rPr lang="el-GR" sz="3200" dirty="0" err="1"/>
              <a:t>καθ᾽ὁλοκληρίαν</a:t>
            </a:r>
            <a:r>
              <a:rPr lang="el-GR" sz="3200" dirty="0"/>
              <a:t>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ὑφίσταται</a:t>
            </a:r>
            <a:r>
              <a:rPr lang="el-GR" sz="3200" dirty="0"/>
              <a:t> καθόλου. </a:t>
            </a:r>
            <a:endParaRPr lang="en-US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βίωμα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ἀπόλυτη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σχετικότητα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«</a:t>
            </a:r>
            <a:r>
              <a:rPr lang="el-GR" sz="3200" dirty="0" err="1"/>
              <a:t>ἐν</a:t>
            </a:r>
            <a:r>
              <a:rPr lang="el-GR" sz="3200" dirty="0"/>
              <a:t> μέρει» βιώματα πίστεως).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ἀπόλυτος</a:t>
            </a:r>
            <a:r>
              <a:rPr lang="el-GR" sz="3200" dirty="0"/>
              <a:t> χαρακτήρας </a:t>
            </a:r>
            <a:r>
              <a:rPr lang="el-GR" sz="3200" dirty="0" err="1"/>
              <a:t>τοῦ</a:t>
            </a:r>
            <a:r>
              <a:rPr lang="el-GR" sz="3200" dirty="0"/>
              <a:t> βιώματος διαδηλώνει </a:t>
            </a:r>
            <a:r>
              <a:rPr lang="el-GR" sz="3200" dirty="0" err="1"/>
              <a:t>ἀφενὸς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προσφορά του </a:t>
            </a:r>
            <a:r>
              <a:rPr lang="el-GR" sz="3200" dirty="0" err="1"/>
              <a:t>ὡς</a:t>
            </a:r>
            <a:r>
              <a:rPr lang="el-GR" sz="3200" dirty="0"/>
              <a:t> προερχόμενη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ἀφετέρου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ἑτερόφωτη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προσφορὰ</a:t>
            </a:r>
            <a:r>
              <a:rPr lang="el-GR" sz="3200" dirty="0"/>
              <a:t> διασφαλίζει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λόγων,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ἰωάννεια</a:t>
            </a:r>
            <a:r>
              <a:rPr lang="el-GR" sz="3200" dirty="0"/>
              <a:t> διαπίστωση: </a:t>
            </a:r>
            <a:r>
              <a:rPr lang="el-GR" sz="3200" i="1" dirty="0" err="1"/>
              <a:t>Ὁ</a:t>
            </a:r>
            <a:r>
              <a:rPr lang="el-GR" sz="3200" i="1" dirty="0"/>
              <a:t> </a:t>
            </a:r>
            <a:r>
              <a:rPr lang="el-GR" sz="3200" i="1" dirty="0" err="1"/>
              <a:t>ἀφ᾽ἑαυτοῦ</a:t>
            </a:r>
            <a:r>
              <a:rPr lang="el-GR" sz="3200" i="1" dirty="0"/>
              <a:t> </a:t>
            </a:r>
            <a:r>
              <a:rPr lang="el-GR" sz="3200" i="1" dirty="0" err="1"/>
              <a:t>λαλῶν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δόξαν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ἰδίαν</a:t>
            </a:r>
            <a:r>
              <a:rPr lang="el-GR" sz="3200" i="1" dirty="0"/>
              <a:t> </a:t>
            </a:r>
            <a:r>
              <a:rPr lang="el-GR" sz="3200" i="1" dirty="0" err="1"/>
              <a:t>ζητεῖ</a:t>
            </a:r>
            <a:r>
              <a:rPr lang="el-GR" sz="3200" i="1" dirty="0"/>
              <a:t>, </a:t>
            </a:r>
            <a:r>
              <a:rPr lang="el-GR" sz="3200" i="1" dirty="0" err="1"/>
              <a:t>ὁ</a:t>
            </a:r>
            <a:r>
              <a:rPr lang="el-GR" sz="3200" i="1" dirty="0"/>
              <a:t> </a:t>
            </a:r>
            <a:r>
              <a:rPr lang="el-GR" sz="3200" i="1" dirty="0" err="1"/>
              <a:t>δὲ</a:t>
            </a:r>
            <a:r>
              <a:rPr lang="el-GR" sz="3200" i="1" dirty="0"/>
              <a:t> </a:t>
            </a:r>
            <a:r>
              <a:rPr lang="el-GR" sz="3200" i="1" dirty="0" err="1"/>
              <a:t>ζητῶν</a:t>
            </a:r>
            <a:r>
              <a:rPr lang="el-GR" sz="3200" i="1" dirty="0"/>
              <a:t> </a:t>
            </a:r>
            <a:r>
              <a:rPr lang="el-GR" sz="3200" i="1" dirty="0" err="1"/>
              <a:t>τὴν</a:t>
            </a:r>
            <a:r>
              <a:rPr lang="el-GR" sz="3200" i="1" dirty="0"/>
              <a:t> </a:t>
            </a:r>
            <a:r>
              <a:rPr lang="el-GR" sz="3200" i="1" dirty="0" err="1"/>
              <a:t>δόξαν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πέμψαντος</a:t>
            </a:r>
            <a:r>
              <a:rPr lang="el-GR" sz="3200" i="1" dirty="0"/>
              <a:t> </a:t>
            </a:r>
            <a:r>
              <a:rPr lang="el-GR" sz="3200" i="1" dirty="0" err="1"/>
              <a:t>αὐτόν</a:t>
            </a:r>
            <a:r>
              <a:rPr lang="el-GR" sz="3200" i="1" dirty="0"/>
              <a:t>, </a:t>
            </a:r>
            <a:r>
              <a:rPr lang="el-GR" sz="3200" i="1" dirty="0" err="1"/>
              <a:t>οὗτος</a:t>
            </a:r>
            <a:r>
              <a:rPr lang="el-GR" sz="3200" i="1" dirty="0"/>
              <a:t> </a:t>
            </a:r>
            <a:r>
              <a:rPr lang="el-GR" sz="3200" i="1" dirty="0" err="1"/>
              <a:t>ἀληθής</a:t>
            </a:r>
            <a:r>
              <a:rPr lang="el-GR" sz="3200" i="1" dirty="0"/>
              <a:t> </a:t>
            </a:r>
            <a:r>
              <a:rPr lang="el-GR" sz="3200" i="1" dirty="0" err="1"/>
              <a:t>ἐστι</a:t>
            </a:r>
            <a:r>
              <a:rPr lang="el-GR" sz="3200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ἀδικία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αὐτῷ</a:t>
            </a:r>
            <a:r>
              <a:rPr lang="el-GR" sz="3200" i="1" dirty="0"/>
              <a:t> </a:t>
            </a:r>
            <a:r>
              <a:rPr lang="el-GR" sz="3200" i="1" dirty="0" err="1"/>
              <a:t>οὐκ</a:t>
            </a:r>
            <a:r>
              <a:rPr lang="el-GR" sz="3200" i="1" dirty="0"/>
              <a:t> </a:t>
            </a:r>
            <a:r>
              <a:rPr lang="el-GR" sz="3200" i="1" dirty="0" err="1"/>
              <a:t>ἔστιν</a:t>
            </a:r>
            <a:r>
              <a:rPr lang="en-GR" sz="3200" dirty="0"/>
              <a:t> (</a:t>
            </a:r>
            <a:r>
              <a:rPr lang="el-GR" sz="3200" dirty="0" err="1"/>
              <a:t>Ἰω</a:t>
            </a:r>
            <a:r>
              <a:rPr lang="el-GR" sz="3200" dirty="0"/>
              <a:t>. 7, 18</a:t>
            </a:r>
            <a:r>
              <a:rPr lang="en-US" sz="3200" dirty="0"/>
              <a:t>)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5200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18741-1D63-924B-A088-11C5FF16C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0"/>
            <a:ext cx="11282780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06FA4-C786-5A4E-8B8E-448BA852A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177553"/>
            <a:ext cx="12011487" cy="6569476"/>
          </a:xfrm>
        </p:spPr>
        <p:txBody>
          <a:bodyPr>
            <a:normAutofit lnSpcReduction="10000"/>
          </a:bodyPr>
          <a:lstStyle/>
          <a:p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καλὸν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προφορικὸς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</a:t>
            </a:r>
            <a:r>
              <a:rPr lang="el-GR" sz="3200" dirty="0" err="1"/>
              <a:t>νὰ</a:t>
            </a:r>
            <a:r>
              <a:rPr lang="el-GR" sz="3200" dirty="0"/>
              <a:t> διατυπώνει </a:t>
            </a:r>
            <a:r>
              <a:rPr lang="el-GR" sz="3200" dirty="0" err="1"/>
              <a:t>τὰ</a:t>
            </a:r>
            <a:r>
              <a:rPr lang="el-GR" sz="3200" dirty="0"/>
              <a:t> χρησιμοποιούμενα ρήματά του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πληθυντικὸ</a:t>
            </a:r>
            <a:r>
              <a:rPr lang="el-GR" sz="3200" dirty="0"/>
              <a:t> πρόσωπο («</a:t>
            </a:r>
            <a:r>
              <a:rPr lang="el-GR" sz="3200" dirty="0" err="1"/>
              <a:t>ἄς</a:t>
            </a:r>
            <a:r>
              <a:rPr lang="el-GR" sz="3200" dirty="0"/>
              <a:t> προσέξουμε </a:t>
            </a:r>
            <a:r>
              <a:rPr lang="el-GR" sz="3200" dirty="0" err="1"/>
              <a:t>καλὰ</a:t>
            </a:r>
            <a:r>
              <a:rPr lang="el-GR" sz="3200" dirty="0"/>
              <a:t> κάτι»)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δεύτερο </a:t>
            </a:r>
            <a:r>
              <a:rPr lang="el-GR" sz="3200" dirty="0" err="1"/>
              <a:t>πληθυντικὸ</a:t>
            </a:r>
            <a:r>
              <a:rPr lang="el-GR" sz="3200" dirty="0"/>
              <a:t> («προσέξτε...»). </a:t>
            </a:r>
            <a:r>
              <a:rPr lang="el-GR" sz="3200" dirty="0" err="1"/>
              <a:t>Τὸ</a:t>
            </a:r>
            <a:r>
              <a:rPr lang="el-GR" sz="3200" dirty="0"/>
              <a:t> μέτρο </a:t>
            </a:r>
            <a:r>
              <a:rPr lang="el-GR" sz="3200" dirty="0" err="1"/>
              <a:t>αὐτὸ</a:t>
            </a:r>
            <a:r>
              <a:rPr lang="el-GR" sz="3200" dirty="0"/>
              <a:t> δίδει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αἴσθηση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θεωρεῖ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ἑαυτό</a:t>
            </a:r>
            <a:r>
              <a:rPr lang="el-GR" sz="3200" dirty="0"/>
              <a:t> 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ἑνιαῖο</a:t>
            </a:r>
            <a:r>
              <a:rPr lang="el-GR" sz="3200" dirty="0"/>
              <a:t> σύνολο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ὁμάδα</a:t>
            </a:r>
            <a:r>
              <a:rPr lang="el-GR" sz="3200" dirty="0"/>
              <a:t>,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ἐξαπολύει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κριτική του.</a:t>
            </a:r>
            <a:endParaRPr lang="en-GR" sz="3200" dirty="0"/>
          </a:p>
          <a:p>
            <a:r>
              <a:rPr lang="el-GR" sz="3200" dirty="0" err="1"/>
              <a:t>Ἄλλες</a:t>
            </a:r>
            <a:r>
              <a:rPr lang="el-GR" sz="3200" dirty="0"/>
              <a:t> </a:t>
            </a:r>
            <a:r>
              <a:rPr lang="el-GR" sz="3200" dirty="0" err="1"/>
              <a:t>τεχνικὲς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λεγόμενη πρακτικότητα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Ἐννοοῦμε</a:t>
            </a:r>
            <a:r>
              <a:rPr lang="el-GR" sz="3200" dirty="0"/>
              <a:t>, δηλαδή,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ἔννοιες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προσλαμβάνουσες παραστάσεις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καθημερινότητα,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καθίσταται </a:t>
            </a:r>
            <a:r>
              <a:rPr lang="el-GR" sz="3200" dirty="0" err="1"/>
              <a:t>οἰκεῖος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Τοῦτο</a:t>
            </a:r>
            <a:r>
              <a:rPr lang="el-GR" sz="3200" dirty="0"/>
              <a:t> </a:t>
            </a:r>
            <a:r>
              <a:rPr lang="el-GR" sz="3200" dirty="0" err="1"/>
              <a:t>ἐπιτυγχάνεται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ἔννοιες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προέρχονται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περιβάλλον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οἰκογενειακῶν</a:t>
            </a:r>
            <a:r>
              <a:rPr lang="el-GR" sz="3200" dirty="0"/>
              <a:t>, </a:t>
            </a:r>
            <a:r>
              <a:rPr lang="el-GR" sz="3200" dirty="0" err="1"/>
              <a:t>ἐργασιακῶν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λοιπῶν</a:t>
            </a:r>
            <a:r>
              <a:rPr lang="el-GR" sz="3200" dirty="0"/>
              <a:t> </a:t>
            </a:r>
            <a:r>
              <a:rPr lang="el-GR" sz="3200" dirty="0" err="1"/>
              <a:t>ἐνασχολήσεων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λαμβάνει </a:t>
            </a:r>
            <a:r>
              <a:rPr lang="el-GR" sz="3200" dirty="0" err="1"/>
              <a:t>ὑπόψει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ἰδιαιτερότητες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τόπου και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. 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788583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4C6F-3271-B748-8F8A-B8AC15E77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4B7B8-4FEB-0143-911E-0D439F843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142042"/>
            <a:ext cx="12002609" cy="6622741"/>
          </a:xfrm>
        </p:spPr>
        <p:txBody>
          <a:bodyPr>
            <a:normAutofit/>
          </a:bodyPr>
          <a:lstStyle/>
          <a:p>
            <a:r>
              <a:rPr lang="el-GR" sz="3200" dirty="0"/>
              <a:t>Παρόμοια </a:t>
            </a:r>
            <a:r>
              <a:rPr lang="el-GR" sz="3200" dirty="0" err="1"/>
              <a:t>τεχνικὴ</a:t>
            </a:r>
            <a:r>
              <a:rPr lang="el-GR" sz="3200" dirty="0"/>
              <a:t> </a:t>
            </a:r>
            <a:r>
              <a:rPr lang="el-GR" sz="3200" dirty="0" err="1"/>
              <a:t>παρατηροῦμε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κήρυγμα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γεωργικὰ</a:t>
            </a:r>
            <a:r>
              <a:rPr lang="el-GR" sz="3200" dirty="0"/>
              <a:t> </a:t>
            </a:r>
            <a:r>
              <a:rPr lang="el-GR" sz="3200" dirty="0" err="1"/>
              <a:t>ἔργα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κλιματολογικὲς</a:t>
            </a:r>
            <a:r>
              <a:rPr lang="el-GR" sz="3200" dirty="0"/>
              <a:t> </a:t>
            </a:r>
            <a:r>
              <a:rPr lang="el-GR" sz="3200" dirty="0" err="1"/>
              <a:t>συνθῆκες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Παλαιστίνης,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φυτὰ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ζῶα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περιοχῆς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ἐμπόριο</a:t>
            </a:r>
            <a:r>
              <a:rPr lang="el-GR" sz="3200" dirty="0"/>
              <a:t>, </a:t>
            </a:r>
            <a:r>
              <a:rPr lang="el-GR" sz="3200" dirty="0" err="1"/>
              <a:t>τὴ</a:t>
            </a:r>
            <a:r>
              <a:rPr lang="el-GR" sz="3200" dirty="0"/>
              <a:t> βιομηχανία,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οἰκονομικὴ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γένει περιβάλλον της, </a:t>
            </a:r>
            <a:r>
              <a:rPr lang="el-GR" sz="3200" dirty="0" err="1"/>
              <a:t>στὶς</a:t>
            </a:r>
            <a:r>
              <a:rPr lang="el-GR" sz="3200" dirty="0"/>
              <a:t> διάφορες </a:t>
            </a:r>
            <a:r>
              <a:rPr lang="el-GR" sz="3200" dirty="0" err="1"/>
              <a:t>κοινωνικὲς</a:t>
            </a:r>
            <a:r>
              <a:rPr lang="el-GR" sz="3200" dirty="0"/>
              <a:t> τάξεις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 Του. </a:t>
            </a:r>
          </a:p>
          <a:p>
            <a:r>
              <a:rPr lang="el-GR" sz="3200" dirty="0" err="1"/>
              <a:t>Συναφὴς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πρακτικότητα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 </a:t>
            </a:r>
            <a:r>
              <a:rPr lang="el-GR" sz="3200" dirty="0" err="1"/>
              <a:t>ζωντανῆς</a:t>
            </a:r>
            <a:r>
              <a:rPr lang="el-GR" sz="3200" dirty="0"/>
              <a:t> </a:t>
            </a:r>
            <a:r>
              <a:rPr lang="el-GR" sz="3200" dirty="0" err="1"/>
              <a:t>περιγραφῆς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ἀναφερόμενων</a:t>
            </a:r>
            <a:r>
              <a:rPr lang="el-GR" sz="3200" dirty="0"/>
              <a:t> προσώπων </a:t>
            </a:r>
            <a:r>
              <a:rPr lang="el-GR" sz="3200" dirty="0" err="1"/>
              <a:t>ἤ</a:t>
            </a:r>
            <a:r>
              <a:rPr lang="el-GR" sz="3200" dirty="0"/>
              <a:t> γεγονότων.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καθίσταται περισσότερο </a:t>
            </a:r>
            <a:r>
              <a:rPr lang="el-GR" sz="3200" dirty="0" err="1"/>
              <a:t>ἐπωφελὴς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εἰκόνες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κύκλο </a:t>
            </a:r>
            <a:r>
              <a:rPr lang="el-GR" sz="3200" dirty="0" err="1"/>
              <a:t>τῶν</a:t>
            </a:r>
            <a:r>
              <a:rPr lang="el-GR" sz="3200" dirty="0"/>
              <a:t> παραστάσεων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 του (γεωργικές, </a:t>
            </a:r>
            <a:r>
              <a:rPr lang="el-GR" sz="3200" dirty="0" err="1"/>
              <a:t>ἐργατικές</a:t>
            </a:r>
            <a:r>
              <a:rPr lang="el-GR" sz="3200" dirty="0"/>
              <a:t>, </a:t>
            </a:r>
            <a:r>
              <a:rPr lang="el-GR" sz="3200" dirty="0" err="1"/>
              <a:t>βιομηχανικὲς</a:t>
            </a:r>
            <a:r>
              <a:rPr lang="el-GR" sz="3200" dirty="0"/>
              <a:t> </a:t>
            </a:r>
            <a:r>
              <a:rPr lang="el-GR" sz="3200" dirty="0" err="1"/>
              <a:t>περιοχὲς</a:t>
            </a:r>
            <a:r>
              <a:rPr lang="el-GR" sz="3200" dirty="0"/>
              <a:t>). </a:t>
            </a:r>
          </a:p>
          <a:p>
            <a:r>
              <a:rPr lang="el-GR" sz="3200" dirty="0"/>
              <a:t>Διότι,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προφορικὸς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καθίσταται </a:t>
            </a:r>
            <a:r>
              <a:rPr lang="el-GR" sz="3200" dirty="0" err="1"/>
              <a:t>πρακτικὸς</a:t>
            </a:r>
            <a:r>
              <a:rPr lang="el-GR" sz="3200" dirty="0"/>
              <a:t> (</a:t>
            </a:r>
            <a:r>
              <a:rPr lang="el-GR" sz="3200" dirty="0" err="1"/>
              <a:t>καὶ</a:t>
            </a:r>
            <a:r>
              <a:rPr lang="el-GR" sz="3200" dirty="0"/>
              <a:t>, ταυτόχρονα, </a:t>
            </a:r>
            <a:r>
              <a:rPr lang="el-GR" sz="3200" dirty="0" err="1"/>
              <a:t>ἐποπτικὸς</a:t>
            </a:r>
            <a:r>
              <a:rPr lang="el-GR" sz="3200" dirty="0"/>
              <a:t>)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αἰσθητοποιεῖ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ἰδέες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παραδείγματα, παραστάσεις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εἰκόνες</a:t>
            </a:r>
            <a:r>
              <a:rPr lang="el-GR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214282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98B70-076D-E34B-92F7-8288EC425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62144"/>
            <a:ext cx="11291657" cy="532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B92AE-8372-8B4E-BE9D-046665C06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" y="221942"/>
            <a:ext cx="12002609" cy="6507332"/>
          </a:xfrm>
        </p:spPr>
        <p:txBody>
          <a:bodyPr>
            <a:noAutofit/>
          </a:bodyPr>
          <a:lstStyle/>
          <a:p>
            <a:r>
              <a:rPr lang="el-GR" sz="3200" dirty="0" err="1"/>
              <a:t>Ἐξέχουσα</a:t>
            </a:r>
            <a:r>
              <a:rPr lang="el-GR" sz="3200" dirty="0"/>
              <a:t> θέση,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αὐτό</a:t>
            </a:r>
            <a:r>
              <a:rPr lang="el-GR" sz="3200" dirty="0"/>
              <a:t>,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ἀφηγηματικὴ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διακρίνεται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ἀντίστοιχη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ἱστορικοῦ</a:t>
            </a:r>
            <a:r>
              <a:rPr lang="el-GR" sz="3200" dirty="0"/>
              <a:t>. </a:t>
            </a:r>
            <a:r>
              <a:rPr lang="el-GR" sz="3200" dirty="0" err="1"/>
              <a:t>Προσοχὴ</a:t>
            </a:r>
            <a:r>
              <a:rPr lang="el-GR" sz="3200" dirty="0"/>
              <a:t> </a:t>
            </a:r>
            <a:r>
              <a:rPr lang="el-GR" sz="3200" dirty="0" err="1"/>
              <a:t>ἀπαιτεῖται</a:t>
            </a:r>
            <a:r>
              <a:rPr lang="el-GR" sz="3200" dirty="0"/>
              <a:t>, </a:t>
            </a:r>
            <a:r>
              <a:rPr lang="el-GR" sz="3200" dirty="0" err="1"/>
              <a:t>ἐκ</a:t>
            </a:r>
            <a:r>
              <a:rPr lang="el-GR" sz="3200" dirty="0"/>
              <a:t> μέρους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</a:t>
            </a:r>
            <a:r>
              <a:rPr lang="el-GR" sz="3200" dirty="0" err="1"/>
              <a:t>ρήταρα</a:t>
            </a:r>
            <a:r>
              <a:rPr lang="el-GR" sz="3200" dirty="0"/>
              <a:t>, </a:t>
            </a:r>
            <a:r>
              <a:rPr lang="el-GR" sz="3200" dirty="0" err="1"/>
              <a:t>στὴ</a:t>
            </a:r>
            <a:r>
              <a:rPr lang="el-GR" sz="3200" dirty="0"/>
              <a:t> χρήση </a:t>
            </a:r>
            <a:r>
              <a:rPr lang="el-GR" sz="3200" dirty="0" err="1"/>
              <a:t>ἱστορικῶν</a:t>
            </a:r>
            <a:r>
              <a:rPr lang="el-GR" sz="3200" dirty="0"/>
              <a:t> </a:t>
            </a:r>
            <a:r>
              <a:rPr lang="el-GR" sz="3200" dirty="0" err="1"/>
              <a:t>ἀνεκδότων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μποροῦν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διανθίζουν </a:t>
            </a:r>
            <a:r>
              <a:rPr lang="el-GR" sz="3200" dirty="0" err="1"/>
              <a:t>τὸ</a:t>
            </a:r>
            <a:r>
              <a:rPr lang="el-GR" sz="3200" dirty="0"/>
              <a:t> λόγο,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μέτρο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μᾶλλον</a:t>
            </a:r>
            <a:r>
              <a:rPr lang="el-GR" sz="3200" dirty="0"/>
              <a:t> σπάνια.</a:t>
            </a:r>
            <a:endParaRPr lang="en-GR" sz="3200" dirty="0"/>
          </a:p>
          <a:p>
            <a:r>
              <a:rPr lang="el-GR" sz="3200" dirty="0"/>
              <a:t>Κάποιες </a:t>
            </a:r>
            <a:r>
              <a:rPr lang="el-GR" sz="3200" dirty="0" err="1"/>
              <a:t>ἄλλες</a:t>
            </a:r>
            <a:r>
              <a:rPr lang="el-GR" sz="3200" dirty="0"/>
              <a:t> </a:t>
            </a:r>
            <a:r>
              <a:rPr lang="el-GR" sz="3200" dirty="0" err="1"/>
              <a:t>ἀξιοσημείωτες</a:t>
            </a:r>
            <a:r>
              <a:rPr lang="el-GR" sz="3200" dirty="0"/>
              <a:t> </a:t>
            </a:r>
            <a:r>
              <a:rPr lang="el-GR" sz="3200" dirty="0" err="1"/>
              <a:t>τεχνικὲς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παρομοίωση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σύγκριση. </a:t>
            </a:r>
            <a:r>
              <a:rPr lang="el-GR" sz="3200" dirty="0" err="1"/>
              <a:t>Τὴ</a:t>
            </a:r>
            <a:r>
              <a:rPr lang="el-GR" sz="3200" dirty="0"/>
              <a:t> χρησιμοποίηση </a:t>
            </a:r>
            <a:r>
              <a:rPr lang="el-GR" sz="3200" dirty="0" err="1"/>
              <a:t>τῶν</a:t>
            </a:r>
            <a:r>
              <a:rPr lang="el-GR" sz="3200" dirty="0"/>
              <a:t> συγκεκριμένων </a:t>
            </a:r>
            <a:r>
              <a:rPr lang="el-GR" sz="3200" dirty="0" err="1"/>
              <a:t>τεχνικῶν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διαπιστώνουμε </a:t>
            </a:r>
            <a:r>
              <a:rPr lang="el-GR" sz="3200" dirty="0" err="1"/>
              <a:t>στὸ</a:t>
            </a:r>
            <a:r>
              <a:rPr lang="el-GR" sz="3200" dirty="0"/>
              <a:t> κήρυγμα </a:t>
            </a:r>
            <a:r>
              <a:rPr lang="el-GR" sz="3200" dirty="0" err="1"/>
              <a:t>τοῦ</a:t>
            </a:r>
            <a:r>
              <a:rPr lang="el-GR" sz="3200" dirty="0"/>
              <a:t> Κυρίου: </a:t>
            </a:r>
            <a:r>
              <a:rPr lang="el-GR" sz="3200" dirty="0" err="1"/>
              <a:t>ὅταν</a:t>
            </a:r>
            <a:r>
              <a:rPr lang="el-GR" sz="3200" dirty="0"/>
              <a:t> μετονομάζει </a:t>
            </a:r>
            <a:r>
              <a:rPr lang="el-GR" sz="3200" dirty="0" err="1"/>
              <a:t>τὸ</a:t>
            </a:r>
            <a:r>
              <a:rPr lang="el-GR" sz="3200" dirty="0"/>
              <a:t> Σίμωνα </a:t>
            </a:r>
            <a:r>
              <a:rPr lang="el-GR" sz="3200" dirty="0" err="1"/>
              <a:t>σὲ</a:t>
            </a:r>
            <a:r>
              <a:rPr lang="el-GR" sz="3200" dirty="0"/>
              <a:t> «Πέτρο», διότι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ὁμολογία</a:t>
            </a:r>
            <a:r>
              <a:rPr lang="el-GR" sz="3200" dirty="0"/>
              <a:t> του </a:t>
            </a:r>
            <a:r>
              <a:rPr lang="el-GR" sz="3200" dirty="0" err="1"/>
              <a:t>ἔμοιαζε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θεμέλιο λίθο, πάνω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οἰκοδομήθηκε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· ·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ἀποκαλεῖ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Φαρισαίους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ὁδηγοὺς</a:t>
            </a:r>
            <a:r>
              <a:rPr lang="el-GR" sz="3200" dirty="0"/>
              <a:t> </a:t>
            </a:r>
            <a:r>
              <a:rPr lang="el-GR" sz="3200" dirty="0" err="1"/>
              <a:t>τυφλοὺς</a:t>
            </a:r>
            <a:r>
              <a:rPr lang="el-GR" sz="3200" dirty="0"/>
              <a:t>», διότι </a:t>
            </a:r>
            <a:r>
              <a:rPr lang="el-GR" sz="3200" dirty="0" err="1"/>
              <a:t>παραπλανοῦσαν</a:t>
            </a:r>
            <a:r>
              <a:rPr lang="el-GR" sz="3200" dirty="0"/>
              <a:t> («τύφλωναν»)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λαὸ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πραγματικὴ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·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652507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C7A7-4B44-774D-BEAA-496D42DD4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DFF26-49BF-C043-B36F-01EF14FA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10" y="159797"/>
            <a:ext cx="11958220" cy="6560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/>
              <a:t>ὅταν</a:t>
            </a:r>
            <a:r>
              <a:rPr lang="el-GR" sz="3200" dirty="0"/>
              <a:t> παρομοιάζει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«πρόβατα </a:t>
            </a:r>
            <a:r>
              <a:rPr lang="el-GR" sz="3200" dirty="0" err="1"/>
              <a:t>ἀνάμεσα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λύκους», θέλοντας </a:t>
            </a:r>
            <a:r>
              <a:rPr lang="el-GR" sz="3200" dirty="0" err="1"/>
              <a:t>νὰ</a:t>
            </a:r>
            <a:r>
              <a:rPr lang="el-GR" sz="3200" dirty="0"/>
              <a:t> δηλώσει </a:t>
            </a:r>
            <a:r>
              <a:rPr lang="el-GR" sz="3200" dirty="0" err="1"/>
              <a:t>τοὺς</a:t>
            </a:r>
            <a:r>
              <a:rPr lang="el-GR" sz="3200" dirty="0"/>
              <a:t> κινδύνους </a:t>
            </a:r>
            <a:r>
              <a:rPr lang="el-GR" sz="3200" dirty="0" err="1"/>
              <a:t>ποὺ</a:t>
            </a:r>
            <a:r>
              <a:rPr lang="el-GR" sz="3200" dirty="0"/>
              <a:t> διέτρεχαν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ἄσκηση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κηρυκτικοῦ</a:t>
            </a:r>
            <a:r>
              <a:rPr lang="el-GR" sz="3200" dirty="0"/>
              <a:t> τους </a:t>
            </a:r>
            <a:r>
              <a:rPr lang="el-GR" sz="3200" dirty="0" err="1"/>
              <a:t>ἔργου</a:t>
            </a:r>
            <a:r>
              <a:rPr lang="el-GR" sz="3200" dirty="0"/>
              <a:t>· </a:t>
            </a:r>
            <a:r>
              <a:rPr lang="el-GR" sz="3200" dirty="0" err="1"/>
              <a:t>ὅταν</a:t>
            </a:r>
            <a:r>
              <a:rPr lang="el-GR" sz="3200" dirty="0"/>
              <a:t> παρομοιάζει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Σατανᾶ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ἀστραπὴ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ἔπεσε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οὐρανό</a:t>
            </a:r>
            <a:r>
              <a:rPr lang="el-GR" sz="3200" dirty="0"/>
              <a:t>.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ἴδιες</a:t>
            </a:r>
            <a:r>
              <a:rPr lang="el-GR" sz="3200" dirty="0"/>
              <a:t> </a:t>
            </a:r>
            <a:r>
              <a:rPr lang="el-GR" sz="3200" dirty="0" err="1"/>
              <a:t>τεχνικὲς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ἐντάσσονται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παραβολές, </a:t>
            </a:r>
            <a:r>
              <a:rPr lang="el-GR" sz="3200" dirty="0" err="1"/>
              <a:t>οἱ</a:t>
            </a:r>
            <a:r>
              <a:rPr lang="el-GR" sz="3200" dirty="0"/>
              <a:t> παροιμίες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ἀλληγορίες</a:t>
            </a:r>
            <a:r>
              <a:rPr lang="el-GR" sz="3200" dirty="0"/>
              <a:t>. </a:t>
            </a:r>
            <a:endParaRPr lang="en-GR" sz="3200" dirty="0"/>
          </a:p>
          <a:p>
            <a:r>
              <a:rPr lang="el-GR" sz="3200" dirty="0"/>
              <a:t>Παρόμοιες </a:t>
            </a:r>
            <a:r>
              <a:rPr lang="el-GR" sz="3200" dirty="0" err="1"/>
              <a:t>τεχνικὲς</a:t>
            </a:r>
            <a:r>
              <a:rPr lang="el-GR" sz="3200" dirty="0"/>
              <a:t> </a:t>
            </a:r>
            <a:r>
              <a:rPr lang="el-GR" sz="3200" dirty="0" err="1"/>
              <a:t>παρατηροῦνται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ρητορικὸ</a:t>
            </a:r>
            <a:r>
              <a:rPr lang="el-GR" sz="3200" dirty="0"/>
              <a:t> λόγο </a:t>
            </a:r>
            <a:r>
              <a:rPr lang="el-GR" sz="3200" dirty="0" err="1"/>
              <a:t>τῶν</a:t>
            </a:r>
            <a:r>
              <a:rPr lang="el-GR" sz="3200" dirty="0"/>
              <a:t> Πατέρων </a:t>
            </a:r>
            <a:r>
              <a:rPr lang="el-GR" sz="3200" dirty="0" err="1"/>
              <a:t>καὶ</a:t>
            </a:r>
            <a:r>
              <a:rPr lang="el-GR" sz="3200" dirty="0"/>
              <a:t> Διδασκάλων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ξεχωριστὸ</a:t>
            </a:r>
            <a:r>
              <a:rPr lang="el-GR" sz="3200" dirty="0"/>
              <a:t> παράδειγμα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ἅγ</a:t>
            </a:r>
            <a:r>
              <a:rPr lang="el-GR" sz="3200" dirty="0"/>
              <a:t>. </a:t>
            </a:r>
            <a:r>
              <a:rPr lang="el-GR" sz="3200" dirty="0" err="1"/>
              <a:t>Ἰ</a:t>
            </a:r>
            <a:r>
              <a:rPr lang="el-GR" sz="3200" dirty="0"/>
              <a:t>. Χρυσόστομο,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πλῆθος</a:t>
            </a:r>
            <a:r>
              <a:rPr lang="el-GR" sz="3200" dirty="0"/>
              <a:t> </a:t>
            </a:r>
            <a:r>
              <a:rPr lang="el-GR" sz="3200" dirty="0" err="1"/>
              <a:t>εἰκόνων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ἐποχῆς</a:t>
            </a:r>
            <a:r>
              <a:rPr lang="el-GR" sz="3200" dirty="0"/>
              <a:t> του,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καταστήσει παραστατικότερο </a:t>
            </a:r>
            <a:r>
              <a:rPr lang="el-GR" sz="3200" dirty="0" err="1"/>
              <a:t>τὸ</a:t>
            </a:r>
            <a:r>
              <a:rPr lang="el-GR" sz="3200" dirty="0"/>
              <a:t> ρητορικό του λόγο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 </a:t>
            </a:r>
            <a:r>
              <a:rPr lang="el-GR" sz="3200" dirty="0" err="1"/>
              <a:t>αὐτό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προσεγγίσει περισσότερο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του: </a:t>
            </a:r>
            <a:r>
              <a:rPr lang="el-GR" sz="3200" dirty="0" err="1"/>
              <a:t>εἰκόνες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τέχνη </a:t>
            </a:r>
            <a:r>
              <a:rPr lang="el-GR" sz="3200" dirty="0" err="1"/>
              <a:t>τοῦ</a:t>
            </a:r>
            <a:r>
              <a:rPr lang="el-GR" sz="3200" dirty="0"/>
              <a:t> ζωγράφου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ἀδριαντοποιοῦ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Ὀλυμπιακοὺς</a:t>
            </a:r>
            <a:r>
              <a:rPr lang="el-GR" sz="3200" dirty="0"/>
              <a:t> </a:t>
            </a:r>
            <a:r>
              <a:rPr lang="el-GR" sz="3200" dirty="0" err="1"/>
              <a:t>ἀγῶνες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γυμναστήρια,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ἱππόδρομο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θέατρο.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751835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0523-506C-AD48-8CDC-2897F5BB8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1"/>
            <a:ext cx="11291657" cy="62143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D7EA8-761C-154F-983D-3F155B8FD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33164"/>
            <a:ext cx="12038120" cy="66404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500" u="dotted" dirty="0"/>
              <a:t>(γ) </a:t>
            </a:r>
            <a:r>
              <a:rPr lang="el-GR" sz="3500" u="dotted" dirty="0" err="1"/>
              <a:t>Ἡ</a:t>
            </a:r>
            <a:r>
              <a:rPr lang="el-GR" sz="3500" u="dotted" dirty="0"/>
              <a:t> </a:t>
            </a:r>
            <a:r>
              <a:rPr lang="el-GR" sz="3500" u="dotted" dirty="0" err="1"/>
              <a:t>συνολικὴ</a:t>
            </a:r>
            <a:r>
              <a:rPr lang="el-GR" sz="3500" u="dotted" dirty="0"/>
              <a:t> </a:t>
            </a:r>
            <a:r>
              <a:rPr lang="el-GR" sz="3500" u="dotted" dirty="0" err="1"/>
              <a:t>ἐμφάνιση</a:t>
            </a:r>
            <a:r>
              <a:rPr lang="el-GR" sz="3500" u="dotted" dirty="0"/>
              <a:t> </a:t>
            </a:r>
            <a:r>
              <a:rPr lang="el-GR" sz="3500" u="dotted" dirty="0" err="1"/>
              <a:t>τοῦ</a:t>
            </a:r>
            <a:r>
              <a:rPr lang="el-GR" sz="3500" u="dotted" dirty="0"/>
              <a:t> </a:t>
            </a:r>
            <a:r>
              <a:rPr lang="el-GR" sz="3500" u="dotted" dirty="0" err="1"/>
              <a:t>ἐκκλησιαστικοῦ</a:t>
            </a:r>
            <a:r>
              <a:rPr lang="el-GR" sz="3500" u="dotted" dirty="0"/>
              <a:t> ρήτορα </a:t>
            </a:r>
            <a:r>
              <a:rPr lang="el-GR" sz="3500" u="dotted" dirty="0" err="1"/>
              <a:t>κατὰ</a:t>
            </a:r>
            <a:r>
              <a:rPr lang="el-GR" sz="3500" u="dotted" dirty="0"/>
              <a:t> </a:t>
            </a:r>
            <a:r>
              <a:rPr lang="el-GR" sz="3500" u="dotted" dirty="0" err="1"/>
              <a:t>τὴν</a:t>
            </a:r>
            <a:r>
              <a:rPr lang="el-GR" sz="3500" u="dotted" dirty="0"/>
              <a:t> </a:t>
            </a:r>
            <a:r>
              <a:rPr lang="el-GR" sz="3500" u="dotted" dirty="0" err="1"/>
              <a:t>ἐκφορὰ</a:t>
            </a:r>
            <a:r>
              <a:rPr lang="el-GR" sz="3500" u="dotted" dirty="0"/>
              <a:t> </a:t>
            </a:r>
            <a:r>
              <a:rPr lang="el-GR" sz="3500" u="dotted" dirty="0" err="1"/>
              <a:t>τοῦ</a:t>
            </a:r>
            <a:r>
              <a:rPr lang="el-GR" sz="3500" u="dotted" dirty="0"/>
              <a:t> λόγου </a:t>
            </a:r>
            <a:r>
              <a:rPr lang="el-GR" sz="3500" u="dotted" dirty="0" err="1"/>
              <a:t>ὡς</a:t>
            </a:r>
            <a:r>
              <a:rPr lang="el-GR" sz="3500" u="dotted" dirty="0"/>
              <a:t> </a:t>
            </a:r>
            <a:r>
              <a:rPr lang="el-GR" sz="3500" u="dotted" dirty="0" err="1"/>
              <a:t>στοιχεῖο</a:t>
            </a:r>
            <a:r>
              <a:rPr lang="el-GR" sz="3500" u="dotted" dirty="0"/>
              <a:t> συναντήσεώς του </a:t>
            </a:r>
            <a:r>
              <a:rPr lang="el-GR" sz="3500" u="dotted" dirty="0" err="1"/>
              <a:t>μὲ</a:t>
            </a:r>
            <a:r>
              <a:rPr lang="el-GR" sz="3500" u="dotted" dirty="0"/>
              <a:t> </a:t>
            </a:r>
            <a:r>
              <a:rPr lang="el-GR" sz="3500" u="dotted" dirty="0" err="1"/>
              <a:t>τὸ</a:t>
            </a:r>
            <a:r>
              <a:rPr lang="el-GR" sz="3500" u="dotted" dirty="0"/>
              <a:t> </a:t>
            </a:r>
            <a:r>
              <a:rPr lang="el-GR" sz="3500" u="dotted" dirty="0" err="1"/>
              <a:t>ἀκροατήριό</a:t>
            </a:r>
            <a:r>
              <a:rPr lang="el-GR" sz="3500" u="dotted" dirty="0"/>
              <a:t> του</a:t>
            </a:r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Ἀναφερόμενοι</a:t>
            </a:r>
            <a:r>
              <a:rPr lang="el-GR" sz="3500" dirty="0"/>
              <a:t> </a:t>
            </a:r>
            <a:r>
              <a:rPr lang="el-GR" sz="3500" dirty="0" err="1"/>
              <a:t>σὲ</a:t>
            </a:r>
            <a:r>
              <a:rPr lang="el-GR" sz="3500" dirty="0"/>
              <a:t> «</a:t>
            </a:r>
            <a:r>
              <a:rPr lang="el-GR" sz="3500" dirty="0" err="1"/>
              <a:t>συνολικὴ</a:t>
            </a:r>
            <a:r>
              <a:rPr lang="el-GR" sz="3500" dirty="0"/>
              <a:t> </a:t>
            </a:r>
            <a:r>
              <a:rPr lang="el-GR" sz="3500" dirty="0" err="1"/>
              <a:t>ἐμφάνση</a:t>
            </a:r>
            <a:r>
              <a:rPr lang="el-GR" sz="3500" dirty="0"/>
              <a:t>»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ἐκκλησιαστικοῦ</a:t>
            </a:r>
            <a:r>
              <a:rPr lang="el-GR" sz="3500" dirty="0"/>
              <a:t> ρήτορα, </a:t>
            </a:r>
            <a:r>
              <a:rPr lang="el-GR" sz="3500" dirty="0" err="1"/>
              <a:t>ἐννοοῦμε</a:t>
            </a:r>
            <a:r>
              <a:rPr lang="el-GR" sz="3500" dirty="0"/>
              <a:t> </a:t>
            </a:r>
            <a:r>
              <a:rPr lang="el-GR" sz="3500" dirty="0" err="1"/>
              <a:t>τὰ</a:t>
            </a:r>
            <a:r>
              <a:rPr lang="el-GR" sz="3500" dirty="0"/>
              <a:t> </a:t>
            </a:r>
            <a:r>
              <a:rPr lang="el-GR" sz="3500" dirty="0" err="1"/>
              <a:t>ἀκόλουθα</a:t>
            </a:r>
            <a:r>
              <a:rPr lang="el-GR" sz="3500" dirty="0"/>
              <a:t> θέματα: </a:t>
            </a:r>
            <a:r>
              <a:rPr lang="el-GR" sz="3500" dirty="0" err="1"/>
              <a:t>τὴ</a:t>
            </a:r>
            <a:r>
              <a:rPr lang="el-GR" sz="3500" dirty="0"/>
              <a:t> στάση του </a:t>
            </a:r>
            <a:r>
              <a:rPr lang="el-GR" sz="3500" dirty="0" err="1"/>
              <a:t>στὸ</a:t>
            </a:r>
            <a:r>
              <a:rPr lang="el-GR" sz="3500" dirty="0"/>
              <a:t> </a:t>
            </a:r>
            <a:r>
              <a:rPr lang="el-GR" sz="3500" dirty="0" err="1"/>
              <a:t>βῆμα</a:t>
            </a:r>
            <a:r>
              <a:rPr lang="el-GR" sz="3500" dirty="0"/>
              <a:t> (</a:t>
            </a:r>
            <a:r>
              <a:rPr lang="el-GR" sz="3500" dirty="0" err="1"/>
              <a:t>ἤ</a:t>
            </a:r>
            <a:r>
              <a:rPr lang="el-GR" sz="3500" dirty="0"/>
              <a:t> </a:t>
            </a:r>
            <a:r>
              <a:rPr lang="el-GR" sz="3500" dirty="0" err="1"/>
              <a:t>στὴ</a:t>
            </a:r>
            <a:r>
              <a:rPr lang="el-GR" sz="3500" dirty="0"/>
              <a:t> θέση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καθηγητῆ</a:t>
            </a:r>
            <a:r>
              <a:rPr lang="el-GR" sz="3500" dirty="0"/>
              <a:t>), </a:t>
            </a:r>
            <a:r>
              <a:rPr lang="el-GR" sz="3500" dirty="0" err="1"/>
              <a:t>τὸν</a:t>
            </a:r>
            <a:r>
              <a:rPr lang="el-GR" sz="3500" dirty="0"/>
              <a:t> τόνο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φωνῆς</a:t>
            </a:r>
            <a:r>
              <a:rPr lang="el-GR" sz="3500" dirty="0"/>
              <a:t> του, </a:t>
            </a:r>
            <a:r>
              <a:rPr lang="el-GR" sz="3500" dirty="0" err="1"/>
              <a:t>τὴν</a:t>
            </a:r>
            <a:r>
              <a:rPr lang="el-GR" sz="3500" dirty="0"/>
              <a:t> προφορά του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τὶς</a:t>
            </a:r>
            <a:r>
              <a:rPr lang="el-GR" sz="3500" dirty="0"/>
              <a:t> χειρονομίες του.</a:t>
            </a:r>
            <a:endParaRPr lang="en-GR" sz="3500" dirty="0"/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Στὴν</a:t>
            </a:r>
            <a:r>
              <a:rPr lang="el-GR" sz="3500" dirty="0"/>
              <a:t> περίπτωση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ἱεροκήρυκα</a:t>
            </a:r>
            <a:r>
              <a:rPr lang="el-GR" sz="3500" dirty="0"/>
              <a:t>, </a:t>
            </a:r>
            <a:r>
              <a:rPr lang="el-GR" sz="3500" dirty="0" err="1"/>
              <a:t>ὁ</a:t>
            </a:r>
            <a:r>
              <a:rPr lang="el-GR" sz="3500" dirty="0"/>
              <a:t> </a:t>
            </a:r>
            <a:r>
              <a:rPr lang="el-GR" sz="3500" dirty="0" err="1"/>
              <a:t>ὁποῖος</a:t>
            </a:r>
            <a:r>
              <a:rPr lang="el-GR" sz="3500" dirty="0"/>
              <a:t> κηρύσσει </a:t>
            </a:r>
            <a:r>
              <a:rPr lang="el-GR" sz="3500" dirty="0" err="1"/>
              <a:t>ἐντὸς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ναοῦ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θέση του </a:t>
            </a:r>
            <a:r>
              <a:rPr lang="el-GR" sz="3500" dirty="0" err="1"/>
              <a:t>εὑρίσκεται</a:t>
            </a:r>
            <a:r>
              <a:rPr lang="el-GR" sz="3500" dirty="0"/>
              <a:t> </a:t>
            </a:r>
            <a:r>
              <a:rPr lang="el-GR" sz="3500" dirty="0" err="1"/>
              <a:t>εἴτε</a:t>
            </a:r>
            <a:r>
              <a:rPr lang="el-GR" sz="3500" dirty="0"/>
              <a:t> </a:t>
            </a:r>
            <a:r>
              <a:rPr lang="el-GR" sz="3500" dirty="0" err="1"/>
              <a:t>στὸν</a:t>
            </a:r>
            <a:r>
              <a:rPr lang="el-GR" sz="3500" dirty="0"/>
              <a:t> </a:t>
            </a:r>
            <a:r>
              <a:rPr lang="el-GR" sz="3500" dirty="0" err="1"/>
              <a:t>ἄμβωνα</a:t>
            </a:r>
            <a:r>
              <a:rPr lang="el-GR" sz="3500" dirty="0"/>
              <a:t>, </a:t>
            </a:r>
            <a:r>
              <a:rPr lang="el-GR" sz="3500" dirty="0" err="1"/>
              <a:t>εἴτε</a:t>
            </a:r>
            <a:r>
              <a:rPr lang="el-GR" sz="3500" dirty="0"/>
              <a:t> </a:t>
            </a:r>
            <a:r>
              <a:rPr lang="el-GR" sz="3500" dirty="0" err="1"/>
              <a:t>σὲ</a:t>
            </a:r>
            <a:r>
              <a:rPr lang="el-GR" sz="3500" dirty="0"/>
              <a:t> κάποιο </a:t>
            </a:r>
            <a:r>
              <a:rPr lang="el-GR" sz="3500" dirty="0" err="1"/>
              <a:t>ἄλλο</a:t>
            </a:r>
            <a:r>
              <a:rPr lang="el-GR" sz="3500" dirty="0"/>
              <a:t> </a:t>
            </a:r>
            <a:r>
              <a:rPr lang="el-GR" sz="3500" dirty="0" err="1"/>
              <a:t>σημεῖο</a:t>
            </a:r>
            <a:r>
              <a:rPr lang="el-GR" sz="3500" dirty="0"/>
              <a:t> (συνήθως </a:t>
            </a:r>
            <a:r>
              <a:rPr lang="el-GR" sz="3500" dirty="0" err="1"/>
              <a:t>μπροστὰ</a:t>
            </a:r>
            <a:r>
              <a:rPr lang="el-GR" sz="3500" dirty="0"/>
              <a:t> </a:t>
            </a:r>
            <a:r>
              <a:rPr lang="el-GR" sz="3500" dirty="0" err="1"/>
              <a:t>στὸ</a:t>
            </a:r>
            <a:r>
              <a:rPr lang="el-GR" sz="3500" dirty="0"/>
              <a:t> </a:t>
            </a:r>
            <a:r>
              <a:rPr lang="el-GR" sz="3500" dirty="0" err="1"/>
              <a:t>ἱερὸ</a:t>
            </a:r>
            <a:r>
              <a:rPr lang="el-GR" sz="3500" dirty="0"/>
              <a:t> </a:t>
            </a:r>
            <a:r>
              <a:rPr lang="el-GR" sz="3500" dirty="0" err="1"/>
              <a:t>βῆμα</a:t>
            </a:r>
            <a:r>
              <a:rPr lang="el-GR" sz="3500" dirty="0"/>
              <a:t>).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στὶς</a:t>
            </a:r>
            <a:r>
              <a:rPr lang="el-GR" sz="3500" dirty="0"/>
              <a:t> δύο περιπτώσεις, </a:t>
            </a:r>
            <a:r>
              <a:rPr lang="el-GR" sz="3500" dirty="0" err="1"/>
              <a:t>καλὸν</a:t>
            </a:r>
            <a:r>
              <a:rPr lang="el-GR" sz="3500" dirty="0"/>
              <a:t> </a:t>
            </a:r>
            <a:r>
              <a:rPr lang="el-GR" sz="3500" dirty="0" err="1"/>
              <a:t>θὰ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</a:t>
            </a:r>
            <a:r>
              <a:rPr lang="el-GR" sz="3500" dirty="0" err="1"/>
              <a:t>ἱεροκήρυκας</a:t>
            </a:r>
            <a:r>
              <a:rPr lang="el-GR" sz="3500" dirty="0"/>
              <a:t> </a:t>
            </a:r>
            <a:r>
              <a:rPr lang="el-GR" sz="3500" dirty="0" err="1"/>
              <a:t>νὰ</a:t>
            </a:r>
            <a:r>
              <a:rPr lang="el-GR" sz="3500" dirty="0"/>
              <a:t> προσέξει κάποια </a:t>
            </a:r>
            <a:r>
              <a:rPr lang="el-GR" sz="3500" dirty="0" err="1"/>
              <a:t>στοιχεῖα</a:t>
            </a:r>
            <a:r>
              <a:rPr lang="el-GR" sz="3500" dirty="0"/>
              <a:t> </a:t>
            </a:r>
            <a:r>
              <a:rPr lang="el-GR" sz="3500" dirty="0" err="1"/>
              <a:t>σχετικὰ</a:t>
            </a:r>
            <a:r>
              <a:rPr lang="el-GR" sz="3500" dirty="0"/>
              <a:t>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τὴ</a:t>
            </a:r>
            <a:r>
              <a:rPr lang="el-GR" sz="3500" dirty="0"/>
              <a:t> στάση </a:t>
            </a:r>
            <a:r>
              <a:rPr lang="el-GR" sz="3500" dirty="0" err="1"/>
              <a:t>τοῦ</a:t>
            </a:r>
            <a:r>
              <a:rPr lang="el-GR" sz="3500" dirty="0"/>
              <a:t> σώματός του.</a:t>
            </a:r>
          </a:p>
          <a:p>
            <a:pPr marL="0" indent="0">
              <a:buNone/>
            </a:pPr>
            <a:r>
              <a:rPr lang="el-GR" sz="3500" dirty="0"/>
              <a:t>• Παρόμοιες </a:t>
            </a:r>
            <a:r>
              <a:rPr lang="el-GR" sz="3500" dirty="0" err="1"/>
              <a:t>ἐπισημάνσεις</a:t>
            </a:r>
            <a:r>
              <a:rPr lang="el-GR" sz="3500" dirty="0"/>
              <a:t> </a:t>
            </a:r>
            <a:r>
              <a:rPr lang="el-GR" sz="3500" dirty="0" err="1"/>
              <a:t>ἰσχύουν</a:t>
            </a:r>
            <a:r>
              <a:rPr lang="el-GR" sz="3500" dirty="0"/>
              <a:t> (τηρουμένων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ἀναλογιῶν</a:t>
            </a:r>
            <a:r>
              <a:rPr lang="el-GR" sz="3500" dirty="0"/>
              <a:t>)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γιὰ</a:t>
            </a:r>
            <a:r>
              <a:rPr lang="el-GR" sz="3500" dirty="0"/>
              <a:t> </a:t>
            </a:r>
            <a:r>
              <a:rPr lang="el-GR" sz="3500" dirty="0" err="1"/>
              <a:t>τὴ</a:t>
            </a:r>
            <a:r>
              <a:rPr lang="el-GR" sz="3500" dirty="0"/>
              <a:t> στάση </a:t>
            </a:r>
            <a:r>
              <a:rPr lang="el-GR" sz="3500" dirty="0" err="1"/>
              <a:t>τοῦ</a:t>
            </a:r>
            <a:r>
              <a:rPr lang="el-GR" sz="3500" dirty="0"/>
              <a:t> σώματος </a:t>
            </a:r>
            <a:r>
              <a:rPr lang="el-GR" sz="3500" dirty="0" err="1"/>
              <a:t>τοῦ</a:t>
            </a:r>
            <a:r>
              <a:rPr lang="el-GR" sz="3500" dirty="0"/>
              <a:t> Θεολόγου </a:t>
            </a:r>
            <a:r>
              <a:rPr lang="el-GR" sz="3500" dirty="0" err="1"/>
              <a:t>καθηγητῆ</a:t>
            </a:r>
            <a:r>
              <a:rPr lang="el-GR" sz="3500" dirty="0"/>
              <a:t>. </a:t>
            </a:r>
            <a:r>
              <a:rPr lang="el-GR" sz="3500" dirty="0" err="1"/>
              <a:t>Στὴν</a:t>
            </a:r>
            <a:r>
              <a:rPr lang="el-GR" sz="3500" dirty="0"/>
              <a:t> περίπτωση </a:t>
            </a:r>
            <a:r>
              <a:rPr lang="el-GR" sz="3500" dirty="0" err="1"/>
              <a:t>αὐτὴ</a:t>
            </a:r>
            <a:r>
              <a:rPr lang="el-GR" sz="3500" dirty="0"/>
              <a:t> </a:t>
            </a:r>
            <a:r>
              <a:rPr lang="el-GR" sz="3500" dirty="0" err="1"/>
              <a:t>ὁ</a:t>
            </a:r>
            <a:r>
              <a:rPr lang="el-GR" sz="3500" dirty="0"/>
              <a:t> </a:t>
            </a:r>
            <a:r>
              <a:rPr lang="el-GR" sz="3500" dirty="0" err="1"/>
              <a:t>ἐκκλησιαστικὸς</a:t>
            </a:r>
            <a:r>
              <a:rPr lang="el-GR" sz="3500" dirty="0"/>
              <a:t> ρήτορας </a:t>
            </a:r>
            <a:r>
              <a:rPr lang="el-GR" sz="3500" dirty="0" err="1"/>
              <a:t>δὲν</a:t>
            </a:r>
            <a:r>
              <a:rPr lang="el-GR" sz="3500" dirty="0"/>
              <a:t>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ὑποχρεωμένος</a:t>
            </a:r>
            <a:r>
              <a:rPr lang="el-GR" sz="3500" dirty="0"/>
              <a:t> </a:t>
            </a:r>
            <a:r>
              <a:rPr lang="el-GR" sz="3500" dirty="0" err="1"/>
              <a:t>νὰ</a:t>
            </a:r>
            <a:r>
              <a:rPr lang="el-GR" sz="3500" dirty="0"/>
              <a:t> διδάσκει </a:t>
            </a:r>
            <a:r>
              <a:rPr lang="el-GR" sz="3500" dirty="0" err="1"/>
              <a:t>ἀκίνητος</a:t>
            </a:r>
            <a:r>
              <a:rPr lang="el-GR" sz="3500" dirty="0"/>
              <a:t>, </a:t>
            </a:r>
            <a:r>
              <a:rPr lang="el-GR" sz="3500" dirty="0" err="1"/>
              <a:t>ἀπὸ</a:t>
            </a:r>
            <a:r>
              <a:rPr lang="el-GR" sz="3500" dirty="0"/>
              <a:t> μία </a:t>
            </a:r>
            <a:r>
              <a:rPr lang="el-GR" sz="3500" dirty="0" err="1"/>
              <a:t>σταθερὴ</a:t>
            </a:r>
            <a:r>
              <a:rPr lang="el-GR" sz="3500" dirty="0"/>
              <a:t> θέση, </a:t>
            </a:r>
            <a:r>
              <a:rPr lang="el-GR" sz="3500" dirty="0" err="1"/>
              <a:t>ἀλλὰ</a:t>
            </a:r>
            <a:r>
              <a:rPr lang="el-GR" sz="3500" dirty="0"/>
              <a:t> (</a:t>
            </a:r>
            <a:r>
              <a:rPr lang="el-GR" sz="3500" dirty="0" err="1"/>
              <a:t>τοὐναντίον</a:t>
            </a:r>
            <a:r>
              <a:rPr lang="el-GR" sz="3500" dirty="0"/>
              <a:t>) </a:t>
            </a:r>
            <a:r>
              <a:rPr lang="el-GR" sz="3500" dirty="0" err="1"/>
              <a:t>ὀφείλει</a:t>
            </a:r>
            <a:r>
              <a:rPr lang="el-GR" sz="3500" dirty="0"/>
              <a:t>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κινεῖται</a:t>
            </a:r>
            <a:r>
              <a:rPr lang="el-GR" sz="3500" dirty="0"/>
              <a:t> </a:t>
            </a:r>
            <a:r>
              <a:rPr lang="el-GR" sz="3500" dirty="0" err="1"/>
              <a:t>ἀκόμα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ἀνάμεσα</a:t>
            </a:r>
            <a:r>
              <a:rPr lang="el-GR" sz="3500" dirty="0"/>
              <a:t> </a:t>
            </a:r>
            <a:r>
              <a:rPr lang="el-GR" sz="3500" dirty="0" err="1"/>
              <a:t>στὶς</a:t>
            </a:r>
            <a:r>
              <a:rPr lang="el-GR" sz="3500" dirty="0"/>
              <a:t> </a:t>
            </a:r>
            <a:r>
              <a:rPr lang="el-GR" sz="3500" dirty="0" err="1"/>
              <a:t>σειρὲς</a:t>
            </a:r>
            <a:r>
              <a:rPr lang="el-GR" sz="3500" dirty="0"/>
              <a:t> καθισμάτων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μαθητῶν</a:t>
            </a:r>
            <a:r>
              <a:rPr lang="el-GR" sz="3500" dirty="0"/>
              <a:t> του, προσδίδοντας </a:t>
            </a:r>
            <a:r>
              <a:rPr lang="el-GR" sz="3500" dirty="0" err="1"/>
              <a:t>ἔτσι</a:t>
            </a:r>
            <a:r>
              <a:rPr lang="el-GR" sz="3500" dirty="0"/>
              <a:t> </a:t>
            </a:r>
            <a:r>
              <a:rPr lang="el-GR" sz="3500" dirty="0" err="1"/>
              <a:t>στὸ</a:t>
            </a:r>
            <a:r>
              <a:rPr lang="el-GR" sz="3500" dirty="0"/>
              <a:t> λόγο του μία </a:t>
            </a:r>
            <a:r>
              <a:rPr lang="el-GR" sz="3500" dirty="0" err="1"/>
              <a:t>ἀμεσότητα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ἀναπτύσσοντας</a:t>
            </a:r>
            <a:r>
              <a:rPr lang="el-GR" sz="3500" dirty="0"/>
              <a:t> </a:t>
            </a:r>
            <a:r>
              <a:rPr lang="el-GR" sz="3500" dirty="0" err="1"/>
              <a:t>φυσικὴ</a:t>
            </a:r>
            <a:r>
              <a:rPr lang="el-GR" sz="3500" dirty="0"/>
              <a:t> </a:t>
            </a:r>
            <a:r>
              <a:rPr lang="el-GR" sz="3500" dirty="0" err="1"/>
              <a:t>ἐπικοινωνία</a:t>
            </a:r>
            <a:r>
              <a:rPr lang="el-GR" sz="3500" dirty="0"/>
              <a:t>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ἀκροατήριό</a:t>
            </a:r>
            <a:r>
              <a:rPr lang="el-GR" sz="3500" dirty="0"/>
              <a:t> του.</a:t>
            </a:r>
            <a:endParaRPr lang="en-GR" sz="35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940256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8955-4923-1D42-A875-71CDE8152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615A5-1D3A-8742-9AFF-8630F7E6D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61128"/>
            <a:ext cx="11993731" cy="66968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συνολικῆς</a:t>
            </a:r>
            <a:r>
              <a:rPr lang="el-GR" sz="3200" dirty="0"/>
              <a:t> </a:t>
            </a:r>
            <a:r>
              <a:rPr lang="el-GR" sz="3200" dirty="0" err="1"/>
              <a:t>ἐμφανίσεως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σχετικὸ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 </a:t>
            </a:r>
            <a:r>
              <a:rPr lang="el-GR" sz="3200" dirty="0" err="1"/>
              <a:t>προφορᾶς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λέξεων.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τόνος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ὑψηλός</a:t>
            </a:r>
            <a:r>
              <a:rPr lang="el-GR" sz="3200" dirty="0"/>
              <a:t>, διότι </a:t>
            </a:r>
            <a:r>
              <a:rPr lang="el-GR" sz="3200" dirty="0" err="1"/>
              <a:t>αὐτὸ</a:t>
            </a:r>
            <a:r>
              <a:rPr lang="el-GR" sz="3200" dirty="0"/>
              <a:t> κουράζει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ὁμιλητὴ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ἐνοχλεῖ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ὑψηλὸς</a:t>
            </a:r>
            <a:r>
              <a:rPr lang="el-GR" sz="3200" dirty="0"/>
              <a:t> τόνος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ἐντύπωση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ἱεροκήρυκας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θεολόγος </a:t>
            </a:r>
            <a:r>
              <a:rPr lang="el-GR" sz="3200" dirty="0" err="1"/>
              <a:t>καθηγητὴς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ἐπιδιώκουν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ἐπαφὴ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 τους,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βαθύτερο στόχο </a:t>
            </a:r>
            <a:r>
              <a:rPr lang="el-GR" sz="3200" dirty="0" err="1"/>
              <a:t>τῶν</a:t>
            </a:r>
            <a:r>
              <a:rPr lang="el-GR" sz="3200" dirty="0"/>
              <a:t> λεγομένων τους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ἐπιτίμηση</a:t>
            </a:r>
            <a:r>
              <a:rPr lang="el-GR" sz="3200" dirty="0"/>
              <a:t> (κατηγορία),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ἐπίπληξη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ποινικοποίησή τους.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Ἕνας</a:t>
            </a:r>
            <a:r>
              <a:rPr lang="el-GR" sz="3200" dirty="0"/>
              <a:t> μέσος τόνος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ἐνδεικνυόμενος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τόνος </a:t>
            </a:r>
            <a:r>
              <a:rPr lang="el-GR" sz="3200" dirty="0" err="1"/>
              <a:t>αὐτὸς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αὐξομείωση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,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ἀληθειῶν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ἐκφερόμενου</a:t>
            </a:r>
            <a:r>
              <a:rPr lang="el-GR" sz="3200" dirty="0"/>
              <a:t> λόγου.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ἰδιαίτερη</a:t>
            </a:r>
            <a:r>
              <a:rPr lang="el-GR" sz="3200" dirty="0"/>
              <a:t> </a:t>
            </a:r>
            <a:r>
              <a:rPr lang="el-GR" sz="3200" dirty="0" err="1"/>
              <a:t>ἱκανότητα</a:t>
            </a:r>
            <a:r>
              <a:rPr lang="el-GR" sz="3200" dirty="0"/>
              <a:t>, τόσο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θεολόγο καθηγητή,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ἀντιλαμβάνεται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9462042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C1CD-54C9-F94F-95D5-4A67F6CB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3" y="0"/>
            <a:ext cx="11291657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7E5F7-BDCB-A54A-8182-0C177BED2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" y="177553"/>
            <a:ext cx="12011488" cy="6560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ἀκουστικότητα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ρυθμίζει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του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αἴσθηση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ἴδιος</a:t>
            </a:r>
            <a:r>
              <a:rPr lang="el-GR" sz="3200" dirty="0"/>
              <a:t> διαπιστώνει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δημιουργεῖται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προστεθοῦν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αὐξομοιώσεως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τόνου,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λεγόμενα,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καταστεῖ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 μονότονος.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ἄς</a:t>
            </a:r>
            <a:r>
              <a:rPr lang="el-GR" sz="3200" dirty="0"/>
              <a:t> </a:t>
            </a:r>
            <a:r>
              <a:rPr lang="el-GR" sz="3200" dirty="0" err="1"/>
              <a:t>ἐπισημανθεῖ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ὑπάρξεως</a:t>
            </a:r>
            <a:r>
              <a:rPr lang="el-GR" sz="3200" dirty="0"/>
              <a:t> </a:t>
            </a:r>
            <a:r>
              <a:rPr lang="el-GR" sz="3200" dirty="0" err="1"/>
              <a:t>ἐλαχιστότατων</a:t>
            </a:r>
            <a:r>
              <a:rPr lang="el-GR" sz="3200" dirty="0"/>
              <a:t> </a:t>
            </a:r>
            <a:r>
              <a:rPr lang="el-GR" sz="3200" dirty="0" err="1"/>
              <a:t>χρονικῶν</a:t>
            </a:r>
            <a:r>
              <a:rPr lang="el-GR" sz="3200" dirty="0"/>
              <a:t> </a:t>
            </a:r>
            <a:r>
              <a:rPr lang="el-GR" sz="3200" dirty="0" err="1"/>
              <a:t>στιγμῶν</a:t>
            </a:r>
            <a:r>
              <a:rPr lang="el-GR" sz="3200" dirty="0"/>
              <a:t> </a:t>
            </a:r>
            <a:r>
              <a:rPr lang="el-GR" sz="3200" dirty="0" err="1"/>
              <a:t>σιωπῆς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(</a:t>
            </a:r>
            <a:r>
              <a:rPr lang="el-GR" sz="3200" dirty="0" err="1"/>
              <a:t>σιωπὴ</a:t>
            </a:r>
            <a:r>
              <a:rPr lang="el-GR" sz="3200" dirty="0"/>
              <a:t>)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ὁρισμένες</a:t>
            </a:r>
            <a:r>
              <a:rPr lang="el-GR" sz="3200" dirty="0"/>
              <a:t> περιπτώσεις </a:t>
            </a:r>
            <a:r>
              <a:rPr lang="el-GR" sz="3200" dirty="0" err="1"/>
              <a:t>νοηματοδοτεῖ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ἐκφερόμενα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ρητορικὴ</a:t>
            </a:r>
            <a:r>
              <a:rPr lang="el-GR" sz="3200" dirty="0"/>
              <a:t> </a:t>
            </a:r>
            <a:r>
              <a:rPr lang="el-GR" sz="3200" dirty="0" err="1"/>
              <a:t>ἐμπειρία</a:t>
            </a:r>
            <a:r>
              <a:rPr lang="el-GR" sz="3200" dirty="0"/>
              <a:t> </a:t>
            </a:r>
            <a:r>
              <a:rPr lang="el-GR" sz="3200" dirty="0" err="1"/>
              <a:t>ὑπαγορεύει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διάκριση κάποιων </a:t>
            </a:r>
            <a:r>
              <a:rPr lang="el-GR" sz="3200" dirty="0" err="1"/>
              <a:t>κατηγοριῶν</a:t>
            </a:r>
            <a:r>
              <a:rPr lang="el-GR" sz="3200" dirty="0"/>
              <a:t>,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: </a:t>
            </a:r>
            <a:r>
              <a:rPr lang="el-GR" sz="3200" dirty="0" err="1"/>
              <a:t>τὸν</a:t>
            </a:r>
            <a:r>
              <a:rPr lang="el-GR" sz="3200" dirty="0"/>
              <a:t> συνήθη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ἀναγνώσεως</a:t>
            </a:r>
            <a:r>
              <a:rPr lang="el-GR" sz="3200" dirty="0"/>
              <a:t>, </a:t>
            </a:r>
            <a:r>
              <a:rPr lang="el-GR" sz="3200" dirty="0" err="1"/>
              <a:t>τὸν</a:t>
            </a:r>
            <a:r>
              <a:rPr lang="el-GR" sz="3200" dirty="0"/>
              <a:t> διηγηματικό, </a:t>
            </a:r>
            <a:r>
              <a:rPr lang="el-GR" sz="3200" dirty="0" err="1"/>
              <a:t>τὸν</a:t>
            </a:r>
            <a:r>
              <a:rPr lang="el-GR" sz="3200" dirty="0"/>
              <a:t> φιλικό,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πανηγυρικὸ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παθητικό (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λυρικὸ</a:t>
            </a:r>
            <a:r>
              <a:rPr lang="el-GR" sz="3200" dirty="0"/>
              <a:t>).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90781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6990C-D259-8845-AFD4-F4EA1816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621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F3B8D-6EC4-EB41-B633-8A890FA62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142042"/>
            <a:ext cx="11958221" cy="66316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Ὁ</a:t>
            </a:r>
            <a:r>
              <a:rPr lang="el-GR" sz="3200" dirty="0"/>
              <a:t> τρόπος </a:t>
            </a:r>
            <a:r>
              <a:rPr lang="el-GR" sz="3200" dirty="0" err="1"/>
              <a:t>προφορᾶς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λέξεων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παράγοντα </a:t>
            </a:r>
            <a:r>
              <a:rPr lang="el-GR" sz="3200" dirty="0" err="1"/>
              <a:t>ποὺ</a:t>
            </a:r>
            <a:r>
              <a:rPr lang="el-GR" sz="3200" dirty="0"/>
              <a:t> σχετίζεται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συνάντηση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καθαρὴ</a:t>
            </a:r>
            <a:r>
              <a:rPr lang="el-GR" sz="3200" dirty="0"/>
              <a:t> προφορά, </a:t>
            </a:r>
            <a:r>
              <a:rPr lang="el-GR" sz="3200" dirty="0" err="1"/>
              <a:t>ἐὰν</a:t>
            </a:r>
            <a:r>
              <a:rPr lang="el-GR" sz="3200" dirty="0"/>
              <a:t> θέλει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ἀναπτύξει</a:t>
            </a:r>
            <a:r>
              <a:rPr lang="el-GR" sz="3200" dirty="0"/>
              <a:t> μία βαθύτερη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ἀκροατήριο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ἐκεῖνο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μόνο γοητεύει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ἀπογοητεύει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ἀκροατή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βοηθάει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συμπορευτεῖ</a:t>
            </a:r>
            <a:r>
              <a:rPr lang="el-GR" sz="3200" dirty="0"/>
              <a:t> </a:t>
            </a:r>
            <a:r>
              <a:rPr lang="el-GR" sz="3200" dirty="0" err="1"/>
              <a:t>νοερὰ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σκέψη </a:t>
            </a:r>
            <a:r>
              <a:rPr lang="el-GR" sz="3200" dirty="0" err="1"/>
              <a:t>τοῦ</a:t>
            </a:r>
            <a:r>
              <a:rPr lang="el-GR" sz="3200" dirty="0"/>
              <a:t> ρήτορα. 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Ὑπάρχουν</a:t>
            </a:r>
            <a:r>
              <a:rPr lang="el-GR" sz="3200" dirty="0"/>
              <a:t> κάποιες </a:t>
            </a:r>
            <a:r>
              <a:rPr lang="el-GR" sz="3200" dirty="0" err="1"/>
              <a:t>τεχνικὲς</a:t>
            </a:r>
            <a:r>
              <a:rPr lang="el-GR" sz="3200" dirty="0"/>
              <a:t> λεπτομέρειες,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συμβάλλουν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καλίτερη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λόγου: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α)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ἀναπνοὴ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καλὴ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ἄνετη</a:t>
            </a:r>
            <a:r>
              <a:rPr lang="el-GR" sz="3200" dirty="0"/>
              <a:t>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ὑποβοηθεῖται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καλὴ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λέξεων.</a:t>
            </a:r>
            <a:r>
              <a:rPr lang="en-GR" sz="3200" dirty="0"/>
              <a:t> </a:t>
            </a:r>
            <a:endParaRPr lang="el-GR" sz="3200" dirty="0"/>
          </a:p>
          <a:p>
            <a:pPr marL="0" indent="0">
              <a:buNone/>
            </a:pPr>
            <a:r>
              <a:rPr lang="el-GR" sz="3200" dirty="0"/>
              <a:t>     * β)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ἄρθρωση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συλλαβῶν</a:t>
            </a:r>
            <a:r>
              <a:rPr lang="el-GR" sz="3200" dirty="0"/>
              <a:t>, </a:t>
            </a:r>
            <a:r>
              <a:rPr lang="el-GR" sz="3200" dirty="0" err="1"/>
              <a:t>ἰδιαίτερη</a:t>
            </a:r>
            <a:r>
              <a:rPr lang="el-GR" sz="3200" dirty="0"/>
              <a:t> </a:t>
            </a:r>
            <a:r>
              <a:rPr lang="el-GR" sz="3200" dirty="0" err="1"/>
              <a:t>προσοχὴ</a:t>
            </a:r>
            <a:r>
              <a:rPr lang="el-GR" sz="3200" dirty="0"/>
              <a:t> </a:t>
            </a:r>
            <a:r>
              <a:rPr lang="el-GR" sz="3200" dirty="0" err="1"/>
              <a:t>ἀπαιτεῖται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καλὴ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φωνηέντων· διότι,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φωνήεντα προφέρονται καθαρά, τότε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προφερόμενες</a:t>
            </a:r>
            <a:r>
              <a:rPr lang="el-GR" sz="3200" dirty="0"/>
              <a:t> λέξεις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61678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A9E50-ED67-DB47-BDCD-7410B780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1"/>
            <a:ext cx="11291657" cy="621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6E630-38B9-644E-AFB5-9DF58C3A4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4" y="150919"/>
            <a:ext cx="11993732" cy="66049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 err="1"/>
              <a:t>ἀκούγονται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εὐκρίνεια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     *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ὀρθὴ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συντελεῖ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ὀρθὸς</a:t>
            </a:r>
            <a:r>
              <a:rPr lang="el-GR" sz="3200" dirty="0"/>
              <a:t> </a:t>
            </a:r>
            <a:r>
              <a:rPr lang="el-GR" sz="3200" dirty="0" err="1"/>
              <a:t>τονισμὸς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λέξεων,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ἐξασφαλίζει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διάκριση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συλλαβῶν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εὐκρίνεια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Μαζὶ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ὀρθοῦ</a:t>
            </a:r>
            <a:r>
              <a:rPr lang="el-GR" sz="3200" dirty="0"/>
              <a:t> </a:t>
            </a:r>
            <a:r>
              <a:rPr lang="el-GR" sz="3200" dirty="0" err="1"/>
              <a:t>τονισμοῦ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συλλαβῶν</a:t>
            </a:r>
            <a:r>
              <a:rPr lang="el-GR" sz="3200" dirty="0"/>
              <a:t> </a:t>
            </a:r>
            <a:r>
              <a:rPr lang="el-GR" sz="3200" dirty="0" err="1"/>
              <a:t>ἄς</a:t>
            </a:r>
            <a:r>
              <a:rPr lang="el-GR" sz="3200" dirty="0"/>
              <a:t> </a:t>
            </a:r>
            <a:r>
              <a:rPr lang="el-GR" sz="3200" dirty="0" err="1"/>
              <a:t>ἀναφερθεῖ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ὀρθῆς</a:t>
            </a:r>
            <a:r>
              <a:rPr lang="el-GR" sz="3200" dirty="0"/>
              <a:t> </a:t>
            </a:r>
            <a:r>
              <a:rPr lang="el-GR" sz="3200" dirty="0" err="1"/>
              <a:t>προφορᾶς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σημείων στίξεως,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νοήματα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ἐκφερόμενου</a:t>
            </a:r>
            <a:r>
              <a:rPr lang="el-GR" sz="3200" dirty="0"/>
              <a:t> λόγου προβάλλονται </a:t>
            </a:r>
            <a:r>
              <a:rPr lang="el-GR" sz="3200" dirty="0" err="1"/>
              <a:t>μὲ</a:t>
            </a:r>
            <a:r>
              <a:rPr lang="el-GR" sz="3200" dirty="0"/>
              <a:t> τον καλύτερο τρόπο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.</a:t>
            </a:r>
          </a:p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ὀρθὴ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ἐκφερόμενου</a:t>
            </a:r>
            <a:r>
              <a:rPr lang="el-GR" sz="3200" dirty="0"/>
              <a:t> </a:t>
            </a:r>
            <a:r>
              <a:rPr lang="el-GR" sz="3200" dirty="0" err="1"/>
              <a:t>θεολογικοῦ</a:t>
            </a:r>
            <a:r>
              <a:rPr lang="el-GR" sz="3200" dirty="0"/>
              <a:t> λόγου συμβάλλει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ἀνάπτυξη</a:t>
            </a:r>
            <a:r>
              <a:rPr lang="el-GR" sz="3200" dirty="0"/>
              <a:t> κάποιων </a:t>
            </a:r>
            <a:r>
              <a:rPr lang="el-GR" sz="3200" dirty="0" err="1"/>
              <a:t>ποιοτικῶν</a:t>
            </a:r>
            <a:r>
              <a:rPr lang="el-GR" sz="3200" dirty="0"/>
              <a:t> </a:t>
            </a:r>
            <a:r>
              <a:rPr lang="el-GR" sz="3200" dirty="0" err="1"/>
              <a:t>χαρακτηριστικῶν</a:t>
            </a:r>
            <a:r>
              <a:rPr lang="el-GR" sz="3200" dirty="0"/>
              <a:t>: </a:t>
            </a:r>
            <a:r>
              <a:rPr lang="el-GR" sz="3200" dirty="0" err="1"/>
              <a:t>τῆς</a:t>
            </a:r>
            <a:r>
              <a:rPr lang="el-GR" sz="3200" dirty="0"/>
              <a:t> ζωηρότητας, </a:t>
            </a:r>
            <a:r>
              <a:rPr lang="el-GR" sz="3200" dirty="0" err="1"/>
              <a:t>τῆς</a:t>
            </a:r>
            <a:r>
              <a:rPr lang="el-GR" sz="3200" dirty="0"/>
              <a:t> φυσικότητας, </a:t>
            </a:r>
            <a:r>
              <a:rPr lang="el-GR" sz="3200" dirty="0" err="1"/>
              <a:t>τῆς</a:t>
            </a:r>
            <a:r>
              <a:rPr lang="el-GR" sz="3200" dirty="0"/>
              <a:t> ποικιλότητας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εὐφωνίας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φυσικότητα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ἀποφυγὴ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ἐπιτηδευμένου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, </a:t>
            </a:r>
            <a:r>
              <a:rPr lang="el-GR" sz="3200" dirty="0" err="1"/>
              <a:t>παντελῶς</a:t>
            </a:r>
            <a:r>
              <a:rPr lang="el-GR" sz="3200" dirty="0"/>
              <a:t> ξένου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ρήτορα. </a:t>
            </a:r>
            <a:r>
              <a:rPr lang="el-GR" sz="3200" dirty="0" err="1"/>
              <a:t>Ἡ</a:t>
            </a:r>
            <a:r>
              <a:rPr lang="el-GR" sz="3200" dirty="0"/>
              <a:t> ζωηρότητα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διατηρεῖ</a:t>
            </a:r>
            <a:r>
              <a:rPr lang="el-GR" sz="3200" dirty="0"/>
              <a:t> </a:t>
            </a:r>
            <a:r>
              <a:rPr lang="el-GR" sz="3200" dirty="0" err="1"/>
              <a:t>ἀμείωτο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ἐνδιαφέρον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ἀκροατῶν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ποικιλότητα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ἐκφορᾶς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συνίσταται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αὐξομοίωση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τόνου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ἀνάλογα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εὐφωνία</a:t>
            </a:r>
            <a:r>
              <a:rPr lang="el-GR" sz="3200" dirty="0"/>
              <a:t> συνίσταται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ὀρθὴ</a:t>
            </a:r>
            <a:r>
              <a:rPr lang="el-GR" sz="3200" dirty="0"/>
              <a:t> </a:t>
            </a:r>
            <a:r>
              <a:rPr lang="el-GR" sz="3200" dirty="0" err="1"/>
              <a:t>ἐναλλαγὴ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φθόγγων,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</a:t>
            </a:r>
            <a:r>
              <a:rPr lang="el-GR" sz="3200" dirty="0" err="1"/>
              <a:t>εὐχάριστο</a:t>
            </a:r>
            <a:r>
              <a:rPr lang="el-GR" sz="3200" dirty="0"/>
              <a:t> συναίσθημα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ἀκροατές</a:t>
            </a:r>
            <a:r>
              <a:rPr lang="el-GR" sz="3200" dirty="0"/>
              <a:t>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507067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AA0AB-BFD8-614A-A253-A57FC0A3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2144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39F77-6C5E-F54D-9B04-569D7970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9" y="195308"/>
            <a:ext cx="12029242" cy="65783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•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λόγου σχετίζεται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ὁμιλῶν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χειρόγραφο </a:t>
            </a:r>
            <a:r>
              <a:rPr lang="el-GR" sz="3200" dirty="0" err="1"/>
              <a:t>μνημόνειο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σκέψεών</a:t>
            </a:r>
            <a:r>
              <a:rPr lang="el-GR" sz="3200" dirty="0"/>
              <a:t> του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ὁμιλεῖ</a:t>
            </a:r>
            <a:r>
              <a:rPr lang="el-GR" sz="3200" dirty="0"/>
              <a:t> </a:t>
            </a:r>
            <a:r>
              <a:rPr lang="el-GR" sz="3200" dirty="0" err="1"/>
              <a:t>ἔχοντας</a:t>
            </a:r>
            <a:r>
              <a:rPr lang="el-GR" sz="3200" dirty="0"/>
              <a:t> </a:t>
            </a:r>
            <a:r>
              <a:rPr lang="el-GR" sz="3200" dirty="0" err="1"/>
              <a:t>ἀπομνημονεύσει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ἐκφερόμενο</a:t>
            </a:r>
            <a:r>
              <a:rPr lang="el-GR" sz="3200" dirty="0"/>
              <a:t> λόγο του.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ἐξάρτηση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ὁμιλητῆ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χειρόγραφο διασφαλίζει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πιστὴ</a:t>
            </a:r>
            <a:r>
              <a:rPr lang="el-GR" sz="3200" dirty="0"/>
              <a:t> </a:t>
            </a:r>
            <a:r>
              <a:rPr lang="el-GR" sz="3200" dirty="0" err="1"/>
              <a:t>ἀπόδοση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γραφομένων, </a:t>
            </a:r>
            <a:r>
              <a:rPr lang="el-GR" sz="3200" dirty="0" err="1"/>
              <a:t>ἀλλὰ</a:t>
            </a:r>
            <a:r>
              <a:rPr lang="el-GR" sz="3200" dirty="0"/>
              <a:t> παράλληλα </a:t>
            </a:r>
            <a:r>
              <a:rPr lang="el-GR" sz="3200" dirty="0" err="1"/>
              <a:t>ἀποχρωματίζει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τόνο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ἐπισπεύδει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ἀποκτᾶ</a:t>
            </a:r>
            <a:r>
              <a:rPr lang="el-GR" sz="3200" dirty="0"/>
              <a:t> προβλήματα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προφορά. </a:t>
            </a:r>
            <a:r>
              <a:rPr lang="el-GR" sz="3200" dirty="0" err="1"/>
              <a:t>Ἀντίθετα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ἐκφορὰ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λόγου «</a:t>
            </a:r>
            <a:r>
              <a:rPr lang="el-GR" sz="3200" dirty="0" err="1"/>
              <a:t>ἀπὸ</a:t>
            </a:r>
            <a:r>
              <a:rPr lang="el-GR" sz="3200" dirty="0"/>
              <a:t> στήθους»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ἀπομνημόνευση</a:t>
            </a:r>
            <a:r>
              <a:rPr lang="el-GR" sz="3200" dirty="0"/>
              <a:t>) συμβάλλει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καλίτερη</a:t>
            </a:r>
            <a:r>
              <a:rPr lang="el-GR" sz="3200" dirty="0"/>
              <a:t> </a:t>
            </a:r>
            <a:r>
              <a:rPr lang="el-GR" sz="3200" dirty="0" err="1"/>
              <a:t>προφορὰ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χρωματισμὸ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τόνου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φωνῆς</a:t>
            </a:r>
            <a:r>
              <a:rPr lang="el-GR" sz="3200" dirty="0"/>
              <a:t>, δημιουργώντας </a:t>
            </a:r>
            <a:r>
              <a:rPr lang="el-GR" sz="3200" dirty="0" err="1"/>
              <a:t>καὶ</a:t>
            </a:r>
            <a:r>
              <a:rPr lang="el-GR" sz="3200" dirty="0"/>
              <a:t> μία </a:t>
            </a:r>
            <a:r>
              <a:rPr lang="el-GR" sz="3200" dirty="0" err="1"/>
              <a:t>ἀμεσότητα</a:t>
            </a:r>
            <a:r>
              <a:rPr lang="el-GR" sz="3200" dirty="0"/>
              <a:t>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του.</a:t>
            </a:r>
            <a:endParaRPr lang="en-GR" sz="3200" dirty="0"/>
          </a:p>
          <a:p>
            <a:pPr marL="0" indent="0">
              <a:buNone/>
            </a:pPr>
            <a:r>
              <a:rPr lang="el-GR" sz="3200" dirty="0"/>
              <a:t>• Τέλος, μία </a:t>
            </a:r>
            <a:r>
              <a:rPr lang="el-GR" sz="3200" dirty="0" err="1"/>
              <a:t>ἄλλη</a:t>
            </a:r>
            <a:r>
              <a:rPr lang="el-GR" sz="3200" dirty="0"/>
              <a:t> παράμετρος </a:t>
            </a:r>
            <a:r>
              <a:rPr lang="el-GR" sz="3200" dirty="0" err="1"/>
              <a:t>ποὺ</a:t>
            </a:r>
            <a:r>
              <a:rPr lang="el-GR" sz="3200" dirty="0"/>
              <a:t> συμβάλλει </a:t>
            </a:r>
            <a:r>
              <a:rPr lang="el-GR" sz="3200" dirty="0" err="1"/>
              <a:t>θετικὰ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ἀρνητικὰ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συνάντηση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ἀκροατήριό</a:t>
            </a:r>
            <a:r>
              <a:rPr lang="el-GR" sz="3200" dirty="0"/>
              <a:t> του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θέμα </a:t>
            </a:r>
            <a:r>
              <a:rPr lang="el-GR" sz="3200" dirty="0" err="1"/>
              <a:t>τῶν</a:t>
            </a:r>
            <a:r>
              <a:rPr lang="el-GR" sz="3200" dirty="0"/>
              <a:t> κινήσεων </a:t>
            </a:r>
            <a:r>
              <a:rPr lang="el-GR" sz="3200" dirty="0" err="1"/>
              <a:t>τοῦ</a:t>
            </a:r>
            <a:r>
              <a:rPr lang="el-GR" sz="3200" dirty="0"/>
              <a:t> σώματός του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57158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DC645-FB15-9649-B5B9-CC52D256C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97655"/>
            <a:ext cx="11176247" cy="727968"/>
          </a:xfrm>
        </p:spPr>
        <p:txBody>
          <a:bodyPr>
            <a:normAutofit fontScale="90000"/>
          </a:bodyPr>
          <a:lstStyle/>
          <a:p>
            <a:br>
              <a:rPr lang="en-US" u="dotted" dirty="0"/>
            </a:br>
            <a:r>
              <a:rPr lang="el-GR" u="dotted" dirty="0"/>
              <a:t>(γ) </a:t>
            </a:r>
            <a:r>
              <a:rPr lang="el-GR" u="dotted" dirty="0" err="1"/>
              <a:t>Τὸ</a:t>
            </a:r>
            <a:r>
              <a:rPr lang="el-GR" u="dotted" dirty="0"/>
              <a:t> </a:t>
            </a:r>
            <a:r>
              <a:rPr lang="el-GR" u="dotted" dirty="0" err="1"/>
              <a:t>ὕφος</a:t>
            </a:r>
            <a:r>
              <a:rPr lang="el-GR" u="dotted" dirty="0"/>
              <a:t> </a:t>
            </a:r>
            <a:r>
              <a:rPr lang="el-GR" u="dotted" dirty="0" err="1"/>
              <a:t>τοῦ</a:t>
            </a:r>
            <a:r>
              <a:rPr lang="el-GR" u="dotted" dirty="0"/>
              <a:t> </a:t>
            </a:r>
            <a:r>
              <a:rPr lang="el-GR" u="dotted" dirty="0" err="1"/>
              <a:t>ἱεροκήρυκα</a:t>
            </a:r>
            <a:r>
              <a:rPr lang="el-GR" u="dotted" dirty="0"/>
              <a:t> 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5E342-C81C-1845-BAAB-EA21B69F6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825623"/>
            <a:ext cx="11789546" cy="5934721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ἀκριβέστερος</a:t>
            </a:r>
            <a:r>
              <a:rPr lang="el-GR" sz="3200" dirty="0"/>
              <a:t>, </a:t>
            </a:r>
            <a:r>
              <a:rPr lang="el-GR" sz="3200" dirty="0" err="1"/>
              <a:t>ἴσως</a:t>
            </a:r>
            <a:r>
              <a:rPr lang="el-GR" sz="3200" dirty="0"/>
              <a:t>, </a:t>
            </a:r>
            <a:r>
              <a:rPr lang="el-GR" sz="3200" dirty="0" err="1"/>
              <a:t>ὁρισμὸς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ἰδιαίτερο</a:t>
            </a:r>
            <a:r>
              <a:rPr lang="el-GR" sz="3200" dirty="0"/>
              <a:t> τρόπο,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κάθε ρήτορας 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γλωσσικὰ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ἰδέες</a:t>
            </a:r>
            <a:r>
              <a:rPr lang="el-GR" sz="3200" dirty="0"/>
              <a:t> του, </a:t>
            </a:r>
            <a:r>
              <a:rPr lang="el-GR" sz="3200" dirty="0" err="1"/>
              <a:t>τὰ</a:t>
            </a:r>
            <a:r>
              <a:rPr lang="el-GR" sz="3200" dirty="0"/>
              <a:t> συναισθήματα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σκέψεις του.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, δηλαδή, </a:t>
            </a:r>
            <a:r>
              <a:rPr lang="el-GR" sz="3200" dirty="0" err="1"/>
              <a:t>πιθανὸν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κατάλληλες λέξεις,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του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</a:t>
            </a:r>
            <a:r>
              <a:rPr lang="el-GR" sz="3200" dirty="0"/>
              <a:t> συνάδει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ὀρθὸ</a:t>
            </a:r>
            <a:r>
              <a:rPr lang="el-GR" sz="3200" dirty="0"/>
              <a:t> λεξιλόγιό του.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τοῦτο</a:t>
            </a:r>
            <a:r>
              <a:rPr lang="el-GR" sz="3200" dirty="0"/>
              <a:t> διότι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συνυφαίνεται περισσότερο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τρόπο,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σκέπτεται </a:t>
            </a:r>
            <a:r>
              <a:rPr lang="el-GR" sz="3200" dirty="0" err="1"/>
              <a:t>ὁ</a:t>
            </a:r>
            <a:r>
              <a:rPr lang="el-GR" sz="3200" dirty="0"/>
              <a:t> ρήτορας,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τρόπος διανοήσεως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δὲ</a:t>
            </a:r>
            <a:r>
              <a:rPr lang="el-GR" sz="3200" dirty="0"/>
              <a:t>,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πηγάζει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διανοήσεως.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173385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793E5-F947-3640-8F74-EDB512D9F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10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2FC59-5A8D-B040-AFEB-2B7E7C675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7" y="133165"/>
            <a:ext cx="12011486" cy="66538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500" dirty="0" err="1"/>
              <a:t>Στὴ</a:t>
            </a:r>
            <a:r>
              <a:rPr lang="el-GR" sz="3500" dirty="0"/>
              <a:t> </a:t>
            </a:r>
            <a:r>
              <a:rPr lang="el-GR" sz="3500" dirty="0" err="1"/>
              <a:t>ρητορικὴ</a:t>
            </a:r>
            <a:r>
              <a:rPr lang="el-GR" sz="3500" dirty="0"/>
              <a:t> τέχνη (γενικότερα) «</a:t>
            </a:r>
            <a:r>
              <a:rPr lang="el-GR" sz="3500" dirty="0" err="1"/>
              <a:t>μιμικὴ</a:t>
            </a:r>
            <a:r>
              <a:rPr lang="el-GR" sz="3500" dirty="0"/>
              <a:t>»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διδασκαλία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σωστοῦ</a:t>
            </a:r>
            <a:r>
              <a:rPr lang="el-GR" sz="3500" dirty="0"/>
              <a:t> τρόπου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σωματικῶν</a:t>
            </a:r>
            <a:r>
              <a:rPr lang="el-GR" sz="3500" dirty="0"/>
              <a:t> κινήσεων, </a:t>
            </a:r>
            <a:r>
              <a:rPr lang="el-GR" sz="3500" dirty="0" err="1"/>
              <a:t>οἱ</a:t>
            </a:r>
            <a:r>
              <a:rPr lang="el-GR" sz="3500" dirty="0"/>
              <a:t> </a:t>
            </a:r>
            <a:r>
              <a:rPr lang="el-GR" sz="3500" dirty="0" err="1"/>
              <a:t>ὁποῖες</a:t>
            </a:r>
            <a:r>
              <a:rPr lang="el-GR" sz="3500" dirty="0"/>
              <a:t> συνοδεύουν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ἐκφορὰ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λόγου.</a:t>
            </a:r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φυσικὸ</a:t>
            </a:r>
            <a:r>
              <a:rPr lang="el-GR" sz="3500" dirty="0"/>
              <a:t> </a:t>
            </a:r>
            <a:r>
              <a:rPr lang="el-GR" sz="3500" dirty="0" err="1"/>
              <a:t>ἐπακόλουθο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ρητορικοῦ</a:t>
            </a:r>
            <a:r>
              <a:rPr lang="el-GR" sz="3500" dirty="0"/>
              <a:t> λόγου </a:t>
            </a:r>
            <a:r>
              <a:rPr lang="el-GR" sz="3500" dirty="0" err="1"/>
              <a:t>νὰ</a:t>
            </a:r>
            <a:r>
              <a:rPr lang="el-GR" sz="3500" dirty="0"/>
              <a:t> συνοδεύεται </a:t>
            </a:r>
            <a:r>
              <a:rPr lang="el-GR" sz="3500" dirty="0" err="1"/>
              <a:t>ἀπὸ</a:t>
            </a:r>
            <a:r>
              <a:rPr lang="el-GR" sz="3500" dirty="0"/>
              <a:t> κινήσεις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χεριῶν</a:t>
            </a:r>
            <a:r>
              <a:rPr lang="el-GR" sz="3500" dirty="0"/>
              <a:t>, </a:t>
            </a:r>
            <a:r>
              <a:rPr lang="el-GR" sz="3500" dirty="0" err="1"/>
              <a:t>οἱ</a:t>
            </a:r>
            <a:r>
              <a:rPr lang="el-GR" sz="3500" dirty="0"/>
              <a:t> </a:t>
            </a:r>
            <a:r>
              <a:rPr lang="el-GR" sz="3500" dirty="0" err="1"/>
              <a:t>ὁποῖες</a:t>
            </a:r>
            <a:r>
              <a:rPr lang="el-GR" sz="3500" dirty="0"/>
              <a:t> </a:t>
            </a:r>
            <a:r>
              <a:rPr lang="el-GR" sz="3500" dirty="0" err="1"/>
              <a:t>καθιστοῦν</a:t>
            </a:r>
            <a:r>
              <a:rPr lang="el-GR" sz="3500" dirty="0"/>
              <a:t> παραστατικότερη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ὁμιλία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βοηθοῦν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ρήτορα </a:t>
            </a:r>
            <a:r>
              <a:rPr lang="el-GR" sz="3500" dirty="0" err="1"/>
              <a:t>νὰ</a:t>
            </a:r>
            <a:r>
              <a:rPr lang="el-GR" sz="3500" dirty="0"/>
              <a:t> </a:t>
            </a:r>
            <a:r>
              <a:rPr lang="el-GR" sz="3500" dirty="0" err="1"/>
              <a:t>ἐξωτερικεύσει</a:t>
            </a:r>
            <a:r>
              <a:rPr lang="el-GR" sz="3500" dirty="0"/>
              <a:t> </a:t>
            </a:r>
            <a:r>
              <a:rPr lang="el-GR" sz="3500" dirty="0" err="1"/>
              <a:t>καλίτερα</a:t>
            </a:r>
            <a:r>
              <a:rPr lang="el-GR" sz="3500" dirty="0"/>
              <a:t> </a:t>
            </a:r>
            <a:r>
              <a:rPr lang="el-GR" sz="3500" dirty="0" err="1"/>
              <a:t>τὸν</a:t>
            </a:r>
            <a:r>
              <a:rPr lang="el-GR" sz="3500" dirty="0"/>
              <a:t> </a:t>
            </a:r>
            <a:r>
              <a:rPr lang="el-GR" sz="3500" dirty="0" err="1"/>
              <a:t>ἐκφερόμενο</a:t>
            </a:r>
            <a:r>
              <a:rPr lang="el-GR" sz="3500" dirty="0"/>
              <a:t> λόγο του. </a:t>
            </a:r>
            <a:r>
              <a:rPr lang="el-GR" sz="3500" dirty="0" err="1"/>
              <a:t>Ἡ</a:t>
            </a:r>
            <a:r>
              <a:rPr lang="el-GR" sz="3500" dirty="0"/>
              <a:t> κίνηση, </a:t>
            </a:r>
            <a:r>
              <a:rPr lang="el-GR" sz="3500" dirty="0" err="1"/>
              <a:t>ἄλλωστε</a:t>
            </a:r>
            <a:r>
              <a:rPr lang="el-GR" sz="3500" dirty="0"/>
              <a:t>, </a:t>
            </a:r>
            <a:r>
              <a:rPr lang="el-GR" sz="3500" dirty="0" err="1"/>
              <a:t>εἶναι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συνοδευτικὸ</a:t>
            </a:r>
            <a:r>
              <a:rPr lang="el-GR" sz="3500" dirty="0"/>
              <a:t> </a:t>
            </a:r>
            <a:r>
              <a:rPr lang="el-GR" sz="3500" dirty="0" err="1"/>
              <a:t>στοιχεῖο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ζωῆς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δὲ</a:t>
            </a:r>
            <a:r>
              <a:rPr lang="el-GR" sz="3500" dirty="0"/>
              <a:t> </a:t>
            </a:r>
            <a:r>
              <a:rPr lang="el-GR" sz="3500" dirty="0" err="1"/>
              <a:t>ἔλλειψή</a:t>
            </a:r>
            <a:r>
              <a:rPr lang="el-GR" sz="3500" dirty="0"/>
              <a:t> της προσιδιάζει </a:t>
            </a:r>
            <a:r>
              <a:rPr lang="el-GR" sz="3500" dirty="0" err="1"/>
              <a:t>στὴν</a:t>
            </a:r>
            <a:r>
              <a:rPr lang="el-GR" sz="3500" dirty="0"/>
              <a:t> κατάσταση </a:t>
            </a:r>
            <a:r>
              <a:rPr lang="el-GR" sz="3500" dirty="0" err="1"/>
              <a:t>τοῦ</a:t>
            </a:r>
            <a:r>
              <a:rPr lang="el-GR" sz="3500" dirty="0"/>
              <a:t> θανάτου. </a:t>
            </a:r>
            <a:r>
              <a:rPr lang="el-GR" sz="3500" dirty="0" err="1"/>
              <a:t>Ἑπομένως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κίνηση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χεριῶν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ἐκκλησιαστικοῦ</a:t>
            </a:r>
            <a:r>
              <a:rPr lang="el-GR" sz="3500" dirty="0"/>
              <a:t> ρήτορα δηλώνει, </a:t>
            </a:r>
            <a:r>
              <a:rPr lang="el-GR" sz="3500" dirty="0" err="1"/>
              <a:t>αὐτόματα</a:t>
            </a:r>
            <a:r>
              <a:rPr lang="el-GR" sz="3500" dirty="0"/>
              <a:t>, </a:t>
            </a:r>
            <a:r>
              <a:rPr lang="el-GR" sz="3500" dirty="0" err="1"/>
              <a:t>τὴ</a:t>
            </a:r>
            <a:r>
              <a:rPr lang="el-GR" sz="3500" dirty="0"/>
              <a:t> ζωτικότητα </a:t>
            </a:r>
            <a:r>
              <a:rPr lang="el-GR" sz="3500" dirty="0" err="1"/>
              <a:t>τοῦ</a:t>
            </a:r>
            <a:r>
              <a:rPr lang="el-GR" sz="3500" dirty="0"/>
              <a:t> λόγου του.</a:t>
            </a:r>
            <a:endParaRPr lang="en-GR" sz="3500" dirty="0"/>
          </a:p>
          <a:p>
            <a:pPr marL="0" indent="0">
              <a:buNone/>
            </a:pPr>
            <a:r>
              <a:rPr lang="el-GR" sz="3500" dirty="0"/>
              <a:t>• </a:t>
            </a:r>
            <a:r>
              <a:rPr lang="el-GR" sz="3500" dirty="0" err="1"/>
              <a:t>Ἡ</a:t>
            </a:r>
            <a:r>
              <a:rPr lang="el-GR" sz="3500" dirty="0"/>
              <a:t> χειρονομία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ἔκφραση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φυσιογνωμίας συμπληρώνει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λεκτικὸ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ρήτορα.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τὶς</a:t>
            </a:r>
            <a:r>
              <a:rPr lang="el-GR" sz="3500" dirty="0"/>
              <a:t> κινήσεις </a:t>
            </a:r>
            <a:r>
              <a:rPr lang="el-GR" sz="3500" dirty="0" err="1"/>
              <a:t>τοῦ</a:t>
            </a:r>
            <a:r>
              <a:rPr lang="el-GR" sz="3500" dirty="0"/>
              <a:t> σώματός του, </a:t>
            </a:r>
            <a:r>
              <a:rPr lang="el-GR" sz="3500" dirty="0" err="1"/>
              <a:t>ὁ</a:t>
            </a:r>
            <a:r>
              <a:rPr lang="el-GR" sz="3500" dirty="0"/>
              <a:t> </a:t>
            </a:r>
            <a:r>
              <a:rPr lang="el-GR" sz="3500" dirty="0" err="1"/>
              <a:t>ἐκκλησιαστικὸς</a:t>
            </a:r>
            <a:r>
              <a:rPr lang="el-GR" sz="3500" dirty="0"/>
              <a:t> ρήτορας </a:t>
            </a:r>
            <a:r>
              <a:rPr lang="el-GR" sz="3500" dirty="0" err="1"/>
              <a:t>ἐκφράζει</a:t>
            </a:r>
            <a:r>
              <a:rPr lang="el-GR" sz="3500" dirty="0"/>
              <a:t> </a:t>
            </a:r>
            <a:r>
              <a:rPr lang="el-GR" sz="3500" dirty="0" err="1"/>
              <a:t>τὸσο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κατάσταση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ψυχῆς</a:t>
            </a:r>
            <a:r>
              <a:rPr lang="el-GR" sz="3500" dirty="0"/>
              <a:t> του, </a:t>
            </a:r>
            <a:r>
              <a:rPr lang="el-GR" sz="3500" dirty="0" err="1"/>
              <a:t>ὅσο</a:t>
            </a:r>
            <a:r>
              <a:rPr lang="el-GR" sz="3500" dirty="0"/>
              <a:t>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ἰδιαιτερότητα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ἐννοιῶν</a:t>
            </a:r>
            <a:r>
              <a:rPr lang="el-GR" sz="3500" dirty="0"/>
              <a:t> </a:t>
            </a:r>
            <a:r>
              <a:rPr lang="el-GR" sz="3500" dirty="0" err="1"/>
              <a:t>ποὺ</a:t>
            </a:r>
            <a:r>
              <a:rPr lang="el-GR" sz="3500" dirty="0"/>
              <a:t> </a:t>
            </a:r>
            <a:r>
              <a:rPr lang="el-GR" sz="3500" dirty="0" err="1"/>
              <a:t>χρησιμοποιεῖ</a:t>
            </a:r>
            <a:r>
              <a:rPr lang="el-GR" sz="3500" dirty="0"/>
              <a:t> </a:t>
            </a:r>
            <a:r>
              <a:rPr lang="el-GR" sz="3500" dirty="0" err="1"/>
              <a:t>στὸ</a:t>
            </a:r>
            <a:r>
              <a:rPr lang="el-GR" sz="3500" dirty="0"/>
              <a:t> λόγο του. </a:t>
            </a:r>
            <a:r>
              <a:rPr lang="el-GR" sz="3500" dirty="0" err="1"/>
              <a:t>Ἐκφράζει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ὕπαρξη</a:t>
            </a:r>
            <a:r>
              <a:rPr lang="el-GR" sz="3500" dirty="0"/>
              <a:t> </a:t>
            </a:r>
            <a:r>
              <a:rPr lang="el-GR" sz="3500" dirty="0" err="1"/>
              <a:t>ἤ</a:t>
            </a:r>
            <a:r>
              <a:rPr lang="el-GR" sz="3500" dirty="0"/>
              <a:t> </a:t>
            </a:r>
            <a:r>
              <a:rPr lang="el-GR" sz="3500" dirty="0" err="1"/>
              <a:t>ἀπουσία</a:t>
            </a:r>
            <a:r>
              <a:rPr lang="el-GR" sz="3500" dirty="0"/>
              <a:t> </a:t>
            </a:r>
            <a:r>
              <a:rPr lang="el-GR" sz="3500" dirty="0" err="1"/>
              <a:t>τῆς</a:t>
            </a:r>
            <a:r>
              <a:rPr lang="el-GR" sz="3500" dirty="0"/>
              <a:t> </a:t>
            </a:r>
            <a:r>
              <a:rPr lang="el-GR" sz="3500" dirty="0" err="1"/>
              <a:t>ἱεροπρέπειας</a:t>
            </a:r>
            <a:r>
              <a:rPr lang="el-GR" sz="3500" dirty="0"/>
              <a:t>, </a:t>
            </a:r>
            <a:r>
              <a:rPr lang="el-GR" sz="3500" dirty="0" err="1"/>
              <a:t>τοῦ</a:t>
            </a:r>
            <a:r>
              <a:rPr lang="el-GR" sz="3500" dirty="0"/>
              <a:t> ζήλου </a:t>
            </a:r>
            <a:r>
              <a:rPr lang="el-GR" sz="3500" dirty="0" err="1"/>
              <a:t>καὶ</a:t>
            </a:r>
            <a:r>
              <a:rPr lang="el-GR" sz="3500" dirty="0"/>
              <a:t> </a:t>
            </a:r>
            <a:r>
              <a:rPr lang="el-GR" sz="3500" dirty="0" err="1"/>
              <a:t>τῶν</a:t>
            </a:r>
            <a:r>
              <a:rPr lang="el-GR" sz="3500" dirty="0"/>
              <a:t> </a:t>
            </a:r>
            <a:r>
              <a:rPr lang="el-GR" sz="3500" dirty="0" err="1"/>
              <a:t>ἐπικοινωνιακῶν</a:t>
            </a:r>
            <a:r>
              <a:rPr lang="el-GR" sz="3500" dirty="0"/>
              <a:t> του δυνατοτήτων.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τὸν</a:t>
            </a:r>
            <a:r>
              <a:rPr lang="el-GR" sz="3500" dirty="0"/>
              <a:t> τρόπο </a:t>
            </a:r>
            <a:r>
              <a:rPr lang="el-GR" sz="3500" dirty="0" err="1"/>
              <a:t>αὐτό</a:t>
            </a:r>
            <a:r>
              <a:rPr lang="el-GR" sz="3500" dirty="0"/>
              <a:t>, </a:t>
            </a:r>
            <a:r>
              <a:rPr lang="el-GR" sz="3500" dirty="0" err="1"/>
              <a:t>ἡ</a:t>
            </a:r>
            <a:r>
              <a:rPr lang="el-GR" sz="3500" dirty="0"/>
              <a:t> </a:t>
            </a:r>
            <a:r>
              <a:rPr lang="el-GR" sz="3500" dirty="0" err="1"/>
              <a:t>ὅραση</a:t>
            </a:r>
            <a:r>
              <a:rPr lang="el-GR" sz="3500" dirty="0"/>
              <a:t> </a:t>
            </a:r>
            <a:r>
              <a:rPr lang="el-GR" sz="3500" dirty="0" err="1"/>
              <a:t>συνεπικουρεῖ</a:t>
            </a:r>
            <a:r>
              <a:rPr lang="el-GR" sz="3500" dirty="0"/>
              <a:t> </a:t>
            </a:r>
            <a:r>
              <a:rPr lang="el-GR" sz="3500" dirty="0" err="1"/>
              <a:t>τὴν</a:t>
            </a:r>
            <a:r>
              <a:rPr lang="el-GR" sz="3500" dirty="0"/>
              <a:t> </a:t>
            </a:r>
            <a:r>
              <a:rPr lang="el-GR" sz="3500" dirty="0" err="1"/>
              <a:t>ἀκοή</a:t>
            </a:r>
            <a:r>
              <a:rPr lang="el-GR" sz="3500" dirty="0"/>
              <a:t>, συμβάλλοντας περισσότερο </a:t>
            </a:r>
            <a:r>
              <a:rPr lang="el-GR" sz="3500" dirty="0" err="1"/>
              <a:t>στὴν</a:t>
            </a:r>
            <a:r>
              <a:rPr lang="el-GR" sz="3500" dirty="0"/>
              <a:t> </a:t>
            </a:r>
            <a:r>
              <a:rPr lang="el-GR" sz="3500" dirty="0" err="1"/>
              <a:t>ἐπικοινωνία</a:t>
            </a:r>
            <a:r>
              <a:rPr lang="el-GR" sz="3500" dirty="0"/>
              <a:t> </a:t>
            </a:r>
            <a:r>
              <a:rPr lang="el-GR" sz="3500" dirty="0" err="1"/>
              <a:t>τοῦ</a:t>
            </a:r>
            <a:r>
              <a:rPr lang="el-GR" sz="3500" dirty="0"/>
              <a:t> </a:t>
            </a:r>
            <a:r>
              <a:rPr lang="el-GR" sz="3500" dirty="0" err="1"/>
              <a:t>ὁμιλητῆ</a:t>
            </a:r>
            <a:r>
              <a:rPr lang="el-GR" sz="3500" dirty="0"/>
              <a:t> </a:t>
            </a:r>
            <a:r>
              <a:rPr lang="el-GR" sz="3500" dirty="0" err="1"/>
              <a:t>μὲ</a:t>
            </a:r>
            <a:r>
              <a:rPr lang="el-GR" sz="3500" dirty="0"/>
              <a:t> </a:t>
            </a:r>
            <a:r>
              <a:rPr lang="el-GR" sz="3500" dirty="0" err="1"/>
              <a:t>τὸ</a:t>
            </a:r>
            <a:r>
              <a:rPr lang="el-GR" sz="3500" dirty="0"/>
              <a:t> </a:t>
            </a:r>
            <a:r>
              <a:rPr lang="el-GR" sz="3500" dirty="0" err="1"/>
              <a:t>ἀκροτήριό</a:t>
            </a:r>
            <a:r>
              <a:rPr lang="el-GR" sz="3500" dirty="0"/>
              <a:t> του.</a:t>
            </a:r>
            <a:endParaRPr lang="en-GR" sz="35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5137966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9222A-650B-9D4E-AD72-4A5E2A7E6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8AE78-1D42-0145-BC66-DA6A10305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98" y="106531"/>
            <a:ext cx="11958221" cy="662141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l-GR" sz="7600" dirty="0"/>
              <a:t>• </a:t>
            </a:r>
            <a:r>
              <a:rPr lang="el-GR" sz="7600" dirty="0" err="1"/>
              <a:t>Εἶναι</a:t>
            </a:r>
            <a:r>
              <a:rPr lang="el-GR" sz="7600" dirty="0"/>
              <a:t>, </a:t>
            </a:r>
            <a:r>
              <a:rPr lang="el-GR" sz="7600" dirty="0" err="1"/>
              <a:t>ὅμως</a:t>
            </a:r>
            <a:r>
              <a:rPr lang="el-GR" sz="7600" dirty="0"/>
              <a:t>, </a:t>
            </a:r>
            <a:r>
              <a:rPr lang="el-GR" sz="7600" dirty="0" err="1"/>
              <a:t>προφανὲς</a:t>
            </a:r>
            <a:r>
              <a:rPr lang="el-GR" sz="7600" dirty="0"/>
              <a:t> </a:t>
            </a:r>
            <a:r>
              <a:rPr lang="el-GR" sz="7600" dirty="0" err="1"/>
              <a:t>ὅτι</a:t>
            </a:r>
            <a:r>
              <a:rPr lang="el-GR" sz="7600" dirty="0"/>
              <a:t> </a:t>
            </a:r>
            <a:r>
              <a:rPr lang="el-GR" sz="7600" dirty="0" err="1"/>
              <a:t>ἐνῶ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μετριασμένες κινήσεις </a:t>
            </a:r>
            <a:r>
              <a:rPr lang="el-GR" sz="7600" dirty="0" err="1"/>
              <a:t>τῶν</a:t>
            </a:r>
            <a:r>
              <a:rPr lang="el-GR" sz="7600" dirty="0"/>
              <a:t> </a:t>
            </a:r>
            <a:r>
              <a:rPr lang="el-GR" sz="7600" dirty="0" err="1"/>
              <a:t>χεριῶν</a:t>
            </a:r>
            <a:r>
              <a:rPr lang="el-GR" sz="7600" dirty="0"/>
              <a:t> </a:t>
            </a:r>
            <a:r>
              <a:rPr lang="el-GR" sz="7600" dirty="0" err="1"/>
              <a:t>καθιστοῦν</a:t>
            </a:r>
            <a:r>
              <a:rPr lang="el-GR" sz="7600" dirty="0"/>
              <a:t> </a:t>
            </a:r>
            <a:r>
              <a:rPr lang="el-GR" sz="7600" dirty="0" err="1"/>
              <a:t>ζωντανὸ</a:t>
            </a:r>
            <a:r>
              <a:rPr lang="el-GR" sz="7600" dirty="0"/>
              <a:t> </a:t>
            </a:r>
            <a:r>
              <a:rPr lang="el-GR" sz="7600" dirty="0" err="1"/>
              <a:t>τὸν</a:t>
            </a:r>
            <a:r>
              <a:rPr lang="el-GR" sz="7600" dirty="0"/>
              <a:t> </a:t>
            </a:r>
            <a:r>
              <a:rPr lang="el-GR" sz="7600" dirty="0" err="1"/>
              <a:t>ἐκφερόμενο</a:t>
            </a:r>
            <a:r>
              <a:rPr lang="el-GR" sz="7600" dirty="0"/>
              <a:t> λόγο (προσδίδοντάς του, παράλληλα, </a:t>
            </a:r>
            <a:r>
              <a:rPr lang="el-GR" sz="7600" dirty="0" err="1"/>
              <a:t>τὴν</a:t>
            </a:r>
            <a:r>
              <a:rPr lang="el-GR" sz="7600" dirty="0"/>
              <a:t> </a:t>
            </a:r>
            <a:r>
              <a:rPr lang="el-GR" sz="7600" dirty="0" err="1"/>
              <a:t>ἀπαραίτητη</a:t>
            </a:r>
            <a:r>
              <a:rPr lang="el-GR" sz="7600" dirty="0"/>
              <a:t> </a:t>
            </a:r>
            <a:r>
              <a:rPr lang="el-GR" sz="7600" dirty="0" err="1"/>
              <a:t>πειθὼ</a:t>
            </a:r>
            <a:r>
              <a:rPr lang="el-GR" sz="7600" dirty="0"/>
              <a:t>),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ὅποια</a:t>
            </a:r>
            <a:r>
              <a:rPr lang="el-GR" sz="7600" dirty="0"/>
              <a:t> </a:t>
            </a:r>
            <a:r>
              <a:rPr lang="el-GR" sz="7600" dirty="0" err="1"/>
              <a:t>ὑπερβολὴ</a:t>
            </a:r>
            <a:r>
              <a:rPr lang="el-GR" sz="7600" dirty="0"/>
              <a:t> </a:t>
            </a:r>
            <a:r>
              <a:rPr lang="el-GR" sz="7600" dirty="0" err="1"/>
              <a:t>ἐπιφέρει</a:t>
            </a:r>
            <a:r>
              <a:rPr lang="el-GR" sz="7600" dirty="0"/>
              <a:t> </a:t>
            </a:r>
            <a:r>
              <a:rPr lang="el-GR" sz="7600" dirty="0" err="1"/>
              <a:t>ἀντίθετα</a:t>
            </a:r>
            <a:r>
              <a:rPr lang="el-GR" sz="7600" dirty="0"/>
              <a:t> </a:t>
            </a:r>
            <a:r>
              <a:rPr lang="el-GR" sz="7600" dirty="0" err="1"/>
              <a:t>ἀποτελέσματα</a:t>
            </a:r>
            <a:r>
              <a:rPr lang="el-GR" sz="7600" dirty="0"/>
              <a:t>, καταστρατηγώντας </a:t>
            </a:r>
            <a:r>
              <a:rPr lang="el-GR" sz="7600" dirty="0" err="1"/>
              <a:t>τὴ</a:t>
            </a:r>
            <a:r>
              <a:rPr lang="el-GR" sz="7600" dirty="0"/>
              <a:t> σεμνότητα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ἱεροπρέπεια</a:t>
            </a:r>
            <a:r>
              <a:rPr lang="el-GR" sz="7600" dirty="0"/>
              <a:t> </a:t>
            </a:r>
            <a:r>
              <a:rPr lang="el-GR" sz="7600" dirty="0" err="1"/>
              <a:t>τοῦ</a:t>
            </a:r>
            <a:r>
              <a:rPr lang="el-GR" sz="7600" dirty="0"/>
              <a:t> </a:t>
            </a:r>
            <a:r>
              <a:rPr lang="el-GR" sz="7600" dirty="0" err="1"/>
              <a:t>ἐκκλησιαστικοῦ</a:t>
            </a:r>
            <a:r>
              <a:rPr lang="el-GR" sz="7600" dirty="0"/>
              <a:t> λόγου </a:t>
            </a:r>
            <a:r>
              <a:rPr lang="el-GR" sz="7600" dirty="0" err="1"/>
              <a:t>καὶ</a:t>
            </a:r>
            <a:r>
              <a:rPr lang="el-GR" sz="7600" dirty="0"/>
              <a:t> καθιστώντας </a:t>
            </a:r>
            <a:r>
              <a:rPr lang="el-GR" sz="7600" dirty="0" err="1"/>
              <a:t>τὸν</a:t>
            </a:r>
            <a:r>
              <a:rPr lang="el-GR" sz="7600" dirty="0"/>
              <a:t> </a:t>
            </a:r>
            <a:r>
              <a:rPr lang="el-GR" sz="7600" dirty="0" err="1"/>
              <a:t>ἐκκλησιαστικὸ</a:t>
            </a:r>
            <a:r>
              <a:rPr lang="el-GR" sz="7600" dirty="0"/>
              <a:t> ρήτορα </a:t>
            </a:r>
            <a:r>
              <a:rPr lang="el-GR" sz="7600" dirty="0" err="1"/>
              <a:t>ὡς</a:t>
            </a:r>
            <a:r>
              <a:rPr lang="el-GR" sz="7600" dirty="0"/>
              <a:t> </a:t>
            </a:r>
            <a:r>
              <a:rPr lang="el-GR" sz="7600" dirty="0" err="1"/>
              <a:t>ἕνα</a:t>
            </a:r>
            <a:r>
              <a:rPr lang="el-GR" sz="7600" dirty="0"/>
              <a:t> </a:t>
            </a:r>
            <a:r>
              <a:rPr lang="el-GR" sz="7600" dirty="0" err="1"/>
              <a:t>εὐτράπελο</a:t>
            </a:r>
            <a:r>
              <a:rPr lang="el-GR" sz="7600" dirty="0"/>
              <a:t> θέαμα </a:t>
            </a:r>
            <a:r>
              <a:rPr lang="el-GR" sz="7600" dirty="0" err="1"/>
              <a:t>στὰ</a:t>
            </a:r>
            <a:r>
              <a:rPr lang="el-GR" sz="7600" dirty="0"/>
              <a:t> μάτια </a:t>
            </a:r>
            <a:r>
              <a:rPr lang="el-GR" sz="7600" dirty="0" err="1"/>
              <a:t>τῶν</a:t>
            </a:r>
            <a:r>
              <a:rPr lang="el-GR" sz="7600" dirty="0"/>
              <a:t> </a:t>
            </a:r>
            <a:r>
              <a:rPr lang="el-GR" sz="7600" dirty="0" err="1"/>
              <a:t>ἀκροατῶν</a:t>
            </a:r>
            <a:r>
              <a:rPr lang="el-GR" sz="7600" dirty="0"/>
              <a:t> του. </a:t>
            </a:r>
            <a:r>
              <a:rPr lang="el-GR" sz="7600" dirty="0" err="1"/>
              <a:t>Στὴν</a:t>
            </a:r>
            <a:r>
              <a:rPr lang="el-GR" sz="7600" dirty="0"/>
              <a:t> περίπτωση </a:t>
            </a:r>
            <a:r>
              <a:rPr lang="el-GR" sz="7600" dirty="0" err="1"/>
              <a:t>αὐτή</a:t>
            </a:r>
            <a:r>
              <a:rPr lang="el-GR" sz="7600" dirty="0"/>
              <a:t>, </a:t>
            </a:r>
            <a:r>
              <a:rPr lang="el-GR" sz="7600" dirty="0" err="1"/>
              <a:t>ὅμως</a:t>
            </a:r>
            <a:r>
              <a:rPr lang="el-GR" sz="7600" dirty="0"/>
              <a:t>, </a:t>
            </a:r>
            <a:r>
              <a:rPr lang="el-GR" sz="7600" dirty="0" err="1"/>
              <a:t>δὲν</a:t>
            </a:r>
            <a:r>
              <a:rPr lang="el-GR" sz="7600" dirty="0"/>
              <a:t> </a:t>
            </a:r>
            <a:r>
              <a:rPr lang="el-GR" sz="7600" dirty="0" err="1"/>
              <a:t>μπορεῖ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οἰκοδομηθεῖ</a:t>
            </a:r>
            <a:r>
              <a:rPr lang="el-GR" sz="7600" dirty="0"/>
              <a:t> κάποια σχέση </a:t>
            </a:r>
            <a:r>
              <a:rPr lang="el-GR" sz="7600" dirty="0" err="1"/>
              <a:t>ἀνάμεσα</a:t>
            </a:r>
            <a:r>
              <a:rPr lang="el-GR" sz="7600" dirty="0"/>
              <a:t> </a:t>
            </a:r>
            <a:r>
              <a:rPr lang="el-GR" sz="7600" dirty="0" err="1"/>
              <a:t>στὸν</a:t>
            </a:r>
            <a:r>
              <a:rPr lang="el-GR" sz="7600" dirty="0"/>
              <a:t> </a:t>
            </a:r>
            <a:r>
              <a:rPr lang="el-GR" sz="7600" dirty="0" err="1"/>
              <a:t>ἐκκλησιαστικὸ</a:t>
            </a:r>
            <a:r>
              <a:rPr lang="el-GR" sz="7600" dirty="0"/>
              <a:t> ρήτορα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τὸ</a:t>
            </a:r>
            <a:r>
              <a:rPr lang="el-GR" sz="7600" dirty="0"/>
              <a:t> </a:t>
            </a:r>
            <a:r>
              <a:rPr lang="el-GR" sz="7600" dirty="0" err="1"/>
              <a:t>ἀκροατήριό</a:t>
            </a:r>
            <a:r>
              <a:rPr lang="el-GR" sz="7600" dirty="0"/>
              <a:t> του.</a:t>
            </a:r>
            <a:endParaRPr lang="en-GR" sz="7600" dirty="0"/>
          </a:p>
          <a:p>
            <a:pPr marL="0" indent="0">
              <a:buNone/>
            </a:pPr>
            <a:r>
              <a:rPr lang="el-GR" sz="7600" dirty="0"/>
              <a:t>• </a:t>
            </a:r>
            <a:r>
              <a:rPr lang="el-GR" sz="7600" dirty="0" err="1"/>
              <a:t>Θὰ</a:t>
            </a:r>
            <a:r>
              <a:rPr lang="el-GR" sz="7600" dirty="0"/>
              <a:t> </a:t>
            </a:r>
            <a:r>
              <a:rPr lang="el-GR" sz="7600" dirty="0" err="1"/>
              <a:t>ἦταν</a:t>
            </a:r>
            <a:r>
              <a:rPr lang="el-GR" sz="7600" dirty="0"/>
              <a:t> χρήσιμο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ἐπισημάνουμε</a:t>
            </a:r>
            <a:r>
              <a:rPr lang="el-GR" sz="7600" dirty="0"/>
              <a:t> κάποιες </a:t>
            </a:r>
            <a:r>
              <a:rPr lang="el-GR" sz="7600" dirty="0" err="1"/>
              <a:t>ἐπιμέρους</a:t>
            </a:r>
            <a:r>
              <a:rPr lang="el-GR" sz="7600" dirty="0"/>
              <a:t> </a:t>
            </a:r>
            <a:r>
              <a:rPr lang="el-GR" sz="7600" dirty="0" err="1"/>
              <a:t>πτυχὲς</a:t>
            </a:r>
            <a:r>
              <a:rPr lang="el-GR" sz="7600" dirty="0"/>
              <a:t> </a:t>
            </a:r>
            <a:r>
              <a:rPr lang="el-GR" sz="7600" dirty="0" err="1"/>
              <a:t>τοῦ</a:t>
            </a:r>
            <a:r>
              <a:rPr lang="el-GR" sz="7600" dirty="0"/>
              <a:t> θέματος </a:t>
            </a:r>
            <a:r>
              <a:rPr lang="el-GR" sz="7600" dirty="0" err="1"/>
              <a:t>τῶν</a:t>
            </a:r>
            <a:r>
              <a:rPr lang="el-GR" sz="7600" dirty="0"/>
              <a:t> κινήσεων </a:t>
            </a:r>
            <a:r>
              <a:rPr lang="el-GR" sz="7600" dirty="0" err="1"/>
              <a:t>τοῦ</a:t>
            </a:r>
            <a:r>
              <a:rPr lang="el-GR" sz="7600" dirty="0"/>
              <a:t> σώματος: </a:t>
            </a:r>
            <a:r>
              <a:rPr lang="el-GR" sz="7600" dirty="0" err="1"/>
              <a:t>τὸ</a:t>
            </a:r>
            <a:r>
              <a:rPr lang="el-GR" sz="7600" dirty="0"/>
              <a:t> κεφάλι </a:t>
            </a:r>
            <a:r>
              <a:rPr lang="el-GR" sz="7600" dirty="0" err="1"/>
              <a:t>τοῦ</a:t>
            </a:r>
            <a:r>
              <a:rPr lang="el-GR" sz="7600" dirty="0"/>
              <a:t> </a:t>
            </a:r>
            <a:r>
              <a:rPr lang="el-GR" sz="7600" dirty="0" err="1"/>
              <a:t>ἐκκλησιαστικοῦ</a:t>
            </a:r>
            <a:r>
              <a:rPr lang="el-GR" sz="7600" dirty="0"/>
              <a:t> ρήτορα </a:t>
            </a:r>
            <a:r>
              <a:rPr lang="el-GR" sz="7600" dirty="0" err="1"/>
              <a:t>δὲν</a:t>
            </a:r>
            <a:r>
              <a:rPr lang="el-GR" sz="7600" dirty="0"/>
              <a:t> πρέπει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εὑρίσκεται</a:t>
            </a:r>
            <a:r>
              <a:rPr lang="el-GR" sz="7600" dirty="0"/>
              <a:t> </a:t>
            </a:r>
            <a:r>
              <a:rPr lang="el-GR" sz="7600" dirty="0" err="1"/>
              <a:t>σὲ</a:t>
            </a:r>
            <a:r>
              <a:rPr lang="el-GR" sz="7600" dirty="0"/>
              <a:t> κλίση (</a:t>
            </a:r>
            <a:r>
              <a:rPr lang="el-GR" sz="7600" dirty="0" err="1"/>
              <a:t>ἐπειδὴ</a:t>
            </a:r>
            <a:r>
              <a:rPr lang="el-GR" sz="7600" dirty="0"/>
              <a:t> </a:t>
            </a:r>
            <a:r>
              <a:rPr lang="el-GR" sz="7600" dirty="0" err="1"/>
              <a:t>ἴσως</a:t>
            </a:r>
            <a:r>
              <a:rPr lang="el-GR" sz="7600" dirty="0"/>
              <a:t> θέλει </a:t>
            </a:r>
            <a:r>
              <a:rPr lang="el-GR" sz="7600" dirty="0" err="1"/>
              <a:t>νὰ</a:t>
            </a:r>
            <a:r>
              <a:rPr lang="el-GR" sz="7600" dirty="0"/>
              <a:t> δηλώσει </a:t>
            </a:r>
            <a:r>
              <a:rPr lang="el-GR" sz="7600" dirty="0" err="1"/>
              <a:t>τὴν</a:t>
            </a:r>
            <a:r>
              <a:rPr lang="el-GR" sz="7600" dirty="0"/>
              <a:t> ταπείνωσή του), </a:t>
            </a:r>
            <a:r>
              <a:rPr lang="el-GR" sz="7600" dirty="0" err="1"/>
              <a:t>ἀλλὰ</a:t>
            </a:r>
            <a:r>
              <a:rPr lang="el-GR" sz="7600" dirty="0"/>
              <a:t> </a:t>
            </a:r>
            <a:r>
              <a:rPr lang="el-GR" sz="7600" dirty="0" err="1"/>
              <a:t>οὔτε</a:t>
            </a:r>
            <a:r>
              <a:rPr lang="el-GR" sz="7600" dirty="0"/>
              <a:t>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σὲ</a:t>
            </a:r>
            <a:r>
              <a:rPr lang="el-GR" sz="7600" dirty="0"/>
              <a:t> </a:t>
            </a:r>
            <a:r>
              <a:rPr lang="el-GR" sz="7600" dirty="0" err="1"/>
              <a:t>ἀνάταση</a:t>
            </a:r>
            <a:r>
              <a:rPr lang="el-GR" sz="7600" dirty="0"/>
              <a:t> (</a:t>
            </a:r>
            <a:r>
              <a:rPr lang="el-GR" sz="7600" dirty="0" err="1"/>
              <a:t>γεγονὸς</a:t>
            </a:r>
            <a:r>
              <a:rPr lang="el-GR" sz="7600" dirty="0"/>
              <a:t> </a:t>
            </a:r>
            <a:r>
              <a:rPr lang="el-GR" sz="7600" dirty="0" err="1"/>
              <a:t>ποὺ</a:t>
            </a:r>
            <a:r>
              <a:rPr lang="el-GR" sz="7600" dirty="0"/>
              <a:t> </a:t>
            </a:r>
            <a:r>
              <a:rPr lang="el-GR" sz="7600" dirty="0" err="1"/>
              <a:t>θὰ</a:t>
            </a:r>
            <a:r>
              <a:rPr lang="el-GR" sz="7600" dirty="0"/>
              <a:t> </a:t>
            </a:r>
            <a:r>
              <a:rPr lang="el-GR" sz="7600" dirty="0" err="1"/>
              <a:t>ὑποδήλωνε</a:t>
            </a:r>
            <a:r>
              <a:rPr lang="el-GR" sz="7600" dirty="0"/>
              <a:t> </a:t>
            </a:r>
            <a:r>
              <a:rPr lang="el-GR" sz="7600" dirty="0" err="1"/>
              <a:t>τὴν</a:t>
            </a:r>
            <a:r>
              <a:rPr lang="el-GR" sz="7600" dirty="0"/>
              <a:t> </a:t>
            </a:r>
            <a:r>
              <a:rPr lang="el-GR" sz="7600" dirty="0" err="1"/>
              <a:t>ἀλαζονία</a:t>
            </a:r>
            <a:r>
              <a:rPr lang="el-GR" sz="7600" dirty="0"/>
              <a:t> του). </a:t>
            </a:r>
            <a:r>
              <a:rPr lang="el-GR" sz="7600" dirty="0" err="1"/>
              <a:t>Ἡ</a:t>
            </a:r>
            <a:r>
              <a:rPr lang="el-GR" sz="7600" dirty="0"/>
              <a:t> κατάλληλη κίνηση </a:t>
            </a:r>
            <a:r>
              <a:rPr lang="el-GR" sz="7600" dirty="0" err="1"/>
              <a:t>τῆς</a:t>
            </a:r>
            <a:r>
              <a:rPr lang="el-GR" sz="7600" dirty="0"/>
              <a:t> </a:t>
            </a:r>
            <a:r>
              <a:rPr lang="el-GR" sz="7600" dirty="0" err="1"/>
              <a:t>κεφαλῆς</a:t>
            </a:r>
            <a:r>
              <a:rPr lang="el-GR" sz="7600" dirty="0"/>
              <a:t> </a:t>
            </a:r>
            <a:r>
              <a:rPr lang="el-GR" sz="7600" dirty="0" err="1"/>
              <a:t>θὰ</a:t>
            </a:r>
            <a:r>
              <a:rPr lang="el-GR" sz="7600" dirty="0"/>
              <a:t> </a:t>
            </a:r>
            <a:r>
              <a:rPr lang="el-GR" sz="7600" dirty="0" err="1"/>
              <a:t>μποροῦσε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ὑποβοηθήσει</a:t>
            </a:r>
            <a:r>
              <a:rPr lang="el-GR" sz="7600" dirty="0"/>
              <a:t> </a:t>
            </a:r>
            <a:r>
              <a:rPr lang="el-GR" sz="7600" dirty="0" err="1"/>
              <a:t>ὥστε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δηλωθεῖ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ἄρνηση</a:t>
            </a:r>
            <a:r>
              <a:rPr lang="el-GR" sz="7600" dirty="0"/>
              <a:t> </a:t>
            </a:r>
            <a:r>
              <a:rPr lang="el-GR" sz="7600" dirty="0" err="1"/>
              <a:t>ἤ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κατάφαση,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εὐλάβεια</a:t>
            </a:r>
            <a:r>
              <a:rPr lang="el-GR" sz="7600" dirty="0"/>
              <a:t>,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ἀμφιβολία</a:t>
            </a:r>
            <a:r>
              <a:rPr lang="el-GR" sz="7600" dirty="0"/>
              <a:t>, </a:t>
            </a:r>
            <a:r>
              <a:rPr lang="el-GR" sz="7600" dirty="0" err="1"/>
              <a:t>ὁ</a:t>
            </a:r>
            <a:r>
              <a:rPr lang="el-GR" sz="7600" dirty="0"/>
              <a:t> </a:t>
            </a:r>
            <a:r>
              <a:rPr lang="el-GR" sz="7600" dirty="0" err="1"/>
              <a:t>θαυμασμὸς</a:t>
            </a:r>
            <a:r>
              <a:rPr lang="el-GR" sz="7600" dirty="0"/>
              <a:t>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ἀγανάκτηση</a:t>
            </a:r>
            <a:r>
              <a:rPr lang="el-GR" sz="7600" dirty="0"/>
              <a:t>. </a:t>
            </a:r>
            <a:r>
              <a:rPr lang="el-GR" sz="7600" dirty="0" err="1"/>
              <a:t>Ἀλλὰ</a:t>
            </a:r>
            <a:r>
              <a:rPr lang="el-GR" sz="7600" dirty="0"/>
              <a:t> </a:t>
            </a:r>
            <a:r>
              <a:rPr lang="el-GR" sz="7600" dirty="0" err="1"/>
              <a:t>καὶ</a:t>
            </a:r>
            <a:r>
              <a:rPr lang="el-GR" sz="7600" dirty="0"/>
              <a:t> </a:t>
            </a:r>
            <a:r>
              <a:rPr lang="el-GR" sz="7600" dirty="0" err="1"/>
              <a:t>μὲ</a:t>
            </a:r>
            <a:r>
              <a:rPr lang="el-GR" sz="7600" dirty="0"/>
              <a:t> </a:t>
            </a:r>
            <a:r>
              <a:rPr lang="el-GR" sz="7600" dirty="0" err="1"/>
              <a:t>τὸ</a:t>
            </a:r>
            <a:r>
              <a:rPr lang="el-GR" sz="7600" dirty="0"/>
              <a:t> κατάλληλο βλέμμα </a:t>
            </a:r>
            <a:r>
              <a:rPr lang="el-GR" sz="7600" dirty="0" err="1"/>
              <a:t>πρὸς</a:t>
            </a:r>
            <a:r>
              <a:rPr lang="el-GR" sz="7600" dirty="0"/>
              <a:t> </a:t>
            </a:r>
            <a:r>
              <a:rPr lang="el-GR" sz="7600" dirty="0" err="1"/>
              <a:t>τοὺς</a:t>
            </a:r>
            <a:r>
              <a:rPr lang="el-GR" sz="7600" dirty="0"/>
              <a:t> </a:t>
            </a:r>
            <a:r>
              <a:rPr lang="el-GR" sz="7600" dirty="0" err="1"/>
              <a:t>ἀκροατές</a:t>
            </a:r>
            <a:r>
              <a:rPr lang="el-GR" sz="7600" dirty="0"/>
              <a:t>, </a:t>
            </a:r>
            <a:r>
              <a:rPr lang="el-GR" sz="7600" dirty="0" err="1"/>
              <a:t>ὁ</a:t>
            </a:r>
            <a:r>
              <a:rPr lang="el-GR" sz="7600" dirty="0"/>
              <a:t> </a:t>
            </a:r>
            <a:r>
              <a:rPr lang="el-GR" sz="7600" dirty="0" err="1"/>
              <a:t>ἐκκλησιαστικὸς</a:t>
            </a:r>
            <a:r>
              <a:rPr lang="el-GR" sz="7600" dirty="0"/>
              <a:t> ρήτορας </a:t>
            </a:r>
            <a:r>
              <a:rPr lang="el-GR" sz="7600" dirty="0" err="1"/>
              <a:t>μπορεῖ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ἐνισχύσει</a:t>
            </a:r>
            <a:r>
              <a:rPr lang="el-GR" sz="7600" dirty="0"/>
              <a:t> </a:t>
            </a:r>
            <a:r>
              <a:rPr lang="el-GR" sz="7600" dirty="0" err="1"/>
              <a:t>τὰ</a:t>
            </a:r>
            <a:r>
              <a:rPr lang="el-GR" sz="7600" dirty="0"/>
              <a:t> λεγόμενά του. </a:t>
            </a:r>
            <a:r>
              <a:rPr lang="el-GR" sz="7600" dirty="0" err="1"/>
              <a:t>Καλὸν</a:t>
            </a:r>
            <a:r>
              <a:rPr lang="el-GR" sz="7600" dirty="0"/>
              <a:t> </a:t>
            </a:r>
            <a:r>
              <a:rPr lang="el-GR" sz="7600" dirty="0" err="1"/>
              <a:t>θὰ</a:t>
            </a:r>
            <a:r>
              <a:rPr lang="el-GR" sz="7600" dirty="0"/>
              <a:t> </a:t>
            </a:r>
            <a:r>
              <a:rPr lang="el-GR" sz="7600" dirty="0" err="1"/>
              <a:t>εἶναι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κίνηση </a:t>
            </a:r>
            <a:r>
              <a:rPr lang="el-GR" sz="7600" dirty="0" err="1"/>
              <a:t>τῶν</a:t>
            </a:r>
            <a:r>
              <a:rPr lang="el-GR" sz="7600" dirty="0"/>
              <a:t> </a:t>
            </a:r>
            <a:r>
              <a:rPr lang="el-GR" sz="7600" dirty="0" err="1"/>
              <a:t>χεριῶν</a:t>
            </a:r>
            <a:r>
              <a:rPr lang="el-GR" sz="7600" dirty="0"/>
              <a:t> </a:t>
            </a:r>
            <a:r>
              <a:rPr lang="el-GR" sz="7600" dirty="0" err="1"/>
              <a:t>νὰ</a:t>
            </a:r>
            <a:r>
              <a:rPr lang="el-GR" sz="7600" dirty="0"/>
              <a:t> </a:t>
            </a:r>
            <a:r>
              <a:rPr lang="el-GR" sz="7600" dirty="0" err="1"/>
              <a:t>μὴν</a:t>
            </a:r>
            <a:r>
              <a:rPr lang="el-GR" sz="7600" dirty="0"/>
              <a:t> </a:t>
            </a:r>
            <a:r>
              <a:rPr lang="el-GR" sz="7600" dirty="0" err="1"/>
              <a:t>προξενεῖ</a:t>
            </a:r>
            <a:r>
              <a:rPr lang="el-GR" sz="7600" dirty="0"/>
              <a:t> </a:t>
            </a:r>
            <a:r>
              <a:rPr lang="el-GR" sz="7600" dirty="0" err="1"/>
              <a:t>τὴν</a:t>
            </a:r>
            <a:r>
              <a:rPr lang="el-GR" sz="7600" dirty="0"/>
              <a:t> κίνηση </a:t>
            </a:r>
            <a:r>
              <a:rPr lang="el-GR" sz="7600" dirty="0" err="1"/>
              <a:t>ὁλοκλήρου</a:t>
            </a:r>
            <a:r>
              <a:rPr lang="el-GR" sz="7600" dirty="0"/>
              <a:t> </a:t>
            </a:r>
            <a:r>
              <a:rPr lang="el-GR" sz="7600" dirty="0" err="1"/>
              <a:t>τοῦ</a:t>
            </a:r>
            <a:r>
              <a:rPr lang="el-GR" sz="7600" dirty="0"/>
              <a:t> σώματος, διότι τότε </a:t>
            </a:r>
            <a:r>
              <a:rPr lang="el-GR" sz="7600" dirty="0" err="1"/>
              <a:t>ἀποσπᾶται</a:t>
            </a:r>
            <a:r>
              <a:rPr lang="el-GR" sz="7600" dirty="0"/>
              <a:t> </a:t>
            </a:r>
            <a:r>
              <a:rPr lang="el-GR" sz="7600" dirty="0" err="1"/>
              <a:t>ἡ</a:t>
            </a:r>
            <a:r>
              <a:rPr lang="el-GR" sz="7600" dirty="0"/>
              <a:t> </a:t>
            </a:r>
            <a:r>
              <a:rPr lang="el-GR" sz="7600" dirty="0" err="1"/>
              <a:t>προσοχὴ</a:t>
            </a:r>
            <a:r>
              <a:rPr lang="el-GR" sz="7600" dirty="0"/>
              <a:t> </a:t>
            </a:r>
            <a:r>
              <a:rPr lang="el-GR" sz="7600" dirty="0" err="1"/>
              <a:t>τοῦ</a:t>
            </a:r>
            <a:r>
              <a:rPr lang="el-GR" sz="7600" dirty="0"/>
              <a:t> </a:t>
            </a:r>
            <a:r>
              <a:rPr lang="el-GR" sz="7600" dirty="0" err="1"/>
              <a:t>ἀκροατηρίου</a:t>
            </a:r>
            <a:r>
              <a:rPr lang="el-GR" sz="7600" dirty="0"/>
              <a:t> </a:t>
            </a:r>
            <a:r>
              <a:rPr lang="el-GR" sz="7600" dirty="0" err="1"/>
              <a:t>ἀπὸ</a:t>
            </a:r>
            <a:r>
              <a:rPr lang="el-GR" sz="7600" dirty="0"/>
              <a:t> </a:t>
            </a:r>
            <a:r>
              <a:rPr lang="el-GR" sz="7600" dirty="0" err="1"/>
              <a:t>τὰ</a:t>
            </a:r>
            <a:r>
              <a:rPr lang="el-GR" sz="7600" dirty="0"/>
              <a:t> λεγόμενα.</a:t>
            </a:r>
            <a:endParaRPr lang="en-GR" sz="76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09492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F79E9-C949-3E4B-8782-947987B0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887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F67E3-0219-3C42-9239-BBA2B2DCA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1" y="213064"/>
            <a:ext cx="12011488" cy="6551720"/>
          </a:xfrm>
        </p:spPr>
        <p:txBody>
          <a:bodyPr/>
          <a:lstStyle/>
          <a:p>
            <a:r>
              <a:rPr lang="el-GR" sz="3200" dirty="0" err="1"/>
              <a:t>Ἡ</a:t>
            </a:r>
            <a:r>
              <a:rPr lang="el-GR" sz="3200" dirty="0"/>
              <a:t> σαφήνεια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. «</a:t>
            </a:r>
            <a:r>
              <a:rPr lang="el-GR" sz="3200" dirty="0" err="1"/>
              <a:t>Σαφὴς</a:t>
            </a:r>
            <a:r>
              <a:rPr lang="el-GR" sz="3200" dirty="0"/>
              <a:t>» λόγος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καθαρὸς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πλήρης.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</a:t>
            </a:r>
            <a:r>
              <a:rPr lang="el-GR" sz="3200" dirty="0" err="1"/>
              <a:t>ἐπιτρέπει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ἀκροατὴ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παρακολουθεῖ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νοήματα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διδασκάλου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ἔξαρση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νοητικῶν</a:t>
            </a:r>
            <a:r>
              <a:rPr lang="el-GR" sz="3200" dirty="0"/>
              <a:t> του δυνάμεων,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κατανοεῖ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ἄνετο</a:t>
            </a:r>
            <a:r>
              <a:rPr lang="el-GR" sz="3200" dirty="0"/>
              <a:t>, </a:t>
            </a:r>
            <a:r>
              <a:rPr lang="el-GR" sz="3200" dirty="0" err="1"/>
              <a:t>ἀκόμα</a:t>
            </a:r>
            <a:r>
              <a:rPr lang="el-GR" sz="3200" dirty="0"/>
              <a:t> κι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ἰδιαίτερη</a:t>
            </a:r>
            <a:r>
              <a:rPr lang="el-GR" sz="3200" dirty="0"/>
              <a:t> πρόθεση.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σύγχυση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ἰδεῶν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ρήτορα συνεπάγεται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ἀσάφεια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του.</a:t>
            </a:r>
          </a:p>
          <a:p>
            <a:r>
              <a:rPr lang="el-GR" sz="3200" dirty="0" err="1"/>
              <a:t>Ὡς</a:t>
            </a:r>
            <a:r>
              <a:rPr lang="el-GR" sz="3200" dirty="0"/>
              <a:t> «καθαρότητα» </a:t>
            </a:r>
            <a:r>
              <a:rPr lang="el-GR" sz="3200" dirty="0" err="1"/>
              <a:t>τῶν</a:t>
            </a:r>
            <a:r>
              <a:rPr lang="el-GR" sz="3200" dirty="0"/>
              <a:t> χρησιμοποιούμενων λέξεων </a:t>
            </a:r>
            <a:r>
              <a:rPr lang="el-GR" sz="3200" dirty="0" err="1"/>
              <a:t>ἐννοοῦμε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χρησιμοποίηση λέξεων </a:t>
            </a:r>
            <a:r>
              <a:rPr lang="el-GR" sz="3200" dirty="0" err="1"/>
              <a:t>ἤ</a:t>
            </a:r>
            <a:r>
              <a:rPr lang="el-GR" sz="3200" dirty="0"/>
              <a:t> φράσεων,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ἀνήκουν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καθομιλουμένη </a:t>
            </a:r>
            <a:r>
              <a:rPr lang="el-GR" sz="3200" dirty="0" err="1"/>
              <a:t>γλῶσσα</a:t>
            </a:r>
            <a:r>
              <a:rPr lang="el-GR" sz="3200" dirty="0"/>
              <a:t>.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καθαρότητα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πλήττει </a:t>
            </a:r>
            <a:r>
              <a:rPr lang="el-GR" sz="3200" dirty="0" err="1"/>
              <a:t>ἡ</a:t>
            </a:r>
            <a:r>
              <a:rPr lang="el-GR" sz="3200" dirty="0"/>
              <a:t> χρησιμοποίηση </a:t>
            </a:r>
            <a:r>
              <a:rPr lang="el-GR" sz="3200" dirty="0" err="1"/>
              <a:t>ἀπηρχαιωμένων</a:t>
            </a:r>
            <a:r>
              <a:rPr lang="el-GR" sz="3200" dirty="0"/>
              <a:t> λέξεων,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ὁποῖοι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ἐκφράζουν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νοήματα.</a:t>
            </a:r>
            <a:r>
              <a:rPr lang="en-GR" sz="3200" dirty="0"/>
              <a:t> </a:t>
            </a:r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82870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AECFC-1385-B447-B086-AB0BEBA7E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44" y="71021"/>
            <a:ext cx="11291657" cy="7989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C941F-874D-334C-9B85-0882487AD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43" y="257452"/>
            <a:ext cx="12020365" cy="6454066"/>
          </a:xfrm>
        </p:spPr>
        <p:txBody>
          <a:bodyPr>
            <a:no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τελευταῖο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σύμπτωμα </a:t>
            </a:r>
            <a:r>
              <a:rPr lang="el-GR" sz="3200" dirty="0" err="1"/>
              <a:t>παρατηρεῖται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«</a:t>
            </a:r>
            <a:r>
              <a:rPr lang="el-GR" sz="3200" dirty="0" err="1"/>
              <a:t>ὀνοματοποιεῖ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δημιουργεῖ</a:t>
            </a:r>
            <a:r>
              <a:rPr lang="el-GR" sz="3200" dirty="0"/>
              <a:t> σύνθετες λέξεις,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οὐδέποτε</a:t>
            </a:r>
            <a:r>
              <a:rPr lang="el-GR" sz="3200" dirty="0"/>
              <a:t>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χρησιμοποιηθεῖ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ἀποτέλεσμα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ἀπολύτως</a:t>
            </a:r>
            <a:r>
              <a:rPr lang="el-GR" sz="3200" dirty="0"/>
              <a:t>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περιεχόμενό τους (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διαμορφωθεῖ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λέξεις </a:t>
            </a:r>
            <a:r>
              <a:rPr lang="el-GR" sz="3200" dirty="0" err="1"/>
              <a:t>αὐτὲς</a:t>
            </a:r>
            <a:r>
              <a:rPr lang="el-GR" sz="3200" dirty="0"/>
              <a:t> μία </a:t>
            </a:r>
            <a:r>
              <a:rPr lang="el-GR" sz="3200" dirty="0" err="1"/>
              <a:t>κοινὴ</a:t>
            </a:r>
            <a:r>
              <a:rPr lang="el-GR" sz="3200" dirty="0"/>
              <a:t> </a:t>
            </a:r>
            <a:r>
              <a:rPr lang="el-GR" sz="3200" dirty="0" err="1"/>
              <a:t>ἐννοιολογικὴ</a:t>
            </a:r>
            <a:r>
              <a:rPr lang="el-GR" sz="3200" dirty="0"/>
              <a:t> συνείδηση).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Παρομοίως </a:t>
            </a:r>
            <a:r>
              <a:rPr lang="el-GR" sz="3200" dirty="0" err="1"/>
              <a:t>προβληματικὸ</a:t>
            </a:r>
            <a:r>
              <a:rPr lang="el-GR" sz="3200" dirty="0"/>
              <a:t> </a:t>
            </a:r>
            <a:r>
              <a:rPr lang="el-GR" sz="3200" dirty="0" err="1"/>
              <a:t>καθιστᾶ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θεολογικοῦ</a:t>
            </a:r>
            <a:r>
              <a:rPr lang="el-GR" sz="3200" dirty="0"/>
              <a:t> λόγου </a:t>
            </a:r>
            <a:r>
              <a:rPr lang="el-GR" sz="3200" dirty="0" err="1"/>
              <a:t>ἡ</a:t>
            </a:r>
            <a:r>
              <a:rPr lang="el-GR" sz="3200" dirty="0"/>
              <a:t> χρησιμοποίηση λέξεων,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ἐξειδικευμένο</a:t>
            </a:r>
            <a:r>
              <a:rPr lang="el-GR" sz="3200" dirty="0"/>
              <a:t> </a:t>
            </a:r>
            <a:r>
              <a:rPr lang="el-GR" sz="3200" dirty="0" err="1"/>
              <a:t>ἐπιστημονικὸ</a:t>
            </a:r>
            <a:r>
              <a:rPr lang="el-GR" sz="3200" dirty="0"/>
              <a:t> περιεχόμενο, </a:t>
            </a:r>
            <a:r>
              <a:rPr lang="el-GR" sz="3200" dirty="0" err="1"/>
              <a:t>κατανοητὸ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ἐλάχιστους</a:t>
            </a:r>
            <a:r>
              <a:rPr lang="el-GR" sz="3200" dirty="0"/>
              <a:t> </a:t>
            </a:r>
            <a:r>
              <a:rPr lang="el-GR" sz="3200" dirty="0" err="1"/>
              <a:t>ἐπιστήμονες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κλάδου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ἔρευνας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καθαυτὸ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ἀκρίβειας</a:t>
            </a:r>
            <a:r>
              <a:rPr lang="el-GR" sz="3200" dirty="0"/>
              <a:t>»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ἀπαλλάσσει</a:t>
            </a:r>
            <a:r>
              <a:rPr lang="el-GR" sz="3200" dirty="0"/>
              <a:t> (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ρήτορας) </a:t>
            </a:r>
            <a:r>
              <a:rPr lang="el-GR" sz="3200" dirty="0" err="1"/>
              <a:t>τὸ</a:t>
            </a:r>
            <a:r>
              <a:rPr lang="el-GR" sz="3200" dirty="0"/>
              <a:t> λόγο </a:t>
            </a:r>
            <a:r>
              <a:rPr lang="el-GR" sz="3200" dirty="0" err="1"/>
              <a:t>ἀπὸ</a:t>
            </a:r>
            <a:r>
              <a:rPr lang="el-GR" sz="3200" dirty="0"/>
              <a:t> κάθε </a:t>
            </a:r>
            <a:r>
              <a:rPr lang="el-GR" sz="3200" dirty="0" err="1"/>
              <a:t>περιττὸ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δύσκολες </a:t>
            </a:r>
            <a:r>
              <a:rPr lang="el-GR" sz="3200" dirty="0" err="1"/>
              <a:t>καὶ</a:t>
            </a:r>
            <a:r>
              <a:rPr lang="el-GR" sz="3200" dirty="0"/>
              <a:t> πολυσύνθετες λέξεις (</a:t>
            </a:r>
            <a:r>
              <a:rPr lang="el-GR" sz="3200" dirty="0" err="1"/>
              <a:t>καὶ</a:t>
            </a:r>
            <a:r>
              <a:rPr lang="el-GR" sz="3200" dirty="0"/>
              <a:t> μάλιστα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ὀρθὲς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γραμματικῆς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συντακτικῆς</a:t>
            </a:r>
            <a:r>
              <a:rPr lang="el-GR" sz="3200" dirty="0"/>
              <a:t> </a:t>
            </a:r>
            <a:r>
              <a:rPr lang="el-GR" sz="3200" dirty="0" err="1"/>
              <a:t>πλευρᾶς</a:t>
            </a:r>
            <a:r>
              <a:rPr lang="el-GR" sz="3200" dirty="0"/>
              <a:t>), </a:t>
            </a:r>
            <a:r>
              <a:rPr lang="el-GR" sz="3200" dirty="0" err="1"/>
              <a:t>ἐπαναλήψεις</a:t>
            </a:r>
            <a:r>
              <a:rPr lang="el-GR" sz="3200" dirty="0"/>
              <a:t>, πολυλογίες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ὑπερβολικὰ</a:t>
            </a:r>
            <a:r>
              <a:rPr lang="el-GR" sz="3200" dirty="0"/>
              <a:t> </a:t>
            </a:r>
            <a:r>
              <a:rPr lang="el-GR" sz="3200" dirty="0" err="1"/>
              <a:t>διακοσμητικὰ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7744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6CBF-6E00-1549-A35B-9B2E8468F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1444F-F266-D74D-BEC4-2E93085B3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2" y="133166"/>
            <a:ext cx="11993732" cy="6631618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τονιστεῖ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σαφήνια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δὲν</a:t>
            </a:r>
            <a:r>
              <a:rPr lang="el-GR" sz="3200" dirty="0"/>
              <a:t> πλήττεται μόνο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χρησιμοποιούμενες λέξεις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ἐκφράζουν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σκέψεις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ὁμιλητῆ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ἐκφράζουν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ἀτελῆ</a:t>
            </a:r>
            <a:r>
              <a:rPr lang="el-GR" sz="3200" dirty="0"/>
              <a:t>, </a:t>
            </a:r>
            <a:r>
              <a:rPr lang="el-GR" sz="3200" dirty="0" err="1"/>
              <a:t>εἴτε</a:t>
            </a:r>
            <a:r>
              <a:rPr lang="el-GR" sz="3200" dirty="0"/>
              <a:t> πλεονασματικό.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ὁμιλητὴς</a:t>
            </a:r>
            <a:r>
              <a:rPr lang="el-GR" sz="3200" dirty="0"/>
              <a:t> </a:t>
            </a:r>
            <a:r>
              <a:rPr lang="el-GR" sz="3200" dirty="0" err="1"/>
              <a:t>ἐνδέχεται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σαφής,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ἐλλιπὴς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ἀκρίβεια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λόγου του (συνήθως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περιττολογίας).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Ἐδῶ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ἐπισημάνουμε</a:t>
            </a:r>
            <a:r>
              <a:rPr lang="el-GR" sz="3200" dirty="0"/>
              <a:t> μία </a:t>
            </a:r>
            <a:r>
              <a:rPr lang="el-GR" sz="3200" dirty="0" err="1"/>
              <a:t>βασικὴ</a:t>
            </a:r>
            <a:r>
              <a:rPr lang="el-GR" sz="3200" dirty="0"/>
              <a:t> </a:t>
            </a:r>
            <a:r>
              <a:rPr lang="el-GR" sz="3200" dirty="0" err="1"/>
              <a:t>αἰτία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περιττολογίας: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ἄκριτη</a:t>
            </a:r>
            <a:r>
              <a:rPr lang="el-GR" sz="3200" dirty="0"/>
              <a:t> χρήση συνώνυμων λέξεων,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(χρήση) </a:t>
            </a:r>
            <a:r>
              <a:rPr lang="el-GR" sz="3200" dirty="0" err="1"/>
              <a:t>δημιουργεῖ</a:t>
            </a:r>
            <a:r>
              <a:rPr lang="el-GR" sz="3200" dirty="0"/>
              <a:t> μικρότερη </a:t>
            </a:r>
            <a:r>
              <a:rPr lang="el-GR" sz="3200" dirty="0" err="1"/>
              <a:t>ἤ</a:t>
            </a:r>
            <a:r>
              <a:rPr lang="el-GR" sz="3200" dirty="0"/>
              <a:t> μεγαλύτερη σύγχυση, δεδομένου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οὐδεμία</a:t>
            </a:r>
            <a:r>
              <a:rPr lang="el-GR" sz="3200" dirty="0"/>
              <a:t> λέξη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ἀπολύτως</a:t>
            </a:r>
            <a:r>
              <a:rPr lang="el-GR" sz="3200" dirty="0"/>
              <a:t> ταυτόσημη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ἄλλη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κήρυκας </a:t>
            </a:r>
            <a:r>
              <a:rPr lang="el-GR" sz="3200" dirty="0" err="1"/>
              <a:t>καλεῖται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πλήρη συνείδηση </a:t>
            </a:r>
            <a:r>
              <a:rPr lang="el-GR" sz="3200" dirty="0" err="1"/>
              <a:t>τῆς</a:t>
            </a:r>
            <a:r>
              <a:rPr lang="el-GR" sz="3200" dirty="0"/>
              <a:t> δυνάμεως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</a:t>
            </a:r>
            <a:r>
              <a:rPr lang="el-GR" sz="3200" dirty="0" err="1"/>
              <a:t>τῶν</a:t>
            </a:r>
            <a:r>
              <a:rPr lang="el-GR" sz="3200" dirty="0"/>
              <a:t> λέξεων,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ἀκριβέστερες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ἀπόψεών</a:t>
            </a:r>
            <a:r>
              <a:rPr lang="el-GR" sz="3200" dirty="0"/>
              <a:t> του.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29015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F573-6E2A-6C44-9D06-8133F68A8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10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136C6-24D5-7D4B-BD3F-C911AA1BE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54" y="195309"/>
            <a:ext cx="12094346" cy="6596108"/>
          </a:xfrm>
        </p:spPr>
        <p:txBody>
          <a:bodyPr/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ἐκκλησιαστικοῦ</a:t>
            </a:r>
            <a:r>
              <a:rPr lang="el-GR" sz="3200" dirty="0"/>
              <a:t> ρήτορα περιγράφεται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τρεῖς</a:t>
            </a:r>
            <a:r>
              <a:rPr lang="el-GR" sz="3200" dirty="0"/>
              <a:t> </a:t>
            </a:r>
            <a:r>
              <a:rPr lang="el-GR" sz="3200" dirty="0" err="1"/>
              <a:t>ἀκόμα</a:t>
            </a:r>
            <a:r>
              <a:rPr lang="el-GR" sz="3200" dirty="0"/>
              <a:t> </a:t>
            </a:r>
            <a:r>
              <a:rPr lang="el-GR" sz="3200" dirty="0" err="1"/>
              <a:t>ὅρους</a:t>
            </a:r>
            <a:r>
              <a:rPr lang="el-GR" sz="3200" dirty="0"/>
              <a:t>: «</a:t>
            </a:r>
            <a:r>
              <a:rPr lang="el-GR" sz="3200" dirty="0" err="1"/>
              <a:t>αὐστηρό</a:t>
            </a:r>
            <a:r>
              <a:rPr lang="el-GR" sz="3200" dirty="0"/>
              <a:t>», «</a:t>
            </a:r>
            <a:r>
              <a:rPr lang="el-GR" sz="3200" dirty="0" err="1"/>
              <a:t>γλαφυρὸ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ἀνθηρὸ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εὔκρατο</a:t>
            </a:r>
            <a:r>
              <a:rPr lang="el-GR" sz="3200" dirty="0"/>
              <a:t>».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αὐστηρότητα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σημαίνει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λόγος χαρακτηρίζεται </a:t>
            </a:r>
            <a:r>
              <a:rPr lang="el-GR" sz="3200" dirty="0" err="1"/>
              <a:t>ἀπὸ</a:t>
            </a:r>
            <a:r>
              <a:rPr lang="el-GR" sz="3200" dirty="0"/>
              <a:t> μία δύναμη (</a:t>
            </a:r>
            <a:r>
              <a:rPr lang="el-GR" sz="3200" dirty="0" err="1"/>
              <a:t>δυναμισμὸ</a:t>
            </a:r>
            <a:r>
              <a:rPr lang="el-GR" sz="3200" dirty="0"/>
              <a:t>), συνυφασμένη-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ὁρισμένες</a:t>
            </a:r>
            <a:r>
              <a:rPr lang="el-GR" sz="3200" dirty="0"/>
              <a:t> περιπτώσεις-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ἀπολυτότητα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ἀπόψεων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αὐστηρὸ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συνυφαίνεται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μεγαλόπρεπο,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ἀναλύονται</a:t>
            </a:r>
            <a:r>
              <a:rPr lang="el-GR" sz="3200" dirty="0"/>
              <a:t> </a:t>
            </a:r>
            <a:r>
              <a:rPr lang="el-GR" sz="3200" dirty="0" err="1"/>
              <a:t>σ᾽αὐτὸ</a:t>
            </a:r>
            <a:r>
              <a:rPr lang="el-GR" sz="3200" dirty="0"/>
              <a:t> μεγάλες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ὑψηλὲς</a:t>
            </a:r>
            <a:r>
              <a:rPr lang="el-GR" sz="3200" dirty="0"/>
              <a:t> </a:t>
            </a:r>
            <a:r>
              <a:rPr lang="el-GR" sz="3200" dirty="0" err="1"/>
              <a:t>ἀλήθειες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γλαφυρὸ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ἀνθηρὸ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χαρακτηρίζεται περισσότερο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γλυκύτητα, </a:t>
            </a:r>
            <a:r>
              <a:rPr lang="el-GR" sz="3200" dirty="0" err="1"/>
              <a:t>παρὰ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δύναμη.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εὔκρατο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χαρακτηρίζεται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ἐνδιάμεσο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δύο προηγουμένων.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286472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B41EB-3155-6C46-A207-A15977B9A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799" cy="8877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CD987-FC42-9D43-9DAF-764A57632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87" y="186431"/>
            <a:ext cx="11958221" cy="6560598"/>
          </a:xfrm>
        </p:spPr>
        <p:txBody>
          <a:bodyPr>
            <a:normAutofit/>
          </a:bodyPr>
          <a:lstStyle/>
          <a:p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παραπάνω </a:t>
            </a:r>
            <a:r>
              <a:rPr lang="el-GR" sz="3200" dirty="0" err="1"/>
              <a:t>γενικῶν</a:t>
            </a:r>
            <a:r>
              <a:rPr lang="el-GR" sz="3200" dirty="0"/>
              <a:t> </a:t>
            </a:r>
            <a:r>
              <a:rPr lang="el-GR" sz="3200" dirty="0" err="1"/>
              <a:t>χαρακτηρισμῶν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συγγραφέα, </a:t>
            </a:r>
            <a:r>
              <a:rPr lang="el-GR" sz="3200" dirty="0" err="1"/>
              <a:t>ὑπάρχουν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ἄλλοι</a:t>
            </a:r>
            <a:r>
              <a:rPr lang="el-GR" sz="3200" dirty="0"/>
              <a:t> </a:t>
            </a:r>
            <a:r>
              <a:rPr lang="el-GR" sz="3200" dirty="0" err="1"/>
              <a:t>εἰδικότεροι</a:t>
            </a:r>
            <a:r>
              <a:rPr lang="el-GR" sz="3200" dirty="0"/>
              <a:t>. </a:t>
            </a:r>
            <a:r>
              <a:rPr lang="el-GR" sz="3200" dirty="0" err="1"/>
              <a:t>Ἀναφερόμαστε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συντομία </a:t>
            </a:r>
            <a:r>
              <a:rPr lang="el-GR" sz="3200" dirty="0" err="1"/>
              <a:t>ἤ</a:t>
            </a:r>
            <a:r>
              <a:rPr lang="el-GR" sz="3200" dirty="0"/>
              <a:t> μακρότητα </a:t>
            </a:r>
            <a:r>
              <a:rPr lang="el-GR" sz="3200" dirty="0" err="1"/>
              <a:t>τοῦ</a:t>
            </a:r>
            <a:r>
              <a:rPr lang="el-GR" sz="3200" dirty="0"/>
              <a:t> λόγου. </a:t>
            </a:r>
            <a:r>
              <a:rPr lang="el-GR" sz="3200" dirty="0" err="1"/>
              <a:t>Παρατηροῦμε</a:t>
            </a:r>
            <a:r>
              <a:rPr lang="el-GR" sz="3200" dirty="0"/>
              <a:t>, δηλαδή,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ὕπαρξη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σύντομου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λιτοῦ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συμπυκνώνει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ἰδέες</a:t>
            </a:r>
            <a:r>
              <a:rPr lang="el-GR" sz="3200" dirty="0"/>
              <a:t> του, μεταχειριζόμενος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δυνατὸν</a:t>
            </a:r>
            <a:r>
              <a:rPr lang="el-GR" sz="3200" dirty="0"/>
              <a:t> λιγότερες λέξεις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ἀποκόπτοντας</a:t>
            </a:r>
            <a:r>
              <a:rPr lang="el-GR" sz="3200" dirty="0"/>
              <a:t> κάθε </a:t>
            </a:r>
            <a:r>
              <a:rPr lang="el-GR" sz="3200" dirty="0" err="1"/>
              <a:t>περιττὸ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ὕφος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συνυφαίνεται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ἁπλότητα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φυσικότητα,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ἐκκλησιαστικὸς</a:t>
            </a:r>
            <a:r>
              <a:rPr lang="el-GR" sz="3200" dirty="0"/>
              <a:t> ρήτορας </a:t>
            </a:r>
            <a:r>
              <a:rPr lang="el-GR" sz="3200" dirty="0" err="1"/>
              <a:t>ἐκφράζει</a:t>
            </a:r>
            <a:r>
              <a:rPr lang="el-GR" sz="3200" dirty="0"/>
              <a:t> </a:t>
            </a:r>
            <a:r>
              <a:rPr lang="el-GR" sz="3200" dirty="0" err="1"/>
              <a:t>αὐθεντικότερα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προσωπικότητά του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λόγος του </a:t>
            </a:r>
            <a:r>
              <a:rPr lang="el-GR" sz="3200" dirty="0" err="1"/>
              <a:t>εἶναι</a:t>
            </a:r>
            <a:r>
              <a:rPr lang="el-GR" sz="3200" dirty="0"/>
              <a:t> λιτός.</a:t>
            </a:r>
            <a:endParaRPr lang="en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ἀντίθετο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συγκεκριμένου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παρατηρεῖται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ὁμιλητὴς</a:t>
            </a:r>
            <a:r>
              <a:rPr lang="el-GR" sz="3200" dirty="0"/>
              <a:t> </a:t>
            </a:r>
            <a:r>
              <a:rPr lang="el-GR" sz="3200" dirty="0" err="1"/>
              <a:t>χρησιμοποιεῖ</a:t>
            </a:r>
            <a:r>
              <a:rPr lang="el-GR" sz="3200" dirty="0"/>
              <a:t> </a:t>
            </a:r>
            <a:r>
              <a:rPr lang="el-GR" sz="3200" dirty="0" err="1"/>
              <a:t>συνεχεῖς</a:t>
            </a:r>
            <a:r>
              <a:rPr lang="el-GR" sz="3200" dirty="0"/>
              <a:t> </a:t>
            </a:r>
            <a:r>
              <a:rPr lang="el-GR" sz="3200" dirty="0" err="1"/>
              <a:t>ἐπαναλήψεις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ἐκφράσει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ἀπόψεις</a:t>
            </a:r>
            <a:r>
              <a:rPr lang="el-GR" sz="3200" dirty="0"/>
              <a:t> του,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συνεπάγεται </a:t>
            </a:r>
            <a:r>
              <a:rPr lang="el-GR" sz="3200" dirty="0" err="1"/>
              <a:t>τὴ</a:t>
            </a:r>
            <a:r>
              <a:rPr lang="el-GR" sz="3200" dirty="0"/>
              <a:t> μακρηγορία </a:t>
            </a:r>
            <a:r>
              <a:rPr lang="el-GR" sz="3200" dirty="0" err="1"/>
              <a:t>τοῦ</a:t>
            </a:r>
            <a:r>
              <a:rPr lang="el-GR" sz="3200" dirty="0"/>
              <a:t> λόγου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διαμόρφωση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συνήθως </a:t>
            </a:r>
            <a:r>
              <a:rPr lang="el-GR" sz="3200" dirty="0" err="1"/>
              <a:t>ἐπιδεικτικοῦ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κουραστικοῦ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ἀκροατή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369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A9900-92ED-CE4A-83DB-6282C8319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" y="0"/>
            <a:ext cx="11282780" cy="710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0E704-D103-9341-99CE-055627084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0" y="150919"/>
            <a:ext cx="12020365" cy="6604988"/>
          </a:xfrm>
        </p:spPr>
        <p:txBody>
          <a:bodyPr/>
          <a:lstStyle/>
          <a:p>
            <a:r>
              <a:rPr lang="el-GR" sz="3200" dirty="0" err="1"/>
              <a:t>Ἄλλες</a:t>
            </a:r>
            <a:r>
              <a:rPr lang="el-GR" sz="3200" dirty="0"/>
              <a:t> </a:t>
            </a:r>
            <a:r>
              <a:rPr lang="el-GR" sz="3200" dirty="0" err="1"/>
              <a:t>πτυχὲς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θεολόγου </a:t>
            </a:r>
            <a:r>
              <a:rPr lang="el-GR" sz="3200" dirty="0" err="1"/>
              <a:t>καθηγητῆ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σεμνότητα,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ἐγκράτεια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σωφροσύνη.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σεμνότητα </a:t>
            </a:r>
            <a:r>
              <a:rPr lang="el-GR" sz="3200" dirty="0" err="1"/>
              <a:t>συνιστᾶ</a:t>
            </a:r>
            <a:r>
              <a:rPr lang="el-GR" sz="3200" dirty="0"/>
              <a:t> μία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 </a:t>
            </a:r>
            <a:r>
              <a:rPr lang="el-GR" sz="3200" dirty="0" err="1"/>
              <a:t>παντελῶς</a:t>
            </a:r>
            <a:r>
              <a:rPr lang="el-GR" sz="3200" dirty="0"/>
              <a:t> </a:t>
            </a:r>
            <a:r>
              <a:rPr lang="el-GR" sz="3200" dirty="0" err="1"/>
              <a:t>ἀντίθετη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κωμικὸ</a:t>
            </a:r>
            <a:r>
              <a:rPr lang="el-GR" sz="3200" dirty="0"/>
              <a:t> τρόπο </a:t>
            </a:r>
            <a:r>
              <a:rPr lang="el-GR" sz="3200" dirty="0" err="1"/>
              <a:t>ὁμιλίας</a:t>
            </a:r>
            <a:r>
              <a:rPr lang="el-GR" sz="3200" dirty="0"/>
              <a:t>, </a:t>
            </a:r>
            <a:r>
              <a:rPr lang="el-GR" sz="3200" dirty="0" err="1"/>
              <a:t>ἀντίθετη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λόγο </a:t>
            </a:r>
            <a:r>
              <a:rPr lang="el-GR" sz="3200" dirty="0" err="1"/>
              <a:t>ποὺ</a:t>
            </a:r>
            <a:r>
              <a:rPr lang="el-GR" sz="3200" dirty="0"/>
              <a:t> χαρακτηρίζεται </a:t>
            </a:r>
            <a:r>
              <a:rPr lang="el-GR" sz="3200" dirty="0" err="1"/>
              <a:t>ἀπὸ</a:t>
            </a:r>
            <a:r>
              <a:rPr lang="el-GR" sz="3200" dirty="0"/>
              <a:t> σοφίσματα </a:t>
            </a:r>
            <a:r>
              <a:rPr lang="el-GR" sz="3200" dirty="0" err="1"/>
              <a:t>καὶ</a:t>
            </a:r>
            <a:r>
              <a:rPr lang="el-GR" sz="3200" dirty="0"/>
              <a:t> παραδοξολογίες.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ἐγκράτεια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ἀποτρέπει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κήρυκα </a:t>
            </a:r>
            <a:r>
              <a:rPr lang="el-GR" sz="3200" dirty="0" err="1"/>
              <a:t>ἀπὸ</a:t>
            </a:r>
            <a:r>
              <a:rPr lang="el-GR" sz="3200" dirty="0"/>
              <a:t> μία τάση </a:t>
            </a:r>
            <a:r>
              <a:rPr lang="el-GR" sz="3200" dirty="0" err="1"/>
              <a:t>ἐμβαθύνσεως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θέματα (τάση,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ὁδηγεῖ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λόγο </a:t>
            </a:r>
            <a:r>
              <a:rPr lang="el-GR" sz="3200" dirty="0" err="1"/>
              <a:t>στὴ</a:t>
            </a:r>
            <a:r>
              <a:rPr lang="el-GR" sz="3200" dirty="0"/>
              <a:t> μετριότητα).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σωφροσύνη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ἐκείνη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ἀρετὴ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ὕφους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ὑπαγορεύει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ρήτορα </a:t>
            </a:r>
            <a:r>
              <a:rPr lang="el-GR" sz="3200" dirty="0" err="1"/>
              <a:t>νὰ</a:t>
            </a:r>
            <a:r>
              <a:rPr lang="el-GR" sz="3200" dirty="0"/>
              <a:t> κάνει </a:t>
            </a:r>
            <a:r>
              <a:rPr lang="el-GR" sz="3200" dirty="0" err="1"/>
              <a:t>καλὴ</a:t>
            </a:r>
            <a:r>
              <a:rPr lang="el-GR" sz="3200" dirty="0"/>
              <a:t> </a:t>
            </a:r>
            <a:r>
              <a:rPr lang="el-GR" sz="3200" dirty="0" err="1"/>
              <a:t>ἐπιλογὴ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χρησιμοποιουμένων λέξεων </a:t>
            </a:r>
            <a:r>
              <a:rPr lang="el-GR" sz="3200" dirty="0" err="1"/>
              <a:t>καὶ</a:t>
            </a:r>
            <a:r>
              <a:rPr lang="el-GR" sz="3200" dirty="0"/>
              <a:t> φράσεων, </a:t>
            </a:r>
            <a:r>
              <a:rPr lang="el-GR" sz="3200" dirty="0" err="1"/>
              <a:t>ἀποφεύγοντας</a:t>
            </a:r>
            <a:r>
              <a:rPr lang="el-GR" sz="3200" dirty="0"/>
              <a:t>, </a:t>
            </a:r>
            <a:r>
              <a:rPr lang="el-GR" sz="3200" dirty="0" err="1"/>
              <a:t>ἔτσι</a:t>
            </a:r>
            <a:r>
              <a:rPr lang="el-GR" sz="3200" dirty="0"/>
              <a:t>,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πιθανὸ</a:t>
            </a:r>
            <a:r>
              <a:rPr lang="el-GR" sz="3200" dirty="0"/>
              <a:t> </a:t>
            </a:r>
            <a:r>
              <a:rPr lang="el-GR" sz="3200" dirty="0" err="1"/>
              <a:t>σκανδαλισμὸ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ἀκροατηρίου</a:t>
            </a:r>
            <a:r>
              <a:rPr lang="el-GR" sz="3200" dirty="0"/>
              <a:t> του,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χρησιμοποιούμενες λέξεις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κατάλληλες.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2205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4126</Words>
  <Application>Microsoft Macintosh PowerPoint</Application>
  <PresentationFormat>Widescreen</PresentationFormat>
  <Paragraphs>104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 (γ) Τὸ ὕφος τοῦ ἱεροκήρυκα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Η ΔΙΑΛΕΚΤΙΚΗ ΤΟΥ ΡΗΤΟΡΑ ΜΕ ΤΟ ΑΚΡΟΑΤΗΡΙΟ ΤΟΥ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212</cp:revision>
  <dcterms:created xsi:type="dcterms:W3CDTF">2020-11-05T13:23:08Z</dcterms:created>
  <dcterms:modified xsi:type="dcterms:W3CDTF">2021-01-15T07:08:04Z</dcterms:modified>
</cp:coreProperties>
</file>