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8" r:id="rId2"/>
    <p:sldId id="289" r:id="rId3"/>
    <p:sldId id="290" r:id="rId4"/>
    <p:sldId id="291" r:id="rId5"/>
    <p:sldId id="292" r:id="rId6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92CD6E0-3972-8A4D-97EE-172172841F17}">
          <p14:sldIdLst>
            <p14:sldId id="288"/>
            <p14:sldId id="289"/>
            <p14:sldId id="290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07278-D7E3-234D-84FC-112C42E90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5896A-D2E2-0448-A8C8-1311CBFF5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E6DE-4A50-2A43-889F-F1627CCA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3CBCC-9F8B-7240-8AAD-9127A1F2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9A338-4D43-0B42-9D05-CDA3BC1F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4814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6E2B-7D1C-9949-8552-CCE41277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947B3-4DDC-6F46-A09A-A451989B3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C1D31-6815-1249-B37C-1BDED941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A5C7-A038-914B-B2CC-874940B5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D47F2-3FFA-5F4E-8481-55880623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170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DBA52-46C3-4441-A887-3B270B815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B6BF4-09CD-8845-B1BB-E9EDCF4CF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A1F1-622E-4147-9279-B2E484A3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169B3-17C6-744D-AF61-85D2385E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2C840-E0D9-DB48-B310-5814372A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5575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4379-B694-444E-8E07-9C44A632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86386-2C85-4B47-B5E8-5E04851D5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E16A9-F447-4948-8983-47978F4A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EB466-6B12-214E-B214-1133457C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5E24D-ADEA-6E48-980C-6A286F59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5215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AD4F-62E5-7946-85F5-042909BB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DCDE7-8EA6-194A-95FD-661DB0875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7C610-0132-984A-91AF-38A0073B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879DC-9F02-A54C-A481-88B2314E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EBB02-6E10-0A47-A931-BB4C0703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9257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0E493-09C2-7941-BC77-1D952869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9383-D877-C64E-948C-BAFD80757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BBD4A-77E1-D14E-ABBB-64EC20339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AEF06-E294-7E4C-A7BF-B0AD2321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4ED76-6FEE-D346-B68A-BC3F8263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1405E-70E6-D24F-8AFD-8F2439F4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41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F978-9B9A-934D-8E50-DA40360B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6DAA9-AD26-1F47-83ED-4595BE0AC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09EA2-25DA-3E40-A59D-907872A19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AAE22-26BA-A149-B500-29578BFF1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38EEB-4D19-3E4F-B87C-972731B50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C3C97-9200-5E4D-AB24-0077089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ADD5B-E46A-4240-AA2F-0233FE22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6A20F-3C79-1C4B-9E75-0AF26C2D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4282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98058-ED12-7B44-A285-5C34D443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38888-6D84-A747-A970-C07CAE7D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AE996-0D9B-ED4F-BD23-0ED1B338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45438-BE6D-C344-A8D2-F7518D9F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8420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B138F-355F-D948-B508-29C040363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ECF32-2BD4-C741-B937-92257B56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B9E27-D87C-B840-924F-4D5EE010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7546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779B-A39C-2E40-9663-61FBB291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84C7-C278-1C45-9722-41886B469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76E21-036C-BC48-9DF8-AAE91B003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3497C-B76F-B34F-86E4-B19426BF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28034-4CA7-3A48-81A7-C348A389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52954-1B6A-6741-B1FA-70D36ED3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67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1F50-01AC-604E-9DDF-CAE20A17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CFE4C-DBD0-7A4E-9BA2-1DA091C48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B4E75-8004-A047-9DB8-F16448D0A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97E28-5AC4-D044-A672-1E149D0A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98241-922F-F04A-B077-947E96C5F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D5394-17A2-954B-ADDD-DB9B9ED0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3964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23692-9474-F048-B3B9-206394FB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49723-3155-C04E-937C-D25345614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2EC16-49FD-A149-A61B-93AF97F66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0568-4A85-9241-88CD-A8BB70833ED7}" type="datetimeFigureOut">
              <a:rPr lang="en-GR" smtClean="0"/>
              <a:t>17/12/20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24DF1-98A4-4645-B5F1-E6F0E9394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CD379-D0A7-5347-808D-FE6AA6391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0975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24BC4-8D5E-D944-A7CA-22E6E532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6" y="115411"/>
            <a:ext cx="10670220" cy="861134"/>
          </a:xfrm>
        </p:spPr>
        <p:txBody>
          <a:bodyPr>
            <a:normAutofit fontScale="90000"/>
          </a:bodyPr>
          <a:lstStyle/>
          <a:p>
            <a:br>
              <a:rPr lang="el-GR" u="dotted" dirty="0"/>
            </a:br>
            <a:r>
              <a:rPr lang="el-GR" u="dotted" dirty="0"/>
              <a:t>(β) </a:t>
            </a:r>
            <a:r>
              <a:rPr lang="el-GR" u="dotted" dirty="0" err="1"/>
              <a:t>Ἐκκλησιαστικὴ</a:t>
            </a:r>
            <a:r>
              <a:rPr lang="el-GR" u="dotted" dirty="0"/>
              <a:t> </a:t>
            </a:r>
            <a:r>
              <a:rPr lang="el-GR" u="dotted" dirty="0" err="1"/>
              <a:t>ρητορικὴ</a:t>
            </a:r>
            <a:r>
              <a:rPr lang="el-GR" u="dotted" dirty="0"/>
              <a:t> </a:t>
            </a:r>
            <a:r>
              <a:rPr lang="el-GR" u="dotted" dirty="0" err="1"/>
              <a:t>καὶ</a:t>
            </a:r>
            <a:r>
              <a:rPr lang="el-GR" u="dotted" dirty="0"/>
              <a:t> βίωμα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709A8-3CB9-394B-ABD4-3AE1D17E2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6" y="870012"/>
            <a:ext cx="11925668" cy="5872577"/>
          </a:xfrm>
        </p:spPr>
        <p:txBody>
          <a:bodyPr>
            <a:normAutofit/>
          </a:bodyPr>
          <a:lstStyle/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προηγούμενη </a:t>
            </a:r>
            <a:r>
              <a:rPr lang="el-GR" sz="3200" dirty="0" err="1"/>
              <a:t>ἑνότητα</a:t>
            </a:r>
            <a:r>
              <a:rPr lang="el-GR" sz="3200" dirty="0"/>
              <a:t> καθίσταται </a:t>
            </a:r>
            <a:r>
              <a:rPr lang="el-GR" sz="3200" dirty="0" err="1"/>
              <a:t>σαφὲς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βασικὸ</a:t>
            </a:r>
            <a:r>
              <a:rPr lang="el-GR" sz="3200" dirty="0"/>
              <a:t> </a:t>
            </a:r>
            <a:r>
              <a:rPr lang="el-GR" sz="3200" dirty="0" err="1"/>
              <a:t>συστατικὸ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αὐτῶν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διδάσκει.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βιωματικότητα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ταυτόσημη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δυνατότητα κηρύγματος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ἀρθρώσεως</a:t>
            </a:r>
            <a:r>
              <a:rPr lang="el-GR" sz="3200" dirty="0"/>
              <a:t> </a:t>
            </a:r>
            <a:r>
              <a:rPr lang="el-GR" sz="3200" dirty="0" err="1"/>
              <a:t>θεολογικοῦ</a:t>
            </a:r>
            <a:r>
              <a:rPr lang="el-GR" sz="3200" dirty="0"/>
              <a:t> λόγου.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ἀπαγγελία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»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Κυρίου) προερχόταν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προσωπικὴ</a:t>
            </a:r>
            <a:r>
              <a:rPr lang="el-GR" sz="3200" dirty="0"/>
              <a:t> </a:t>
            </a:r>
            <a:r>
              <a:rPr lang="el-GR" sz="3200" dirty="0" err="1"/>
              <a:t>ἐμπειρία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,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αὐτοπτῶν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αὐτήκοων</a:t>
            </a:r>
            <a:r>
              <a:rPr lang="el-GR" sz="3200" dirty="0"/>
              <a:t> μαρτύρων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κηρυσσομένων</a:t>
            </a:r>
            <a:r>
              <a:rPr lang="el-GR" sz="3200" dirty="0"/>
              <a:t> γεγονότων.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παραπάνω μαρτυρίες </a:t>
            </a:r>
            <a:r>
              <a:rPr lang="el-GR" sz="3200" dirty="0" err="1"/>
              <a:t>ἀποκαλύπτουν</a:t>
            </a:r>
            <a:r>
              <a:rPr lang="el-GR" sz="3200" dirty="0"/>
              <a:t> μία </a:t>
            </a:r>
            <a:r>
              <a:rPr lang="el-GR" sz="3200" dirty="0" err="1"/>
              <a:t>διπλὴ</a:t>
            </a:r>
            <a:r>
              <a:rPr lang="el-GR" sz="3200" dirty="0"/>
              <a:t> </a:t>
            </a:r>
            <a:r>
              <a:rPr lang="el-GR" sz="3200" dirty="0" err="1"/>
              <a:t>ἑρμηνευτικὴ</a:t>
            </a:r>
            <a:r>
              <a:rPr lang="el-GR" sz="3200" dirty="0"/>
              <a:t> </a:t>
            </a:r>
            <a:r>
              <a:rPr lang="el-GR" sz="3200" dirty="0" err="1"/>
              <a:t>πτυχὴ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συνάφειας κηρύγματος </a:t>
            </a:r>
            <a:r>
              <a:rPr lang="el-GR" sz="3200" dirty="0" err="1"/>
              <a:t>καὶ</a:t>
            </a:r>
            <a:r>
              <a:rPr lang="el-GR" sz="3200" dirty="0"/>
              <a:t> βιώματος: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8439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C037A-0E62-0E49-9330-85CC3AFBF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77" y="71022"/>
            <a:ext cx="11265024" cy="10653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E7376-7D6B-7940-9C65-B38E8F163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76" y="372862"/>
            <a:ext cx="11833934" cy="6303146"/>
          </a:xfrm>
        </p:spPr>
        <p:txBody>
          <a:bodyPr>
            <a:normAutofit/>
          </a:bodyPr>
          <a:lstStyle/>
          <a:p>
            <a:r>
              <a:rPr lang="el-GR" sz="3200" dirty="0" err="1"/>
              <a:t>Πρῶτον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 </a:t>
            </a:r>
            <a:r>
              <a:rPr lang="el-GR" sz="3200" dirty="0" err="1"/>
              <a:t>ἀποτελοῦσε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ἀπόσταγμα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βιωματικῆς</a:t>
            </a:r>
            <a:r>
              <a:rPr lang="el-GR" sz="3200" dirty="0"/>
              <a:t> </a:t>
            </a:r>
            <a:r>
              <a:rPr lang="el-GR" sz="3200" dirty="0" err="1"/>
              <a:t>ἐμπειρίας</a:t>
            </a:r>
            <a:r>
              <a:rPr lang="el-GR" sz="3200" dirty="0"/>
              <a:t>, δεύτερον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συνιστοῦσε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πνευματικῆς</a:t>
            </a:r>
            <a:r>
              <a:rPr lang="el-GR" sz="3200" dirty="0"/>
              <a:t> σχέσεως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κηρύγματός τους.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συνάφεια κηρύγματος </a:t>
            </a:r>
            <a:r>
              <a:rPr lang="el-GR" sz="3200" dirty="0" err="1"/>
              <a:t>καὶ</a:t>
            </a:r>
            <a:r>
              <a:rPr lang="el-GR" sz="3200" dirty="0"/>
              <a:t> βιώματος τονίζεται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Κύριο,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ἀπεκάλεσε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Ἀποστόλους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«μάρτυρες»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σωτηριώδους</a:t>
            </a:r>
            <a:r>
              <a:rPr lang="el-GR" sz="3200" dirty="0"/>
              <a:t> μηνύματός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ἁπλοὺς</a:t>
            </a:r>
            <a:r>
              <a:rPr lang="el-GR" sz="3200" dirty="0"/>
              <a:t> </a:t>
            </a:r>
            <a:r>
              <a:rPr lang="el-GR" sz="3200" dirty="0" err="1"/>
              <a:t>ἱεροκήρυκες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r>
              <a:rPr lang="el-GR" sz="3200" dirty="0" err="1"/>
              <a:t>Πρ</a:t>
            </a:r>
            <a:r>
              <a:rPr lang="el-GR" sz="3200" dirty="0"/>
              <a:t>. 1, 8.</a:t>
            </a:r>
            <a:endParaRPr lang="en-GR" sz="3200" dirty="0"/>
          </a:p>
          <a:p>
            <a:r>
              <a:rPr lang="el-GR" sz="3200" dirty="0" err="1"/>
              <a:t>Γι᾽αὐτὸ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Πέτρος </a:t>
            </a:r>
            <a:r>
              <a:rPr lang="el-GR" sz="3200" dirty="0" err="1"/>
              <a:t>στὸ</a:t>
            </a:r>
            <a:r>
              <a:rPr lang="el-GR" sz="3200" dirty="0"/>
              <a:t> κήρυγμά του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Πεντηκοστῆς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ὑπόλοιπους</a:t>
            </a:r>
            <a:r>
              <a:rPr lang="el-GR" sz="3200" dirty="0"/>
              <a:t> </a:t>
            </a:r>
            <a:r>
              <a:rPr lang="el-GR" sz="3200" dirty="0" err="1"/>
              <a:t>Ἀποστόλους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«μάρτυρες»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Ἀναστάσεως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</a:t>
            </a:r>
            <a:r>
              <a:rPr lang="el-GR" sz="3200" dirty="0" err="1"/>
              <a:t>Παῦλος</a:t>
            </a:r>
            <a:r>
              <a:rPr lang="el-GR" sz="3200" dirty="0"/>
              <a:t> στηρίζει </a:t>
            </a:r>
            <a:r>
              <a:rPr lang="el-GR" sz="3200" dirty="0" err="1"/>
              <a:t>τὸ</a:t>
            </a:r>
            <a:r>
              <a:rPr lang="el-GR" sz="3200" dirty="0"/>
              <a:t> κήρυγμά του </a:t>
            </a:r>
            <a:r>
              <a:rPr lang="el-GR" sz="3200" dirty="0" err="1"/>
              <a:t>στὸ</a:t>
            </a:r>
            <a:r>
              <a:rPr lang="el-GR" sz="3200" dirty="0"/>
              <a:t> προσωπικό του βίωμα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ὅραμα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Δαμασκό.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74455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57DE8-6494-8B42-9C53-99A62180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8CD94-1927-7D44-BB16-8C09CD5E6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7" y="168676"/>
            <a:ext cx="12002608" cy="6596108"/>
          </a:xfrm>
        </p:spPr>
        <p:txBody>
          <a:bodyPr>
            <a:normAutofit/>
          </a:bodyPr>
          <a:lstStyle/>
          <a:p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ἀπουσιάζει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γένει </a:t>
            </a:r>
            <a:r>
              <a:rPr lang="el-GR" sz="3200" dirty="0" err="1"/>
              <a:t>θεολογικὸ</a:t>
            </a:r>
            <a:r>
              <a:rPr lang="el-GR" sz="3200" dirty="0"/>
              <a:t> λόγο, </a:t>
            </a:r>
            <a:r>
              <a:rPr lang="el-GR" sz="3200" dirty="0" err="1"/>
              <a:t>εἶναι</a:t>
            </a:r>
            <a:r>
              <a:rPr lang="el-GR" sz="3200" dirty="0"/>
              <a:t> προδιαγεγραμμένη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ἀλλοτρίωσή</a:t>
            </a:r>
            <a:r>
              <a:rPr lang="el-GR" sz="3200" dirty="0"/>
              <a:t> του,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μεταποίησή του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κοσμικὸ</a:t>
            </a:r>
            <a:r>
              <a:rPr lang="el-GR" sz="3200" dirty="0"/>
              <a:t>- </a:t>
            </a:r>
            <a:r>
              <a:rPr lang="el-GR" sz="3200" dirty="0" err="1"/>
              <a:t>ἐπαγγελματικὸ</a:t>
            </a:r>
            <a:r>
              <a:rPr lang="el-GR" sz="3200" dirty="0"/>
              <a:t> λόγο.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βαρύτητα </a:t>
            </a:r>
            <a:r>
              <a:rPr lang="el-GR" sz="3200" dirty="0" err="1"/>
              <a:t>καὶ</a:t>
            </a:r>
            <a:r>
              <a:rPr lang="el-GR" sz="3200" dirty="0"/>
              <a:t> σημασία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ρητορικῆς</a:t>
            </a:r>
            <a:r>
              <a:rPr lang="el-GR" sz="3200" dirty="0"/>
              <a:t> τέχνης: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διότι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ὑπάρχει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ρητορικὴ</a:t>
            </a:r>
            <a:r>
              <a:rPr lang="el-GR" sz="3200" dirty="0"/>
              <a:t> τέχνη,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ἀπουσιάζει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βίωμα,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θὰ</a:t>
            </a:r>
            <a:r>
              <a:rPr lang="el-GR" sz="3200" dirty="0"/>
              <a:t> περιπέσει (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μαθηματικὴ</a:t>
            </a:r>
            <a:r>
              <a:rPr lang="el-GR" sz="3200" dirty="0"/>
              <a:t> </a:t>
            </a:r>
            <a:r>
              <a:rPr lang="el-GR" sz="3200" dirty="0" err="1"/>
              <a:t>ἀκρίβεια</a:t>
            </a:r>
            <a:r>
              <a:rPr lang="el-GR" sz="3200" dirty="0"/>
              <a:t>)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προαναφερθεῖσα</a:t>
            </a:r>
            <a:r>
              <a:rPr lang="el-GR" sz="3200" dirty="0"/>
              <a:t> </a:t>
            </a:r>
            <a:r>
              <a:rPr lang="el-GR" sz="3200" dirty="0" err="1"/>
              <a:t>ἀλλοτρίωση</a:t>
            </a:r>
            <a:r>
              <a:rPr lang="el-GR" sz="3200" dirty="0"/>
              <a:t>. </a:t>
            </a:r>
            <a:endParaRPr lang="en-US" sz="3200" dirty="0"/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ἀντίθετη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περίπτωση, </a:t>
            </a:r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ἀναπληρώσει</a:t>
            </a:r>
            <a:r>
              <a:rPr lang="el-GR" sz="3200" dirty="0"/>
              <a:t> κάποια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κενά </a:t>
            </a:r>
            <a:r>
              <a:rPr lang="el-GR" sz="3200" dirty="0" err="1"/>
              <a:t>ἐλλείψεως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ρητορικῆς</a:t>
            </a:r>
            <a:r>
              <a:rPr lang="el-GR" sz="3200" dirty="0"/>
              <a:t> τέχνης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ἔτσι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πρόβλημα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αἰσθητὰ</a:t>
            </a:r>
            <a:r>
              <a:rPr lang="el-GR" sz="3200" dirty="0"/>
              <a:t> μετριασμένο</a:t>
            </a:r>
            <a:r>
              <a:rPr lang="en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8954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F46A1-FC96-6544-9A3F-D0D98587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0"/>
            <a:ext cx="11282779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08F09-BD2E-1743-ADE0-5E6627302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68676"/>
            <a:ext cx="12011488" cy="6618303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«μαθητεία»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(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ρήτορα)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πίστεως </a:t>
            </a:r>
            <a:r>
              <a:rPr lang="el-GR" sz="3200" dirty="0" err="1"/>
              <a:t>ἀποφέρει</a:t>
            </a:r>
            <a:r>
              <a:rPr lang="el-GR" sz="3200" dirty="0"/>
              <a:t> </a:t>
            </a:r>
            <a:r>
              <a:rPr lang="el-GR" sz="3200" dirty="0" err="1"/>
              <a:t>σ᾽αὐτὸν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δυνατότητα </a:t>
            </a:r>
            <a:r>
              <a:rPr lang="el-GR" sz="3200" dirty="0" err="1"/>
              <a:t>νὰ</a:t>
            </a:r>
            <a:r>
              <a:rPr lang="el-GR" sz="3200" dirty="0"/>
              <a:t> «</a:t>
            </a:r>
            <a:r>
              <a:rPr lang="el-GR" sz="3200" dirty="0" err="1"/>
              <a:t>ἐκβάλλει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θησαυροῦ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καινὰ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παλαιὰ</a:t>
            </a:r>
            <a:r>
              <a:rPr lang="el-GR" sz="3200" dirty="0"/>
              <a:t>»</a:t>
            </a:r>
            <a:r>
              <a:rPr lang="en-GR" sz="3200" dirty="0"/>
              <a:t> (</a:t>
            </a:r>
            <a:r>
              <a:rPr lang="el-GR" sz="3200" dirty="0" err="1"/>
              <a:t>Μτ</a:t>
            </a:r>
            <a:r>
              <a:rPr lang="el-GR" sz="3200" dirty="0"/>
              <a:t>. 13, 52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endParaRPr lang="en-US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βιωματικὴ</a:t>
            </a:r>
            <a:r>
              <a:rPr lang="el-GR" sz="3200" dirty="0"/>
              <a:t> </a:t>
            </a:r>
            <a:r>
              <a:rPr lang="el-GR" sz="3200" dirty="0" err="1"/>
              <a:t>ἀποδοχὴ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κηρυσσομένων</a:t>
            </a:r>
            <a:r>
              <a:rPr lang="el-GR" sz="3200" dirty="0"/>
              <a:t> </a:t>
            </a:r>
            <a:r>
              <a:rPr lang="el-GR" sz="3200" dirty="0" err="1"/>
              <a:t>ἐκφράζεται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στὸ</a:t>
            </a:r>
            <a:r>
              <a:rPr lang="el-GR" sz="3200" dirty="0"/>
              <a:t> λόγο,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ρήτορα· </a:t>
            </a:r>
            <a:r>
              <a:rPr lang="el-GR" sz="3200" dirty="0" err="1"/>
              <a:t>ἡ</a:t>
            </a:r>
            <a:r>
              <a:rPr lang="el-GR" sz="3200" dirty="0"/>
              <a:t> ζωή του, </a:t>
            </a:r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ἀπεικονίζει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βαθμὸ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βιώματός του.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ἀξιοσημείωτα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πρότυπα </a:t>
            </a:r>
            <a:r>
              <a:rPr lang="el-GR" sz="3200" dirty="0" err="1"/>
              <a:t>τῶν</a:t>
            </a:r>
            <a:r>
              <a:rPr lang="el-GR" sz="3200" dirty="0"/>
              <a:t> μεγάλων Πατέρων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ἐκκλησιαστικῶν</a:t>
            </a:r>
            <a:r>
              <a:rPr lang="el-GR" sz="3200" dirty="0"/>
              <a:t> ρητόρων. </a:t>
            </a:r>
            <a:endParaRPr lang="en-US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βιωματικὸς</a:t>
            </a:r>
            <a:r>
              <a:rPr lang="el-GR" sz="3200" dirty="0"/>
              <a:t> χαρακτήρας </a:t>
            </a:r>
            <a:r>
              <a:rPr lang="el-GR" sz="3200" dirty="0" err="1"/>
              <a:t>τοῦ</a:t>
            </a:r>
            <a:r>
              <a:rPr lang="el-GR" sz="3200" dirty="0"/>
              <a:t> κηρύγματος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γένει </a:t>
            </a:r>
            <a:r>
              <a:rPr lang="el-GR" sz="3200" dirty="0" err="1"/>
              <a:t>ἐκκλησιαστικοῦ</a:t>
            </a:r>
            <a:r>
              <a:rPr lang="el-GR" sz="3200" dirty="0"/>
              <a:t> </a:t>
            </a:r>
            <a:r>
              <a:rPr lang="el-GR" sz="3200" dirty="0" err="1"/>
              <a:t>ρητορικοῦ</a:t>
            </a:r>
            <a:r>
              <a:rPr lang="el-GR" sz="3200" dirty="0"/>
              <a:t> λόγου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καρπὸ</a:t>
            </a:r>
            <a:r>
              <a:rPr lang="el-GR" sz="3200" dirty="0"/>
              <a:t> κάποιου </a:t>
            </a:r>
            <a:r>
              <a:rPr lang="el-GR" sz="3200" dirty="0" err="1"/>
              <a:t>ἀόριστου</a:t>
            </a:r>
            <a:r>
              <a:rPr lang="el-GR" sz="3200" dirty="0"/>
              <a:t> σχήματος </a:t>
            </a:r>
            <a:r>
              <a:rPr lang="el-GR" sz="3200" dirty="0" err="1"/>
              <a:t>ζωῆς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πηγάζει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καθημερινὴ</a:t>
            </a:r>
            <a:r>
              <a:rPr lang="el-GR" sz="3200" dirty="0"/>
              <a:t> πνευματική του τροφοδοσία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μελέτη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Πατέρων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  <a:r>
              <a:rPr lang="en-GR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86159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BA984-1CF2-F246-8818-BD6450D62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214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F42EB-3DDA-7D4D-9050-E90A591DE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" y="284083"/>
            <a:ext cx="11904955" cy="6427435"/>
          </a:xfrm>
        </p:spPr>
        <p:txBody>
          <a:bodyPr>
            <a:noAutofit/>
          </a:bodyPr>
          <a:lstStyle/>
          <a:p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συνιστοῦν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</a:t>
            </a:r>
            <a:r>
              <a:rPr lang="el-GR" sz="3200" dirty="0" err="1"/>
              <a:t>χριστοκεντρικὴ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» </a:t>
            </a:r>
            <a:r>
              <a:rPr lang="el-GR" sz="3200" dirty="0" err="1"/>
              <a:t>ποὺ</a:t>
            </a:r>
            <a:r>
              <a:rPr lang="el-GR" sz="3200" dirty="0"/>
              <a:t> προϋποτίθεται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δημιουργία βιωμάτων πίστεως.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προσωπικὴ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</a:t>
            </a:r>
            <a:r>
              <a:rPr lang="el-GR" sz="3200" dirty="0" err="1"/>
              <a:t>ἄσκηση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ὑποκρύπτει</a:t>
            </a:r>
            <a:r>
              <a:rPr lang="el-GR" sz="3200" dirty="0"/>
              <a:t> </a:t>
            </a:r>
            <a:r>
              <a:rPr lang="el-GR" sz="3200" dirty="0" err="1"/>
              <a:t>μιὰ</a:t>
            </a:r>
            <a:r>
              <a:rPr lang="el-GR" sz="3200" dirty="0"/>
              <a:t> βαθύτατη </a:t>
            </a:r>
            <a:r>
              <a:rPr lang="el-GR" sz="3200" dirty="0" err="1"/>
              <a:t>ἀναγκαιότητα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ἐκφράζεται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λόγους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Παύλου: </a:t>
            </a:r>
            <a:r>
              <a:rPr lang="el-GR" sz="3200" i="1" dirty="0" err="1"/>
              <a:t>ὑπωπιάζω</a:t>
            </a:r>
            <a:r>
              <a:rPr lang="el-GR" sz="3200" i="1" dirty="0"/>
              <a:t> μου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σῶμα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δουλαγωγῶ</a:t>
            </a:r>
            <a:r>
              <a:rPr lang="el-GR" sz="3200" i="1" dirty="0"/>
              <a:t>, </a:t>
            </a:r>
            <a:r>
              <a:rPr lang="el-GR" sz="3200" i="1" dirty="0" err="1"/>
              <a:t>μὴ</a:t>
            </a:r>
            <a:r>
              <a:rPr lang="el-GR" sz="3200" i="1" dirty="0"/>
              <a:t> πως </a:t>
            </a:r>
            <a:r>
              <a:rPr lang="el-GR" sz="3200" i="1" dirty="0" err="1"/>
              <a:t>ἄλλοις</a:t>
            </a:r>
            <a:r>
              <a:rPr lang="el-GR" sz="3200" i="1" dirty="0"/>
              <a:t> </a:t>
            </a:r>
            <a:r>
              <a:rPr lang="el-GR" sz="3200" i="1" dirty="0" err="1"/>
              <a:t>κηρύξας</a:t>
            </a:r>
            <a:r>
              <a:rPr lang="el-GR" sz="3200" i="1" dirty="0"/>
              <a:t> </a:t>
            </a:r>
            <a:r>
              <a:rPr lang="el-GR" sz="3200" i="1" dirty="0" err="1"/>
              <a:t>αὐτὸς</a:t>
            </a:r>
            <a:r>
              <a:rPr lang="el-GR" sz="3200" i="1" dirty="0"/>
              <a:t> </a:t>
            </a:r>
            <a:r>
              <a:rPr lang="el-GR" sz="3200" i="1" dirty="0" err="1"/>
              <a:t>ἀδόκιμος</a:t>
            </a:r>
            <a:r>
              <a:rPr lang="el-GR" sz="3200" i="1" dirty="0"/>
              <a:t> </a:t>
            </a:r>
            <a:r>
              <a:rPr lang="el-GR" sz="3200" i="1" dirty="0" err="1"/>
              <a:t>γένωμαι</a:t>
            </a:r>
            <a:r>
              <a:rPr lang="en-GR" sz="3200" dirty="0"/>
              <a:t> (</a:t>
            </a:r>
            <a:r>
              <a:rPr lang="el-GR" sz="3200" dirty="0" err="1"/>
              <a:t>Α´Κορ</a:t>
            </a:r>
            <a:r>
              <a:rPr lang="el-GR" sz="3200" dirty="0"/>
              <a:t>. 9, 27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endParaRPr lang="en-US" sz="3200" dirty="0"/>
          </a:p>
          <a:p>
            <a:r>
              <a:rPr lang="el-GR" sz="3200" dirty="0" err="1"/>
              <a:t>Στὸ</a:t>
            </a:r>
            <a:r>
              <a:rPr lang="el-GR" sz="3200" dirty="0"/>
              <a:t> πλαίσιο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θεωρούσαμε </a:t>
            </a:r>
            <a:r>
              <a:rPr lang="el-GR" sz="3200" dirty="0" err="1"/>
              <a:t>τὴ</a:t>
            </a:r>
            <a:r>
              <a:rPr lang="el-GR" sz="3200" dirty="0"/>
              <a:t> διακονία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ἀντίστοιχη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τελετουργίας </a:t>
            </a:r>
            <a:r>
              <a:rPr lang="el-GR" sz="3200" dirty="0" err="1"/>
              <a:t>τῶν</a:t>
            </a:r>
            <a:r>
              <a:rPr lang="el-GR" sz="3200" dirty="0"/>
              <a:t> Μυστηρίων. Διότι,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ἐπιτέλεση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Μυστηρίων </a:t>
            </a:r>
            <a:r>
              <a:rPr lang="el-GR" sz="3200" dirty="0" err="1"/>
              <a:t>ἀπαιτεῖται</a:t>
            </a:r>
            <a:r>
              <a:rPr lang="el-GR" sz="3200" dirty="0"/>
              <a:t> ποικίλη </a:t>
            </a:r>
            <a:r>
              <a:rPr lang="el-GR" sz="3200" dirty="0" err="1"/>
              <a:t>πνευματικὴ</a:t>
            </a:r>
            <a:r>
              <a:rPr lang="el-GR" sz="3200" dirty="0"/>
              <a:t> προετοιμασία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ἱερουργοῦντος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τρόπο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 </a:t>
            </a:r>
            <a:r>
              <a:rPr lang="el-GR" sz="3200" dirty="0" err="1"/>
              <a:t>καλεῖται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προετοιμαστεῖ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ἱερουργία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λόγου».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Αὐτὸ</a:t>
            </a:r>
            <a:r>
              <a:rPr lang="el-GR" sz="3200" dirty="0"/>
              <a:t> σημαίνει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 </a:t>
            </a:r>
            <a:r>
              <a:rPr lang="el-GR" sz="3200" dirty="0" err="1"/>
              <a:t>ὀφείλει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ἀγωνιστεῖ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ἑδραίωση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πίστεώς</a:t>
            </a:r>
            <a:r>
              <a:rPr lang="el-GR" sz="3200" dirty="0"/>
              <a:t> του,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συστοιχηθεῖ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λόγους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Παύλου: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ἡμεῖς</a:t>
            </a:r>
            <a:r>
              <a:rPr lang="el-GR" sz="3200" i="1" dirty="0"/>
              <a:t> </a:t>
            </a:r>
            <a:r>
              <a:rPr lang="el-GR" sz="3200" i="1" dirty="0" err="1"/>
              <a:t>πιστεύομεν</a:t>
            </a:r>
            <a:r>
              <a:rPr lang="el-GR" sz="3200" i="1" dirty="0"/>
              <a:t>, </a:t>
            </a:r>
            <a:r>
              <a:rPr lang="el-GR" sz="3200" i="1" dirty="0" err="1"/>
              <a:t>διὸ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λαλοῦμεν</a:t>
            </a:r>
            <a:r>
              <a:rPr lang="en-GR" sz="3200" dirty="0"/>
              <a:t> (</a:t>
            </a:r>
            <a:r>
              <a:rPr lang="el-GR" sz="3200" dirty="0" err="1"/>
              <a:t>Β´Κορ</a:t>
            </a:r>
            <a:r>
              <a:rPr lang="el-GR" sz="3200" dirty="0"/>
              <a:t>. 4, 13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r>
              <a:rPr lang="en-GR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36754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610</Words>
  <Application>Microsoft Macintosh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(β) Ἐκκλησιαστικὴ ρητορικὴ καὶ βίωμα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185</cp:revision>
  <dcterms:created xsi:type="dcterms:W3CDTF">2020-11-05T13:23:08Z</dcterms:created>
  <dcterms:modified xsi:type="dcterms:W3CDTF">2020-12-17T13:58:56Z</dcterms:modified>
</cp:coreProperties>
</file>