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  <p:sldId id="273" r:id="rId9"/>
  </p:sldIdLst>
  <p:sldSz cx="12192000" cy="6858000"/>
  <p:notesSz cx="6858000" cy="9144000"/>
  <p:defaultTextStyle>
    <a:defPPr>
      <a:defRPr lang="en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20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7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E07278-D7E3-234D-84FC-112C42E90D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E5896A-D2E2-0448-A8C8-1311CBFF5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75E6DE-4A50-2A43-889F-F1627CCA9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E3CBCC-9F8B-7240-8AAD-9127A1F24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9A338-4D43-0B42-9D05-CDA3BC1F2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948142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7D6E2B-7D1C-9949-8552-CCE412775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947B3-4DDC-6F46-A09A-A451989B3B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C1D31-6815-1249-B37C-1BDED941E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ECA5C7-A038-914B-B2CC-874940B50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D47F2-3FFA-5F4E-8481-558806237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817006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F0DBA52-46C3-4441-A887-3B270B815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B6BF4-09CD-8845-B1BB-E9EDCF4CFA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FA1F1-622E-4147-9279-B2E484A35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D169B3-17C6-744D-AF61-85D2385E4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62C840-E0D9-DB48-B310-5814372A2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55756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A4379-B694-444E-8E07-9C44A6321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986386-2C85-4B47-B5E8-5E04851D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E16A9-F447-4948-8983-47978F4AF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3EB466-6B12-214E-B214-1133457C4B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45E24D-ADEA-6E48-980C-6A286F59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155215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8AD4F-62E5-7946-85F5-042909BB6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DCDE7-8EA6-194A-95FD-661DB0875F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27C610-0132-984A-91AF-38A0073B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879DC-9F02-A54C-A481-88B2314EF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EBB02-6E10-0A47-A931-BB4C0703C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692578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0E493-09C2-7941-BC77-1D9528699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E9383-D877-C64E-948C-BAFD80757B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BBD4A-77E1-D14E-ABBB-64EC203392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AEF06-E294-7E4C-A7BF-B0AD23213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44ED76-6FEE-D346-B68A-BC3F8263D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21405E-70E6-D24F-8AFD-8F2439F49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42410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8F978-9B9A-934D-8E50-DA40360BA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B6DAA9-AD26-1F47-83ED-4595BE0ACD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09EA2-25DA-3E40-A59D-907872A19A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3AAE22-26BA-A149-B500-29578BFF1F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138EEB-4D19-3E4F-B87C-972731B509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0C3C97-9200-5E4D-AB24-007708958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7ADD5B-E46A-4240-AA2F-0233FE22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16A20F-3C79-1C4B-9E75-0AF26C2D4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742825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98058-ED12-7B44-A285-5C34D44342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F38888-6D84-A747-A970-C07CAE7D0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EAE996-0D9B-ED4F-BD23-0ED1B3384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45438-BE6D-C344-A8D2-F7518D9FD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484203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1B138F-355F-D948-B508-29C040363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F5ECF32-2BD4-C741-B937-92257B56C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FB9E27-D87C-B840-924F-4D5EE0105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2375461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0C779B-A39C-2E40-9663-61FBB291B8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184C7-C278-1C45-9722-41886B469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176E21-036C-BC48-9DF8-AAE91B003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43497C-B76F-B34F-86E4-B19426BF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28034-4CA7-3A48-81A7-C348A38927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52954-1B6A-6741-B1FA-70D36ED33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7674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31F50-01AC-604E-9DDF-CAE20A17E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F8CFE4C-DBD0-7A4E-9BA2-1DA091C488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BBB4E75-8004-A047-9DB8-F16448D0A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E97E28-5AC4-D044-A672-1E149D0AA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C98241-922F-F04A-B077-947E96C5F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0D5394-17A2-954B-ADDD-DB9B9ED05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3539643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223692-9474-F048-B3B9-206394FB8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549723-3155-C04E-937C-D25345614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22EC16-49FD-A149-A61B-93AF97F661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200568-4A85-9241-88CD-A8BB70833ED7}" type="datetimeFigureOut">
              <a:rPr lang="en-GR" smtClean="0"/>
              <a:t>19/11/20</a:t>
            </a:fld>
            <a:endParaRPr lang="en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B24DF1-98A4-4645-B5F1-E6F0E9394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BCD379-D0A7-5347-808D-FE6AA6391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2577-C24B-0740-9386-A0CECB0A6255}" type="slidenum">
              <a:rPr lang="en-GR" smtClean="0"/>
              <a:t>‹#›</a:t>
            </a:fld>
            <a:endParaRPr lang="en-GR"/>
          </a:p>
        </p:txBody>
      </p:sp>
    </p:spTree>
    <p:extLst>
      <p:ext uri="{BB962C8B-B14F-4D97-AF65-F5344CB8AC3E}">
        <p14:creationId xmlns:p14="http://schemas.microsoft.com/office/powerpoint/2010/main" val="609759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08F0B-C931-5E40-B6C5-D01CB594B5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839" y="164388"/>
            <a:ext cx="11209962" cy="16438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94DC-B5B7-DB48-8B18-EB494AB71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9" y="472611"/>
            <a:ext cx="11753634" cy="6385389"/>
          </a:xfrm>
        </p:spPr>
        <p:txBody>
          <a:bodyPr>
            <a:noAutofit/>
          </a:bodyPr>
          <a:lstStyle/>
          <a:p>
            <a:r>
              <a:rPr lang="en-US" sz="3200" dirty="0" err="1"/>
              <a:t>Πολλὲς</a:t>
            </a:r>
            <a:r>
              <a:rPr lang="en-US" sz="3200" dirty="0"/>
              <a:t> </a:t>
            </a:r>
            <a:r>
              <a:rPr lang="en-US" sz="3200" dirty="0" err="1"/>
              <a:t>φορὲς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πα</a:t>
            </a:r>
            <a:r>
              <a:rPr lang="en-US" sz="3200" dirty="0" err="1"/>
              <a:t>νηγυρικὸς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στικοῦ</a:t>
            </a:r>
            <a:r>
              <a:rPr lang="en-US" sz="3200" dirty="0"/>
              <a:t> </a:t>
            </a:r>
            <a:r>
              <a:rPr lang="en-US" sz="3200" dirty="0" err="1"/>
              <a:t>ρητορικοῦ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 </a:t>
            </a:r>
            <a:r>
              <a:rPr lang="en-US" sz="3200" dirty="0" err="1"/>
              <a:t>συνδυάζει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στικὴ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φορὰ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ἀντίστοιχη</a:t>
            </a:r>
            <a:r>
              <a:rPr lang="en-US" sz="3200" dirty="0"/>
              <a:t> </a:t>
            </a:r>
            <a:r>
              <a:rPr lang="en-US" sz="3200" dirty="0" err="1"/>
              <a:t>ἐθνικὴ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: </a:t>
            </a:r>
            <a:r>
              <a:rPr lang="en-US" sz="3200" dirty="0" err="1"/>
              <a:t>κυρί</a:t>
            </a:r>
            <a:r>
              <a:rPr lang="en-US" sz="3200" dirty="0"/>
              <a:t>α</a:t>
            </a:r>
            <a:r>
              <a:rPr lang="en-US" sz="3200" dirty="0" err="1"/>
              <a:t>ρχ</a:t>
            </a:r>
            <a:r>
              <a:rPr lang="en-US" sz="3200" dirty="0"/>
              <a:t>α πα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δείγμ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 α</a:t>
            </a:r>
            <a:r>
              <a:rPr lang="en-US" sz="3200" dirty="0" err="1"/>
              <a:t>ὐτῆς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τώσεως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οἱ</a:t>
            </a:r>
            <a:r>
              <a:rPr lang="en-US" sz="3200" dirty="0"/>
              <a:t> πα</a:t>
            </a:r>
            <a:r>
              <a:rPr lang="en-US" sz="3200" dirty="0" err="1"/>
              <a:t>νηγυρικοὶ</a:t>
            </a:r>
            <a:r>
              <a:rPr lang="en-US" sz="3200" dirty="0"/>
              <a:t> </a:t>
            </a:r>
            <a:r>
              <a:rPr lang="en-US" sz="3200" dirty="0" err="1"/>
              <a:t>λόγοι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Εὐ</a:t>
            </a:r>
            <a:r>
              <a:rPr lang="en-US" sz="3200" dirty="0"/>
              <a:t>α</a:t>
            </a:r>
            <a:r>
              <a:rPr lang="en-US" sz="3200" dirty="0" err="1"/>
              <a:t>γγελισμοῦ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Θεοτόκου</a:t>
            </a:r>
            <a:r>
              <a:rPr lang="en-US" sz="3200" dirty="0"/>
              <a:t> (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οροῦν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συνδυ</a:t>
            </a:r>
            <a:r>
              <a:rPr lang="en-US" sz="3200" dirty="0"/>
              <a:t>α</a:t>
            </a:r>
            <a:r>
              <a:rPr lang="en-US" sz="3200" dirty="0" err="1"/>
              <a:t>στοῦν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ἐθνεγερσί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1821), </a:t>
            </a:r>
            <a:r>
              <a:rPr lang="en-US" sz="3200" dirty="0" err="1"/>
              <a:t>ἀλλὰ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Σκέ</a:t>
            </a:r>
            <a:r>
              <a:rPr lang="en-US" sz="3200" dirty="0"/>
              <a:t>π</a:t>
            </a:r>
            <a:r>
              <a:rPr lang="en-US" sz="3200" dirty="0" err="1"/>
              <a:t>ης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Θεοτόκου</a:t>
            </a:r>
            <a:r>
              <a:rPr lang="en-US" sz="3200" dirty="0"/>
              <a:t> (</a:t>
            </a:r>
            <a:r>
              <a:rPr lang="en-US" sz="3200" dirty="0" err="1"/>
              <a:t>οἱ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οῖοι</a:t>
            </a:r>
            <a:r>
              <a:rPr lang="en-US" sz="3200" dirty="0"/>
              <a:t> </a:t>
            </a:r>
            <a:r>
              <a:rPr lang="en-US" sz="3200" dirty="0" err="1"/>
              <a:t>συνδυάζοντ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ἐθνικὴ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έτειο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28ης </a:t>
            </a:r>
            <a:r>
              <a:rPr lang="en-US" sz="3200" dirty="0" err="1"/>
              <a:t>Ὀκτω</a:t>
            </a:r>
            <a:r>
              <a:rPr lang="en-US" sz="3200" dirty="0"/>
              <a:t>β</a:t>
            </a:r>
            <a:r>
              <a:rPr lang="en-US" sz="3200" dirty="0" err="1"/>
              <a:t>ρίου</a:t>
            </a:r>
            <a:r>
              <a:rPr lang="en-US" sz="3200" dirty="0"/>
              <a:t>· </a:t>
            </a:r>
            <a:r>
              <a:rPr lang="en-US" sz="3200" dirty="0" err="1"/>
              <a:t>γιὰ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λόγο</a:t>
            </a:r>
            <a:r>
              <a:rPr lang="en-US" sz="3200" dirty="0"/>
              <a:t> α</a:t>
            </a:r>
            <a:r>
              <a:rPr lang="en-US" sz="3200" dirty="0" err="1"/>
              <a:t>ὐτό</a:t>
            </a:r>
            <a:r>
              <a:rPr lang="en-US" sz="3200" dirty="0"/>
              <a:t>, </a:t>
            </a:r>
            <a:r>
              <a:rPr lang="en-US" sz="3200" dirty="0" err="1"/>
              <a:t>ἄλλωστε</a:t>
            </a:r>
            <a:r>
              <a:rPr lang="en-US" sz="3200" dirty="0"/>
              <a:t>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ἑορτὴ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Σκέ</a:t>
            </a:r>
            <a:r>
              <a:rPr lang="en-US" sz="3200" dirty="0"/>
              <a:t>π</a:t>
            </a:r>
            <a:r>
              <a:rPr lang="en-US" sz="3200" dirty="0" err="1"/>
              <a:t>ης</a:t>
            </a:r>
            <a:r>
              <a:rPr lang="en-US" sz="3200" dirty="0"/>
              <a:t> </a:t>
            </a:r>
            <a:r>
              <a:rPr lang="en-US" sz="3200" dirty="0" err="1"/>
              <a:t>μετ</a:t>
            </a:r>
            <a:r>
              <a:rPr lang="en-US" sz="3200" dirty="0"/>
              <a:t>α</a:t>
            </a:r>
            <a:r>
              <a:rPr lang="en-US" sz="3200" dirty="0" err="1"/>
              <a:t>φέρθηκε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1η </a:t>
            </a:r>
            <a:r>
              <a:rPr lang="en-US" sz="3200" dirty="0" err="1"/>
              <a:t>στὴν</a:t>
            </a:r>
            <a:r>
              <a:rPr lang="en-US" sz="3200" dirty="0"/>
              <a:t> 28η </a:t>
            </a:r>
            <a:r>
              <a:rPr lang="en-US" sz="3200" dirty="0" err="1"/>
              <a:t>Ὀκτω</a:t>
            </a:r>
            <a:r>
              <a:rPr lang="en-US" sz="3200" dirty="0"/>
              <a:t>β</a:t>
            </a:r>
            <a:r>
              <a:rPr lang="en-US" sz="3200" dirty="0" err="1"/>
              <a:t>ρίου</a:t>
            </a:r>
            <a:r>
              <a:rPr lang="en-US" sz="3200" dirty="0"/>
              <a:t>). </a:t>
            </a:r>
            <a:r>
              <a:rPr lang="en-US" sz="3200" dirty="0" err="1"/>
              <a:t>Στὶς</a:t>
            </a:r>
            <a:r>
              <a:rPr lang="en-US" sz="3200" dirty="0"/>
              <a:t> π</a:t>
            </a:r>
            <a:r>
              <a:rPr lang="en-US" sz="3200" dirty="0" err="1"/>
              <a:t>ερι</a:t>
            </a:r>
            <a:r>
              <a:rPr lang="en-US" sz="3200" dirty="0"/>
              <a:t>π</a:t>
            </a:r>
            <a:r>
              <a:rPr lang="en-US" sz="3200" dirty="0" err="1"/>
              <a:t>τώσεις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συγκεκριμένων</a:t>
            </a:r>
            <a:r>
              <a:rPr lang="en-US" sz="3200" dirty="0"/>
              <a:t> πα</a:t>
            </a:r>
            <a:r>
              <a:rPr lang="en-US" sz="3200" dirty="0" err="1"/>
              <a:t>νηγυρικῶν</a:t>
            </a:r>
            <a:r>
              <a:rPr lang="en-US" sz="3200" dirty="0"/>
              <a:t> </a:t>
            </a:r>
            <a:r>
              <a:rPr lang="en-US" sz="3200" dirty="0" err="1"/>
              <a:t>λόγων</a:t>
            </a:r>
            <a:r>
              <a:rPr lang="en-US" sz="3200" dirty="0"/>
              <a:t> </a:t>
            </a:r>
            <a:r>
              <a:rPr lang="en-US" sz="3200" dirty="0" err="1"/>
              <a:t>ἐντὸς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</a:t>
            </a:r>
            <a:r>
              <a:rPr lang="en-US" sz="3200" dirty="0"/>
              <a:t>.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π</a:t>
            </a:r>
            <a:r>
              <a:rPr lang="en-US" sz="3200" dirty="0" err="1"/>
              <a:t>ριμοδοτεῖτ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κυρίως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δοξολογικὸ</a:t>
            </a:r>
            <a:r>
              <a:rPr lang="en-US" sz="3200" dirty="0"/>
              <a:t> α</a:t>
            </a:r>
            <a:r>
              <a:rPr lang="en-US" sz="3200" dirty="0" err="1"/>
              <a:t>ἴσθημ</a:t>
            </a:r>
            <a:r>
              <a:rPr lang="en-US" sz="3200" dirty="0"/>
              <a:t>α </a:t>
            </a:r>
            <a:r>
              <a:rPr lang="en-US" sz="3200" dirty="0" err="1"/>
              <a:t>ἐξάρσεως</a:t>
            </a:r>
            <a:r>
              <a:rPr lang="en-US" sz="3200" dirty="0"/>
              <a:t>, </a:t>
            </a:r>
            <a:r>
              <a:rPr lang="en-US" sz="3200" dirty="0" err="1"/>
              <a:t>ἐνθουσι</a:t>
            </a:r>
            <a:r>
              <a:rPr lang="en-US" sz="3200" dirty="0"/>
              <a:t>α</a:t>
            </a:r>
            <a:r>
              <a:rPr lang="en-US" sz="3200" dirty="0" err="1"/>
              <a:t>σμοῦ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ψυχικῆς</a:t>
            </a:r>
            <a:r>
              <a:rPr lang="en-US" sz="3200" dirty="0"/>
              <a:t> </a:t>
            </a:r>
            <a:r>
              <a:rPr lang="en-US" sz="3200" dirty="0" err="1"/>
              <a:t>εὐφορί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οτέλεσμ</a:t>
            </a:r>
            <a:r>
              <a:rPr lang="en-US" sz="3200" dirty="0"/>
              <a:t>α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ἐμφ</a:t>
            </a:r>
            <a:r>
              <a:rPr lang="en-US" sz="3200" dirty="0"/>
              <a:t>α</a:t>
            </a:r>
            <a:r>
              <a:rPr lang="en-US" sz="3200" dirty="0" err="1"/>
              <a:t>νίζετ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ἀσθενέστερος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κτήρ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οἰκοδομῆς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χῆς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64209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7058B-89E4-AB4B-9486-A1466CD5E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692" y="365126"/>
            <a:ext cx="10953108" cy="315912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A11BB0-D96D-704C-A12D-E36580494A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92" y="1181528"/>
            <a:ext cx="10953108" cy="4995435"/>
          </a:xfrm>
        </p:spPr>
        <p:txBody>
          <a:bodyPr/>
          <a:lstStyle/>
          <a:p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ίστωση</a:t>
            </a:r>
            <a:r>
              <a:rPr lang="en-US" sz="3200" dirty="0"/>
              <a:t> α</a:t>
            </a:r>
            <a:r>
              <a:rPr lang="en-US" sz="3200" dirty="0" err="1"/>
              <a:t>ὐτή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συνιστᾶ</a:t>
            </a:r>
            <a:r>
              <a:rPr lang="en-US" sz="3200" dirty="0"/>
              <a:t> 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υτόχρον</a:t>
            </a:r>
            <a:r>
              <a:rPr lang="en-US" sz="3200" dirty="0"/>
              <a:t>α </a:t>
            </a:r>
            <a:r>
              <a:rPr lang="en-US" sz="3200" dirty="0" err="1"/>
              <a:t>μεγάλο</a:t>
            </a:r>
            <a:r>
              <a:rPr lang="en-US" sz="3200" dirty="0"/>
              <a:t> </a:t>
            </a:r>
            <a:r>
              <a:rPr lang="en-US" sz="3200" dirty="0" err="1"/>
              <a:t>κίνδυνο</a:t>
            </a:r>
            <a:r>
              <a:rPr lang="en-US" sz="3200" dirty="0"/>
              <a:t> </a:t>
            </a:r>
            <a:r>
              <a:rPr lang="en-US" sz="3200" dirty="0" err="1"/>
              <a:t>ἐκτρο</a:t>
            </a:r>
            <a:r>
              <a:rPr lang="en-US" sz="3200" dirty="0"/>
              <a:t>π</a:t>
            </a:r>
            <a:r>
              <a:rPr lang="en-US" sz="3200" dirty="0" err="1"/>
              <a:t>ῆς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στικοῦ</a:t>
            </a:r>
            <a:r>
              <a:rPr lang="en-US" sz="3200" dirty="0"/>
              <a:t> </a:t>
            </a:r>
            <a:r>
              <a:rPr lang="en-US" sz="3200" dirty="0" err="1"/>
              <a:t>ρητορικοῦ</a:t>
            </a:r>
            <a:r>
              <a:rPr lang="en-US" sz="3200" dirty="0"/>
              <a:t> </a:t>
            </a:r>
            <a:r>
              <a:rPr lang="en-US" sz="3200" dirty="0" err="1"/>
              <a:t>λόγου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ἀλλοτριώσεώς</a:t>
            </a:r>
            <a:r>
              <a:rPr lang="en-US" sz="3200" dirty="0"/>
              <a:t> </a:t>
            </a:r>
            <a:r>
              <a:rPr lang="en-US" sz="3200" dirty="0" err="1"/>
              <a:t>του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κοσμικὸ</a:t>
            </a:r>
            <a:r>
              <a:rPr lang="en-US" sz="3200" dirty="0"/>
              <a:t> </a:t>
            </a:r>
            <a:r>
              <a:rPr lang="en-US" sz="3200" dirty="0" err="1"/>
              <a:t>λόγο</a:t>
            </a:r>
            <a:r>
              <a:rPr lang="en-US" sz="3200" dirty="0"/>
              <a:t>. </a:t>
            </a:r>
            <a:r>
              <a:rPr lang="en-US" sz="3200" dirty="0" err="1"/>
              <a:t>Γι</a:t>
            </a:r>
            <a:r>
              <a:rPr lang="en-US" sz="3200" dirty="0"/>
              <a:t>᾽α</a:t>
            </a:r>
            <a:r>
              <a:rPr lang="en-US" sz="3200" dirty="0" err="1"/>
              <a:t>ὐτό</a:t>
            </a:r>
            <a:r>
              <a:rPr lang="en-US" sz="3200" dirty="0"/>
              <a:t>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θεμ</a:t>
            </a:r>
            <a:r>
              <a:rPr lang="en-US" sz="3200" dirty="0"/>
              <a:t>α</a:t>
            </a:r>
            <a:r>
              <a:rPr lang="en-US" sz="3200" dirty="0" err="1"/>
              <a:t>τολογί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π</a:t>
            </a:r>
            <a:r>
              <a:rPr lang="en-US" sz="3200" dirty="0" err="1"/>
              <a:t>ροέρχετ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εριεχόμενο</a:t>
            </a:r>
            <a:r>
              <a:rPr lang="en-US" sz="3200" dirty="0"/>
              <a:t> </a:t>
            </a:r>
            <a:r>
              <a:rPr lang="en-US" sz="3200" dirty="0" err="1"/>
              <a:t>μιᾶς</a:t>
            </a:r>
            <a:r>
              <a:rPr lang="en-US" sz="3200" dirty="0"/>
              <a:t> </a:t>
            </a:r>
            <a:r>
              <a:rPr lang="en-US" sz="3200" dirty="0" err="1"/>
              <a:t>ἑορτῆς</a:t>
            </a:r>
            <a:r>
              <a:rPr lang="en-US" sz="3200" dirty="0"/>
              <a:t>,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ἐκκλησι</a:t>
            </a:r>
            <a:r>
              <a:rPr lang="en-US" sz="3200" dirty="0"/>
              <a:t>α</a:t>
            </a:r>
            <a:r>
              <a:rPr lang="en-US" sz="3200" dirty="0" err="1"/>
              <a:t>στικὸς</a:t>
            </a:r>
            <a:r>
              <a:rPr lang="en-US" sz="3200" dirty="0"/>
              <a:t> </a:t>
            </a:r>
            <a:r>
              <a:rPr lang="en-US" sz="3200" dirty="0" err="1"/>
              <a:t>ρήτορ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ἐξειδικεύσει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ἐξάρει</a:t>
            </a:r>
            <a:r>
              <a:rPr lang="en-US" sz="3200" dirty="0"/>
              <a:t>, </a:t>
            </a:r>
            <a:r>
              <a:rPr lang="en-US" sz="3200" dirty="0" err="1"/>
              <a:t>κυρίως</a:t>
            </a:r>
            <a:r>
              <a:rPr lang="en-US" sz="3200" dirty="0"/>
              <a:t>,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θεολογί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ἑορτῆς</a:t>
            </a:r>
            <a:r>
              <a:rPr lang="en-US" sz="3200" dirty="0"/>
              <a:t>, </a:t>
            </a:r>
            <a:r>
              <a:rPr lang="en-US" sz="3200" dirty="0" err="1"/>
              <a:t>δευτερευόντως</a:t>
            </a:r>
            <a:r>
              <a:rPr lang="en-US" sz="3200" dirty="0"/>
              <a:t> </a:t>
            </a:r>
            <a:r>
              <a:rPr lang="en-US" sz="3200" dirty="0" err="1"/>
              <a:t>δὲ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συνάφειά</a:t>
            </a:r>
            <a:r>
              <a:rPr lang="en-US" sz="3200" dirty="0"/>
              <a:t> </a:t>
            </a:r>
            <a:r>
              <a:rPr lang="en-US" sz="3200" dirty="0" err="1"/>
              <a:t>της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ἀντίστοιχη</a:t>
            </a:r>
            <a:r>
              <a:rPr lang="en-US" sz="3200" dirty="0"/>
              <a:t> </a:t>
            </a:r>
            <a:r>
              <a:rPr lang="en-US" sz="3200" dirty="0" err="1"/>
              <a:t>ἐθνικὴ</a:t>
            </a:r>
            <a:r>
              <a:rPr lang="en-US" sz="3200" dirty="0"/>
              <a:t> </a:t>
            </a:r>
            <a:r>
              <a:rPr lang="en-US" sz="3200" dirty="0" err="1"/>
              <a:t>ἑορτή</a:t>
            </a:r>
            <a:r>
              <a:rPr lang="en-US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0714868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13781-AEBD-8A4F-BF5B-6D2D16253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016" y="154112"/>
            <a:ext cx="11240785" cy="164387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5F293-0491-4E4E-A37E-8A5319E953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935" y="575352"/>
            <a:ext cx="11168865" cy="6128535"/>
          </a:xfrm>
        </p:spPr>
        <p:txBody>
          <a:bodyPr>
            <a:normAutofit/>
          </a:bodyPr>
          <a:lstStyle/>
          <a:p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εἴδ</a:t>
            </a:r>
            <a:r>
              <a:rPr lang="en-US" sz="3200" dirty="0"/>
              <a:t>α</a:t>
            </a:r>
            <a:r>
              <a:rPr lang="en-US" sz="3200" dirty="0" err="1"/>
              <a:t>με</a:t>
            </a:r>
            <a:r>
              <a:rPr lang="en-US" sz="3200" dirty="0"/>
              <a:t> πα</a:t>
            </a:r>
            <a:r>
              <a:rPr lang="en-US" sz="3200" dirty="0" err="1"/>
              <a:t>ρ</a:t>
            </a:r>
            <a:r>
              <a:rPr lang="en-US" sz="3200" dirty="0"/>
              <a:t>απ</a:t>
            </a:r>
            <a:r>
              <a:rPr lang="en-US" sz="3200" dirty="0" err="1"/>
              <a:t>άνω</a:t>
            </a:r>
            <a:r>
              <a:rPr lang="en-US" sz="3200" dirty="0"/>
              <a:t>,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τὶς</a:t>
            </a:r>
            <a:r>
              <a:rPr lang="en-US" sz="3200" dirty="0"/>
              <a:t> </a:t>
            </a:r>
            <a:r>
              <a:rPr lang="en-US" sz="3200" dirty="0" err="1"/>
              <a:t>νευρ</a:t>
            </a:r>
            <a:r>
              <a:rPr lang="en-US" sz="3200" dirty="0"/>
              <a:t>α</a:t>
            </a:r>
            <a:r>
              <a:rPr lang="en-US" sz="3200" dirty="0" err="1"/>
              <a:t>λγικότερες</a:t>
            </a:r>
            <a:r>
              <a:rPr lang="en-US" sz="3200" dirty="0"/>
              <a:t> π</a:t>
            </a:r>
            <a:r>
              <a:rPr lang="en-US" sz="3200" dirty="0" err="1"/>
              <a:t>τυχὲς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ῆρξε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γωγικὴ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τηχήση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δὴ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διὰ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θεολογικὴ</a:t>
            </a:r>
            <a:r>
              <a:rPr lang="en-US" sz="3200" dirty="0"/>
              <a:t> </a:t>
            </a:r>
            <a:r>
              <a:rPr lang="en-US" sz="3200" dirty="0" err="1"/>
              <a:t>ἀνάλυση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 </a:t>
            </a:r>
            <a:r>
              <a:rPr lang="en-US" sz="3200" dirty="0" err="1"/>
              <a:t>Στρέφοντ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</a:t>
            </a:r>
            <a:r>
              <a:rPr lang="en-US" sz="3200" dirty="0" err="1"/>
              <a:t>τὴν</a:t>
            </a:r>
            <a:r>
              <a:rPr lang="en-US" sz="3200" dirty="0"/>
              <a:t> π</a:t>
            </a:r>
            <a:r>
              <a:rPr lang="en-US" sz="3200" dirty="0" err="1"/>
              <a:t>ροσοχή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σύγχρονο</a:t>
            </a:r>
            <a:r>
              <a:rPr lang="en-US" sz="3200" dirty="0"/>
              <a:t> </a:t>
            </a:r>
            <a:r>
              <a:rPr lang="en-US" sz="3200" dirty="0" err="1"/>
              <a:t>κηρυκτικὸ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, </a:t>
            </a:r>
            <a:r>
              <a:rPr lang="en-US" sz="3200" dirty="0" err="1"/>
              <a:t>δι</a:t>
            </a:r>
            <a:r>
              <a:rPr lang="en-US" sz="3200" dirty="0"/>
              <a:t>απ</a:t>
            </a:r>
            <a:r>
              <a:rPr lang="en-US" sz="3200" dirty="0" err="1"/>
              <a:t>ιστώνουμε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ὑφίστ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ἴδι</a:t>
            </a:r>
            <a:r>
              <a:rPr lang="en-US" sz="3200" dirty="0"/>
              <a:t>α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γκ</a:t>
            </a:r>
            <a:r>
              <a:rPr lang="en-US" sz="3200" dirty="0"/>
              <a:t>α</a:t>
            </a:r>
            <a:r>
              <a:rPr lang="en-US" sz="3200" dirty="0" err="1"/>
              <a:t>ιότητ</a:t>
            </a:r>
            <a:r>
              <a:rPr lang="en-US" sz="3200" dirty="0"/>
              <a:t>α </a:t>
            </a:r>
            <a:r>
              <a:rPr lang="en-US" sz="3200" dirty="0" err="1"/>
              <a:t>ὅ</a:t>
            </a:r>
            <a:r>
              <a:rPr lang="en-US" sz="3200" dirty="0"/>
              <a:t>π</a:t>
            </a:r>
            <a:r>
              <a:rPr lang="en-US" sz="3200" dirty="0" err="1"/>
              <a:t>ως</a:t>
            </a:r>
            <a:r>
              <a:rPr lang="en-US" sz="3200" dirty="0"/>
              <a:t> </a:t>
            </a:r>
            <a:r>
              <a:rPr lang="en-US" sz="3200" dirty="0" err="1"/>
              <a:t>στοὺς</a:t>
            </a:r>
            <a:r>
              <a:rPr lang="en-US" sz="3200" dirty="0"/>
              <a:t> </a:t>
            </a:r>
            <a:r>
              <a:rPr lang="en-US" sz="3200" dirty="0" err="1"/>
              <a:t>χρόνους</a:t>
            </a:r>
            <a:r>
              <a:rPr lang="en-US" sz="3200" dirty="0"/>
              <a:t> </a:t>
            </a:r>
            <a:r>
              <a:rPr lang="en-US" sz="3200" dirty="0" err="1"/>
              <a:t>ἰσχύος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γωγικῶν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τηχήσεων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l-GR" sz="3200" dirty="0">
              <a:effectLst/>
            </a:endParaRPr>
          </a:p>
          <a:p>
            <a:r>
              <a:rPr lang="en-US" sz="3200" dirty="0" err="1"/>
              <a:t>Τὸ</a:t>
            </a:r>
            <a:r>
              <a:rPr lang="en-US" sz="3200" dirty="0"/>
              <a:t> π</a:t>
            </a:r>
            <a:r>
              <a:rPr lang="en-US" sz="3200" dirty="0" err="1"/>
              <a:t>ρῶτο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ιτούμενο</a:t>
            </a:r>
            <a:r>
              <a:rPr lang="en-US" sz="3200" dirty="0"/>
              <a:t> </a:t>
            </a:r>
            <a:r>
              <a:rPr lang="en-US" sz="3200" dirty="0" err="1"/>
              <a:t>στοιχεῖο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συστημ</a:t>
            </a:r>
            <a:r>
              <a:rPr lang="en-US" sz="3200" dirty="0"/>
              <a:t>α</a:t>
            </a:r>
            <a:r>
              <a:rPr lang="en-US" sz="3200" dirty="0" err="1"/>
              <a:t>τικότητ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π</a:t>
            </a:r>
            <a:r>
              <a:rPr lang="en-US" sz="3200" dirty="0" err="1"/>
              <a:t>εριοδικότητ</a:t>
            </a:r>
            <a:r>
              <a:rPr lang="en-US" sz="3200" dirty="0"/>
              <a:t>α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, </a:t>
            </a:r>
            <a:r>
              <a:rPr lang="en-US" sz="3200" dirty="0" err="1"/>
              <a:t>δηλ</a:t>
            </a:r>
            <a:r>
              <a:rPr lang="en-US" sz="3200" dirty="0"/>
              <a:t>α</a:t>
            </a:r>
            <a:r>
              <a:rPr lang="en-US" sz="3200" dirty="0" err="1"/>
              <a:t>δή</a:t>
            </a:r>
            <a:r>
              <a:rPr lang="en-US" sz="3200" dirty="0"/>
              <a:t>,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ἀφιερωθεῖ</a:t>
            </a:r>
            <a:r>
              <a:rPr lang="en-US" sz="3200" dirty="0"/>
              <a:t> </a:t>
            </a:r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μί</a:t>
            </a:r>
            <a:r>
              <a:rPr lang="en-US" sz="3200" dirty="0"/>
              <a:t>α </a:t>
            </a:r>
            <a:r>
              <a:rPr lang="en-US" sz="3200" dirty="0" err="1"/>
              <a:t>σειρὰ</a:t>
            </a:r>
            <a:r>
              <a:rPr lang="en-US" sz="3200" dirty="0"/>
              <a:t> </a:t>
            </a:r>
            <a:r>
              <a:rPr lang="en-US" sz="3200" dirty="0" err="1"/>
              <a:t>ἀλληλοδι</a:t>
            </a:r>
            <a:r>
              <a:rPr lang="en-US" sz="3200" dirty="0"/>
              <a:t>α</a:t>
            </a:r>
            <a:r>
              <a:rPr lang="en-US" sz="3200" dirty="0" err="1"/>
              <a:t>δόχων</a:t>
            </a:r>
            <a:r>
              <a:rPr lang="en-US" sz="3200" dirty="0"/>
              <a:t> </a:t>
            </a:r>
            <a:r>
              <a:rPr lang="en-US" sz="3200" dirty="0" err="1"/>
              <a:t>κηρυγμάτων</a:t>
            </a:r>
            <a:r>
              <a:rPr lang="en-US" sz="3200" dirty="0"/>
              <a:t>, </a:t>
            </a:r>
            <a:r>
              <a:rPr lang="en-US" sz="3200" dirty="0" err="1"/>
              <a:t>διότι</a:t>
            </a:r>
            <a:r>
              <a:rPr lang="en-US" sz="3200" dirty="0"/>
              <a:t> </a:t>
            </a:r>
            <a:r>
              <a:rPr lang="en-US" sz="3200" dirty="0" err="1"/>
              <a:t>μόνο</a:t>
            </a:r>
            <a:r>
              <a:rPr lang="en-US" sz="3200" dirty="0"/>
              <a:t> </a:t>
            </a:r>
            <a:r>
              <a:rPr lang="en-US" sz="3200" dirty="0" err="1"/>
              <a:t>τότε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π</a:t>
            </a:r>
            <a:r>
              <a:rPr lang="en-US" sz="3200" dirty="0" err="1"/>
              <a:t>ορεῖ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άρξει</a:t>
            </a:r>
            <a:r>
              <a:rPr lang="en-US" sz="3200" dirty="0"/>
              <a:t> </a:t>
            </a:r>
            <a:r>
              <a:rPr lang="en-US" sz="3200" dirty="0" err="1"/>
              <a:t>ὀργάνωση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τηχητικῆς</a:t>
            </a:r>
            <a:r>
              <a:rPr lang="en-US" sz="3200" dirty="0"/>
              <a:t> </a:t>
            </a:r>
            <a:r>
              <a:rPr lang="en-US" sz="3200" dirty="0" err="1"/>
              <a:t>λειτουργικῆς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σκ</a:t>
            </a:r>
            <a:r>
              <a:rPr lang="en-US" sz="3200" dirty="0"/>
              <a:t>α</a:t>
            </a:r>
            <a:r>
              <a:rPr lang="en-US" sz="3200" dirty="0" err="1"/>
              <a:t>λί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0847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2458D-D8FC-884A-ACDB-4BBCC3281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565" y="143838"/>
            <a:ext cx="11220236" cy="29795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E4F5D1-AC40-9B4A-93E2-FEF1C3C499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566" y="554804"/>
            <a:ext cx="11866650" cy="6159358"/>
          </a:xfrm>
        </p:spPr>
        <p:txBody>
          <a:bodyPr>
            <a:norm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δεύτερο</a:t>
            </a:r>
            <a:r>
              <a:rPr lang="en-US" sz="3200" dirty="0"/>
              <a:t> </a:t>
            </a:r>
            <a:r>
              <a:rPr lang="en-US" sz="3200" dirty="0" err="1"/>
              <a:t>σημεῖο</a:t>
            </a:r>
            <a:r>
              <a:rPr lang="en-US" sz="3200" dirty="0"/>
              <a:t> </a:t>
            </a:r>
            <a:r>
              <a:rPr lang="en-US" sz="3200" dirty="0" err="1"/>
              <a:t>ἀφορᾶ</a:t>
            </a:r>
            <a:r>
              <a:rPr lang="en-US" sz="3200" dirty="0"/>
              <a:t> </a:t>
            </a:r>
            <a:r>
              <a:rPr lang="en-US" sz="3200" dirty="0" err="1"/>
              <a:t>στὴ</a:t>
            </a:r>
            <a:r>
              <a:rPr lang="en-US" sz="3200" dirty="0"/>
              <a:t> </a:t>
            </a:r>
            <a:r>
              <a:rPr lang="en-US" sz="3200" dirty="0" err="1"/>
              <a:t>χρονικὴ</a:t>
            </a:r>
            <a:r>
              <a:rPr lang="en-US" sz="3200" dirty="0"/>
              <a:t> </a:t>
            </a:r>
            <a:r>
              <a:rPr lang="en-US" sz="3200" dirty="0" err="1"/>
              <a:t>στιγμὴ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: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διάρκει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Λειτουργί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ἐκτὸς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;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ἐὰν</a:t>
            </a:r>
            <a:r>
              <a:rPr lang="en-US" sz="3200" dirty="0"/>
              <a:t> </a:t>
            </a:r>
            <a:r>
              <a:rPr lang="en-US" sz="3200" dirty="0" err="1"/>
              <a:t>ἰσχύσει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ἐκτὸς</a:t>
            </a:r>
            <a:r>
              <a:rPr lang="en-US" sz="3200" dirty="0"/>
              <a:t> α</a:t>
            </a:r>
            <a:r>
              <a:rPr lang="en-US" sz="3200" dirty="0" err="1"/>
              <a:t>ὐτῆς</a:t>
            </a:r>
            <a:r>
              <a:rPr lang="en-US" sz="3200" dirty="0"/>
              <a:t>, π</a:t>
            </a:r>
            <a:r>
              <a:rPr lang="en-US" sz="3200" dirty="0" err="1"/>
              <a:t>ότε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ιτελεσθεῖ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α</a:t>
            </a:r>
            <a:r>
              <a:rPr lang="en-US" sz="3200" dirty="0" err="1"/>
              <a:t>ὐτὸ</a:t>
            </a:r>
            <a:r>
              <a:rPr lang="en-US" sz="3200" dirty="0"/>
              <a:t>;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γνωστὸ</a:t>
            </a:r>
            <a:r>
              <a:rPr lang="en-US" sz="3200" dirty="0"/>
              <a:t>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ἕν</a:t>
            </a:r>
            <a:r>
              <a:rPr lang="en-US" sz="3200" dirty="0"/>
              <a:t>α </a:t>
            </a:r>
            <a:r>
              <a:rPr lang="en-US" sz="3200" dirty="0" err="1"/>
              <a:t>τέτοιο</a:t>
            </a:r>
            <a:r>
              <a:rPr lang="en-US" sz="3200" dirty="0"/>
              <a:t> </a:t>
            </a:r>
            <a:r>
              <a:rPr lang="en-US" sz="3200" dirty="0" err="1"/>
              <a:t>κήρυγμ</a:t>
            </a:r>
            <a:r>
              <a:rPr lang="en-US" sz="3200" dirty="0"/>
              <a:t>α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 </a:t>
            </a:r>
            <a:r>
              <a:rPr lang="en-US" sz="3200" dirty="0" err="1"/>
              <a:t>θὰ</a:t>
            </a:r>
            <a:r>
              <a:rPr lang="en-US" sz="3200" dirty="0"/>
              <a:t> </a:t>
            </a:r>
            <a:r>
              <a:rPr lang="en-US" sz="3200" dirty="0" err="1"/>
              <a:t>ἔχει</a:t>
            </a:r>
            <a:r>
              <a:rPr lang="en-US" sz="3200" dirty="0"/>
              <a:t> </a:t>
            </a:r>
            <a:r>
              <a:rPr lang="en-US" sz="3200" dirty="0" err="1"/>
              <a:t>μεγ</a:t>
            </a:r>
            <a:r>
              <a:rPr lang="en-US" sz="3200" dirty="0"/>
              <a:t>α</a:t>
            </a:r>
            <a:r>
              <a:rPr lang="en-US" sz="3200" dirty="0" err="1"/>
              <a:t>λύτερο</a:t>
            </a:r>
            <a:r>
              <a:rPr lang="en-US" sz="3200" dirty="0"/>
              <a:t> </a:t>
            </a:r>
            <a:r>
              <a:rPr lang="en-US" sz="3200" dirty="0" err="1"/>
              <a:t>ἀκρο</a:t>
            </a:r>
            <a:r>
              <a:rPr lang="en-US" sz="3200" dirty="0"/>
              <a:t>α</a:t>
            </a:r>
            <a:r>
              <a:rPr lang="en-US" sz="3200" dirty="0" err="1"/>
              <a:t>τήριο</a:t>
            </a:r>
            <a:r>
              <a:rPr lang="en-US" sz="3200" dirty="0"/>
              <a:t>, </a:t>
            </a:r>
            <a:r>
              <a:rPr lang="en-US" sz="3200" dirty="0" err="1"/>
              <a:t>ἑ</a:t>
            </a:r>
            <a:r>
              <a:rPr lang="en-US" sz="3200" dirty="0"/>
              <a:t>π</a:t>
            </a:r>
            <a:r>
              <a:rPr lang="en-US" sz="3200" dirty="0" err="1"/>
              <a:t>ομένως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πα</a:t>
            </a:r>
            <a:r>
              <a:rPr lang="en-US" sz="3200" dirty="0" err="1"/>
              <a:t>ρέχει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χὴ</a:t>
            </a:r>
            <a:r>
              <a:rPr lang="en-US" sz="3200" dirty="0"/>
              <a:t> </a:t>
            </a:r>
            <a:r>
              <a:rPr lang="en-US" sz="3200" dirty="0" err="1"/>
              <a:t>σὲ</a:t>
            </a:r>
            <a:r>
              <a:rPr lang="en-US" sz="3200" dirty="0"/>
              <a:t> π</a:t>
            </a:r>
            <a:r>
              <a:rPr lang="en-US" sz="3200" dirty="0" err="1"/>
              <a:t>ερισσότερους</a:t>
            </a:r>
            <a:r>
              <a:rPr lang="en-US" sz="3200" dirty="0"/>
              <a:t> π</a:t>
            </a:r>
            <a:r>
              <a:rPr lang="en-US" sz="3200" dirty="0" err="1"/>
              <a:t>ιστούς</a:t>
            </a:r>
            <a:r>
              <a:rPr lang="en-US" sz="3200" dirty="0"/>
              <a:t>.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τήν</a:t>
            </a:r>
            <a:r>
              <a:rPr lang="en-US" sz="3200" dirty="0"/>
              <a:t> </a:t>
            </a:r>
            <a:r>
              <a:rPr lang="en-US" sz="3200" dirty="0" err="1"/>
              <a:t>ἄ</a:t>
            </a:r>
            <a:r>
              <a:rPr lang="en-US" sz="3200" dirty="0"/>
              <a:t>π</a:t>
            </a:r>
            <a:r>
              <a:rPr lang="en-US" sz="3200" dirty="0" err="1"/>
              <a:t>οψη</a:t>
            </a:r>
            <a:r>
              <a:rPr lang="en-US" sz="3200" dirty="0"/>
              <a:t> α</a:t>
            </a:r>
            <a:r>
              <a:rPr lang="en-US" sz="3200" dirty="0" err="1"/>
              <a:t>ὐτὴ</a:t>
            </a:r>
            <a:r>
              <a:rPr lang="en-US" sz="3200" dirty="0"/>
              <a:t> </a:t>
            </a:r>
            <a:r>
              <a:rPr lang="en-US" sz="3200" dirty="0" err="1"/>
              <a:t>συνιστᾶτ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Θεί</a:t>
            </a:r>
            <a:r>
              <a:rPr lang="en-US" sz="3200" dirty="0"/>
              <a:t>α </a:t>
            </a:r>
            <a:r>
              <a:rPr lang="en-US" sz="3200" dirty="0" err="1"/>
              <a:t>Λειτουργί</a:t>
            </a:r>
            <a:r>
              <a:rPr lang="en-US" sz="3200" dirty="0"/>
              <a:t>α, </a:t>
            </a:r>
            <a:r>
              <a:rPr lang="en-US" sz="3200" dirty="0" err="1"/>
              <a:t>ἐφόσον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οτελεῖ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φυσικὸ</a:t>
            </a:r>
            <a:r>
              <a:rPr lang="en-US" sz="3200" dirty="0"/>
              <a:t> </a:t>
            </a:r>
            <a:r>
              <a:rPr lang="en-US" sz="3200" dirty="0" err="1"/>
              <a:t>χῶρο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λειτουργικοῦ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.</a:t>
            </a:r>
            <a:r>
              <a:rPr lang="en-GR" sz="3200" dirty="0">
                <a:effectLst/>
              </a:rPr>
              <a:t> </a:t>
            </a:r>
            <a:endParaRPr lang="el-GR" sz="3200" dirty="0">
              <a:effectLst/>
            </a:endParaRPr>
          </a:p>
          <a:p>
            <a:r>
              <a:rPr lang="en-US" sz="3200" dirty="0" err="1"/>
              <a:t>Στὸ</a:t>
            </a:r>
            <a:r>
              <a:rPr lang="en-US" sz="3200" dirty="0"/>
              <a:t> </a:t>
            </a:r>
            <a:r>
              <a:rPr lang="en-US" sz="3200" dirty="0" err="1"/>
              <a:t>θέμ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χρονικῆς</a:t>
            </a:r>
            <a:r>
              <a:rPr lang="en-US" sz="3200" dirty="0"/>
              <a:t> </a:t>
            </a:r>
            <a:r>
              <a:rPr lang="en-US" sz="3200" dirty="0" err="1"/>
              <a:t>στιγμῆς</a:t>
            </a:r>
            <a:r>
              <a:rPr lang="en-US" sz="3200" dirty="0"/>
              <a:t> </a:t>
            </a:r>
            <a:r>
              <a:rPr lang="en-US" sz="3200" dirty="0" err="1"/>
              <a:t>ἐ</a:t>
            </a:r>
            <a:r>
              <a:rPr lang="en-US" sz="3200" dirty="0"/>
              <a:t>π</a:t>
            </a:r>
            <a:r>
              <a:rPr lang="en-US" sz="3200" dirty="0" err="1"/>
              <a:t>ιτελέσεως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ομνησθεῖ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δυν</a:t>
            </a:r>
            <a:r>
              <a:rPr lang="en-US" sz="3200" dirty="0"/>
              <a:t>α</a:t>
            </a:r>
            <a:r>
              <a:rPr lang="en-US" sz="3200" dirty="0" err="1"/>
              <a:t>τότητ</a:t>
            </a:r>
            <a:r>
              <a:rPr lang="en-US" sz="3200" dirty="0"/>
              <a:t>α,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οί</a:t>
            </a:r>
            <a:r>
              <a:rPr lang="en-US" sz="3200" dirty="0"/>
              <a:t>α πα</a:t>
            </a:r>
            <a:r>
              <a:rPr lang="en-US" sz="3200" dirty="0" err="1"/>
              <a:t>ρέχετ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τὴν</a:t>
            </a:r>
            <a:r>
              <a:rPr lang="en-US" sz="3200" dirty="0"/>
              <a:t> </a:t>
            </a:r>
            <a:r>
              <a:rPr lang="en-US" sz="3200" dirty="0" err="1"/>
              <a:t>τέλεση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Μυστηρίων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Β</a:t>
            </a:r>
            <a:r>
              <a:rPr lang="en-US" sz="3200" dirty="0"/>
              <a:t>απ</a:t>
            </a:r>
            <a:r>
              <a:rPr lang="en-US" sz="3200" dirty="0" err="1"/>
              <a:t>τίσμ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Γάμου</a:t>
            </a:r>
            <a:r>
              <a:rPr lang="en-US" sz="3200" dirty="0"/>
              <a:t> (</a:t>
            </a:r>
            <a:r>
              <a:rPr lang="en-US" sz="3200" dirty="0" err="1"/>
              <a:t>Μυστήρι</a:t>
            </a:r>
            <a:r>
              <a:rPr lang="en-US" sz="3200" dirty="0"/>
              <a:t>α, </a:t>
            </a:r>
            <a:r>
              <a:rPr lang="en-US" sz="3200" dirty="0" err="1"/>
              <a:t>στὰ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π</a:t>
            </a:r>
            <a:r>
              <a:rPr lang="en-US" sz="3200" dirty="0" err="1"/>
              <a:t>οῖ</a:t>
            </a:r>
            <a:r>
              <a:rPr lang="en-US" sz="3200" dirty="0"/>
              <a:t>α </a:t>
            </a:r>
            <a:r>
              <a:rPr lang="en-US" sz="3200" dirty="0" err="1"/>
              <a:t>ὑ</a:t>
            </a:r>
            <a:r>
              <a:rPr lang="en-US" sz="3200" dirty="0"/>
              <a:t>π</a:t>
            </a:r>
            <a:r>
              <a:rPr lang="en-US" sz="3200" dirty="0" err="1"/>
              <a:t>άρχει</a:t>
            </a:r>
            <a:r>
              <a:rPr lang="en-US" sz="3200" dirty="0"/>
              <a:t> </a:t>
            </a:r>
            <a:r>
              <a:rPr lang="en-US" sz="3200" dirty="0" err="1"/>
              <a:t>ἀθρό</a:t>
            </a:r>
            <a:r>
              <a:rPr lang="en-US" sz="3200" dirty="0"/>
              <a:t>α </a:t>
            </a:r>
            <a:r>
              <a:rPr lang="en-US" sz="3200" dirty="0" err="1"/>
              <a:t>συμμετοχὴ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π</a:t>
            </a:r>
            <a:r>
              <a:rPr lang="en-US" sz="3200" dirty="0" err="1"/>
              <a:t>ιστῶν</a:t>
            </a:r>
            <a:r>
              <a:rPr lang="en-US" sz="3200" dirty="0"/>
              <a:t>).</a:t>
            </a:r>
            <a:r>
              <a:rPr lang="en-GR" sz="3200" dirty="0">
                <a:effectLst/>
              </a:rPr>
              <a:t>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39090746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DB3A3-C41D-A042-9908-A4971514A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193" y="92467"/>
            <a:ext cx="11271607" cy="143839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2F5CD0-8BB3-CE48-A6AA-D60245E52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193" y="380143"/>
            <a:ext cx="11907749" cy="6385390"/>
          </a:xfrm>
        </p:spPr>
        <p:txBody>
          <a:bodyPr>
            <a:normAutofit/>
          </a:bodyPr>
          <a:lstStyle/>
          <a:p>
            <a:r>
              <a:rPr lang="el-GR" sz="3200" dirty="0" err="1"/>
              <a:t>Εἰσερχόμαστε</a:t>
            </a:r>
            <a:r>
              <a:rPr lang="el-GR" sz="3200" dirty="0"/>
              <a:t>, τώρα, </a:t>
            </a:r>
            <a:r>
              <a:rPr lang="el-GR" sz="3200" dirty="0" err="1"/>
              <a:t>στὸ</a:t>
            </a:r>
            <a:r>
              <a:rPr lang="el-GR" sz="3200" dirty="0"/>
              <a:t> θέμα </a:t>
            </a:r>
            <a:r>
              <a:rPr lang="el-GR" sz="3200" dirty="0" err="1"/>
              <a:t>τοῦ</a:t>
            </a:r>
            <a:r>
              <a:rPr lang="el-GR" sz="3200" dirty="0"/>
              <a:t> περιεχομένου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δομῆς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Μυσταγωγικοῦ</a:t>
            </a:r>
            <a:r>
              <a:rPr lang="el-GR" sz="3200" dirty="0"/>
              <a:t> κηρύγματος.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πρῶτο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πρέπει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σύντομη </a:t>
            </a:r>
            <a:r>
              <a:rPr lang="el-GR" sz="3200" dirty="0" err="1"/>
              <a:t>ἱστορικὴ</a:t>
            </a:r>
            <a:r>
              <a:rPr lang="el-GR" sz="3200" dirty="0"/>
              <a:t> </a:t>
            </a:r>
            <a:r>
              <a:rPr lang="el-GR" sz="3200" dirty="0" err="1"/>
              <a:t>εἰσαγωγὴ</a:t>
            </a:r>
            <a:r>
              <a:rPr lang="el-GR" sz="3200" dirty="0"/>
              <a:t> </a:t>
            </a:r>
            <a:r>
              <a:rPr lang="el-GR" sz="3200" dirty="0" err="1"/>
              <a:t>περὶ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ἔμφαση</a:t>
            </a:r>
            <a:r>
              <a:rPr lang="el-GR" sz="3200" dirty="0"/>
              <a:t> </a:t>
            </a:r>
            <a:r>
              <a:rPr lang="el-GR" sz="3200" dirty="0" err="1"/>
              <a:t>στὸν</a:t>
            </a:r>
            <a:r>
              <a:rPr lang="el-GR" sz="3200" dirty="0"/>
              <a:t> </a:t>
            </a:r>
            <a:r>
              <a:rPr lang="el-GR" sz="3200" dirty="0" err="1"/>
              <a:t>θεοΐδρυτο</a:t>
            </a:r>
            <a:r>
              <a:rPr lang="el-GR" sz="3200" dirty="0"/>
              <a:t> χαρακτήρα του (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τ</a:t>
            </a:r>
            <a:r>
              <a:rPr lang="en-US" sz="3200" dirty="0"/>
              <a:t>α</a:t>
            </a:r>
            <a:r>
              <a:rPr lang="en-US" sz="3200" dirty="0" err="1"/>
              <a:t>δείξει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σύνδεσμο</a:t>
            </a:r>
            <a:r>
              <a:rPr lang="en-US" sz="3200" dirty="0"/>
              <a:t> </a:t>
            </a:r>
            <a:r>
              <a:rPr lang="en-US" sz="3200" dirty="0" err="1"/>
              <a:t>τῶν</a:t>
            </a:r>
            <a:r>
              <a:rPr lang="en-US" sz="3200" dirty="0"/>
              <a:t> </a:t>
            </a:r>
            <a:r>
              <a:rPr lang="en-US" sz="3200" dirty="0" err="1"/>
              <a:t>Μυστηρίων</a:t>
            </a:r>
            <a:r>
              <a:rPr lang="en-US" sz="3200" dirty="0"/>
              <a:t>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Λ</a:t>
            </a:r>
            <a:r>
              <a:rPr lang="en-US" sz="3200" dirty="0"/>
              <a:t>α</a:t>
            </a:r>
            <a:r>
              <a:rPr lang="en-US" sz="3200" dirty="0" err="1"/>
              <a:t>τρεί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μὲ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δείξει</a:t>
            </a:r>
            <a:r>
              <a:rPr lang="en-US" sz="3200" dirty="0"/>
              <a:t> </a:t>
            </a:r>
            <a:r>
              <a:rPr lang="en-US" sz="3200" dirty="0" err="1"/>
              <a:t>τὴ</a:t>
            </a:r>
            <a:r>
              <a:rPr lang="en-US" sz="3200" dirty="0"/>
              <a:t> </a:t>
            </a:r>
            <a:r>
              <a:rPr lang="en-US" sz="3200" dirty="0" err="1"/>
              <a:t>μεγάλη</a:t>
            </a:r>
            <a:r>
              <a:rPr lang="en-US" sz="3200" dirty="0"/>
              <a:t> </a:t>
            </a:r>
            <a:r>
              <a:rPr lang="en-US" sz="3200" dirty="0" err="1"/>
              <a:t>ἀλήθει</a:t>
            </a:r>
            <a:r>
              <a:rPr lang="en-US" sz="3200" dirty="0"/>
              <a:t>α </a:t>
            </a:r>
            <a:r>
              <a:rPr lang="en-US" sz="3200" dirty="0" err="1"/>
              <a:t>ὅτι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Μυστήρι</a:t>
            </a:r>
            <a:r>
              <a:rPr lang="en-US" sz="3200" dirty="0"/>
              <a:t>α </a:t>
            </a:r>
            <a:r>
              <a:rPr lang="en-US" sz="3200" dirty="0" err="1"/>
              <a:t>τῆς</a:t>
            </a:r>
            <a:r>
              <a:rPr lang="en-US" sz="3200" dirty="0"/>
              <a:t> </a:t>
            </a:r>
            <a:r>
              <a:rPr lang="en-US" sz="3200" dirty="0" err="1"/>
              <a:t>Ἐκκλησί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συνεστήθησ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τὸν</a:t>
            </a:r>
            <a:r>
              <a:rPr lang="en-US" sz="3200" dirty="0"/>
              <a:t> </a:t>
            </a:r>
            <a:r>
              <a:rPr lang="en-US" sz="3200" dirty="0" err="1"/>
              <a:t>Κύριο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ὄχι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τοὺς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οστόλους</a:t>
            </a:r>
            <a:r>
              <a:rPr lang="en-US" sz="3200" dirty="0"/>
              <a:t> </a:t>
            </a:r>
            <a:r>
              <a:rPr lang="en-US" sz="3200" dirty="0" err="1"/>
              <a:t>ἤ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κά</a:t>
            </a:r>
            <a:r>
              <a:rPr lang="en-US" sz="3200" dirty="0"/>
              <a:t>π</a:t>
            </a:r>
            <a:r>
              <a:rPr lang="en-US" sz="3200" dirty="0" err="1"/>
              <a:t>οιους</a:t>
            </a:r>
            <a:r>
              <a:rPr lang="en-US" sz="3200" dirty="0"/>
              <a:t> </a:t>
            </a:r>
            <a:r>
              <a:rPr lang="en-US" sz="3200" dirty="0" err="1"/>
              <a:t>ἄλλους</a:t>
            </a:r>
            <a:r>
              <a:rPr lang="en-US" sz="3200" dirty="0"/>
              <a:t> </a:t>
            </a:r>
            <a:r>
              <a:rPr lang="en-US" sz="3200" dirty="0" err="1"/>
              <a:t>ἀνθρώ</a:t>
            </a:r>
            <a:r>
              <a:rPr lang="en-US" sz="3200" dirty="0"/>
              <a:t>π</a:t>
            </a:r>
            <a:r>
              <a:rPr lang="en-US" sz="3200" dirty="0" err="1"/>
              <a:t>ους</a:t>
            </a:r>
            <a:r>
              <a:rPr lang="el-GR" sz="3200" dirty="0"/>
              <a:t>).</a:t>
            </a:r>
          </a:p>
          <a:p>
            <a:r>
              <a:rPr lang="en-US" sz="3200" dirty="0"/>
              <a:t>᾿</a:t>
            </a:r>
            <a:r>
              <a:rPr lang="en-US" sz="3200" dirty="0" err="1"/>
              <a:t>Αφοῦ</a:t>
            </a:r>
            <a:r>
              <a:rPr lang="en-US" sz="3200" dirty="0"/>
              <a:t> </a:t>
            </a:r>
            <a:r>
              <a:rPr lang="en-US" sz="3200" dirty="0" err="1"/>
              <a:t>ὁ</a:t>
            </a:r>
            <a:r>
              <a:rPr lang="en-US" sz="3200" dirty="0"/>
              <a:t> </a:t>
            </a:r>
            <a:r>
              <a:rPr lang="en-US" sz="3200" dirty="0" err="1"/>
              <a:t>ἱεροκήρυκ</a:t>
            </a:r>
            <a:r>
              <a:rPr lang="en-US" sz="3200" dirty="0"/>
              <a:t>α</a:t>
            </a:r>
            <a:r>
              <a:rPr lang="en-US" sz="3200" dirty="0" err="1"/>
              <a:t>ς</a:t>
            </a:r>
            <a:r>
              <a:rPr lang="en-US" sz="3200" dirty="0"/>
              <a:t> </a:t>
            </a:r>
            <a:r>
              <a:rPr lang="en-US" sz="3200" dirty="0" err="1"/>
              <a:t>το</a:t>
            </a:r>
            <a:r>
              <a:rPr lang="en-US" sz="3200" dirty="0"/>
              <a:t>π</a:t>
            </a:r>
            <a:r>
              <a:rPr lang="en-US" sz="3200" dirty="0" err="1"/>
              <a:t>οθετήσει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</a:t>
            </a:r>
            <a:r>
              <a:rPr lang="en-US" sz="3200" dirty="0" err="1"/>
              <a:t>Μυστήρι</a:t>
            </a:r>
            <a:r>
              <a:rPr lang="en-US" sz="3200" dirty="0"/>
              <a:t>α </a:t>
            </a:r>
            <a:r>
              <a:rPr lang="en-US" sz="3200" dirty="0" err="1"/>
              <a:t>στὴν</a:t>
            </a:r>
            <a:r>
              <a:rPr lang="en-US" sz="3200" dirty="0"/>
              <a:t> </a:t>
            </a:r>
            <a:r>
              <a:rPr lang="en-US" sz="3200" dirty="0" err="1"/>
              <a:t>ὀρθή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β</a:t>
            </a:r>
            <a:r>
              <a:rPr lang="en-US" sz="3200" dirty="0" err="1"/>
              <a:t>άση</a:t>
            </a:r>
            <a:r>
              <a:rPr lang="el-GR" sz="3200" dirty="0"/>
              <a:t>,</a:t>
            </a:r>
            <a:r>
              <a:rPr lang="en-US" sz="3200" dirty="0"/>
              <a:t>  </a:t>
            </a:r>
            <a:r>
              <a:rPr lang="en-US" sz="3200" dirty="0" err="1"/>
              <a:t>θὰ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ἐκθέσει</a:t>
            </a:r>
            <a:r>
              <a:rPr lang="en-US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ἱστορικό</a:t>
            </a:r>
            <a:r>
              <a:rPr lang="en-US" sz="3200" dirty="0"/>
              <a:t> </a:t>
            </a:r>
            <a:r>
              <a:rPr lang="en-US" sz="3200" dirty="0" err="1"/>
              <a:t>τους</a:t>
            </a:r>
            <a:r>
              <a:rPr lang="en-US" sz="3200" dirty="0"/>
              <a:t> π</a:t>
            </a:r>
            <a:r>
              <a:rPr lang="en-US" sz="3200" dirty="0" err="1"/>
              <a:t>ερίγρ</a:t>
            </a:r>
            <a:r>
              <a:rPr lang="en-US" sz="3200" dirty="0"/>
              <a:t>α</a:t>
            </a:r>
            <a:r>
              <a:rPr lang="en-US" sz="3200" dirty="0" err="1"/>
              <a:t>μμ</a:t>
            </a:r>
            <a:r>
              <a:rPr lang="en-US" sz="3200" dirty="0"/>
              <a:t>α. </a:t>
            </a:r>
            <a:endParaRPr lang="el-GR" sz="3200" dirty="0"/>
          </a:p>
          <a:p>
            <a:r>
              <a:rPr lang="en-GR" sz="3200" dirty="0"/>
              <a:t> </a:t>
            </a:r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τμῆμ</a:t>
            </a:r>
            <a:r>
              <a:rPr lang="en-US" sz="3200" dirty="0"/>
              <a:t>α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Μυστ</a:t>
            </a:r>
            <a:r>
              <a:rPr lang="en-US" sz="3200" dirty="0"/>
              <a:t>α</a:t>
            </a:r>
            <a:r>
              <a:rPr lang="en-US" sz="3200" dirty="0" err="1"/>
              <a:t>γωγικοῦ</a:t>
            </a:r>
            <a:r>
              <a:rPr lang="en-US" sz="3200" dirty="0"/>
              <a:t> </a:t>
            </a:r>
            <a:r>
              <a:rPr lang="en-US" sz="3200" dirty="0" err="1"/>
              <a:t>κηρύγμ</a:t>
            </a:r>
            <a:r>
              <a:rPr lang="en-US" sz="3200" dirty="0"/>
              <a:t>α</a:t>
            </a:r>
            <a:r>
              <a:rPr lang="en-US" sz="3200" dirty="0" err="1"/>
              <a:t>τος</a:t>
            </a:r>
            <a:r>
              <a:rPr lang="en-US" sz="3200" dirty="0"/>
              <a:t> </a:t>
            </a:r>
            <a:r>
              <a:rPr lang="en-US" sz="3200" dirty="0" err="1"/>
              <a:t>δὲν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ἐκτετ</a:t>
            </a:r>
            <a:r>
              <a:rPr lang="en-US" sz="3200" dirty="0"/>
              <a:t>α</a:t>
            </a:r>
            <a:r>
              <a:rPr lang="en-US" sz="3200" dirty="0" err="1"/>
              <a:t>μένο</a:t>
            </a:r>
            <a:r>
              <a:rPr lang="en-US" sz="3200" dirty="0"/>
              <a:t>, </a:t>
            </a:r>
            <a:r>
              <a:rPr lang="en-US" sz="3200" dirty="0" err="1"/>
              <a:t>οὔτε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χ</a:t>
            </a:r>
            <a:r>
              <a:rPr lang="en-US" sz="3200" dirty="0"/>
              <a:t>α</a:t>
            </a:r>
            <a:r>
              <a:rPr lang="en-US" sz="3200" dirty="0" err="1"/>
              <a:t>ρ</a:t>
            </a:r>
            <a:r>
              <a:rPr lang="en-US" sz="3200" dirty="0"/>
              <a:t>α</a:t>
            </a:r>
            <a:r>
              <a:rPr lang="en-US" sz="3200" dirty="0" err="1"/>
              <a:t>κτηρίζετ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</a:t>
            </a:r>
            <a:r>
              <a:rPr lang="en-US" sz="3200" dirty="0" err="1"/>
              <a:t>στεγνὸ</a:t>
            </a:r>
            <a:r>
              <a:rPr lang="en-US" sz="3200" dirty="0"/>
              <a:t> </a:t>
            </a:r>
            <a:r>
              <a:rPr lang="en-US" sz="3200" dirty="0" err="1"/>
              <a:t>διδ</a:t>
            </a:r>
            <a:r>
              <a:rPr lang="en-US" sz="3200" dirty="0"/>
              <a:t>α</a:t>
            </a:r>
            <a:r>
              <a:rPr lang="en-US" sz="3200" dirty="0" err="1"/>
              <a:t>κτισμό</a:t>
            </a:r>
            <a:r>
              <a:rPr lang="en-US" sz="3200" dirty="0"/>
              <a:t>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64041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9542B6-1A33-FD4F-8031-E6DA8879E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1353801" cy="123290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781B4-19BA-C340-97A3-998B458200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15" y="236305"/>
            <a:ext cx="11948845" cy="6544639"/>
          </a:xfrm>
        </p:spPr>
        <p:txBody>
          <a:bodyPr>
            <a:normAutofit/>
          </a:bodyPr>
          <a:lstStyle/>
          <a:p>
            <a:r>
              <a:rPr lang="en-US" sz="3200" dirty="0" err="1"/>
              <a:t>Τὸ</a:t>
            </a:r>
            <a:r>
              <a:rPr lang="en-US" sz="3200" dirty="0"/>
              <a:t> </a:t>
            </a:r>
            <a:r>
              <a:rPr lang="en-US" sz="3200" dirty="0" err="1"/>
              <a:t>ἔργο</a:t>
            </a:r>
            <a:r>
              <a:rPr lang="en-US" sz="3200" dirty="0"/>
              <a:t>, </a:t>
            </a:r>
            <a:r>
              <a:rPr lang="en-US" sz="3200" dirty="0" err="1"/>
              <a:t>ὅμως</a:t>
            </a:r>
            <a:r>
              <a:rPr lang="en-US" sz="3200" dirty="0"/>
              <a:t>, α</a:t>
            </a:r>
            <a:r>
              <a:rPr lang="en-US" sz="3200" dirty="0" err="1"/>
              <a:t>ὐτὸ</a:t>
            </a:r>
            <a:r>
              <a:rPr lang="en-US" sz="3200" dirty="0"/>
              <a:t> </a:t>
            </a:r>
            <a:r>
              <a:rPr lang="en-US" sz="3200" dirty="0" err="1"/>
              <a:t>ἀ</a:t>
            </a:r>
            <a:r>
              <a:rPr lang="en-US" sz="3200" dirty="0"/>
              <a:t>πα</a:t>
            </a:r>
            <a:r>
              <a:rPr lang="en-US" sz="3200" dirty="0" err="1"/>
              <a:t>ιτεῖ</a:t>
            </a:r>
            <a:r>
              <a:rPr lang="en-US" sz="3200" dirty="0"/>
              <a:t> </a:t>
            </a:r>
            <a:r>
              <a:rPr lang="en-US" sz="3200" dirty="0" err="1"/>
              <a:t>ἐξ</a:t>
            </a:r>
            <a:r>
              <a:rPr lang="en-US" sz="3200" dirty="0"/>
              <a:t>α</a:t>
            </a:r>
            <a:r>
              <a:rPr lang="en-US" sz="3200" dirty="0" err="1"/>
              <a:t>ιρετικὴ</a:t>
            </a:r>
            <a:r>
              <a:rPr lang="en-US" sz="3200" dirty="0"/>
              <a:t> π</a:t>
            </a:r>
            <a:r>
              <a:rPr lang="en-US" sz="3200" dirty="0" err="1"/>
              <a:t>ροετοιμ</a:t>
            </a:r>
            <a:r>
              <a:rPr lang="en-US" sz="3200" dirty="0"/>
              <a:t>α</a:t>
            </a:r>
            <a:r>
              <a:rPr lang="en-US" sz="3200" dirty="0" err="1"/>
              <a:t>σί</a:t>
            </a:r>
            <a:r>
              <a:rPr lang="en-US" sz="3200" dirty="0"/>
              <a:t>α </a:t>
            </a:r>
            <a:r>
              <a:rPr lang="en-US" sz="3200" dirty="0" err="1"/>
              <a:t>ἀ</a:t>
            </a:r>
            <a:r>
              <a:rPr lang="en-US" sz="3200" dirty="0"/>
              <a:t>π</a:t>
            </a:r>
            <a:r>
              <a:rPr lang="en-US" sz="3200" dirty="0" err="1"/>
              <a:t>ὸ</a:t>
            </a:r>
            <a:r>
              <a:rPr lang="en-US" sz="3200" dirty="0"/>
              <a:t> π</a:t>
            </a:r>
            <a:r>
              <a:rPr lang="en-US" sz="3200" dirty="0" err="1"/>
              <a:t>λευρᾶς</a:t>
            </a:r>
            <a:r>
              <a:rPr lang="en-US" sz="3200" dirty="0"/>
              <a:t> </a:t>
            </a:r>
            <a:r>
              <a:rPr lang="en-US" sz="3200" dirty="0" err="1"/>
              <a:t>τοῦ</a:t>
            </a:r>
            <a:r>
              <a:rPr lang="en-US" sz="3200" dirty="0"/>
              <a:t> </a:t>
            </a:r>
            <a:r>
              <a:rPr lang="en-US" sz="3200" dirty="0" err="1"/>
              <a:t>ἱεροκήρυκος</a:t>
            </a:r>
            <a:r>
              <a:rPr lang="en-US" sz="3200" dirty="0"/>
              <a:t>· </a:t>
            </a:r>
            <a:r>
              <a:rPr lang="en-US" sz="3200" dirty="0" err="1"/>
              <a:t>διότι</a:t>
            </a:r>
            <a:r>
              <a:rPr lang="en-US" sz="3200" dirty="0"/>
              <a:t>, </a:t>
            </a:r>
            <a:r>
              <a:rPr lang="en-US" sz="3200" dirty="0" err="1"/>
              <a:t>ὅτ</a:t>
            </a:r>
            <a:r>
              <a:rPr lang="en-US" sz="3200" dirty="0"/>
              <a:t>α</a:t>
            </a:r>
            <a:r>
              <a:rPr lang="en-US" sz="3200" dirty="0" err="1"/>
              <a:t>ν</a:t>
            </a:r>
            <a:r>
              <a:rPr lang="en-US" sz="3200" dirty="0"/>
              <a:t> π</a:t>
            </a:r>
            <a:r>
              <a:rPr lang="en-US" sz="3200" dirty="0" err="1"/>
              <a:t>ρέ</a:t>
            </a:r>
            <a:r>
              <a:rPr lang="en-US" sz="3200" dirty="0"/>
              <a:t>π</a:t>
            </a:r>
            <a:r>
              <a:rPr lang="en-US" sz="3200" dirty="0" err="1"/>
              <a:t>ει</a:t>
            </a:r>
            <a:r>
              <a:rPr lang="en-US" sz="3200" dirty="0"/>
              <a:t> </a:t>
            </a:r>
            <a:r>
              <a:rPr lang="en-US" sz="3200" dirty="0" err="1"/>
              <a:t>νὰ</a:t>
            </a:r>
            <a:r>
              <a:rPr lang="en-US" sz="3200" dirty="0"/>
              <a:t> </a:t>
            </a:r>
            <a:r>
              <a:rPr lang="en-US" sz="3200" dirty="0" err="1"/>
              <a:t>συνοψισθοῦν</a:t>
            </a:r>
            <a:r>
              <a:rPr lang="en-US" sz="3200" dirty="0"/>
              <a:t> </a:t>
            </a:r>
            <a:r>
              <a:rPr lang="en-US" sz="3200" dirty="0" err="1"/>
              <a:t>τὰ</a:t>
            </a:r>
            <a:r>
              <a:rPr lang="en-US" sz="3200" dirty="0"/>
              <a:t> π</a:t>
            </a:r>
            <a:r>
              <a:rPr lang="en-US" sz="3200" dirty="0" err="1"/>
              <a:t>ολλὰ</a:t>
            </a:r>
            <a:r>
              <a:rPr lang="en-US" sz="3200" dirty="0"/>
              <a:t> </a:t>
            </a:r>
            <a:r>
              <a:rPr lang="en-US" sz="3200" dirty="0" err="1"/>
              <a:t>ἱστορικὰ</a:t>
            </a:r>
            <a:r>
              <a:rPr lang="en-US" sz="3200" dirty="0"/>
              <a:t> </a:t>
            </a:r>
            <a:r>
              <a:rPr lang="en-US" sz="3200" dirty="0" err="1"/>
              <a:t>δεδομέν</a:t>
            </a:r>
            <a:r>
              <a:rPr lang="en-US" sz="3200" dirty="0"/>
              <a:t>α </a:t>
            </a:r>
            <a:r>
              <a:rPr lang="en-US" sz="3200" dirty="0" err="1"/>
              <a:t>σὲ</a:t>
            </a:r>
            <a:r>
              <a:rPr lang="en-US" sz="3200" dirty="0"/>
              <a:t> </a:t>
            </a:r>
            <a:r>
              <a:rPr lang="en-US" sz="3200" dirty="0" err="1"/>
              <a:t>μικρὲς</a:t>
            </a:r>
            <a:r>
              <a:rPr lang="en-US" sz="3200" dirty="0"/>
              <a:t> </a:t>
            </a:r>
            <a:r>
              <a:rPr lang="en-US" sz="3200" dirty="0" err="1"/>
              <a:t>κ</a:t>
            </a:r>
            <a:r>
              <a:rPr lang="en-US" sz="3200" dirty="0"/>
              <a:t>α</a:t>
            </a:r>
            <a:r>
              <a:rPr lang="en-US" sz="3200" dirty="0" err="1"/>
              <a:t>ὶ</a:t>
            </a:r>
            <a:r>
              <a:rPr lang="en-US" sz="3200" dirty="0"/>
              <a:t> </a:t>
            </a:r>
            <a:r>
              <a:rPr lang="en-US" sz="3200" dirty="0" err="1"/>
              <a:t>οὐσιώδεις</a:t>
            </a:r>
            <a:r>
              <a:rPr lang="en-US" sz="3200" dirty="0"/>
              <a:t> </a:t>
            </a:r>
            <a:r>
              <a:rPr lang="en-US" sz="3200" dirty="0" err="1"/>
              <a:t>ἀν</a:t>
            </a:r>
            <a:r>
              <a:rPr lang="en-US" sz="3200" dirty="0"/>
              <a:t>α</a:t>
            </a:r>
            <a:r>
              <a:rPr lang="en-US" sz="3200" dirty="0" err="1"/>
              <a:t>φορές</a:t>
            </a:r>
            <a:r>
              <a:rPr lang="en-US" sz="3200" dirty="0"/>
              <a:t>, </a:t>
            </a:r>
            <a:r>
              <a:rPr lang="en-US" sz="3200" dirty="0" err="1"/>
              <a:t>τότε</a:t>
            </a:r>
            <a:r>
              <a:rPr lang="en-US" sz="3200" dirty="0"/>
              <a:t> </a:t>
            </a:r>
            <a:r>
              <a:rPr lang="en-US" sz="3200" dirty="0" err="1"/>
              <a:t>ἡ</a:t>
            </a:r>
            <a:r>
              <a:rPr lang="en-US" sz="3200" dirty="0"/>
              <a:t> </a:t>
            </a:r>
            <a:r>
              <a:rPr lang="en-US" sz="3200" dirty="0" err="1"/>
              <a:t>δυσκολί</a:t>
            </a:r>
            <a:r>
              <a:rPr lang="en-US" sz="3200" dirty="0"/>
              <a:t>α </a:t>
            </a:r>
            <a:r>
              <a:rPr lang="en-US" sz="3200" dirty="0" err="1"/>
              <a:t>εἶν</a:t>
            </a:r>
            <a:r>
              <a:rPr lang="en-US" sz="3200" dirty="0"/>
              <a:t>α</a:t>
            </a:r>
            <a:r>
              <a:rPr lang="en-US" sz="3200" dirty="0" err="1"/>
              <a:t>ι</a:t>
            </a:r>
            <a:r>
              <a:rPr lang="en-US" sz="3200" dirty="0"/>
              <a:t> </a:t>
            </a:r>
            <a:r>
              <a:rPr lang="en-US" sz="3200" dirty="0" err="1"/>
              <a:t>μεγ</a:t>
            </a:r>
            <a:r>
              <a:rPr lang="en-US" sz="3200" dirty="0"/>
              <a:t>α</a:t>
            </a:r>
            <a:r>
              <a:rPr lang="en-US" sz="3200" dirty="0" err="1"/>
              <a:t>λύτερη</a:t>
            </a:r>
            <a:r>
              <a:rPr lang="en-US" sz="3200" dirty="0"/>
              <a:t>.</a:t>
            </a:r>
            <a:endParaRPr lang="en-GR" sz="3200" dirty="0"/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ἑπόμενο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κεντρικὸ</a:t>
            </a:r>
            <a:r>
              <a:rPr lang="el-GR" sz="3200" dirty="0"/>
              <a:t> </a:t>
            </a:r>
            <a:r>
              <a:rPr lang="el-GR" sz="3200" dirty="0" err="1"/>
              <a:t>στοιχεῖο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Μυσταγωγικοῦ</a:t>
            </a:r>
            <a:r>
              <a:rPr lang="el-GR" sz="3200" dirty="0"/>
              <a:t> κηρύγματος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. </a:t>
            </a:r>
            <a:r>
              <a:rPr lang="el-GR" sz="3200" dirty="0" err="1"/>
              <a:t>Πρῶτο</a:t>
            </a:r>
            <a:r>
              <a:rPr lang="el-GR" sz="3200" dirty="0"/>
              <a:t> μέλημα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σημεῖο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ἐπεξήγηση</a:t>
            </a:r>
            <a:r>
              <a:rPr lang="el-GR" sz="3200" dirty="0"/>
              <a:t> κάποιων </a:t>
            </a:r>
            <a:r>
              <a:rPr lang="el-GR" sz="3200" dirty="0" err="1"/>
              <a:t>βασικῶν</a:t>
            </a:r>
            <a:r>
              <a:rPr lang="el-GR" sz="3200" dirty="0"/>
              <a:t> </a:t>
            </a:r>
            <a:r>
              <a:rPr lang="el-GR" sz="3200" dirty="0" err="1"/>
              <a:t>ὅρων</a:t>
            </a:r>
            <a:r>
              <a:rPr lang="el-GR" sz="3200" dirty="0"/>
              <a:t> </a:t>
            </a:r>
            <a:r>
              <a:rPr lang="el-GR" sz="3200" dirty="0" err="1"/>
              <a:t>σχετικῶν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Μυστήριο </a:t>
            </a:r>
            <a:r>
              <a:rPr lang="el-GR" sz="3200" dirty="0" err="1"/>
              <a:t>ποὺ</a:t>
            </a:r>
            <a:r>
              <a:rPr lang="el-GR" sz="3200" dirty="0"/>
              <a:t> </a:t>
            </a:r>
            <a:r>
              <a:rPr lang="el-GR" sz="3200" dirty="0" err="1"/>
              <a:t>ἀναλύει</a:t>
            </a:r>
            <a:r>
              <a:rPr lang="el-GR" sz="3200" dirty="0"/>
              <a:t>. </a:t>
            </a:r>
          </a:p>
          <a:p>
            <a:r>
              <a:rPr lang="el-GR" sz="3200" dirty="0"/>
              <a:t>Δεύτερο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</a:t>
            </a:r>
            <a:r>
              <a:rPr lang="el-GR" sz="3200" dirty="0" err="1"/>
              <a:t>θεολογικὴ</a:t>
            </a:r>
            <a:r>
              <a:rPr lang="el-GR" sz="3200" dirty="0"/>
              <a:t> </a:t>
            </a:r>
            <a:r>
              <a:rPr lang="el-GR" sz="3200" dirty="0" err="1"/>
              <a:t>ἀνάλυση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ἀναφορὰ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</a:t>
            </a:r>
            <a:r>
              <a:rPr lang="el-GR" sz="3200" dirty="0" err="1"/>
              <a:t>ὑπάρχοντες</a:t>
            </a:r>
            <a:r>
              <a:rPr lang="el-GR" sz="3200" dirty="0"/>
              <a:t> </a:t>
            </a:r>
            <a:r>
              <a:rPr lang="el-GR" sz="3200" dirty="0" err="1"/>
              <a:t>συμβολισμοὺς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</a:t>
            </a:r>
            <a:r>
              <a:rPr lang="el-GR" sz="3200" dirty="0" err="1"/>
              <a:t>σωτηριολογικό</a:t>
            </a:r>
            <a:r>
              <a:rPr lang="el-GR" sz="3200" dirty="0"/>
              <a:t> τους περιεχόμενο. </a:t>
            </a:r>
            <a:r>
              <a:rPr lang="el-GR" sz="3200" dirty="0" err="1"/>
              <a:t>Στὸ</a:t>
            </a:r>
            <a:r>
              <a:rPr lang="el-GR" sz="3200" dirty="0"/>
              <a:t> δεύτερο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βῆμα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ἀναγκαία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χρησιμοποίηση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σχετικῆς</a:t>
            </a:r>
            <a:r>
              <a:rPr lang="el-GR" sz="3200" dirty="0"/>
              <a:t> </a:t>
            </a:r>
            <a:r>
              <a:rPr lang="el-GR" sz="3200" dirty="0" err="1"/>
              <a:t>πατερικῆς</a:t>
            </a:r>
            <a:r>
              <a:rPr lang="el-GR" sz="3200" dirty="0"/>
              <a:t> γραμματείας, </a:t>
            </a:r>
            <a:r>
              <a:rPr lang="el-GR" sz="3200" dirty="0" err="1"/>
              <a:t>στὴν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ἐπεξηγοῦνται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ἀναλύονται</a:t>
            </a:r>
            <a:r>
              <a:rPr lang="el-GR" sz="3200" dirty="0"/>
              <a:t> </a:t>
            </a:r>
            <a:r>
              <a:rPr lang="el-GR" sz="3200" dirty="0" err="1"/>
              <a:t>οἱ</a:t>
            </a:r>
            <a:r>
              <a:rPr lang="el-GR" sz="3200" dirty="0"/>
              <a:t> </a:t>
            </a:r>
            <a:r>
              <a:rPr lang="el-GR" sz="3200" dirty="0" err="1"/>
              <a:t>ἐν</a:t>
            </a:r>
            <a:r>
              <a:rPr lang="el-GR" sz="3200" dirty="0"/>
              <a:t> </a:t>
            </a:r>
            <a:r>
              <a:rPr lang="el-GR" sz="3200" dirty="0" err="1"/>
              <a:t>λόγῳ</a:t>
            </a:r>
            <a:r>
              <a:rPr lang="el-GR" sz="3200" dirty="0"/>
              <a:t> συμβολισμοί. </a:t>
            </a:r>
            <a:endParaRPr lang="en-GR" sz="3200" dirty="0"/>
          </a:p>
        </p:txBody>
      </p:sp>
    </p:spTree>
    <p:extLst>
      <p:ext uri="{BB962C8B-B14F-4D97-AF65-F5344CB8AC3E}">
        <p14:creationId xmlns:p14="http://schemas.microsoft.com/office/powerpoint/2010/main" val="4194985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A2722-E60B-214F-B091-A293E68A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41" y="71920"/>
            <a:ext cx="11251059" cy="102741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CA900-6378-E240-AD6D-31E0CF86A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741" y="287676"/>
            <a:ext cx="11948846" cy="6498404"/>
          </a:xfrm>
        </p:spPr>
        <p:txBody>
          <a:bodyPr/>
          <a:lstStyle/>
          <a:p>
            <a:r>
              <a:rPr lang="el-GR" sz="3200" dirty="0" err="1"/>
              <a:t>Ἀκολούθως</a:t>
            </a:r>
            <a:r>
              <a:rPr lang="el-GR" sz="3200" dirty="0"/>
              <a:t>,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Μυσταγωγικὸ</a:t>
            </a:r>
            <a:r>
              <a:rPr lang="el-GR" sz="3200" dirty="0"/>
              <a:t> κήρυγμα </a:t>
            </a:r>
            <a:r>
              <a:rPr lang="el-GR" sz="3200" dirty="0" err="1"/>
              <a:t>θὰ</a:t>
            </a:r>
            <a:r>
              <a:rPr lang="el-GR" sz="3200" dirty="0"/>
              <a:t> </a:t>
            </a:r>
            <a:r>
              <a:rPr lang="el-GR" sz="3200" dirty="0" err="1"/>
              <a:t>εἰσέλθει</a:t>
            </a:r>
            <a:r>
              <a:rPr lang="el-GR" sz="3200" dirty="0"/>
              <a:t> </a:t>
            </a:r>
            <a:r>
              <a:rPr lang="el-GR" sz="3200" dirty="0" err="1"/>
              <a:t>στὸ</a:t>
            </a:r>
            <a:r>
              <a:rPr lang="el-GR" sz="3200" dirty="0"/>
              <a:t> κυρίως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θεολογικῆς</a:t>
            </a:r>
            <a:r>
              <a:rPr lang="el-GR" sz="3200" dirty="0"/>
              <a:t> </a:t>
            </a:r>
            <a:r>
              <a:rPr lang="el-GR" sz="3200" dirty="0" err="1"/>
              <a:t>ἀναλύσεως</a:t>
            </a:r>
            <a:r>
              <a:rPr lang="el-GR" sz="3200" dirty="0"/>
              <a:t>: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διεξοδικὴ</a:t>
            </a:r>
            <a:r>
              <a:rPr lang="el-GR" sz="3200" dirty="0"/>
              <a:t> παρουσίαση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σχολιασμὸ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τελετουργικῶν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προσευχητικῶν</a:t>
            </a:r>
            <a:r>
              <a:rPr lang="el-GR" sz="3200" dirty="0"/>
              <a:t> δεδομένων.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τμῆμα</a:t>
            </a:r>
            <a:r>
              <a:rPr lang="el-GR" sz="3200" dirty="0"/>
              <a:t> </a:t>
            </a:r>
            <a:r>
              <a:rPr lang="el-GR" sz="3200" dirty="0" err="1"/>
              <a:t>αὐτὸ</a:t>
            </a:r>
            <a:r>
              <a:rPr lang="el-GR" sz="3200" dirty="0"/>
              <a:t> </a:t>
            </a:r>
            <a:r>
              <a:rPr lang="el-GR" sz="3200" dirty="0" err="1"/>
              <a:t>ἀποτελεῖ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νευραλγικὸ</a:t>
            </a:r>
            <a:r>
              <a:rPr lang="el-GR" sz="3200" dirty="0"/>
              <a:t> κέντρο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Μυσταγωγικοῦ</a:t>
            </a:r>
            <a:r>
              <a:rPr lang="el-GR" sz="3200" dirty="0"/>
              <a:t> κηρύγματος.</a:t>
            </a:r>
            <a:r>
              <a:rPr lang="en-GR" sz="3200" dirty="0"/>
              <a:t> </a:t>
            </a:r>
            <a:endParaRPr lang="el-GR" sz="3200" dirty="0"/>
          </a:p>
          <a:p>
            <a:r>
              <a:rPr lang="el-GR" sz="3200" dirty="0"/>
              <a:t>Μέσα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συγκεκριμένη διδαχή, </a:t>
            </a:r>
            <a:r>
              <a:rPr lang="el-GR" sz="3200" dirty="0" err="1"/>
              <a:t>ὁ</a:t>
            </a:r>
            <a:r>
              <a:rPr lang="el-GR" sz="3200" dirty="0"/>
              <a:t> σύγχρονος </a:t>
            </a:r>
            <a:r>
              <a:rPr lang="el-GR" sz="3200" dirty="0" err="1"/>
              <a:t>πιστὸς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συνειδητοποιήσει </a:t>
            </a:r>
            <a:r>
              <a:rPr lang="el-GR" sz="3200" dirty="0" err="1"/>
              <a:t>τὴ</a:t>
            </a:r>
            <a:r>
              <a:rPr lang="el-GR" sz="3200" dirty="0"/>
              <a:t> σημασία </a:t>
            </a:r>
            <a:r>
              <a:rPr lang="el-GR" sz="3200" dirty="0" err="1"/>
              <a:t>ὑπάρξεως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συμμετοχῆς</a:t>
            </a:r>
            <a:r>
              <a:rPr lang="el-GR" sz="3200" dirty="0"/>
              <a:t> του </a:t>
            </a:r>
            <a:r>
              <a:rPr lang="el-GR" sz="3200" dirty="0" err="1"/>
              <a:t>κατὰ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ἐπιτέλεση</a:t>
            </a:r>
            <a:r>
              <a:rPr lang="el-GR" sz="3200" dirty="0"/>
              <a:t> </a:t>
            </a:r>
            <a:r>
              <a:rPr lang="el-GR" sz="3200" dirty="0" err="1"/>
              <a:t>τοῦ</a:t>
            </a:r>
            <a:r>
              <a:rPr lang="el-GR" sz="3200" dirty="0"/>
              <a:t> Μυστηρίου, </a:t>
            </a:r>
            <a:r>
              <a:rPr lang="el-GR" sz="3200" dirty="0" err="1"/>
              <a:t>δηλαδὴ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συνειδητοποιήσει </a:t>
            </a:r>
            <a:r>
              <a:rPr lang="el-GR" sz="3200" dirty="0" err="1"/>
              <a:t>τὴ</a:t>
            </a:r>
            <a:r>
              <a:rPr lang="el-GR" sz="3200" dirty="0"/>
              <a:t> θέση του </a:t>
            </a:r>
            <a:r>
              <a:rPr lang="el-GR" sz="3200" dirty="0" err="1"/>
              <a:t>ὡς</a:t>
            </a:r>
            <a:r>
              <a:rPr lang="el-GR" sz="3200" dirty="0"/>
              <a:t> μέλους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λατρεύουσας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. </a:t>
            </a:r>
          </a:p>
          <a:p>
            <a:r>
              <a:rPr lang="el-GR" sz="3200" dirty="0" err="1"/>
              <a:t>Αὐτὴ</a:t>
            </a:r>
            <a:r>
              <a:rPr lang="el-GR" sz="3200" dirty="0"/>
              <a:t> </a:t>
            </a:r>
            <a:r>
              <a:rPr lang="el-GR" sz="3200" dirty="0" err="1"/>
              <a:t>εἶναι</a:t>
            </a:r>
            <a:r>
              <a:rPr lang="el-GR" sz="3200" dirty="0"/>
              <a:t> </a:t>
            </a:r>
            <a:r>
              <a:rPr lang="el-GR" sz="3200" dirty="0" err="1"/>
              <a:t>ἡ</a:t>
            </a:r>
            <a:r>
              <a:rPr lang="el-GR" sz="3200" dirty="0"/>
              <a:t> διδαχή, </a:t>
            </a:r>
            <a:r>
              <a:rPr lang="el-GR" sz="3200" dirty="0" err="1"/>
              <a:t>ἡ</a:t>
            </a:r>
            <a:r>
              <a:rPr lang="el-GR" sz="3200" dirty="0"/>
              <a:t> </a:t>
            </a:r>
            <a:r>
              <a:rPr lang="el-GR" sz="3200" dirty="0" err="1"/>
              <a:t>ὁποία</a:t>
            </a:r>
            <a:r>
              <a:rPr lang="el-GR" sz="3200" dirty="0"/>
              <a:t> </a:t>
            </a:r>
            <a:r>
              <a:rPr lang="el-GR" sz="3200" dirty="0" err="1"/>
              <a:t>θὰ</a:t>
            </a:r>
            <a:r>
              <a:rPr lang="el-GR" sz="3200" dirty="0"/>
              <a:t> καταστήσει </a:t>
            </a:r>
            <a:r>
              <a:rPr lang="el-GR" sz="3200" dirty="0" err="1"/>
              <a:t>τὸν</a:t>
            </a:r>
            <a:r>
              <a:rPr lang="el-GR" sz="3200" dirty="0"/>
              <a:t> παριστάμενο </a:t>
            </a:r>
            <a:r>
              <a:rPr lang="el-GR" sz="3200" dirty="0" err="1"/>
              <a:t>πιστὸ</a:t>
            </a:r>
            <a:r>
              <a:rPr lang="el-GR" sz="3200" dirty="0"/>
              <a:t> «μετέχοντα»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ὄχι</a:t>
            </a:r>
            <a:r>
              <a:rPr lang="el-GR" sz="3200" dirty="0"/>
              <a:t> «</a:t>
            </a:r>
            <a:r>
              <a:rPr lang="el-GR" sz="3200" dirty="0" err="1"/>
              <a:t>παθητικὸ</a:t>
            </a:r>
            <a:r>
              <a:rPr lang="el-GR" sz="3200" dirty="0"/>
              <a:t> </a:t>
            </a:r>
            <a:r>
              <a:rPr lang="el-GR" sz="3200" dirty="0" err="1"/>
              <a:t>ἀκροατὴ</a:t>
            </a:r>
            <a:r>
              <a:rPr lang="el-GR" sz="3200" dirty="0"/>
              <a:t>».</a:t>
            </a:r>
            <a:endParaRPr lang="en-GR" sz="3200" dirty="0"/>
          </a:p>
          <a:p>
            <a:pPr marL="0" indent="0">
              <a:buNone/>
            </a:pPr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3168835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86D79-E959-A242-A722-F15A6994D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19" y="92468"/>
            <a:ext cx="11281881" cy="113016"/>
          </a:xfrm>
        </p:spPr>
        <p:txBody>
          <a:bodyPr>
            <a:normAutofit fontScale="90000"/>
          </a:bodyPr>
          <a:lstStyle/>
          <a:p>
            <a:endParaRPr lang="en-G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025252-1E2E-344A-9C73-A900C171DB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838" y="359596"/>
            <a:ext cx="11856378" cy="6405936"/>
          </a:xfrm>
        </p:spPr>
        <p:txBody>
          <a:bodyPr/>
          <a:lstStyle/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Μυσταγωγικὸ</a:t>
            </a:r>
            <a:r>
              <a:rPr lang="el-GR" sz="3200" dirty="0"/>
              <a:t> κήρυγμα </a:t>
            </a:r>
            <a:r>
              <a:rPr lang="el-GR" sz="3200" dirty="0" err="1"/>
              <a:t>ἀπαιτεῖ</a:t>
            </a:r>
            <a:r>
              <a:rPr lang="el-GR" sz="3200" dirty="0"/>
              <a:t> </a:t>
            </a:r>
            <a:r>
              <a:rPr lang="el-GR" sz="3200" dirty="0" err="1"/>
              <a:t>ἐκ</a:t>
            </a:r>
            <a:r>
              <a:rPr lang="el-GR" sz="3200" dirty="0"/>
              <a:t> μέρους </a:t>
            </a:r>
            <a:r>
              <a:rPr lang="el-GR" sz="3200" dirty="0" err="1"/>
              <a:t>τοῦ</a:t>
            </a:r>
            <a:r>
              <a:rPr lang="el-GR" sz="3200" dirty="0"/>
              <a:t> </a:t>
            </a:r>
            <a:r>
              <a:rPr lang="el-GR" sz="3200" dirty="0" err="1"/>
              <a:t>ἱεροκήρυκα</a:t>
            </a:r>
            <a:r>
              <a:rPr lang="el-GR" sz="3200" dirty="0"/>
              <a:t> προετοιμασία, μεθοδικότητα, </a:t>
            </a:r>
            <a:r>
              <a:rPr lang="el-GR" sz="3200" dirty="0" err="1"/>
              <a:t>θεολογικὴ</a:t>
            </a:r>
            <a:r>
              <a:rPr lang="el-GR" sz="3200" dirty="0"/>
              <a:t> πρακτικότητα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ὑπομονὴ</a:t>
            </a:r>
            <a:r>
              <a:rPr lang="el-GR" sz="3200" dirty="0"/>
              <a:t> </a:t>
            </a:r>
            <a:r>
              <a:rPr lang="el-GR" sz="3200" dirty="0" err="1"/>
              <a:t>σὲ</a:t>
            </a:r>
            <a:r>
              <a:rPr lang="el-GR" sz="3200" dirty="0"/>
              <a:t> </a:t>
            </a:r>
            <a:r>
              <a:rPr lang="el-GR" sz="3200" dirty="0" err="1"/>
              <a:t>ὅ,τι</a:t>
            </a:r>
            <a:r>
              <a:rPr lang="el-GR" sz="3200" dirty="0"/>
              <a:t> </a:t>
            </a:r>
            <a:r>
              <a:rPr lang="el-GR" sz="3200" dirty="0" err="1"/>
              <a:t>ἀφορᾶ</a:t>
            </a:r>
            <a:r>
              <a:rPr lang="el-GR" sz="3200" dirty="0"/>
              <a:t> </a:t>
            </a:r>
            <a:r>
              <a:rPr lang="el-GR" sz="3200" dirty="0" err="1"/>
              <a:t>στοὺς</a:t>
            </a:r>
            <a:r>
              <a:rPr lang="el-GR" sz="3200" dirty="0"/>
              <a:t> καρπούς του. </a:t>
            </a:r>
            <a:r>
              <a:rPr lang="el-GR" sz="3200" dirty="0" err="1"/>
              <a:t>Ἀπαιτεῖ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δημιουργία </a:t>
            </a:r>
            <a:r>
              <a:rPr lang="el-GR" sz="3200" dirty="0" err="1"/>
              <a:t>μιᾶς</a:t>
            </a:r>
            <a:r>
              <a:rPr lang="el-GR" sz="3200" dirty="0"/>
              <a:t> </a:t>
            </a:r>
            <a:r>
              <a:rPr lang="el-GR" sz="3200" dirty="0" err="1"/>
              <a:t>καλῆς</a:t>
            </a:r>
            <a:r>
              <a:rPr lang="el-GR" sz="3200" dirty="0"/>
              <a:t> </a:t>
            </a:r>
            <a:r>
              <a:rPr lang="el-GR" sz="3200" dirty="0" err="1"/>
              <a:t>προσωπικῆς</a:t>
            </a:r>
            <a:r>
              <a:rPr lang="el-GR" sz="3200" dirty="0"/>
              <a:t> βιβλιοθήκης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ὅλα</a:t>
            </a:r>
            <a:r>
              <a:rPr lang="el-GR" sz="3200" dirty="0"/>
              <a:t> </a:t>
            </a:r>
            <a:r>
              <a:rPr lang="el-GR" sz="3200" dirty="0" err="1"/>
              <a:t>τὰ</a:t>
            </a:r>
            <a:r>
              <a:rPr lang="el-GR" sz="3200" dirty="0"/>
              <a:t> </a:t>
            </a:r>
            <a:r>
              <a:rPr lang="el-GR" sz="3200" dirty="0" err="1"/>
              <a:t>σχετικὰ</a:t>
            </a:r>
            <a:r>
              <a:rPr lang="el-GR" sz="3200" dirty="0"/>
              <a:t> συγγράμματα- παλαιοτέρων </a:t>
            </a:r>
            <a:r>
              <a:rPr lang="el-GR" sz="3200" dirty="0" err="1"/>
              <a:t>καὶ</a:t>
            </a:r>
            <a:r>
              <a:rPr lang="el-GR" sz="3200" dirty="0"/>
              <a:t> συγχρόνων </a:t>
            </a:r>
            <a:r>
              <a:rPr lang="el-GR" sz="3200" dirty="0" err="1"/>
              <a:t>ἐκκλησιαστικῶν</a:t>
            </a:r>
            <a:r>
              <a:rPr lang="el-GR" sz="3200" dirty="0"/>
              <a:t> συγγραφέων- </a:t>
            </a:r>
            <a:r>
              <a:rPr lang="el-GR" sz="3200" dirty="0" err="1"/>
              <a:t>σχετικὰ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</a:t>
            </a:r>
            <a:r>
              <a:rPr lang="el-GR" sz="3200" dirty="0" err="1"/>
              <a:t>τὴν</a:t>
            </a:r>
            <a:r>
              <a:rPr lang="el-GR" sz="3200" dirty="0"/>
              <a:t> </a:t>
            </a:r>
            <a:r>
              <a:rPr lang="el-GR" sz="3200" dirty="0" err="1"/>
              <a:t>ἱστορία</a:t>
            </a:r>
            <a:r>
              <a:rPr lang="el-GR" sz="3200" dirty="0"/>
              <a:t>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τὴ</a:t>
            </a:r>
            <a:r>
              <a:rPr lang="el-GR" sz="3200" dirty="0"/>
              <a:t> θεολογία </a:t>
            </a:r>
            <a:r>
              <a:rPr lang="el-GR" sz="3200" dirty="0" err="1"/>
              <a:t>τῶν</a:t>
            </a:r>
            <a:r>
              <a:rPr lang="el-GR" sz="3200" dirty="0"/>
              <a:t> Μυστηρίων. </a:t>
            </a:r>
          </a:p>
          <a:p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λειτουργικὸ</a:t>
            </a:r>
            <a:r>
              <a:rPr lang="el-GR" sz="3200" dirty="0"/>
              <a:t>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μυσταγωγικὸ</a:t>
            </a:r>
            <a:r>
              <a:rPr lang="el-GR" sz="3200" dirty="0"/>
              <a:t> </a:t>
            </a:r>
            <a:r>
              <a:rPr lang="el-GR" sz="3200" dirty="0" err="1"/>
              <a:t>κύρηγμα</a:t>
            </a:r>
            <a:r>
              <a:rPr lang="el-GR" sz="3200" dirty="0"/>
              <a:t> </a:t>
            </a:r>
            <a:r>
              <a:rPr lang="el-GR" sz="3200" dirty="0" err="1"/>
              <a:t>δὲν</a:t>
            </a:r>
            <a:r>
              <a:rPr lang="el-GR" sz="3200" dirty="0"/>
              <a:t> περιορίζεται μόνο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τῆς</a:t>
            </a:r>
            <a:r>
              <a:rPr lang="el-GR" sz="3200" dirty="0"/>
              <a:t> Λατρείας </a:t>
            </a:r>
            <a:r>
              <a:rPr lang="el-GR" sz="3200" dirty="0" err="1"/>
              <a:t>ἤ</a:t>
            </a:r>
            <a:r>
              <a:rPr lang="el-GR" sz="3200" dirty="0"/>
              <a:t> </a:t>
            </a:r>
            <a:r>
              <a:rPr lang="el-GR" sz="3200" dirty="0" err="1"/>
              <a:t>τῆς</a:t>
            </a:r>
            <a:r>
              <a:rPr lang="el-GR" sz="3200" dirty="0"/>
              <a:t> Κατηχήσεως. Θέματα Λατρείας διδάσκονται </a:t>
            </a:r>
            <a:r>
              <a:rPr lang="el-GR" sz="3200" dirty="0" err="1"/>
              <a:t>καὶ</a:t>
            </a:r>
            <a:r>
              <a:rPr lang="el-GR" sz="3200" dirty="0"/>
              <a:t> </a:t>
            </a:r>
            <a:r>
              <a:rPr lang="el-GR" sz="3200" dirty="0" err="1"/>
              <a:t>στὰ</a:t>
            </a:r>
            <a:r>
              <a:rPr lang="el-GR" sz="3200" dirty="0"/>
              <a:t> πλαίσια </a:t>
            </a:r>
            <a:r>
              <a:rPr lang="el-GR" sz="3200" dirty="0" err="1"/>
              <a:t>τοῦ</a:t>
            </a:r>
            <a:r>
              <a:rPr lang="el-GR" sz="3200" dirty="0"/>
              <a:t> μαθήματος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Θρησκευτικῶν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 δευτεροβάθμια </a:t>
            </a:r>
            <a:r>
              <a:rPr lang="el-GR" sz="3200" dirty="0" err="1"/>
              <a:t>ἐκπαίδευση</a:t>
            </a:r>
            <a:r>
              <a:rPr lang="el-GR" sz="3200" dirty="0"/>
              <a:t>, </a:t>
            </a:r>
            <a:r>
              <a:rPr lang="el-GR" sz="3200" dirty="0" err="1"/>
              <a:t>ἐκτὸς</a:t>
            </a:r>
            <a:r>
              <a:rPr lang="el-GR" sz="3200" dirty="0"/>
              <a:t> </a:t>
            </a:r>
            <a:r>
              <a:rPr lang="el-GR" sz="3200" dirty="0" err="1"/>
              <a:t>δὲ</a:t>
            </a:r>
            <a:r>
              <a:rPr lang="el-GR" sz="3200" dirty="0"/>
              <a:t> </a:t>
            </a:r>
            <a:r>
              <a:rPr lang="el-GR" sz="3200" dirty="0" err="1"/>
              <a:t>τῶν</a:t>
            </a:r>
            <a:r>
              <a:rPr lang="el-GR" sz="3200" dirty="0"/>
              <a:t> </a:t>
            </a:r>
            <a:r>
              <a:rPr lang="el-GR" sz="3200" dirty="0" err="1"/>
              <a:t>προβλεπομένων</a:t>
            </a:r>
            <a:r>
              <a:rPr lang="el-GR" sz="3200" dirty="0"/>
              <a:t> </a:t>
            </a:r>
            <a:r>
              <a:rPr lang="el-GR" sz="3200" dirty="0" err="1"/>
              <a:t>ἀπὸ</a:t>
            </a:r>
            <a:r>
              <a:rPr lang="el-GR" sz="3200" dirty="0"/>
              <a:t> </a:t>
            </a:r>
            <a:r>
              <a:rPr lang="el-GR" sz="3200" dirty="0" err="1"/>
              <a:t>τὸ</a:t>
            </a:r>
            <a:r>
              <a:rPr lang="el-GR" sz="3200" dirty="0"/>
              <a:t> </a:t>
            </a:r>
            <a:r>
              <a:rPr lang="el-GR" sz="3200" dirty="0" err="1"/>
              <a:t>ἀναλυτικὸ</a:t>
            </a:r>
            <a:r>
              <a:rPr lang="el-GR" sz="3200" dirty="0"/>
              <a:t> πρόγραμμα μαθημάτων </a:t>
            </a:r>
            <a:r>
              <a:rPr lang="el-GR" sz="3200" dirty="0" err="1"/>
              <a:t>ὁ</a:t>
            </a:r>
            <a:r>
              <a:rPr lang="el-GR" sz="3200" dirty="0"/>
              <a:t> θεολόγος </a:t>
            </a:r>
            <a:r>
              <a:rPr lang="el-GR" sz="3200" dirty="0" err="1"/>
              <a:t>καθηγητὴς</a:t>
            </a:r>
            <a:r>
              <a:rPr lang="el-GR" sz="3200" dirty="0"/>
              <a:t> </a:t>
            </a:r>
            <a:r>
              <a:rPr lang="el-GR" sz="3200" dirty="0" err="1"/>
              <a:t>μπορεῖ</a:t>
            </a:r>
            <a:r>
              <a:rPr lang="el-GR" sz="3200" dirty="0"/>
              <a:t> </a:t>
            </a:r>
            <a:r>
              <a:rPr lang="el-GR" sz="3200" dirty="0" err="1"/>
              <a:t>νὰ</a:t>
            </a:r>
            <a:r>
              <a:rPr lang="el-GR" sz="3200" dirty="0"/>
              <a:t> </a:t>
            </a:r>
            <a:r>
              <a:rPr lang="el-GR" sz="3200" dirty="0" err="1"/>
              <a:t>ἀναφερθεῖ</a:t>
            </a:r>
            <a:r>
              <a:rPr lang="el-GR" sz="3200" dirty="0"/>
              <a:t> </a:t>
            </a:r>
            <a:r>
              <a:rPr lang="el-GR" sz="3200" dirty="0" err="1"/>
              <a:t>στὴ</a:t>
            </a:r>
            <a:r>
              <a:rPr lang="el-GR" sz="3200" dirty="0"/>
              <a:t> Λατρεία </a:t>
            </a:r>
            <a:r>
              <a:rPr lang="el-GR" sz="3200" dirty="0" err="1"/>
              <a:t>τῆς</a:t>
            </a:r>
            <a:r>
              <a:rPr lang="el-GR" sz="3200" dirty="0"/>
              <a:t> </a:t>
            </a:r>
            <a:r>
              <a:rPr lang="el-GR" sz="3200" dirty="0" err="1"/>
              <a:t>Ἐκκλησίας</a:t>
            </a:r>
            <a:r>
              <a:rPr lang="el-GR" sz="3200" dirty="0"/>
              <a:t> </a:t>
            </a:r>
            <a:r>
              <a:rPr lang="el-GR" sz="3200" dirty="0" err="1"/>
              <a:t>μὲ</a:t>
            </a:r>
            <a:r>
              <a:rPr lang="el-GR" sz="3200" dirty="0"/>
              <a:t> ποικίλες </a:t>
            </a:r>
            <a:r>
              <a:rPr lang="el-GR" sz="3200" dirty="0" err="1"/>
              <a:t>ἀφορμές</a:t>
            </a:r>
            <a:r>
              <a:rPr lang="el-GR" sz="3200" dirty="0"/>
              <a:t>.</a:t>
            </a:r>
            <a:endParaRPr lang="en-GR" sz="3200" dirty="0"/>
          </a:p>
          <a:p>
            <a:endParaRPr lang="en-GR" dirty="0"/>
          </a:p>
        </p:txBody>
      </p:sp>
    </p:spTree>
    <p:extLst>
      <p:ext uri="{BB962C8B-B14F-4D97-AF65-F5344CB8AC3E}">
        <p14:creationId xmlns:p14="http://schemas.microsoft.com/office/powerpoint/2010/main" val="1002548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842</Words>
  <Application>Microsoft Macintosh PowerPoint</Application>
  <PresentationFormat>Widescreen</PresentationFormat>
  <Paragraphs>18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Georgios Filias</dc:creator>
  <cp:lastModifiedBy>Georgios Filias</cp:lastModifiedBy>
  <cp:revision>86</cp:revision>
  <dcterms:created xsi:type="dcterms:W3CDTF">2020-11-05T13:23:08Z</dcterms:created>
  <dcterms:modified xsi:type="dcterms:W3CDTF">2020-11-19T14:47:04Z</dcterms:modified>
</cp:coreProperties>
</file>