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8F0B-C931-5E40-B6C5-D01CB594B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9" y="164388"/>
            <a:ext cx="11209962" cy="1643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94DC-B5B7-DB48-8B18-EB494AB7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9" y="472611"/>
            <a:ext cx="11753634" cy="6385389"/>
          </a:xfrm>
        </p:spPr>
        <p:txBody>
          <a:bodyPr>
            <a:noAutofit/>
          </a:bodyPr>
          <a:lstStyle/>
          <a:p>
            <a:r>
              <a:rPr lang="en-US" sz="3200" dirty="0" err="1"/>
              <a:t>Πολλὲς</a:t>
            </a:r>
            <a:r>
              <a:rPr lang="en-US" sz="3200" dirty="0"/>
              <a:t> </a:t>
            </a:r>
            <a:r>
              <a:rPr lang="en-US" sz="3200" dirty="0" err="1"/>
              <a:t>φορὲς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πα</a:t>
            </a:r>
            <a:r>
              <a:rPr lang="en-US" sz="3200" dirty="0" err="1"/>
              <a:t>νηγυρικὸς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συνδυάζει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: </a:t>
            </a:r>
            <a:r>
              <a:rPr lang="en-US" sz="3200" dirty="0" err="1"/>
              <a:t>κυρί</a:t>
            </a:r>
            <a:r>
              <a:rPr lang="en-US" sz="3200" dirty="0"/>
              <a:t>α</a:t>
            </a:r>
            <a:r>
              <a:rPr lang="en-US" sz="3200" dirty="0" err="1"/>
              <a:t>ρχ</a:t>
            </a:r>
            <a:r>
              <a:rPr lang="en-US" sz="3200" dirty="0"/>
              <a:t>α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δείγμ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τώσεως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νηγυρικοὶ</a:t>
            </a:r>
            <a:r>
              <a:rPr lang="en-US" sz="3200" dirty="0"/>
              <a:t> </a:t>
            </a:r>
            <a:r>
              <a:rPr lang="en-US" sz="3200" dirty="0" err="1"/>
              <a:t>λόγοι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γγελισμοῦ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Θεοτόκου</a:t>
            </a:r>
            <a:r>
              <a:rPr lang="en-US" sz="3200" dirty="0"/>
              <a:t> (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συνδυ</a:t>
            </a:r>
            <a:r>
              <a:rPr lang="en-US" sz="3200" dirty="0"/>
              <a:t>α</a:t>
            </a:r>
            <a:r>
              <a:rPr lang="en-US" sz="3200" dirty="0" err="1"/>
              <a:t>στοῦν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ἐθνεγερσί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1821),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Σκέ</a:t>
            </a:r>
            <a:r>
              <a:rPr lang="en-US" sz="3200" dirty="0"/>
              <a:t>π</a:t>
            </a:r>
            <a:r>
              <a:rPr lang="en-US" sz="3200" dirty="0" err="1"/>
              <a:t>ης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Θεοτόκου</a:t>
            </a:r>
            <a:r>
              <a:rPr lang="en-US" sz="3200" dirty="0"/>
              <a:t> (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συνδυάζοντ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έτειο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28ης </a:t>
            </a:r>
            <a:r>
              <a:rPr lang="en-US" sz="3200" dirty="0" err="1"/>
              <a:t>Ὀκτω</a:t>
            </a:r>
            <a:r>
              <a:rPr lang="en-US" sz="3200" dirty="0"/>
              <a:t>β</a:t>
            </a:r>
            <a:r>
              <a:rPr lang="en-US" sz="3200" dirty="0" err="1"/>
              <a:t>ρίου</a:t>
            </a:r>
            <a:r>
              <a:rPr lang="en-US" sz="3200" dirty="0"/>
              <a:t>·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λόγο</a:t>
            </a:r>
            <a:r>
              <a:rPr lang="en-US" sz="3200" dirty="0"/>
              <a:t> α</a:t>
            </a:r>
            <a:r>
              <a:rPr lang="en-US" sz="3200" dirty="0" err="1"/>
              <a:t>ὐτό</a:t>
            </a:r>
            <a:r>
              <a:rPr lang="en-US" sz="3200" dirty="0"/>
              <a:t>, </a:t>
            </a:r>
            <a:r>
              <a:rPr lang="en-US" sz="3200" dirty="0" err="1"/>
              <a:t>ἄλλωστε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Σκέ</a:t>
            </a:r>
            <a:r>
              <a:rPr lang="en-US" sz="3200" dirty="0"/>
              <a:t>π</a:t>
            </a:r>
            <a:r>
              <a:rPr lang="en-US" sz="3200" dirty="0" err="1"/>
              <a:t>ης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φέρθηκε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1η </a:t>
            </a:r>
            <a:r>
              <a:rPr lang="en-US" sz="3200" dirty="0" err="1"/>
              <a:t>στὴν</a:t>
            </a:r>
            <a:r>
              <a:rPr lang="en-US" sz="3200" dirty="0"/>
              <a:t> 28η </a:t>
            </a:r>
            <a:r>
              <a:rPr lang="en-US" sz="3200" dirty="0" err="1"/>
              <a:t>Ὀκτω</a:t>
            </a:r>
            <a:r>
              <a:rPr lang="en-US" sz="3200" dirty="0"/>
              <a:t>β</a:t>
            </a:r>
            <a:r>
              <a:rPr lang="en-US" sz="3200" dirty="0" err="1"/>
              <a:t>ρίου</a:t>
            </a:r>
            <a:r>
              <a:rPr lang="en-US" sz="3200" dirty="0"/>
              <a:t>). </a:t>
            </a:r>
            <a:r>
              <a:rPr lang="en-US" sz="3200" dirty="0" err="1"/>
              <a:t>Στὶς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συγκεκριμένων</a:t>
            </a:r>
            <a:r>
              <a:rPr lang="en-US" sz="3200" dirty="0"/>
              <a:t> πα</a:t>
            </a:r>
            <a:r>
              <a:rPr lang="en-US" sz="3200" dirty="0" err="1"/>
              <a:t>νηγυρικῶν</a:t>
            </a:r>
            <a:r>
              <a:rPr lang="en-US" sz="3200" dirty="0"/>
              <a:t> </a:t>
            </a:r>
            <a:r>
              <a:rPr lang="en-US" sz="3200" dirty="0" err="1"/>
              <a:t>λόγων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ριμοδοτεῖτ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κυρίως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δοξολογικὸ</a:t>
            </a:r>
            <a:r>
              <a:rPr lang="en-US" sz="3200" dirty="0"/>
              <a:t> α</a:t>
            </a:r>
            <a:r>
              <a:rPr lang="en-US" sz="3200" dirty="0" err="1"/>
              <a:t>ἴσθημ</a:t>
            </a:r>
            <a:r>
              <a:rPr lang="en-US" sz="3200" dirty="0"/>
              <a:t>α </a:t>
            </a:r>
            <a:r>
              <a:rPr lang="en-US" sz="3200" dirty="0" err="1"/>
              <a:t>ἐξάρσεως</a:t>
            </a:r>
            <a:r>
              <a:rPr lang="en-US" sz="3200" dirty="0"/>
              <a:t>, </a:t>
            </a:r>
            <a:r>
              <a:rPr lang="en-US" sz="3200" dirty="0" err="1"/>
              <a:t>ἐνθουσι</a:t>
            </a:r>
            <a:r>
              <a:rPr lang="en-US" sz="3200" dirty="0"/>
              <a:t>α</a:t>
            </a:r>
            <a:r>
              <a:rPr lang="en-US" sz="3200" dirty="0" err="1"/>
              <a:t>σμοῦ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ψυχικῆς</a:t>
            </a:r>
            <a:r>
              <a:rPr lang="en-US" sz="3200" dirty="0"/>
              <a:t> </a:t>
            </a:r>
            <a:r>
              <a:rPr lang="en-US" sz="3200" dirty="0" err="1"/>
              <a:t>εὐφορί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ἀσθενέστερος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οἰκοδομῆς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6420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058B-89E4-AB4B-9486-A1466CD5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2" y="365126"/>
            <a:ext cx="10953108" cy="3159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11BB0-D96D-704C-A12D-E36580494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2" y="1181528"/>
            <a:ext cx="10953108" cy="4995435"/>
          </a:xfrm>
        </p:spPr>
        <p:txBody>
          <a:bodyPr/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ίστωση</a:t>
            </a:r>
            <a:r>
              <a:rPr lang="en-US" sz="3200" dirty="0"/>
              <a:t> α</a:t>
            </a:r>
            <a:r>
              <a:rPr lang="en-US" sz="3200" dirty="0" err="1"/>
              <a:t>ὐτή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υτόχρον</a:t>
            </a:r>
            <a:r>
              <a:rPr lang="en-US" sz="3200" dirty="0"/>
              <a:t>α </a:t>
            </a:r>
            <a:r>
              <a:rPr lang="en-US" sz="3200" dirty="0" err="1"/>
              <a:t>μεγάλο</a:t>
            </a:r>
            <a:r>
              <a:rPr lang="en-US" sz="3200" dirty="0"/>
              <a:t> </a:t>
            </a:r>
            <a:r>
              <a:rPr lang="en-US" sz="3200" dirty="0" err="1"/>
              <a:t>κίνδυνο</a:t>
            </a:r>
            <a:r>
              <a:rPr lang="en-US" sz="3200" dirty="0"/>
              <a:t> </a:t>
            </a:r>
            <a:r>
              <a:rPr lang="en-US" sz="3200" dirty="0" err="1"/>
              <a:t>ἐκτρο</a:t>
            </a:r>
            <a:r>
              <a:rPr lang="en-US" sz="3200" dirty="0"/>
              <a:t>π</a:t>
            </a:r>
            <a:r>
              <a:rPr lang="en-US" sz="3200" dirty="0" err="1"/>
              <a:t>ῆς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ἀλλοτριώσεώς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κοσμικὸ</a:t>
            </a:r>
            <a:r>
              <a:rPr lang="en-US" sz="3200" dirty="0"/>
              <a:t> </a:t>
            </a:r>
            <a:r>
              <a:rPr lang="en-US" sz="3200" dirty="0" err="1"/>
              <a:t>λόγο</a:t>
            </a:r>
            <a:r>
              <a:rPr lang="en-US" sz="3200" dirty="0"/>
              <a:t>. </a:t>
            </a:r>
            <a:r>
              <a:rPr lang="en-US" sz="3200" dirty="0" err="1"/>
              <a:t>Γι</a:t>
            </a:r>
            <a:r>
              <a:rPr lang="en-US" sz="3200" dirty="0"/>
              <a:t>᾽α</a:t>
            </a:r>
            <a:r>
              <a:rPr lang="en-US" sz="3200" dirty="0" err="1"/>
              <a:t>ὐτό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ροέρχετ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μιᾶς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,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στικὸς</a:t>
            </a:r>
            <a:r>
              <a:rPr lang="en-US" sz="3200" dirty="0"/>
              <a:t> </a:t>
            </a:r>
            <a:r>
              <a:rPr lang="en-US" sz="3200" dirty="0" err="1"/>
              <a:t>ρήτορ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ἐξειδικεύσει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ἐξάρει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, </a:t>
            </a:r>
            <a:r>
              <a:rPr lang="en-US" sz="3200" dirty="0" err="1"/>
              <a:t>δευτερευόντως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συνάφειά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ἑορτή</a:t>
            </a:r>
            <a:r>
              <a:rPr lang="en-US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7148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3781-AEBD-8A4F-BF5B-6D2D1625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54112"/>
            <a:ext cx="11240785" cy="16438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F293-0491-4E4E-A37E-8A5319E9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575352"/>
            <a:ext cx="11168865" cy="6128535"/>
          </a:xfrm>
        </p:spPr>
        <p:txBody>
          <a:bodyPr>
            <a:normAutofit/>
          </a:bodyPr>
          <a:lstStyle/>
          <a:p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εἴδ</a:t>
            </a:r>
            <a:r>
              <a:rPr lang="en-US" sz="3200" dirty="0"/>
              <a:t>α</a:t>
            </a:r>
            <a:r>
              <a:rPr lang="en-US" sz="3200" dirty="0" err="1"/>
              <a:t>με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,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νευρ</a:t>
            </a:r>
            <a:r>
              <a:rPr lang="en-US" sz="3200" dirty="0"/>
              <a:t>α</a:t>
            </a:r>
            <a:r>
              <a:rPr lang="en-US" sz="3200" dirty="0" err="1"/>
              <a:t>λγικότερες</a:t>
            </a:r>
            <a:r>
              <a:rPr lang="en-US" sz="3200" dirty="0"/>
              <a:t> π</a:t>
            </a:r>
            <a:r>
              <a:rPr lang="en-US" sz="3200" dirty="0" err="1"/>
              <a:t>τυχὲς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τηχήση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θεολογικὴ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Στρέφοντ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ροσοχή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σύγχρονο</a:t>
            </a:r>
            <a:r>
              <a:rPr lang="en-US" sz="3200" dirty="0"/>
              <a:t> </a:t>
            </a:r>
            <a:r>
              <a:rPr lang="en-US" sz="3200" dirty="0" err="1"/>
              <a:t>κηρυκτικὸ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,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ὑφίστ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χρόνους</a:t>
            </a:r>
            <a:r>
              <a:rPr lang="en-US" sz="3200" dirty="0"/>
              <a:t> </a:t>
            </a:r>
            <a:r>
              <a:rPr lang="en-US" sz="3200" dirty="0" err="1"/>
              <a:t>ἰσχύος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ρῶτο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ιτούμενο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συστημ</a:t>
            </a:r>
            <a:r>
              <a:rPr lang="en-US" sz="3200" dirty="0"/>
              <a:t>α</a:t>
            </a:r>
            <a:r>
              <a:rPr lang="en-US" sz="3200" dirty="0" err="1"/>
              <a:t>τικότητ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εριοδικότητ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δή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ἀφιερωθεῖ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σειρὰ</a:t>
            </a:r>
            <a:r>
              <a:rPr lang="en-US" sz="3200" dirty="0"/>
              <a:t> </a:t>
            </a:r>
            <a:r>
              <a:rPr lang="en-US" sz="3200" dirty="0" err="1"/>
              <a:t>ἀλληλοδι</a:t>
            </a:r>
            <a:r>
              <a:rPr lang="en-US" sz="3200" dirty="0"/>
              <a:t>α</a:t>
            </a:r>
            <a:r>
              <a:rPr lang="en-US" sz="3200" dirty="0" err="1"/>
              <a:t>δόχων</a:t>
            </a:r>
            <a:r>
              <a:rPr lang="en-US" sz="3200" dirty="0"/>
              <a:t> </a:t>
            </a:r>
            <a:r>
              <a:rPr lang="en-US" sz="3200" dirty="0" err="1"/>
              <a:t>κηρυγμάτων</a:t>
            </a:r>
            <a:r>
              <a:rPr lang="en-US" sz="3200" dirty="0"/>
              <a:t>, </a:t>
            </a:r>
            <a:r>
              <a:rPr lang="en-US" sz="3200" dirty="0" err="1"/>
              <a:t>διότι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άρξει</a:t>
            </a:r>
            <a:r>
              <a:rPr lang="en-US" sz="3200" dirty="0"/>
              <a:t> </a:t>
            </a:r>
            <a:r>
              <a:rPr lang="en-US" sz="3200" dirty="0" err="1"/>
              <a:t>ὀργάνωση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847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458D-D8FC-884A-ACDB-4BBCC328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143838"/>
            <a:ext cx="11220236" cy="29795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F5D1-AC40-9B4A-93E2-FEF1C3C4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6" y="554804"/>
            <a:ext cx="11866650" cy="6159358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δεύτερο</a:t>
            </a:r>
            <a:r>
              <a:rPr lang="en-US" sz="3200" dirty="0"/>
              <a:t> </a:t>
            </a:r>
            <a:r>
              <a:rPr lang="en-US" sz="3200" dirty="0" err="1"/>
              <a:t>σημεῖο</a:t>
            </a:r>
            <a:r>
              <a:rPr lang="en-US" sz="3200" dirty="0"/>
              <a:t> </a:t>
            </a:r>
            <a:r>
              <a:rPr lang="en-US" sz="3200" dirty="0" err="1"/>
              <a:t>ἀφορᾶ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χρονικὴ</a:t>
            </a:r>
            <a:r>
              <a:rPr lang="en-US" sz="3200" dirty="0"/>
              <a:t> </a:t>
            </a:r>
            <a:r>
              <a:rPr lang="en-US" sz="3200" dirty="0" err="1"/>
              <a:t>στιγμὴ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: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ἐκτὸς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;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ἰσχύσει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ἐκτὸς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, π</a:t>
            </a:r>
            <a:r>
              <a:rPr lang="en-US" sz="3200" dirty="0" err="1"/>
              <a:t>ότε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ιτελεσθεῖ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;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γνωστὸ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τέτοιο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</a:t>
            </a:r>
            <a:r>
              <a:rPr lang="en-US" sz="3200" dirty="0" err="1"/>
              <a:t>μεγ</a:t>
            </a:r>
            <a:r>
              <a:rPr lang="en-US" sz="3200" dirty="0"/>
              <a:t>α</a:t>
            </a:r>
            <a:r>
              <a:rPr lang="en-US" sz="3200" dirty="0" err="1"/>
              <a:t>λύτερο</a:t>
            </a:r>
            <a:r>
              <a:rPr lang="en-US" sz="3200" dirty="0"/>
              <a:t> </a:t>
            </a:r>
            <a:r>
              <a:rPr lang="en-US" sz="3200" dirty="0" err="1"/>
              <a:t>ἀκρο</a:t>
            </a:r>
            <a:r>
              <a:rPr lang="en-US" sz="3200" dirty="0"/>
              <a:t>α</a:t>
            </a:r>
            <a:r>
              <a:rPr lang="en-US" sz="3200" dirty="0" err="1"/>
              <a:t>τήριο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πα</a:t>
            </a:r>
            <a:r>
              <a:rPr lang="en-US" sz="3200" dirty="0" err="1"/>
              <a:t>ρέχει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χὴ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π</a:t>
            </a:r>
            <a:r>
              <a:rPr lang="en-US" sz="3200" dirty="0" err="1"/>
              <a:t>ερισσότερους</a:t>
            </a:r>
            <a:r>
              <a:rPr lang="en-US" sz="3200" dirty="0"/>
              <a:t> π</a:t>
            </a:r>
            <a:r>
              <a:rPr lang="en-US" sz="3200" dirty="0" err="1"/>
              <a:t>ιστούς</a:t>
            </a:r>
            <a:r>
              <a:rPr lang="en-US" sz="3200" dirty="0"/>
              <a:t>.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τήν</a:t>
            </a:r>
            <a:r>
              <a:rPr lang="en-US" sz="3200" dirty="0"/>
              <a:t> </a:t>
            </a:r>
            <a:r>
              <a:rPr lang="en-US" sz="3200" dirty="0" err="1"/>
              <a:t>ἄ</a:t>
            </a:r>
            <a:r>
              <a:rPr lang="en-US" sz="3200" dirty="0"/>
              <a:t>π</a:t>
            </a:r>
            <a:r>
              <a:rPr lang="en-US" sz="3200" dirty="0" err="1"/>
              <a:t>οψη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συνιστᾶτ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φυσικὸ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χρονικῆς</a:t>
            </a:r>
            <a:r>
              <a:rPr lang="en-US" sz="3200" dirty="0"/>
              <a:t> </a:t>
            </a:r>
            <a:r>
              <a:rPr lang="en-US" sz="3200" dirty="0" err="1"/>
              <a:t>στιγμῆς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ομνησθεῖ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δυν</a:t>
            </a:r>
            <a:r>
              <a:rPr lang="en-US" sz="3200" dirty="0"/>
              <a:t>α</a:t>
            </a:r>
            <a:r>
              <a:rPr lang="en-US" sz="3200" dirty="0" err="1"/>
              <a:t>τότητ</a:t>
            </a:r>
            <a:r>
              <a:rPr lang="en-US" sz="3200" dirty="0"/>
              <a:t>α,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πα</a:t>
            </a:r>
            <a:r>
              <a:rPr lang="en-US" sz="3200" dirty="0" err="1"/>
              <a:t>ρέχετ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τέλεση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Μυστηρίων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Γάμου</a:t>
            </a:r>
            <a:r>
              <a:rPr lang="en-US" sz="3200" dirty="0"/>
              <a:t> (</a:t>
            </a:r>
            <a:r>
              <a:rPr lang="en-US" sz="3200" dirty="0" err="1"/>
              <a:t>Μυστήρι</a:t>
            </a:r>
            <a:r>
              <a:rPr lang="en-US" sz="3200" dirty="0"/>
              <a:t>α,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άρχει</a:t>
            </a:r>
            <a:r>
              <a:rPr lang="en-US" sz="3200" dirty="0"/>
              <a:t> </a:t>
            </a:r>
            <a:r>
              <a:rPr lang="en-US" sz="3200" dirty="0" err="1"/>
              <a:t>ἀθρό</a:t>
            </a:r>
            <a:r>
              <a:rPr lang="en-US" sz="3200" dirty="0"/>
              <a:t>α </a:t>
            </a:r>
            <a:r>
              <a:rPr lang="en-US" sz="3200" dirty="0" err="1"/>
              <a:t>συμμετοχὴ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ιστῶν</a:t>
            </a:r>
            <a:r>
              <a:rPr lang="en-US" sz="3200" dirty="0"/>
              <a:t>).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0907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B3A3-C41D-A042-9908-A4971514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92467"/>
            <a:ext cx="11271607" cy="1438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5CD0-8BB3-CE48-A6AA-D60245E52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380143"/>
            <a:ext cx="11907749" cy="6385390"/>
          </a:xfrm>
        </p:spPr>
        <p:txBody>
          <a:bodyPr>
            <a:normAutofit/>
          </a:bodyPr>
          <a:lstStyle/>
          <a:p>
            <a:r>
              <a:rPr lang="el-GR" sz="3200" dirty="0" err="1"/>
              <a:t>Εἰσερχόμαστε</a:t>
            </a:r>
            <a:r>
              <a:rPr lang="el-GR" sz="3200" dirty="0"/>
              <a:t>, τώρα,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δομῆς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σύντομη </a:t>
            </a:r>
            <a:r>
              <a:rPr lang="el-GR" sz="3200" dirty="0" err="1"/>
              <a:t>ἱστορικὴ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ἔμφαση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θεοΐδρυτο</a:t>
            </a:r>
            <a:r>
              <a:rPr lang="el-GR" sz="3200" dirty="0"/>
              <a:t> χαρακτήρα του (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δείξει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σύνδεσμο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Μυστηρίων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δείξει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μεγάλη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Μυστήρι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συνεστήθησ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οστόλους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οιους</a:t>
            </a:r>
            <a:r>
              <a:rPr lang="en-US" sz="3200" dirty="0"/>
              <a:t> </a:t>
            </a:r>
            <a:r>
              <a:rPr lang="en-US" sz="3200" dirty="0" err="1"/>
              <a:t>ἄλλους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ους</a:t>
            </a:r>
            <a:r>
              <a:rPr lang="el-GR" sz="3200" dirty="0"/>
              <a:t>).</a:t>
            </a:r>
          </a:p>
          <a:p>
            <a:r>
              <a:rPr lang="en-US" sz="3200" dirty="0"/>
              <a:t>᾿</a:t>
            </a:r>
            <a:r>
              <a:rPr lang="en-US" sz="3200" dirty="0" err="1"/>
              <a:t>Αφοῦ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οθετήσει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Μυστήρι</a:t>
            </a:r>
            <a:r>
              <a:rPr lang="en-US" sz="3200" dirty="0"/>
              <a:t>α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ὀρθή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l-GR" sz="3200" dirty="0"/>
              <a:t>,</a:t>
            </a:r>
            <a:r>
              <a:rPr lang="en-US" sz="3200" dirty="0"/>
              <a:t> 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ἐκθέσει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ἱστορικό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π</a:t>
            </a:r>
            <a:r>
              <a:rPr lang="en-US" sz="3200" dirty="0" err="1"/>
              <a:t>ερίγρ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α. </a:t>
            </a:r>
            <a:endParaRPr lang="el-GR" sz="3200" dirty="0"/>
          </a:p>
          <a:p>
            <a:r>
              <a:rPr lang="en-GR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τμῆμ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ἐκτετ</a:t>
            </a:r>
            <a:r>
              <a:rPr lang="en-US" sz="3200" dirty="0"/>
              <a:t>α</a:t>
            </a:r>
            <a:r>
              <a:rPr lang="en-US" sz="3200" dirty="0" err="1"/>
              <a:t>μένο</a:t>
            </a:r>
            <a:r>
              <a:rPr lang="en-US" sz="3200" dirty="0"/>
              <a:t>, </a:t>
            </a:r>
            <a:r>
              <a:rPr lang="en-US" sz="3200" dirty="0" err="1"/>
              <a:t>οὔτε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στεγνὸ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κτισμό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6404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42B6-1A33-FD4F-8031-E6DA8879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781B4-19BA-C340-97A3-998B458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236305"/>
            <a:ext cx="11948845" cy="6544639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ιρετικὴ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λευρᾶς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ἱεροκήρυκος</a:t>
            </a:r>
            <a:r>
              <a:rPr lang="en-US" sz="3200" dirty="0"/>
              <a:t>· </a:t>
            </a:r>
            <a:r>
              <a:rPr lang="en-US" sz="3200" dirty="0" err="1"/>
              <a:t>διότι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συνοψισθοῦν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</a:t>
            </a:r>
            <a:r>
              <a:rPr lang="en-US" sz="3200" dirty="0" err="1"/>
              <a:t>ολλὰ</a:t>
            </a:r>
            <a:r>
              <a:rPr lang="en-US" sz="3200" dirty="0"/>
              <a:t> </a:t>
            </a:r>
            <a:r>
              <a:rPr lang="en-US" sz="3200" dirty="0" err="1"/>
              <a:t>ἱστορικὰ</a:t>
            </a:r>
            <a:r>
              <a:rPr lang="en-US" sz="3200" dirty="0"/>
              <a:t> </a:t>
            </a:r>
            <a:r>
              <a:rPr lang="en-US" sz="3200" dirty="0" err="1"/>
              <a:t>δεδομέν</a:t>
            </a:r>
            <a:r>
              <a:rPr lang="en-US" sz="3200" dirty="0"/>
              <a:t>α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μικρὲς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οὐσιώδεις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φορές</a:t>
            </a:r>
            <a:r>
              <a:rPr lang="en-US" sz="3200" dirty="0"/>
              <a:t>, </a:t>
            </a:r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δυσκολί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μεγ</a:t>
            </a:r>
            <a:r>
              <a:rPr lang="en-US" sz="3200" dirty="0"/>
              <a:t>α</a:t>
            </a:r>
            <a:r>
              <a:rPr lang="en-US" sz="3200" dirty="0" err="1"/>
              <a:t>λύτερη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ἑπόμενο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. </a:t>
            </a:r>
            <a:r>
              <a:rPr lang="el-GR" sz="3200" dirty="0" err="1"/>
              <a:t>Πρῶτο</a:t>
            </a:r>
            <a:r>
              <a:rPr lang="el-GR" sz="3200" dirty="0"/>
              <a:t> μέλημα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ἐπεξήγηση</a:t>
            </a:r>
            <a:r>
              <a:rPr lang="el-GR" sz="3200" dirty="0"/>
              <a:t> κάποιων </a:t>
            </a:r>
            <a:r>
              <a:rPr lang="el-GR" sz="3200" dirty="0" err="1"/>
              <a:t>βασικῶν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σχετικῶν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. </a:t>
            </a:r>
          </a:p>
          <a:p>
            <a:r>
              <a:rPr lang="el-GR" sz="3200" dirty="0"/>
              <a:t>Δεύτερο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ὑπάρχοντες</a:t>
            </a:r>
            <a:r>
              <a:rPr lang="el-GR" sz="3200" dirty="0"/>
              <a:t> </a:t>
            </a:r>
            <a:r>
              <a:rPr lang="el-GR" sz="3200" dirty="0" err="1"/>
              <a:t>συμβολισμοὺς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σωτηριολογικό</a:t>
            </a:r>
            <a:r>
              <a:rPr lang="el-GR" sz="3200" dirty="0"/>
              <a:t> τους περιεχόμενο. </a:t>
            </a:r>
            <a:r>
              <a:rPr lang="el-GR" sz="3200" dirty="0" err="1"/>
              <a:t>Στὸ</a:t>
            </a:r>
            <a:r>
              <a:rPr lang="el-GR" sz="3200" dirty="0"/>
              <a:t> δεύτερο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ἀναγκαία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σχετικῆς</a:t>
            </a:r>
            <a:r>
              <a:rPr lang="el-GR" sz="3200" dirty="0"/>
              <a:t> </a:t>
            </a:r>
            <a:r>
              <a:rPr lang="el-GR" sz="3200" dirty="0" err="1"/>
              <a:t>πατερικῆς</a:t>
            </a:r>
            <a:r>
              <a:rPr lang="el-GR" sz="3200" dirty="0"/>
              <a:t> γραμματείας,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ἐπεξηγοῦνται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συμβολισμοί.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9498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2722-E60B-214F-B091-A293E68A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1" y="71920"/>
            <a:ext cx="11251059" cy="1027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A900-6378-E240-AD6D-31E0CF86A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287676"/>
            <a:ext cx="11948846" cy="6498404"/>
          </a:xfrm>
        </p:spPr>
        <p:txBody>
          <a:bodyPr/>
          <a:lstStyle/>
          <a:p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κήρυγμα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εἰσέλθει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κυρίως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ἀναλύσεως</a:t>
            </a:r>
            <a:r>
              <a:rPr lang="el-GR" sz="3200" dirty="0"/>
              <a:t>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διεξοδικὴ</a:t>
            </a:r>
            <a:r>
              <a:rPr lang="el-GR" sz="3200" dirty="0"/>
              <a:t> παρουσίαση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σχολιασμὸ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τελετουργικῶν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προσευχητικῶν</a:t>
            </a:r>
            <a:r>
              <a:rPr lang="el-GR" sz="3200" dirty="0"/>
              <a:t> δεδομένων.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νευραλγικὸ</a:t>
            </a:r>
            <a:r>
              <a:rPr lang="el-GR" sz="3200" dirty="0"/>
              <a:t> κέντρο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συγκεκριμένη διδαχή, </a:t>
            </a:r>
            <a:r>
              <a:rPr lang="el-GR" sz="3200" dirty="0" err="1"/>
              <a:t>ὁ</a:t>
            </a:r>
            <a:r>
              <a:rPr lang="el-GR" sz="3200" dirty="0"/>
              <a:t> σύγχρονος </a:t>
            </a:r>
            <a:r>
              <a:rPr lang="el-GR" sz="3200" dirty="0" err="1"/>
              <a:t>πιστὸς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ὑπάρξεως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συμμετοχῆς</a:t>
            </a:r>
            <a:r>
              <a:rPr lang="el-GR" sz="3200" dirty="0"/>
              <a:t>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τὴ</a:t>
            </a:r>
            <a:r>
              <a:rPr lang="el-GR" sz="3200" dirty="0"/>
              <a:t> θέση του </a:t>
            </a:r>
            <a:r>
              <a:rPr lang="el-GR" sz="3200" dirty="0" err="1"/>
              <a:t>ὡς</a:t>
            </a:r>
            <a:r>
              <a:rPr lang="el-GR" sz="3200" dirty="0"/>
              <a:t> μέλους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λατρεύουσας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διδαχή,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καταστήσει </a:t>
            </a:r>
            <a:r>
              <a:rPr lang="el-GR" sz="3200" dirty="0" err="1"/>
              <a:t>τὸν</a:t>
            </a:r>
            <a:r>
              <a:rPr lang="el-GR" sz="3200" dirty="0"/>
              <a:t> παριστάμενο </a:t>
            </a:r>
            <a:r>
              <a:rPr lang="el-GR" sz="3200" dirty="0" err="1"/>
              <a:t>πιστὸ</a:t>
            </a:r>
            <a:r>
              <a:rPr lang="el-GR" sz="3200" dirty="0"/>
              <a:t> «μετέχοντα»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«</a:t>
            </a:r>
            <a:r>
              <a:rPr lang="el-GR" sz="3200" dirty="0" err="1"/>
              <a:t>παθητικὸ</a:t>
            </a:r>
            <a:r>
              <a:rPr lang="el-GR" sz="3200" dirty="0"/>
              <a:t> </a:t>
            </a:r>
            <a:r>
              <a:rPr lang="el-GR" sz="3200" dirty="0" err="1"/>
              <a:t>ἀκροατὴ</a:t>
            </a:r>
            <a:r>
              <a:rPr lang="el-GR" sz="3200" dirty="0"/>
              <a:t>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6883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6D79-E959-A242-A722-F15A6994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92468"/>
            <a:ext cx="11281881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5252-1E2E-344A-9C73-A900C171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359596"/>
            <a:ext cx="11856378" cy="6405936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κήρυγμα </a:t>
            </a:r>
            <a:r>
              <a:rPr lang="el-GR" sz="3200" dirty="0" err="1"/>
              <a:t>ἀπαιτεῖ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μέρους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προετοιμασία, μεθοδικότητα, </a:t>
            </a:r>
            <a:r>
              <a:rPr lang="el-GR" sz="3200" dirty="0" err="1"/>
              <a:t>θεολογικὴ</a:t>
            </a:r>
            <a:r>
              <a:rPr lang="el-GR" sz="3200" dirty="0"/>
              <a:t> πρακτικότητα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ὑπομονὴ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ὅ,τι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καρπούς του. </a:t>
            </a:r>
            <a:r>
              <a:rPr lang="el-GR" sz="3200" dirty="0" err="1"/>
              <a:t>Ἀπαιτεῖ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καλῆς</a:t>
            </a:r>
            <a:r>
              <a:rPr lang="el-GR" sz="3200" dirty="0"/>
              <a:t> </a:t>
            </a:r>
            <a:r>
              <a:rPr lang="el-GR" sz="3200" dirty="0" err="1"/>
              <a:t>προσωπικῆς</a:t>
            </a:r>
            <a:r>
              <a:rPr lang="el-GR" sz="3200" dirty="0"/>
              <a:t> βιβλιοθήκης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συγγράμματα- παλαιοτέρων </a:t>
            </a:r>
            <a:r>
              <a:rPr lang="el-GR" sz="3200" dirty="0" err="1"/>
              <a:t>καὶ</a:t>
            </a:r>
            <a:r>
              <a:rPr lang="el-GR" sz="3200" dirty="0"/>
              <a:t> συγχρόνων </a:t>
            </a:r>
            <a:r>
              <a:rPr lang="el-GR" sz="3200" dirty="0" err="1"/>
              <a:t>ἐκκλησιαστικῶν</a:t>
            </a:r>
            <a:r>
              <a:rPr lang="el-GR" sz="3200" dirty="0"/>
              <a:t> συγγραφέων-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θεολογία </a:t>
            </a:r>
            <a:r>
              <a:rPr lang="el-GR" sz="3200" dirty="0" err="1"/>
              <a:t>τῶν</a:t>
            </a:r>
            <a:r>
              <a:rPr lang="el-GR" sz="3200" dirty="0"/>
              <a:t> Μυστηρίων.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</a:t>
            </a:r>
            <a:r>
              <a:rPr lang="el-GR" sz="3200" dirty="0" err="1"/>
              <a:t>κύρηγμα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περιορίζεται μόνο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Κατηχήσεως. Θέματα Λατρείας διδάσκονται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μαθήματος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,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προβλεπομένων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ἀναλυτικὸ</a:t>
            </a:r>
            <a:r>
              <a:rPr lang="el-GR" sz="3200" dirty="0"/>
              <a:t> πρόγραμμα μαθημάτων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ποικίλες </a:t>
            </a:r>
            <a:r>
              <a:rPr lang="el-GR" sz="3200" dirty="0" err="1"/>
              <a:t>ἀφορμές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0254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842</Words>
  <Application>Microsoft Macintosh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86</cp:revision>
  <dcterms:created xsi:type="dcterms:W3CDTF">2020-11-05T13:23:08Z</dcterms:created>
  <dcterms:modified xsi:type="dcterms:W3CDTF">2020-11-19T14:47:04Z</dcterms:modified>
</cp:coreProperties>
</file>