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07278-D7E3-234D-84FC-112C42E90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5896A-D2E2-0448-A8C8-1311CBFF5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E6DE-4A50-2A43-889F-F1627CCA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3CBCC-9F8B-7240-8AAD-9127A1F2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9A338-4D43-0B42-9D05-CDA3BC1F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4814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6E2B-7D1C-9949-8552-CCE41277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947B3-4DDC-6F46-A09A-A451989B3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C1D31-6815-1249-B37C-1BDED941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A5C7-A038-914B-B2CC-874940B5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D47F2-3FFA-5F4E-8481-55880623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170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DBA52-46C3-4441-A887-3B270B815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B6BF4-09CD-8845-B1BB-E9EDCF4CF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A1F1-622E-4147-9279-B2E484A3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169B3-17C6-744D-AF61-85D2385E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2C840-E0D9-DB48-B310-5814372A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5575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4379-B694-444E-8E07-9C44A632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86386-2C85-4B47-B5E8-5E04851D5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E16A9-F447-4948-8983-47978F4A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EB466-6B12-214E-B214-1133457C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5E24D-ADEA-6E48-980C-6A286F59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5215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AD4F-62E5-7946-85F5-042909BB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DCDE7-8EA6-194A-95FD-661DB0875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7C610-0132-984A-91AF-38A0073B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879DC-9F02-A54C-A481-88B2314E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EBB02-6E10-0A47-A931-BB4C0703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9257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0E493-09C2-7941-BC77-1D952869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9383-D877-C64E-948C-BAFD80757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BBD4A-77E1-D14E-ABBB-64EC20339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AEF06-E294-7E4C-A7BF-B0AD2321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4ED76-6FEE-D346-B68A-BC3F8263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1405E-70E6-D24F-8AFD-8F2439F4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41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F978-9B9A-934D-8E50-DA40360B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6DAA9-AD26-1F47-83ED-4595BE0AC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09EA2-25DA-3E40-A59D-907872A19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AAE22-26BA-A149-B500-29578BFF1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38EEB-4D19-3E4F-B87C-972731B50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C3C97-9200-5E4D-AB24-0077089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ADD5B-E46A-4240-AA2F-0233FE22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6A20F-3C79-1C4B-9E75-0AF26C2D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4282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98058-ED12-7B44-A285-5C34D443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38888-6D84-A747-A970-C07CAE7D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AE996-0D9B-ED4F-BD23-0ED1B338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45438-BE6D-C344-A8D2-F7518D9F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8420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B138F-355F-D948-B508-29C040363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ECF32-2BD4-C741-B937-92257B56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B9E27-D87C-B840-924F-4D5EE010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7546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779B-A39C-2E40-9663-61FBB291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84C7-C278-1C45-9722-41886B469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76E21-036C-BC48-9DF8-AAE91B003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3497C-B76F-B34F-86E4-B19426BF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28034-4CA7-3A48-81A7-C348A389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52954-1B6A-6741-B1FA-70D36ED3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67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1F50-01AC-604E-9DDF-CAE20A17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CFE4C-DBD0-7A4E-9BA2-1DA091C48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B4E75-8004-A047-9DB8-F16448D0A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97E28-5AC4-D044-A672-1E149D0A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98241-922F-F04A-B077-947E96C5F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D5394-17A2-954B-ADDD-DB9B9ED0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3964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23692-9474-F048-B3B9-206394FB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49723-3155-C04E-937C-D25345614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2EC16-49FD-A149-A61B-93AF97F66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0568-4A85-9241-88CD-A8BB70833ED7}" type="datetimeFigureOut">
              <a:rPr lang="en-GR" smtClean="0"/>
              <a:t>29/11/20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24DF1-98A4-4645-B5F1-E6F0E9394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CD379-D0A7-5347-808D-FE6AA6391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0975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FD1DC-1141-8E4F-8468-2B892439D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13356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0B49D-EC15-5446-9047-E8F14F741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15" y="205483"/>
            <a:ext cx="11959119" cy="6524090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διδασκαλία </a:t>
            </a:r>
            <a:r>
              <a:rPr lang="el-GR" sz="3200" dirty="0" err="1"/>
              <a:t>στὴ</a:t>
            </a:r>
            <a:r>
              <a:rPr lang="el-GR" sz="3200" dirty="0"/>
              <a:t> δευτεροβάθμια </a:t>
            </a:r>
            <a:r>
              <a:rPr lang="el-GR" sz="3200" dirty="0" err="1"/>
              <a:t>ἐκπαίδευση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διαπνέεται </a:t>
            </a:r>
            <a:r>
              <a:rPr lang="el-GR" sz="3200" dirty="0" err="1"/>
              <a:t>ἀφενὸς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μία </a:t>
            </a:r>
            <a:r>
              <a:rPr lang="el-GR" sz="3200" dirty="0" err="1"/>
              <a:t>βιωματικὴ</a:t>
            </a:r>
            <a:r>
              <a:rPr lang="el-GR" sz="3200" dirty="0"/>
              <a:t> </a:t>
            </a:r>
            <a:r>
              <a:rPr lang="el-GR" sz="3200" dirty="0" err="1"/>
              <a:t>εἰσαγωγὴ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τελούμενα, </a:t>
            </a:r>
            <a:r>
              <a:rPr lang="el-GR" sz="3200" dirty="0" err="1"/>
              <a:t>ἀφετέρου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ἐποπτικότητα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ἱκανότητα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διδάσκοντος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ἀνακαλεῖ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μνήμη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μαθητῶν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ὅποιες</a:t>
            </a:r>
            <a:r>
              <a:rPr lang="el-GR" sz="3200" dirty="0"/>
              <a:t> λειτουργικές τους </a:t>
            </a:r>
            <a:r>
              <a:rPr lang="el-GR" sz="3200" dirty="0" err="1"/>
              <a:t>ἐμπειρίες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Αὐτὸ</a:t>
            </a:r>
            <a:r>
              <a:rPr lang="el-GR" sz="3200" dirty="0"/>
              <a:t> σημαίνει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ἀρκεῖ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ρητορικὴ</a:t>
            </a:r>
            <a:r>
              <a:rPr lang="el-GR" sz="3200" dirty="0"/>
              <a:t> τέχνη, </a:t>
            </a:r>
            <a:r>
              <a:rPr lang="el-GR" sz="3200" dirty="0" err="1"/>
              <a:t>ἀλλὰ</a:t>
            </a:r>
            <a:r>
              <a:rPr lang="el-GR" sz="3200" dirty="0"/>
              <a:t> πρέπει παράλληλα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λόγια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διαφανεῖ</a:t>
            </a:r>
            <a:r>
              <a:rPr lang="el-GR" sz="3200" dirty="0"/>
              <a:t> μία σχέση </a:t>
            </a:r>
            <a:r>
              <a:rPr lang="el-GR" sz="3200" dirty="0" err="1"/>
              <a:t>τοῦ</a:t>
            </a:r>
            <a:r>
              <a:rPr lang="el-GR" sz="3200" dirty="0"/>
              <a:t> διδάσκοντος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διδασκόμενα.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«</a:t>
            </a:r>
            <a:r>
              <a:rPr lang="el-GR" sz="3200" dirty="0" err="1"/>
              <a:t>ἐποπτικὸ</a:t>
            </a:r>
            <a:r>
              <a:rPr lang="el-GR" sz="3200" dirty="0"/>
              <a:t> λόγο» </a:t>
            </a:r>
            <a:r>
              <a:rPr lang="el-GR" sz="3200" dirty="0" err="1"/>
              <a:t>τοῦ</a:t>
            </a:r>
            <a:r>
              <a:rPr lang="el-GR" sz="3200" dirty="0"/>
              <a:t> διδάσκοντος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μαθητὴς</a:t>
            </a:r>
            <a:r>
              <a:rPr lang="el-GR" sz="3200" dirty="0"/>
              <a:t> </a:t>
            </a:r>
            <a:r>
              <a:rPr lang="el-GR" sz="3200" dirty="0" err="1"/>
              <a:t>οἰκειοποιεῖται</a:t>
            </a:r>
            <a:r>
              <a:rPr lang="el-GR" sz="3200" dirty="0"/>
              <a:t> </a:t>
            </a:r>
            <a:r>
              <a:rPr lang="el-GR" sz="3200" dirty="0" err="1"/>
              <a:t>καλίτερα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Λατρεία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δημιουργεῖται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κατάλληλη </a:t>
            </a:r>
            <a:r>
              <a:rPr lang="el-GR" sz="3200" dirty="0" err="1"/>
              <a:t>ὑποδομὴ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προχωρήσει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οἰκειοποίηση</a:t>
            </a:r>
            <a:r>
              <a:rPr lang="el-GR" sz="3200" dirty="0"/>
              <a:t>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πλήρη </a:t>
            </a:r>
            <a:r>
              <a:rPr lang="el-GR" sz="3200" dirty="0" err="1"/>
              <a:t>γνωσιολογικὴ</a:t>
            </a:r>
            <a:r>
              <a:rPr lang="el-GR" sz="3200" dirty="0"/>
              <a:t> </a:t>
            </a:r>
            <a:r>
              <a:rPr lang="el-GR" sz="3200" dirty="0" err="1"/>
              <a:t>ἀποδοχὴ</a:t>
            </a:r>
            <a:r>
              <a:rPr lang="el-GR" sz="3200" dirty="0"/>
              <a:t>) </a:t>
            </a:r>
            <a:r>
              <a:rPr lang="el-GR" sz="3200" dirty="0" err="1"/>
              <a:t>στὴ</a:t>
            </a:r>
            <a:r>
              <a:rPr lang="el-GR" sz="3200" dirty="0"/>
              <a:t> μύηση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ψυχικὴ</a:t>
            </a:r>
            <a:r>
              <a:rPr lang="el-GR" sz="3200" dirty="0"/>
              <a:t> </a:t>
            </a:r>
            <a:r>
              <a:rPr lang="el-GR" sz="3200" dirty="0" err="1"/>
              <a:t>ἀποδοχὴ</a:t>
            </a:r>
            <a:r>
              <a:rPr lang="el-GR" sz="3200" dirty="0"/>
              <a:t>).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02352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A7A04-2F79-8642-AC97-76275C9DC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0"/>
            <a:ext cx="11281882" cy="18493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00BA0-4AF3-A643-BE93-2F53C7FEC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" y="339047"/>
            <a:ext cx="11989941" cy="6380252"/>
          </a:xfrm>
        </p:spPr>
        <p:txBody>
          <a:bodyPr>
            <a:normAutofit/>
          </a:bodyPr>
          <a:lstStyle/>
          <a:p>
            <a:r>
              <a:rPr lang="el-GR" sz="3200" dirty="0" err="1"/>
              <a:t>Βασικὴ</a:t>
            </a:r>
            <a:r>
              <a:rPr lang="el-GR" sz="3200" dirty="0"/>
              <a:t> παράμετρος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διδασκαλίας </a:t>
            </a:r>
            <a:r>
              <a:rPr lang="el-GR" sz="3200" dirty="0" err="1"/>
              <a:t>στὴ</a:t>
            </a:r>
            <a:r>
              <a:rPr lang="el-GR" sz="3200" dirty="0"/>
              <a:t> δευτεροβάθμια </a:t>
            </a:r>
            <a:r>
              <a:rPr lang="el-GR" sz="3200" dirty="0" err="1"/>
              <a:t>ἐκπαίδευση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ἐνασχόληση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ὕμνους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Λατρείας,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διάφορες μεγάλες </a:t>
            </a:r>
            <a:r>
              <a:rPr lang="el-GR" sz="3200" dirty="0" err="1"/>
              <a:t>ἑορτές</a:t>
            </a:r>
            <a:r>
              <a:rPr lang="el-GR" sz="3200" dirty="0"/>
              <a:t>. </a:t>
            </a:r>
            <a:endParaRPr lang="en-US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κήρυγμα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μιὰ</a:t>
            </a:r>
            <a:r>
              <a:rPr lang="el-GR" sz="3200" dirty="0"/>
              <a:t> </a:t>
            </a:r>
            <a:r>
              <a:rPr lang="el-GR" sz="3200" dirty="0" err="1"/>
              <a:t>ὁμιλία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μόνος του,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γίνει </a:t>
            </a:r>
            <a:r>
              <a:rPr lang="el-GR" sz="3200" dirty="0" err="1"/>
              <a:t>κατανοητὴ</a:t>
            </a:r>
            <a:r>
              <a:rPr lang="el-GR" sz="3200" dirty="0"/>
              <a:t> χρειάζεται γνώση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γλωσσικοῦ</a:t>
            </a:r>
            <a:r>
              <a:rPr lang="el-GR" sz="3200" dirty="0"/>
              <a:t> κώδικα,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κωδικοποιηθεῖ</a:t>
            </a:r>
            <a:r>
              <a:rPr lang="el-GR" sz="3200" dirty="0"/>
              <a:t>. </a:t>
            </a:r>
            <a:endParaRPr lang="en-US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ὑμνολογία</a:t>
            </a:r>
            <a:r>
              <a:rPr lang="el-GR" sz="3200" dirty="0"/>
              <a:t> </a:t>
            </a:r>
            <a:r>
              <a:rPr lang="el-GR" sz="3200" dirty="0" err="1"/>
              <a:t>ἀποκαλύπτει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θεολογικὸ</a:t>
            </a:r>
            <a:r>
              <a:rPr lang="el-GR" sz="3200" dirty="0"/>
              <a:t> περιεχόμενο </a:t>
            </a:r>
            <a:r>
              <a:rPr lang="el-GR" sz="3200" dirty="0" err="1"/>
              <a:t>τῶν</a:t>
            </a:r>
            <a:r>
              <a:rPr lang="el-GR" sz="3200" dirty="0"/>
              <a:t> Μυστηρίων,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Ἀκολουθιῶν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ἑορτῶν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μετάφραση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ἐπεξήγηση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ὕμνων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ἀποτελεσματικότερο</a:t>
            </a:r>
            <a:r>
              <a:rPr lang="el-GR" sz="3200" dirty="0"/>
              <a:t> μέσο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εὐόδωση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στόχων </a:t>
            </a:r>
            <a:r>
              <a:rPr lang="el-GR" sz="3200" dirty="0" err="1"/>
              <a:t>ἑνὸς</a:t>
            </a:r>
            <a:r>
              <a:rPr lang="el-GR" sz="3200" dirty="0"/>
              <a:t> </a:t>
            </a:r>
            <a:r>
              <a:rPr lang="el-GR" sz="3200" dirty="0" err="1"/>
              <a:t>λειτουργικοῦ</a:t>
            </a:r>
            <a:r>
              <a:rPr lang="el-GR" sz="3200" dirty="0"/>
              <a:t> μαθήματος.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669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CAF60-C07A-7545-B10F-A0C43BB7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82194"/>
            <a:ext cx="11261334" cy="11301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4A31E-47F1-9240-BBFC-889D69659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308224"/>
            <a:ext cx="11938571" cy="6467581"/>
          </a:xfrm>
        </p:spPr>
        <p:txBody>
          <a:bodyPr>
            <a:normAutofit/>
          </a:bodyPr>
          <a:lstStyle/>
          <a:p>
            <a:r>
              <a:rPr lang="el-GR" sz="3200" dirty="0"/>
              <a:t>Μία </a:t>
            </a:r>
            <a:r>
              <a:rPr lang="el-GR" sz="3200" dirty="0" err="1"/>
              <a:t>ἀκόμα</a:t>
            </a:r>
            <a:r>
              <a:rPr lang="el-GR" sz="3200" dirty="0"/>
              <a:t> θεματολογία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λειτουργικοῦ</a:t>
            </a:r>
            <a:r>
              <a:rPr lang="el-GR" sz="3200" dirty="0"/>
              <a:t> κηρύγματος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πηγάζει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λεγόμενες «</a:t>
            </a:r>
            <a:r>
              <a:rPr lang="el-GR" sz="3200" dirty="0" err="1"/>
              <a:t>λειτουργικὲς</a:t>
            </a:r>
            <a:r>
              <a:rPr lang="el-GR" sz="3200" dirty="0"/>
              <a:t> τέχνες»: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ἐκκλησιαστικὴ</a:t>
            </a:r>
            <a:r>
              <a:rPr lang="el-GR" sz="3200" dirty="0"/>
              <a:t> μουσική, ζωγραφική, </a:t>
            </a:r>
            <a:r>
              <a:rPr lang="el-GR" sz="3200" dirty="0" err="1"/>
              <a:t>ἀρχιτεκτονικὴ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μικροτεχνία. 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τέχνες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ἀποτελοῦν</a:t>
            </a:r>
            <a:r>
              <a:rPr lang="el-GR" sz="3200" dirty="0"/>
              <a:t> θέματα μόνο </a:t>
            </a:r>
            <a:r>
              <a:rPr lang="el-GR" sz="3200" dirty="0" err="1"/>
              <a:t>καλλιτεχνικῆς</a:t>
            </a:r>
            <a:r>
              <a:rPr lang="el-GR" sz="3200" dirty="0"/>
              <a:t> θεωρήσεως, </a:t>
            </a:r>
            <a:r>
              <a:rPr lang="el-GR" sz="3200" dirty="0" err="1"/>
              <a:t>ἀλλὰ</a:t>
            </a:r>
            <a:r>
              <a:rPr lang="el-GR" sz="3200" dirty="0"/>
              <a:t> περικλείουν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εὐρύτατο</a:t>
            </a:r>
            <a:r>
              <a:rPr lang="el-GR" sz="3200" dirty="0"/>
              <a:t> </a:t>
            </a:r>
            <a:r>
              <a:rPr lang="el-GR" sz="3200" dirty="0" err="1"/>
              <a:t>θεολογικὸ</a:t>
            </a:r>
            <a:r>
              <a:rPr lang="el-GR" sz="3200" dirty="0"/>
              <a:t> πλαίσιο,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παρέχει πολλές </a:t>
            </a:r>
            <a:r>
              <a:rPr lang="el-GR" sz="3200" dirty="0" err="1"/>
              <a:t>κηρυκτικὲς</a:t>
            </a:r>
            <a:r>
              <a:rPr lang="el-GR" sz="3200" dirty="0"/>
              <a:t> </a:t>
            </a:r>
            <a:r>
              <a:rPr lang="el-GR" sz="3200" dirty="0" err="1"/>
              <a:t>ἀφορμές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ἀνταπόκριση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ὑπάρχει</a:t>
            </a:r>
            <a:r>
              <a:rPr lang="el-GR" sz="3200" dirty="0"/>
              <a:t> </a:t>
            </a:r>
            <a:r>
              <a:rPr lang="el-GR" sz="3200" dirty="0" err="1"/>
              <a:t>ἀνάμεσα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λειτουργικὰ</a:t>
            </a:r>
            <a:r>
              <a:rPr lang="el-GR" sz="3200" dirty="0"/>
              <a:t> κείμενα,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εὐαγγελικὸ</a:t>
            </a:r>
            <a:r>
              <a:rPr lang="el-GR" sz="3200" dirty="0"/>
              <a:t> λόγο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εἰκονογραφία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βασικὴ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πάγια </a:t>
            </a:r>
            <a:r>
              <a:rPr lang="el-GR" sz="3200" dirty="0" err="1"/>
              <a:t>ἀρχὴ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ἱερῆς</a:t>
            </a:r>
            <a:r>
              <a:rPr lang="el-GR" sz="3200" dirty="0"/>
              <a:t> τέχνης </a:t>
            </a:r>
            <a:r>
              <a:rPr lang="el-GR" sz="3200" dirty="0" err="1"/>
              <a:t>ποὺ</a:t>
            </a:r>
            <a:r>
              <a:rPr lang="el-GR" sz="3200" dirty="0"/>
              <a:t> καλλιεργήθηκε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πρώτους </a:t>
            </a:r>
            <a:r>
              <a:rPr lang="el-GR" sz="3200" dirty="0" err="1"/>
              <a:t>αἰῶνες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χριστιανισμοῦ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81930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26E06-62C1-524E-B46C-AFB64370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71919"/>
            <a:ext cx="11271607" cy="17466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3A402-62A4-2D4C-932C-991A5D4AE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318499"/>
            <a:ext cx="12000216" cy="6467582"/>
          </a:xfrm>
        </p:spPr>
        <p:txBody>
          <a:bodyPr>
            <a:noAutofit/>
          </a:bodyPr>
          <a:lstStyle/>
          <a:p>
            <a:r>
              <a:rPr lang="el-GR" sz="3200" dirty="0" err="1"/>
              <a:t>Οἱ</a:t>
            </a:r>
            <a:r>
              <a:rPr lang="el-GR" sz="3200" dirty="0"/>
              <a:t> Πατέρες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γνῶστες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πρακτικῆς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ὀφελημότητας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εἰκόνας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, </a:t>
            </a:r>
            <a:r>
              <a:rPr lang="el-GR" sz="3200" dirty="0" err="1"/>
              <a:t>συχνὰ</a:t>
            </a:r>
            <a:r>
              <a:rPr lang="el-GR" sz="3200" dirty="0"/>
              <a:t> </a:t>
            </a:r>
            <a:r>
              <a:rPr lang="el-GR" sz="3200" dirty="0" err="1"/>
              <a:t>ἐκφράστηκαν</a:t>
            </a:r>
            <a:r>
              <a:rPr lang="el-GR" sz="3200" dirty="0"/>
              <a:t> μέσω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εἰκόνων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ἦσαν</a:t>
            </a:r>
            <a:r>
              <a:rPr lang="el-GR" sz="3200" dirty="0"/>
              <a:t> λίγες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φορὲς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τόνισαν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κηρυκτική</a:t>
            </a:r>
            <a:r>
              <a:rPr lang="el-GR" sz="3200" dirty="0"/>
              <a:t> τους διακονία </a:t>
            </a:r>
            <a:r>
              <a:rPr lang="el-GR" sz="3200" dirty="0" err="1"/>
              <a:t>τὴ</a:t>
            </a:r>
            <a:r>
              <a:rPr lang="el-GR" sz="3200" dirty="0"/>
              <a:t> σημασία </a:t>
            </a:r>
            <a:r>
              <a:rPr lang="el-GR" sz="3200" dirty="0" err="1"/>
              <a:t>τῆς</a:t>
            </a:r>
            <a:r>
              <a:rPr lang="el-GR" sz="3200" dirty="0"/>
              <a:t> τέχνης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. </a:t>
            </a:r>
          </a:p>
          <a:p>
            <a:r>
              <a:rPr lang="el-GR" sz="3200" dirty="0"/>
              <a:t>Ζώντας </a:t>
            </a:r>
            <a:r>
              <a:rPr lang="el-GR" sz="3200" dirty="0" err="1"/>
              <a:t>σὲ</a:t>
            </a:r>
            <a:r>
              <a:rPr lang="el-GR" sz="3200" dirty="0"/>
              <a:t> μία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εἰκονιστική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εἰκονοκλαστικὴ</a:t>
            </a:r>
            <a:r>
              <a:rPr lang="el-GR" sz="3200" dirty="0"/>
              <a:t> συγχρόνως, </a:t>
            </a:r>
            <a:r>
              <a:rPr lang="el-GR" sz="3200" dirty="0" err="1"/>
              <a:t>πιθανὸν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διστάζουμε </a:t>
            </a:r>
            <a:r>
              <a:rPr lang="el-GR" sz="3200" dirty="0" err="1"/>
              <a:t>νὰ</a:t>
            </a:r>
            <a:r>
              <a:rPr lang="el-GR" sz="3200" dirty="0"/>
              <a:t> χρησιμοποιήσουμε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λόγο της </a:t>
            </a:r>
            <a:r>
              <a:rPr lang="el-GR" sz="3200" dirty="0" err="1"/>
              <a:t>ὡς</a:t>
            </a:r>
            <a:r>
              <a:rPr lang="el-GR" sz="3200" dirty="0"/>
              <a:t> τρόπο </a:t>
            </a:r>
            <a:r>
              <a:rPr lang="el-GR" sz="3200" dirty="0" err="1"/>
              <a:t>ἀγωγῆς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ἐκκλησιαστικὴ</a:t>
            </a:r>
            <a:r>
              <a:rPr lang="el-GR" sz="3200" dirty="0"/>
              <a:t> </a:t>
            </a:r>
            <a:r>
              <a:rPr lang="el-GR" sz="3200" dirty="0" err="1"/>
              <a:t>ρητορικὴ</a:t>
            </a:r>
            <a:r>
              <a:rPr lang="el-GR" sz="3200" dirty="0"/>
              <a:t> τέχνη. </a:t>
            </a:r>
          </a:p>
          <a:p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κήρυγμα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ὁλοκληρωθοῦν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μία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ἑσπερινὸ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κήρυγμα. </a:t>
            </a:r>
            <a:r>
              <a:rPr lang="el-GR" sz="3200" dirty="0" err="1"/>
              <a:t>Ἑσπερινὸ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ἀπογευματινὸ</a:t>
            </a:r>
            <a:r>
              <a:rPr lang="el-GR" sz="3200" dirty="0"/>
              <a:t> κήρυγμα </a:t>
            </a:r>
            <a:r>
              <a:rPr lang="el-GR" sz="3200" dirty="0" err="1"/>
              <a:t>ὀνομάζουμε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πραγματοποιεῖται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διάρκεια </a:t>
            </a:r>
            <a:r>
              <a:rPr lang="el-GR" sz="3200" dirty="0" err="1"/>
              <a:t>εἰδικῶν</a:t>
            </a:r>
            <a:r>
              <a:rPr lang="el-GR" sz="3200" dirty="0"/>
              <a:t> </a:t>
            </a:r>
            <a:r>
              <a:rPr lang="el-GR" sz="3200" dirty="0" err="1"/>
              <a:t>ἑσπερινῶν</a:t>
            </a:r>
            <a:r>
              <a:rPr lang="el-GR" sz="3200" dirty="0"/>
              <a:t> συνάξεων </a:t>
            </a:r>
            <a:r>
              <a:rPr lang="el-GR" sz="3200" dirty="0" err="1"/>
              <a:t>στοὺς</a:t>
            </a:r>
            <a:r>
              <a:rPr lang="el-GR" sz="3200" dirty="0"/>
              <a:t> ναούς,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σκοπὸ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διδασκαλία.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680672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021BE-5AE4-5940-AFA1-043CFD994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71920"/>
            <a:ext cx="11271608" cy="15411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835C3-4D40-7C44-ADC1-7191B61D6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1" y="328773"/>
            <a:ext cx="11989943" cy="6457306"/>
          </a:xfrm>
        </p:spPr>
        <p:txBody>
          <a:bodyPr>
            <a:normAutofit/>
          </a:bodyPr>
          <a:lstStyle/>
          <a:p>
            <a:r>
              <a:rPr lang="el-GR" sz="3200" dirty="0" err="1"/>
              <a:t>Πρῶτο</a:t>
            </a:r>
            <a:r>
              <a:rPr lang="el-GR" sz="3200" dirty="0"/>
              <a:t> πλεονέκτημα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λαός,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παρακολουθεῖ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ἑσπερινὸ</a:t>
            </a:r>
            <a:r>
              <a:rPr lang="el-GR" sz="3200" dirty="0"/>
              <a:t> κήρυγμα, </a:t>
            </a:r>
            <a:r>
              <a:rPr lang="el-GR" sz="3200" dirty="0" err="1"/>
              <a:t>ἔχει</a:t>
            </a:r>
            <a:r>
              <a:rPr lang="el-GR" sz="3200" dirty="0"/>
              <a:t> μεγαλύτερο </a:t>
            </a:r>
            <a:r>
              <a:rPr lang="el-GR" sz="3200" dirty="0" err="1"/>
              <a:t>ἐνδιαφέρον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λαὸ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βρίσκεται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Λειτουργίες. </a:t>
            </a:r>
            <a:r>
              <a:rPr lang="el-GR" sz="3200" dirty="0" err="1"/>
              <a:t>Αὐτὸ</a:t>
            </a:r>
            <a:r>
              <a:rPr lang="el-GR" sz="3200" dirty="0"/>
              <a:t> συνεπάγεται </a:t>
            </a:r>
            <a:r>
              <a:rPr lang="el-GR" sz="3200" dirty="0" err="1"/>
              <a:t>τὴ</a:t>
            </a:r>
            <a:r>
              <a:rPr lang="el-GR" sz="3200" dirty="0"/>
              <a:t> δυνατότητα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ἑσπερινὴ</a:t>
            </a:r>
            <a:r>
              <a:rPr lang="el-GR" sz="3200" dirty="0"/>
              <a:t> διδασκαλία, περισσότερο </a:t>
            </a:r>
            <a:r>
              <a:rPr lang="el-GR" sz="3200" dirty="0" err="1"/>
              <a:t>συστηματικὴ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ἐξειδικευμένη</a:t>
            </a:r>
            <a:r>
              <a:rPr lang="el-GR" sz="3200" dirty="0"/>
              <a:t> </a:t>
            </a:r>
            <a:r>
              <a:rPr lang="el-GR" sz="3200" dirty="0" err="1"/>
              <a:t>ἀπ᾽ὅ,τι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ἀντίστοιχη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Λειτουργίες. 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θεματολογικὲς</a:t>
            </a:r>
            <a:r>
              <a:rPr lang="el-GR" sz="3200" dirty="0"/>
              <a:t> δυνατότητες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ἑσπερινῶν</a:t>
            </a:r>
            <a:r>
              <a:rPr lang="el-GR" sz="3200" dirty="0"/>
              <a:t> κηρυγμάτων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ἀνεξάντλητες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Μποροῦν</a:t>
            </a:r>
            <a:r>
              <a:rPr lang="el-GR" sz="3200" dirty="0"/>
              <a:t>, </a:t>
            </a:r>
            <a:r>
              <a:rPr lang="el-GR" sz="3200" dirty="0" err="1"/>
              <a:t>κατ᾽ἀρχάς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ἀναπτυχθοῦν</a:t>
            </a:r>
            <a:r>
              <a:rPr lang="el-GR" sz="3200" dirty="0"/>
              <a:t> </a:t>
            </a:r>
            <a:r>
              <a:rPr lang="el-GR" sz="3200" dirty="0" err="1"/>
              <a:t>διεξοδικῶς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ἑρμηνευθοῦν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περικοπὲς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ἀναγνωσμάτων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Κυριακῶν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ἑρμηνευθοῦν</a:t>
            </a:r>
            <a:r>
              <a:rPr lang="el-GR" sz="3200" dirty="0"/>
              <a:t> βιβλία 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Παλαιᾶς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Καινῆς</a:t>
            </a:r>
            <a:r>
              <a:rPr lang="el-GR" sz="3200" dirty="0"/>
              <a:t> Διαθήκης.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3194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A3459-C931-CA43-A1D6-59CCC4BA4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82194"/>
            <a:ext cx="11281881" cy="9246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0349B-85ED-E845-8A36-C2233A72B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" y="277402"/>
            <a:ext cx="12020764" cy="6498404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θεματολογία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ἑσπερινῶν</a:t>
            </a:r>
            <a:r>
              <a:rPr lang="el-GR" sz="3200" dirty="0"/>
              <a:t> κηρυγμάτων </a:t>
            </a:r>
            <a:r>
              <a:rPr lang="el-GR" sz="3200" dirty="0" err="1"/>
              <a:t>ἐντάσσονται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ἀναλύσεις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περιεχομένου </a:t>
            </a:r>
            <a:r>
              <a:rPr lang="el-GR" sz="3200" dirty="0" err="1"/>
              <a:t>τῶν</a:t>
            </a:r>
            <a:r>
              <a:rPr lang="el-GR" sz="3200" dirty="0"/>
              <a:t> Μυστηρίων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Ἀκολουθιῶν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μετάφραση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ἑρμηνευτικὴ</a:t>
            </a:r>
            <a:r>
              <a:rPr lang="el-GR" sz="3200" dirty="0"/>
              <a:t> </a:t>
            </a:r>
            <a:r>
              <a:rPr lang="el-GR" sz="3200" dirty="0" err="1"/>
              <a:t>ἀπόδοση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ὕμνων</a:t>
            </a:r>
            <a:r>
              <a:rPr lang="el-GR" sz="3200" dirty="0"/>
              <a:t>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ἀνάπτυξη</a:t>
            </a:r>
            <a:r>
              <a:rPr lang="el-GR" sz="3200" dirty="0"/>
              <a:t> </a:t>
            </a:r>
            <a:r>
              <a:rPr lang="el-GR" sz="3200" dirty="0" err="1"/>
              <a:t>ἑορτολογικῶν</a:t>
            </a:r>
            <a:r>
              <a:rPr lang="el-GR" sz="3200" dirty="0"/>
              <a:t> θεμάτων.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ἑσπερινὸ</a:t>
            </a:r>
            <a:r>
              <a:rPr lang="el-GR" sz="3200" dirty="0"/>
              <a:t> κήρυγμα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λάβει παιδαγωγικότερο χαρακτήρα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ὑπερβεῖ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παραδοσιακὴ</a:t>
            </a:r>
            <a:r>
              <a:rPr lang="el-GR" sz="3200" dirty="0"/>
              <a:t> μονολογική του μορφή.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σκόπιμο, δηλαδή,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ἐνθαρρύνεται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διατύπωση </a:t>
            </a:r>
            <a:r>
              <a:rPr lang="el-GR" sz="3200" dirty="0" err="1"/>
              <a:t>τῆς</a:t>
            </a:r>
            <a:r>
              <a:rPr lang="el-GR" sz="3200" dirty="0"/>
              <a:t> γνώμης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ἔκφραση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ἀποριῶν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ἐρωτημάτων</a:t>
            </a:r>
            <a:r>
              <a:rPr lang="el-GR" sz="3200" dirty="0"/>
              <a:t> τους </a:t>
            </a:r>
            <a:r>
              <a:rPr lang="el-GR" sz="3200" dirty="0" err="1"/>
              <a:t>καὶ</a:t>
            </a:r>
            <a:r>
              <a:rPr lang="el-GR" sz="3200" dirty="0"/>
              <a:t>, γενικά, </a:t>
            </a:r>
            <a:r>
              <a:rPr lang="el-GR" sz="3200" dirty="0" err="1"/>
              <a:t>ἡ</a:t>
            </a:r>
            <a:r>
              <a:rPr lang="el-GR" sz="3200" dirty="0"/>
              <a:t> συζήτηση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διάλογος. </a:t>
            </a:r>
          </a:p>
          <a:p>
            <a:r>
              <a:rPr lang="el-GR" sz="3200" dirty="0" err="1"/>
              <a:t>Αὐτὰ</a:t>
            </a:r>
            <a:r>
              <a:rPr lang="el-GR" sz="3200" dirty="0"/>
              <a:t> προϋποθέτουν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ἱκανὸς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δόκιμος,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διατηρήσει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ἔλεγχο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κατευθύνει </a:t>
            </a:r>
            <a:r>
              <a:rPr lang="el-GR" sz="3200" dirty="0" err="1"/>
              <a:t>τὴ</a:t>
            </a:r>
            <a:r>
              <a:rPr lang="el-GR" sz="3200" dirty="0"/>
              <a:t> συζήτηση.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4036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DBA22-5EF4-6240-9CA2-899541B9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71920"/>
            <a:ext cx="11261333" cy="13356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01C86-40BB-0349-ACD7-EC9683CD9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339047"/>
            <a:ext cx="12007066" cy="6447033"/>
          </a:xfrm>
        </p:spPr>
        <p:txBody>
          <a:bodyPr/>
          <a:lstStyle/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ὁμιλητή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ἑσπερινὸ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κήρυγμα προσφέρει κάποιες «</a:t>
            </a:r>
            <a:r>
              <a:rPr lang="el-GR" sz="3200" dirty="0" err="1"/>
              <a:t>ὁμιλητικὲς</a:t>
            </a:r>
            <a:r>
              <a:rPr lang="el-GR" sz="3200" dirty="0"/>
              <a:t> </a:t>
            </a:r>
            <a:r>
              <a:rPr lang="el-GR" sz="3200" dirty="0" err="1"/>
              <a:t>ἀνέσεις</a:t>
            </a:r>
            <a:r>
              <a:rPr lang="el-GR" sz="3200" dirty="0"/>
              <a:t>»: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ἀνετότερα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σημειώσεις του, </a:t>
            </a:r>
            <a:r>
              <a:rPr lang="el-GR" sz="3200" dirty="0" err="1"/>
              <a:t>νὰ</a:t>
            </a:r>
            <a:r>
              <a:rPr lang="el-GR" sz="3200" dirty="0"/>
              <a:t> διαβάζει </a:t>
            </a:r>
            <a:r>
              <a:rPr lang="el-GR" sz="3200" dirty="0" err="1"/>
              <a:t>περιστασιακὰ</a:t>
            </a:r>
            <a:r>
              <a:rPr lang="el-GR" sz="3200" dirty="0"/>
              <a:t> </a:t>
            </a:r>
            <a:r>
              <a:rPr lang="el-GR" sz="3200" dirty="0" err="1"/>
              <a:t>ἀποσπάσματα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βιβλία </a:t>
            </a:r>
            <a:r>
              <a:rPr lang="el-GR" sz="3200" dirty="0" err="1"/>
              <a:t>ἤ</a:t>
            </a:r>
            <a:r>
              <a:rPr lang="el-GR" sz="3200" dirty="0"/>
              <a:t> κείμενα, </a:t>
            </a:r>
            <a:r>
              <a:rPr lang="el-GR" sz="3200" dirty="0" err="1"/>
              <a:t>νὰ</a:t>
            </a:r>
            <a:r>
              <a:rPr lang="el-GR" sz="3200" dirty="0"/>
              <a:t> διακόπτει </a:t>
            </a:r>
            <a:r>
              <a:rPr lang="el-GR" sz="3200" dirty="0" err="1"/>
              <a:t>τὸ</a:t>
            </a:r>
            <a:r>
              <a:rPr lang="el-GR" sz="3200" dirty="0"/>
              <a:t> λόγο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παραπέμπει (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διάνθιση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λεγομένων του)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ἀρχιτεκτονικὴ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ἁγιογραφίες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«</a:t>
            </a:r>
            <a:r>
              <a:rPr lang="el-GR" sz="3200" dirty="0" err="1"/>
              <a:t>πλατυάζει</a:t>
            </a:r>
            <a:r>
              <a:rPr lang="el-GR" sz="3200" dirty="0"/>
              <a:t>» (</a:t>
            </a:r>
            <a:r>
              <a:rPr lang="el-GR" sz="3200" dirty="0" err="1"/>
              <a:t>μὲ</a:t>
            </a:r>
            <a:r>
              <a:rPr lang="el-GR" sz="3200" dirty="0"/>
              <a:t> μέτρο) </a:t>
            </a:r>
            <a:r>
              <a:rPr lang="el-GR" sz="3200" dirty="0" err="1"/>
              <a:t>σὲ</a:t>
            </a:r>
            <a:r>
              <a:rPr lang="el-GR" sz="3200" dirty="0"/>
              <a:t> θέματα διηγήσεων βίων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περιγραφῆς</a:t>
            </a:r>
            <a:r>
              <a:rPr lang="el-GR" sz="3200" dirty="0"/>
              <a:t> </a:t>
            </a:r>
            <a:r>
              <a:rPr lang="el-GR" sz="3200" dirty="0" err="1"/>
              <a:t>κοινωνικῶν</a:t>
            </a:r>
            <a:r>
              <a:rPr lang="el-GR" sz="3200" dirty="0"/>
              <a:t> φαινομένων </a:t>
            </a:r>
            <a:r>
              <a:rPr lang="el-GR" sz="3200" dirty="0" err="1"/>
              <a:t>καὶ</a:t>
            </a:r>
            <a:r>
              <a:rPr lang="el-GR" sz="3200" dirty="0"/>
              <a:t> προβλημάτων. </a:t>
            </a:r>
          </a:p>
          <a:p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ὑποστηρίζαμε</a:t>
            </a:r>
            <a:r>
              <a:rPr lang="el-GR" sz="3200" dirty="0"/>
              <a:t>, </a:t>
            </a:r>
            <a:r>
              <a:rPr lang="el-GR" sz="3200" dirty="0" err="1"/>
              <a:t>συμπερασματικῶς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ἑσπερινὸ</a:t>
            </a:r>
            <a:r>
              <a:rPr lang="el-GR" sz="3200" dirty="0"/>
              <a:t> κήρυγμα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καταλληλότερη </a:t>
            </a:r>
            <a:r>
              <a:rPr lang="el-GR" sz="3200" dirty="0" err="1"/>
              <a:t>εὐκαιρία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διδαχὴ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ἐμβάθυνση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Λατρείας· </a:t>
            </a:r>
            <a:r>
              <a:rPr lang="el-GR" sz="3200" dirty="0" err="1"/>
              <a:t>ἑπομένως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σημαντικότερη </a:t>
            </a:r>
            <a:r>
              <a:rPr lang="el-GR" sz="3200" dirty="0" err="1"/>
              <a:t>εὐκαιρία</a:t>
            </a:r>
            <a:r>
              <a:rPr lang="el-GR" sz="3200" dirty="0"/>
              <a:t> </a:t>
            </a:r>
            <a:r>
              <a:rPr lang="el-GR" sz="3200" dirty="0" err="1"/>
              <a:t>ἐνεργοποιήσεως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Μυσταγωγικῆς</a:t>
            </a:r>
            <a:r>
              <a:rPr lang="el-GR" sz="3200" dirty="0"/>
              <a:t> κατηχήσεως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σύγχονο</a:t>
            </a:r>
            <a:r>
              <a:rPr lang="el-GR" sz="3200" dirty="0"/>
              <a:t> κόσμο.  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268698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717</Words>
  <Application>Microsoft Macintosh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114</cp:revision>
  <dcterms:created xsi:type="dcterms:W3CDTF">2020-11-05T13:23:08Z</dcterms:created>
  <dcterms:modified xsi:type="dcterms:W3CDTF">2020-11-29T09:00:29Z</dcterms:modified>
</cp:coreProperties>
</file>