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07278-D7E3-234D-84FC-112C42E90D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E5896A-D2E2-0448-A8C8-1311CBFF55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5E6DE-4A50-2A43-889F-F1627CCA9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15/11/20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E3CBCC-9F8B-7240-8AAD-9127A1F24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19A338-4D43-0B42-9D05-CDA3BC1F2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948142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D6E2B-7D1C-9949-8552-CCE412775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0947B3-4DDC-6F46-A09A-A451989B3B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C1D31-6815-1249-B37C-1BDED941E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15/11/20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ECA5C7-A038-914B-B2CC-874940B50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D47F2-3FFA-5F4E-8481-558806237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817006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0DBA52-46C3-4441-A887-3B270B8156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BB6BF4-09CD-8845-B1BB-E9EDCF4CFA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4FA1F1-622E-4147-9279-B2E484A35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15/11/20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D169B3-17C6-744D-AF61-85D2385E4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62C840-E0D9-DB48-B310-5814372A2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55756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A4379-B694-444E-8E07-9C44A6321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86386-2C85-4B47-B5E8-5E04851D5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E16A9-F447-4948-8983-47978F4AF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15/11/20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3EB466-6B12-214E-B214-1133457C4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45E24D-ADEA-6E48-980C-6A286F59E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552155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8AD4F-62E5-7946-85F5-042909BB6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1DCDE7-8EA6-194A-95FD-661DB0875F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27C610-0132-984A-91AF-38A0073B5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15/11/20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B879DC-9F02-A54C-A481-88B2314EF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EEBB02-6E10-0A47-A931-BB4C0703C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92578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0E493-09C2-7941-BC77-1D9528699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E9383-D877-C64E-948C-BAFD80757B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ABBD4A-77E1-D14E-ABBB-64EC203392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8AEF06-E294-7E4C-A7BF-B0AD23213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15/11/20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44ED76-6FEE-D346-B68A-BC3F8263D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21405E-70E6-D24F-8AFD-8F2439F49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241089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8F978-9B9A-934D-8E50-DA40360BA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B6DAA9-AD26-1F47-83ED-4595BE0AC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09EA2-25DA-3E40-A59D-907872A19A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3AAE22-26BA-A149-B500-29578BFF1F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138EEB-4D19-3E4F-B87C-972731B509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0C3C97-9200-5E4D-AB24-007708958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15/11/20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7ADD5B-E46A-4240-AA2F-0233FE226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16A20F-3C79-1C4B-9E75-0AF26C2D4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742825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98058-ED12-7B44-A285-5C34D4434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F38888-6D84-A747-A970-C07CAE7D0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15/11/20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EAE996-0D9B-ED4F-BD23-0ED1B3384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E45438-BE6D-C344-A8D2-F7518D9FD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484203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1B138F-355F-D948-B508-29C040363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15/11/20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5ECF32-2BD4-C741-B937-92257B56C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FB9E27-D87C-B840-924F-4D5EE0105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375461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C779B-A39C-2E40-9663-61FBB291B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184C7-C278-1C45-9722-41886B469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176E21-036C-BC48-9DF8-AAE91B0036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43497C-B76F-B34F-86E4-B19426BF8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15/11/20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628034-4CA7-3A48-81A7-C348A3892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F52954-1B6A-6741-B1FA-70D36ED33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57674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31F50-01AC-604E-9DDF-CAE20A17E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8CFE4C-DBD0-7A4E-9BA2-1DA091C488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BB4E75-8004-A047-9DB8-F16448D0AA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E97E28-5AC4-D044-A672-1E149D0AA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15/11/20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C98241-922F-F04A-B077-947E96C5F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0D5394-17A2-954B-ADDD-DB9B9ED05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539643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223692-9474-F048-B3B9-206394FB8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549723-3155-C04E-937C-D253456149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22EC16-49FD-A149-A61B-93AF97F661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00568-4A85-9241-88CD-A8BB70833ED7}" type="datetimeFigureOut">
              <a:rPr lang="en-GR" smtClean="0"/>
              <a:t>15/11/20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B24DF1-98A4-4645-B5F1-E6F0E93947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BCD379-D0A7-5347-808D-FE6AA6391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609759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87C61-62AB-384D-AEB3-46D7E2801F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6580" y="143838"/>
            <a:ext cx="9394005" cy="1325367"/>
          </a:xfrm>
        </p:spPr>
        <p:txBody>
          <a:bodyPr>
            <a:normAutofit fontScale="90000"/>
          </a:bodyPr>
          <a:lstStyle/>
          <a:p>
            <a:br>
              <a:rPr lang="el-GR" sz="4000" b="1" dirty="0"/>
            </a:br>
            <a:br>
              <a:rPr lang="el-GR" sz="4000" b="1" dirty="0"/>
            </a:br>
            <a:br>
              <a:rPr lang="en-GR" dirty="0"/>
            </a:br>
            <a:r>
              <a:rPr lang="en-US" sz="4000" b="1" dirty="0"/>
              <a:t>ΛΕΙΤΟΥΡΓΙΚΟΣ </a:t>
            </a:r>
            <a:r>
              <a:rPr lang="en-US" sz="4000" b="1" dirty="0" err="1"/>
              <a:t>Ἤ</a:t>
            </a:r>
            <a:r>
              <a:rPr lang="en-US" sz="4000" b="1" dirty="0"/>
              <a:t> ΜΥΣΤΑΓΩΓΙΚΟΣ ΘΕΟΛΟΓΙΚΟΣ ΛΟΓΟΣ</a:t>
            </a:r>
            <a:endParaRPr lang="en-GR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9FFD91-3613-E845-8048-FC67DD965D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0967" y="1582220"/>
            <a:ext cx="10257034" cy="4808306"/>
          </a:xfrm>
        </p:spPr>
        <p:txBody>
          <a:bodyPr>
            <a:normAutofit/>
          </a:bodyPr>
          <a:lstStyle/>
          <a:p>
            <a:pPr algn="l"/>
            <a:r>
              <a:rPr lang="el-GR" sz="3200" dirty="0"/>
              <a:t>• </a:t>
            </a:r>
            <a:r>
              <a:rPr lang="en-US" sz="3200" dirty="0" err="1"/>
              <a:t>Σὲ</a:t>
            </a:r>
            <a:r>
              <a:rPr lang="en-US" sz="3200" dirty="0"/>
              <a:t> </a:t>
            </a:r>
            <a:r>
              <a:rPr lang="en-US" sz="3200" dirty="0" err="1"/>
              <a:t>κά</a:t>
            </a:r>
            <a:r>
              <a:rPr lang="en-US" sz="3200" dirty="0"/>
              <a:t>π</a:t>
            </a:r>
            <a:r>
              <a:rPr lang="en-US" sz="3200" dirty="0" err="1"/>
              <a:t>οι</a:t>
            </a:r>
            <a:r>
              <a:rPr lang="en-US" sz="3200" dirty="0"/>
              <a:t>α </a:t>
            </a:r>
            <a:r>
              <a:rPr lang="en-US" sz="3200" dirty="0" err="1"/>
              <a:t>ἑνότητ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εἰσ</a:t>
            </a:r>
            <a:r>
              <a:rPr lang="en-US" sz="3200" dirty="0"/>
              <a:t>α</a:t>
            </a:r>
            <a:r>
              <a:rPr lang="en-US" sz="3200" dirty="0" err="1"/>
              <a:t>γωγῆς</a:t>
            </a:r>
            <a:r>
              <a:rPr lang="en-US" sz="3200" dirty="0"/>
              <a:t> </a:t>
            </a:r>
            <a:r>
              <a:rPr lang="en-US" sz="3200" dirty="0" err="1"/>
              <a:t>τονίστηκε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σύνδεσμος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π</a:t>
            </a:r>
            <a:r>
              <a:rPr lang="en-US" sz="3200" dirty="0" err="1"/>
              <a:t>ρώτου</a:t>
            </a:r>
            <a:r>
              <a:rPr lang="en-US" sz="3200" dirty="0"/>
              <a:t> </a:t>
            </a:r>
            <a:r>
              <a:rPr lang="en-US" sz="3200" dirty="0" err="1"/>
              <a:t>χριστι</a:t>
            </a:r>
            <a:r>
              <a:rPr lang="en-US" sz="3200" dirty="0"/>
              <a:t>α</a:t>
            </a:r>
            <a:r>
              <a:rPr lang="en-US" sz="3200" dirty="0" err="1"/>
              <a:t>νικοῦ</a:t>
            </a:r>
            <a:r>
              <a:rPr lang="en-US" sz="3200" dirty="0"/>
              <a:t> </a:t>
            </a:r>
            <a:r>
              <a:rPr lang="en-US" sz="3200" dirty="0" err="1"/>
              <a:t>κηρύγμ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Θεί</a:t>
            </a:r>
            <a:r>
              <a:rPr lang="en-US" sz="3200" dirty="0"/>
              <a:t>α </a:t>
            </a:r>
            <a:r>
              <a:rPr lang="en-US" sz="3200" dirty="0" err="1"/>
              <a:t>Εὐχ</a:t>
            </a:r>
            <a:r>
              <a:rPr lang="en-US" sz="3200" dirty="0"/>
              <a:t>α</a:t>
            </a:r>
            <a:r>
              <a:rPr lang="en-US" sz="3200" dirty="0" err="1"/>
              <a:t>ριστί</a:t>
            </a:r>
            <a:r>
              <a:rPr lang="en-US" sz="3200" dirty="0"/>
              <a:t>α.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κήρυγμ</a:t>
            </a:r>
            <a:r>
              <a:rPr lang="en-US" sz="3200" dirty="0"/>
              <a:t>α α</a:t>
            </a:r>
            <a:r>
              <a:rPr lang="en-US" sz="3200" dirty="0" err="1"/>
              <a:t>ὐτὸ</a:t>
            </a:r>
            <a:r>
              <a:rPr lang="en-US" sz="3200" dirty="0"/>
              <a:t> </a:t>
            </a:r>
            <a:r>
              <a:rPr lang="en-US" sz="3200" dirty="0" err="1"/>
              <a:t>δὲν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ῆρξε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τ᾽ἀνάγκη</a:t>
            </a:r>
            <a:r>
              <a:rPr lang="en-US" sz="3200" dirty="0"/>
              <a:t> «</a:t>
            </a:r>
            <a:r>
              <a:rPr lang="en-US" sz="3200" dirty="0" err="1"/>
              <a:t>λειτουργικὸ</a:t>
            </a:r>
            <a:r>
              <a:rPr lang="en-US" sz="3200" dirty="0"/>
              <a:t>», </a:t>
            </a:r>
            <a:r>
              <a:rPr lang="en-US" sz="3200" dirty="0" err="1"/>
              <a:t>δηλ</a:t>
            </a:r>
            <a:r>
              <a:rPr lang="en-US" sz="3200" dirty="0"/>
              <a:t>α</a:t>
            </a:r>
            <a:r>
              <a:rPr lang="en-US" sz="3200" dirty="0" err="1"/>
              <a:t>δὴ</a:t>
            </a:r>
            <a:r>
              <a:rPr lang="en-US" sz="3200" dirty="0"/>
              <a:t> </a:t>
            </a:r>
            <a:r>
              <a:rPr lang="en-US" sz="3200" dirty="0" err="1"/>
              <a:t>δὲν</a:t>
            </a:r>
            <a:r>
              <a:rPr lang="en-US" sz="3200" dirty="0"/>
              <a:t> </a:t>
            </a:r>
            <a:r>
              <a:rPr lang="en-US" sz="3200" dirty="0" err="1"/>
              <a:t>εἶχε</a:t>
            </a:r>
            <a:r>
              <a:rPr lang="en-US" sz="3200" dirty="0"/>
              <a:t> </a:t>
            </a:r>
            <a:r>
              <a:rPr lang="en-US" sz="3200" dirty="0" err="1"/>
              <a:t>ὡς</a:t>
            </a:r>
            <a:r>
              <a:rPr lang="en-US" sz="3200" dirty="0"/>
              <a:t> </a:t>
            </a:r>
            <a:r>
              <a:rPr lang="en-US" sz="3200" dirty="0" err="1"/>
              <a:t>θεμ</a:t>
            </a:r>
            <a:r>
              <a:rPr lang="en-US" sz="3200" dirty="0"/>
              <a:t>α</a:t>
            </a:r>
            <a:r>
              <a:rPr lang="en-US" sz="3200" dirty="0" err="1"/>
              <a:t>τολογί</a:t>
            </a:r>
            <a:r>
              <a:rPr lang="en-US" sz="3200" dirty="0"/>
              <a:t>α </a:t>
            </a:r>
            <a:r>
              <a:rPr lang="en-US" sz="3200" dirty="0" err="1"/>
              <a:t>μόνο</a:t>
            </a:r>
            <a:r>
              <a:rPr lang="en-US" sz="3200" dirty="0"/>
              <a:t> 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σχετικὰ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.</a:t>
            </a:r>
            <a:endParaRPr lang="el-GR" sz="3200" dirty="0"/>
          </a:p>
          <a:p>
            <a:pPr algn="l"/>
            <a:r>
              <a:rPr lang="el-GR" sz="3200" dirty="0"/>
              <a:t>• </a:t>
            </a:r>
            <a:r>
              <a:rPr lang="en-US" sz="3200" dirty="0" err="1"/>
              <a:t>Ἐφόσον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κήρυγμ</a:t>
            </a:r>
            <a:r>
              <a:rPr lang="en-US" sz="3200" dirty="0"/>
              <a:t>α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ιτελεῖτο</a:t>
            </a:r>
            <a:r>
              <a:rPr lang="en-US" sz="3200" dirty="0"/>
              <a:t> </a:t>
            </a:r>
            <a:r>
              <a:rPr lang="en-US" sz="3200" dirty="0" err="1"/>
              <a:t>ἐξ</a:t>
            </a:r>
            <a:r>
              <a:rPr lang="en-US" sz="3200" dirty="0"/>
              <a:t> </a:t>
            </a:r>
            <a:r>
              <a:rPr lang="en-US" sz="3200" dirty="0" err="1"/>
              <a:t>ἀρχῆς</a:t>
            </a:r>
            <a:r>
              <a:rPr lang="en-US" sz="3200" dirty="0"/>
              <a:t> </a:t>
            </a:r>
            <a:r>
              <a:rPr lang="en-US" sz="3200" dirty="0" err="1"/>
              <a:t>ἐντὸς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Θεί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Λειτουργί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(</a:t>
            </a:r>
            <a:r>
              <a:rPr lang="en-US" sz="3200" dirty="0" err="1"/>
              <a:t>ἑ</a:t>
            </a:r>
            <a:r>
              <a:rPr lang="en-US" sz="3200" dirty="0"/>
              <a:t>π</a:t>
            </a:r>
            <a:r>
              <a:rPr lang="en-US" sz="3200" dirty="0" err="1"/>
              <a:t>ομένως</a:t>
            </a:r>
            <a:r>
              <a:rPr lang="en-US" sz="3200" dirty="0"/>
              <a:t> </a:t>
            </a:r>
            <a:r>
              <a:rPr lang="en-US" sz="3200" dirty="0" err="1"/>
              <a:t>ἐντὸς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ν</a:t>
            </a:r>
            <a:r>
              <a:rPr lang="en-US" sz="3200" dirty="0"/>
              <a:t>α</a:t>
            </a:r>
            <a:r>
              <a:rPr lang="en-US" sz="3200" dirty="0" err="1"/>
              <a:t>οῦ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στὰ</a:t>
            </a:r>
            <a:r>
              <a:rPr lang="en-US" sz="3200" dirty="0"/>
              <a:t> π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ίσι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λειτουργικῆς</a:t>
            </a:r>
            <a:r>
              <a:rPr lang="en-US" sz="3200" dirty="0"/>
              <a:t> </a:t>
            </a:r>
            <a:r>
              <a:rPr lang="en-US" sz="3200" dirty="0" err="1"/>
              <a:t>συνάξεως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οῦ</a:t>
            </a:r>
            <a:r>
              <a:rPr lang="en-US" sz="3200" dirty="0"/>
              <a:t>),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μ</a:t>
            </a:r>
            <a:r>
              <a:rPr lang="en-US" sz="3200" dirty="0"/>
              <a:t>β</a:t>
            </a:r>
            <a:r>
              <a:rPr lang="en-US" sz="3200" dirty="0" err="1"/>
              <a:t>άνει</a:t>
            </a:r>
            <a:r>
              <a:rPr lang="en-US" sz="3200" dirty="0"/>
              <a:t> </a:t>
            </a:r>
            <a:r>
              <a:rPr lang="en-US" sz="3200" dirty="0" err="1"/>
              <a:t>χ</a:t>
            </a:r>
            <a:r>
              <a:rPr lang="en-US" sz="3200" dirty="0"/>
              <a:t>α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κτήρ</a:t>
            </a:r>
            <a:r>
              <a:rPr lang="en-US" sz="3200" dirty="0"/>
              <a:t>α </a:t>
            </a:r>
            <a:r>
              <a:rPr lang="en-US" sz="3200" dirty="0" err="1"/>
              <a:t>λειτουργικό</a:t>
            </a:r>
            <a:r>
              <a:rPr lang="en-US" sz="3200" dirty="0"/>
              <a:t>, </a:t>
            </a:r>
            <a:r>
              <a:rPr lang="en-US" sz="3200" dirty="0" err="1"/>
              <a:t>ἀκόμ</a:t>
            </a:r>
            <a:r>
              <a:rPr lang="en-US" sz="3200" dirty="0"/>
              <a:t>α </a:t>
            </a:r>
            <a:r>
              <a:rPr lang="en-US" sz="3200" dirty="0" err="1"/>
              <a:t>κι</a:t>
            </a:r>
            <a:r>
              <a:rPr lang="en-US" sz="3200" dirty="0"/>
              <a:t> </a:t>
            </a:r>
            <a:r>
              <a:rPr lang="en-US" sz="3200" dirty="0" err="1"/>
              <a:t>ἄν</a:t>
            </a:r>
            <a:r>
              <a:rPr lang="en-US" sz="3200" dirty="0"/>
              <a:t> </a:t>
            </a:r>
            <a:r>
              <a:rPr lang="en-US" sz="3200" dirty="0" err="1"/>
              <a:t>δὲν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απ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γμ</a:t>
            </a:r>
            <a:r>
              <a:rPr lang="en-US" sz="3200" dirty="0"/>
              <a:t>α</a:t>
            </a:r>
            <a:r>
              <a:rPr lang="en-US" sz="3200" dirty="0" err="1"/>
              <a:t>τεύετ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θέμ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 </a:t>
            </a:r>
            <a:r>
              <a:rPr lang="en-US" sz="3200" dirty="0" err="1"/>
              <a:t>σχετικά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39270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E4C80-40E8-194D-B9F6-FCC03C89C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16" y="164387"/>
            <a:ext cx="11240785" cy="23630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A4978-E027-144F-B417-DA4D4DA0A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580" y="708917"/>
            <a:ext cx="11107220" cy="5887092"/>
          </a:xfrm>
        </p:spPr>
        <p:txBody>
          <a:bodyPr/>
          <a:lstStyle/>
          <a:p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σύνδεση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ρητορικοῦ</a:t>
            </a:r>
            <a:r>
              <a:rPr lang="en-US" sz="3200" dirty="0"/>
              <a:t> </a:t>
            </a:r>
            <a:r>
              <a:rPr lang="en-US" sz="3200" dirty="0" err="1"/>
              <a:t>ἐκκλησι</a:t>
            </a:r>
            <a:r>
              <a:rPr lang="en-US" sz="3200" dirty="0"/>
              <a:t>α</a:t>
            </a:r>
            <a:r>
              <a:rPr lang="en-US" sz="3200" dirty="0" err="1"/>
              <a:t>στικοῦ</a:t>
            </a:r>
            <a:r>
              <a:rPr lang="en-US" sz="3200" dirty="0"/>
              <a:t> </a:t>
            </a:r>
            <a:r>
              <a:rPr lang="en-US" sz="3200" dirty="0" err="1"/>
              <a:t>λόγου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dirty="0" err="1"/>
              <a:t>ἑορτὲς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διάρκει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Θ</a:t>
            </a:r>
            <a:r>
              <a:rPr lang="en-US" sz="3200" dirty="0"/>
              <a:t>. </a:t>
            </a:r>
            <a:r>
              <a:rPr lang="en-US" sz="3200" dirty="0" err="1"/>
              <a:t>Λειτουργί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δημιούργησε</a:t>
            </a:r>
            <a:r>
              <a:rPr lang="en-US" sz="3200" dirty="0"/>
              <a:t> </a:t>
            </a:r>
            <a:r>
              <a:rPr lang="en-US" sz="3200" dirty="0" err="1"/>
              <a:t>τοὺς</a:t>
            </a:r>
            <a:r>
              <a:rPr lang="en-US" sz="3200" dirty="0"/>
              <a:t> </a:t>
            </a:r>
            <a:r>
              <a:rPr lang="en-US" sz="3200" dirty="0" err="1"/>
              <a:t>λεγόμενους</a:t>
            </a:r>
            <a:r>
              <a:rPr lang="en-US" sz="3200" dirty="0"/>
              <a:t> πα</a:t>
            </a:r>
            <a:r>
              <a:rPr lang="en-US" sz="3200" dirty="0" err="1"/>
              <a:t>νηγυρικοὺς</a:t>
            </a:r>
            <a:r>
              <a:rPr lang="en-US" sz="3200" dirty="0"/>
              <a:t> </a:t>
            </a:r>
            <a:r>
              <a:rPr lang="en-US" sz="3200" dirty="0" err="1"/>
              <a:t>ἤ</a:t>
            </a:r>
            <a:r>
              <a:rPr lang="en-US" sz="3200" dirty="0"/>
              <a:t> </a:t>
            </a:r>
            <a:r>
              <a:rPr lang="en-US" sz="3200" dirty="0" err="1"/>
              <a:t>ἐγκωμι</a:t>
            </a:r>
            <a:r>
              <a:rPr lang="en-US" sz="3200" dirty="0"/>
              <a:t>α</a:t>
            </a:r>
            <a:r>
              <a:rPr lang="en-US" sz="3200" dirty="0" err="1"/>
              <a:t>στικοὺς</a:t>
            </a:r>
            <a:r>
              <a:rPr lang="en-US" sz="3200" dirty="0"/>
              <a:t> </a:t>
            </a:r>
            <a:r>
              <a:rPr lang="en-US" sz="3200" dirty="0" err="1"/>
              <a:t>λόγους</a:t>
            </a:r>
            <a:r>
              <a:rPr lang="en-US" sz="3200" dirty="0"/>
              <a:t>, </a:t>
            </a:r>
            <a:r>
              <a:rPr lang="en-US" sz="3200" dirty="0" err="1"/>
              <a:t>εἶδος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οῖο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λλιεργήθηκε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ιτυχί</a:t>
            </a:r>
            <a:r>
              <a:rPr lang="en-US" sz="3200" dirty="0"/>
              <a:t>α </a:t>
            </a:r>
            <a:r>
              <a:rPr lang="en-US" sz="3200" dirty="0" err="1"/>
              <a:t>ἤδη</a:t>
            </a:r>
            <a:r>
              <a:rPr lang="en-US" sz="3200" dirty="0"/>
              <a:t> </a:t>
            </a:r>
            <a:r>
              <a:rPr lang="en-US" sz="3200" dirty="0" err="1"/>
              <a:t>στὸν</a:t>
            </a:r>
            <a:r>
              <a:rPr lang="en-US" sz="3200" dirty="0"/>
              <a:t> π</a:t>
            </a:r>
            <a:r>
              <a:rPr lang="en-US" sz="3200" dirty="0" err="1"/>
              <a:t>ροχριστι</a:t>
            </a:r>
            <a:r>
              <a:rPr lang="en-US" sz="3200" dirty="0"/>
              <a:t>α</a:t>
            </a:r>
            <a:r>
              <a:rPr lang="en-US" sz="3200" dirty="0" err="1"/>
              <a:t>νικὸ</a:t>
            </a:r>
            <a:r>
              <a:rPr lang="en-US" sz="3200" dirty="0"/>
              <a:t> (</a:t>
            </a:r>
            <a:r>
              <a:rPr lang="en-US" sz="3200" dirty="0" err="1"/>
              <a:t>ἑλληνικὸ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ἑλληνιστικὸ</a:t>
            </a:r>
            <a:r>
              <a:rPr lang="en-US" sz="3200" dirty="0"/>
              <a:t>) </a:t>
            </a:r>
            <a:r>
              <a:rPr lang="en-US" sz="3200" dirty="0" err="1"/>
              <a:t>κόσμο</a:t>
            </a:r>
            <a:r>
              <a:rPr lang="en-US" sz="3200" dirty="0"/>
              <a:t>. </a:t>
            </a:r>
            <a:r>
              <a:rPr lang="en-US" sz="3200" dirty="0" err="1"/>
              <a:t>Ἀλλὰ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π</a:t>
            </a:r>
            <a:r>
              <a:rPr lang="en-US" sz="3200" dirty="0" err="1"/>
              <a:t>ολλοὶ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τοὺς</a:t>
            </a:r>
            <a:r>
              <a:rPr lang="en-US" sz="3200" dirty="0"/>
              <a:t> </a:t>
            </a:r>
            <a:r>
              <a:rPr lang="en-US" sz="3200" dirty="0" err="1"/>
              <a:t>λόγους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Π</a:t>
            </a:r>
            <a:r>
              <a:rPr lang="en-US" sz="3200" dirty="0"/>
              <a:t>α</a:t>
            </a:r>
            <a:r>
              <a:rPr lang="en-US" sz="3200" dirty="0" err="1"/>
              <a:t>τέρων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π</a:t>
            </a:r>
            <a:r>
              <a:rPr lang="en-US" sz="3200" dirty="0" err="1"/>
              <a:t>οὺ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</a:t>
            </a:r>
            <a:r>
              <a:rPr lang="en-US" sz="3200" dirty="0" err="1"/>
              <a:t>σώθηκ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ἀνήκουν</a:t>
            </a:r>
            <a:r>
              <a:rPr lang="en-US" sz="3200" dirty="0"/>
              <a:t> </a:t>
            </a:r>
            <a:r>
              <a:rPr lang="en-US" sz="3200" dirty="0" err="1"/>
              <a:t>σ</a:t>
            </a:r>
            <a:r>
              <a:rPr lang="en-US" sz="3200" dirty="0"/>
              <a:t>᾽α</a:t>
            </a:r>
            <a:r>
              <a:rPr lang="en-US" sz="3200" dirty="0" err="1"/>
              <a:t>ὐτὸ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εἶδος</a:t>
            </a:r>
            <a:r>
              <a:rPr lang="en-US" sz="3200" dirty="0"/>
              <a:t>. </a:t>
            </a:r>
            <a:r>
              <a:rPr lang="en-US" sz="3200" dirty="0" err="1"/>
              <a:t>Ἀλλὰ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νεώτερους</a:t>
            </a:r>
            <a:r>
              <a:rPr lang="en-US" sz="3200" dirty="0"/>
              <a:t> πα</a:t>
            </a:r>
            <a:r>
              <a:rPr lang="en-US" sz="3200" dirty="0" err="1"/>
              <a:t>ρόμοιους</a:t>
            </a:r>
            <a:r>
              <a:rPr lang="en-US" sz="3200" dirty="0"/>
              <a:t> </a:t>
            </a:r>
            <a:r>
              <a:rPr lang="en-US" sz="3200" dirty="0" err="1"/>
              <a:t>λόγους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απ</a:t>
            </a:r>
            <a:r>
              <a:rPr lang="en-US" sz="3200" dirty="0" err="1"/>
              <a:t>ιστώνουμε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ὁμιλητικὴ</a:t>
            </a:r>
            <a:r>
              <a:rPr lang="en-US" sz="3200" dirty="0"/>
              <a:t> </a:t>
            </a:r>
            <a:r>
              <a:rPr lang="en-US" sz="3200" dirty="0" err="1"/>
              <a:t>συχνότητ</a:t>
            </a:r>
            <a:r>
              <a:rPr lang="en-US" sz="3200" dirty="0"/>
              <a:t>α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γκ</a:t>
            </a:r>
            <a:r>
              <a:rPr lang="en-US" sz="3200" dirty="0"/>
              <a:t>α</a:t>
            </a:r>
            <a:r>
              <a:rPr lang="en-US" sz="3200" dirty="0" err="1"/>
              <a:t>ιότητ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εἴδους</a:t>
            </a:r>
            <a:r>
              <a:rPr lang="en-US" sz="3200" dirty="0"/>
              <a:t> α</a:t>
            </a:r>
            <a:r>
              <a:rPr lang="en-US" sz="3200" dirty="0" err="1"/>
              <a:t>ὐτοῦ</a:t>
            </a:r>
            <a:r>
              <a:rPr lang="en-US" sz="3200" dirty="0"/>
              <a:t>.</a:t>
            </a:r>
            <a:endParaRPr lang="el-GR" sz="3200" dirty="0"/>
          </a:p>
          <a:p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λειτουργικὸ</a:t>
            </a:r>
            <a:r>
              <a:rPr lang="en-US" sz="3200" dirty="0"/>
              <a:t> </a:t>
            </a:r>
            <a:r>
              <a:rPr lang="en-US" sz="3200" dirty="0" err="1"/>
              <a:t>ἑορτολογικὸ</a:t>
            </a:r>
            <a:r>
              <a:rPr lang="en-US" sz="3200" dirty="0"/>
              <a:t> </a:t>
            </a:r>
            <a:r>
              <a:rPr lang="en-US" sz="3200" dirty="0" err="1"/>
              <a:t>κήρυγμ</a:t>
            </a:r>
            <a:r>
              <a:rPr lang="en-US" sz="3200" dirty="0"/>
              <a:t>α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μ</a:t>
            </a:r>
            <a:r>
              <a:rPr lang="en-US" sz="3200" dirty="0"/>
              <a:t>β</a:t>
            </a:r>
            <a:r>
              <a:rPr lang="en-US" sz="3200" dirty="0" err="1"/>
              <a:t>άνει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θεμ</a:t>
            </a:r>
            <a:r>
              <a:rPr lang="en-US" sz="3200" dirty="0"/>
              <a:t>α</a:t>
            </a:r>
            <a:r>
              <a:rPr lang="en-US" sz="3200" dirty="0" err="1"/>
              <a:t>τολογί</a:t>
            </a:r>
            <a:r>
              <a:rPr lang="en-US" sz="3200" dirty="0"/>
              <a:t>α </a:t>
            </a:r>
            <a:r>
              <a:rPr lang="en-US" sz="3200" dirty="0" err="1"/>
              <a:t>του</a:t>
            </a:r>
            <a:r>
              <a:rPr lang="en-US" sz="3200" dirty="0"/>
              <a:t> </a:t>
            </a:r>
            <a:r>
              <a:rPr lang="en-US" sz="3200" dirty="0" err="1"/>
              <a:t>κυρίως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ὑμνολογί</a:t>
            </a:r>
            <a:r>
              <a:rPr lang="en-US" sz="3200" dirty="0"/>
              <a:t>α </a:t>
            </a:r>
            <a:r>
              <a:rPr lang="en-US" sz="3200" dirty="0" err="1"/>
              <a:t>ἤ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ἁγιογρ</a:t>
            </a:r>
            <a:r>
              <a:rPr lang="en-US" sz="3200" dirty="0"/>
              <a:t>α</a:t>
            </a:r>
            <a:r>
              <a:rPr lang="en-US" sz="3200" dirty="0" err="1"/>
              <a:t>φικὴ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εικόνιση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ἑορτῆς</a:t>
            </a:r>
            <a:r>
              <a:rPr lang="en-US" sz="3200" dirty="0"/>
              <a:t>. </a:t>
            </a:r>
            <a:endParaRPr lang="en-GR" sz="32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622102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7D073-8F22-2E49-B6F0-86237338E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112" y="143839"/>
            <a:ext cx="11199689" cy="23630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90D5CE-3CD9-BE40-BC1C-969B1E13A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112" y="863028"/>
            <a:ext cx="11722814" cy="5671335"/>
          </a:xfrm>
        </p:spPr>
        <p:txBody>
          <a:bodyPr>
            <a:normAutofit/>
          </a:bodyPr>
          <a:lstStyle/>
          <a:p>
            <a:r>
              <a:rPr lang="en-US" sz="3200" dirty="0" err="1"/>
              <a:t>Σύμφων</a:t>
            </a:r>
            <a:r>
              <a:rPr lang="en-US" sz="3200" dirty="0"/>
              <a:t>α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πα</a:t>
            </a:r>
            <a:r>
              <a:rPr lang="en-US" sz="3200" dirty="0" err="1"/>
              <a:t>ράδοση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Ὀρθοδόξου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,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κήρυγμ</a:t>
            </a:r>
            <a:r>
              <a:rPr lang="en-US" sz="3200" dirty="0"/>
              <a:t>α </a:t>
            </a:r>
            <a:r>
              <a:rPr lang="en-US" sz="3200" dirty="0" err="1"/>
              <a:t>ἐντὸς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Θεί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Λειτουργί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, </a:t>
            </a:r>
            <a:r>
              <a:rPr lang="en-US" sz="3200" dirty="0" err="1"/>
              <a:t>ἀνεξάρτητ</a:t>
            </a:r>
            <a:r>
              <a:rPr lang="en-US" sz="3200" dirty="0"/>
              <a:t>α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θεμ</a:t>
            </a:r>
            <a:r>
              <a:rPr lang="en-US" sz="3200" dirty="0"/>
              <a:t>α</a:t>
            </a:r>
            <a:r>
              <a:rPr lang="en-US" sz="3200" dirty="0" err="1"/>
              <a:t>τολογί</a:t>
            </a:r>
            <a:r>
              <a:rPr lang="en-US" sz="3200" dirty="0"/>
              <a:t>α </a:t>
            </a:r>
            <a:r>
              <a:rPr lang="en-US" sz="3200" dirty="0" err="1"/>
              <a:t>του</a:t>
            </a:r>
            <a:r>
              <a:rPr lang="en-US" sz="3200" dirty="0"/>
              <a:t>,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συνυφ</a:t>
            </a:r>
            <a:r>
              <a:rPr lang="en-US" sz="3200" dirty="0"/>
              <a:t>α</a:t>
            </a:r>
            <a:r>
              <a:rPr lang="en-US" sz="3200" dirty="0" err="1"/>
              <a:t>σμένο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ιτέλεση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Μυστηρίου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λειτουργὸ</a:t>
            </a:r>
            <a:r>
              <a:rPr lang="en-US" sz="3200" dirty="0"/>
              <a:t>- </a:t>
            </a:r>
            <a:r>
              <a:rPr lang="en-US" sz="3200" dirty="0" err="1"/>
              <a:t>ἱερέ</a:t>
            </a:r>
            <a:r>
              <a:rPr lang="en-US" sz="3200" dirty="0"/>
              <a:t>α. </a:t>
            </a:r>
            <a:r>
              <a:rPr lang="en-US" sz="3200" dirty="0" err="1"/>
              <a:t>Γι</a:t>
            </a:r>
            <a:r>
              <a:rPr lang="en-US" sz="3200" dirty="0"/>
              <a:t>᾽α</a:t>
            </a:r>
            <a:r>
              <a:rPr lang="en-US" sz="3200" dirty="0" err="1"/>
              <a:t>ὐτὸ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κήρυγμ</a:t>
            </a:r>
            <a:r>
              <a:rPr lang="en-US" sz="3200" dirty="0"/>
              <a:t>α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Θεί</a:t>
            </a:r>
            <a:r>
              <a:rPr lang="en-US" sz="3200" dirty="0"/>
              <a:t>α </a:t>
            </a:r>
            <a:r>
              <a:rPr lang="en-US" sz="3200" dirty="0" err="1"/>
              <a:t>Λειτουργί</a:t>
            </a:r>
            <a:r>
              <a:rPr lang="en-US" sz="3200" dirty="0"/>
              <a:t>α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οκ</a:t>
            </a:r>
            <a:r>
              <a:rPr lang="en-US" sz="3200" dirty="0"/>
              <a:t>α</a:t>
            </a:r>
            <a:r>
              <a:rPr lang="en-US" sz="3200" dirty="0" err="1"/>
              <a:t>λεῖτ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«</a:t>
            </a:r>
            <a:r>
              <a:rPr lang="en-US" sz="3200" dirty="0" err="1"/>
              <a:t>ἱερουργί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λόγου</a:t>
            </a:r>
            <a:r>
              <a:rPr lang="en-US" sz="3200" dirty="0"/>
              <a:t>», </a:t>
            </a:r>
            <a:r>
              <a:rPr lang="en-US" sz="3200" dirty="0" err="1"/>
              <a:t>ὅρος</a:t>
            </a:r>
            <a:r>
              <a:rPr lang="en-US" sz="3200" dirty="0"/>
              <a:t> π</a:t>
            </a:r>
            <a:r>
              <a:rPr lang="en-US" sz="3200" dirty="0" err="1"/>
              <a:t>οὺ</a:t>
            </a:r>
            <a:r>
              <a:rPr lang="en-US" sz="3200" dirty="0"/>
              <a:t> </a:t>
            </a:r>
            <a:r>
              <a:rPr lang="en-US" sz="3200" dirty="0" err="1"/>
              <a:t>σημ</a:t>
            </a:r>
            <a:r>
              <a:rPr lang="en-US" sz="3200" dirty="0"/>
              <a:t>α</a:t>
            </a:r>
            <a:r>
              <a:rPr lang="en-US" sz="3200" dirty="0" err="1"/>
              <a:t>ίνει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απ</a:t>
            </a:r>
            <a:r>
              <a:rPr lang="en-US" sz="3200" dirty="0" err="1"/>
              <a:t>νέετ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ἱερότητ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Θεί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.</a:t>
            </a:r>
            <a:endParaRPr lang="el-GR" sz="3200" dirty="0"/>
          </a:p>
          <a:p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ἀξί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λειτουργικοῦ</a:t>
            </a:r>
            <a:r>
              <a:rPr lang="en-US" sz="3200" dirty="0"/>
              <a:t> </a:t>
            </a:r>
            <a:r>
              <a:rPr lang="en-US" sz="3200" dirty="0" err="1"/>
              <a:t>κηρύγμ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οδηλώνετ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ἤδη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π</a:t>
            </a:r>
            <a:r>
              <a:rPr lang="en-US" sz="3200" dirty="0" err="1"/>
              <a:t>ρώτη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dirty="0" err="1"/>
              <a:t>εὐχὲς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εἰς</a:t>
            </a:r>
            <a:r>
              <a:rPr lang="en-US" sz="3200" dirty="0"/>
              <a:t> </a:t>
            </a:r>
            <a:r>
              <a:rPr lang="en-US" sz="3200" dirty="0" err="1"/>
              <a:t>Πρεσ</a:t>
            </a:r>
            <a:r>
              <a:rPr lang="en-US" sz="3200" dirty="0"/>
              <a:t>β</a:t>
            </a:r>
            <a:r>
              <a:rPr lang="en-US" sz="3200" dirty="0" err="1"/>
              <a:t>ύτερον</a:t>
            </a:r>
            <a:r>
              <a:rPr lang="en-US" sz="3200" dirty="0"/>
              <a:t> </a:t>
            </a:r>
            <a:r>
              <a:rPr lang="en-US" sz="3200" dirty="0" err="1"/>
              <a:t>χειροτονί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, </a:t>
            </a:r>
            <a:r>
              <a:rPr lang="en-US" sz="3200" dirty="0" err="1"/>
              <a:t>ἐκεῖ</a:t>
            </a:r>
            <a:r>
              <a:rPr lang="en-US" sz="3200" dirty="0"/>
              <a:t> </a:t>
            </a:r>
            <a:r>
              <a:rPr lang="en-US" sz="3200" dirty="0" err="1"/>
              <a:t>ὅ</a:t>
            </a:r>
            <a:r>
              <a:rPr lang="en-US" sz="3200" dirty="0"/>
              <a:t>π</a:t>
            </a:r>
            <a:r>
              <a:rPr lang="en-US" sz="3200" dirty="0" err="1"/>
              <a:t>ου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Θεὸς</a:t>
            </a:r>
            <a:r>
              <a:rPr lang="en-US" sz="3200" dirty="0"/>
              <a:t> </a:t>
            </a:r>
            <a:r>
              <a:rPr lang="en-US" sz="3200" dirty="0" err="1"/>
              <a:t>μνημονεύετ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ὡς</a:t>
            </a:r>
            <a:r>
              <a:rPr lang="en-US" sz="3200" dirty="0"/>
              <a:t> «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ἀξιώσ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τοὺς</a:t>
            </a:r>
            <a:r>
              <a:rPr lang="en-US" sz="3200" dirty="0"/>
              <a:t> π</a:t>
            </a:r>
            <a:r>
              <a:rPr lang="en-US" sz="3200" dirty="0" err="1"/>
              <a:t>ρεσ</a:t>
            </a:r>
            <a:r>
              <a:rPr lang="en-US" sz="3200" dirty="0"/>
              <a:t>β</a:t>
            </a:r>
            <a:r>
              <a:rPr lang="en-US" sz="3200" dirty="0" err="1"/>
              <a:t>υτέρους</a:t>
            </a:r>
            <a:r>
              <a:rPr lang="en-US" sz="3200" dirty="0"/>
              <a:t> </a:t>
            </a:r>
            <a:r>
              <a:rPr lang="en-US" sz="3200" i="1" dirty="0" err="1"/>
              <a:t>ἱερουργεῖν</a:t>
            </a:r>
            <a:r>
              <a:rPr lang="en-US" sz="3200" i="1" dirty="0"/>
              <a:t> </a:t>
            </a:r>
            <a:r>
              <a:rPr lang="en-US" sz="3200" i="1" dirty="0" err="1"/>
              <a:t>τὸν</a:t>
            </a:r>
            <a:r>
              <a:rPr lang="en-US" sz="3200" i="1" dirty="0"/>
              <a:t> </a:t>
            </a:r>
            <a:r>
              <a:rPr lang="en-US" sz="3200" i="1" dirty="0" err="1"/>
              <a:t>λόγον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ἀληθεί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Του</a:t>
            </a:r>
            <a:r>
              <a:rPr lang="en-US" sz="3200" dirty="0"/>
              <a:t>»</a:t>
            </a:r>
            <a:r>
              <a:rPr lang="el-GR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150492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97DA3-8D81-DD4C-B690-4654E146A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661" y="154112"/>
            <a:ext cx="10614060" cy="18493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E40C90-F8B5-2747-B412-74E71A9FF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661" y="698642"/>
            <a:ext cx="11722812" cy="5856269"/>
          </a:xfrm>
        </p:spPr>
        <p:txBody>
          <a:bodyPr/>
          <a:lstStyle/>
          <a:p>
            <a:r>
              <a:rPr lang="el-GR" sz="3200" dirty="0"/>
              <a:t>Τ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κήρυγμ</a:t>
            </a:r>
            <a:r>
              <a:rPr lang="en-US" sz="3200" dirty="0"/>
              <a:t>α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μί</a:t>
            </a:r>
            <a:r>
              <a:rPr lang="en-US" sz="3200" dirty="0"/>
              <a:t>α «</a:t>
            </a:r>
            <a:r>
              <a:rPr lang="en-US" sz="3200" dirty="0" err="1"/>
              <a:t>ἱερουργί</a:t>
            </a:r>
            <a:r>
              <a:rPr lang="en-US" sz="3200" dirty="0"/>
              <a:t>α» </a:t>
            </a:r>
            <a:r>
              <a:rPr lang="en-US" sz="3200" dirty="0" err="1"/>
              <a:t>μετ</a:t>
            </a:r>
            <a:r>
              <a:rPr lang="en-US" sz="3200" dirty="0"/>
              <a:t>α</a:t>
            </a:r>
            <a:r>
              <a:rPr lang="en-US" sz="3200" dirty="0" err="1"/>
              <a:t>ξὺ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ολοί</a:t>
            </a:r>
            <a:r>
              <a:rPr lang="en-US" sz="3200" dirty="0"/>
              <a:t>π</a:t>
            </a:r>
            <a:r>
              <a:rPr lang="en-US" sz="3200" dirty="0" err="1"/>
              <a:t>ων</a:t>
            </a:r>
            <a:r>
              <a:rPr lang="en-US" sz="3200" dirty="0"/>
              <a:t>,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οῖες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ιφορτίζετ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χειροτονούμενος</a:t>
            </a:r>
            <a:r>
              <a:rPr lang="en-US" sz="3200" dirty="0"/>
              <a:t> </a:t>
            </a:r>
            <a:r>
              <a:rPr lang="en-US" sz="3200" dirty="0" err="1"/>
              <a:t>Πρεσ</a:t>
            </a:r>
            <a:r>
              <a:rPr lang="en-US" sz="3200" dirty="0"/>
              <a:t>β</a:t>
            </a:r>
            <a:r>
              <a:rPr lang="en-US" sz="3200" dirty="0" err="1"/>
              <a:t>ύτερος</a:t>
            </a:r>
            <a:r>
              <a:rPr lang="en-US" sz="3200" dirty="0"/>
              <a:t>.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σύνδεσμος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όλοι</a:t>
            </a:r>
            <a:r>
              <a:rPr lang="en-US" sz="3200" dirty="0"/>
              <a:t>π</a:t>
            </a:r>
            <a:r>
              <a:rPr lang="en-US" sz="3200" dirty="0" err="1"/>
              <a:t>η</a:t>
            </a:r>
            <a:r>
              <a:rPr lang="en-US" sz="3200" dirty="0"/>
              <a:t> </a:t>
            </a:r>
            <a:r>
              <a:rPr lang="en-US" sz="3200" dirty="0" err="1"/>
              <a:t>ἱερουργί</a:t>
            </a:r>
            <a:r>
              <a:rPr lang="en-US" sz="3200" dirty="0"/>
              <a:t>α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, </a:t>
            </a:r>
            <a:r>
              <a:rPr lang="en-US" sz="3200" dirty="0" err="1"/>
              <a:t>κυρίως</a:t>
            </a:r>
            <a:r>
              <a:rPr lang="en-US" sz="3200" dirty="0"/>
              <a:t>,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ιτέλεση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Θεί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Λειτουργί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συνιστᾶ</a:t>
            </a:r>
            <a:r>
              <a:rPr lang="en-US" sz="3200" dirty="0"/>
              <a:t> </a:t>
            </a:r>
            <a:r>
              <a:rPr lang="en-US" sz="3200" dirty="0" err="1"/>
              <a:t>στοιχεῖο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π</a:t>
            </a:r>
            <a:r>
              <a:rPr lang="en-US" sz="3200" dirty="0" err="1"/>
              <a:t>ρωτοχριστι</a:t>
            </a:r>
            <a:r>
              <a:rPr lang="en-US" sz="3200" dirty="0"/>
              <a:t>α</a:t>
            </a:r>
            <a:r>
              <a:rPr lang="en-US" sz="3200" dirty="0" err="1"/>
              <a:t>νικῆς</a:t>
            </a:r>
            <a:r>
              <a:rPr lang="en-US" sz="3200" dirty="0"/>
              <a:t> </a:t>
            </a:r>
            <a:r>
              <a:rPr lang="en-US" sz="3200" dirty="0" err="1"/>
              <a:t>ἤδη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εἰσάγει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ἔννοι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λειτουργικοῦ</a:t>
            </a:r>
            <a:r>
              <a:rPr lang="en-US" sz="3200" dirty="0"/>
              <a:t> </a:t>
            </a:r>
            <a:r>
              <a:rPr lang="en-US" sz="3200" dirty="0" err="1"/>
              <a:t>κηρύγμ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.</a:t>
            </a:r>
            <a:endParaRPr lang="el-GR" sz="3200" dirty="0"/>
          </a:p>
          <a:p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δρομὴ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ἱστορί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Θ</a:t>
            </a:r>
            <a:r>
              <a:rPr lang="en-US" sz="3200" dirty="0"/>
              <a:t>.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μᾶς</a:t>
            </a:r>
            <a:r>
              <a:rPr lang="en-US" sz="3200" dirty="0"/>
              <a:t> πα</a:t>
            </a:r>
            <a:r>
              <a:rPr lang="en-US" sz="3200" dirty="0" err="1"/>
              <a:t>ρέχει</a:t>
            </a:r>
            <a:r>
              <a:rPr lang="en-US" sz="3200" dirty="0"/>
              <a:t> π</a:t>
            </a:r>
            <a:r>
              <a:rPr lang="en-US" sz="3200" dirty="0" err="1"/>
              <a:t>ολλὰ</a:t>
            </a:r>
            <a:r>
              <a:rPr lang="en-US" sz="3200" dirty="0"/>
              <a:t> </a:t>
            </a:r>
            <a:r>
              <a:rPr lang="en-US" sz="3200" dirty="0" err="1"/>
              <a:t>στοιχεῖ</a:t>
            </a:r>
            <a:r>
              <a:rPr lang="en-US" sz="3200" dirty="0"/>
              <a:t>α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ἑνότητ</a:t>
            </a:r>
            <a:r>
              <a:rPr lang="en-US" sz="3200" dirty="0"/>
              <a:t>α </a:t>
            </a:r>
            <a:r>
              <a:rPr lang="en-US" sz="3200" dirty="0" err="1"/>
              <a:t>Θ</a:t>
            </a:r>
            <a:r>
              <a:rPr lang="en-US" sz="3200" dirty="0"/>
              <a:t>. </a:t>
            </a:r>
            <a:r>
              <a:rPr lang="en-US" sz="3200" dirty="0" err="1"/>
              <a:t>Λειτουργί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διδ</a:t>
            </a:r>
            <a:r>
              <a:rPr lang="en-US" sz="3200" dirty="0"/>
              <a:t>α</a:t>
            </a:r>
            <a:r>
              <a:rPr lang="en-US" sz="3200" dirty="0" err="1"/>
              <a:t>χῆς</a:t>
            </a:r>
            <a:r>
              <a:rPr lang="en-US" sz="3200" dirty="0"/>
              <a:t>. </a:t>
            </a:r>
            <a:r>
              <a:rPr lang="en-US" sz="3200" dirty="0" err="1"/>
              <a:t>Σύμφων</a:t>
            </a:r>
            <a:r>
              <a:rPr lang="en-US" sz="3200" dirty="0"/>
              <a:t>α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ρτυρί</a:t>
            </a:r>
            <a:r>
              <a:rPr lang="en-US" sz="3200" dirty="0"/>
              <a:t>α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i="1" dirty="0" err="1"/>
              <a:t>Πράξεων</a:t>
            </a:r>
            <a:r>
              <a:rPr lang="en-US" sz="3200" i="1" dirty="0"/>
              <a:t> </a:t>
            </a:r>
            <a:r>
              <a:rPr lang="en-US" sz="3200" i="1" dirty="0" err="1"/>
              <a:t>τῶν</a:t>
            </a:r>
            <a:r>
              <a:rPr lang="en-US" sz="3200" i="1" dirty="0"/>
              <a:t> </a:t>
            </a:r>
            <a:r>
              <a:rPr lang="en-US" sz="3200" i="1" dirty="0" err="1"/>
              <a:t>Ἀ</a:t>
            </a:r>
            <a:r>
              <a:rPr lang="en-US" sz="3200" i="1" dirty="0"/>
              <a:t>π</a:t>
            </a:r>
            <a:r>
              <a:rPr lang="en-US" sz="3200" i="1" dirty="0" err="1"/>
              <a:t>οστόλων</a:t>
            </a:r>
            <a:r>
              <a:rPr lang="en-US" sz="3200" dirty="0"/>
              <a:t>, </a:t>
            </a:r>
            <a:r>
              <a:rPr lang="en-US" sz="3200" dirty="0" err="1"/>
              <a:t>οἱ</a:t>
            </a:r>
            <a:r>
              <a:rPr lang="en-US" sz="3200" dirty="0"/>
              <a:t> π</a:t>
            </a:r>
            <a:r>
              <a:rPr lang="en-US" sz="3200" dirty="0" err="1"/>
              <a:t>ιστοὶ</a:t>
            </a:r>
            <a:r>
              <a:rPr lang="en-US" sz="3200" dirty="0"/>
              <a:t> </a:t>
            </a:r>
            <a:r>
              <a:rPr lang="en-US" sz="3200" i="1" dirty="0" err="1"/>
              <a:t>ἦσ</a:t>
            </a:r>
            <a:r>
              <a:rPr lang="en-US" sz="3200" i="1" dirty="0"/>
              <a:t>α</a:t>
            </a:r>
            <a:r>
              <a:rPr lang="en-US" sz="3200" i="1" dirty="0" err="1"/>
              <a:t>ν</a:t>
            </a:r>
            <a:r>
              <a:rPr lang="en-US" sz="3200" i="1" dirty="0"/>
              <a:t> π</a:t>
            </a:r>
            <a:r>
              <a:rPr lang="en-US" sz="3200" i="1" dirty="0" err="1"/>
              <a:t>ροσκ</a:t>
            </a:r>
            <a:r>
              <a:rPr lang="en-US" sz="3200" i="1" dirty="0"/>
              <a:t>α</a:t>
            </a:r>
            <a:r>
              <a:rPr lang="en-US" sz="3200" i="1" dirty="0" err="1"/>
              <a:t>ρτεροῦντες</a:t>
            </a:r>
            <a:r>
              <a:rPr lang="en-US" sz="3200" i="1" dirty="0"/>
              <a:t> </a:t>
            </a:r>
            <a:r>
              <a:rPr lang="en-US" sz="3200" i="1" dirty="0" err="1"/>
              <a:t>τῇ</a:t>
            </a:r>
            <a:r>
              <a:rPr lang="en-US" sz="3200" i="1" dirty="0"/>
              <a:t> </a:t>
            </a:r>
            <a:r>
              <a:rPr lang="en-US" sz="3200" i="1" dirty="0" err="1"/>
              <a:t>διδ</a:t>
            </a:r>
            <a:r>
              <a:rPr lang="en-US" sz="3200" i="1" dirty="0"/>
              <a:t>α</a:t>
            </a:r>
            <a:r>
              <a:rPr lang="en-US" sz="3200" i="1" dirty="0" err="1"/>
              <a:t>χῇ</a:t>
            </a:r>
            <a:r>
              <a:rPr lang="en-US" sz="3200" i="1" dirty="0"/>
              <a:t> </a:t>
            </a:r>
            <a:r>
              <a:rPr lang="en-US" sz="3200" i="1" dirty="0" err="1"/>
              <a:t>τῶν</a:t>
            </a:r>
            <a:r>
              <a:rPr lang="en-US" sz="3200" i="1" dirty="0"/>
              <a:t> </a:t>
            </a:r>
            <a:r>
              <a:rPr lang="en-US" sz="3200" i="1" dirty="0" err="1"/>
              <a:t>ἀ</a:t>
            </a:r>
            <a:r>
              <a:rPr lang="en-US" sz="3200" i="1" dirty="0"/>
              <a:t>π</a:t>
            </a:r>
            <a:r>
              <a:rPr lang="en-US" sz="3200" i="1" dirty="0" err="1"/>
              <a:t>οστόλων</a:t>
            </a:r>
            <a:r>
              <a:rPr lang="en-US" sz="3200" i="1" dirty="0"/>
              <a:t> </a:t>
            </a:r>
            <a:r>
              <a:rPr lang="en-US" sz="3200" i="1" dirty="0" err="1"/>
              <a:t>κ</a:t>
            </a:r>
            <a:r>
              <a:rPr lang="en-US" sz="3200" i="1" dirty="0"/>
              <a:t>α</a:t>
            </a:r>
            <a:r>
              <a:rPr lang="en-US" sz="3200" i="1" dirty="0" err="1"/>
              <a:t>ὶ</a:t>
            </a:r>
            <a:r>
              <a:rPr lang="en-US" sz="3200" i="1" dirty="0"/>
              <a:t> </a:t>
            </a:r>
            <a:r>
              <a:rPr lang="en-US" sz="3200" i="1" dirty="0" err="1"/>
              <a:t>τῇ</a:t>
            </a:r>
            <a:r>
              <a:rPr lang="en-US" sz="3200" i="1" dirty="0"/>
              <a:t> </a:t>
            </a:r>
            <a:r>
              <a:rPr lang="en-US" sz="3200" i="1" dirty="0" err="1"/>
              <a:t>κοινωνίᾳ</a:t>
            </a:r>
            <a:r>
              <a:rPr lang="en-US" sz="3200" i="1" dirty="0"/>
              <a:t> </a:t>
            </a:r>
            <a:r>
              <a:rPr lang="en-US" sz="3200" i="1" dirty="0" err="1"/>
              <a:t>κ</a:t>
            </a:r>
            <a:r>
              <a:rPr lang="en-US" sz="3200" i="1" dirty="0"/>
              <a:t>α</a:t>
            </a:r>
            <a:r>
              <a:rPr lang="en-US" sz="3200" i="1" dirty="0" err="1"/>
              <a:t>ὶ</a:t>
            </a:r>
            <a:r>
              <a:rPr lang="en-US" sz="3200" i="1" dirty="0"/>
              <a:t> </a:t>
            </a:r>
            <a:r>
              <a:rPr lang="en-US" sz="3200" i="1" dirty="0" err="1"/>
              <a:t>τῇ</a:t>
            </a:r>
            <a:r>
              <a:rPr lang="en-US" sz="3200" i="1" dirty="0"/>
              <a:t> </a:t>
            </a:r>
            <a:r>
              <a:rPr lang="en-US" sz="3200" i="1" dirty="0" err="1"/>
              <a:t>κλάσει</a:t>
            </a:r>
            <a:r>
              <a:rPr lang="en-US" sz="3200" i="1" dirty="0"/>
              <a:t> </a:t>
            </a:r>
            <a:r>
              <a:rPr lang="en-US" sz="3200" i="1" dirty="0" err="1"/>
              <a:t>τοῦ</a:t>
            </a:r>
            <a:r>
              <a:rPr lang="en-US" sz="3200" i="1" dirty="0"/>
              <a:t> </a:t>
            </a:r>
            <a:r>
              <a:rPr lang="en-US" sz="3200" i="1" dirty="0" err="1"/>
              <a:t>ἄρτου</a:t>
            </a:r>
            <a:r>
              <a:rPr lang="en-US" sz="3200" i="1" dirty="0"/>
              <a:t> </a:t>
            </a:r>
            <a:r>
              <a:rPr lang="en-US" sz="3200" i="1" dirty="0" err="1"/>
              <a:t>κ</a:t>
            </a:r>
            <a:r>
              <a:rPr lang="en-US" sz="3200" i="1" dirty="0"/>
              <a:t>α</a:t>
            </a:r>
            <a:r>
              <a:rPr lang="en-US" sz="3200" i="1" dirty="0" err="1"/>
              <a:t>ὶ</a:t>
            </a:r>
            <a:r>
              <a:rPr lang="en-US" sz="3200" i="1" dirty="0"/>
              <a:t> </a:t>
            </a:r>
            <a:r>
              <a:rPr lang="en-US" sz="3200" i="1" dirty="0" err="1"/>
              <a:t>τ</a:t>
            </a:r>
            <a:r>
              <a:rPr lang="en-US" sz="3200" i="1" dirty="0"/>
              <a:t>α</a:t>
            </a:r>
            <a:r>
              <a:rPr lang="en-US" sz="3200" i="1" dirty="0" err="1"/>
              <a:t>ῖς</a:t>
            </a:r>
            <a:r>
              <a:rPr lang="en-US" sz="3200" i="1" dirty="0"/>
              <a:t> π</a:t>
            </a:r>
            <a:r>
              <a:rPr lang="en-US" sz="3200" i="1" dirty="0" err="1"/>
              <a:t>ροσευχ</a:t>
            </a:r>
            <a:r>
              <a:rPr lang="en-US" sz="3200" i="1" dirty="0"/>
              <a:t>α</a:t>
            </a:r>
            <a:r>
              <a:rPr lang="en-US" sz="3200" i="1" dirty="0" err="1"/>
              <a:t>ῖς</a:t>
            </a:r>
            <a:r>
              <a:rPr lang="el-GR" sz="3200" i="1" dirty="0"/>
              <a:t>.</a:t>
            </a:r>
            <a:endParaRPr lang="en-GR" sz="32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3970977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25BA5-B75E-5145-9813-1BCCB849E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133563" y="82193"/>
            <a:ext cx="10696255" cy="215758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372D2D-1D92-0248-9CB0-D21731DF19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563" y="565078"/>
            <a:ext cx="11220237" cy="6102849"/>
          </a:xfrm>
        </p:spPr>
        <p:txBody>
          <a:bodyPr>
            <a:normAutofit/>
          </a:bodyPr>
          <a:lstStyle/>
          <a:p>
            <a:r>
              <a:rPr lang="en-US" sz="3200" dirty="0" err="1"/>
              <a:t>Ἀλλὰ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2ο α</a:t>
            </a:r>
            <a:r>
              <a:rPr lang="en-US" sz="3200" dirty="0" err="1"/>
              <a:t>ἰ</a:t>
            </a:r>
            <a:r>
              <a:rPr lang="en-US" sz="3200" dirty="0"/>
              <a:t>.,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φιλόσοφος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μάρτυρ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Ἰουστῖνος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ρτυρεῖ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«</a:t>
            </a:r>
            <a:r>
              <a:rPr lang="en-US" sz="3200" dirty="0" err="1"/>
              <a:t>νουθεσί</a:t>
            </a:r>
            <a:r>
              <a:rPr lang="en-US" sz="3200" dirty="0"/>
              <a:t>α </a:t>
            </a:r>
            <a:r>
              <a:rPr lang="en-US" sz="3200" dirty="0" err="1"/>
              <a:t>διὰ</a:t>
            </a:r>
            <a:r>
              <a:rPr lang="en-US" sz="3200" dirty="0"/>
              <a:t> </a:t>
            </a:r>
            <a:r>
              <a:rPr lang="en-US" sz="3200" dirty="0" err="1"/>
              <a:t>λόγου</a:t>
            </a:r>
            <a:r>
              <a:rPr lang="en-US" sz="3200" dirty="0"/>
              <a:t>» (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κήρυγμ</a:t>
            </a:r>
            <a:r>
              <a:rPr lang="en-US" sz="3200" dirty="0"/>
              <a:t>α) </a:t>
            </a:r>
            <a:r>
              <a:rPr lang="en-US" sz="3200" dirty="0" err="1"/>
              <a:t>ἐλάμ</a:t>
            </a:r>
            <a:r>
              <a:rPr lang="en-US" sz="3200" dirty="0"/>
              <a:t>βα</a:t>
            </a:r>
            <a:r>
              <a:rPr lang="en-US" sz="3200" dirty="0" err="1"/>
              <a:t>νε</a:t>
            </a:r>
            <a:r>
              <a:rPr lang="en-US" sz="3200" dirty="0"/>
              <a:t> </a:t>
            </a:r>
            <a:r>
              <a:rPr lang="en-US" sz="3200" dirty="0" err="1"/>
              <a:t>χώρ</a:t>
            </a:r>
            <a:r>
              <a:rPr lang="en-US" sz="3200" dirty="0"/>
              <a:t>α </a:t>
            </a:r>
            <a:r>
              <a:rPr lang="en-US" sz="3200" dirty="0" err="1"/>
              <a:t>ἀμέσως</a:t>
            </a:r>
            <a:r>
              <a:rPr lang="en-US" sz="3200" dirty="0"/>
              <a:t> </a:t>
            </a:r>
            <a:r>
              <a:rPr lang="en-US" sz="3200" dirty="0" err="1"/>
              <a:t>μετὰ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γνώσμ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α,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ἔν</a:t>
            </a:r>
            <a:r>
              <a:rPr lang="en-US" sz="3200" dirty="0"/>
              <a:t>α</a:t>
            </a:r>
            <a:r>
              <a:rPr lang="en-US" sz="3200" dirty="0" err="1"/>
              <a:t>ρξη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Θ</a:t>
            </a:r>
            <a:r>
              <a:rPr lang="en-US" sz="3200" dirty="0"/>
              <a:t>. </a:t>
            </a:r>
            <a:r>
              <a:rPr lang="en-US" sz="3200" dirty="0" err="1"/>
              <a:t>Λειτουργί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l-GR" sz="3200" dirty="0"/>
              <a:t>.</a:t>
            </a:r>
          </a:p>
          <a:p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λειτουργικὸ</a:t>
            </a:r>
            <a:r>
              <a:rPr lang="en-US" sz="3200" dirty="0"/>
              <a:t> π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ίσιο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κηρύγμ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Θεί</a:t>
            </a:r>
            <a:r>
              <a:rPr lang="en-US" sz="3200" dirty="0"/>
              <a:t>α </a:t>
            </a:r>
            <a:r>
              <a:rPr lang="en-US" sz="3200" dirty="0" err="1"/>
              <a:t>Λειτουργί</a:t>
            </a:r>
            <a:r>
              <a:rPr lang="en-US" sz="3200" dirty="0"/>
              <a:t>α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ηρεάζει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π</a:t>
            </a:r>
            <a:r>
              <a:rPr lang="en-US" sz="3200" dirty="0" err="1"/>
              <a:t>εριεχόμενο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ἦθος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λόγου</a:t>
            </a:r>
            <a:r>
              <a:rPr lang="en-US" sz="3200" dirty="0"/>
              <a:t>,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θὼς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τρό</a:t>
            </a:r>
            <a:r>
              <a:rPr lang="en-US" sz="3200" dirty="0"/>
              <a:t>π</a:t>
            </a:r>
            <a:r>
              <a:rPr lang="en-US" sz="3200" dirty="0" err="1"/>
              <a:t>ο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ἐκφωνήσεώς</a:t>
            </a:r>
            <a:r>
              <a:rPr lang="en-US" sz="3200" dirty="0"/>
              <a:t> </a:t>
            </a:r>
            <a:r>
              <a:rPr lang="en-US" sz="3200" dirty="0" err="1"/>
              <a:t>του</a:t>
            </a:r>
            <a:r>
              <a:rPr lang="en-US" sz="3200" dirty="0"/>
              <a:t>. </a:t>
            </a:r>
            <a:r>
              <a:rPr lang="en-US" sz="3200" dirty="0" err="1"/>
              <a:t>Τὸ</a:t>
            </a:r>
            <a:r>
              <a:rPr lang="en-US" sz="3200" dirty="0"/>
              <a:t> π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ίσιο</a:t>
            </a:r>
            <a:r>
              <a:rPr lang="en-US" sz="3200" dirty="0"/>
              <a:t> α</a:t>
            </a:r>
            <a:r>
              <a:rPr lang="en-US" sz="3200" dirty="0" err="1"/>
              <a:t>ὐτὸ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</a:t>
            </a:r>
            <a:r>
              <a:rPr lang="en-US" sz="3200" dirty="0"/>
              <a:t>βα</a:t>
            </a:r>
            <a:r>
              <a:rPr lang="en-US" sz="3200" dirty="0" err="1"/>
              <a:t>ίνει</a:t>
            </a:r>
            <a:r>
              <a:rPr lang="en-US" sz="3200" dirty="0"/>
              <a:t> </a:t>
            </a:r>
            <a:r>
              <a:rPr lang="en-US" sz="3200" dirty="0" err="1"/>
              <a:t>εὐεργετικὸ</a:t>
            </a:r>
            <a:r>
              <a:rPr lang="en-US" sz="3200" dirty="0"/>
              <a:t> </a:t>
            </a:r>
            <a:r>
              <a:rPr lang="en-US" sz="3200" dirty="0" err="1"/>
              <a:t>τόσο</a:t>
            </a:r>
            <a:r>
              <a:rPr lang="en-US" sz="3200" dirty="0"/>
              <a:t>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π</a:t>
            </a:r>
            <a:r>
              <a:rPr lang="en-US" sz="3200" dirty="0" err="1"/>
              <a:t>εριεχόμενο</a:t>
            </a:r>
            <a:r>
              <a:rPr lang="en-US" sz="3200" dirty="0"/>
              <a:t>, </a:t>
            </a:r>
            <a:r>
              <a:rPr lang="en-US" sz="3200" dirty="0" err="1"/>
              <a:t>ὅσο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διάκονο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λόγου</a:t>
            </a:r>
            <a:r>
              <a:rPr lang="en-US" sz="3200" dirty="0"/>
              <a:t>.</a:t>
            </a:r>
            <a:endParaRPr lang="el-GR" sz="3200" dirty="0"/>
          </a:p>
          <a:p>
            <a:r>
              <a:rPr lang="en-US" sz="3200" dirty="0" err="1"/>
              <a:t>ὅτ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κήρυγμ</a:t>
            </a:r>
            <a:r>
              <a:rPr lang="en-US" sz="3200" dirty="0"/>
              <a:t>α </a:t>
            </a:r>
            <a:r>
              <a:rPr lang="en-US" sz="3200" dirty="0" err="1"/>
              <a:t>δι</a:t>
            </a:r>
            <a:r>
              <a:rPr lang="en-US" sz="3200" dirty="0"/>
              <a:t>α</a:t>
            </a:r>
            <a:r>
              <a:rPr lang="en-US" sz="3200" dirty="0" err="1"/>
              <a:t>τυ</a:t>
            </a:r>
            <a:r>
              <a:rPr lang="en-US" sz="3200" dirty="0"/>
              <a:t>π</a:t>
            </a:r>
            <a:r>
              <a:rPr lang="en-US" sz="3200" dirty="0" err="1"/>
              <a:t>ώνετ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ἐξ</a:t>
            </a:r>
            <a:r>
              <a:rPr lang="en-US" sz="3200" dirty="0"/>
              <a:t>α</a:t>
            </a:r>
            <a:r>
              <a:rPr lang="en-US" sz="3200" dirty="0" err="1"/>
              <a:t>γγέλλετ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ἐντὸς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Θεί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, π</a:t>
            </a:r>
            <a:r>
              <a:rPr lang="en-US" sz="3200" dirty="0" err="1"/>
              <a:t>ροφυλάσσει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ἱεροκήρυκ</a:t>
            </a:r>
            <a:r>
              <a:rPr lang="en-US" sz="3200" dirty="0"/>
              <a:t>α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κίνδυνο</a:t>
            </a:r>
            <a:r>
              <a:rPr lang="en-US" sz="3200" dirty="0"/>
              <a:t> </a:t>
            </a:r>
            <a:r>
              <a:rPr lang="en-US" sz="3200" dirty="0" err="1"/>
              <a:t>διολισθήσεως</a:t>
            </a:r>
            <a:r>
              <a:rPr lang="en-US" sz="3200" dirty="0"/>
              <a:t> </a:t>
            </a:r>
            <a:r>
              <a:rPr lang="en-US" sz="3200" dirty="0" err="1"/>
              <a:t>σὲ</a:t>
            </a:r>
            <a:r>
              <a:rPr lang="en-US" sz="3200" dirty="0"/>
              <a:t> </a:t>
            </a:r>
            <a:r>
              <a:rPr lang="en-US" sz="3200" dirty="0" err="1"/>
              <a:t>κοσμικὰ</a:t>
            </a:r>
            <a:r>
              <a:rPr lang="en-US" sz="3200" dirty="0"/>
              <a:t> </a:t>
            </a:r>
            <a:r>
              <a:rPr lang="en-US" sz="3200" dirty="0" err="1"/>
              <a:t>θέμ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 (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ἐκκοσμίκευση</a:t>
            </a:r>
            <a:r>
              <a:rPr lang="en-US" sz="3200" dirty="0"/>
              <a:t>), α</a:t>
            </a:r>
            <a:r>
              <a:rPr lang="en-US" sz="3200" dirty="0" err="1"/>
              <a:t>ὐτο</a:t>
            </a:r>
            <a:r>
              <a:rPr lang="en-US" sz="3200" dirty="0"/>
              <a:t>π</a:t>
            </a:r>
            <a:r>
              <a:rPr lang="en-US" sz="3200" dirty="0" err="1"/>
              <a:t>ρο</a:t>
            </a:r>
            <a:r>
              <a:rPr lang="en-US" sz="3200" dirty="0"/>
              <a:t>β</a:t>
            </a:r>
            <a:r>
              <a:rPr lang="en-US" sz="3200" dirty="0" err="1"/>
              <a:t>ολῆς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ἀνθρω</a:t>
            </a:r>
            <a:r>
              <a:rPr lang="en-US" sz="3200" dirty="0"/>
              <a:t>πα</a:t>
            </a:r>
            <a:r>
              <a:rPr lang="en-US" sz="3200" dirty="0" err="1"/>
              <a:t>ρέσκει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547312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16B02-AF3F-584C-837A-825B1D555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17" y="133565"/>
            <a:ext cx="11240784" cy="36986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C5E7B-E894-764E-B28C-BF9B376E8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580" y="1273996"/>
            <a:ext cx="11640619" cy="4900773"/>
          </a:xfrm>
        </p:spPr>
        <p:txBody>
          <a:bodyPr>
            <a:normAutofit/>
          </a:bodyPr>
          <a:lstStyle/>
          <a:p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κλ</a:t>
            </a:r>
            <a:r>
              <a:rPr lang="en-US" sz="3200" dirty="0"/>
              <a:t>α</a:t>
            </a:r>
            <a:r>
              <a:rPr lang="en-US" sz="3200" dirty="0" err="1"/>
              <a:t>σική</a:t>
            </a:r>
            <a:r>
              <a:rPr lang="en-US" sz="3200" dirty="0"/>
              <a:t>, </a:t>
            </a:r>
            <a:r>
              <a:rPr lang="en-US" sz="3200" dirty="0" err="1"/>
              <a:t>ὅμως</a:t>
            </a:r>
            <a:r>
              <a:rPr lang="en-US" sz="3200" dirty="0"/>
              <a:t>, </a:t>
            </a:r>
            <a:r>
              <a:rPr lang="en-US" sz="3200" dirty="0" err="1"/>
              <a:t>ἔννοι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ὅρου</a:t>
            </a:r>
            <a:r>
              <a:rPr lang="en-US" sz="3200" dirty="0"/>
              <a:t> «</a:t>
            </a:r>
            <a:r>
              <a:rPr lang="en-US" sz="3200" dirty="0" err="1"/>
              <a:t>λειτουργικὸ</a:t>
            </a:r>
            <a:r>
              <a:rPr lang="en-US" sz="3200" dirty="0"/>
              <a:t> </a:t>
            </a:r>
            <a:r>
              <a:rPr lang="en-US" sz="3200" dirty="0" err="1"/>
              <a:t>κήρυγμ</a:t>
            </a:r>
            <a:r>
              <a:rPr lang="en-US" sz="3200" dirty="0"/>
              <a:t>α» </a:t>
            </a:r>
            <a:r>
              <a:rPr lang="en-US" sz="3200" dirty="0" err="1"/>
              <a:t>ἀφορᾶ</a:t>
            </a:r>
            <a:r>
              <a:rPr lang="en-US" sz="3200" dirty="0"/>
              <a:t>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κήρυγμ</a:t>
            </a:r>
            <a:r>
              <a:rPr lang="en-US" sz="3200" dirty="0"/>
              <a:t>α π</a:t>
            </a:r>
            <a:r>
              <a:rPr lang="en-US" sz="3200" dirty="0" err="1"/>
              <a:t>οὺ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εξηγεῖ</a:t>
            </a:r>
            <a:r>
              <a:rPr lang="en-US" sz="3200" dirty="0"/>
              <a:t> 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Θεί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, π</a:t>
            </a:r>
            <a:r>
              <a:rPr lang="en-US" sz="3200" dirty="0" err="1"/>
              <a:t>οὺ</a:t>
            </a:r>
            <a:r>
              <a:rPr lang="en-US" sz="3200" dirty="0"/>
              <a:t> </a:t>
            </a:r>
            <a:r>
              <a:rPr lang="en-US" sz="3200" dirty="0" err="1"/>
              <a:t>ἀντλεῖ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α</a:t>
            </a:r>
            <a:r>
              <a:rPr lang="en-US" sz="3200" dirty="0" err="1"/>
              <a:t>ὐτὴν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π</a:t>
            </a:r>
            <a:r>
              <a:rPr lang="en-US" sz="3200" dirty="0" err="1"/>
              <a:t>εριεχόμενο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ἱερότητά</a:t>
            </a:r>
            <a:r>
              <a:rPr lang="en-US" sz="3200" dirty="0"/>
              <a:t> </a:t>
            </a:r>
            <a:r>
              <a:rPr lang="en-US" sz="3200" dirty="0" err="1"/>
              <a:t>του</a:t>
            </a:r>
            <a:r>
              <a:rPr lang="en-US" sz="3200" dirty="0"/>
              <a:t>. </a:t>
            </a:r>
            <a:endParaRPr lang="en-GR" sz="3200" dirty="0"/>
          </a:p>
          <a:p>
            <a:r>
              <a:rPr lang="en-US" sz="3200" dirty="0" err="1"/>
              <a:t>Βέ</a:t>
            </a:r>
            <a:r>
              <a:rPr lang="en-US" sz="3200" dirty="0"/>
              <a:t>βα</a:t>
            </a:r>
            <a:r>
              <a:rPr lang="en-US" sz="3200" dirty="0" err="1"/>
              <a:t>ι</a:t>
            </a:r>
            <a:r>
              <a:rPr lang="en-US" sz="3200" dirty="0"/>
              <a:t>α,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ἀνά</a:t>
            </a:r>
            <a:r>
              <a:rPr lang="en-US" sz="3200" dirty="0"/>
              <a:t>π</a:t>
            </a:r>
            <a:r>
              <a:rPr lang="en-US" sz="3200" dirty="0" err="1"/>
              <a:t>τυξη</a:t>
            </a:r>
            <a:r>
              <a:rPr lang="en-US" sz="3200" dirty="0"/>
              <a:t> </a:t>
            </a:r>
            <a:r>
              <a:rPr lang="en-US" sz="3200" dirty="0" err="1"/>
              <a:t>λειτουργικῶν</a:t>
            </a:r>
            <a:r>
              <a:rPr lang="en-US" sz="3200" dirty="0"/>
              <a:t> </a:t>
            </a:r>
            <a:r>
              <a:rPr lang="en-US" sz="3200" dirty="0" err="1"/>
              <a:t>θεμάτων</a:t>
            </a:r>
            <a:r>
              <a:rPr lang="en-US" sz="3200" dirty="0"/>
              <a:t> </a:t>
            </a:r>
            <a:r>
              <a:rPr lang="en-US" sz="3200" dirty="0" err="1"/>
              <a:t>δὲν</a:t>
            </a:r>
            <a:r>
              <a:rPr lang="en-US" sz="3200" dirty="0"/>
              <a:t>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εὔκολο</a:t>
            </a:r>
            <a:r>
              <a:rPr lang="en-US" sz="3200" dirty="0"/>
              <a:t> </a:t>
            </a:r>
            <a:r>
              <a:rPr lang="en-US" sz="3200" dirty="0" err="1"/>
              <a:t>ἔργο</a:t>
            </a:r>
            <a:r>
              <a:rPr lang="en-US" sz="3200" dirty="0"/>
              <a:t>. </a:t>
            </a:r>
            <a:r>
              <a:rPr lang="en-US" sz="3200" dirty="0" err="1"/>
              <a:t>Τόσο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γλώσσ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, </a:t>
            </a:r>
            <a:r>
              <a:rPr lang="en-US" sz="3200" dirty="0" err="1"/>
              <a:t>ὅσο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τρευτικοὶ</a:t>
            </a:r>
            <a:r>
              <a:rPr lang="en-US" sz="3200" dirty="0"/>
              <a:t> </a:t>
            </a:r>
            <a:r>
              <a:rPr lang="en-US" sz="3200" dirty="0" err="1"/>
              <a:t>τύ</a:t>
            </a:r>
            <a:r>
              <a:rPr lang="en-US" sz="3200" dirty="0"/>
              <a:t>π</a:t>
            </a:r>
            <a:r>
              <a:rPr lang="en-US" sz="3200" dirty="0" err="1"/>
              <a:t>οι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σύμ</a:t>
            </a:r>
            <a:r>
              <a:rPr lang="en-US" sz="3200" dirty="0"/>
              <a:t>β</a:t>
            </a:r>
            <a:r>
              <a:rPr lang="en-US" sz="3200" dirty="0" err="1"/>
              <a:t>ολ</a:t>
            </a:r>
            <a:r>
              <a:rPr lang="en-US" sz="3200" dirty="0"/>
              <a:t>α, </a:t>
            </a:r>
            <a:r>
              <a:rPr lang="en-US" sz="3200" dirty="0" err="1"/>
              <a:t>συνιστοῦν</a:t>
            </a:r>
            <a:r>
              <a:rPr lang="en-US" sz="3200" dirty="0"/>
              <a:t> </a:t>
            </a:r>
            <a:r>
              <a:rPr lang="en-US" sz="3200" dirty="0" err="1"/>
              <a:t>στοιχεῖ</a:t>
            </a:r>
            <a:r>
              <a:rPr lang="en-US" sz="3200" dirty="0"/>
              <a:t>α  </a:t>
            </a:r>
            <a:r>
              <a:rPr lang="en-US" sz="3200" dirty="0" err="1"/>
              <a:t>χωρὶς</a:t>
            </a:r>
            <a:r>
              <a:rPr lang="en-US" sz="3200" dirty="0"/>
              <a:t> </a:t>
            </a:r>
            <a:r>
              <a:rPr lang="en-US" sz="3200" dirty="0" err="1"/>
              <a:t>οἰκειότητ</a:t>
            </a:r>
            <a:r>
              <a:rPr lang="en-US" sz="3200" dirty="0"/>
              <a:t>α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σημερινὸ</a:t>
            </a:r>
            <a:r>
              <a:rPr lang="en-US" sz="3200" dirty="0"/>
              <a:t> π</a:t>
            </a:r>
            <a:r>
              <a:rPr lang="en-US" sz="3200" dirty="0" err="1"/>
              <a:t>ιστό</a:t>
            </a:r>
            <a:r>
              <a:rPr lang="en-US" sz="3200" dirty="0"/>
              <a:t>,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οίου</a:t>
            </a:r>
            <a:r>
              <a:rPr lang="en-US" sz="3200" dirty="0"/>
              <a:t> </a:t>
            </a:r>
            <a:r>
              <a:rPr lang="en-US" sz="3200" dirty="0" err="1"/>
              <a:t>οἱ</a:t>
            </a:r>
            <a:r>
              <a:rPr lang="en-US" sz="3200" dirty="0"/>
              <a:t> πα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στάσεις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γλωσσικὰ</a:t>
            </a:r>
            <a:r>
              <a:rPr lang="en-US" sz="3200" dirty="0"/>
              <a:t> </a:t>
            </a:r>
            <a:r>
              <a:rPr lang="en-US" sz="3200" dirty="0" err="1"/>
              <a:t>δεδομέν</a:t>
            </a:r>
            <a:r>
              <a:rPr lang="en-US" sz="3200" dirty="0"/>
              <a:t>α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</a:t>
            </a:r>
            <a:r>
              <a:rPr lang="en-US" sz="3200" dirty="0" err="1"/>
              <a:t>φορετικά</a:t>
            </a:r>
            <a:r>
              <a:rPr lang="en-US" sz="3200" dirty="0"/>
              <a:t>. </a:t>
            </a:r>
            <a:r>
              <a:rPr lang="en-US" sz="3200" dirty="0" err="1"/>
              <a:t>Αὐτὸ</a:t>
            </a:r>
            <a:r>
              <a:rPr lang="en-US" sz="3200" dirty="0"/>
              <a:t> </a:t>
            </a:r>
            <a:r>
              <a:rPr lang="en-US" sz="3200" dirty="0" err="1"/>
              <a:t>σημ</a:t>
            </a:r>
            <a:r>
              <a:rPr lang="en-US" sz="3200" dirty="0"/>
              <a:t>α</a:t>
            </a:r>
            <a:r>
              <a:rPr lang="en-US" sz="3200" dirty="0" err="1"/>
              <a:t>ίνει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θεμ</a:t>
            </a:r>
            <a:r>
              <a:rPr lang="en-US" sz="3200" dirty="0"/>
              <a:t>α</a:t>
            </a:r>
            <a:r>
              <a:rPr lang="en-US" sz="3200" dirty="0" err="1"/>
              <a:t>τικὸ</a:t>
            </a:r>
            <a:r>
              <a:rPr lang="en-US" sz="3200" dirty="0"/>
              <a:t> π</a:t>
            </a:r>
            <a:r>
              <a:rPr lang="en-US" sz="3200" dirty="0" err="1"/>
              <a:t>εδίο</a:t>
            </a:r>
            <a:r>
              <a:rPr lang="en-US" sz="3200" dirty="0"/>
              <a:t>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εὐρύτ</a:t>
            </a:r>
            <a:r>
              <a:rPr lang="en-US" sz="3200" dirty="0"/>
              <a:t>α</a:t>
            </a:r>
            <a:r>
              <a:rPr lang="en-US" sz="3200" dirty="0" err="1"/>
              <a:t>το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πα</a:t>
            </a:r>
            <a:r>
              <a:rPr lang="en-US" sz="3200" dirty="0" err="1"/>
              <a:t>ιτεῖτ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ἱεροκήρυκ</a:t>
            </a:r>
            <a:r>
              <a:rPr lang="en-US" sz="3200" dirty="0"/>
              <a:t>α </a:t>
            </a:r>
            <a:r>
              <a:rPr lang="en-US" sz="3200" dirty="0" err="1"/>
              <a:t>ἐμ</a:t>
            </a:r>
            <a:r>
              <a:rPr lang="en-US" sz="3200" dirty="0"/>
              <a:t>π</a:t>
            </a:r>
            <a:r>
              <a:rPr lang="en-US" sz="3200" dirty="0" err="1"/>
              <a:t>ειρί</a:t>
            </a:r>
            <a:r>
              <a:rPr lang="en-US" sz="3200" dirty="0"/>
              <a:t>α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γνώση</a:t>
            </a:r>
            <a:r>
              <a:rPr lang="en-US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051989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94195-6587-5C49-ACB8-170CD7695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112" y="184935"/>
            <a:ext cx="11199688" cy="23630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AE593-D233-0D47-B70C-2FFD67233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111" y="647272"/>
            <a:ext cx="11691991" cy="5804899"/>
          </a:xfrm>
        </p:spPr>
        <p:txBody>
          <a:bodyPr>
            <a:normAutofit lnSpcReduction="10000"/>
          </a:bodyPr>
          <a:lstStyle/>
          <a:p>
            <a:r>
              <a:rPr lang="en-US" sz="3200" dirty="0" err="1"/>
              <a:t>Μιὰ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π</a:t>
            </a:r>
            <a:r>
              <a:rPr lang="en-US" sz="3200" dirty="0" err="1"/>
              <a:t>λὴ</a:t>
            </a:r>
            <a:r>
              <a:rPr lang="en-US" sz="3200" dirty="0"/>
              <a:t> </a:t>
            </a:r>
            <a:r>
              <a:rPr lang="en-US" sz="3200" dirty="0" err="1"/>
              <a:t>ἀνάγκη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</a:t>
            </a:r>
            <a:r>
              <a:rPr lang="en-US" sz="3200" dirty="0"/>
              <a:t>β</a:t>
            </a:r>
            <a:r>
              <a:rPr lang="en-US" sz="3200" dirty="0" err="1"/>
              <a:t>άλλει</a:t>
            </a:r>
            <a:r>
              <a:rPr lang="en-US" sz="3200" dirty="0"/>
              <a:t>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κήρυγμ</a:t>
            </a:r>
            <a:r>
              <a:rPr lang="en-US" sz="3200" dirty="0"/>
              <a:t>α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στρ</a:t>
            </a:r>
            <a:r>
              <a:rPr lang="en-US" sz="3200" dirty="0"/>
              <a:t>α</a:t>
            </a:r>
            <a:r>
              <a:rPr lang="en-US" sz="3200" dirty="0" err="1"/>
              <a:t>φεῖ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π</a:t>
            </a:r>
            <a:r>
              <a:rPr lang="en-US" sz="3200" dirty="0" err="1"/>
              <a:t>ρὸς</a:t>
            </a:r>
            <a:r>
              <a:rPr lang="en-US" sz="3200" dirty="0"/>
              <a:t> </a:t>
            </a:r>
            <a:r>
              <a:rPr lang="en-US" sz="3200" dirty="0" err="1"/>
              <a:t>θέμ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 </a:t>
            </a:r>
            <a:r>
              <a:rPr lang="en-US" sz="3200" dirty="0" err="1"/>
              <a:t>ἑρμηνευτικὰ</a:t>
            </a:r>
            <a:r>
              <a:rPr lang="en-US" sz="3200" dirty="0"/>
              <a:t> α</a:t>
            </a:r>
            <a:r>
              <a:rPr lang="en-US" sz="3200" dirty="0" err="1"/>
              <a:t>ὐτῆς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ἴδι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. </a:t>
            </a:r>
            <a:r>
              <a:rPr lang="en-US" sz="3200" dirty="0" err="1"/>
              <a:t>Ἕν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λόγος</a:t>
            </a:r>
            <a:r>
              <a:rPr lang="en-US" sz="3200" dirty="0"/>
              <a:t>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α</a:t>
            </a:r>
            <a:r>
              <a:rPr lang="en-US" sz="3200" dirty="0" err="1"/>
              <a:t>ἰώνων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ικράτηση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νη</a:t>
            </a:r>
            <a:r>
              <a:rPr lang="en-US" sz="3200" dirty="0"/>
              <a:t>π</a:t>
            </a:r>
            <a:r>
              <a:rPr lang="en-US" sz="3200" dirty="0" err="1"/>
              <a:t>ιο</a:t>
            </a:r>
            <a:r>
              <a:rPr lang="en-US" sz="3200" dirty="0"/>
              <a:t>βαπ</a:t>
            </a:r>
            <a:r>
              <a:rPr lang="en-US" sz="3200" dirty="0" err="1"/>
              <a:t>τισμοῦ</a:t>
            </a:r>
            <a:r>
              <a:rPr lang="en-US" sz="3200" dirty="0"/>
              <a:t>, π</a:t>
            </a:r>
            <a:r>
              <a:rPr lang="en-US" sz="3200" dirty="0" err="1"/>
              <a:t>οὺ</a:t>
            </a:r>
            <a:r>
              <a:rPr lang="en-US" sz="3200" dirty="0"/>
              <a:t> </a:t>
            </a:r>
            <a:r>
              <a:rPr lang="en-US" sz="3200" dirty="0" err="1"/>
              <a:t>εἶχε</a:t>
            </a:r>
            <a:r>
              <a:rPr lang="en-US" sz="3200" dirty="0"/>
              <a:t> </a:t>
            </a:r>
            <a:r>
              <a:rPr lang="en-US" sz="3200" dirty="0" err="1"/>
              <a:t>ὡς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οτέλεσμ</a:t>
            </a:r>
            <a:r>
              <a:rPr lang="en-US" sz="3200" dirty="0"/>
              <a:t>α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ἀτονήσουν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τελικὰ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ἐκλείψουν</a:t>
            </a:r>
            <a:r>
              <a:rPr lang="en-US" sz="3200" dirty="0"/>
              <a:t>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λεγόμενες</a:t>
            </a:r>
            <a:r>
              <a:rPr lang="en-US" sz="3200" dirty="0"/>
              <a:t> «</a:t>
            </a:r>
            <a:r>
              <a:rPr lang="en-US" sz="3200" dirty="0" err="1"/>
              <a:t>μυστ</a:t>
            </a:r>
            <a:r>
              <a:rPr lang="en-US" sz="3200" dirty="0"/>
              <a:t>α</a:t>
            </a:r>
            <a:r>
              <a:rPr lang="en-US" sz="3200" dirty="0" err="1"/>
              <a:t>γωγικὲς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τηχήσεις</a:t>
            </a:r>
            <a:r>
              <a:rPr lang="en-US" sz="3200" dirty="0"/>
              <a:t>»</a:t>
            </a:r>
            <a:r>
              <a:rPr lang="el-GR" sz="3200" dirty="0"/>
              <a:t>.</a:t>
            </a:r>
          </a:p>
          <a:p>
            <a:r>
              <a:rPr lang="en-US" sz="3200" dirty="0" err="1"/>
              <a:t>Ἕν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δεύτερος</a:t>
            </a:r>
            <a:r>
              <a:rPr lang="en-US" sz="3200" dirty="0"/>
              <a:t> </a:t>
            </a:r>
            <a:r>
              <a:rPr lang="en-US" sz="3200" dirty="0" err="1"/>
              <a:t>λόγος</a:t>
            </a:r>
            <a:r>
              <a:rPr lang="en-US" sz="3200" dirty="0"/>
              <a:t> π</a:t>
            </a:r>
            <a:r>
              <a:rPr lang="en-US" sz="3200" dirty="0" err="1"/>
              <a:t>οὺ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</a:t>
            </a:r>
            <a:r>
              <a:rPr lang="en-US" sz="3200" dirty="0"/>
              <a:t>β</a:t>
            </a:r>
            <a:r>
              <a:rPr lang="en-US" sz="3200" dirty="0" err="1"/>
              <a:t>άλλει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π</a:t>
            </a:r>
            <a:r>
              <a:rPr lang="en-US" sz="3200" dirty="0" err="1"/>
              <a:t>εριστ</a:t>
            </a:r>
            <a:r>
              <a:rPr lang="en-US" sz="3200" dirty="0"/>
              <a:t>α</a:t>
            </a:r>
            <a:r>
              <a:rPr lang="en-US" sz="3200" dirty="0" err="1"/>
              <a:t>τικὴ</a:t>
            </a:r>
            <a:r>
              <a:rPr lang="en-US" sz="3200" dirty="0"/>
              <a:t> </a:t>
            </a:r>
            <a:r>
              <a:rPr lang="en-US" sz="3200" dirty="0" err="1"/>
              <a:t>ἤ</a:t>
            </a:r>
            <a:r>
              <a:rPr lang="en-US" sz="3200" dirty="0"/>
              <a:t> </a:t>
            </a:r>
            <a:r>
              <a:rPr lang="en-US" sz="3200" dirty="0" err="1"/>
              <a:t>συστημ</a:t>
            </a:r>
            <a:r>
              <a:rPr lang="en-US" sz="3200" dirty="0"/>
              <a:t>α</a:t>
            </a:r>
            <a:r>
              <a:rPr lang="en-US" sz="3200" dirty="0" err="1"/>
              <a:t>τικὴ</a:t>
            </a:r>
            <a:r>
              <a:rPr lang="en-US" sz="3200" dirty="0"/>
              <a:t> </a:t>
            </a:r>
            <a:r>
              <a:rPr lang="en-US" sz="3200" dirty="0" err="1"/>
              <a:t>ἀνά</a:t>
            </a:r>
            <a:r>
              <a:rPr lang="en-US" sz="3200" dirty="0"/>
              <a:t>π</a:t>
            </a:r>
            <a:r>
              <a:rPr lang="en-US" sz="3200" dirty="0" err="1"/>
              <a:t>τυξη</a:t>
            </a:r>
            <a:r>
              <a:rPr lang="en-US" sz="3200" dirty="0"/>
              <a:t> </a:t>
            </a:r>
            <a:r>
              <a:rPr lang="en-US" sz="3200" dirty="0" err="1"/>
              <a:t>διὰ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κηρύγμ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 </a:t>
            </a:r>
            <a:r>
              <a:rPr lang="en-US" sz="3200" dirty="0" err="1"/>
              <a:t>θεμάτων</a:t>
            </a:r>
            <a:r>
              <a:rPr lang="en-US" sz="3200" dirty="0"/>
              <a:t> π</a:t>
            </a:r>
            <a:r>
              <a:rPr lang="en-US" sz="3200" dirty="0" err="1"/>
              <a:t>οὺ</a:t>
            </a:r>
            <a:r>
              <a:rPr lang="en-US" sz="3200" dirty="0"/>
              <a:t> </a:t>
            </a:r>
            <a:r>
              <a:rPr lang="en-US" sz="3200" dirty="0" err="1"/>
              <a:t>ἀφοροῦν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α, π</a:t>
            </a:r>
            <a:r>
              <a:rPr lang="en-US" sz="3200" dirty="0" err="1"/>
              <a:t>οὺ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π</a:t>
            </a:r>
            <a:r>
              <a:rPr lang="en-US" sz="3200" dirty="0" err="1"/>
              <a:t>εριγράφουν</a:t>
            </a:r>
            <a:r>
              <a:rPr lang="en-US" sz="3200" dirty="0"/>
              <a:t>,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σχολιάζουν</a:t>
            </a:r>
            <a:r>
              <a:rPr lang="en-US" sz="3200" dirty="0"/>
              <a:t>,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ἑρμηνεύουν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θεολογοῦν</a:t>
            </a:r>
            <a:r>
              <a:rPr lang="en-US" sz="3200" dirty="0"/>
              <a:t> </a:t>
            </a:r>
            <a:r>
              <a:rPr lang="en-US" sz="3200" dirty="0" err="1"/>
              <a:t>ἐξ</a:t>
            </a:r>
            <a:r>
              <a:rPr lang="en-US" sz="3200" dirty="0"/>
              <a:t> </a:t>
            </a:r>
            <a:r>
              <a:rPr lang="en-US" sz="3200" dirty="0" err="1"/>
              <a:t>ἀφορμῆς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ἱερῶν</a:t>
            </a:r>
            <a:r>
              <a:rPr lang="en-US" sz="3200" dirty="0"/>
              <a:t> </a:t>
            </a:r>
            <a:r>
              <a:rPr lang="en-US" sz="3200" dirty="0" err="1"/>
              <a:t>τελετῶν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ιμέρους</a:t>
            </a:r>
            <a:r>
              <a:rPr lang="en-US" sz="3200" dirty="0"/>
              <a:t> π</a:t>
            </a:r>
            <a:r>
              <a:rPr lang="en-US" sz="3200" dirty="0" err="1"/>
              <a:t>εριεχομένου</a:t>
            </a:r>
            <a:r>
              <a:rPr lang="en-US" sz="3200" dirty="0"/>
              <a:t> </a:t>
            </a:r>
            <a:r>
              <a:rPr lang="en-US" sz="3200" dirty="0" err="1"/>
              <a:t>τους</a:t>
            </a:r>
            <a:r>
              <a:rPr lang="en-US" sz="3200" dirty="0"/>
              <a:t>,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δυσχέρει</a:t>
            </a:r>
            <a:r>
              <a:rPr lang="en-US" sz="3200" dirty="0"/>
              <a:t>α π</a:t>
            </a:r>
            <a:r>
              <a:rPr lang="en-US" sz="3200" dirty="0" err="1"/>
              <a:t>ροσεγγίσεως</a:t>
            </a:r>
            <a:r>
              <a:rPr lang="en-US" sz="3200" dirty="0"/>
              <a:t> π</a:t>
            </a:r>
            <a:r>
              <a:rPr lang="en-US" sz="3200" dirty="0" err="1"/>
              <a:t>ρὸς</a:t>
            </a:r>
            <a:r>
              <a:rPr lang="en-US" sz="3200" dirty="0"/>
              <a:t> α</a:t>
            </a:r>
            <a:r>
              <a:rPr lang="en-US" sz="3200" dirty="0" err="1"/>
              <a:t>ὐτὴν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οῦ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Θεοῦ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ἀμέσου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χωρὶς</a:t>
            </a:r>
            <a:r>
              <a:rPr lang="en-US" sz="3200" dirty="0"/>
              <a:t> </a:t>
            </a:r>
            <a:r>
              <a:rPr lang="en-US" sz="3200" dirty="0" err="1"/>
              <a:t>σχετικὴ</a:t>
            </a:r>
            <a:r>
              <a:rPr lang="en-US" sz="3200" dirty="0"/>
              <a:t> </a:t>
            </a:r>
            <a:r>
              <a:rPr lang="en-US" sz="3200" dirty="0" err="1"/>
              <a:t>χειρ</a:t>
            </a:r>
            <a:r>
              <a:rPr lang="en-US" sz="3200" dirty="0"/>
              <a:t>α</a:t>
            </a:r>
            <a:r>
              <a:rPr lang="en-US" sz="3200" dirty="0" err="1"/>
              <a:t>γωγί</a:t>
            </a:r>
            <a:r>
              <a:rPr lang="en-US" sz="3200" dirty="0"/>
              <a:t>α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</a:t>
            </a:r>
            <a:r>
              <a:rPr lang="en-US" sz="3200" dirty="0" err="1"/>
              <a:t>νοήσεως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τελουμένων</a:t>
            </a:r>
            <a:r>
              <a:rPr lang="en-US" sz="3200" dirty="0"/>
              <a:t>,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λεγομένων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ψ</a:t>
            </a:r>
            <a:r>
              <a:rPr lang="en-US" sz="3200" dirty="0"/>
              <a:t>α</a:t>
            </a:r>
            <a:r>
              <a:rPr lang="en-US" sz="3200" dirty="0" err="1"/>
              <a:t>λλομένων</a:t>
            </a:r>
            <a:r>
              <a:rPr lang="en-US" sz="3200" dirty="0"/>
              <a:t>.</a:t>
            </a:r>
            <a:endParaRPr lang="en-GR" sz="32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196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F7D42-294B-3E42-B0DB-812A6D351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564" y="82193"/>
            <a:ext cx="11220237" cy="205483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77A2A9-1825-DD48-8449-6D0737B584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483" y="791110"/>
            <a:ext cx="11148316" cy="6066890"/>
          </a:xfrm>
        </p:spPr>
        <p:txBody>
          <a:bodyPr>
            <a:normAutofit/>
          </a:bodyPr>
          <a:lstStyle/>
          <a:p>
            <a:r>
              <a:rPr lang="el-GR" sz="3200" dirty="0"/>
              <a:t>Σ</a:t>
            </a:r>
            <a:r>
              <a:rPr lang="en-US" sz="3200" dirty="0" err="1"/>
              <a:t>ημ</a:t>
            </a:r>
            <a:r>
              <a:rPr lang="en-US" sz="3200" dirty="0"/>
              <a:t>α</a:t>
            </a:r>
            <a:r>
              <a:rPr lang="en-US" sz="3200" dirty="0" err="1"/>
              <a:t>ντικότ</a:t>
            </a:r>
            <a:r>
              <a:rPr lang="en-US" sz="3200" dirty="0"/>
              <a:t>α</a:t>
            </a:r>
            <a:r>
              <a:rPr lang="en-US" sz="3200" dirty="0" err="1"/>
              <a:t>το</a:t>
            </a:r>
            <a:r>
              <a:rPr lang="en-US" sz="3200" dirty="0"/>
              <a:t> </a:t>
            </a:r>
            <a:r>
              <a:rPr lang="el-GR" sz="3200" dirty="0"/>
              <a:t> </a:t>
            </a:r>
            <a:r>
              <a:rPr lang="en-US" sz="3200" dirty="0" err="1"/>
              <a:t>ἱστορικὸ</a:t>
            </a:r>
            <a:r>
              <a:rPr lang="en-US" sz="3200" dirty="0"/>
              <a:t> πα</a:t>
            </a:r>
            <a:r>
              <a:rPr lang="en-US" sz="3200" dirty="0" err="1"/>
              <a:t>ράδειγμ</a:t>
            </a:r>
            <a:r>
              <a:rPr lang="en-US" sz="3200" dirty="0"/>
              <a:t>α </a:t>
            </a:r>
            <a:r>
              <a:rPr lang="en-US" sz="3200" dirty="0" err="1"/>
              <a:t>λειτουργικοῦ</a:t>
            </a:r>
            <a:r>
              <a:rPr lang="en-US" sz="3200" dirty="0"/>
              <a:t> </a:t>
            </a:r>
            <a:r>
              <a:rPr lang="en-US" sz="3200" dirty="0" err="1"/>
              <a:t>κηρύγμ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 </a:t>
            </a:r>
            <a:r>
              <a:rPr lang="el-GR" sz="3200" dirty="0"/>
              <a:t>είναι οι</a:t>
            </a:r>
            <a:r>
              <a:rPr lang="en-US" sz="3200" dirty="0"/>
              <a:t> «</a:t>
            </a:r>
            <a:r>
              <a:rPr lang="en-US" sz="3200" dirty="0" err="1"/>
              <a:t>Μυστ</a:t>
            </a:r>
            <a:r>
              <a:rPr lang="en-US" sz="3200" dirty="0"/>
              <a:t>α</a:t>
            </a:r>
            <a:r>
              <a:rPr lang="en-US" sz="3200" dirty="0" err="1"/>
              <a:t>γωγικὲς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τηχήσεις</a:t>
            </a:r>
            <a:r>
              <a:rPr lang="en-US" sz="3200" dirty="0"/>
              <a:t>»</a:t>
            </a:r>
            <a:r>
              <a:rPr lang="el-GR" sz="3200" dirty="0"/>
              <a:t>:</a:t>
            </a:r>
          </a:p>
          <a:p>
            <a:pPr marL="0" indent="0">
              <a:buNone/>
            </a:pPr>
            <a:r>
              <a:rPr lang="el-GR" sz="3200" dirty="0"/>
              <a:t>    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ινήσιμο</a:t>
            </a:r>
            <a:r>
              <a:rPr lang="en-US" sz="3200" dirty="0"/>
              <a:t> </a:t>
            </a:r>
            <a:r>
              <a:rPr lang="en-US" sz="3200" dirty="0" err="1"/>
              <a:t>ἑ</a:t>
            </a:r>
            <a:r>
              <a:rPr lang="en-US" sz="3200" dirty="0"/>
              <a:t>β</a:t>
            </a:r>
            <a:r>
              <a:rPr lang="en-US" sz="3200" dirty="0" err="1"/>
              <a:t>δομάδ</a:t>
            </a:r>
            <a:r>
              <a:rPr lang="en-US" sz="3200" dirty="0"/>
              <a:t>α </a:t>
            </a:r>
            <a:r>
              <a:rPr lang="en-US" sz="3200" dirty="0" err="1"/>
              <a:t>τῶν</a:t>
            </a:r>
            <a:r>
              <a:rPr lang="en-US" sz="3200" dirty="0"/>
              <a:t> π</a:t>
            </a:r>
            <a:r>
              <a:rPr lang="en-US" sz="3200" dirty="0" err="1"/>
              <a:t>ρώτων</a:t>
            </a:r>
            <a:r>
              <a:rPr lang="en-US" sz="3200" dirty="0"/>
              <a:t> α</a:t>
            </a:r>
            <a:r>
              <a:rPr lang="en-US" sz="3200" dirty="0" err="1"/>
              <a:t>ἰώνων</a:t>
            </a:r>
            <a:r>
              <a:rPr lang="el-GR" sz="3200" dirty="0"/>
              <a:t>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νεοφώτιστοι</a:t>
            </a:r>
            <a:r>
              <a:rPr lang="en-US" sz="3200" dirty="0"/>
              <a:t> πα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κολουθοῦσ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νέο</a:t>
            </a:r>
            <a:r>
              <a:rPr lang="en-US" sz="3200" dirty="0"/>
              <a:t> </a:t>
            </a:r>
            <a:r>
              <a:rPr lang="en-US" sz="3200" dirty="0" err="1"/>
              <a:t>κύκλο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τηχήσεων</a:t>
            </a:r>
            <a:r>
              <a:rPr lang="en-US" sz="3200" dirty="0"/>
              <a:t>,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οῖες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εκράτησε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ὀνομάζοντ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«</a:t>
            </a:r>
            <a:r>
              <a:rPr lang="en-US" sz="3200" dirty="0" err="1"/>
              <a:t>Μυστ</a:t>
            </a:r>
            <a:r>
              <a:rPr lang="en-US" sz="3200" dirty="0"/>
              <a:t>α</a:t>
            </a:r>
            <a:r>
              <a:rPr lang="en-US" sz="3200" dirty="0" err="1"/>
              <a:t>γωγικὲς</a:t>
            </a:r>
            <a:r>
              <a:rPr lang="en-US" sz="3200" dirty="0"/>
              <a:t>». </a:t>
            </a:r>
            <a:r>
              <a:rPr lang="en-US" sz="3200" dirty="0" err="1"/>
              <a:t>Τὸ</a:t>
            </a:r>
            <a:r>
              <a:rPr lang="en-US" sz="3200" dirty="0"/>
              <a:t> π</a:t>
            </a:r>
            <a:r>
              <a:rPr lang="en-US" sz="3200" dirty="0" err="1"/>
              <a:t>εριεχόμενό</a:t>
            </a:r>
            <a:r>
              <a:rPr lang="en-US" sz="3200" dirty="0"/>
              <a:t> </a:t>
            </a:r>
            <a:r>
              <a:rPr lang="en-US" sz="3200" dirty="0" err="1"/>
              <a:t>τους</a:t>
            </a:r>
            <a:r>
              <a:rPr lang="en-US" sz="3200" dirty="0"/>
              <a:t>, </a:t>
            </a:r>
            <a:r>
              <a:rPr lang="en-US" sz="3200" dirty="0" err="1"/>
              <a:t>ἀλλὰ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συνθῆκες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οῖες</a:t>
            </a:r>
            <a:r>
              <a:rPr lang="en-US" sz="3200" dirty="0"/>
              <a:t> </a:t>
            </a:r>
            <a:r>
              <a:rPr lang="en-US" sz="3200" dirty="0" err="1"/>
              <a:t>ἐξεφωνοῦντο</a:t>
            </a:r>
            <a:r>
              <a:rPr lang="en-US" sz="3200" dirty="0"/>
              <a:t>, </a:t>
            </a:r>
            <a:r>
              <a:rPr lang="en-US" sz="3200" dirty="0" err="1"/>
              <a:t>διέφερ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οὐσι</a:t>
            </a:r>
            <a:r>
              <a:rPr lang="en-US" sz="3200" dirty="0"/>
              <a:t>α</a:t>
            </a:r>
            <a:r>
              <a:rPr lang="en-US" sz="3200" dirty="0" err="1"/>
              <a:t>στικῶς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dirty="0" err="1"/>
              <a:t>ἀντίστοιχες</a:t>
            </a:r>
            <a:r>
              <a:rPr lang="en-US" sz="3200" dirty="0"/>
              <a:t> π</a:t>
            </a:r>
            <a:r>
              <a:rPr lang="en-US" sz="3200" dirty="0" err="1"/>
              <a:t>ρο</a:t>
            </a:r>
            <a:r>
              <a:rPr lang="en-US" sz="3200" dirty="0"/>
              <a:t>βαπ</a:t>
            </a:r>
            <a:r>
              <a:rPr lang="en-US" sz="3200" dirty="0" err="1"/>
              <a:t>τισμ</a:t>
            </a:r>
            <a:r>
              <a:rPr lang="en-US" sz="3200" dirty="0"/>
              <a:t>α</a:t>
            </a:r>
            <a:r>
              <a:rPr lang="en-US" sz="3200" dirty="0" err="1"/>
              <a:t>τικὲς</a:t>
            </a:r>
            <a:r>
              <a:rPr lang="en-US" sz="3200" dirty="0"/>
              <a:t> (</a:t>
            </a:r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ονομ</a:t>
            </a:r>
            <a:r>
              <a:rPr lang="en-US" sz="3200" dirty="0"/>
              <a:t>α</a:t>
            </a:r>
            <a:r>
              <a:rPr lang="en-US" sz="3200" dirty="0" err="1"/>
              <a:t>ζόμενες</a:t>
            </a:r>
            <a:r>
              <a:rPr lang="en-US" sz="3200" dirty="0"/>
              <a:t> «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τηχήσεις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Φωτιζομένων</a:t>
            </a:r>
            <a:r>
              <a:rPr lang="en-US" sz="3200" dirty="0"/>
              <a:t>»). </a:t>
            </a:r>
            <a:r>
              <a:rPr lang="en-US" sz="3200" dirty="0" err="1"/>
              <a:t>Στόχος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τηχήσεων</a:t>
            </a:r>
            <a:r>
              <a:rPr lang="en-US" sz="3200" dirty="0"/>
              <a:t> α</a:t>
            </a:r>
            <a:r>
              <a:rPr lang="en-US" sz="3200" dirty="0" err="1"/>
              <a:t>ὐτῶν</a:t>
            </a:r>
            <a:r>
              <a:rPr lang="en-US" sz="3200" dirty="0"/>
              <a:t> </a:t>
            </a:r>
            <a:r>
              <a:rPr lang="en-US" sz="3200" dirty="0" err="1"/>
              <a:t>ἦτ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εξήγηση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π</a:t>
            </a:r>
            <a:r>
              <a:rPr lang="en-US" sz="3200" dirty="0" err="1"/>
              <a:t>ροηγηθέντος</a:t>
            </a:r>
            <a:r>
              <a:rPr lang="en-US" sz="3200" dirty="0"/>
              <a:t> </a:t>
            </a:r>
            <a:r>
              <a:rPr lang="en-US" sz="3200" dirty="0" err="1"/>
              <a:t>Β</a:t>
            </a:r>
            <a:r>
              <a:rPr lang="en-US" sz="3200" dirty="0"/>
              <a:t>απ</a:t>
            </a:r>
            <a:r>
              <a:rPr lang="en-US" sz="3200" dirty="0" err="1"/>
              <a:t>τίσμ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, </a:t>
            </a:r>
            <a:r>
              <a:rPr lang="en-US" sz="3200" dirty="0" err="1"/>
              <a:t>Χρίσμ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Θεί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Εὐχ</a:t>
            </a:r>
            <a:r>
              <a:rPr lang="en-US" sz="3200" dirty="0"/>
              <a:t>α</a:t>
            </a:r>
            <a:r>
              <a:rPr lang="en-US" sz="3200" dirty="0" err="1"/>
              <a:t>ριστί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.</a:t>
            </a:r>
            <a:endParaRPr lang="el-GR" sz="3200" dirty="0"/>
          </a:p>
          <a:p>
            <a:pPr marL="0" indent="0">
              <a:buNone/>
            </a:pPr>
            <a:endParaRPr lang="en-GR" dirty="0"/>
          </a:p>
          <a:p>
            <a:endParaRPr lang="en-GR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148016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385D9-4EED-8F4E-A45D-6DB8759EA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93" y="154113"/>
            <a:ext cx="11271607" cy="246580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BB2BB-8E1F-2D45-A64F-010E78E2E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93" y="503434"/>
            <a:ext cx="11271607" cy="6200453"/>
          </a:xfrm>
        </p:spPr>
        <p:txBody>
          <a:bodyPr/>
          <a:lstStyle/>
          <a:p>
            <a:r>
              <a:rPr lang="el-GR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ιτέλεση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Μυστ</a:t>
            </a:r>
            <a:r>
              <a:rPr lang="en-US" sz="3200" dirty="0"/>
              <a:t>α</a:t>
            </a:r>
            <a:r>
              <a:rPr lang="en-US" sz="3200" dirty="0" err="1"/>
              <a:t>γωγικῶν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τηχήσεων</a:t>
            </a:r>
            <a:r>
              <a:rPr lang="en-US" sz="3200" dirty="0"/>
              <a:t> </a:t>
            </a:r>
            <a:r>
              <a:rPr lang="en-US" sz="3200" dirty="0" err="1"/>
              <a:t>μετὰ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Βά</a:t>
            </a:r>
            <a:r>
              <a:rPr lang="en-US" sz="3200" dirty="0"/>
              <a:t>π</a:t>
            </a:r>
            <a:r>
              <a:rPr lang="en-US" sz="3200" dirty="0" err="1"/>
              <a:t>τισμ</a:t>
            </a:r>
            <a:r>
              <a:rPr lang="en-US" sz="3200" dirty="0"/>
              <a:t>α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οδηλώνει</a:t>
            </a:r>
            <a:r>
              <a:rPr lang="en-US" sz="3200" dirty="0"/>
              <a:t> </a:t>
            </a:r>
            <a:r>
              <a:rPr lang="en-US" sz="3200" dirty="0" err="1"/>
              <a:t>δύο</a:t>
            </a:r>
            <a:r>
              <a:rPr lang="en-US" sz="3200" dirty="0"/>
              <a:t> </a:t>
            </a:r>
            <a:r>
              <a:rPr lang="en-US" sz="3200" dirty="0" err="1"/>
              <a:t>τινὰ</a:t>
            </a:r>
            <a:r>
              <a:rPr lang="en-US" sz="3200" dirty="0"/>
              <a:t>: </a:t>
            </a:r>
            <a:r>
              <a:rPr lang="en-US" sz="3200" dirty="0" err="1"/>
              <a:t>ὅτι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οτελεῖ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κέντρο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ἐκκλησι</a:t>
            </a:r>
            <a:r>
              <a:rPr lang="en-US" sz="3200" dirty="0"/>
              <a:t>α</a:t>
            </a:r>
            <a:r>
              <a:rPr lang="en-US" sz="3200" dirty="0" err="1"/>
              <a:t>στικῆς</a:t>
            </a:r>
            <a:r>
              <a:rPr lang="en-US" sz="3200" dirty="0"/>
              <a:t> </a:t>
            </a:r>
            <a:r>
              <a:rPr lang="en-US" sz="3200" dirty="0" err="1"/>
              <a:t>διδ</a:t>
            </a:r>
            <a:r>
              <a:rPr lang="en-US" sz="3200" dirty="0"/>
              <a:t>α</a:t>
            </a:r>
            <a:r>
              <a:rPr lang="en-US" sz="3200" dirty="0" err="1"/>
              <a:t>χῆς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π</a:t>
            </a:r>
            <a:r>
              <a:rPr lang="en-US" sz="3200" dirty="0" err="1"/>
              <a:t>ερὶ</a:t>
            </a:r>
            <a:r>
              <a:rPr lang="en-US" sz="3200" dirty="0"/>
              <a:t> α</a:t>
            </a:r>
            <a:r>
              <a:rPr lang="en-US" sz="3200" dirty="0" err="1"/>
              <a:t>ὐτῆς</a:t>
            </a:r>
            <a:r>
              <a:rPr lang="en-US" sz="3200" dirty="0"/>
              <a:t> </a:t>
            </a:r>
            <a:r>
              <a:rPr lang="en-US" sz="3200" dirty="0" err="1"/>
              <a:t>κήρυγμ</a:t>
            </a:r>
            <a:r>
              <a:rPr lang="en-US" sz="3200" dirty="0"/>
              <a:t>α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ἔργο</a:t>
            </a:r>
            <a:r>
              <a:rPr lang="en-US" sz="3200" dirty="0"/>
              <a:t> </a:t>
            </a:r>
            <a:r>
              <a:rPr lang="en-US" sz="3200" dirty="0" err="1"/>
              <a:t>δυσκολότ</a:t>
            </a:r>
            <a:r>
              <a:rPr lang="en-US" sz="3200" dirty="0"/>
              <a:t>α</a:t>
            </a:r>
            <a:r>
              <a:rPr lang="en-US" sz="3200" dirty="0" err="1"/>
              <a:t>το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λί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εὐ</a:t>
            </a:r>
            <a:r>
              <a:rPr lang="en-US" sz="3200" dirty="0"/>
              <a:t>α</a:t>
            </a:r>
            <a:r>
              <a:rPr lang="en-US" sz="3200" dirty="0" err="1"/>
              <a:t>ίσθητο</a:t>
            </a:r>
            <a:r>
              <a:rPr lang="en-US" sz="3200" dirty="0"/>
              <a:t>,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οτέλεσμ</a:t>
            </a:r>
            <a:r>
              <a:rPr lang="en-US" sz="3200" dirty="0"/>
              <a:t>α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ιτελεῖ</a:t>
            </a:r>
            <a:r>
              <a:rPr lang="en-US" sz="3200" dirty="0"/>
              <a:t> </a:t>
            </a:r>
            <a:r>
              <a:rPr lang="en-US" sz="3200" dirty="0" err="1"/>
              <a:t>μόνο</a:t>
            </a:r>
            <a:r>
              <a:rPr lang="en-US" sz="3200" dirty="0"/>
              <a:t> </a:t>
            </a:r>
            <a:r>
              <a:rPr lang="en-US" sz="3200" dirty="0" err="1"/>
              <a:t>μετὰ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Βά</a:t>
            </a:r>
            <a:r>
              <a:rPr lang="en-US" sz="3200" dirty="0"/>
              <a:t>π</a:t>
            </a:r>
            <a:r>
              <a:rPr lang="en-US" sz="3200" dirty="0" err="1"/>
              <a:t>τισμ</a:t>
            </a:r>
            <a:r>
              <a:rPr lang="en-US" sz="3200" dirty="0"/>
              <a:t>α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ἐνόσω</a:t>
            </a:r>
            <a:r>
              <a:rPr lang="en-US" sz="3200" dirty="0"/>
              <a:t> </a:t>
            </a:r>
            <a:r>
              <a:rPr lang="en-US" sz="3200" dirty="0" err="1"/>
              <a:t>εἶχε</a:t>
            </a:r>
            <a:r>
              <a:rPr lang="en-US" sz="3200" dirty="0"/>
              <a:t> π</a:t>
            </a:r>
            <a:r>
              <a:rPr lang="en-US" sz="3200" dirty="0" err="1"/>
              <a:t>ροηγηθεῖ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τηχητικὴ</a:t>
            </a:r>
            <a:r>
              <a:rPr lang="en-US" sz="3200" dirty="0"/>
              <a:t> </a:t>
            </a:r>
            <a:r>
              <a:rPr lang="en-US" sz="3200" dirty="0" err="1"/>
              <a:t>διδ</a:t>
            </a:r>
            <a:r>
              <a:rPr lang="en-US" sz="3200" dirty="0"/>
              <a:t>α</a:t>
            </a:r>
            <a:r>
              <a:rPr lang="en-US" sz="3200" dirty="0" err="1"/>
              <a:t>σκ</a:t>
            </a:r>
            <a:r>
              <a:rPr lang="en-US" sz="3200" dirty="0"/>
              <a:t>α</a:t>
            </a:r>
            <a:r>
              <a:rPr lang="en-US" sz="3200" dirty="0" err="1"/>
              <a:t>λί</a:t>
            </a:r>
            <a:r>
              <a:rPr lang="en-US" sz="3200" dirty="0"/>
              <a:t>α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ὅλων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θεμάτων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π</a:t>
            </a:r>
            <a:r>
              <a:rPr lang="en-US" sz="3200" dirty="0" err="1"/>
              <a:t>ίστεως</a:t>
            </a:r>
            <a:r>
              <a:rPr lang="en-US" sz="3200" dirty="0"/>
              <a:t>.</a:t>
            </a:r>
            <a:endParaRPr lang="el-GR" sz="3200" dirty="0"/>
          </a:p>
          <a:p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Μυστ</a:t>
            </a:r>
            <a:r>
              <a:rPr lang="en-US" sz="3200" dirty="0"/>
              <a:t>α</a:t>
            </a:r>
            <a:r>
              <a:rPr lang="en-US" sz="3200" dirty="0" err="1"/>
              <a:t>γωγικὲς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τηχήσεις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ετέλεσ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μί</a:t>
            </a:r>
            <a:r>
              <a:rPr lang="en-US" sz="3200" dirty="0"/>
              <a:t>α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dirty="0" err="1"/>
              <a:t>σημ</a:t>
            </a:r>
            <a:r>
              <a:rPr lang="en-US" sz="3200" dirty="0"/>
              <a:t>α</a:t>
            </a:r>
            <a:r>
              <a:rPr lang="en-US" sz="3200" dirty="0" err="1"/>
              <a:t>ντικότερες</a:t>
            </a:r>
            <a:r>
              <a:rPr lang="en-US" sz="3200" dirty="0"/>
              <a:t> π</a:t>
            </a:r>
            <a:r>
              <a:rPr lang="en-US" sz="3200" dirty="0" err="1"/>
              <a:t>τυχὲς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κηρύγμ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. </a:t>
            </a:r>
            <a:r>
              <a:rPr lang="en-US" sz="3200" dirty="0" err="1"/>
              <a:t>Ὁ</a:t>
            </a:r>
            <a:r>
              <a:rPr lang="en-US" sz="3200" dirty="0"/>
              <a:t> βα</a:t>
            </a:r>
            <a:r>
              <a:rPr lang="en-US" sz="3200" dirty="0" err="1"/>
              <a:t>σικὸς</a:t>
            </a:r>
            <a:r>
              <a:rPr lang="en-US" sz="3200" dirty="0"/>
              <a:t> </a:t>
            </a:r>
            <a:r>
              <a:rPr lang="en-US" sz="3200" dirty="0" err="1"/>
              <a:t>ἄξον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π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γμ</a:t>
            </a:r>
            <a:r>
              <a:rPr lang="en-US" sz="3200" dirty="0"/>
              <a:t>α</a:t>
            </a:r>
            <a:r>
              <a:rPr lang="en-US" sz="3200" dirty="0" err="1"/>
              <a:t>το</a:t>
            </a:r>
            <a:r>
              <a:rPr lang="en-US" sz="3200" dirty="0"/>
              <a:t>π</a:t>
            </a:r>
            <a:r>
              <a:rPr lang="en-US" sz="3200" dirty="0" err="1"/>
              <a:t>οιήσεώς</a:t>
            </a:r>
            <a:r>
              <a:rPr lang="en-US" sz="3200" dirty="0"/>
              <a:t> </a:t>
            </a:r>
            <a:r>
              <a:rPr lang="en-US" sz="3200" dirty="0" err="1"/>
              <a:t>τους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ῆρξε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ἀνάλυση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Ἰωάννην</a:t>
            </a:r>
            <a:r>
              <a:rPr lang="en-US" sz="3200" dirty="0"/>
              <a:t> </a:t>
            </a:r>
            <a:r>
              <a:rPr lang="en-US" sz="3200" dirty="0" err="1"/>
              <a:t>Εὐ</a:t>
            </a:r>
            <a:r>
              <a:rPr lang="en-US" sz="3200" dirty="0"/>
              <a:t>α</a:t>
            </a:r>
            <a:r>
              <a:rPr lang="en-US" sz="3200" dirty="0" err="1"/>
              <a:t>γγελίου</a:t>
            </a:r>
            <a:r>
              <a:rPr lang="en-US" sz="3200" dirty="0"/>
              <a:t>,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λεγομένου</a:t>
            </a:r>
            <a:r>
              <a:rPr lang="en-US" sz="3200" dirty="0"/>
              <a:t> «</a:t>
            </a:r>
            <a:r>
              <a:rPr lang="en-US" sz="3200" dirty="0" err="1"/>
              <a:t>λειτουργικοῦ</a:t>
            </a:r>
            <a:r>
              <a:rPr lang="en-US" sz="3200" dirty="0"/>
              <a:t> </a:t>
            </a:r>
            <a:r>
              <a:rPr lang="en-US" sz="3200" dirty="0" err="1"/>
              <a:t>Εὐ</a:t>
            </a:r>
            <a:r>
              <a:rPr lang="en-US" sz="3200" dirty="0"/>
              <a:t>α</a:t>
            </a:r>
            <a:r>
              <a:rPr lang="en-US" sz="3200" dirty="0" err="1"/>
              <a:t>γγελίου</a:t>
            </a:r>
            <a:r>
              <a:rPr lang="en-US" sz="3200" dirty="0"/>
              <a:t>»</a:t>
            </a:r>
            <a:r>
              <a:rPr lang="el-GR" sz="3200" dirty="0"/>
              <a:t>.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ἀνάλυση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Βί</a:t>
            </a:r>
            <a:r>
              <a:rPr lang="en-US" sz="3200" dirty="0"/>
              <a:t>β</a:t>
            </a:r>
            <a:r>
              <a:rPr lang="en-US" sz="3200" dirty="0" err="1"/>
              <a:t>λου</a:t>
            </a:r>
            <a:r>
              <a:rPr lang="en-US" sz="3200" dirty="0"/>
              <a:t>, π</a:t>
            </a:r>
            <a:r>
              <a:rPr lang="en-US" sz="3200" dirty="0" err="1"/>
              <a:t>άντως</a:t>
            </a:r>
            <a:r>
              <a:rPr lang="en-US" sz="3200" dirty="0"/>
              <a:t>,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τεῖχε</a:t>
            </a:r>
            <a:r>
              <a:rPr lang="en-US" sz="3200" dirty="0"/>
              <a:t> </a:t>
            </a:r>
            <a:r>
              <a:rPr lang="en-US" sz="3200" dirty="0" err="1"/>
              <a:t>σημ</a:t>
            </a:r>
            <a:r>
              <a:rPr lang="en-US" sz="3200" dirty="0"/>
              <a:t>α</a:t>
            </a:r>
            <a:r>
              <a:rPr lang="en-US" sz="3200" dirty="0" err="1"/>
              <a:t>ντικὴ</a:t>
            </a:r>
            <a:r>
              <a:rPr lang="en-US" sz="3200" dirty="0"/>
              <a:t> </a:t>
            </a:r>
            <a:r>
              <a:rPr lang="en-US" sz="3200" dirty="0" err="1"/>
              <a:t>θέση</a:t>
            </a:r>
            <a:r>
              <a:rPr lang="en-US" sz="3200" dirty="0"/>
              <a:t> </a:t>
            </a:r>
            <a:r>
              <a:rPr lang="en-US" sz="3200" dirty="0" err="1"/>
              <a:t>στὶς</a:t>
            </a:r>
            <a:r>
              <a:rPr lang="en-US" sz="3200" dirty="0"/>
              <a:t> </a:t>
            </a:r>
            <a:r>
              <a:rPr lang="en-US" sz="3200" dirty="0" err="1"/>
              <a:t>Μυστ</a:t>
            </a:r>
            <a:r>
              <a:rPr lang="en-US" sz="3200" dirty="0"/>
              <a:t>α</a:t>
            </a:r>
            <a:r>
              <a:rPr lang="en-US" sz="3200" dirty="0" err="1"/>
              <a:t>γωγικὲς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τηχήσεις</a:t>
            </a:r>
            <a:r>
              <a:rPr lang="en-US" sz="3200" dirty="0"/>
              <a:t>.</a:t>
            </a:r>
            <a:r>
              <a:rPr lang="en-GR" sz="3200" dirty="0">
                <a:effectLst/>
              </a:rPr>
              <a:t>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28322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42002-C919-4248-A478-3CB34A813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661" y="143839"/>
            <a:ext cx="11179139" cy="267127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05D6C-37E3-D44D-AC29-9F28270751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772" y="955497"/>
            <a:ext cx="11025027" cy="4417887"/>
          </a:xfrm>
        </p:spPr>
        <p:txBody>
          <a:bodyPr/>
          <a:lstStyle/>
          <a:p>
            <a:r>
              <a:rPr lang="en-US" sz="3200" dirty="0" err="1"/>
              <a:t>Μί</a:t>
            </a:r>
            <a:r>
              <a:rPr lang="en-US" sz="3200" dirty="0"/>
              <a:t>α </a:t>
            </a:r>
            <a:r>
              <a:rPr lang="en-US" sz="3200" dirty="0" err="1"/>
              <a:t>ἀκόμ</a:t>
            </a:r>
            <a:r>
              <a:rPr lang="en-US" sz="3200" dirty="0"/>
              <a:t>α </a:t>
            </a:r>
            <a:r>
              <a:rPr lang="en-US" sz="3200" dirty="0" err="1"/>
              <a:t>σημ</a:t>
            </a:r>
            <a:r>
              <a:rPr lang="en-US" sz="3200" dirty="0"/>
              <a:t>α</a:t>
            </a:r>
            <a:r>
              <a:rPr lang="en-US" sz="3200" dirty="0" err="1"/>
              <a:t>ντικὴ</a:t>
            </a:r>
            <a:r>
              <a:rPr lang="en-US" sz="3200" dirty="0"/>
              <a:t> </a:t>
            </a:r>
            <a:r>
              <a:rPr lang="en-US" sz="3200" dirty="0" err="1"/>
              <a:t>θεμ</a:t>
            </a:r>
            <a:r>
              <a:rPr lang="en-US" sz="3200" dirty="0"/>
              <a:t>α</a:t>
            </a:r>
            <a:r>
              <a:rPr lang="en-US" sz="3200" dirty="0" err="1"/>
              <a:t>τολογί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λειτουργικοῦ</a:t>
            </a:r>
            <a:r>
              <a:rPr lang="en-US" sz="3200" dirty="0"/>
              <a:t> </a:t>
            </a:r>
            <a:r>
              <a:rPr lang="en-US" sz="3200" dirty="0" err="1"/>
              <a:t>κηρύγμ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π</a:t>
            </a:r>
            <a:r>
              <a:rPr lang="en-US" sz="3200" dirty="0" err="1"/>
              <a:t>ορεῖ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ἐκείνη</a:t>
            </a:r>
            <a:r>
              <a:rPr lang="en-US" sz="3200" dirty="0"/>
              <a:t> π</a:t>
            </a:r>
            <a:r>
              <a:rPr lang="en-US" sz="3200" dirty="0" err="1"/>
              <a:t>οὺ</a:t>
            </a:r>
            <a:r>
              <a:rPr lang="en-US" sz="3200" dirty="0"/>
              <a:t> </a:t>
            </a:r>
            <a:r>
              <a:rPr lang="en-US" sz="3200" dirty="0" err="1"/>
              <a:t>σχετίζετ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dirty="0" err="1"/>
              <a:t>ἑορτές</a:t>
            </a:r>
            <a:r>
              <a:rPr lang="en-US" sz="3200" dirty="0"/>
              <a:t>. </a:t>
            </a:r>
            <a:r>
              <a:rPr lang="en-US" sz="3200" dirty="0" err="1"/>
              <a:t>Ἡ</a:t>
            </a:r>
            <a:r>
              <a:rPr lang="en-US" sz="3200" dirty="0"/>
              <a:t> π</a:t>
            </a:r>
            <a:r>
              <a:rPr lang="en-US" sz="3200" dirty="0" err="1"/>
              <a:t>οικιλί</a:t>
            </a:r>
            <a:r>
              <a:rPr lang="en-US" sz="3200" dirty="0"/>
              <a:t>α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ἑορτῶν</a:t>
            </a:r>
            <a:r>
              <a:rPr lang="en-US" sz="3200" dirty="0"/>
              <a:t> (</a:t>
            </a:r>
            <a:r>
              <a:rPr lang="en-US" sz="3200" dirty="0" err="1"/>
              <a:t>δεσ</a:t>
            </a:r>
            <a:r>
              <a:rPr lang="en-US" sz="3200" dirty="0"/>
              <a:t>π</a:t>
            </a:r>
            <a:r>
              <a:rPr lang="en-US" sz="3200" dirty="0" err="1"/>
              <a:t>οτικές</a:t>
            </a:r>
            <a:r>
              <a:rPr lang="en-US" sz="3200" dirty="0"/>
              <a:t>, </a:t>
            </a:r>
            <a:r>
              <a:rPr lang="en-US" sz="3200" dirty="0" err="1"/>
              <a:t>θεομητορικές</a:t>
            </a:r>
            <a:r>
              <a:rPr lang="en-US" sz="3200" dirty="0"/>
              <a:t>, </a:t>
            </a:r>
            <a:r>
              <a:rPr lang="en-US" sz="3200" dirty="0" err="1"/>
              <a:t>ἑορτὲς</a:t>
            </a:r>
            <a:r>
              <a:rPr lang="en-US" sz="3200" dirty="0"/>
              <a:t> </a:t>
            </a:r>
            <a:r>
              <a:rPr lang="en-US" sz="3200" dirty="0" err="1"/>
              <a:t>ἁγίων</a:t>
            </a:r>
            <a:r>
              <a:rPr lang="en-US" sz="3200" dirty="0"/>
              <a:t>, </a:t>
            </a:r>
            <a:r>
              <a:rPr lang="en-US" sz="3200" dirty="0" err="1"/>
              <a:t>ἑορτολογικοὶ</a:t>
            </a:r>
            <a:r>
              <a:rPr lang="en-US" sz="3200" dirty="0"/>
              <a:t> π</a:t>
            </a:r>
            <a:r>
              <a:rPr lang="en-US" sz="3200" dirty="0" err="1"/>
              <a:t>ερίοδοι</a:t>
            </a:r>
            <a:r>
              <a:rPr lang="en-US" sz="3200" dirty="0"/>
              <a:t> </a:t>
            </a:r>
            <a:r>
              <a:rPr lang="en-US" sz="3200" dirty="0" err="1"/>
              <a:t>Χριστουγέννων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. </a:t>
            </a:r>
            <a:r>
              <a:rPr lang="en-US" sz="3200" dirty="0" err="1"/>
              <a:t>Τεσσ</a:t>
            </a:r>
            <a:r>
              <a:rPr lang="en-US" sz="3200" dirty="0"/>
              <a:t>α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κοστῆς</a:t>
            </a:r>
            <a:r>
              <a:rPr lang="en-US" sz="3200" dirty="0"/>
              <a:t> </a:t>
            </a:r>
            <a:r>
              <a:rPr lang="en-US" sz="3200" dirty="0" err="1"/>
              <a:t>κλ</a:t>
            </a:r>
            <a:r>
              <a:rPr lang="en-US" sz="3200" dirty="0"/>
              <a:t>π.) </a:t>
            </a:r>
            <a:r>
              <a:rPr lang="en-US" sz="3200" dirty="0" err="1"/>
              <a:t>συνυφ</a:t>
            </a:r>
            <a:r>
              <a:rPr lang="en-US" sz="3200" dirty="0"/>
              <a:t>α</a:t>
            </a:r>
            <a:r>
              <a:rPr lang="en-US" sz="3200" dirty="0" err="1"/>
              <a:t>ίνετ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π</a:t>
            </a:r>
            <a:r>
              <a:rPr lang="en-US" sz="3200" dirty="0" err="1"/>
              <a:t>οικιλί</a:t>
            </a:r>
            <a:r>
              <a:rPr lang="en-US" sz="3200" dirty="0"/>
              <a:t>α </a:t>
            </a:r>
            <a:r>
              <a:rPr lang="en-US" sz="3200" dirty="0" err="1"/>
              <a:t>λειτουργικοῦ</a:t>
            </a:r>
            <a:r>
              <a:rPr lang="en-US" sz="3200" dirty="0"/>
              <a:t> </a:t>
            </a:r>
            <a:r>
              <a:rPr lang="en-US" sz="3200" dirty="0" err="1"/>
              <a:t>ἑόρτιου</a:t>
            </a:r>
            <a:r>
              <a:rPr lang="en-US" sz="3200" dirty="0"/>
              <a:t> π</a:t>
            </a:r>
            <a:r>
              <a:rPr lang="en-US" sz="3200" dirty="0" err="1"/>
              <a:t>ρογράμμ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.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συγκεκριμένο</a:t>
            </a:r>
            <a:r>
              <a:rPr lang="en-US" sz="3200" dirty="0"/>
              <a:t> π</a:t>
            </a:r>
            <a:r>
              <a:rPr lang="en-US" sz="3200" dirty="0" err="1"/>
              <a:t>ρόγρ</a:t>
            </a:r>
            <a:r>
              <a:rPr lang="en-US" sz="3200" dirty="0"/>
              <a:t>α</a:t>
            </a:r>
            <a:r>
              <a:rPr lang="en-US" sz="3200" dirty="0" err="1"/>
              <a:t>μμ</a:t>
            </a:r>
            <a:r>
              <a:rPr lang="en-US" sz="3200" dirty="0"/>
              <a:t>α πα</a:t>
            </a:r>
            <a:r>
              <a:rPr lang="en-US" sz="3200" dirty="0" err="1"/>
              <a:t>ρέχει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ἑορτολογικὴ</a:t>
            </a:r>
            <a:r>
              <a:rPr lang="en-US" sz="3200" dirty="0"/>
              <a:t> </a:t>
            </a:r>
            <a:r>
              <a:rPr lang="en-US" sz="3200" dirty="0" err="1"/>
              <a:t>θεμ</a:t>
            </a:r>
            <a:r>
              <a:rPr lang="en-US" sz="3200" dirty="0"/>
              <a:t>α</a:t>
            </a:r>
            <a:r>
              <a:rPr lang="en-US" sz="3200" dirty="0" err="1"/>
              <a:t>τολογί</a:t>
            </a:r>
            <a:r>
              <a:rPr lang="en-US" sz="3200" dirty="0"/>
              <a:t>α</a:t>
            </a:r>
            <a:r>
              <a:rPr lang="el-GR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78814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947</Words>
  <Application>Microsoft Macintosh PowerPoint</Application>
  <PresentationFormat>Widescreen</PresentationFormat>
  <Paragraphs>22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   ΛΕΙΤΟΥΡΓΙΚΟΣ Ἤ ΜΥΣΤΑΓΩΓΙΚΟΣ ΘΕΟΛΟΓΙΚΟΣ ΛΟΓΟΣ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Georgios Filias</dc:creator>
  <cp:lastModifiedBy>Georgios Filias</cp:lastModifiedBy>
  <cp:revision>58</cp:revision>
  <dcterms:created xsi:type="dcterms:W3CDTF">2020-11-05T13:23:08Z</dcterms:created>
  <dcterms:modified xsi:type="dcterms:W3CDTF">2020-11-15T10:01:01Z</dcterms:modified>
</cp:coreProperties>
</file>