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82"/>
  </p:normalViewPr>
  <p:slideViewPr>
    <p:cSldViewPr snapToGrid="0" snapToObjects="1">
      <p:cViewPr varScale="1">
        <p:scale>
          <a:sx n="144" d="100"/>
          <a:sy n="144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87C61-62AB-384D-AEB3-46D7E2801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580" y="143838"/>
            <a:ext cx="9394005" cy="1325367"/>
          </a:xfrm>
        </p:spPr>
        <p:txBody>
          <a:bodyPr>
            <a:normAutofit fontScale="90000"/>
          </a:bodyPr>
          <a:lstStyle/>
          <a:p>
            <a:br>
              <a:rPr lang="el-GR" sz="4000" b="1" dirty="0"/>
            </a:br>
            <a:br>
              <a:rPr lang="el-GR" sz="4000" b="1" dirty="0"/>
            </a:br>
            <a:br>
              <a:rPr lang="en-GR" dirty="0"/>
            </a:br>
            <a:r>
              <a:rPr lang="en-US" sz="4000" b="1" dirty="0"/>
              <a:t>ΛΕΙΤΟΥΡΓΙΚΟΣ </a:t>
            </a:r>
            <a:r>
              <a:rPr lang="en-US" sz="4000" b="1" dirty="0" err="1"/>
              <a:t>Ἤ</a:t>
            </a:r>
            <a:r>
              <a:rPr lang="en-US" sz="4000" b="1" dirty="0"/>
              <a:t> ΜΥΣΤΑΓΩΓΙΚΟΣ ΘΕΟΛΟΓΙΚΟΣ ΛΟΓΟΣ</a:t>
            </a:r>
            <a:endParaRPr lang="en-G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FFD91-3613-E845-8048-FC67DD965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967" y="1582220"/>
            <a:ext cx="10257034" cy="4808306"/>
          </a:xfrm>
        </p:spPr>
        <p:txBody>
          <a:bodyPr>
            <a:normAutofit/>
          </a:bodyPr>
          <a:lstStyle/>
          <a:p>
            <a:pPr algn="l"/>
            <a:r>
              <a:rPr lang="el-GR" sz="3200" dirty="0"/>
              <a:t>•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α </a:t>
            </a:r>
            <a:r>
              <a:rPr lang="en-US" sz="3200" dirty="0" err="1"/>
              <a:t>ἑνότητ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εἰσ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 </a:t>
            </a:r>
            <a:r>
              <a:rPr lang="en-US" sz="3200" dirty="0" err="1"/>
              <a:t>τονίστηκε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σύνδεσμος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π</a:t>
            </a:r>
            <a:r>
              <a:rPr lang="en-US" sz="3200" dirty="0" err="1"/>
              <a:t>ρώτου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α.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τ᾽ἀνάγκη</a:t>
            </a:r>
            <a:r>
              <a:rPr lang="en-US" sz="3200" dirty="0"/>
              <a:t> «</a:t>
            </a:r>
            <a:r>
              <a:rPr lang="en-US" sz="3200" dirty="0" err="1"/>
              <a:t>λειτουργικὸ</a:t>
            </a:r>
            <a:r>
              <a:rPr lang="en-US" sz="3200" dirty="0"/>
              <a:t>»,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σχετικὰ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l-GR" sz="3200" dirty="0"/>
          </a:p>
          <a:p>
            <a:pPr algn="l"/>
            <a:r>
              <a:rPr lang="el-GR" sz="3200" dirty="0"/>
              <a:t>•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ιτελεῖτο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 </a:t>
            </a:r>
            <a:r>
              <a:rPr lang="en-US" sz="3200" dirty="0" err="1"/>
              <a:t>ἀρχῆς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(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</a:t>
            </a:r>
            <a:r>
              <a:rPr lang="en-US" sz="3200" dirty="0" err="1"/>
              <a:t>συνάξεως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),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άνει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 </a:t>
            </a:r>
            <a:r>
              <a:rPr lang="en-US" sz="3200" dirty="0" err="1"/>
              <a:t>λειτουργικό</a:t>
            </a:r>
            <a:r>
              <a:rPr lang="en-US" sz="3200" dirty="0"/>
              <a:t>,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κι</a:t>
            </a:r>
            <a:r>
              <a:rPr lang="en-US" sz="3200" dirty="0"/>
              <a:t>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τεύετ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σχετικά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39270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E4C80-40E8-194D-B9F6-FCC03C89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164387"/>
            <a:ext cx="11240785" cy="236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A4978-E027-144F-B417-DA4D4DA0A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80" y="708917"/>
            <a:ext cx="11107220" cy="5887092"/>
          </a:xfrm>
        </p:spPr>
        <p:txBody>
          <a:bodyPr/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σύνδεση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ρητορικοῦ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ἑορτὲς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δημιούργησε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λεγόμενους</a:t>
            </a:r>
            <a:r>
              <a:rPr lang="en-US" sz="3200" dirty="0"/>
              <a:t> πα</a:t>
            </a:r>
            <a:r>
              <a:rPr lang="en-US" sz="3200" dirty="0" err="1"/>
              <a:t>νηγυρικοὺς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ἐγκωμι</a:t>
            </a:r>
            <a:r>
              <a:rPr lang="en-US" sz="3200" dirty="0"/>
              <a:t>α</a:t>
            </a:r>
            <a:r>
              <a:rPr lang="en-US" sz="3200" dirty="0" err="1"/>
              <a:t>στικοὺς</a:t>
            </a:r>
            <a:r>
              <a:rPr lang="en-US" sz="3200" dirty="0"/>
              <a:t> </a:t>
            </a:r>
            <a:r>
              <a:rPr lang="en-US" sz="3200" dirty="0" err="1"/>
              <a:t>λόγους</a:t>
            </a:r>
            <a:r>
              <a:rPr lang="en-US" sz="3200" dirty="0"/>
              <a:t>, </a:t>
            </a:r>
            <a:r>
              <a:rPr lang="en-US" sz="3200" dirty="0" err="1"/>
              <a:t>εἶδος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λλιεργήθηκε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ιτυχί</a:t>
            </a:r>
            <a:r>
              <a:rPr lang="en-US" sz="3200" dirty="0"/>
              <a:t>α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π</a:t>
            </a:r>
            <a:r>
              <a:rPr lang="en-US" sz="3200" dirty="0" err="1"/>
              <a:t>ροχριστι</a:t>
            </a:r>
            <a:r>
              <a:rPr lang="en-US" sz="3200" dirty="0"/>
              <a:t>α</a:t>
            </a:r>
            <a:r>
              <a:rPr lang="en-US" sz="3200" dirty="0" err="1"/>
              <a:t>νικὸ</a:t>
            </a:r>
            <a:r>
              <a:rPr lang="en-US" sz="3200" dirty="0"/>
              <a:t> (</a:t>
            </a:r>
            <a:r>
              <a:rPr lang="en-US" sz="3200" dirty="0" err="1"/>
              <a:t>ἑλληνικὸ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ἑλληνιστικὸ</a:t>
            </a:r>
            <a:r>
              <a:rPr lang="en-US" sz="3200" dirty="0"/>
              <a:t>) </a:t>
            </a:r>
            <a:r>
              <a:rPr lang="en-US" sz="3200" dirty="0" err="1"/>
              <a:t>κόσμο</a:t>
            </a:r>
            <a:r>
              <a:rPr lang="en-US" sz="3200" dirty="0"/>
              <a:t>.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ολλοὶ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λόγους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τέρων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σώθηκ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ἀνήκουν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᾽α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εἶδος</a:t>
            </a:r>
            <a:r>
              <a:rPr lang="en-US" sz="3200" dirty="0"/>
              <a:t>.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νεώτερους</a:t>
            </a:r>
            <a:r>
              <a:rPr lang="en-US" sz="3200" dirty="0"/>
              <a:t> πα</a:t>
            </a:r>
            <a:r>
              <a:rPr lang="en-US" sz="3200" dirty="0" err="1"/>
              <a:t>ρόμοιους</a:t>
            </a:r>
            <a:r>
              <a:rPr lang="en-US" sz="3200" dirty="0"/>
              <a:t> </a:t>
            </a:r>
            <a:r>
              <a:rPr lang="en-US" sz="3200" dirty="0" err="1"/>
              <a:t>λόγους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ὁμιλητικὴ</a:t>
            </a:r>
            <a:r>
              <a:rPr lang="en-US" sz="3200" dirty="0"/>
              <a:t> </a:t>
            </a:r>
            <a:r>
              <a:rPr lang="en-US" sz="3200" dirty="0" err="1"/>
              <a:t>συχνότητ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ιότητ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εἴδους</a:t>
            </a:r>
            <a:r>
              <a:rPr lang="en-US" sz="3200" dirty="0"/>
              <a:t> α</a:t>
            </a:r>
            <a:r>
              <a:rPr lang="en-US" sz="3200" dirty="0" err="1"/>
              <a:t>ὐτοῦ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λειτουργικὸ</a:t>
            </a:r>
            <a:r>
              <a:rPr lang="en-US" sz="3200" dirty="0"/>
              <a:t> </a:t>
            </a:r>
            <a:r>
              <a:rPr lang="en-US" sz="3200" dirty="0" err="1"/>
              <a:t>ἑορτολογικὸ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κυρίως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ὑμνολογί</a:t>
            </a:r>
            <a:r>
              <a:rPr lang="en-US" sz="3200" dirty="0"/>
              <a:t>α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ἁγιογρ</a:t>
            </a:r>
            <a:r>
              <a:rPr lang="en-US" sz="3200" dirty="0"/>
              <a:t>α</a:t>
            </a:r>
            <a:r>
              <a:rPr lang="en-US" sz="3200" dirty="0" err="1"/>
              <a:t>φικὴ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εικόνιση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ἑορτῆς</a:t>
            </a:r>
            <a:r>
              <a:rPr lang="en-US" sz="3200" dirty="0"/>
              <a:t>.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22102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08F0B-C931-5E40-B6C5-D01CB594B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39" y="164388"/>
            <a:ext cx="11209962" cy="16438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94DC-B5B7-DB48-8B18-EB494AB71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9" y="472611"/>
            <a:ext cx="11753634" cy="6385389"/>
          </a:xfrm>
        </p:spPr>
        <p:txBody>
          <a:bodyPr>
            <a:noAutofit/>
          </a:bodyPr>
          <a:lstStyle/>
          <a:p>
            <a:r>
              <a:rPr lang="en-US" sz="3200" dirty="0" err="1"/>
              <a:t>Πολλὲς</a:t>
            </a:r>
            <a:r>
              <a:rPr lang="en-US" sz="3200" dirty="0"/>
              <a:t> </a:t>
            </a:r>
            <a:r>
              <a:rPr lang="en-US" sz="3200" dirty="0" err="1"/>
              <a:t>φορὲς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πα</a:t>
            </a:r>
            <a:r>
              <a:rPr lang="en-US" sz="3200" dirty="0" err="1"/>
              <a:t>νηγυρικὸς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στικοῦ</a:t>
            </a:r>
            <a:r>
              <a:rPr lang="en-US" sz="3200" dirty="0"/>
              <a:t> </a:t>
            </a:r>
            <a:r>
              <a:rPr lang="en-US" sz="3200" dirty="0" err="1"/>
              <a:t>ρητορικοῦ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 </a:t>
            </a:r>
            <a:r>
              <a:rPr lang="en-US" sz="3200" dirty="0" err="1"/>
              <a:t>συνδυάζει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στικὴ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ἀντίστοιχη</a:t>
            </a:r>
            <a:r>
              <a:rPr lang="en-US" sz="3200" dirty="0"/>
              <a:t> </a:t>
            </a:r>
            <a:r>
              <a:rPr lang="en-US" sz="3200" dirty="0" err="1"/>
              <a:t>ἐθνικὴ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: </a:t>
            </a:r>
            <a:r>
              <a:rPr lang="en-US" sz="3200" dirty="0" err="1"/>
              <a:t>κυρί</a:t>
            </a:r>
            <a:r>
              <a:rPr lang="en-US" sz="3200" dirty="0"/>
              <a:t>α</a:t>
            </a:r>
            <a:r>
              <a:rPr lang="en-US" sz="3200" dirty="0" err="1"/>
              <a:t>ρχ</a:t>
            </a:r>
            <a:r>
              <a:rPr lang="en-US" sz="3200" dirty="0"/>
              <a:t>α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δείγμ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τώσεως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πα</a:t>
            </a:r>
            <a:r>
              <a:rPr lang="en-US" sz="3200" dirty="0" err="1"/>
              <a:t>νηγυρικοὶ</a:t>
            </a:r>
            <a:r>
              <a:rPr lang="en-US" sz="3200" dirty="0"/>
              <a:t> </a:t>
            </a:r>
            <a:r>
              <a:rPr lang="en-US" sz="3200" dirty="0" err="1"/>
              <a:t>λόγοι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γγελισμοῦ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Θεοτόκου</a:t>
            </a:r>
            <a:r>
              <a:rPr lang="en-US" sz="3200" dirty="0"/>
              <a:t> (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συνδυ</a:t>
            </a:r>
            <a:r>
              <a:rPr lang="en-US" sz="3200" dirty="0"/>
              <a:t>α</a:t>
            </a:r>
            <a:r>
              <a:rPr lang="en-US" sz="3200" dirty="0" err="1"/>
              <a:t>στοῦν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ἐθνεγερσί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1821),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Σκέ</a:t>
            </a:r>
            <a:r>
              <a:rPr lang="en-US" sz="3200" dirty="0"/>
              <a:t>π</a:t>
            </a:r>
            <a:r>
              <a:rPr lang="en-US" sz="3200" dirty="0" err="1"/>
              <a:t>ης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Θεοτόκου</a:t>
            </a:r>
            <a:r>
              <a:rPr lang="en-US" sz="3200" dirty="0"/>
              <a:t> (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συνδυάζοντ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ἐθνικὴ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έτειο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28ης </a:t>
            </a:r>
            <a:r>
              <a:rPr lang="en-US" sz="3200" dirty="0" err="1"/>
              <a:t>Ὀκτω</a:t>
            </a:r>
            <a:r>
              <a:rPr lang="en-US" sz="3200" dirty="0"/>
              <a:t>β</a:t>
            </a:r>
            <a:r>
              <a:rPr lang="en-US" sz="3200" dirty="0" err="1"/>
              <a:t>ρίου</a:t>
            </a:r>
            <a:r>
              <a:rPr lang="en-US" sz="3200" dirty="0"/>
              <a:t>·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λόγο</a:t>
            </a:r>
            <a:r>
              <a:rPr lang="en-US" sz="3200" dirty="0"/>
              <a:t> α</a:t>
            </a:r>
            <a:r>
              <a:rPr lang="en-US" sz="3200" dirty="0" err="1"/>
              <a:t>ὐτό</a:t>
            </a:r>
            <a:r>
              <a:rPr lang="en-US" sz="3200" dirty="0"/>
              <a:t>, </a:t>
            </a:r>
            <a:r>
              <a:rPr lang="en-US" sz="3200" dirty="0" err="1"/>
              <a:t>ἄλλωστε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Σκέ</a:t>
            </a:r>
            <a:r>
              <a:rPr lang="en-US" sz="3200" dirty="0"/>
              <a:t>π</a:t>
            </a:r>
            <a:r>
              <a:rPr lang="en-US" sz="3200" dirty="0" err="1"/>
              <a:t>ης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φέρθηκε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1η </a:t>
            </a:r>
            <a:r>
              <a:rPr lang="en-US" sz="3200" dirty="0" err="1"/>
              <a:t>στὴν</a:t>
            </a:r>
            <a:r>
              <a:rPr lang="en-US" sz="3200" dirty="0"/>
              <a:t> 28η </a:t>
            </a:r>
            <a:r>
              <a:rPr lang="en-US" sz="3200" dirty="0" err="1"/>
              <a:t>Ὀκτω</a:t>
            </a:r>
            <a:r>
              <a:rPr lang="en-US" sz="3200" dirty="0"/>
              <a:t>β</a:t>
            </a:r>
            <a:r>
              <a:rPr lang="en-US" sz="3200" dirty="0" err="1"/>
              <a:t>ρίου</a:t>
            </a:r>
            <a:r>
              <a:rPr lang="en-US" sz="3200" dirty="0"/>
              <a:t>). </a:t>
            </a:r>
            <a:r>
              <a:rPr lang="en-US" sz="3200" dirty="0" err="1"/>
              <a:t>Στὶς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συγκεκριμένων</a:t>
            </a:r>
            <a:r>
              <a:rPr lang="en-US" sz="3200" dirty="0"/>
              <a:t> πα</a:t>
            </a:r>
            <a:r>
              <a:rPr lang="en-US" sz="3200" dirty="0" err="1"/>
              <a:t>νηγυρικῶν</a:t>
            </a:r>
            <a:r>
              <a:rPr lang="en-US" sz="3200" dirty="0"/>
              <a:t> </a:t>
            </a:r>
            <a:r>
              <a:rPr lang="en-US" sz="3200" dirty="0" err="1"/>
              <a:t>λόγων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ριμοδοτεῖτ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κυρίως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δοξολογικὸ</a:t>
            </a:r>
            <a:r>
              <a:rPr lang="en-US" sz="3200" dirty="0"/>
              <a:t> α</a:t>
            </a:r>
            <a:r>
              <a:rPr lang="en-US" sz="3200" dirty="0" err="1"/>
              <a:t>ἴσθημ</a:t>
            </a:r>
            <a:r>
              <a:rPr lang="en-US" sz="3200" dirty="0"/>
              <a:t>α </a:t>
            </a:r>
            <a:r>
              <a:rPr lang="en-US" sz="3200" dirty="0" err="1"/>
              <a:t>ἐξάρσεως</a:t>
            </a:r>
            <a:r>
              <a:rPr lang="en-US" sz="3200" dirty="0"/>
              <a:t>, </a:t>
            </a:r>
            <a:r>
              <a:rPr lang="en-US" sz="3200" dirty="0" err="1"/>
              <a:t>ἐνθουσι</a:t>
            </a:r>
            <a:r>
              <a:rPr lang="en-US" sz="3200" dirty="0"/>
              <a:t>α</a:t>
            </a:r>
            <a:r>
              <a:rPr lang="en-US" sz="3200" dirty="0" err="1"/>
              <a:t>σμοῦ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ψυχικῆς</a:t>
            </a:r>
            <a:r>
              <a:rPr lang="en-US" sz="3200" dirty="0"/>
              <a:t> </a:t>
            </a:r>
            <a:r>
              <a:rPr lang="en-US" sz="3200" dirty="0" err="1"/>
              <a:t>εὐφορί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οτέλεσμ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ἐμφ</a:t>
            </a:r>
            <a:r>
              <a:rPr lang="en-US" sz="3200" dirty="0"/>
              <a:t>α</a:t>
            </a:r>
            <a:r>
              <a:rPr lang="en-US" sz="3200" dirty="0" err="1"/>
              <a:t>νίζετ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ἀσθενέστερος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οἰκοδομῆς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χῆς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64209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7058B-89E4-AB4B-9486-A1466CD5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2" y="365126"/>
            <a:ext cx="10953108" cy="3159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11BB0-D96D-704C-A12D-E36580494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92" y="1181528"/>
            <a:ext cx="10953108" cy="4995435"/>
          </a:xfrm>
        </p:spPr>
        <p:txBody>
          <a:bodyPr/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ίστωση</a:t>
            </a:r>
            <a:r>
              <a:rPr lang="en-US" sz="3200" dirty="0"/>
              <a:t> α</a:t>
            </a:r>
            <a:r>
              <a:rPr lang="en-US" sz="3200" dirty="0" err="1"/>
              <a:t>ὐτή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συνιστᾶ</a:t>
            </a:r>
            <a:r>
              <a:rPr lang="en-US" sz="3200" dirty="0"/>
              <a:t>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υτόχρον</a:t>
            </a:r>
            <a:r>
              <a:rPr lang="en-US" sz="3200" dirty="0"/>
              <a:t>α </a:t>
            </a:r>
            <a:r>
              <a:rPr lang="en-US" sz="3200" dirty="0" err="1"/>
              <a:t>μεγάλο</a:t>
            </a:r>
            <a:r>
              <a:rPr lang="en-US" sz="3200" dirty="0"/>
              <a:t> </a:t>
            </a:r>
            <a:r>
              <a:rPr lang="en-US" sz="3200" dirty="0" err="1"/>
              <a:t>κίνδυνο</a:t>
            </a:r>
            <a:r>
              <a:rPr lang="en-US" sz="3200" dirty="0"/>
              <a:t> </a:t>
            </a:r>
            <a:r>
              <a:rPr lang="en-US" sz="3200" dirty="0" err="1"/>
              <a:t>ἐκτρο</a:t>
            </a:r>
            <a:r>
              <a:rPr lang="en-US" sz="3200" dirty="0"/>
              <a:t>π</a:t>
            </a:r>
            <a:r>
              <a:rPr lang="en-US" sz="3200" dirty="0" err="1"/>
              <a:t>ῆς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στικοῦ</a:t>
            </a:r>
            <a:r>
              <a:rPr lang="en-US" sz="3200" dirty="0"/>
              <a:t> </a:t>
            </a:r>
            <a:r>
              <a:rPr lang="en-US" sz="3200" dirty="0" err="1"/>
              <a:t>ρητορικοῦ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ἀλλοτριώσεώς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κοσμικὸ</a:t>
            </a:r>
            <a:r>
              <a:rPr lang="en-US" sz="3200" dirty="0"/>
              <a:t> </a:t>
            </a:r>
            <a:r>
              <a:rPr lang="en-US" sz="3200" dirty="0" err="1"/>
              <a:t>λόγο</a:t>
            </a:r>
            <a:r>
              <a:rPr lang="en-US" sz="3200" dirty="0"/>
              <a:t>. </a:t>
            </a:r>
            <a:r>
              <a:rPr lang="en-US" sz="3200" dirty="0" err="1"/>
              <a:t>Γι</a:t>
            </a:r>
            <a:r>
              <a:rPr lang="en-US" sz="3200" dirty="0"/>
              <a:t>᾽α</a:t>
            </a:r>
            <a:r>
              <a:rPr lang="en-US" sz="3200" dirty="0" err="1"/>
              <a:t>ὐτό</a:t>
            </a:r>
            <a:r>
              <a:rPr lang="en-US" sz="3200" dirty="0"/>
              <a:t>,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π</a:t>
            </a:r>
            <a:r>
              <a:rPr lang="en-US" sz="3200" dirty="0" err="1"/>
              <a:t>ροέρχετ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μιᾶς</a:t>
            </a:r>
            <a:r>
              <a:rPr lang="en-US" sz="3200" dirty="0"/>
              <a:t> </a:t>
            </a:r>
            <a:r>
              <a:rPr lang="en-US" sz="3200" dirty="0" err="1"/>
              <a:t>ἑορτῆς</a:t>
            </a:r>
            <a:r>
              <a:rPr lang="en-US" sz="3200" dirty="0"/>
              <a:t>,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στικὸς</a:t>
            </a:r>
            <a:r>
              <a:rPr lang="en-US" sz="3200" dirty="0"/>
              <a:t> </a:t>
            </a:r>
            <a:r>
              <a:rPr lang="en-US" sz="3200" dirty="0" err="1"/>
              <a:t>ρήτορ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ἐξειδικεύσει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ἐξάρει</a:t>
            </a:r>
            <a:r>
              <a:rPr lang="en-US" sz="3200" dirty="0"/>
              <a:t>, </a:t>
            </a:r>
            <a:r>
              <a:rPr lang="en-US" sz="3200" dirty="0" err="1"/>
              <a:t>κυρίως</a:t>
            </a:r>
            <a:r>
              <a:rPr lang="en-US" sz="3200" dirty="0"/>
              <a:t>,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ἑορτῆς</a:t>
            </a:r>
            <a:r>
              <a:rPr lang="en-US" sz="3200" dirty="0"/>
              <a:t>, </a:t>
            </a:r>
            <a:r>
              <a:rPr lang="en-US" sz="3200" dirty="0" err="1"/>
              <a:t>δευτερευόντως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συνάφειά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ἀντίστοιχη</a:t>
            </a:r>
            <a:r>
              <a:rPr lang="en-US" sz="3200" dirty="0"/>
              <a:t> </a:t>
            </a:r>
            <a:r>
              <a:rPr lang="en-US" sz="3200" dirty="0" err="1"/>
              <a:t>ἐθνικὴ</a:t>
            </a:r>
            <a:r>
              <a:rPr lang="en-US" sz="3200" dirty="0"/>
              <a:t> </a:t>
            </a:r>
            <a:r>
              <a:rPr lang="en-US" sz="3200" dirty="0" err="1"/>
              <a:t>ἑορτή</a:t>
            </a:r>
            <a:r>
              <a:rPr lang="en-US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071486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13781-AEBD-8A4F-BF5B-6D2D1625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154112"/>
            <a:ext cx="11240785" cy="16438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5F293-0491-4E4E-A37E-8A5319E95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575352"/>
            <a:ext cx="11168865" cy="6128535"/>
          </a:xfrm>
        </p:spPr>
        <p:txBody>
          <a:bodyPr>
            <a:normAutofit/>
          </a:bodyPr>
          <a:lstStyle/>
          <a:p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εἴδ</a:t>
            </a:r>
            <a:r>
              <a:rPr lang="en-US" sz="3200" dirty="0"/>
              <a:t>α</a:t>
            </a:r>
            <a:r>
              <a:rPr lang="en-US" sz="3200" dirty="0" err="1"/>
              <a:t>με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άνω</a:t>
            </a:r>
            <a:r>
              <a:rPr lang="en-US" sz="3200" dirty="0"/>
              <a:t>,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νευρ</a:t>
            </a:r>
            <a:r>
              <a:rPr lang="en-US" sz="3200" dirty="0"/>
              <a:t>α</a:t>
            </a:r>
            <a:r>
              <a:rPr lang="en-US" sz="3200" dirty="0" err="1"/>
              <a:t>λγικότερες</a:t>
            </a:r>
            <a:r>
              <a:rPr lang="en-US" sz="3200" dirty="0"/>
              <a:t> π</a:t>
            </a:r>
            <a:r>
              <a:rPr lang="en-US" sz="3200" dirty="0" err="1"/>
              <a:t>τυχὲς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γωγικὴ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τηχήση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θεολογικὴ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Στρέφοντ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ροσοχή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σύγχρονο</a:t>
            </a:r>
            <a:r>
              <a:rPr lang="en-US" sz="3200" dirty="0"/>
              <a:t> </a:t>
            </a:r>
            <a:r>
              <a:rPr lang="en-US" sz="3200" dirty="0" err="1"/>
              <a:t>κηρυκτικὸ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,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ὑφίστ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ἴδι</a:t>
            </a:r>
            <a:r>
              <a:rPr lang="en-US" sz="3200" dirty="0"/>
              <a:t>α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ιότητ</a:t>
            </a:r>
            <a:r>
              <a:rPr lang="en-US" sz="3200" dirty="0"/>
              <a:t>α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χρόνους</a:t>
            </a:r>
            <a:r>
              <a:rPr lang="en-US" sz="3200" dirty="0"/>
              <a:t> </a:t>
            </a:r>
            <a:r>
              <a:rPr lang="en-US" sz="3200" dirty="0" err="1"/>
              <a:t>ἰσχύος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l-GR" sz="3200" dirty="0">
              <a:effectLst/>
            </a:endParaRPr>
          </a:p>
          <a:p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ρῶτο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ιτούμενο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συστημ</a:t>
            </a:r>
            <a:r>
              <a:rPr lang="en-US" sz="3200" dirty="0"/>
              <a:t>α</a:t>
            </a:r>
            <a:r>
              <a:rPr lang="en-US" sz="3200" dirty="0" err="1"/>
              <a:t>τικότητ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εριοδικότητ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δή</a:t>
            </a:r>
            <a:r>
              <a:rPr lang="en-US" sz="3200" dirty="0"/>
              <a:t>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ἀφιερωθεῖ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σειρὰ</a:t>
            </a:r>
            <a:r>
              <a:rPr lang="en-US" sz="3200" dirty="0"/>
              <a:t> </a:t>
            </a:r>
            <a:r>
              <a:rPr lang="en-US" sz="3200" dirty="0" err="1"/>
              <a:t>ἀλληλοδι</a:t>
            </a:r>
            <a:r>
              <a:rPr lang="en-US" sz="3200" dirty="0"/>
              <a:t>α</a:t>
            </a:r>
            <a:r>
              <a:rPr lang="en-US" sz="3200" dirty="0" err="1"/>
              <a:t>δόχων</a:t>
            </a:r>
            <a:r>
              <a:rPr lang="en-US" sz="3200" dirty="0"/>
              <a:t> </a:t>
            </a:r>
            <a:r>
              <a:rPr lang="en-US" sz="3200" dirty="0" err="1"/>
              <a:t>κηρυγμάτων</a:t>
            </a:r>
            <a:r>
              <a:rPr lang="en-US" sz="3200" dirty="0"/>
              <a:t>, </a:t>
            </a:r>
            <a:r>
              <a:rPr lang="en-US" sz="3200" dirty="0" err="1"/>
              <a:t>διότι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τότε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άρξει</a:t>
            </a:r>
            <a:r>
              <a:rPr lang="en-US" sz="3200" dirty="0"/>
              <a:t> </a:t>
            </a:r>
            <a:r>
              <a:rPr lang="en-US" sz="3200" dirty="0" err="1"/>
              <a:t>ὀργάνωση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τηχητικῆς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8477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458D-D8FC-884A-ACDB-4BBCC3281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5" y="143838"/>
            <a:ext cx="11220236" cy="29795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4F5D1-AC40-9B4A-93E2-FEF1C3C49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6" y="554804"/>
            <a:ext cx="11866650" cy="6159358"/>
          </a:xfrm>
        </p:spPr>
        <p:txBody>
          <a:bodyPr>
            <a:normAutofit/>
          </a:bodyPr>
          <a:lstStyle/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δεύτερο</a:t>
            </a:r>
            <a:r>
              <a:rPr lang="en-US" sz="3200" dirty="0"/>
              <a:t> </a:t>
            </a:r>
            <a:r>
              <a:rPr lang="en-US" sz="3200" dirty="0" err="1"/>
              <a:t>σημεῖο</a:t>
            </a:r>
            <a:r>
              <a:rPr lang="en-US" sz="3200" dirty="0"/>
              <a:t> </a:t>
            </a:r>
            <a:r>
              <a:rPr lang="en-US" sz="3200" dirty="0" err="1"/>
              <a:t>ἀφορᾶ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χρονικὴ</a:t>
            </a:r>
            <a:r>
              <a:rPr lang="en-US" sz="3200" dirty="0"/>
              <a:t> </a:t>
            </a:r>
            <a:r>
              <a:rPr lang="en-US" sz="3200" dirty="0" err="1"/>
              <a:t>στιγμὴ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ιτελέσεως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: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ἐκτὸς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;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ἰσχύσει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ἐκτὸς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, π</a:t>
            </a:r>
            <a:r>
              <a:rPr lang="en-US" sz="3200" dirty="0" err="1"/>
              <a:t>ότε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ιτελεσθεῖ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α</a:t>
            </a:r>
            <a:r>
              <a:rPr lang="en-US" sz="3200" dirty="0" err="1"/>
              <a:t>ὐτὸ</a:t>
            </a:r>
            <a:r>
              <a:rPr lang="en-US" sz="3200" dirty="0"/>
              <a:t>;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γνωστὸ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τέτοιο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ἔχει</a:t>
            </a:r>
            <a:r>
              <a:rPr lang="en-US" sz="3200" dirty="0"/>
              <a:t> </a:t>
            </a:r>
            <a:r>
              <a:rPr lang="en-US" sz="3200" dirty="0" err="1"/>
              <a:t>μεγ</a:t>
            </a:r>
            <a:r>
              <a:rPr lang="en-US" sz="3200" dirty="0"/>
              <a:t>α</a:t>
            </a:r>
            <a:r>
              <a:rPr lang="en-US" sz="3200" dirty="0" err="1"/>
              <a:t>λύτερο</a:t>
            </a:r>
            <a:r>
              <a:rPr lang="en-US" sz="3200" dirty="0"/>
              <a:t> </a:t>
            </a:r>
            <a:r>
              <a:rPr lang="en-US" sz="3200" dirty="0" err="1"/>
              <a:t>ἀκρο</a:t>
            </a:r>
            <a:r>
              <a:rPr lang="en-US" sz="3200" dirty="0"/>
              <a:t>α</a:t>
            </a:r>
            <a:r>
              <a:rPr lang="en-US" sz="3200" dirty="0" err="1"/>
              <a:t>τήριο</a:t>
            </a:r>
            <a:r>
              <a:rPr lang="en-US" sz="3200" dirty="0"/>
              <a:t>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πα</a:t>
            </a:r>
            <a:r>
              <a:rPr lang="en-US" sz="3200" dirty="0" err="1"/>
              <a:t>ρέχει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χὴ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π</a:t>
            </a:r>
            <a:r>
              <a:rPr lang="en-US" sz="3200" dirty="0" err="1"/>
              <a:t>ερισσότερους</a:t>
            </a:r>
            <a:r>
              <a:rPr lang="en-US" sz="3200" dirty="0"/>
              <a:t> π</a:t>
            </a:r>
            <a:r>
              <a:rPr lang="en-US" sz="3200" dirty="0" err="1"/>
              <a:t>ιστούς</a:t>
            </a:r>
            <a:r>
              <a:rPr lang="en-US" sz="3200" dirty="0"/>
              <a:t>.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τήν</a:t>
            </a:r>
            <a:r>
              <a:rPr lang="en-US" sz="3200" dirty="0"/>
              <a:t> </a:t>
            </a:r>
            <a:r>
              <a:rPr lang="en-US" sz="3200" dirty="0" err="1"/>
              <a:t>ἄ</a:t>
            </a:r>
            <a:r>
              <a:rPr lang="en-US" sz="3200" dirty="0"/>
              <a:t>π</a:t>
            </a:r>
            <a:r>
              <a:rPr lang="en-US" sz="3200" dirty="0" err="1"/>
              <a:t>οψη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συνιστᾶτ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α,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φυσικὸ</a:t>
            </a:r>
            <a:r>
              <a:rPr lang="en-US" sz="3200" dirty="0"/>
              <a:t> </a:t>
            </a:r>
            <a:r>
              <a:rPr lang="en-US" sz="3200" dirty="0" err="1"/>
              <a:t>χῶρο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ιτελέσεως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l-GR" sz="3200" dirty="0">
              <a:effectLst/>
            </a:endParaRPr>
          </a:p>
          <a:p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χρονικῆς</a:t>
            </a:r>
            <a:r>
              <a:rPr lang="en-US" sz="3200" dirty="0"/>
              <a:t> </a:t>
            </a:r>
            <a:r>
              <a:rPr lang="en-US" sz="3200" dirty="0" err="1"/>
              <a:t>στιγμῆς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ιτελέσεως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ομνησθεῖ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δυν</a:t>
            </a:r>
            <a:r>
              <a:rPr lang="en-US" sz="3200" dirty="0"/>
              <a:t>α</a:t>
            </a:r>
            <a:r>
              <a:rPr lang="en-US" sz="3200" dirty="0" err="1"/>
              <a:t>τότητ</a:t>
            </a:r>
            <a:r>
              <a:rPr lang="en-US" sz="3200" dirty="0"/>
              <a:t>α,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πα</a:t>
            </a:r>
            <a:r>
              <a:rPr lang="en-US" sz="3200" dirty="0" err="1"/>
              <a:t>ρέχετ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τέλεση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Μυστηρίων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Γάμου</a:t>
            </a:r>
            <a:r>
              <a:rPr lang="en-US" sz="3200" dirty="0"/>
              <a:t> (</a:t>
            </a:r>
            <a:r>
              <a:rPr lang="en-US" sz="3200" dirty="0" err="1"/>
              <a:t>Μυστήρι</a:t>
            </a:r>
            <a:r>
              <a:rPr lang="en-US" sz="3200" dirty="0"/>
              <a:t>α,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άρχει</a:t>
            </a:r>
            <a:r>
              <a:rPr lang="en-US" sz="3200" dirty="0"/>
              <a:t> </a:t>
            </a:r>
            <a:r>
              <a:rPr lang="en-US" sz="3200" dirty="0" err="1"/>
              <a:t>ἀθρό</a:t>
            </a:r>
            <a:r>
              <a:rPr lang="en-US" sz="3200" dirty="0"/>
              <a:t>α </a:t>
            </a:r>
            <a:r>
              <a:rPr lang="en-US" sz="3200" dirty="0" err="1"/>
              <a:t>συμμετοχὴ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ιστῶν</a:t>
            </a:r>
            <a:r>
              <a:rPr lang="en-US" sz="3200" dirty="0"/>
              <a:t>).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09074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DB3A3-C41D-A042-9908-A4971514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92467"/>
            <a:ext cx="11271607" cy="14383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5CD0-8BB3-CE48-A6AA-D60245E52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380143"/>
            <a:ext cx="11907749" cy="6385390"/>
          </a:xfrm>
        </p:spPr>
        <p:txBody>
          <a:bodyPr>
            <a:normAutofit/>
          </a:bodyPr>
          <a:lstStyle/>
          <a:p>
            <a:r>
              <a:rPr lang="el-GR" sz="3200" dirty="0" err="1"/>
              <a:t>Εἰσερχόμαστε</a:t>
            </a:r>
            <a:r>
              <a:rPr lang="el-GR" sz="3200" dirty="0"/>
              <a:t>, τώρα, </a:t>
            </a:r>
            <a:r>
              <a:rPr lang="el-GR" sz="3200" dirty="0" err="1"/>
              <a:t>στὸ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δομῆς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Μυσταγωγικοῦ</a:t>
            </a:r>
            <a:r>
              <a:rPr lang="el-GR" sz="3200" dirty="0"/>
              <a:t> κηρύγματος.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σύντομη </a:t>
            </a:r>
            <a:r>
              <a:rPr lang="el-GR" sz="3200" dirty="0" err="1"/>
              <a:t>ἱστορικὴ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ἔμφαση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θεοΐδρυτο</a:t>
            </a:r>
            <a:r>
              <a:rPr lang="el-GR" sz="3200" dirty="0"/>
              <a:t> χαρακτήρα του (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δείξει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σύνδεσμο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Μυστηρίων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Κύριο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δείξει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μεγάλη</a:t>
            </a:r>
            <a:r>
              <a:rPr lang="en-US" sz="3200" dirty="0"/>
              <a:t> </a:t>
            </a:r>
            <a:r>
              <a:rPr lang="en-US" sz="3200" dirty="0" err="1"/>
              <a:t>ἀλήθει</a:t>
            </a:r>
            <a:r>
              <a:rPr lang="en-US" sz="3200" dirty="0"/>
              <a:t>α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Μυστήρι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συνεστήθησ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Κύριο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οστόλους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οιους</a:t>
            </a:r>
            <a:r>
              <a:rPr lang="en-US" sz="3200" dirty="0"/>
              <a:t> </a:t>
            </a:r>
            <a:r>
              <a:rPr lang="en-US" sz="3200" dirty="0" err="1"/>
              <a:t>ἄλλους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ους</a:t>
            </a:r>
            <a:r>
              <a:rPr lang="el-GR" sz="3200" dirty="0"/>
              <a:t>).</a:t>
            </a:r>
          </a:p>
          <a:p>
            <a:r>
              <a:rPr lang="en-US" sz="3200" dirty="0"/>
              <a:t>᾿</a:t>
            </a:r>
            <a:r>
              <a:rPr lang="en-US" sz="3200" dirty="0" err="1"/>
              <a:t>Αφοῦ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ἱεροκήρυκ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</a:t>
            </a:r>
            <a:r>
              <a:rPr lang="en-US" sz="3200" dirty="0"/>
              <a:t>π</a:t>
            </a:r>
            <a:r>
              <a:rPr lang="en-US" sz="3200" dirty="0" err="1"/>
              <a:t>οθετήσει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Μυστήρι</a:t>
            </a:r>
            <a:r>
              <a:rPr lang="en-US" sz="3200" dirty="0"/>
              <a:t>α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ὀρθή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β</a:t>
            </a:r>
            <a:r>
              <a:rPr lang="en-US" sz="3200" dirty="0" err="1"/>
              <a:t>άση</a:t>
            </a:r>
            <a:r>
              <a:rPr lang="el-GR" sz="3200" dirty="0"/>
              <a:t>,</a:t>
            </a:r>
            <a:r>
              <a:rPr lang="en-US" sz="3200" dirty="0"/>
              <a:t> 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ἐκθέσει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ἱστορικό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π</a:t>
            </a:r>
            <a:r>
              <a:rPr lang="en-US" sz="3200" dirty="0" err="1"/>
              <a:t>ερίγρ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α. </a:t>
            </a:r>
            <a:endParaRPr lang="el-GR" sz="3200" dirty="0"/>
          </a:p>
          <a:p>
            <a:r>
              <a:rPr lang="en-GR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τμῆμ</a:t>
            </a:r>
            <a:r>
              <a:rPr lang="en-US" sz="3200" dirty="0"/>
              <a:t>α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ἐκτετ</a:t>
            </a:r>
            <a:r>
              <a:rPr lang="en-US" sz="3200" dirty="0"/>
              <a:t>α</a:t>
            </a:r>
            <a:r>
              <a:rPr lang="en-US" sz="3200" dirty="0" err="1"/>
              <a:t>μένο</a:t>
            </a:r>
            <a:r>
              <a:rPr lang="en-US" sz="3200" dirty="0"/>
              <a:t>, </a:t>
            </a:r>
            <a:r>
              <a:rPr lang="en-US" sz="3200" dirty="0" err="1"/>
              <a:t>οὔτε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κτηρίζετ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στεγνὸ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κτισμό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64041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542B6-1A33-FD4F-8031-E6DA8879E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23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781B4-19BA-C340-97A3-998B45820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5" y="236305"/>
            <a:ext cx="11948845" cy="6544639"/>
          </a:xfrm>
        </p:spPr>
        <p:txBody>
          <a:bodyPr>
            <a:normAutofit/>
          </a:bodyPr>
          <a:lstStyle/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ιτεῖ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ιρετικὴ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π</a:t>
            </a:r>
            <a:r>
              <a:rPr lang="en-US" sz="3200" dirty="0" err="1"/>
              <a:t>λευρᾶς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ἱεροκήρυκος</a:t>
            </a:r>
            <a:r>
              <a:rPr lang="en-US" sz="3200" dirty="0"/>
              <a:t>· </a:t>
            </a:r>
            <a:r>
              <a:rPr lang="en-US" sz="3200" dirty="0" err="1"/>
              <a:t>διότι</a:t>
            </a:r>
            <a:r>
              <a:rPr lang="en-US" sz="3200" dirty="0"/>
              <a:t>,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συνοψισθοῦν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π</a:t>
            </a:r>
            <a:r>
              <a:rPr lang="en-US" sz="3200" dirty="0" err="1"/>
              <a:t>ολλὰ</a:t>
            </a:r>
            <a:r>
              <a:rPr lang="en-US" sz="3200" dirty="0"/>
              <a:t> </a:t>
            </a:r>
            <a:r>
              <a:rPr lang="en-US" sz="3200" dirty="0" err="1"/>
              <a:t>ἱστορικὰ</a:t>
            </a:r>
            <a:r>
              <a:rPr lang="en-US" sz="3200" dirty="0"/>
              <a:t> </a:t>
            </a:r>
            <a:r>
              <a:rPr lang="en-US" sz="3200" dirty="0" err="1"/>
              <a:t>δεδομέν</a:t>
            </a:r>
            <a:r>
              <a:rPr lang="en-US" sz="3200" dirty="0"/>
              <a:t>α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μικρὲς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οὐσιώδεις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φορές</a:t>
            </a:r>
            <a:r>
              <a:rPr lang="en-US" sz="3200" dirty="0"/>
              <a:t>, </a:t>
            </a:r>
            <a:r>
              <a:rPr lang="en-US" sz="3200" dirty="0" err="1"/>
              <a:t>τότε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δυσκολί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μεγ</a:t>
            </a:r>
            <a:r>
              <a:rPr lang="en-US" sz="3200" dirty="0"/>
              <a:t>α</a:t>
            </a:r>
            <a:r>
              <a:rPr lang="en-US" sz="3200" dirty="0" err="1"/>
              <a:t>λύτερη</a:t>
            </a:r>
            <a:r>
              <a:rPr lang="en-US" sz="3200" dirty="0"/>
              <a:t>.</a:t>
            </a:r>
            <a:endParaRPr lang="en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ἑπόμενο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κεντρικὸ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Μυσταγωγικοῦ</a:t>
            </a:r>
            <a:r>
              <a:rPr lang="el-GR" sz="3200" dirty="0"/>
              <a:t> κηρύγματος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. </a:t>
            </a:r>
            <a:r>
              <a:rPr lang="el-GR" sz="3200" dirty="0" err="1"/>
              <a:t>Πρῶτο</a:t>
            </a:r>
            <a:r>
              <a:rPr lang="el-GR" sz="3200" dirty="0"/>
              <a:t> μέλημα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ἐπεξήγηση</a:t>
            </a:r>
            <a:r>
              <a:rPr lang="el-GR" sz="3200" dirty="0"/>
              <a:t> κάποιων </a:t>
            </a:r>
            <a:r>
              <a:rPr lang="el-GR" sz="3200" dirty="0" err="1"/>
              <a:t>βασικῶν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</a:t>
            </a:r>
            <a:r>
              <a:rPr lang="el-GR" sz="3200" dirty="0" err="1"/>
              <a:t>σχετικῶν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. </a:t>
            </a:r>
          </a:p>
          <a:p>
            <a:r>
              <a:rPr lang="el-GR" sz="3200" dirty="0"/>
              <a:t>Δεύτερο </a:t>
            </a:r>
            <a:r>
              <a:rPr lang="el-GR" sz="3200" dirty="0" err="1"/>
              <a:t>βῆμα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ὑπάρχοντες</a:t>
            </a:r>
            <a:r>
              <a:rPr lang="el-GR" sz="3200" dirty="0"/>
              <a:t> </a:t>
            </a:r>
            <a:r>
              <a:rPr lang="el-GR" sz="3200" dirty="0" err="1"/>
              <a:t>συμβολισμοὺς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σωτηριολογικό</a:t>
            </a:r>
            <a:r>
              <a:rPr lang="el-GR" sz="3200" dirty="0"/>
              <a:t> τους περιεχόμενο. </a:t>
            </a:r>
            <a:r>
              <a:rPr lang="el-GR" sz="3200" dirty="0" err="1"/>
              <a:t>Στὸ</a:t>
            </a:r>
            <a:r>
              <a:rPr lang="el-GR" sz="3200" dirty="0"/>
              <a:t> δεύτερο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ἀναγκαία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σχετικῆς</a:t>
            </a:r>
            <a:r>
              <a:rPr lang="el-GR" sz="3200" dirty="0"/>
              <a:t> </a:t>
            </a:r>
            <a:r>
              <a:rPr lang="el-GR" sz="3200" dirty="0" err="1"/>
              <a:t>πατερικῆς</a:t>
            </a:r>
            <a:r>
              <a:rPr lang="el-GR" sz="3200" dirty="0"/>
              <a:t> γραμματείας,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ἐπεξηγοῦνται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ἀναλύονται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συμβολισμοί.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94985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2722-E60B-214F-B091-A293E68A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1" y="71920"/>
            <a:ext cx="11251059" cy="10274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CA900-6378-E240-AD6D-31E0CF86A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1" y="287676"/>
            <a:ext cx="11948846" cy="6498404"/>
          </a:xfrm>
        </p:spPr>
        <p:txBody>
          <a:bodyPr/>
          <a:lstStyle/>
          <a:p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Μυσταγωγικὸ</a:t>
            </a:r>
            <a:r>
              <a:rPr lang="el-GR" sz="3200" dirty="0"/>
              <a:t> κήρυγμα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εἰσέλθει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κυρίως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θεολογικῆς</a:t>
            </a:r>
            <a:r>
              <a:rPr lang="el-GR" sz="3200" dirty="0"/>
              <a:t> </a:t>
            </a:r>
            <a:r>
              <a:rPr lang="el-GR" sz="3200" dirty="0" err="1"/>
              <a:t>ἀναλύσεως</a:t>
            </a:r>
            <a:r>
              <a:rPr lang="el-GR" sz="3200" dirty="0"/>
              <a:t>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διεξοδικὴ</a:t>
            </a:r>
            <a:r>
              <a:rPr lang="el-GR" sz="3200" dirty="0"/>
              <a:t> παρουσίαση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σχολιασμὸ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τελετουργικῶν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προσευχητικῶν</a:t>
            </a:r>
            <a:r>
              <a:rPr lang="el-GR" sz="3200" dirty="0"/>
              <a:t> δεδομένων.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νευραλγικὸ</a:t>
            </a:r>
            <a:r>
              <a:rPr lang="el-GR" sz="3200" dirty="0"/>
              <a:t> κέντρο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Μυσταγωγικοῦ</a:t>
            </a:r>
            <a:r>
              <a:rPr lang="el-GR" sz="3200" dirty="0"/>
              <a:t> κηρύγματος.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συγκεκριμένη διδαχή, </a:t>
            </a:r>
            <a:r>
              <a:rPr lang="el-GR" sz="3200" dirty="0" err="1"/>
              <a:t>ὁ</a:t>
            </a:r>
            <a:r>
              <a:rPr lang="el-GR" sz="3200" dirty="0"/>
              <a:t> σύγχρονος </a:t>
            </a:r>
            <a:r>
              <a:rPr lang="el-GR" sz="3200" dirty="0" err="1"/>
              <a:t>πιστὸς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συνειδητοποιήσει </a:t>
            </a:r>
            <a:r>
              <a:rPr lang="el-GR" sz="3200" dirty="0" err="1"/>
              <a:t>τὴ</a:t>
            </a:r>
            <a:r>
              <a:rPr lang="el-GR" sz="3200" dirty="0"/>
              <a:t> σημασία </a:t>
            </a:r>
            <a:r>
              <a:rPr lang="el-GR" sz="3200" dirty="0" err="1"/>
              <a:t>ὑπάρξεως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συμμετοχῆς</a:t>
            </a:r>
            <a:r>
              <a:rPr lang="el-GR" sz="3200" dirty="0"/>
              <a:t> του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συνειδητοποιήσει </a:t>
            </a:r>
            <a:r>
              <a:rPr lang="el-GR" sz="3200" dirty="0" err="1"/>
              <a:t>τὴ</a:t>
            </a:r>
            <a:r>
              <a:rPr lang="el-GR" sz="3200" dirty="0"/>
              <a:t> θέση του </a:t>
            </a:r>
            <a:r>
              <a:rPr lang="el-GR" sz="3200" dirty="0" err="1"/>
              <a:t>ὡς</a:t>
            </a:r>
            <a:r>
              <a:rPr lang="el-GR" sz="3200" dirty="0"/>
              <a:t> μέλους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λατρεύουσας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διδαχή,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καταστήσει </a:t>
            </a:r>
            <a:r>
              <a:rPr lang="el-GR" sz="3200" dirty="0" err="1"/>
              <a:t>τὸν</a:t>
            </a:r>
            <a:r>
              <a:rPr lang="el-GR" sz="3200" dirty="0"/>
              <a:t> παριστάμενο </a:t>
            </a:r>
            <a:r>
              <a:rPr lang="el-GR" sz="3200" dirty="0" err="1"/>
              <a:t>πιστὸ</a:t>
            </a:r>
            <a:r>
              <a:rPr lang="el-GR" sz="3200" dirty="0"/>
              <a:t> «μετέχοντα»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«</a:t>
            </a:r>
            <a:r>
              <a:rPr lang="el-GR" sz="3200" dirty="0" err="1"/>
              <a:t>παθητικὸ</a:t>
            </a:r>
            <a:r>
              <a:rPr lang="el-GR" sz="3200" dirty="0"/>
              <a:t> </a:t>
            </a:r>
            <a:r>
              <a:rPr lang="el-GR" sz="3200" dirty="0" err="1"/>
              <a:t>ἀκροατὴ</a:t>
            </a:r>
            <a:r>
              <a:rPr lang="el-GR" sz="3200" dirty="0"/>
              <a:t>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168835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86D79-E959-A242-A722-F15A6994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92468"/>
            <a:ext cx="11281881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25252-1E2E-344A-9C73-A900C171D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8" y="359596"/>
            <a:ext cx="11856378" cy="6405936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Μυσταγωγικὸ</a:t>
            </a:r>
            <a:r>
              <a:rPr lang="el-GR" sz="3200" dirty="0"/>
              <a:t> κήρυγμα </a:t>
            </a:r>
            <a:r>
              <a:rPr lang="el-GR" sz="3200" dirty="0" err="1"/>
              <a:t>ἀπαιτεῖ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μέρους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προετοιμασία, μεθοδικότητα, </a:t>
            </a:r>
            <a:r>
              <a:rPr lang="el-GR" sz="3200" dirty="0" err="1"/>
              <a:t>θεολογικὴ</a:t>
            </a:r>
            <a:r>
              <a:rPr lang="el-GR" sz="3200" dirty="0"/>
              <a:t> πρακτικότητα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ὑπομονὴ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ὅ,τι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καρπούς του. </a:t>
            </a:r>
            <a:r>
              <a:rPr lang="el-GR" sz="3200" dirty="0" err="1"/>
              <a:t>Ἀπαιτεῖ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δημιουργία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καλῆς</a:t>
            </a:r>
            <a:r>
              <a:rPr lang="el-GR" sz="3200" dirty="0"/>
              <a:t> </a:t>
            </a:r>
            <a:r>
              <a:rPr lang="el-GR" sz="3200" dirty="0" err="1"/>
              <a:t>προσωπικῆς</a:t>
            </a:r>
            <a:r>
              <a:rPr lang="el-GR" sz="3200" dirty="0"/>
              <a:t> βιβλιοθήκης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συγγράμματα- παλαιοτέρων </a:t>
            </a:r>
            <a:r>
              <a:rPr lang="el-GR" sz="3200" dirty="0" err="1"/>
              <a:t>καὶ</a:t>
            </a:r>
            <a:r>
              <a:rPr lang="el-GR" sz="3200" dirty="0"/>
              <a:t> συγχρόνων </a:t>
            </a:r>
            <a:r>
              <a:rPr lang="el-GR" sz="3200" dirty="0" err="1"/>
              <a:t>ἐκκλησιαστικῶν</a:t>
            </a:r>
            <a:r>
              <a:rPr lang="el-GR" sz="3200" dirty="0"/>
              <a:t> συγγραφέων-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θεολογία </a:t>
            </a:r>
            <a:r>
              <a:rPr lang="el-GR" sz="3200" dirty="0" err="1"/>
              <a:t>τῶν</a:t>
            </a:r>
            <a:r>
              <a:rPr lang="el-GR" sz="3200" dirty="0"/>
              <a:t> Μυστηρίων.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μυσταγωγικὸ</a:t>
            </a:r>
            <a:r>
              <a:rPr lang="el-GR" sz="3200" dirty="0"/>
              <a:t> </a:t>
            </a:r>
            <a:r>
              <a:rPr lang="el-GR" sz="3200" dirty="0" err="1"/>
              <a:t>κύρηγμα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περιορίζεται μόνο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τῆς</a:t>
            </a:r>
            <a:r>
              <a:rPr lang="el-GR" sz="3200" dirty="0"/>
              <a:t> Λατρείας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Κατηχήσεως. Θέματα Λατρείας διδάσκονται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τοῦ</a:t>
            </a:r>
            <a:r>
              <a:rPr lang="el-GR" sz="3200" dirty="0"/>
              <a:t> μαθήματος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Θρησκευτικῶν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 δευτεροβάθμια </a:t>
            </a:r>
            <a:r>
              <a:rPr lang="el-GR" sz="3200" dirty="0" err="1"/>
              <a:t>ἐκπαίδευση</a:t>
            </a:r>
            <a:r>
              <a:rPr lang="el-GR" sz="3200" dirty="0"/>
              <a:t>,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προβλεπομένων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ἀναλυτικὸ</a:t>
            </a:r>
            <a:r>
              <a:rPr lang="el-GR" sz="3200" dirty="0"/>
              <a:t> πρόγραμμα μαθημάτων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ἀναφερθεῖ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ποικίλες </a:t>
            </a:r>
            <a:r>
              <a:rPr lang="el-GR" sz="3200" dirty="0" err="1"/>
              <a:t>ἀφορμές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002548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FD1DC-1141-8E4F-8468-2B892439D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3356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B49D-EC15-5446-9047-E8F14F741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5" y="205483"/>
            <a:ext cx="11959119" cy="6524090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διδασκαλία </a:t>
            </a:r>
            <a:r>
              <a:rPr lang="el-GR" sz="3200" dirty="0" err="1"/>
              <a:t>στὴ</a:t>
            </a:r>
            <a:r>
              <a:rPr lang="el-GR" sz="3200" dirty="0"/>
              <a:t> δευτεροβάθμια </a:t>
            </a:r>
            <a:r>
              <a:rPr lang="el-GR" sz="3200" dirty="0" err="1"/>
              <a:t>ἐκπαίδευση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διαπνέεται </a:t>
            </a:r>
            <a:r>
              <a:rPr lang="el-GR" sz="3200" dirty="0" err="1"/>
              <a:t>ἀφενὸς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μία </a:t>
            </a:r>
            <a:r>
              <a:rPr lang="el-GR" sz="3200" dirty="0" err="1"/>
              <a:t>βιωματικὴ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τελούμενα, </a:t>
            </a:r>
            <a:r>
              <a:rPr lang="el-GR" sz="3200" dirty="0" err="1"/>
              <a:t>ἀφετέρου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ἐποπτικότητα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διδάσκοντος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ἀνακαλεῖ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μνήμη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μαθητῶν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ὅποιες</a:t>
            </a:r>
            <a:r>
              <a:rPr lang="el-GR" sz="3200" dirty="0"/>
              <a:t> λειτουργικές τους </a:t>
            </a:r>
            <a:r>
              <a:rPr lang="el-GR" sz="3200" dirty="0" err="1"/>
              <a:t>ἐμπειρίες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Αὐτὸ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ἀρκεῖ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τέχνη, </a:t>
            </a:r>
            <a:r>
              <a:rPr lang="el-GR" sz="3200" dirty="0" err="1"/>
              <a:t>ἀλλὰ</a:t>
            </a:r>
            <a:r>
              <a:rPr lang="el-GR" sz="3200" dirty="0"/>
              <a:t> πρέπει παράλληλα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λόγια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διαφανεῖ</a:t>
            </a:r>
            <a:r>
              <a:rPr lang="el-GR" sz="3200" dirty="0"/>
              <a:t> μία σχέση </a:t>
            </a:r>
            <a:r>
              <a:rPr lang="el-GR" sz="3200" dirty="0" err="1"/>
              <a:t>τοῦ</a:t>
            </a:r>
            <a:r>
              <a:rPr lang="el-GR" sz="3200" dirty="0"/>
              <a:t> διδάσκοντος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διδασκόμενα.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«</a:t>
            </a:r>
            <a:r>
              <a:rPr lang="el-GR" sz="3200" dirty="0" err="1"/>
              <a:t>ἐποπτικὸ</a:t>
            </a:r>
            <a:r>
              <a:rPr lang="el-GR" sz="3200" dirty="0"/>
              <a:t> λόγο» </a:t>
            </a:r>
            <a:r>
              <a:rPr lang="el-GR" sz="3200" dirty="0" err="1"/>
              <a:t>τοῦ</a:t>
            </a:r>
            <a:r>
              <a:rPr lang="el-GR" sz="3200" dirty="0"/>
              <a:t> διδάσκοντος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μαθητὴς</a:t>
            </a:r>
            <a:r>
              <a:rPr lang="el-GR" sz="3200" dirty="0"/>
              <a:t> </a:t>
            </a:r>
            <a:r>
              <a:rPr lang="el-GR" sz="3200" dirty="0" err="1"/>
              <a:t>οἰκειοποιεῖται</a:t>
            </a:r>
            <a:r>
              <a:rPr lang="el-GR" sz="3200" dirty="0"/>
              <a:t> </a:t>
            </a:r>
            <a:r>
              <a:rPr lang="el-GR" sz="3200" dirty="0" err="1"/>
              <a:t>καλίτερα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κατάλληλη </a:t>
            </a:r>
            <a:r>
              <a:rPr lang="el-GR" sz="3200" dirty="0" err="1"/>
              <a:t>ὑποδομὴ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προχωρήσει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οἰκειοποίηση</a:t>
            </a:r>
            <a:r>
              <a:rPr lang="el-GR" sz="3200" dirty="0"/>
              <a:t>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πλήρη </a:t>
            </a:r>
            <a:r>
              <a:rPr lang="el-GR" sz="3200" dirty="0" err="1"/>
              <a:t>γνωσιολογικὴ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) </a:t>
            </a:r>
            <a:r>
              <a:rPr lang="el-GR" sz="3200" dirty="0" err="1"/>
              <a:t>στὴ</a:t>
            </a:r>
            <a:r>
              <a:rPr lang="el-GR" sz="3200" dirty="0"/>
              <a:t> μύηση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ψυχικὴ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).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02352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D073-8F22-2E49-B6F0-86237338E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143839"/>
            <a:ext cx="11199689" cy="236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0D5CE-3CD9-BE40-BC1C-969B1E13A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12" y="863028"/>
            <a:ext cx="11722814" cy="5671335"/>
          </a:xfrm>
        </p:spPr>
        <p:txBody>
          <a:bodyPr>
            <a:normAutofit/>
          </a:bodyPr>
          <a:lstStyle/>
          <a:p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Ὀρθοδόξου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ἀνεξάρτητ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,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συνυφ</a:t>
            </a:r>
            <a:r>
              <a:rPr lang="en-US" sz="3200" dirty="0"/>
              <a:t>α</a:t>
            </a:r>
            <a:r>
              <a:rPr lang="en-US" sz="3200" dirty="0" err="1"/>
              <a:t>σμένο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ιτέλεση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Μυστηρίου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λειτουργὸ</a:t>
            </a:r>
            <a:r>
              <a:rPr lang="en-US" sz="3200" dirty="0"/>
              <a:t>- </a:t>
            </a:r>
            <a:r>
              <a:rPr lang="en-US" sz="3200" dirty="0" err="1"/>
              <a:t>ἱερέ</a:t>
            </a:r>
            <a:r>
              <a:rPr lang="en-US" sz="3200" dirty="0"/>
              <a:t>α. </a:t>
            </a:r>
            <a:r>
              <a:rPr lang="en-US" sz="3200" dirty="0" err="1"/>
              <a:t>Γι</a:t>
            </a:r>
            <a:r>
              <a:rPr lang="en-US" sz="3200" dirty="0"/>
              <a:t>᾽α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«</a:t>
            </a:r>
            <a:r>
              <a:rPr lang="en-US" sz="3200" dirty="0" err="1"/>
              <a:t>ἱερουργί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», </a:t>
            </a:r>
            <a:r>
              <a:rPr lang="en-US" sz="3200" dirty="0" err="1"/>
              <a:t>ὅρος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νέετ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ἱερότητ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ἀξί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οδηλώνετ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εὐχὲς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εἰς</a:t>
            </a:r>
            <a:r>
              <a:rPr lang="en-US" sz="3200" dirty="0"/>
              <a:t> </a:t>
            </a:r>
            <a:r>
              <a:rPr lang="en-US" sz="3200" dirty="0" err="1"/>
              <a:t>Πρεσ</a:t>
            </a:r>
            <a:r>
              <a:rPr lang="en-US" sz="3200" dirty="0"/>
              <a:t>β</a:t>
            </a:r>
            <a:r>
              <a:rPr lang="en-US" sz="3200" dirty="0" err="1"/>
              <a:t>ύτερον</a:t>
            </a:r>
            <a:r>
              <a:rPr lang="en-US" sz="3200" dirty="0"/>
              <a:t> </a:t>
            </a:r>
            <a:r>
              <a:rPr lang="en-US" sz="3200" dirty="0" err="1"/>
              <a:t>χειροτονί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ἐκεῖ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Θεὸς</a:t>
            </a:r>
            <a:r>
              <a:rPr lang="en-US" sz="3200" dirty="0"/>
              <a:t> </a:t>
            </a:r>
            <a:r>
              <a:rPr lang="en-US" sz="3200" dirty="0" err="1"/>
              <a:t>μνημονεύετ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«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ἀξιώσ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π</a:t>
            </a:r>
            <a:r>
              <a:rPr lang="en-US" sz="3200" dirty="0" err="1"/>
              <a:t>ρεσ</a:t>
            </a:r>
            <a:r>
              <a:rPr lang="en-US" sz="3200" dirty="0"/>
              <a:t>β</a:t>
            </a:r>
            <a:r>
              <a:rPr lang="en-US" sz="3200" dirty="0" err="1"/>
              <a:t>υτέρους</a:t>
            </a:r>
            <a:r>
              <a:rPr lang="en-US" sz="3200" dirty="0"/>
              <a:t> </a:t>
            </a:r>
            <a:r>
              <a:rPr lang="en-US" sz="3200" i="1" dirty="0" err="1"/>
              <a:t>ἱερουργεῖν</a:t>
            </a:r>
            <a:r>
              <a:rPr lang="en-US" sz="3200" i="1" dirty="0"/>
              <a:t> </a:t>
            </a:r>
            <a:r>
              <a:rPr lang="en-US" sz="3200" i="1" dirty="0" err="1"/>
              <a:t>τὸν</a:t>
            </a:r>
            <a:r>
              <a:rPr lang="en-US" sz="3200" i="1" dirty="0"/>
              <a:t> </a:t>
            </a:r>
            <a:r>
              <a:rPr lang="en-US" sz="3200" i="1" dirty="0" err="1"/>
              <a:t>λόγον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ἀληθεί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»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150492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A7A04-2F79-8642-AC97-76275C9DC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0"/>
            <a:ext cx="11281882" cy="18493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00BA0-4AF3-A643-BE93-2F53C7FEC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339047"/>
            <a:ext cx="11989941" cy="6380252"/>
          </a:xfrm>
        </p:spPr>
        <p:txBody>
          <a:bodyPr>
            <a:normAutofit/>
          </a:bodyPr>
          <a:lstStyle/>
          <a:p>
            <a:r>
              <a:rPr lang="el-GR" sz="3200" dirty="0" err="1"/>
              <a:t>Βασικὴ</a:t>
            </a:r>
            <a:r>
              <a:rPr lang="el-GR" sz="3200" dirty="0"/>
              <a:t> παράμετρος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διδασκαλίας </a:t>
            </a:r>
            <a:r>
              <a:rPr lang="el-GR" sz="3200" dirty="0" err="1"/>
              <a:t>στὴ</a:t>
            </a:r>
            <a:r>
              <a:rPr lang="el-GR" sz="3200" dirty="0"/>
              <a:t> δευτεροβάθμια </a:t>
            </a:r>
            <a:r>
              <a:rPr lang="el-GR" sz="3200" dirty="0" err="1"/>
              <a:t>ἐκπαίδευση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ἐνασχόληση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ὕμνους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Λατρείας,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διάφορες μεγάλες </a:t>
            </a:r>
            <a:r>
              <a:rPr lang="el-GR" sz="3200" dirty="0" err="1"/>
              <a:t>ἑορτές</a:t>
            </a:r>
            <a:r>
              <a:rPr lang="el-GR" sz="3200" dirty="0"/>
              <a:t>. </a:t>
            </a:r>
            <a:endParaRPr lang="en-US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κήρυγμα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</a:t>
            </a:r>
            <a:r>
              <a:rPr lang="el-GR" sz="3200" dirty="0" err="1"/>
              <a:t>ὁμιλία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μόνος του,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γίνει </a:t>
            </a:r>
            <a:r>
              <a:rPr lang="el-GR" sz="3200" dirty="0" err="1"/>
              <a:t>κατανοητὴ</a:t>
            </a:r>
            <a:r>
              <a:rPr lang="el-GR" sz="3200" dirty="0"/>
              <a:t> χρειάζεται γνώση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γλωσσικοῦ</a:t>
            </a:r>
            <a:r>
              <a:rPr lang="el-GR" sz="3200" dirty="0"/>
              <a:t> κώδικα,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κωδικοποιηθεῖ</a:t>
            </a:r>
            <a:r>
              <a:rPr lang="el-GR" sz="3200" dirty="0"/>
              <a:t>. </a:t>
            </a:r>
            <a:endParaRPr lang="en-US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ὑμνολογία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θεολογικὸ</a:t>
            </a:r>
            <a:r>
              <a:rPr lang="el-GR" sz="3200" dirty="0"/>
              <a:t> περιεχόμενο </a:t>
            </a:r>
            <a:r>
              <a:rPr lang="el-GR" sz="3200" dirty="0" err="1"/>
              <a:t>τῶν</a:t>
            </a:r>
            <a:r>
              <a:rPr lang="el-GR" sz="3200" dirty="0"/>
              <a:t> Μυστηρίων,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Ἀκολουθιῶν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ἑορτῶν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μετάφραση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ἐπεξήγηση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ὕμνων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ἀποτελεσματικότερο</a:t>
            </a:r>
            <a:r>
              <a:rPr lang="el-GR" sz="3200" dirty="0"/>
              <a:t> μέσο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εὐόδωση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στόχων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μαθήματος.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6690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AF60-C07A-7545-B10F-A0C43BB7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82194"/>
            <a:ext cx="11261334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4A31E-47F1-9240-BBFC-889D69659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08224"/>
            <a:ext cx="11938571" cy="6467581"/>
          </a:xfrm>
        </p:spPr>
        <p:txBody>
          <a:bodyPr>
            <a:normAutofit/>
          </a:bodyPr>
          <a:lstStyle/>
          <a:p>
            <a:r>
              <a:rPr lang="el-GR" sz="3200" dirty="0"/>
              <a:t>Μία </a:t>
            </a:r>
            <a:r>
              <a:rPr lang="el-GR" sz="3200" dirty="0" err="1"/>
              <a:t>ἀκόμα</a:t>
            </a:r>
            <a:r>
              <a:rPr lang="el-GR" sz="3200" dirty="0"/>
              <a:t> θεματολογία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κηρύγματος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λεγόμενες «</a:t>
            </a:r>
            <a:r>
              <a:rPr lang="el-GR" sz="3200" dirty="0" err="1"/>
              <a:t>λειτουργικὲς</a:t>
            </a:r>
            <a:r>
              <a:rPr lang="el-GR" sz="3200" dirty="0"/>
              <a:t> τέχνες»: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ἐκκλησιαστικὴ</a:t>
            </a:r>
            <a:r>
              <a:rPr lang="el-GR" sz="3200" dirty="0"/>
              <a:t> μουσική, ζωγραφική, </a:t>
            </a:r>
            <a:r>
              <a:rPr lang="el-GR" sz="3200" dirty="0" err="1"/>
              <a:t>ἀρχιτεκτονικὴ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μικροτεχνία. 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τέχνες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θέματα μόνο </a:t>
            </a:r>
            <a:r>
              <a:rPr lang="el-GR" sz="3200" dirty="0" err="1"/>
              <a:t>καλλιτεχνικῆς</a:t>
            </a:r>
            <a:r>
              <a:rPr lang="el-GR" sz="3200" dirty="0"/>
              <a:t> θεωρήσεως, </a:t>
            </a:r>
            <a:r>
              <a:rPr lang="el-GR" sz="3200" dirty="0" err="1"/>
              <a:t>ἀλλὰ</a:t>
            </a:r>
            <a:r>
              <a:rPr lang="el-GR" sz="3200" dirty="0"/>
              <a:t> περικλείουν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εὐρύτατο</a:t>
            </a:r>
            <a:r>
              <a:rPr lang="el-GR" sz="3200" dirty="0"/>
              <a:t> </a:t>
            </a:r>
            <a:r>
              <a:rPr lang="el-GR" sz="3200" dirty="0" err="1"/>
              <a:t>θεολογικὸ</a:t>
            </a:r>
            <a:r>
              <a:rPr lang="el-GR" sz="3200" dirty="0"/>
              <a:t> πλαίσιο,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παρέχει πολλές </a:t>
            </a:r>
            <a:r>
              <a:rPr lang="el-GR" sz="3200" dirty="0" err="1"/>
              <a:t>κηρυκτικὲς</a:t>
            </a:r>
            <a:r>
              <a:rPr lang="el-GR" sz="3200" dirty="0"/>
              <a:t> </a:t>
            </a:r>
            <a:r>
              <a:rPr lang="el-GR" sz="3200" dirty="0" err="1"/>
              <a:t>ἀφορμές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ἀνταπόκριση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ἀνάμεσα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λειτουργικὰ</a:t>
            </a:r>
            <a:r>
              <a:rPr lang="el-GR" sz="3200" dirty="0"/>
              <a:t> κείμενα,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λόγο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εἰκονογραφία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πάγια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ἱερῆς</a:t>
            </a:r>
            <a:r>
              <a:rPr lang="el-GR" sz="3200" dirty="0"/>
              <a:t> τέχνης </a:t>
            </a:r>
            <a:r>
              <a:rPr lang="el-GR" sz="3200" dirty="0" err="1"/>
              <a:t>ποὺ</a:t>
            </a:r>
            <a:r>
              <a:rPr lang="el-GR" sz="3200" dirty="0"/>
              <a:t> καλλιεργήθηκε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πρώτους </a:t>
            </a:r>
            <a:r>
              <a:rPr lang="el-GR" sz="3200" dirty="0" err="1"/>
              <a:t>αἰῶνες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χριστιανισμοῦ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81930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6E06-62C1-524E-B46C-AFB64370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19"/>
            <a:ext cx="11271607" cy="17466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A402-62A4-2D4C-932C-991A5D4AE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318499"/>
            <a:ext cx="12000216" cy="6467582"/>
          </a:xfrm>
        </p:spPr>
        <p:txBody>
          <a:bodyPr>
            <a:no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Πατέρες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γνῶστες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πρακτικῆς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ὀφελημότητας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εἰκόνας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, </a:t>
            </a:r>
            <a:r>
              <a:rPr lang="el-GR" sz="3200" dirty="0" err="1"/>
              <a:t>συχνὰ</a:t>
            </a:r>
            <a:r>
              <a:rPr lang="el-GR" sz="3200" dirty="0"/>
              <a:t> </a:t>
            </a:r>
            <a:r>
              <a:rPr lang="el-GR" sz="3200" dirty="0" err="1"/>
              <a:t>ἐκφράστηκαν</a:t>
            </a:r>
            <a:r>
              <a:rPr lang="el-GR" sz="3200" dirty="0"/>
              <a:t> μέσω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εἰκόνων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λίγες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φορὲς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τόνισαν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κηρυκτική</a:t>
            </a:r>
            <a:r>
              <a:rPr lang="el-GR" sz="3200" dirty="0"/>
              <a:t> τους διακονία </a:t>
            </a:r>
            <a:r>
              <a:rPr lang="el-GR" sz="3200" dirty="0" err="1"/>
              <a:t>τὴ</a:t>
            </a:r>
            <a:r>
              <a:rPr lang="el-GR" sz="3200" dirty="0"/>
              <a:t> σημασία </a:t>
            </a:r>
            <a:r>
              <a:rPr lang="el-GR" sz="3200" dirty="0" err="1"/>
              <a:t>τῆς</a:t>
            </a:r>
            <a:r>
              <a:rPr lang="el-GR" sz="3200" dirty="0"/>
              <a:t> τέχνης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. </a:t>
            </a:r>
          </a:p>
          <a:p>
            <a:r>
              <a:rPr lang="el-GR" sz="3200" dirty="0"/>
              <a:t>Ζώντας </a:t>
            </a:r>
            <a:r>
              <a:rPr lang="el-GR" sz="3200" dirty="0" err="1"/>
              <a:t>σὲ</a:t>
            </a:r>
            <a:r>
              <a:rPr lang="el-GR" sz="3200" dirty="0"/>
              <a:t> μία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εἰκονιστική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εἰκονοκλαστικὴ</a:t>
            </a:r>
            <a:r>
              <a:rPr lang="el-GR" sz="3200" dirty="0"/>
              <a:t> συγχρόνως, </a:t>
            </a:r>
            <a:r>
              <a:rPr lang="el-GR" sz="3200" dirty="0" err="1"/>
              <a:t>πιθανὸν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διστάζουμε </a:t>
            </a:r>
            <a:r>
              <a:rPr lang="el-GR" sz="3200" dirty="0" err="1"/>
              <a:t>νὰ</a:t>
            </a:r>
            <a:r>
              <a:rPr lang="el-GR" sz="3200" dirty="0"/>
              <a:t> χρησιμοποιήσουμε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λόγο της </a:t>
            </a:r>
            <a:r>
              <a:rPr lang="el-GR" sz="3200" dirty="0" err="1"/>
              <a:t>ὡς</a:t>
            </a:r>
            <a:r>
              <a:rPr lang="el-GR" sz="3200" dirty="0"/>
              <a:t> τρόπο </a:t>
            </a:r>
            <a:r>
              <a:rPr lang="el-GR" sz="3200" dirty="0" err="1"/>
              <a:t>ἀγωγῆς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ἐκκλησιαστικὴ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τέχνη. 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κήρυγμα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ὁλοκληρωθοῦν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μία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κήρυγμα. </a:t>
            </a:r>
            <a:r>
              <a:rPr lang="el-GR" sz="3200" dirty="0" err="1"/>
              <a:t>Ἑσπερινὸ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ἀπογευματινὸ</a:t>
            </a:r>
            <a:r>
              <a:rPr lang="el-GR" sz="3200" dirty="0"/>
              <a:t> κήρυγμα </a:t>
            </a:r>
            <a:r>
              <a:rPr lang="el-GR" sz="3200" dirty="0" err="1"/>
              <a:t>ὀνομάζουμε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πραγματοποιεῖται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εἰδικῶν</a:t>
            </a:r>
            <a:r>
              <a:rPr lang="el-GR" sz="3200" dirty="0"/>
              <a:t> </a:t>
            </a:r>
            <a:r>
              <a:rPr lang="el-GR" sz="3200" dirty="0" err="1"/>
              <a:t>ἑσπερινῶν</a:t>
            </a:r>
            <a:r>
              <a:rPr lang="el-GR" sz="3200" dirty="0"/>
              <a:t> συνάξεων </a:t>
            </a:r>
            <a:r>
              <a:rPr lang="el-GR" sz="3200" dirty="0" err="1"/>
              <a:t>στοὺς</a:t>
            </a:r>
            <a:r>
              <a:rPr lang="el-GR" sz="3200" dirty="0"/>
              <a:t> ναούς,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σκοπὸ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διδασκαλία.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680672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021BE-5AE4-5940-AFA1-043CFD994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20"/>
            <a:ext cx="11271608" cy="1541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835C3-4D40-7C44-ADC1-7191B61D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1" y="328773"/>
            <a:ext cx="11989943" cy="6457306"/>
          </a:xfrm>
        </p:spPr>
        <p:txBody>
          <a:bodyPr>
            <a:normAutofit/>
          </a:bodyPr>
          <a:lstStyle/>
          <a:p>
            <a:r>
              <a:rPr lang="el-GR" sz="3200" dirty="0" err="1"/>
              <a:t>Πρῶτο</a:t>
            </a:r>
            <a:r>
              <a:rPr lang="el-GR" sz="3200" dirty="0"/>
              <a:t> πλεονέκτημα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λαός,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παρακολουθεῖ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κήρυγμα, </a:t>
            </a:r>
            <a:r>
              <a:rPr lang="el-GR" sz="3200" dirty="0" err="1"/>
              <a:t>ἔχει</a:t>
            </a:r>
            <a:r>
              <a:rPr lang="el-GR" sz="3200" dirty="0"/>
              <a:t> μεγαλύτερο </a:t>
            </a:r>
            <a:r>
              <a:rPr lang="el-GR" sz="3200" dirty="0" err="1"/>
              <a:t>ἐνδιαφέρον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βρίσκεται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Λειτουργίες. </a:t>
            </a:r>
            <a:r>
              <a:rPr lang="el-GR" sz="3200" dirty="0" err="1"/>
              <a:t>Αὐτὸ</a:t>
            </a:r>
            <a:r>
              <a:rPr lang="el-GR" sz="3200" dirty="0"/>
              <a:t> συνεπάγεται </a:t>
            </a:r>
            <a:r>
              <a:rPr lang="el-GR" sz="3200" dirty="0" err="1"/>
              <a:t>τὴ</a:t>
            </a:r>
            <a:r>
              <a:rPr lang="el-GR" sz="3200" dirty="0"/>
              <a:t> δυνατότητα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ἑσπερινὴ</a:t>
            </a:r>
            <a:r>
              <a:rPr lang="el-GR" sz="3200" dirty="0"/>
              <a:t> διδασκαλία, περισσότερο </a:t>
            </a:r>
            <a:r>
              <a:rPr lang="el-GR" sz="3200" dirty="0" err="1"/>
              <a:t>συστηματικὴ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ἐξειδικευμένη</a:t>
            </a:r>
            <a:r>
              <a:rPr lang="el-GR" sz="3200" dirty="0"/>
              <a:t> </a:t>
            </a:r>
            <a:r>
              <a:rPr lang="el-GR" sz="3200" dirty="0" err="1"/>
              <a:t>ἀπ᾽ὅ,τι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Λειτουργίες. 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θεματολογικὲς</a:t>
            </a:r>
            <a:r>
              <a:rPr lang="el-GR" sz="3200" dirty="0"/>
              <a:t> δυνατότητες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ἑσπερινῶν</a:t>
            </a:r>
            <a:r>
              <a:rPr lang="el-GR" sz="3200" dirty="0"/>
              <a:t> κηρυγμάτων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ἀνεξάντλητες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Μποροῦν</a:t>
            </a:r>
            <a:r>
              <a:rPr lang="el-GR" sz="3200" dirty="0"/>
              <a:t>, </a:t>
            </a:r>
            <a:r>
              <a:rPr lang="el-GR" sz="3200" dirty="0" err="1"/>
              <a:t>κατ᾽ἀρχάς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ἀναπτυχθοῦν</a:t>
            </a:r>
            <a:r>
              <a:rPr lang="el-GR" sz="3200" dirty="0"/>
              <a:t> </a:t>
            </a:r>
            <a:r>
              <a:rPr lang="el-GR" sz="3200" dirty="0" err="1"/>
              <a:t>διεξοδικῶς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ἑρμηνευθοῦν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περικοπὲς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ἀναγνωσμάτων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Κυριακῶν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ἑρμηνευθοῦν</a:t>
            </a:r>
            <a:r>
              <a:rPr lang="el-GR" sz="3200" dirty="0"/>
              <a:t> βιβλία 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Καινῆς</a:t>
            </a:r>
            <a:r>
              <a:rPr lang="el-GR" sz="3200" dirty="0"/>
              <a:t> Διαθήκης.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3194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A3459-C931-CA43-A1D6-59CCC4BA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82194"/>
            <a:ext cx="11281881" cy="9246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0349B-85ED-E845-8A36-C2233A72B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277402"/>
            <a:ext cx="12020764" cy="6498404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θεματολογία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ἑσπερινῶν</a:t>
            </a:r>
            <a:r>
              <a:rPr lang="el-GR" sz="3200" dirty="0"/>
              <a:t> κηρυγμάτων </a:t>
            </a:r>
            <a:r>
              <a:rPr lang="el-GR" sz="3200" dirty="0" err="1"/>
              <a:t>ἐντάσσονται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ἀναλύσεις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Ἀκολουθιῶν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μετάφραση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ὕμνων</a:t>
            </a:r>
            <a:r>
              <a:rPr lang="el-GR" sz="3200" dirty="0"/>
              <a:t>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</a:t>
            </a:r>
            <a:r>
              <a:rPr lang="el-GR" sz="3200" dirty="0" err="1"/>
              <a:t>ἑορτολογικῶν</a:t>
            </a:r>
            <a:r>
              <a:rPr lang="el-GR" sz="3200" dirty="0"/>
              <a:t> θεμάτων.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κήρυγμα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λάβει παιδαγωγικότερο χαρακτήρα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ὑπερβεῖ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παραδοσιακὴ</a:t>
            </a:r>
            <a:r>
              <a:rPr lang="el-GR" sz="3200" dirty="0"/>
              <a:t> μονολογική του μορφή.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σκόπιμο, δηλαδή,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ἐνθαρρύνεται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διατύπωση </a:t>
            </a:r>
            <a:r>
              <a:rPr lang="el-GR" sz="3200" dirty="0" err="1"/>
              <a:t>τῆς</a:t>
            </a:r>
            <a:r>
              <a:rPr lang="el-GR" sz="3200" dirty="0"/>
              <a:t> γνώμης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ἀποριῶν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ἐρωτημάτων</a:t>
            </a:r>
            <a:r>
              <a:rPr lang="el-GR" sz="3200" dirty="0"/>
              <a:t> τους </a:t>
            </a:r>
            <a:r>
              <a:rPr lang="el-GR" sz="3200" dirty="0" err="1"/>
              <a:t>καὶ</a:t>
            </a:r>
            <a:r>
              <a:rPr lang="el-GR" sz="3200" dirty="0"/>
              <a:t>, γενικά, </a:t>
            </a:r>
            <a:r>
              <a:rPr lang="el-GR" sz="3200" dirty="0" err="1"/>
              <a:t>ἡ</a:t>
            </a:r>
            <a:r>
              <a:rPr lang="el-GR" sz="3200" dirty="0"/>
              <a:t> συζήτηση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διάλογος. </a:t>
            </a:r>
          </a:p>
          <a:p>
            <a:r>
              <a:rPr lang="el-GR" sz="3200" dirty="0" err="1"/>
              <a:t>Αὐτὰ</a:t>
            </a:r>
            <a:r>
              <a:rPr lang="el-GR" sz="3200" dirty="0"/>
              <a:t> προϋποθέτουν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ἱκανὸς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δόκιμος,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διατηρήσει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ἔλεγχο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κατευθύνει </a:t>
            </a:r>
            <a:r>
              <a:rPr lang="el-GR" sz="3200" dirty="0" err="1"/>
              <a:t>τὴ</a:t>
            </a:r>
            <a:r>
              <a:rPr lang="el-GR" sz="3200" dirty="0"/>
              <a:t> συζήτηση.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40360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DBA22-5EF4-6240-9CA2-899541B9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71920"/>
            <a:ext cx="11261333" cy="13356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01C86-40BB-0349-ACD7-EC9683CD9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39047"/>
            <a:ext cx="12007066" cy="6447033"/>
          </a:xfrm>
        </p:spPr>
        <p:txBody>
          <a:bodyPr/>
          <a:lstStyle/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ὁμιλητή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κήρυγμα προσφέρει κάποιες «</a:t>
            </a:r>
            <a:r>
              <a:rPr lang="el-GR" sz="3200" dirty="0" err="1"/>
              <a:t>ὁμιλητικὲς</a:t>
            </a:r>
            <a:r>
              <a:rPr lang="el-GR" sz="3200" dirty="0"/>
              <a:t> </a:t>
            </a:r>
            <a:r>
              <a:rPr lang="el-GR" sz="3200" dirty="0" err="1"/>
              <a:t>ἀνέσεις</a:t>
            </a:r>
            <a:r>
              <a:rPr lang="el-GR" sz="3200" dirty="0"/>
              <a:t>»: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ἀνετότερα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σημειώσεις του, </a:t>
            </a:r>
            <a:r>
              <a:rPr lang="el-GR" sz="3200" dirty="0" err="1"/>
              <a:t>νὰ</a:t>
            </a:r>
            <a:r>
              <a:rPr lang="el-GR" sz="3200" dirty="0"/>
              <a:t> διαβάζει </a:t>
            </a:r>
            <a:r>
              <a:rPr lang="el-GR" sz="3200" dirty="0" err="1"/>
              <a:t>περιστασιακὰ</a:t>
            </a:r>
            <a:r>
              <a:rPr lang="el-GR" sz="3200" dirty="0"/>
              <a:t> </a:t>
            </a:r>
            <a:r>
              <a:rPr lang="el-GR" sz="3200" dirty="0" err="1"/>
              <a:t>ἀποσπάσματα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βιβλία </a:t>
            </a:r>
            <a:r>
              <a:rPr lang="el-GR" sz="3200" dirty="0" err="1"/>
              <a:t>ἤ</a:t>
            </a:r>
            <a:r>
              <a:rPr lang="el-GR" sz="3200" dirty="0"/>
              <a:t> κείμενα, </a:t>
            </a:r>
            <a:r>
              <a:rPr lang="el-GR" sz="3200" dirty="0" err="1"/>
              <a:t>νὰ</a:t>
            </a:r>
            <a:r>
              <a:rPr lang="el-GR" sz="3200" dirty="0"/>
              <a:t> διακόπτει </a:t>
            </a:r>
            <a:r>
              <a:rPr lang="el-GR" sz="3200" dirty="0" err="1"/>
              <a:t>τὸ</a:t>
            </a:r>
            <a:r>
              <a:rPr lang="el-GR" sz="3200" dirty="0"/>
              <a:t> λόγο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παραπέμπει (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διάνθιση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λεγομένων του)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ἀρχιτεκτονικὴ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ἁγιογραφίες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πλατυάζει</a:t>
            </a:r>
            <a:r>
              <a:rPr lang="el-GR" sz="3200" dirty="0"/>
              <a:t>» (</a:t>
            </a:r>
            <a:r>
              <a:rPr lang="el-GR" sz="3200" dirty="0" err="1"/>
              <a:t>μὲ</a:t>
            </a:r>
            <a:r>
              <a:rPr lang="el-GR" sz="3200" dirty="0"/>
              <a:t> μέτρο) </a:t>
            </a:r>
            <a:r>
              <a:rPr lang="el-GR" sz="3200" dirty="0" err="1"/>
              <a:t>σὲ</a:t>
            </a:r>
            <a:r>
              <a:rPr lang="el-GR" sz="3200" dirty="0"/>
              <a:t> θέματα διηγήσεων βίων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περιγραφῆς</a:t>
            </a:r>
            <a:r>
              <a:rPr lang="el-GR" sz="3200" dirty="0"/>
              <a:t> </a:t>
            </a:r>
            <a:r>
              <a:rPr lang="el-GR" sz="3200" dirty="0" err="1"/>
              <a:t>κοινωνικῶν</a:t>
            </a:r>
            <a:r>
              <a:rPr lang="el-GR" sz="3200" dirty="0"/>
              <a:t> φαινομένων </a:t>
            </a:r>
            <a:r>
              <a:rPr lang="el-GR" sz="3200" dirty="0" err="1"/>
              <a:t>καὶ</a:t>
            </a:r>
            <a:r>
              <a:rPr lang="el-GR" sz="3200" dirty="0"/>
              <a:t> προβλημάτων. </a:t>
            </a:r>
          </a:p>
          <a:p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ὑποστηρίζαμε</a:t>
            </a:r>
            <a:r>
              <a:rPr lang="el-GR" sz="3200" dirty="0"/>
              <a:t>, </a:t>
            </a:r>
            <a:r>
              <a:rPr lang="el-GR" sz="3200" dirty="0" err="1"/>
              <a:t>συμπερασματικῶς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κήρυγμα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καταλληλότερη </a:t>
            </a:r>
            <a:r>
              <a:rPr lang="el-GR" sz="3200" dirty="0" err="1"/>
              <a:t>εὐκαιρία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διδαχὴ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ἐμβάθυνση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Λατρείας·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σημαντικότερη </a:t>
            </a:r>
            <a:r>
              <a:rPr lang="el-GR" sz="3200" dirty="0" err="1"/>
              <a:t>εὐκαιρία</a:t>
            </a:r>
            <a:r>
              <a:rPr lang="el-GR" sz="3200" dirty="0"/>
              <a:t> </a:t>
            </a:r>
            <a:r>
              <a:rPr lang="el-GR" sz="3200" dirty="0" err="1"/>
              <a:t>ἐνεργοποιήσεως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Μυσταγωγικῆς</a:t>
            </a:r>
            <a:r>
              <a:rPr lang="el-GR" sz="3200" dirty="0"/>
              <a:t> κατηχήσεως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σύγχονο</a:t>
            </a:r>
            <a:r>
              <a:rPr lang="el-GR" sz="3200" dirty="0"/>
              <a:t> κόσμο. 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268698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67C72-A4DC-3E42-92B3-B4BF97AB1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97655"/>
            <a:ext cx="11282779" cy="914399"/>
          </a:xfrm>
        </p:spPr>
        <p:txBody>
          <a:bodyPr>
            <a:normAutofit fontScale="90000"/>
          </a:bodyPr>
          <a:lstStyle/>
          <a:p>
            <a:br>
              <a:rPr lang="el-GR" b="1" dirty="0"/>
            </a:br>
            <a:r>
              <a:rPr lang="el-GR" b="1" dirty="0"/>
              <a:t>ΤΟ ΠΡΟΣΩΠΙΚΟ ΣΤΟΙΧΕΙΟ ΣΤΗΝ ΕΚΚΛΗΣΙΑΣΤΙΚΗ  ΡΗΤΟΡΙΚΗ 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F916-8B63-6E4A-BBAC-3D0C8B876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145219"/>
            <a:ext cx="11922711" cy="554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u="dotted" dirty="0"/>
              <a:t>(α) </a:t>
            </a:r>
            <a:r>
              <a:rPr lang="el-GR" sz="3200" u="dotted" dirty="0" err="1"/>
              <a:t>Ἡ</a:t>
            </a:r>
            <a:r>
              <a:rPr lang="el-GR" sz="3200" u="dotted" dirty="0"/>
              <a:t> προσωπικότητα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ἱεροκήρυκα</a:t>
            </a:r>
            <a:r>
              <a:rPr lang="el-GR" sz="3200" u="dotted" dirty="0"/>
              <a:t> </a:t>
            </a:r>
            <a:r>
              <a:rPr lang="el-GR" sz="3200" u="dotted" dirty="0" err="1"/>
              <a:t>καὶ</a:t>
            </a:r>
            <a:r>
              <a:rPr lang="el-GR" sz="3200" u="dotted" dirty="0"/>
              <a:t> </a:t>
            </a:r>
            <a:r>
              <a:rPr lang="el-GR" sz="3200" u="dotted" dirty="0" err="1"/>
              <a:t>ἐκείνου</a:t>
            </a:r>
            <a:r>
              <a:rPr lang="el-GR" sz="3200" u="dotted" dirty="0"/>
              <a:t> </a:t>
            </a:r>
            <a:r>
              <a:rPr lang="el-GR" sz="3200" u="dotted" dirty="0" err="1"/>
              <a:t>ποὺ</a:t>
            </a:r>
            <a:r>
              <a:rPr lang="el-GR" sz="3200" u="dotted" dirty="0"/>
              <a:t> </a:t>
            </a:r>
            <a:r>
              <a:rPr lang="el-GR" sz="3200" u="dotted" dirty="0" err="1"/>
              <a:t>ἐκφέρει</a:t>
            </a:r>
            <a:r>
              <a:rPr lang="el-GR" sz="3200" u="dotted" dirty="0"/>
              <a:t> </a:t>
            </a:r>
            <a:r>
              <a:rPr lang="el-GR" sz="3200" u="dotted" dirty="0" err="1"/>
              <a:t>τὸ</a:t>
            </a:r>
            <a:r>
              <a:rPr lang="el-GR" sz="3200" u="dotted" dirty="0"/>
              <a:t> σύγχρονο </a:t>
            </a:r>
            <a:r>
              <a:rPr lang="el-GR" sz="3200" u="dotted" dirty="0" err="1"/>
              <a:t>θεολογικὸ</a:t>
            </a:r>
            <a:r>
              <a:rPr lang="el-GR" sz="3200" u="dotted" dirty="0"/>
              <a:t> λόγο.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ἰδιαιτερότητα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ὑπαγορεύει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ἀπαραίτητα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φορέα του.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Ἀναφερόμαστε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ὑπάρξεως</a:t>
            </a:r>
            <a:r>
              <a:rPr lang="el-GR" sz="3200" dirty="0"/>
              <a:t> τόσο </a:t>
            </a:r>
            <a:r>
              <a:rPr lang="el-GR" sz="3200" dirty="0" err="1"/>
              <a:t>σωματικῶν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ψυχικῶν</a:t>
            </a:r>
            <a:r>
              <a:rPr lang="el-GR" sz="3200" dirty="0"/>
              <a:t> προτερημάτων.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σωματικὰ</a:t>
            </a:r>
            <a:r>
              <a:rPr lang="el-GR" sz="3200" dirty="0"/>
              <a:t> προσόντα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ἀφοροῦν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ἐξωτερικὰ</a:t>
            </a:r>
            <a:r>
              <a:rPr lang="el-GR" sz="3200" dirty="0"/>
              <a:t> </a:t>
            </a:r>
            <a:r>
              <a:rPr lang="el-GR" sz="3200" dirty="0" err="1"/>
              <a:t>χαρακτηριστικὰ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ἀλλὰ</a:t>
            </a:r>
            <a:r>
              <a:rPr lang="el-GR" sz="3200" dirty="0"/>
              <a:t> κυρίως </a:t>
            </a:r>
            <a:r>
              <a:rPr lang="el-GR" sz="3200" dirty="0" err="1"/>
              <a:t>σὲ</a:t>
            </a:r>
            <a:r>
              <a:rPr lang="el-GR" sz="3200" dirty="0"/>
              <a:t> θέματα </a:t>
            </a:r>
            <a:r>
              <a:rPr lang="el-GR" sz="3200" dirty="0" err="1"/>
              <a:t>προσωπικῆς</a:t>
            </a:r>
            <a:r>
              <a:rPr lang="el-GR" sz="3200" dirty="0"/>
              <a:t> του </a:t>
            </a:r>
            <a:r>
              <a:rPr lang="el-GR" sz="3200" dirty="0" err="1"/>
              <a:t>ὑγείας</a:t>
            </a:r>
            <a:r>
              <a:rPr lang="el-GR" sz="3200" dirty="0"/>
              <a:t> (</a:t>
            </a:r>
            <a:r>
              <a:rPr lang="el-GR" sz="3200" dirty="0" err="1"/>
              <a:t>νοητικὲς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ἀναπνευστικὲς</a:t>
            </a:r>
            <a:r>
              <a:rPr lang="el-GR" sz="3200" dirty="0"/>
              <a:t> δυνάμεις) </a:t>
            </a:r>
            <a:r>
              <a:rPr lang="el-GR" sz="3200" dirty="0" err="1"/>
              <a:t>καὶ</a:t>
            </a:r>
            <a:r>
              <a:rPr lang="el-GR" sz="3200" dirty="0"/>
              <a:t> προτερημάτων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του (</a:t>
            </a:r>
            <a:r>
              <a:rPr lang="el-GR" sz="3200" dirty="0" err="1"/>
              <a:t>καθαρὸ</a:t>
            </a:r>
            <a:r>
              <a:rPr lang="el-GR" sz="3200" dirty="0"/>
              <a:t> μέταλλο, </a:t>
            </a:r>
            <a:r>
              <a:rPr lang="el-GR" sz="3200" dirty="0" err="1"/>
              <a:t>ὀρθοφωνία</a:t>
            </a:r>
            <a:r>
              <a:rPr lang="el-GR" sz="3200" dirty="0"/>
              <a:t>, </a:t>
            </a:r>
            <a:r>
              <a:rPr lang="el-GR" sz="3200" dirty="0" err="1"/>
              <a:t>φωνητικὴ</a:t>
            </a:r>
            <a:r>
              <a:rPr lang="el-GR" sz="3200" dirty="0"/>
              <a:t> γλυκύτητα).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9256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408F-85BE-B947-ABC6-283BCC50C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2428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6D022-B628-3C4D-A6CE-12100D60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248574"/>
            <a:ext cx="11931588" cy="6525088"/>
          </a:xfrm>
        </p:spPr>
        <p:txBody>
          <a:bodyPr/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ἀντίθετες</a:t>
            </a:r>
            <a:r>
              <a:rPr lang="el-GR" sz="3200" dirty="0"/>
              <a:t> περιπτώσεις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σωματικὰ</a:t>
            </a:r>
            <a:r>
              <a:rPr lang="el-GR" sz="3200" dirty="0"/>
              <a:t> προτερήματα </a:t>
            </a:r>
            <a:r>
              <a:rPr lang="el-GR" sz="3200" dirty="0" err="1"/>
              <a:t>ἀποβαίνουν</a:t>
            </a:r>
            <a:r>
              <a:rPr lang="el-GR" sz="3200" dirty="0"/>
              <a:t> </a:t>
            </a:r>
            <a:r>
              <a:rPr lang="el-GR" sz="3200" dirty="0" err="1"/>
              <a:t>ἀρνητικὲς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ἐπίτευξη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στόχων </a:t>
            </a:r>
            <a:r>
              <a:rPr lang="el-GR" sz="3200" dirty="0" err="1"/>
              <a:t>ἑνὸς</a:t>
            </a:r>
            <a:r>
              <a:rPr lang="el-GR" sz="3200" dirty="0"/>
              <a:t> κηρύγματος, </a:t>
            </a:r>
            <a:r>
              <a:rPr lang="el-GR" sz="3200" dirty="0" err="1"/>
              <a:t>μιᾶς</a:t>
            </a:r>
            <a:r>
              <a:rPr lang="el-GR" sz="3200" dirty="0"/>
              <a:t> κατηχήσεως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μαθήματος </a:t>
            </a:r>
            <a:r>
              <a:rPr lang="el-GR" sz="3200" dirty="0" err="1"/>
              <a:t>θρησκευτικῶν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Συμφωνοῦμε</a:t>
            </a:r>
            <a:r>
              <a:rPr lang="el-GR" sz="3200" dirty="0"/>
              <a:t>, βεβαίως,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νοητικὲς</a:t>
            </a:r>
            <a:r>
              <a:rPr lang="el-GR" sz="3200" dirty="0"/>
              <a:t> δυνάμεις (πίσω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ὑποκρύπτονται</a:t>
            </a:r>
            <a:r>
              <a:rPr lang="el-GR" sz="3200" dirty="0"/>
              <a:t> </a:t>
            </a:r>
            <a:r>
              <a:rPr lang="el-GR" sz="3200" dirty="0" err="1"/>
              <a:t>ἀντίστοιχες</a:t>
            </a:r>
            <a:r>
              <a:rPr lang="el-GR" sz="3200" dirty="0"/>
              <a:t> </a:t>
            </a:r>
            <a:r>
              <a:rPr lang="el-GR" sz="3200" dirty="0" err="1"/>
              <a:t>ψυχικὲς</a:t>
            </a:r>
            <a:r>
              <a:rPr lang="el-GR" sz="3200" dirty="0"/>
              <a:t>)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σημαντικότερο παράγοντα -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ἀνθρώπινης</a:t>
            </a:r>
            <a:r>
              <a:rPr lang="el-GR" sz="3200" dirty="0"/>
              <a:t> φύσεως-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ἐπιτυχία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κηρυκτικοῦ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εὐφυΐα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μνημονικὸ</a:t>
            </a:r>
            <a:r>
              <a:rPr lang="el-GR" sz="3200" dirty="0"/>
              <a:t> </a:t>
            </a:r>
            <a:r>
              <a:rPr lang="el-GR" sz="3200" dirty="0" err="1"/>
              <a:t>συνιστοῦν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βασικὰ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κήρυγμα, </a:t>
            </a:r>
            <a:r>
              <a:rPr lang="el-GR" sz="3200" dirty="0" err="1"/>
              <a:t>τὴν</a:t>
            </a:r>
            <a:r>
              <a:rPr lang="el-GR" sz="3200" dirty="0"/>
              <a:t> κατήχηση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μάθημα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θρησκευτικῶν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ἄλλο</a:t>
            </a:r>
            <a:r>
              <a:rPr lang="el-GR" sz="3200" dirty="0"/>
              <a:t> </a:t>
            </a:r>
            <a:r>
              <a:rPr lang="el-GR" sz="3200" dirty="0" err="1"/>
              <a:t>σημαντικὸ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μόρφωσή του.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πρωτίστως διότι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ὑψηλῶν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ποικίλων </a:t>
            </a:r>
            <a:r>
              <a:rPr lang="el-GR" sz="3200" dirty="0" err="1"/>
              <a:t>πνευματικῶν</a:t>
            </a:r>
            <a:r>
              <a:rPr lang="el-GR" sz="3200" dirty="0"/>
              <a:t> </a:t>
            </a:r>
            <a:r>
              <a:rPr lang="el-GR" sz="3200" dirty="0" err="1"/>
              <a:t>ἀναγκῶν</a:t>
            </a:r>
            <a:r>
              <a:rPr lang="el-GR" sz="3200" dirty="0"/>
              <a:t>.</a:t>
            </a:r>
            <a:r>
              <a:rPr lang="el-GR" dirty="0"/>
              <a:t>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724318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5902-1423-D446-AF53-07EEBBB95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62144"/>
            <a:ext cx="11282780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CDED-8A2A-234D-9E62-24A4C1D9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33166"/>
            <a:ext cx="12011488" cy="6591670"/>
          </a:xfrm>
        </p:spPr>
        <p:txBody>
          <a:bodyPr>
            <a:noAutofit/>
          </a:bodyPr>
          <a:lstStyle/>
          <a:p>
            <a:r>
              <a:rPr lang="el-GR" sz="3200" dirty="0" err="1"/>
              <a:t>Ἀπαιτεῖται</a:t>
            </a:r>
            <a:r>
              <a:rPr lang="el-GR" sz="3200" dirty="0"/>
              <a:t> </a:t>
            </a:r>
            <a:r>
              <a:rPr lang="el-GR" sz="3200" dirty="0" err="1"/>
              <a:t>συστηματικὴ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γνώση,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κατάρτιση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βασικοὺς</a:t>
            </a:r>
            <a:r>
              <a:rPr lang="el-GR" sz="3200" dirty="0"/>
              <a:t> </a:t>
            </a:r>
            <a:r>
              <a:rPr lang="el-GR" sz="3200" dirty="0" err="1"/>
              <a:t>ἄξονες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φιλοσοφίας,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κοινωνιολογίας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δικαίου.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ὀφείλει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ἐνήμερος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προβλημάτων </a:t>
            </a:r>
            <a:r>
              <a:rPr lang="el-GR" sz="3200" dirty="0" err="1"/>
              <a:t>τῆς</a:t>
            </a:r>
            <a:r>
              <a:rPr lang="el-GR" sz="3200" dirty="0"/>
              <a:t> κοινωνίας,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ἀναπτύσσει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κηρυκτικό</a:t>
            </a:r>
            <a:r>
              <a:rPr lang="el-GR" sz="3200" dirty="0"/>
              <a:t> του </a:t>
            </a:r>
            <a:r>
              <a:rPr lang="el-GR" sz="3200" dirty="0" err="1"/>
              <a:t>ἔργο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Σὲ</a:t>
            </a:r>
            <a:r>
              <a:rPr lang="el-GR" sz="3200" dirty="0"/>
              <a:t> θέματα πολιτειακά,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σαφὴ</a:t>
            </a:r>
            <a:r>
              <a:rPr lang="el-GR" sz="3200" dirty="0"/>
              <a:t> συνείδηση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σέβεται </a:t>
            </a:r>
            <a:r>
              <a:rPr lang="el-GR" sz="3200" dirty="0" err="1"/>
              <a:t>ἀπολύτως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διάκριση </a:t>
            </a:r>
            <a:r>
              <a:rPr lang="el-GR" sz="3200" dirty="0" err="1"/>
              <a:t>πολιτικῆς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κομματικῆς</a:t>
            </a:r>
            <a:r>
              <a:rPr lang="el-GR" sz="3200" dirty="0"/>
              <a:t> τοποθετήσεως (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ἐπιτρεπτή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δεύτερη </a:t>
            </a:r>
            <a:r>
              <a:rPr lang="el-GR" sz="3200" dirty="0" err="1"/>
              <a:t>ἀνεπίτρεπτη</a:t>
            </a:r>
            <a:r>
              <a:rPr lang="el-GR" sz="3200" dirty="0"/>
              <a:t>).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διακρίνεται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ἀρετὲς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κοινωνικῆς</a:t>
            </a:r>
            <a:r>
              <a:rPr lang="el-GR" sz="3200" dirty="0"/>
              <a:t> </a:t>
            </a:r>
            <a:r>
              <a:rPr lang="el-GR" sz="3200" dirty="0" err="1"/>
              <a:t>ἠθικῆς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124942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9EF0F-18EE-1C4D-B2E5-4856EEE51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62145"/>
            <a:ext cx="11282780" cy="6214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0F262-273D-B04A-9021-D7B9A0636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275205"/>
            <a:ext cx="12002609" cy="6391926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Ἔτσι</a:t>
            </a:r>
            <a:r>
              <a:rPr lang="el-GR" sz="3200" dirty="0"/>
              <a:t>, 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δευτεροβάθμιας </a:t>
            </a:r>
            <a:r>
              <a:rPr lang="el-GR" sz="3200" dirty="0" err="1"/>
              <a:t>ἐκπαιδεύσεως</a:t>
            </a:r>
            <a:r>
              <a:rPr lang="el-GR" sz="3200" dirty="0"/>
              <a:t>,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σεμνός, </a:t>
            </a:r>
            <a:r>
              <a:rPr lang="el-GR" sz="3200" dirty="0" err="1"/>
              <a:t>ἐγκρατὴς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σώφρων. </a:t>
            </a:r>
            <a:endParaRPr lang="en-GR" sz="3200" dirty="0"/>
          </a:p>
          <a:p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συνοδεύουν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οἱ</a:t>
            </a:r>
            <a:r>
              <a:rPr lang="el-GR" sz="3200" dirty="0"/>
              <a:t> συγκεκριμένες </a:t>
            </a:r>
            <a:r>
              <a:rPr lang="el-GR" sz="3200" dirty="0" err="1"/>
              <a:t>ἀρετές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παράγωγές του: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σοβαρότητα.</a:t>
            </a:r>
          </a:p>
          <a:p>
            <a:r>
              <a:rPr lang="el-GR" sz="3200" dirty="0" err="1"/>
              <a:t>Ὑπεράνω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κοινωνικῶν</a:t>
            </a:r>
            <a:r>
              <a:rPr lang="el-GR" sz="3200" dirty="0"/>
              <a:t> </a:t>
            </a:r>
            <a:r>
              <a:rPr lang="el-GR" sz="3200" dirty="0" err="1"/>
              <a:t>ἀρετῶν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διαπνέεται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πνευματικότητα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πίστεώς</a:t>
            </a:r>
            <a:r>
              <a:rPr lang="el-GR" sz="3200" dirty="0"/>
              <a:t> του.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πνευματικότητα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ὑφίσταται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φθάσει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ζωή του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ἀνθρώπινης</a:t>
            </a:r>
            <a:r>
              <a:rPr lang="el-GR" sz="3200" dirty="0"/>
              <a:t> πρωτοβουλίας· </a:t>
            </a:r>
            <a:r>
              <a:rPr lang="el-GR" sz="3200" dirty="0" err="1"/>
              <a:t>ὅταν</a:t>
            </a:r>
            <a:r>
              <a:rPr lang="el-GR" sz="3200" dirty="0"/>
              <a:t>, δηλαδή,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ἀποδεχθεῖ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ζωή του </a:t>
            </a:r>
            <a:r>
              <a:rPr lang="el-GR" sz="3200" dirty="0" err="1"/>
              <a:t>τὴ</a:t>
            </a:r>
            <a:r>
              <a:rPr lang="el-GR" sz="3200" dirty="0"/>
              <a:t> μεγάλη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παύλειας</a:t>
            </a:r>
            <a:r>
              <a:rPr lang="el-GR" sz="3200" dirty="0"/>
              <a:t> διαπιστώσεως: «</a:t>
            </a:r>
            <a:r>
              <a:rPr lang="el-GR" sz="3200" dirty="0" err="1"/>
              <a:t>Ζῶ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οὐκέτι</a:t>
            </a:r>
            <a:r>
              <a:rPr lang="el-GR" sz="3200" dirty="0"/>
              <a:t> </a:t>
            </a:r>
            <a:r>
              <a:rPr lang="el-GR" sz="3200" dirty="0" err="1"/>
              <a:t>ἐγώ</a:t>
            </a:r>
            <a:r>
              <a:rPr lang="el-GR" sz="3200" dirty="0"/>
              <a:t>, </a:t>
            </a:r>
            <a:r>
              <a:rPr lang="el-GR" sz="3200" dirty="0" err="1"/>
              <a:t>ζῇ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ἐμοῖ</a:t>
            </a:r>
            <a:r>
              <a:rPr lang="el-GR" sz="3200" dirty="0"/>
              <a:t> Χριστός» (</a:t>
            </a:r>
            <a:r>
              <a:rPr lang="el-GR" sz="3200" dirty="0" err="1"/>
              <a:t>Γαλ</a:t>
            </a:r>
            <a:r>
              <a:rPr lang="el-GR" sz="3200" dirty="0"/>
              <a:t>. 2, 20).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2922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97DA3-8D81-DD4C-B690-4654E146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61" y="154112"/>
            <a:ext cx="10614060" cy="18493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40C90-F8B5-2747-B412-74E71A9FF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698642"/>
            <a:ext cx="11722812" cy="5856269"/>
          </a:xfrm>
        </p:spPr>
        <p:txBody>
          <a:bodyPr/>
          <a:lstStyle/>
          <a:p>
            <a:r>
              <a:rPr lang="el-GR" sz="3200" dirty="0"/>
              <a:t>Τ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«</a:t>
            </a:r>
            <a:r>
              <a:rPr lang="en-US" sz="3200" dirty="0" err="1"/>
              <a:t>ἱερουργί</a:t>
            </a:r>
            <a:r>
              <a:rPr lang="en-US" sz="3200" dirty="0"/>
              <a:t>α»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ξὺ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ολοί</a:t>
            </a:r>
            <a:r>
              <a:rPr lang="en-US" sz="3200" dirty="0"/>
              <a:t>π</a:t>
            </a:r>
            <a:r>
              <a:rPr lang="en-US" sz="3200" dirty="0" err="1"/>
              <a:t>ων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ιφορτίζετ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χειροτονούμενος</a:t>
            </a:r>
            <a:r>
              <a:rPr lang="en-US" sz="3200" dirty="0"/>
              <a:t> </a:t>
            </a:r>
            <a:r>
              <a:rPr lang="en-US" sz="3200" dirty="0" err="1"/>
              <a:t>Πρεσ</a:t>
            </a:r>
            <a:r>
              <a:rPr lang="en-US" sz="3200" dirty="0"/>
              <a:t>β</a:t>
            </a:r>
            <a:r>
              <a:rPr lang="en-US" sz="3200" dirty="0" err="1"/>
              <a:t>ύτερος</a:t>
            </a:r>
            <a:r>
              <a:rPr lang="en-US" sz="3200" dirty="0"/>
              <a:t>.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σύνδεσμος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όλοι</a:t>
            </a:r>
            <a:r>
              <a:rPr lang="en-US" sz="3200" dirty="0"/>
              <a:t>π</a:t>
            </a:r>
            <a:r>
              <a:rPr lang="en-US" sz="3200" dirty="0" err="1"/>
              <a:t>η</a:t>
            </a:r>
            <a:r>
              <a:rPr lang="en-US" sz="3200" dirty="0"/>
              <a:t> </a:t>
            </a:r>
            <a:r>
              <a:rPr lang="en-US" sz="3200" dirty="0" err="1"/>
              <a:t>ἱερουργί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, </a:t>
            </a:r>
            <a:r>
              <a:rPr lang="en-US" sz="3200" dirty="0" err="1"/>
              <a:t>κυρίως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ιτέλεση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συνιστᾶ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ρωτοχριστι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εἰσάγει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ἔννοι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δρομὴ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ἱστορί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μᾶς</a:t>
            </a:r>
            <a:r>
              <a:rPr lang="en-US" sz="3200" dirty="0"/>
              <a:t> πα</a:t>
            </a:r>
            <a:r>
              <a:rPr lang="en-US" sz="3200" dirty="0" err="1"/>
              <a:t>ρέχει</a:t>
            </a:r>
            <a:r>
              <a:rPr lang="en-US" sz="3200" dirty="0"/>
              <a:t> π</a:t>
            </a:r>
            <a:r>
              <a:rPr lang="en-US" sz="3200" dirty="0" err="1"/>
              <a:t>ολλὰ</a:t>
            </a:r>
            <a:r>
              <a:rPr lang="en-US" sz="3200" dirty="0"/>
              <a:t> </a:t>
            </a:r>
            <a:r>
              <a:rPr lang="en-US" sz="3200" dirty="0" err="1"/>
              <a:t>στοιχεῖ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ἑνότητ</a:t>
            </a:r>
            <a:r>
              <a:rPr lang="en-US" sz="3200" dirty="0"/>
              <a:t>α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χῆς</a:t>
            </a:r>
            <a:r>
              <a:rPr lang="en-US" sz="3200" dirty="0"/>
              <a:t>. </a:t>
            </a:r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i="1" dirty="0" err="1"/>
              <a:t>Πράξεων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οστόλων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ιστοὶ</a:t>
            </a:r>
            <a:r>
              <a:rPr lang="en-US" sz="3200" dirty="0"/>
              <a:t> </a:t>
            </a:r>
            <a:r>
              <a:rPr lang="en-US" sz="3200" i="1" dirty="0" err="1"/>
              <a:t>ἦσ</a:t>
            </a:r>
            <a:r>
              <a:rPr lang="en-US" sz="3200" i="1" dirty="0"/>
              <a:t>α</a:t>
            </a:r>
            <a:r>
              <a:rPr lang="en-US" sz="3200" i="1" dirty="0" err="1"/>
              <a:t>ν</a:t>
            </a:r>
            <a:r>
              <a:rPr lang="en-US" sz="3200" i="1" dirty="0"/>
              <a:t> π</a:t>
            </a:r>
            <a:r>
              <a:rPr lang="en-US" sz="3200" i="1" dirty="0" err="1"/>
              <a:t>ροσκ</a:t>
            </a:r>
            <a:r>
              <a:rPr lang="en-US" sz="3200" i="1" dirty="0"/>
              <a:t>α</a:t>
            </a:r>
            <a:r>
              <a:rPr lang="en-US" sz="3200" i="1" dirty="0" err="1"/>
              <a:t>ρτεροῦντες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χῇ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οστόλων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</a:t>
            </a:r>
            <a:r>
              <a:rPr lang="en-US" sz="3200" i="1" dirty="0" err="1"/>
              <a:t>κοινωνίᾳ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</a:t>
            </a:r>
            <a:r>
              <a:rPr lang="en-US" sz="3200" i="1" dirty="0" err="1"/>
              <a:t>κλάσει</a:t>
            </a:r>
            <a:r>
              <a:rPr lang="en-US" sz="3200" i="1" dirty="0"/>
              <a:t> </a:t>
            </a:r>
            <a:r>
              <a:rPr lang="en-US" sz="3200" i="1" dirty="0" err="1"/>
              <a:t>τοῦ</a:t>
            </a:r>
            <a:r>
              <a:rPr lang="en-US" sz="3200" i="1" dirty="0"/>
              <a:t> </a:t>
            </a:r>
            <a:r>
              <a:rPr lang="en-US" sz="3200" i="1" dirty="0" err="1"/>
              <a:t>ἄρτου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ῖς</a:t>
            </a:r>
            <a:r>
              <a:rPr lang="en-US" sz="3200" i="1" dirty="0"/>
              <a:t> π</a:t>
            </a:r>
            <a:r>
              <a:rPr lang="en-US" sz="3200" i="1" dirty="0" err="1"/>
              <a:t>ροσευχ</a:t>
            </a:r>
            <a:r>
              <a:rPr lang="en-US" sz="3200" i="1" dirty="0"/>
              <a:t>α</a:t>
            </a:r>
            <a:r>
              <a:rPr lang="en-US" sz="3200" i="1" dirty="0" err="1"/>
              <a:t>ῖς</a:t>
            </a:r>
            <a:r>
              <a:rPr lang="el-GR" sz="3200" i="1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70977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6485-E32A-2E49-AC94-85053F5ED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3" y="1"/>
            <a:ext cx="11291659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C180E-1C64-734D-B64C-AD7C3C416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97654"/>
            <a:ext cx="12129857" cy="7022237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πεμπτουσία </a:t>
            </a:r>
            <a:r>
              <a:rPr lang="el-GR" sz="3200" dirty="0" err="1"/>
              <a:t>τῆς</a:t>
            </a:r>
            <a:r>
              <a:rPr lang="el-GR" sz="3200" dirty="0"/>
              <a:t> πίστεως,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Παύλου: «</a:t>
            </a:r>
            <a:r>
              <a:rPr lang="el-GR" sz="3200" dirty="0" err="1"/>
              <a:t>εἰ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Χριστὸς</a:t>
            </a:r>
            <a:r>
              <a:rPr lang="el-GR" sz="3200" dirty="0"/>
              <a:t> </a:t>
            </a:r>
            <a:r>
              <a:rPr lang="el-GR" sz="3200" dirty="0" err="1"/>
              <a:t>οὐκ</a:t>
            </a:r>
            <a:r>
              <a:rPr lang="el-GR" sz="3200" dirty="0"/>
              <a:t> </a:t>
            </a:r>
            <a:r>
              <a:rPr lang="el-GR" sz="3200" dirty="0" err="1"/>
              <a:t>ἐγείγερται</a:t>
            </a:r>
            <a:r>
              <a:rPr lang="el-GR" sz="3200" dirty="0"/>
              <a:t>, </a:t>
            </a:r>
            <a:r>
              <a:rPr lang="el-GR" sz="3200" dirty="0" err="1"/>
              <a:t>κενὸν</a:t>
            </a:r>
            <a:r>
              <a:rPr lang="el-GR" sz="3200" dirty="0"/>
              <a:t> </a:t>
            </a:r>
            <a:r>
              <a:rPr lang="el-GR" sz="3200" dirty="0" err="1"/>
              <a:t>ἄρα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ἡμῶν</a:t>
            </a:r>
            <a:r>
              <a:rPr lang="el-GR" sz="3200" dirty="0"/>
              <a:t>, </a:t>
            </a:r>
            <a:r>
              <a:rPr lang="el-GR" sz="3200" dirty="0" err="1"/>
              <a:t>κενὴ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πίστις </a:t>
            </a:r>
            <a:r>
              <a:rPr lang="el-GR" sz="3200" dirty="0" err="1"/>
              <a:t>ὑμῶν</a:t>
            </a:r>
            <a:r>
              <a:rPr lang="el-GR" sz="3200" dirty="0"/>
              <a:t>»</a:t>
            </a:r>
            <a:r>
              <a:rPr lang="en-GR" sz="3200" dirty="0"/>
              <a:t> </a:t>
            </a:r>
            <a:r>
              <a:rPr lang="el-GR" sz="3200" dirty="0"/>
              <a:t>(Α´ </a:t>
            </a:r>
            <a:r>
              <a:rPr lang="el-GR" sz="3200" dirty="0" err="1"/>
              <a:t>Κορ</a:t>
            </a:r>
            <a:r>
              <a:rPr lang="el-GR" sz="3200" dirty="0"/>
              <a:t>. 15, 14).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παύλειος</a:t>
            </a:r>
            <a:r>
              <a:rPr lang="el-GR" sz="3200" dirty="0"/>
              <a:t> λόγος </a:t>
            </a:r>
            <a:r>
              <a:rPr lang="el-GR" sz="3200" dirty="0" err="1"/>
              <a:t>εἶναι</a:t>
            </a:r>
            <a:r>
              <a:rPr lang="el-GR" sz="3200" dirty="0"/>
              <a:t> σημαντικότατος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θέματα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ἐκκλησιαστικῆς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: κήρυγμα, κατήχηση </a:t>
            </a:r>
            <a:r>
              <a:rPr lang="el-GR" sz="3200" dirty="0" err="1"/>
              <a:t>καὶ</a:t>
            </a:r>
            <a:r>
              <a:rPr lang="el-GR" sz="3200" dirty="0"/>
              <a:t> μάθημα </a:t>
            </a:r>
            <a:r>
              <a:rPr lang="el-GR" sz="3200" dirty="0" err="1"/>
              <a:t>Θρησκευτικῶν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εὐδοκημοῦν</a:t>
            </a:r>
            <a:r>
              <a:rPr lang="el-GR" sz="3200" dirty="0"/>
              <a:t>,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διδακτικό τους φορέα </a:t>
            </a:r>
            <a:r>
              <a:rPr lang="el-GR" sz="3200" dirty="0" err="1"/>
              <a:t>ἡ</a:t>
            </a:r>
            <a:r>
              <a:rPr lang="el-GR" sz="3200" dirty="0"/>
              <a:t> πίστη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ἀπάντηση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μοναδικὸ</a:t>
            </a:r>
            <a:r>
              <a:rPr lang="el-GR" sz="3200" dirty="0"/>
              <a:t> </a:t>
            </a:r>
            <a:r>
              <a:rPr lang="el-GR" sz="3200" dirty="0" err="1"/>
              <a:t>ὑπαρξιακὸ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ἀναστάσιμη</a:t>
            </a:r>
            <a:r>
              <a:rPr lang="el-GR" sz="3200" dirty="0"/>
              <a:t> </a:t>
            </a:r>
            <a:r>
              <a:rPr lang="el-GR" sz="3200" dirty="0" err="1"/>
              <a:t>ἐλπίδα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ἀπευθυνθεῖ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λόγια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 </a:t>
            </a:r>
            <a:r>
              <a:rPr lang="el-GR" sz="3200" dirty="0" err="1"/>
              <a:t>ἀπέναντι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Ἀθηνῶν</a:t>
            </a:r>
            <a:r>
              <a:rPr lang="el-GR" sz="3200" dirty="0"/>
              <a:t>,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ἐπιζητοῦσε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μάθει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ἄγνωστο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: «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ἀγνοεῖτε</a:t>
            </a:r>
            <a:r>
              <a:rPr lang="el-GR" sz="3200" dirty="0"/>
              <a:t>, </a:t>
            </a:r>
            <a:r>
              <a:rPr lang="el-GR" sz="3200" dirty="0" err="1"/>
              <a:t>ἐγὼ</a:t>
            </a:r>
            <a:r>
              <a:rPr lang="el-GR" sz="3200" dirty="0"/>
              <a:t> </a:t>
            </a:r>
            <a:r>
              <a:rPr lang="el-GR" sz="3200" dirty="0" err="1"/>
              <a:t>ἔρχομαι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σᾶς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ἀποκαλύψω</a:t>
            </a:r>
            <a:r>
              <a:rPr lang="el-GR" sz="3200" dirty="0"/>
              <a:t>»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l-GR" sz="3200" dirty="0" err="1"/>
              <a:t>Πρ</a:t>
            </a:r>
            <a:r>
              <a:rPr lang="el-GR" sz="3200" dirty="0"/>
              <a:t>. 17, 23).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890647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CF1D-3E95-AB48-BC28-EE397BB3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00C9D-540D-6D40-8844-717B9F450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6" y="186431"/>
            <a:ext cx="12020365" cy="6600548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πνευματικότητα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συναρτᾶται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συμμετοχή του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μυστηριακὴ</a:t>
            </a:r>
            <a:r>
              <a:rPr lang="el-GR" sz="3200" dirty="0"/>
              <a:t> ζωή,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μεταπίπτει </a:t>
            </a:r>
            <a:r>
              <a:rPr lang="el-GR" sz="3200" dirty="0" err="1"/>
              <a:t>στὴ</a:t>
            </a:r>
            <a:r>
              <a:rPr lang="el-GR" sz="3200" dirty="0"/>
              <a:t> θέση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κοσμικοῦ</a:t>
            </a:r>
            <a:r>
              <a:rPr lang="el-GR" sz="3200" dirty="0"/>
              <a:t> ρήτορα.</a:t>
            </a:r>
            <a:endParaRPr lang="en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ἀδύνατο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συμβαδίσει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συνείδηση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ὁμολογιακότητας</a:t>
            </a:r>
            <a:r>
              <a:rPr lang="el-GR" sz="3200" dirty="0"/>
              <a:t>, διότι </a:t>
            </a:r>
            <a:r>
              <a:rPr lang="el-GR" sz="3200" dirty="0" err="1"/>
              <a:t>στὴν</a:t>
            </a:r>
            <a:r>
              <a:rPr lang="el-GR" sz="3200" dirty="0"/>
              <a:t> περίπτωση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θεματοφύλακα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ἀλήθειας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ὁμολογιακότητα</a:t>
            </a:r>
            <a:r>
              <a:rPr lang="el-GR" sz="3200" dirty="0"/>
              <a:t> </a:t>
            </a:r>
            <a:r>
              <a:rPr lang="el-GR" sz="3200" dirty="0" err="1"/>
              <a:t>παραθεωρηθεῖ</a:t>
            </a:r>
            <a:r>
              <a:rPr lang="el-GR" sz="3200" dirty="0"/>
              <a:t>, τότε </a:t>
            </a:r>
            <a:r>
              <a:rPr lang="el-GR" sz="3200" dirty="0" err="1"/>
              <a:t>παραθεωρεῖται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· </a:t>
            </a:r>
            <a:r>
              <a:rPr lang="el-GR" sz="3200" dirty="0" err="1"/>
              <a:t>ἀλλὰ</a:t>
            </a:r>
            <a:r>
              <a:rPr lang="el-GR" sz="3200" dirty="0"/>
              <a:t> τότε </a:t>
            </a:r>
            <a:r>
              <a:rPr lang="el-GR" sz="3200" dirty="0" err="1"/>
              <a:t>παραθεωρεῖται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σωτηρίας,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του </a:t>
            </a:r>
            <a:r>
              <a:rPr lang="el-GR" sz="3200" dirty="0" err="1"/>
              <a:t>νὰ</a:t>
            </a:r>
            <a:r>
              <a:rPr lang="el-GR" sz="3200" dirty="0"/>
              <a:t> μεταπίπτει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ἐξωεκκλησιαστικὰ</a:t>
            </a:r>
            <a:r>
              <a:rPr lang="el-GR" sz="3200" dirty="0"/>
              <a:t> </a:t>
            </a:r>
            <a:r>
              <a:rPr lang="el-GR" sz="3200" dirty="0" err="1"/>
              <a:t>ρητορικὰ</a:t>
            </a:r>
            <a:r>
              <a:rPr lang="el-GR" sz="3200" dirty="0"/>
              <a:t> σχήματα. 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847047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63A31-4431-3243-ADA2-C8F04206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87" y="2"/>
            <a:ext cx="11229513" cy="11984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2E5FD-871A-ED48-BC90-4793505D1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08" y="355107"/>
            <a:ext cx="11762913" cy="6267635"/>
          </a:xfrm>
        </p:spPr>
        <p:txBody>
          <a:bodyPr>
            <a:normAutofit/>
          </a:bodyPr>
          <a:lstStyle/>
          <a:p>
            <a:r>
              <a:rPr lang="el-GR" sz="3200" dirty="0"/>
              <a:t>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διδάσκαλος </a:t>
            </a:r>
            <a:r>
              <a:rPr lang="el-GR" sz="3200" dirty="0" err="1"/>
              <a:t>τοῦ</a:t>
            </a:r>
            <a:r>
              <a:rPr lang="el-GR" sz="3200" dirty="0"/>
              <a:t> σύγχρονου </a:t>
            </a:r>
            <a:r>
              <a:rPr lang="el-GR" sz="3200" dirty="0" err="1"/>
              <a:t>θεολογικοῦ</a:t>
            </a:r>
            <a:r>
              <a:rPr lang="el-GR" sz="3200" dirty="0"/>
              <a:t> λόγου, πρέπει </a:t>
            </a:r>
            <a:r>
              <a:rPr lang="el-GR" sz="3200" dirty="0" err="1"/>
              <a:t>νὰ</a:t>
            </a:r>
            <a:r>
              <a:rPr lang="el-GR" sz="3200" dirty="0"/>
              <a:t> συνειδητοποιήσει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συνεχιστὴς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ἐπιφορτίζει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ἐπιπρόσθετες</a:t>
            </a:r>
            <a:r>
              <a:rPr lang="el-GR" sz="3200" dirty="0"/>
              <a:t> </a:t>
            </a:r>
            <a:r>
              <a:rPr lang="el-GR" sz="3200" dirty="0" err="1"/>
              <a:t>πνευματικὲς</a:t>
            </a:r>
            <a:r>
              <a:rPr lang="el-GR" sz="3200" dirty="0"/>
              <a:t> </a:t>
            </a:r>
            <a:r>
              <a:rPr lang="el-GR" sz="3200" dirty="0" err="1"/>
              <a:t>εὐθῦνες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συνειδητοποίηση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συνεχιστὴς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κηρυκτικοῦ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συνεπάγεται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ὅποια</a:t>
            </a:r>
            <a:r>
              <a:rPr lang="el-GR" sz="3200" dirty="0"/>
              <a:t> </a:t>
            </a:r>
            <a:r>
              <a:rPr lang="el-GR" sz="3200" dirty="0" err="1"/>
              <a:t>ἐπιτυχία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κηρύγματός του </a:t>
            </a:r>
            <a:r>
              <a:rPr lang="el-GR" sz="3200" dirty="0" err="1"/>
              <a:t>δὲν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δική του </a:t>
            </a:r>
            <a:r>
              <a:rPr lang="el-GR" sz="3200" dirty="0" err="1"/>
              <a:t>ἱκανότητα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ἐπιτυχημένος</a:t>
            </a:r>
            <a:r>
              <a:rPr lang="el-GR" sz="3200" dirty="0"/>
              <a:t> κι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ἀποδίδει</a:t>
            </a:r>
            <a:r>
              <a:rPr lang="el-GR" sz="3200" dirty="0"/>
              <a:t> δοξολογία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φυλάσσει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ἔπαρση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305206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24BC4-8D5E-D944-A7CA-22E6E532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6" y="115411"/>
            <a:ext cx="10670220" cy="861134"/>
          </a:xfrm>
        </p:spPr>
        <p:txBody>
          <a:bodyPr>
            <a:normAutofit fontScale="90000"/>
          </a:bodyPr>
          <a:lstStyle/>
          <a:p>
            <a:br>
              <a:rPr lang="el-GR" u="dotted" dirty="0"/>
            </a:br>
            <a:r>
              <a:rPr lang="el-GR" u="dotted" dirty="0"/>
              <a:t>(β) </a:t>
            </a:r>
            <a:r>
              <a:rPr lang="el-GR" u="dotted" dirty="0" err="1"/>
              <a:t>Ἐκκλησιαστικὴ</a:t>
            </a:r>
            <a:r>
              <a:rPr lang="el-GR" u="dotted" dirty="0"/>
              <a:t> </a:t>
            </a:r>
            <a:r>
              <a:rPr lang="el-GR" u="dotted" dirty="0" err="1"/>
              <a:t>ρητορικὴ</a:t>
            </a:r>
            <a:r>
              <a:rPr lang="el-GR" u="dotted" dirty="0"/>
              <a:t> </a:t>
            </a:r>
            <a:r>
              <a:rPr lang="el-GR" u="dotted" dirty="0" err="1"/>
              <a:t>καὶ</a:t>
            </a:r>
            <a:r>
              <a:rPr lang="el-GR" u="dotted" dirty="0"/>
              <a:t> βίωμα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709A8-3CB9-394B-ABD4-3AE1D17E2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6" y="870012"/>
            <a:ext cx="11925668" cy="5872577"/>
          </a:xfrm>
        </p:spPr>
        <p:txBody>
          <a:bodyPr>
            <a:normAutofit/>
          </a:bodyPr>
          <a:lstStyle/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προηγούμενη </a:t>
            </a:r>
            <a:r>
              <a:rPr lang="el-GR" sz="3200" dirty="0" err="1"/>
              <a:t>ἑνότητα</a:t>
            </a:r>
            <a:r>
              <a:rPr lang="el-GR" sz="3200" dirty="0"/>
              <a:t> καθίσταται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συστατικὸ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αὐτῶν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διδάσκει.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βιωματικότητα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ταυτόσημη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δυνατότητα κηρύγματος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ἀρθρώσεως</a:t>
            </a:r>
            <a:r>
              <a:rPr lang="el-GR" sz="3200" dirty="0"/>
              <a:t> </a:t>
            </a:r>
            <a:r>
              <a:rPr lang="el-GR" sz="3200" dirty="0" err="1"/>
              <a:t>θεολογικοῦ</a:t>
            </a:r>
            <a:r>
              <a:rPr lang="el-GR" sz="3200" dirty="0"/>
              <a:t> λόγου.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ἀπαγγελία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Κυρίου) προερχόταν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ἐμπειρία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,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αὐτοπτῶν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αὐτήκοων</a:t>
            </a:r>
            <a:r>
              <a:rPr lang="el-GR" sz="3200" dirty="0"/>
              <a:t> μαρτύρων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κηρυσσομένων</a:t>
            </a:r>
            <a:r>
              <a:rPr lang="el-GR" sz="3200" dirty="0"/>
              <a:t> γεγονότων.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παραπάνω μαρτυρίες </a:t>
            </a:r>
            <a:r>
              <a:rPr lang="el-GR" sz="3200" dirty="0" err="1"/>
              <a:t>ἀποκαλύπτουν</a:t>
            </a:r>
            <a:r>
              <a:rPr lang="el-GR" sz="3200" dirty="0"/>
              <a:t> μία </a:t>
            </a:r>
            <a:r>
              <a:rPr lang="el-GR" sz="3200" dirty="0" err="1"/>
              <a:t>διπλὴ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συνάφειας κηρύγματος </a:t>
            </a:r>
            <a:r>
              <a:rPr lang="el-GR" sz="3200" dirty="0" err="1"/>
              <a:t>καὶ</a:t>
            </a:r>
            <a:r>
              <a:rPr lang="el-GR" sz="3200" dirty="0"/>
              <a:t> βιώματος: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843975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C037A-0E62-0E49-9330-85CC3AFB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7" y="71022"/>
            <a:ext cx="11265024" cy="10653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E7376-7D6B-7940-9C65-B38E8F163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372862"/>
            <a:ext cx="11833934" cy="6303146"/>
          </a:xfrm>
        </p:spPr>
        <p:txBody>
          <a:bodyPr>
            <a:normAutofit/>
          </a:bodyPr>
          <a:lstStyle/>
          <a:p>
            <a:r>
              <a:rPr lang="el-GR" sz="3200" dirty="0" err="1"/>
              <a:t>Πρῶτον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ἀποτελοῦσε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ἀπόσταγμα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βιωματικῆς</a:t>
            </a:r>
            <a:r>
              <a:rPr lang="el-GR" sz="3200" dirty="0"/>
              <a:t> </a:t>
            </a:r>
            <a:r>
              <a:rPr lang="el-GR" sz="3200" dirty="0" err="1"/>
              <a:t>ἐμπειρίας</a:t>
            </a:r>
            <a:r>
              <a:rPr lang="el-GR" sz="3200" dirty="0"/>
              <a:t>, δεύτερον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συνιστοῦσε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σχέσεως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κηρύγματός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συνάφεια κηρύγματος </a:t>
            </a:r>
            <a:r>
              <a:rPr lang="el-GR" sz="3200" dirty="0" err="1"/>
              <a:t>καὶ</a:t>
            </a:r>
            <a:r>
              <a:rPr lang="el-GR" sz="3200" dirty="0"/>
              <a:t> βιώματος τονίζεται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ἀπεκάλεσε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Ἀποστόλους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«μάρτυρες»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σωτηριώδους</a:t>
            </a:r>
            <a:r>
              <a:rPr lang="el-GR" sz="3200" dirty="0"/>
              <a:t> μηνύματός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ἁπλοὺς</a:t>
            </a:r>
            <a:r>
              <a:rPr lang="el-GR" sz="3200" dirty="0"/>
              <a:t> </a:t>
            </a:r>
            <a:r>
              <a:rPr lang="el-GR" sz="3200" dirty="0" err="1"/>
              <a:t>ἱεροκήρυκες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r>
              <a:rPr lang="el-GR" sz="3200" dirty="0" err="1"/>
              <a:t>Πρ</a:t>
            </a:r>
            <a:r>
              <a:rPr lang="el-GR" sz="3200" dirty="0"/>
              <a:t>. 1, 8.</a:t>
            </a:r>
            <a:endParaRPr lang="en-GR" sz="3200" dirty="0"/>
          </a:p>
          <a:p>
            <a:r>
              <a:rPr lang="el-GR" sz="3200" dirty="0" err="1"/>
              <a:t>Γι᾽αὐτὸ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Πέτρος </a:t>
            </a:r>
            <a:r>
              <a:rPr lang="el-GR" sz="3200" dirty="0" err="1"/>
              <a:t>στὸ</a:t>
            </a:r>
            <a:r>
              <a:rPr lang="el-GR" sz="3200" dirty="0"/>
              <a:t> κήρυγμά του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ὑπόλοιπους</a:t>
            </a:r>
            <a:r>
              <a:rPr lang="el-GR" sz="3200" dirty="0"/>
              <a:t> </a:t>
            </a:r>
            <a:r>
              <a:rPr lang="el-GR" sz="3200" dirty="0" err="1"/>
              <a:t>Ἀποστόλους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«μάρτυρες»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Ἀναστάσεως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</a:t>
            </a:r>
            <a:r>
              <a:rPr lang="el-GR" sz="3200" dirty="0" err="1"/>
              <a:t>Παῦλος</a:t>
            </a:r>
            <a:r>
              <a:rPr lang="el-GR" sz="3200" dirty="0"/>
              <a:t> στηρίζει </a:t>
            </a:r>
            <a:r>
              <a:rPr lang="el-GR" sz="3200" dirty="0" err="1"/>
              <a:t>τὸ</a:t>
            </a:r>
            <a:r>
              <a:rPr lang="el-GR" sz="3200" dirty="0"/>
              <a:t> κήρυγμά του </a:t>
            </a:r>
            <a:r>
              <a:rPr lang="el-GR" sz="3200" dirty="0" err="1"/>
              <a:t>στὸ</a:t>
            </a:r>
            <a:r>
              <a:rPr lang="el-GR" sz="3200" dirty="0"/>
              <a:t> προσωπικό του βίωμα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ὅραμα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Δαμασκό.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44555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7DE8-6494-8B42-9C53-99A62180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8CD94-1927-7D44-BB16-8C09CD5E6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68676"/>
            <a:ext cx="12002608" cy="6596108"/>
          </a:xfrm>
        </p:spPr>
        <p:txBody>
          <a:bodyPr>
            <a:normAutofit/>
          </a:bodyPr>
          <a:lstStyle/>
          <a:p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γένει </a:t>
            </a:r>
            <a:r>
              <a:rPr lang="el-GR" sz="3200" dirty="0" err="1"/>
              <a:t>θεολογικὸ</a:t>
            </a:r>
            <a:r>
              <a:rPr lang="el-GR" sz="3200" dirty="0"/>
              <a:t> λόγο, </a:t>
            </a:r>
            <a:r>
              <a:rPr lang="el-GR" sz="3200" dirty="0" err="1"/>
              <a:t>εἶναι</a:t>
            </a:r>
            <a:r>
              <a:rPr lang="el-GR" sz="3200" dirty="0"/>
              <a:t> προδιαγεγραμμένη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ἀλλοτρίωσή</a:t>
            </a:r>
            <a:r>
              <a:rPr lang="el-GR" sz="3200" dirty="0"/>
              <a:t> του,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μεταποίησή του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κοσμικὸ</a:t>
            </a:r>
            <a:r>
              <a:rPr lang="el-GR" sz="3200" dirty="0"/>
              <a:t>- </a:t>
            </a:r>
            <a:r>
              <a:rPr lang="el-GR" sz="3200" dirty="0" err="1"/>
              <a:t>ἐπαγγελματικὸ</a:t>
            </a:r>
            <a:r>
              <a:rPr lang="el-GR" sz="3200" dirty="0"/>
              <a:t> λόγο.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βαρύτητα </a:t>
            </a:r>
            <a:r>
              <a:rPr lang="el-GR" sz="3200" dirty="0" err="1"/>
              <a:t>καὶ</a:t>
            </a:r>
            <a:r>
              <a:rPr lang="el-GR" sz="3200" dirty="0"/>
              <a:t> σημασία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 τέχνης: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διότι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τέχνη,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βίωμα,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θὰ</a:t>
            </a:r>
            <a:r>
              <a:rPr lang="el-GR" sz="3200" dirty="0"/>
              <a:t> περιπέσει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μαθηματικὴ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)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προαναφερθεῖσα</a:t>
            </a:r>
            <a:r>
              <a:rPr lang="el-GR" sz="3200" dirty="0"/>
              <a:t> </a:t>
            </a:r>
            <a:r>
              <a:rPr lang="el-GR" sz="3200" dirty="0" err="1"/>
              <a:t>ἀλλοτρίωση</a:t>
            </a:r>
            <a:r>
              <a:rPr lang="el-GR" sz="3200" dirty="0"/>
              <a:t>. </a:t>
            </a:r>
            <a:endParaRPr lang="en-US" sz="3200" dirty="0"/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ἀντίθετη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περίπτωση, </a:t>
            </a:r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ἀναπληρώσει</a:t>
            </a:r>
            <a:r>
              <a:rPr lang="el-GR" sz="3200" dirty="0"/>
              <a:t> κάποια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κενά </a:t>
            </a:r>
            <a:r>
              <a:rPr lang="el-GR" sz="3200" dirty="0" err="1"/>
              <a:t>ἐλλείψεως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 τέχνης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πρόβλημα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αἰσθητὰ</a:t>
            </a:r>
            <a:r>
              <a:rPr lang="el-GR" sz="3200" dirty="0"/>
              <a:t> μετριασμένο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89549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F46A1-FC96-6544-9A3F-D0D98587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79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08F09-BD2E-1743-ADE0-5E6627302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68676"/>
            <a:ext cx="12011488" cy="6618303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«μαθητεία»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(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ρήτορα)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ἀποφέρει</a:t>
            </a:r>
            <a:r>
              <a:rPr lang="el-GR" sz="3200" dirty="0"/>
              <a:t> </a:t>
            </a:r>
            <a:r>
              <a:rPr lang="el-GR" sz="3200" dirty="0" err="1"/>
              <a:t>σ᾽αὐτὸν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δυνατότητα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ἐκβάλλει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θησαυροῦ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καινὰ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»</a:t>
            </a:r>
            <a:r>
              <a:rPr lang="en-GR" sz="3200" dirty="0"/>
              <a:t> (</a:t>
            </a:r>
            <a:r>
              <a:rPr lang="el-GR" sz="3200" dirty="0" err="1"/>
              <a:t>Μτ</a:t>
            </a:r>
            <a:r>
              <a:rPr lang="el-GR" sz="3200" dirty="0"/>
              <a:t>. 13, 52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βιωματικὴ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κηρυσσομένων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στὸ</a:t>
            </a:r>
            <a:r>
              <a:rPr lang="el-GR" sz="3200" dirty="0"/>
              <a:t> λόγο,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ρήτορα· </a:t>
            </a:r>
            <a:r>
              <a:rPr lang="el-GR" sz="3200" dirty="0" err="1"/>
              <a:t>ἡ</a:t>
            </a:r>
            <a:r>
              <a:rPr lang="el-GR" sz="3200" dirty="0"/>
              <a:t> ζωή του,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ἀπεικονίζει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βαθμὸ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βιώματός του.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ἀξιοσημείωτα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πρότυπα </a:t>
            </a:r>
            <a:r>
              <a:rPr lang="el-GR" sz="3200" dirty="0" err="1"/>
              <a:t>τῶν</a:t>
            </a:r>
            <a:r>
              <a:rPr lang="el-GR" sz="3200" dirty="0"/>
              <a:t> μεγάλων Πατέρων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ἐκκλησιαστικῶν</a:t>
            </a:r>
            <a:r>
              <a:rPr lang="el-GR" sz="3200" dirty="0"/>
              <a:t> ρητόρων. </a:t>
            </a:r>
            <a:endParaRPr lang="en-US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βιωματικὸς</a:t>
            </a:r>
            <a:r>
              <a:rPr lang="el-GR" sz="3200" dirty="0"/>
              <a:t> χαρακτήρας </a:t>
            </a:r>
            <a:r>
              <a:rPr lang="el-GR" sz="3200" dirty="0" err="1"/>
              <a:t>τοῦ</a:t>
            </a:r>
            <a:r>
              <a:rPr lang="el-GR" sz="3200" dirty="0"/>
              <a:t> κηρύγματος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γένει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λόγου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καρπὸ</a:t>
            </a:r>
            <a:r>
              <a:rPr lang="el-GR" sz="3200" dirty="0"/>
              <a:t> κάποιου </a:t>
            </a:r>
            <a:r>
              <a:rPr lang="el-GR" sz="3200" dirty="0" err="1"/>
              <a:t>ἀόριστου</a:t>
            </a:r>
            <a:r>
              <a:rPr lang="el-GR" sz="3200" dirty="0"/>
              <a:t> σχήματος </a:t>
            </a:r>
            <a:r>
              <a:rPr lang="el-GR" sz="3200" dirty="0" err="1"/>
              <a:t>ζωῆς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καθημερινὴ</a:t>
            </a:r>
            <a:r>
              <a:rPr lang="el-GR" sz="3200" dirty="0"/>
              <a:t> πνευματική του τροφοδοσία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μελέτη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Πατέρων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861595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A984-1CF2-F246-8818-BD6450D62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F42EB-3DDA-7D4D-9050-E90A591DE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284083"/>
            <a:ext cx="11904955" cy="6427435"/>
          </a:xfrm>
        </p:spPr>
        <p:txBody>
          <a:bodyPr>
            <a:noAutofit/>
          </a:bodyPr>
          <a:lstStyle/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συνιστοῦν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</a:t>
            </a:r>
            <a:r>
              <a:rPr lang="el-GR" sz="3200" dirty="0" err="1"/>
              <a:t>χριστοκεντρικὴ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» </a:t>
            </a:r>
            <a:r>
              <a:rPr lang="el-GR" sz="3200" dirty="0" err="1"/>
              <a:t>ποὺ</a:t>
            </a:r>
            <a:r>
              <a:rPr lang="el-GR" sz="3200" dirty="0"/>
              <a:t> προϋποτίθεται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δημιουργία βιωμάτων πίστεως.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ἄσκηση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ὑποκρύπτει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βαθύτατη </a:t>
            </a:r>
            <a:r>
              <a:rPr lang="el-GR" sz="3200" dirty="0" err="1"/>
              <a:t>ἀναγκαιότητα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Παύλου: </a:t>
            </a:r>
            <a:r>
              <a:rPr lang="el-GR" sz="3200" i="1" dirty="0" err="1"/>
              <a:t>ὑπωπιάζω</a:t>
            </a:r>
            <a:r>
              <a:rPr lang="el-GR" sz="3200" i="1" dirty="0"/>
              <a:t> μου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σῶμα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δουλαγωγῶ</a:t>
            </a:r>
            <a:r>
              <a:rPr lang="el-GR" sz="3200" i="1" dirty="0"/>
              <a:t>, </a:t>
            </a:r>
            <a:r>
              <a:rPr lang="el-GR" sz="3200" i="1" dirty="0" err="1"/>
              <a:t>μὴ</a:t>
            </a:r>
            <a:r>
              <a:rPr lang="el-GR" sz="3200" i="1" dirty="0"/>
              <a:t> πως </a:t>
            </a:r>
            <a:r>
              <a:rPr lang="el-GR" sz="3200" i="1" dirty="0" err="1"/>
              <a:t>ἄλλοις</a:t>
            </a:r>
            <a:r>
              <a:rPr lang="el-GR" sz="3200" i="1" dirty="0"/>
              <a:t> </a:t>
            </a:r>
            <a:r>
              <a:rPr lang="el-GR" sz="3200" i="1" dirty="0" err="1"/>
              <a:t>κηρύξας</a:t>
            </a:r>
            <a:r>
              <a:rPr lang="el-GR" sz="3200" i="1" dirty="0"/>
              <a:t> </a:t>
            </a:r>
            <a:r>
              <a:rPr lang="el-GR" sz="3200" i="1" dirty="0" err="1"/>
              <a:t>αὐτὸς</a:t>
            </a:r>
            <a:r>
              <a:rPr lang="el-GR" sz="3200" i="1" dirty="0"/>
              <a:t> </a:t>
            </a:r>
            <a:r>
              <a:rPr lang="el-GR" sz="3200" i="1" dirty="0" err="1"/>
              <a:t>ἀδόκιμος</a:t>
            </a:r>
            <a:r>
              <a:rPr lang="el-GR" sz="3200" i="1" dirty="0"/>
              <a:t> </a:t>
            </a:r>
            <a:r>
              <a:rPr lang="el-GR" sz="3200" i="1" dirty="0" err="1"/>
              <a:t>γένωμαι</a:t>
            </a:r>
            <a:r>
              <a:rPr lang="en-GR" sz="3200" dirty="0"/>
              <a:t> (</a:t>
            </a:r>
            <a:r>
              <a:rPr lang="el-GR" sz="3200" dirty="0" err="1"/>
              <a:t>Α´Κορ</a:t>
            </a:r>
            <a:r>
              <a:rPr lang="el-GR" sz="3200" dirty="0"/>
              <a:t>. 9, 27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Στὸ</a:t>
            </a:r>
            <a:r>
              <a:rPr lang="el-GR" sz="3200" dirty="0"/>
              <a:t> πλαίσιο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θεωρούσαμε </a:t>
            </a:r>
            <a:r>
              <a:rPr lang="el-GR" sz="3200" dirty="0" err="1"/>
              <a:t>τὴ</a:t>
            </a:r>
            <a:r>
              <a:rPr lang="el-GR" sz="3200" dirty="0"/>
              <a:t> διακονία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τελετουργίας </a:t>
            </a:r>
            <a:r>
              <a:rPr lang="el-GR" sz="3200" dirty="0" err="1"/>
              <a:t>τῶν</a:t>
            </a:r>
            <a:r>
              <a:rPr lang="el-GR" sz="3200" dirty="0"/>
              <a:t> Μυστηρίων. Διότι,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ἀπαιτεῖται</a:t>
            </a:r>
            <a:r>
              <a:rPr lang="el-GR" sz="3200" dirty="0"/>
              <a:t> ποικίλη </a:t>
            </a:r>
            <a:r>
              <a:rPr lang="el-GR" sz="3200" dirty="0" err="1"/>
              <a:t>πνευματικὴ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ἱερουργοῦντος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τρόπο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καλεῖται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προετοιμαστεῖ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ἱερουργία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λόγου».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Αὐτὸ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ὀφείλει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ἀγωνιστεῖ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ἑδραίωση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πίστεώς</a:t>
            </a:r>
            <a:r>
              <a:rPr lang="el-GR" sz="3200" dirty="0"/>
              <a:t> του,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συστοιχηθεῖ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Παύλου: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ἡμεῖς</a:t>
            </a:r>
            <a:r>
              <a:rPr lang="el-GR" sz="3200" i="1" dirty="0"/>
              <a:t> </a:t>
            </a:r>
            <a:r>
              <a:rPr lang="el-GR" sz="3200" i="1" dirty="0" err="1"/>
              <a:t>πιστεύομεν</a:t>
            </a:r>
            <a:r>
              <a:rPr lang="el-GR" sz="3200" i="1" dirty="0"/>
              <a:t>, </a:t>
            </a:r>
            <a:r>
              <a:rPr lang="el-GR" sz="3200" i="1" dirty="0" err="1"/>
              <a:t>διὸ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λαλοῦμεν</a:t>
            </a:r>
            <a:r>
              <a:rPr lang="en-GR" sz="3200" dirty="0"/>
              <a:t> (</a:t>
            </a:r>
            <a:r>
              <a:rPr lang="el-GR" sz="3200" dirty="0" err="1"/>
              <a:t>Β´Κορ</a:t>
            </a:r>
            <a:r>
              <a:rPr lang="el-GR" sz="3200" dirty="0"/>
              <a:t>. 4, 13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36754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A868-AFC2-7E46-A376-37C0B28DC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765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2388C-6EE5-384D-B838-DC58060FF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204186"/>
            <a:ext cx="12002609" cy="6569476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πνευματικὸς</a:t>
            </a:r>
            <a:r>
              <a:rPr lang="el-GR" sz="3200" dirty="0"/>
              <a:t> </a:t>
            </a:r>
            <a:r>
              <a:rPr lang="el-GR" sz="3200" dirty="0" err="1"/>
              <a:t>ἀγώνας</a:t>
            </a:r>
            <a:r>
              <a:rPr lang="el-GR" sz="3200" dirty="0"/>
              <a:t> προετοιμασίας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ἐγγυᾶται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παρρησία </a:t>
            </a:r>
            <a:r>
              <a:rPr lang="el-GR" sz="3200" dirty="0" err="1"/>
              <a:t>τῆς</a:t>
            </a:r>
            <a:r>
              <a:rPr lang="el-GR" sz="3200" dirty="0"/>
              <a:t> συνειδήσεώς του,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(παρρησία) γίνεται </a:t>
            </a:r>
            <a:r>
              <a:rPr lang="el-GR" sz="3200" dirty="0" err="1"/>
              <a:t>ἀντιληπτὴ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τυγχάνει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σεβασμοῦ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προετοιμασία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ἐκδήλωση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ἔμπρακτης</a:t>
            </a:r>
            <a:r>
              <a:rPr lang="el-GR" sz="3200" dirty="0"/>
              <a:t> </a:t>
            </a:r>
            <a:r>
              <a:rPr lang="el-GR" sz="3200" dirty="0" err="1"/>
              <a:t>ἀγάπης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συνανθρώπους του (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κηρύγματός του). Διότι, </a:t>
            </a:r>
            <a:r>
              <a:rPr lang="el-GR" sz="3200" dirty="0" err="1"/>
              <a:t>τὸ</a:t>
            </a:r>
            <a:r>
              <a:rPr lang="el-GR" sz="3200" dirty="0"/>
              <a:t> κήρυγμα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τροφοδοτεῖται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πίστη του </a:t>
            </a:r>
            <a:r>
              <a:rPr lang="el-GR" sz="3200" dirty="0" err="1"/>
              <a:t>ἱεροκήρυκα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i="1" dirty="0"/>
              <a:t>πίστις </a:t>
            </a:r>
            <a:r>
              <a:rPr lang="el-GR" sz="3200" i="1" dirty="0" err="1"/>
              <a:t>χωρὶς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</a:t>
            </a:r>
            <a:r>
              <a:rPr lang="el-GR" sz="3200" i="1" dirty="0" err="1"/>
              <a:t>ἔργων</a:t>
            </a:r>
            <a:r>
              <a:rPr lang="el-GR" sz="3200" i="1" dirty="0"/>
              <a:t> </a:t>
            </a:r>
            <a:r>
              <a:rPr lang="el-GR" sz="3200" i="1" dirty="0" err="1"/>
              <a:t>ἀργή</a:t>
            </a:r>
            <a:r>
              <a:rPr lang="el-GR" sz="3200" i="1" dirty="0"/>
              <a:t> </a:t>
            </a:r>
            <a:r>
              <a:rPr lang="el-GR" sz="3200" i="1" dirty="0" err="1"/>
              <a:t>ἐστί</a:t>
            </a:r>
            <a:r>
              <a:rPr lang="en-GR" sz="3200" dirty="0"/>
              <a:t> (</a:t>
            </a:r>
            <a:r>
              <a:rPr lang="el-GR" sz="3200" dirty="0" err="1"/>
              <a:t>Ἰακ</a:t>
            </a:r>
            <a:r>
              <a:rPr lang="el-GR" sz="3200" dirty="0"/>
              <a:t>. 2, 20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</a:t>
            </a:r>
            <a:r>
              <a:rPr lang="el-GR" sz="3200" dirty="0" err="1"/>
              <a:t>τοῦ</a:t>
            </a:r>
            <a:r>
              <a:rPr lang="el-GR" sz="3200" dirty="0"/>
              <a:t> ρήτορα θερμαίνει </a:t>
            </a:r>
            <a:r>
              <a:rPr lang="el-GR" sz="3200" dirty="0" err="1"/>
              <a:t>μὲ</a:t>
            </a:r>
            <a:r>
              <a:rPr lang="el-GR" sz="3200" dirty="0"/>
              <a:t> τόση </a:t>
            </a:r>
            <a:r>
              <a:rPr lang="el-GR" sz="3200" dirty="0" err="1"/>
              <a:t>ἔνταση</a:t>
            </a:r>
            <a:r>
              <a:rPr lang="el-GR" sz="3200" dirty="0"/>
              <a:t>, </a:t>
            </a:r>
            <a:r>
              <a:rPr lang="el-GR" sz="3200" dirty="0" err="1"/>
              <a:t>ὅση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ἔνταση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ὅποία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λόγος «κατακαίει»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ψυχὴ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ὁμιλητὴς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«θερμάνει»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λόγο του,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θερμανθεῖ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082565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4AEE-C073-A049-A65A-E34081C64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3460-424A-A04F-B1AE-6E2262627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59797"/>
            <a:ext cx="11993732" cy="661386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συνάφεια κηρύγματος </a:t>
            </a:r>
            <a:r>
              <a:rPr lang="el-GR" sz="3200" dirty="0" err="1"/>
              <a:t>καὶ</a:t>
            </a:r>
            <a:r>
              <a:rPr lang="el-GR" sz="3200" dirty="0"/>
              <a:t> βιώματος </a:t>
            </a:r>
            <a:r>
              <a:rPr lang="el-GR" sz="3200" dirty="0" err="1"/>
              <a:t>ἀποτελεῖ</a:t>
            </a:r>
            <a:r>
              <a:rPr lang="el-GR" sz="3200" dirty="0"/>
              <a:t> κριτήριο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γνησιότητα </a:t>
            </a:r>
            <a:r>
              <a:rPr lang="el-GR" sz="3200" dirty="0" err="1"/>
              <a:t>τοῦ</a:t>
            </a:r>
            <a:r>
              <a:rPr lang="el-GR" sz="3200" dirty="0"/>
              <a:t> κηρύγματος. </a:t>
            </a:r>
            <a:r>
              <a:rPr lang="el-GR" sz="3200" dirty="0" err="1"/>
              <a:t>Ἀποτελεῖ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ὑφίσταται</a:t>
            </a:r>
            <a:r>
              <a:rPr lang="el-GR" sz="3200" dirty="0"/>
              <a:t> </a:t>
            </a:r>
            <a:r>
              <a:rPr lang="el-GR" sz="3200" dirty="0" err="1"/>
              <a:t>καθ᾽ὁλοκληρίαν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ὑφίσταται</a:t>
            </a:r>
            <a:r>
              <a:rPr lang="el-GR" sz="3200" dirty="0"/>
              <a:t> καθόλου. </a:t>
            </a:r>
            <a:endParaRPr lang="en-US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ἀπόλυτη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σχετικότητα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«</a:t>
            </a:r>
            <a:r>
              <a:rPr lang="el-GR" sz="3200" dirty="0" err="1"/>
              <a:t>ἐν</a:t>
            </a:r>
            <a:r>
              <a:rPr lang="el-GR" sz="3200" dirty="0"/>
              <a:t> μέρει» βιώματα πίστεως).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ἀπόλυτος</a:t>
            </a:r>
            <a:r>
              <a:rPr lang="el-GR" sz="3200" dirty="0"/>
              <a:t> χαρακτήρας </a:t>
            </a:r>
            <a:r>
              <a:rPr lang="el-GR" sz="3200" dirty="0" err="1"/>
              <a:t>τοῦ</a:t>
            </a:r>
            <a:r>
              <a:rPr lang="el-GR" sz="3200" dirty="0"/>
              <a:t> βιώματος διαδηλώνει </a:t>
            </a:r>
            <a:r>
              <a:rPr lang="el-GR" sz="3200" dirty="0" err="1"/>
              <a:t>ἀφενὸς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προσφορά του </a:t>
            </a:r>
            <a:r>
              <a:rPr lang="el-GR" sz="3200" dirty="0" err="1"/>
              <a:t>ὡς</a:t>
            </a:r>
            <a:r>
              <a:rPr lang="el-GR" sz="3200" dirty="0"/>
              <a:t> προερχόμενη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ἀφετέρου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ἑτερόφωτη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διασφαλίζει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λόγων,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ἰωάννεια</a:t>
            </a:r>
            <a:r>
              <a:rPr lang="el-GR" sz="3200" dirty="0"/>
              <a:t> διαπίστωση: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ἀφ᾽ἑαυτοῦ</a:t>
            </a:r>
            <a:r>
              <a:rPr lang="el-GR" sz="3200" i="1" dirty="0"/>
              <a:t> </a:t>
            </a:r>
            <a:r>
              <a:rPr lang="el-GR" sz="3200" i="1" dirty="0" err="1"/>
              <a:t>λαλῶν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δόξαν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ἰδίαν</a:t>
            </a:r>
            <a:r>
              <a:rPr lang="el-GR" sz="3200" i="1" dirty="0"/>
              <a:t> </a:t>
            </a:r>
            <a:r>
              <a:rPr lang="el-GR" sz="3200" i="1" dirty="0" err="1"/>
              <a:t>ζητεῖ</a:t>
            </a:r>
            <a:r>
              <a:rPr lang="el-GR" sz="3200" i="1" dirty="0"/>
              <a:t>,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δὲ</a:t>
            </a:r>
            <a:r>
              <a:rPr lang="el-GR" sz="3200" i="1" dirty="0"/>
              <a:t> </a:t>
            </a:r>
            <a:r>
              <a:rPr lang="el-GR" sz="3200" i="1" dirty="0" err="1"/>
              <a:t>ζητῶν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δόξαν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πέμψαντος</a:t>
            </a:r>
            <a:r>
              <a:rPr lang="el-GR" sz="3200" i="1" dirty="0"/>
              <a:t> </a:t>
            </a:r>
            <a:r>
              <a:rPr lang="el-GR" sz="3200" i="1" dirty="0" err="1"/>
              <a:t>αὐτόν</a:t>
            </a:r>
            <a:r>
              <a:rPr lang="el-GR" sz="3200" i="1" dirty="0"/>
              <a:t>, </a:t>
            </a:r>
            <a:r>
              <a:rPr lang="el-GR" sz="3200" i="1" dirty="0" err="1"/>
              <a:t>οὗτος</a:t>
            </a:r>
            <a:r>
              <a:rPr lang="el-GR" sz="3200" i="1" dirty="0"/>
              <a:t> </a:t>
            </a:r>
            <a:r>
              <a:rPr lang="el-GR" sz="3200" i="1" dirty="0" err="1"/>
              <a:t>ἀληθής</a:t>
            </a:r>
            <a:r>
              <a:rPr lang="el-GR" sz="3200" i="1" dirty="0"/>
              <a:t> </a:t>
            </a:r>
            <a:r>
              <a:rPr lang="el-GR" sz="3200" i="1" dirty="0" err="1"/>
              <a:t>ἐστι</a:t>
            </a:r>
            <a:r>
              <a:rPr lang="el-GR" sz="3200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ἀδικία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αὐτῷ</a:t>
            </a:r>
            <a:r>
              <a:rPr lang="el-GR" sz="3200" i="1" dirty="0"/>
              <a:t> </a:t>
            </a:r>
            <a:r>
              <a:rPr lang="el-GR" sz="3200" i="1" dirty="0" err="1"/>
              <a:t>οὐκ</a:t>
            </a:r>
            <a:r>
              <a:rPr lang="el-GR" sz="3200" i="1" dirty="0"/>
              <a:t> </a:t>
            </a:r>
            <a:r>
              <a:rPr lang="el-GR" sz="3200" i="1" dirty="0" err="1"/>
              <a:t>ἔστιν</a:t>
            </a:r>
            <a:r>
              <a:rPr lang="en-GR" sz="3200" dirty="0"/>
              <a:t> (</a:t>
            </a:r>
            <a:r>
              <a:rPr lang="el-GR" sz="3200" dirty="0" err="1"/>
              <a:t>Ἰω</a:t>
            </a:r>
            <a:r>
              <a:rPr lang="el-GR" sz="3200" dirty="0"/>
              <a:t>. 7, 18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520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5BA5-B75E-5145-9813-1BCCB849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33563" y="82193"/>
            <a:ext cx="10696255" cy="21575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72D2D-1D92-0248-9CB0-D21731DF1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3" y="565078"/>
            <a:ext cx="11220237" cy="6102849"/>
          </a:xfrm>
        </p:spPr>
        <p:txBody>
          <a:bodyPr>
            <a:normAutofit/>
          </a:bodyPr>
          <a:lstStyle/>
          <a:p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2ο α</a:t>
            </a:r>
            <a:r>
              <a:rPr lang="en-US" sz="3200" dirty="0" err="1"/>
              <a:t>ἰ</a:t>
            </a:r>
            <a:r>
              <a:rPr lang="en-US" sz="3200" dirty="0"/>
              <a:t>.,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φιλόσοφος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μάρτυρ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Ἰουστῖνος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νουθεσί</a:t>
            </a:r>
            <a:r>
              <a:rPr lang="en-US" sz="3200" dirty="0"/>
              <a:t>α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» (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α) </a:t>
            </a:r>
            <a:r>
              <a:rPr lang="en-US" sz="3200" dirty="0" err="1"/>
              <a:t>ἐλάμ</a:t>
            </a:r>
            <a:r>
              <a:rPr lang="en-US" sz="3200" dirty="0"/>
              <a:t>βα</a:t>
            </a:r>
            <a:r>
              <a:rPr lang="en-US" sz="3200" dirty="0" err="1"/>
              <a:t>νε</a:t>
            </a:r>
            <a:r>
              <a:rPr lang="en-US" sz="3200" dirty="0"/>
              <a:t> </a:t>
            </a:r>
            <a:r>
              <a:rPr lang="en-US" sz="3200" dirty="0" err="1"/>
              <a:t>χώρ</a:t>
            </a:r>
            <a:r>
              <a:rPr lang="en-US" sz="3200" dirty="0"/>
              <a:t>α </a:t>
            </a:r>
            <a:r>
              <a:rPr lang="en-US" sz="3200" dirty="0" err="1"/>
              <a:t>ἀμέσως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</a:t>
            </a:r>
            <a:r>
              <a:rPr lang="en-US" sz="3200" dirty="0"/>
              <a:t>α</a:t>
            </a:r>
            <a:r>
              <a:rPr lang="en-US" sz="3200" dirty="0" err="1"/>
              <a:t>ρξη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λειτουργικὸ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ηρεάζει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ἦθος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ἐκφωνήσεώς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.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ίσιο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βα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εὐεργετικὸ</a:t>
            </a:r>
            <a:r>
              <a:rPr lang="en-US" sz="3200" dirty="0"/>
              <a:t>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διάκονο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τυ</a:t>
            </a:r>
            <a:r>
              <a:rPr lang="en-US" sz="3200" dirty="0"/>
              <a:t>π</a:t>
            </a:r>
            <a:r>
              <a:rPr lang="en-US" sz="3200" dirty="0" err="1"/>
              <a:t>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γγέλλετ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π</a:t>
            </a:r>
            <a:r>
              <a:rPr lang="en-US" sz="3200" dirty="0" err="1"/>
              <a:t>ροφυλάσσει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ἱεροκήρυκ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κίνδυνο</a:t>
            </a:r>
            <a:r>
              <a:rPr lang="en-US" sz="3200" dirty="0"/>
              <a:t> </a:t>
            </a:r>
            <a:r>
              <a:rPr lang="en-US" sz="3200" dirty="0" err="1"/>
              <a:t>διολισθήσεως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κοσμικὰ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(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ἐκκοσμίκευση</a:t>
            </a:r>
            <a:r>
              <a:rPr lang="en-US" sz="3200" dirty="0"/>
              <a:t>), α</a:t>
            </a:r>
            <a:r>
              <a:rPr lang="en-US" sz="3200" dirty="0" err="1"/>
              <a:t>ὐτο</a:t>
            </a:r>
            <a:r>
              <a:rPr lang="en-US" sz="3200" dirty="0"/>
              <a:t>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ολῆς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ἀνθρω</a:t>
            </a:r>
            <a:r>
              <a:rPr lang="en-US" sz="3200" dirty="0"/>
              <a:t>πα</a:t>
            </a:r>
            <a:r>
              <a:rPr lang="en-US" sz="3200" dirty="0" err="1"/>
              <a:t>ρέσκει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5473120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C645-FB15-9649-B5B9-CC52D256C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97655"/>
            <a:ext cx="11176247" cy="727968"/>
          </a:xfrm>
        </p:spPr>
        <p:txBody>
          <a:bodyPr>
            <a:normAutofit fontScale="90000"/>
          </a:bodyPr>
          <a:lstStyle/>
          <a:p>
            <a:br>
              <a:rPr lang="en-US" u="dotted" dirty="0"/>
            </a:br>
            <a:r>
              <a:rPr lang="el-GR" u="dotted" dirty="0"/>
              <a:t>(γ) </a:t>
            </a:r>
            <a:r>
              <a:rPr lang="el-GR" u="dotted" dirty="0" err="1"/>
              <a:t>Τὸ</a:t>
            </a:r>
            <a:r>
              <a:rPr lang="el-GR" u="dotted" dirty="0"/>
              <a:t> </a:t>
            </a:r>
            <a:r>
              <a:rPr lang="el-GR" u="dotted" dirty="0" err="1"/>
              <a:t>ὕφος</a:t>
            </a:r>
            <a:r>
              <a:rPr lang="el-GR" u="dotted" dirty="0"/>
              <a:t> </a:t>
            </a:r>
            <a:r>
              <a:rPr lang="el-GR" u="dotted" dirty="0" err="1"/>
              <a:t>τοῦ</a:t>
            </a:r>
            <a:r>
              <a:rPr lang="el-GR" u="dotted" dirty="0"/>
              <a:t> </a:t>
            </a:r>
            <a:r>
              <a:rPr lang="el-GR" u="dotted" dirty="0" err="1"/>
              <a:t>ἱεροκήρυκα</a:t>
            </a:r>
            <a:r>
              <a:rPr lang="el-GR" u="dotted" dirty="0"/>
              <a:t> 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5E342-C81C-1845-BAAB-EA21B69F6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825623"/>
            <a:ext cx="11789546" cy="5934721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ἀκριβέστερος</a:t>
            </a:r>
            <a:r>
              <a:rPr lang="el-GR" sz="3200" dirty="0"/>
              <a:t>, </a:t>
            </a:r>
            <a:r>
              <a:rPr lang="el-GR" sz="3200" dirty="0" err="1"/>
              <a:t>ἴσως</a:t>
            </a:r>
            <a:r>
              <a:rPr lang="el-GR" sz="3200" dirty="0"/>
              <a:t>, </a:t>
            </a:r>
            <a:r>
              <a:rPr lang="el-GR" sz="3200" dirty="0" err="1"/>
              <a:t>ὁρισμὸς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ἰδιαίτερο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κάθε ρήτορας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γλωσσικὰ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ἰδέες</a:t>
            </a:r>
            <a:r>
              <a:rPr lang="el-GR" sz="3200" dirty="0"/>
              <a:t> του, </a:t>
            </a:r>
            <a:r>
              <a:rPr lang="el-GR" sz="3200" dirty="0" err="1"/>
              <a:t>τὰ</a:t>
            </a:r>
            <a:r>
              <a:rPr lang="el-GR" sz="3200" dirty="0"/>
              <a:t> συναισθήματα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σκέψεις του.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, δηλαδή, </a:t>
            </a:r>
            <a:r>
              <a:rPr lang="el-GR" sz="3200" dirty="0" err="1"/>
              <a:t>πιθανὸν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κατάλληλες λέξεις,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του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</a:t>
            </a:r>
            <a:r>
              <a:rPr lang="el-GR" sz="3200" dirty="0"/>
              <a:t> συνάδει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ὀρθὸ</a:t>
            </a:r>
            <a:r>
              <a:rPr lang="el-GR" sz="3200" dirty="0"/>
              <a:t> λεξιλόγιό του.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διότι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συνυφαίνεται περισσότερο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σκέπτεται </a:t>
            </a:r>
            <a:r>
              <a:rPr lang="el-GR" sz="3200" dirty="0" err="1"/>
              <a:t>ὁ</a:t>
            </a:r>
            <a:r>
              <a:rPr lang="el-GR" sz="3200" dirty="0"/>
              <a:t> ρήτορας,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τρόπος διανοήσεως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δὲ</a:t>
            </a:r>
            <a:r>
              <a:rPr lang="el-GR" sz="3200" dirty="0"/>
              <a:t>,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διανοήσεως.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173385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79E9-C949-3E4B-8782-947987B0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87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67E3-0219-3C42-9239-BBA2B2DCA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213064"/>
            <a:ext cx="12011488" cy="6551720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σαφήνεια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. «</a:t>
            </a:r>
            <a:r>
              <a:rPr lang="el-GR" sz="3200" dirty="0" err="1"/>
              <a:t>Σαφὴς</a:t>
            </a:r>
            <a:r>
              <a:rPr lang="el-GR" sz="3200" dirty="0"/>
              <a:t>» λόγος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καθαρὸς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πλήρης.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ἀκροατὴ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παρακολουθεῖ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νοήματα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διδασκάλου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ἔξαρση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νοητικῶν</a:t>
            </a:r>
            <a:r>
              <a:rPr lang="el-GR" sz="3200" dirty="0"/>
              <a:t> του δυνάμεων,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κατανοεῖ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ἄνετο</a:t>
            </a:r>
            <a:r>
              <a:rPr lang="el-GR" sz="3200" dirty="0"/>
              <a:t>, </a:t>
            </a:r>
            <a:r>
              <a:rPr lang="el-GR" sz="3200" dirty="0" err="1"/>
              <a:t>ἀκόμα</a:t>
            </a:r>
            <a:r>
              <a:rPr lang="el-GR" sz="3200" dirty="0"/>
              <a:t> κι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ἰδιαίτερη</a:t>
            </a:r>
            <a:r>
              <a:rPr lang="el-GR" sz="3200" dirty="0"/>
              <a:t> πρόθεση.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σύγχυση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ἰδεῶν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ρήτορα συνεπάγεται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ἀσάφεια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του.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«καθαρότητα» </a:t>
            </a:r>
            <a:r>
              <a:rPr lang="el-GR" sz="3200" dirty="0" err="1"/>
              <a:t>τῶν</a:t>
            </a:r>
            <a:r>
              <a:rPr lang="el-GR" sz="3200" dirty="0"/>
              <a:t> χρησιμοποιούμενων λέξεων </a:t>
            </a:r>
            <a:r>
              <a:rPr lang="el-GR" sz="3200" dirty="0" err="1"/>
              <a:t>ἐννοοῦμε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χρησιμοποίηση λέξεων </a:t>
            </a:r>
            <a:r>
              <a:rPr lang="el-GR" sz="3200" dirty="0" err="1"/>
              <a:t>ἤ</a:t>
            </a:r>
            <a:r>
              <a:rPr lang="el-GR" sz="3200" dirty="0"/>
              <a:t> φράσεων,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ἀνήκουν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καθομιλουμένη </a:t>
            </a:r>
            <a:r>
              <a:rPr lang="el-GR" sz="3200" dirty="0" err="1"/>
              <a:t>γλῶσσα</a:t>
            </a:r>
            <a:r>
              <a:rPr lang="el-GR" sz="3200" dirty="0"/>
              <a:t>.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καθαρότητα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πλήττει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ἀπηρχαιωμένων</a:t>
            </a:r>
            <a:r>
              <a:rPr lang="el-GR" sz="3200" dirty="0"/>
              <a:t> λέξεων,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νοήματα.</a:t>
            </a:r>
            <a:r>
              <a:rPr lang="en-GR" sz="3200" dirty="0"/>
              <a:t> 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8287087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AECFC-1385-B447-B086-AB0BEBA7E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71021"/>
            <a:ext cx="11291657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941F-874D-334C-9B85-0882487AD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257452"/>
            <a:ext cx="12020365" cy="6454066"/>
          </a:xfrm>
        </p:spPr>
        <p:txBody>
          <a:bodyPr>
            <a:no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τελευταῖο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σύμπτωμα </a:t>
            </a:r>
            <a:r>
              <a:rPr lang="el-GR" sz="3200" dirty="0" err="1"/>
              <a:t>παρατηρεῖται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«</a:t>
            </a:r>
            <a:r>
              <a:rPr lang="el-GR" sz="3200" dirty="0" err="1"/>
              <a:t>ὀνοματοποιεῖ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σύνθετες λέξεις,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οὐδέποτε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χρησιμοποιηθεῖ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ἀπολύτως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περιεχόμενό τους (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διαμορφωθεῖ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λέξεις </a:t>
            </a:r>
            <a:r>
              <a:rPr lang="el-GR" sz="3200" dirty="0" err="1"/>
              <a:t>αὐτὲς</a:t>
            </a:r>
            <a:r>
              <a:rPr lang="el-GR" sz="3200" dirty="0"/>
              <a:t> μία </a:t>
            </a:r>
            <a:r>
              <a:rPr lang="el-GR" sz="3200" dirty="0" err="1"/>
              <a:t>κοινὴ</a:t>
            </a:r>
            <a:r>
              <a:rPr lang="el-GR" sz="3200" dirty="0"/>
              <a:t> </a:t>
            </a:r>
            <a:r>
              <a:rPr lang="el-GR" sz="3200" dirty="0" err="1"/>
              <a:t>ἐννοιολογικὴ</a:t>
            </a:r>
            <a:r>
              <a:rPr lang="el-GR" sz="3200" dirty="0"/>
              <a:t> συνείδηση).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Παρομοίως </a:t>
            </a:r>
            <a:r>
              <a:rPr lang="el-GR" sz="3200" dirty="0" err="1"/>
              <a:t>προβληματικὸ</a:t>
            </a:r>
            <a:r>
              <a:rPr lang="el-GR" sz="3200" dirty="0"/>
              <a:t> </a:t>
            </a:r>
            <a:r>
              <a:rPr lang="el-GR" sz="3200" dirty="0" err="1"/>
              <a:t>καθιστᾶ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θεολογικοῦ</a:t>
            </a:r>
            <a:r>
              <a:rPr lang="el-GR" sz="3200" dirty="0"/>
              <a:t> λόγου </a:t>
            </a:r>
            <a:r>
              <a:rPr lang="el-GR" sz="3200" dirty="0" err="1"/>
              <a:t>ἡ</a:t>
            </a:r>
            <a:r>
              <a:rPr lang="el-GR" sz="3200" dirty="0"/>
              <a:t> χρησιμοποίηση λέξεων,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ἐξειδικευμένο</a:t>
            </a:r>
            <a:r>
              <a:rPr lang="el-GR" sz="3200" dirty="0"/>
              <a:t> </a:t>
            </a:r>
            <a:r>
              <a:rPr lang="el-GR" sz="3200" dirty="0" err="1"/>
              <a:t>ἐπιστημονικὸ</a:t>
            </a:r>
            <a:r>
              <a:rPr lang="el-GR" sz="3200" dirty="0"/>
              <a:t> περιεχόμενο, </a:t>
            </a:r>
            <a:r>
              <a:rPr lang="el-GR" sz="3200" dirty="0" err="1"/>
              <a:t>κατανοητὸ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ἐλάχιστους</a:t>
            </a:r>
            <a:r>
              <a:rPr lang="el-GR" sz="3200" dirty="0"/>
              <a:t> </a:t>
            </a:r>
            <a:r>
              <a:rPr lang="el-GR" sz="3200" dirty="0" err="1"/>
              <a:t>ἐπιστήμονες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κλάδου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ἔρευνας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καθαυτὸ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ἀκρίβειας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ἀπαλλάσσει</a:t>
            </a:r>
            <a:r>
              <a:rPr lang="el-GR" sz="3200" dirty="0"/>
              <a:t> (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ρήτορας) </a:t>
            </a:r>
            <a:r>
              <a:rPr lang="el-GR" sz="3200" dirty="0" err="1"/>
              <a:t>τὸ</a:t>
            </a:r>
            <a:r>
              <a:rPr lang="el-GR" sz="3200" dirty="0"/>
              <a:t> λόγο </a:t>
            </a:r>
            <a:r>
              <a:rPr lang="el-GR" sz="3200" dirty="0" err="1"/>
              <a:t>ἀπὸ</a:t>
            </a:r>
            <a:r>
              <a:rPr lang="el-GR" sz="3200" dirty="0"/>
              <a:t> κάθε </a:t>
            </a:r>
            <a:r>
              <a:rPr lang="el-GR" sz="3200" dirty="0" err="1"/>
              <a:t>περιττὸ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δύσκολες </a:t>
            </a:r>
            <a:r>
              <a:rPr lang="el-GR" sz="3200" dirty="0" err="1"/>
              <a:t>καὶ</a:t>
            </a:r>
            <a:r>
              <a:rPr lang="el-GR" sz="3200" dirty="0"/>
              <a:t> πολυσύνθετες λέξεις (</a:t>
            </a:r>
            <a:r>
              <a:rPr lang="el-GR" sz="3200" dirty="0" err="1"/>
              <a:t>καὶ</a:t>
            </a:r>
            <a:r>
              <a:rPr lang="el-GR" sz="3200" dirty="0"/>
              <a:t> μάλιστα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ὀρθὲς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γραμματικῆς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συντακτικῆς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), </a:t>
            </a:r>
            <a:r>
              <a:rPr lang="el-GR" sz="3200" dirty="0" err="1"/>
              <a:t>ἐπαναλήψεις</a:t>
            </a:r>
            <a:r>
              <a:rPr lang="el-GR" sz="3200" dirty="0"/>
              <a:t>, πολυλογίες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ὑπερβολικὰ</a:t>
            </a:r>
            <a:r>
              <a:rPr lang="el-GR" sz="3200" dirty="0"/>
              <a:t> </a:t>
            </a:r>
            <a:r>
              <a:rPr lang="el-GR" sz="3200" dirty="0" err="1"/>
              <a:t>διακοσμητικὰ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77440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6CBF-6E00-1549-A35B-9B2E8468F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1444F-F266-D74D-BEC4-2E93085B3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33166"/>
            <a:ext cx="11993732" cy="6631618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τονιστεῖ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σαφήνια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δὲν</a:t>
            </a:r>
            <a:r>
              <a:rPr lang="el-GR" sz="3200" dirty="0"/>
              <a:t> πλήττεται μόνο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χρησιμοποιούμενες λέξεις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σκέψεις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ὁμιλητῆ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ἀτελῆ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πλεονασματικό.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ὁμιλητὴς</a:t>
            </a:r>
            <a:r>
              <a:rPr lang="el-GR" sz="3200" dirty="0"/>
              <a:t> </a:t>
            </a:r>
            <a:r>
              <a:rPr lang="el-GR" sz="3200" dirty="0" err="1"/>
              <a:t>ἐνδέχεται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σαφής,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ἐλλιπὴς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 (συνήθως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περιττολογίας).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Ἐδῶ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ἐπισημάνουμε</a:t>
            </a:r>
            <a:r>
              <a:rPr lang="el-GR" sz="3200" dirty="0"/>
              <a:t> μία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αἰτία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περιττολογίας: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ἄκριτη</a:t>
            </a:r>
            <a:r>
              <a:rPr lang="el-GR" sz="3200" dirty="0"/>
              <a:t> χρήση συνώνυμων λέξεων,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(χρήση) </a:t>
            </a:r>
            <a:r>
              <a:rPr lang="el-GR" sz="3200" dirty="0" err="1"/>
              <a:t>δημιουργεῖ</a:t>
            </a:r>
            <a:r>
              <a:rPr lang="el-GR" sz="3200" dirty="0"/>
              <a:t> μικρότερη </a:t>
            </a:r>
            <a:r>
              <a:rPr lang="el-GR" sz="3200" dirty="0" err="1"/>
              <a:t>ἤ</a:t>
            </a:r>
            <a:r>
              <a:rPr lang="el-GR" sz="3200" dirty="0"/>
              <a:t> μεγαλύτερη σύγχυση, δεδομένου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οὐδεμία</a:t>
            </a:r>
            <a:r>
              <a:rPr lang="el-GR" sz="3200" dirty="0"/>
              <a:t> λέξη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ἀπολύτως</a:t>
            </a:r>
            <a:r>
              <a:rPr lang="el-GR" sz="3200" dirty="0"/>
              <a:t> ταυτόσημη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ἄλλη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κήρυκας </a:t>
            </a:r>
            <a:r>
              <a:rPr lang="el-GR" sz="3200" dirty="0" err="1"/>
              <a:t>καλεῖται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πλήρη συνείδηση </a:t>
            </a:r>
            <a:r>
              <a:rPr lang="el-GR" sz="3200" dirty="0" err="1"/>
              <a:t>τῆς</a:t>
            </a:r>
            <a:r>
              <a:rPr lang="el-GR" sz="3200" dirty="0"/>
              <a:t> δυνάμεως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τῶν</a:t>
            </a:r>
            <a:r>
              <a:rPr lang="el-GR" sz="3200" dirty="0"/>
              <a:t> λέξεων,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ἀκριβέστερες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ἀπόψεών</a:t>
            </a:r>
            <a:r>
              <a:rPr lang="el-GR" sz="3200" dirty="0"/>
              <a:t> του.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290152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F573-6E2A-6C44-9D06-8133F68A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136C6-24D5-7D4B-BD3F-C911AA1BE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95309"/>
            <a:ext cx="12094346" cy="6596108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περιγράφεται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ὅρους</a:t>
            </a:r>
            <a:r>
              <a:rPr lang="el-GR" sz="3200" dirty="0"/>
              <a:t>: «</a:t>
            </a:r>
            <a:r>
              <a:rPr lang="el-GR" sz="3200" dirty="0" err="1"/>
              <a:t>αὐστηρό</a:t>
            </a:r>
            <a:r>
              <a:rPr lang="el-GR" sz="3200" dirty="0"/>
              <a:t>», «</a:t>
            </a:r>
            <a:r>
              <a:rPr lang="el-GR" sz="3200" dirty="0" err="1"/>
              <a:t>γλαφυρὸ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ἀνθηρὸ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εὔκρατο</a:t>
            </a:r>
            <a:r>
              <a:rPr lang="el-GR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αὐστηρότητα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χαρακτηρίζεται </a:t>
            </a:r>
            <a:r>
              <a:rPr lang="el-GR" sz="3200" dirty="0" err="1"/>
              <a:t>ἀπὸ</a:t>
            </a:r>
            <a:r>
              <a:rPr lang="el-GR" sz="3200" dirty="0"/>
              <a:t> μία δύναμη (</a:t>
            </a:r>
            <a:r>
              <a:rPr lang="el-GR" sz="3200" dirty="0" err="1"/>
              <a:t>δυναμισμὸ</a:t>
            </a:r>
            <a:r>
              <a:rPr lang="el-GR" sz="3200" dirty="0"/>
              <a:t>), συνυφασμένη-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ὁρισμένες</a:t>
            </a:r>
            <a:r>
              <a:rPr lang="el-GR" sz="3200" dirty="0"/>
              <a:t> περιπτώσεις-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ἀπολυτότητα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ἀπόψεων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αὐστηρὸ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συνυφαίνεται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μεγαλόπρεπο,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ἀναλύονται</a:t>
            </a:r>
            <a:r>
              <a:rPr lang="el-GR" sz="3200" dirty="0"/>
              <a:t> </a:t>
            </a:r>
            <a:r>
              <a:rPr lang="el-GR" sz="3200" dirty="0" err="1"/>
              <a:t>σ᾽αὐτὸ</a:t>
            </a:r>
            <a:r>
              <a:rPr lang="el-GR" sz="3200" dirty="0"/>
              <a:t> μεγάλες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ὑψηλὲς</a:t>
            </a:r>
            <a:r>
              <a:rPr lang="el-GR" sz="3200" dirty="0"/>
              <a:t> </a:t>
            </a:r>
            <a:r>
              <a:rPr lang="el-GR" sz="3200" dirty="0" err="1"/>
              <a:t>ἀλήθειες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γλαφυρὸ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ἀνθηρὸ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χαρακτηρίζεται περισσότερο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γλυκύτητα, </a:t>
            </a:r>
            <a:r>
              <a:rPr lang="el-GR" sz="3200" dirty="0" err="1"/>
              <a:t>παρὰ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δύναμη.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εὔκρατο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χαρακτηρίζεται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ἐνδιάμεσο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προηγουμένων.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2864728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B41EB-3155-6C46-A207-A15977B9A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799" cy="887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CD987-FC42-9D43-9DAF-764A57632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7" y="186431"/>
            <a:ext cx="11958221" cy="6560598"/>
          </a:xfrm>
        </p:spPr>
        <p:txBody>
          <a:bodyPr>
            <a:normAutofit/>
          </a:bodyPr>
          <a:lstStyle/>
          <a:p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παραπάνω </a:t>
            </a:r>
            <a:r>
              <a:rPr lang="el-GR" sz="3200" dirty="0" err="1"/>
              <a:t>γενικῶν</a:t>
            </a:r>
            <a:r>
              <a:rPr lang="el-GR" sz="3200" dirty="0"/>
              <a:t> </a:t>
            </a:r>
            <a:r>
              <a:rPr lang="el-GR" sz="3200" dirty="0" err="1"/>
              <a:t>χαρακτηρισμῶν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συγγραφέα, </a:t>
            </a:r>
            <a:r>
              <a:rPr lang="el-GR" sz="3200" dirty="0" err="1"/>
              <a:t>ὑπάρχουν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ἄλλοι</a:t>
            </a:r>
            <a:r>
              <a:rPr lang="el-GR" sz="3200" dirty="0"/>
              <a:t> </a:t>
            </a:r>
            <a:r>
              <a:rPr lang="el-GR" sz="3200" dirty="0" err="1"/>
              <a:t>εἰδικότεροι</a:t>
            </a:r>
            <a:r>
              <a:rPr lang="el-GR" sz="3200" dirty="0"/>
              <a:t>. </a:t>
            </a:r>
            <a:r>
              <a:rPr lang="el-GR" sz="3200" dirty="0" err="1"/>
              <a:t>Ἀναφερόμαστε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συντομία </a:t>
            </a:r>
            <a:r>
              <a:rPr lang="el-GR" sz="3200" dirty="0" err="1"/>
              <a:t>ἤ</a:t>
            </a:r>
            <a:r>
              <a:rPr lang="el-GR" sz="3200" dirty="0"/>
              <a:t> μακρότητα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Παρατηροῦμε</a:t>
            </a:r>
            <a:r>
              <a:rPr lang="el-GR" sz="3200" dirty="0"/>
              <a:t>, δηλαδή,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ὕπαρξη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σύντομου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λιτοῦ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συμπυκνώνει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ἰδέες</a:t>
            </a:r>
            <a:r>
              <a:rPr lang="el-GR" sz="3200" dirty="0"/>
              <a:t> του, μεταχειριζόμενος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δυνατὸν</a:t>
            </a:r>
            <a:r>
              <a:rPr lang="el-GR" sz="3200" dirty="0"/>
              <a:t> λιγότερες λέξεις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ἀποκόπτοντας</a:t>
            </a:r>
            <a:r>
              <a:rPr lang="el-GR" sz="3200" dirty="0"/>
              <a:t> κάθε </a:t>
            </a:r>
            <a:r>
              <a:rPr lang="el-GR" sz="3200" dirty="0" err="1"/>
              <a:t>περιττὸ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συνυφαίνεται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φυσικότητα,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αὐθεντικότερα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προσωπικότητά του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του </a:t>
            </a:r>
            <a:r>
              <a:rPr lang="el-GR" sz="3200" dirty="0" err="1"/>
              <a:t>εἶναι</a:t>
            </a:r>
            <a:r>
              <a:rPr lang="el-GR" sz="3200" dirty="0"/>
              <a:t> λιτός.</a:t>
            </a:r>
            <a:endParaRPr lang="en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ἀντίθετο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συγκεκριμένου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παρατηρεῖται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ὁμιλητὴς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συνεχεῖς</a:t>
            </a:r>
            <a:r>
              <a:rPr lang="el-GR" sz="3200" dirty="0"/>
              <a:t> </a:t>
            </a:r>
            <a:r>
              <a:rPr lang="el-GR" sz="3200" dirty="0" err="1"/>
              <a:t>ἐπαναλήψεις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ἐκφράσει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ἀπόψεις</a:t>
            </a:r>
            <a:r>
              <a:rPr lang="el-GR" sz="3200" dirty="0"/>
              <a:t> του,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συνεπάγεται </a:t>
            </a:r>
            <a:r>
              <a:rPr lang="el-GR" sz="3200" dirty="0" err="1"/>
              <a:t>τὴ</a:t>
            </a:r>
            <a:r>
              <a:rPr lang="el-GR" sz="3200" dirty="0"/>
              <a:t> μακρηγορία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διαμόρφωση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συνήθως </a:t>
            </a:r>
            <a:r>
              <a:rPr lang="el-GR" sz="3200" dirty="0" err="1"/>
              <a:t>ἐπιδεικτικοῦ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κουραστικοῦ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ἀκροατή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36901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9900-92ED-CE4A-83DB-6282C831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80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0E704-D103-9341-99CE-05562708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0" y="150919"/>
            <a:ext cx="12020365" cy="6604988"/>
          </a:xfrm>
        </p:spPr>
        <p:txBody>
          <a:bodyPr/>
          <a:lstStyle/>
          <a:p>
            <a:r>
              <a:rPr lang="el-GR" sz="3200" dirty="0" err="1"/>
              <a:t>Ἄλλες</a:t>
            </a:r>
            <a:r>
              <a:rPr lang="el-GR" sz="3200" dirty="0"/>
              <a:t> </a:t>
            </a:r>
            <a:r>
              <a:rPr lang="el-GR" sz="3200" dirty="0" err="1"/>
              <a:t>πτυχὲς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θεολόγου </a:t>
            </a:r>
            <a:r>
              <a:rPr lang="el-GR" sz="3200" dirty="0" err="1"/>
              <a:t>καθηγητῆ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σεμνότητα,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ἐγκράτεια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σωφροσύνη.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σεμνότητα </a:t>
            </a:r>
            <a:r>
              <a:rPr lang="el-GR" sz="3200" dirty="0" err="1"/>
              <a:t>συνιστᾶ</a:t>
            </a:r>
            <a:r>
              <a:rPr lang="el-GR" sz="3200" dirty="0"/>
              <a:t> μία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παντελῶς</a:t>
            </a:r>
            <a:r>
              <a:rPr lang="el-GR" sz="3200" dirty="0"/>
              <a:t> </a:t>
            </a:r>
            <a:r>
              <a:rPr lang="el-GR" sz="3200" dirty="0" err="1"/>
              <a:t>ἀντίθετη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κωμικὸ</a:t>
            </a:r>
            <a:r>
              <a:rPr lang="el-GR" sz="3200" dirty="0"/>
              <a:t> τρόπο </a:t>
            </a:r>
            <a:r>
              <a:rPr lang="el-GR" sz="3200" dirty="0" err="1"/>
              <a:t>ὁμιλίας</a:t>
            </a:r>
            <a:r>
              <a:rPr lang="el-GR" sz="3200" dirty="0"/>
              <a:t>, </a:t>
            </a:r>
            <a:r>
              <a:rPr lang="el-GR" sz="3200" dirty="0" err="1"/>
              <a:t>ἀντίθετη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λόγο </a:t>
            </a:r>
            <a:r>
              <a:rPr lang="el-GR" sz="3200" dirty="0" err="1"/>
              <a:t>ποὺ</a:t>
            </a:r>
            <a:r>
              <a:rPr lang="el-GR" sz="3200" dirty="0"/>
              <a:t> χαρακτηρίζεται </a:t>
            </a:r>
            <a:r>
              <a:rPr lang="el-GR" sz="3200" dirty="0" err="1"/>
              <a:t>ἀπὸ</a:t>
            </a:r>
            <a:r>
              <a:rPr lang="el-GR" sz="3200" dirty="0"/>
              <a:t> σοφίσματα </a:t>
            </a:r>
            <a:r>
              <a:rPr lang="el-GR" sz="3200" dirty="0" err="1"/>
              <a:t>καὶ</a:t>
            </a:r>
            <a:r>
              <a:rPr lang="el-GR" sz="3200" dirty="0"/>
              <a:t> παραδοξολογίες.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ἐγκράτεια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ἀποτρέπει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κήρυκα </a:t>
            </a:r>
            <a:r>
              <a:rPr lang="el-GR" sz="3200" dirty="0" err="1"/>
              <a:t>ἀπὸ</a:t>
            </a:r>
            <a:r>
              <a:rPr lang="el-GR" sz="3200" dirty="0"/>
              <a:t> μία τάση </a:t>
            </a:r>
            <a:r>
              <a:rPr lang="el-GR" sz="3200" dirty="0" err="1"/>
              <a:t>ἐμβαθύνσεως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θέματα (τάση,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λόγο </a:t>
            </a:r>
            <a:r>
              <a:rPr lang="el-GR" sz="3200" dirty="0" err="1"/>
              <a:t>στὴ</a:t>
            </a:r>
            <a:r>
              <a:rPr lang="el-GR" sz="3200" dirty="0"/>
              <a:t> μετριότητα).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σωφροσύνη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ὑπαγορεύει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νὰ</a:t>
            </a:r>
            <a:r>
              <a:rPr lang="el-GR" sz="3200" dirty="0"/>
              <a:t> κάνει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ἐπιλογὴ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χρησιμοποιουμένων λέξεων </a:t>
            </a:r>
            <a:r>
              <a:rPr lang="el-GR" sz="3200" dirty="0" err="1"/>
              <a:t>καὶ</a:t>
            </a:r>
            <a:r>
              <a:rPr lang="el-GR" sz="3200" dirty="0"/>
              <a:t> φράσεων, </a:t>
            </a:r>
            <a:r>
              <a:rPr lang="el-GR" sz="3200" dirty="0" err="1"/>
              <a:t>ἀποφεύγοντας</a:t>
            </a:r>
            <a:r>
              <a:rPr lang="el-GR" sz="3200" dirty="0"/>
              <a:t>,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πιθανὸ</a:t>
            </a:r>
            <a:r>
              <a:rPr lang="el-GR" sz="3200" dirty="0"/>
              <a:t> </a:t>
            </a:r>
            <a:r>
              <a:rPr lang="el-GR" sz="3200" dirty="0" err="1"/>
              <a:t>σκανδαλισμὸ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του,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χρησιμοποιούμενες λέξεις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κατάλληλες.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220534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1C40-8814-0349-A4E8-69E0D270F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76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EB045-3456-4345-B1C6-788137589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77553"/>
            <a:ext cx="11993732" cy="6578354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Συνυφασμένες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παραπάνω </a:t>
            </a:r>
            <a:r>
              <a:rPr lang="el-GR" sz="3200" dirty="0" err="1"/>
              <a:t>πτυχὲς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ἀρετὲς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ἁπλότητας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σοβαρότητας,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χαρακτηρίζουν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συνίσταται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ἀποφυγὴ</a:t>
            </a:r>
            <a:r>
              <a:rPr lang="el-GR" sz="3200" dirty="0"/>
              <a:t> «</a:t>
            </a:r>
            <a:r>
              <a:rPr lang="el-GR" sz="3200" dirty="0" err="1"/>
              <a:t>ἐννοιολογικῆς</a:t>
            </a:r>
            <a:r>
              <a:rPr lang="el-GR" sz="3200" dirty="0"/>
              <a:t> </a:t>
            </a:r>
            <a:r>
              <a:rPr lang="el-GR" sz="3200" dirty="0" err="1"/>
              <a:t>ὑπερφορτώσεως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νοημάτων </a:t>
            </a:r>
            <a:r>
              <a:rPr lang="el-GR" sz="3200" dirty="0" err="1"/>
              <a:t>τοῦ</a:t>
            </a:r>
            <a:r>
              <a:rPr lang="el-GR" sz="3200" dirty="0"/>
              <a:t> λόγου του. </a:t>
            </a:r>
            <a:r>
              <a:rPr lang="el-GR" sz="3200" dirty="0" err="1"/>
              <a:t>Γι᾽αὐτὸ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λόγου συνυφαίνεται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κομψότητα,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διαφυλάσσει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μονότονο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καταπονεῖ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ἀνία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σοβαρότητα </a:t>
            </a:r>
            <a:r>
              <a:rPr lang="el-GR" sz="3200" dirty="0" err="1"/>
              <a:t>ἀναδεικνύεται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λόγο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ἀποφεύγεται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ἐκχυδαϊσμὸς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γλώσσας.</a:t>
            </a:r>
            <a:endParaRPr lang="en-GR" sz="3200" dirty="0"/>
          </a:p>
          <a:p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ἐπιδιώκει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δημιουργήσει </a:t>
            </a:r>
            <a:r>
              <a:rPr lang="el-GR" sz="3200" dirty="0" err="1"/>
              <a:t>καλὸ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προφορικὸ</a:t>
            </a:r>
            <a:r>
              <a:rPr lang="el-GR" sz="3200" dirty="0"/>
              <a:t> λόγο, </a:t>
            </a:r>
            <a:r>
              <a:rPr lang="el-GR" sz="3200" dirty="0" err="1"/>
              <a:t>ὀφείλει</a:t>
            </a:r>
            <a:r>
              <a:rPr lang="el-GR" sz="3200" dirty="0"/>
              <a:t> προηγουμένως </a:t>
            </a:r>
            <a:r>
              <a:rPr lang="el-GR" sz="3200" dirty="0" err="1"/>
              <a:t>νὰ</a:t>
            </a:r>
            <a:r>
              <a:rPr lang="el-GR" sz="3200" dirty="0"/>
              <a:t> δημιουργήσει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ἀνάλογο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γραπτὸ</a:t>
            </a:r>
            <a:r>
              <a:rPr lang="el-GR" sz="3200" dirty="0"/>
              <a:t> λόγο.</a:t>
            </a:r>
            <a:r>
              <a:rPr lang="en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1081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AEF87-407D-0D47-B775-CDC794FF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5" y="62144"/>
            <a:ext cx="11291656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F1705-B81D-0646-B75D-66216150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213064"/>
            <a:ext cx="12038119" cy="6582792"/>
          </a:xfrm>
        </p:spPr>
        <p:txBody>
          <a:bodyPr>
            <a:normAutofit fontScale="92500" lnSpcReduction="20000"/>
          </a:bodyPr>
          <a:lstStyle/>
          <a:p>
            <a:r>
              <a:rPr lang="el-GR" sz="3500" dirty="0" err="1"/>
              <a:t>Στὸν</a:t>
            </a:r>
            <a:r>
              <a:rPr lang="el-GR" sz="3500" dirty="0"/>
              <a:t> τρόπο βελτιώσεως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πρέπει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ἐντάξουμε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οἰκειοποίηση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κάποιων </a:t>
            </a:r>
            <a:r>
              <a:rPr lang="el-GR" sz="3500" dirty="0" err="1"/>
              <a:t>ἱκανῶν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δόκιμων </a:t>
            </a:r>
            <a:r>
              <a:rPr lang="el-GR" sz="3500" dirty="0" err="1"/>
              <a:t>ἐκκλησιαστικῶν</a:t>
            </a:r>
            <a:r>
              <a:rPr lang="el-GR" sz="3500" dirty="0"/>
              <a:t> ρητόρων. </a:t>
            </a:r>
          </a:p>
          <a:p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οἰκειοποίηση</a:t>
            </a:r>
            <a:r>
              <a:rPr lang="el-GR" sz="3500" dirty="0"/>
              <a:t> </a:t>
            </a:r>
            <a:r>
              <a:rPr lang="el-GR" sz="3500" dirty="0" err="1"/>
              <a:t>αὐτὴ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, </a:t>
            </a:r>
            <a:r>
              <a:rPr lang="el-GR" sz="3500" dirty="0" err="1"/>
              <a:t>οὐσιαστικῶς</a:t>
            </a:r>
            <a:r>
              <a:rPr lang="el-GR" sz="3500" dirty="0"/>
              <a:t>, μία </a:t>
            </a:r>
            <a:r>
              <a:rPr lang="el-GR" sz="3500" dirty="0" err="1"/>
              <a:t>πνευματικὴ</a:t>
            </a:r>
            <a:r>
              <a:rPr lang="el-GR" sz="3500" dirty="0"/>
              <a:t> </a:t>
            </a:r>
            <a:r>
              <a:rPr lang="el-GR" sz="3500" dirty="0" err="1"/>
              <a:t>συναναστροφὴ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ἐπικοινωνία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δόκιμο ρήτορα. </a:t>
            </a:r>
            <a:r>
              <a:rPr lang="el-GR" sz="3500" dirty="0" err="1"/>
              <a:t>Αὐτὴ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τακτική, βεβαίως, </a:t>
            </a:r>
            <a:r>
              <a:rPr lang="el-GR" sz="3500" dirty="0" err="1"/>
              <a:t>δὲν</a:t>
            </a:r>
            <a:r>
              <a:rPr lang="el-GR" sz="3500" dirty="0"/>
              <a:t> πρέπει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συνιστᾶ</a:t>
            </a:r>
            <a:r>
              <a:rPr lang="el-GR" sz="3500" dirty="0"/>
              <a:t> </a:t>
            </a:r>
            <a:r>
              <a:rPr lang="el-GR" sz="3500" dirty="0" err="1"/>
              <a:t>ἄκριτη</a:t>
            </a:r>
            <a:r>
              <a:rPr lang="el-GR" sz="3500" dirty="0"/>
              <a:t> μίμηση, </a:t>
            </a:r>
            <a:r>
              <a:rPr lang="el-GR" sz="3500" dirty="0" err="1"/>
              <a:t>ἀλλὰ</a:t>
            </a:r>
            <a:r>
              <a:rPr lang="el-GR" sz="3500" dirty="0"/>
              <a:t> μαθητεία </a:t>
            </a:r>
            <a:r>
              <a:rPr lang="el-GR" sz="3500" dirty="0" err="1"/>
              <a:t>στὸ</a:t>
            </a:r>
            <a:r>
              <a:rPr lang="el-GR" sz="3500" dirty="0"/>
              <a:t> </a:t>
            </a:r>
            <a:r>
              <a:rPr lang="el-GR" sz="3500" dirty="0" err="1"/>
              <a:t>ὀρθὸ</a:t>
            </a:r>
            <a:r>
              <a:rPr lang="el-GR" sz="3500" dirty="0"/>
              <a:t> </a:t>
            </a:r>
            <a:r>
              <a:rPr lang="el-GR" sz="3500" dirty="0" err="1"/>
              <a:t>ὕφος</a:t>
            </a:r>
            <a:r>
              <a:rPr lang="el-GR" sz="3500" dirty="0"/>
              <a:t> </a:t>
            </a:r>
            <a:r>
              <a:rPr lang="el-GR" sz="3500" dirty="0" err="1"/>
              <a:t>ἐκείνου</a:t>
            </a:r>
            <a:r>
              <a:rPr lang="el-GR" sz="3500" dirty="0"/>
              <a:t>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ἔχουμε</a:t>
            </a:r>
            <a:r>
              <a:rPr lang="el-GR" sz="3500" dirty="0"/>
              <a:t> </a:t>
            </a:r>
            <a:r>
              <a:rPr lang="el-GR" sz="3500" dirty="0" err="1"/>
              <a:t>ὡς</a:t>
            </a:r>
            <a:r>
              <a:rPr lang="el-GR" sz="3500" dirty="0"/>
              <a:t> πρότυπο. </a:t>
            </a:r>
          </a:p>
          <a:p>
            <a:r>
              <a:rPr lang="el-GR" sz="3500" dirty="0"/>
              <a:t>Διότι </a:t>
            </a:r>
            <a:r>
              <a:rPr lang="el-GR" sz="3500" dirty="0" err="1"/>
              <a:t>δὲν</a:t>
            </a:r>
            <a:r>
              <a:rPr lang="el-GR" sz="3500" dirty="0"/>
              <a:t> πρέπει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ἐπιζητοῦμε</a:t>
            </a:r>
            <a:r>
              <a:rPr lang="el-GR" sz="3500" dirty="0"/>
              <a:t> μία «</a:t>
            </a:r>
            <a:r>
              <a:rPr lang="el-GR" sz="3500" dirty="0" err="1"/>
              <a:t>σαρωτικὴ</a:t>
            </a:r>
            <a:r>
              <a:rPr lang="el-GR" sz="3500" dirty="0"/>
              <a:t>» </a:t>
            </a:r>
            <a:r>
              <a:rPr lang="el-GR" sz="3500" dirty="0" err="1"/>
              <a:t>ὁμοιομορφία</a:t>
            </a:r>
            <a:r>
              <a:rPr lang="el-GR" sz="3500" dirty="0"/>
              <a:t> </a:t>
            </a:r>
            <a:r>
              <a:rPr lang="el-GR" sz="3500" dirty="0" err="1"/>
              <a:t>μεταξὺ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ἐκκλησιαστικῶν</a:t>
            </a:r>
            <a:r>
              <a:rPr lang="el-GR" sz="3500" dirty="0"/>
              <a:t> ρητόρων,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ὁποία</a:t>
            </a:r>
            <a:r>
              <a:rPr lang="el-GR" sz="3500" dirty="0"/>
              <a:t> </a:t>
            </a:r>
            <a:r>
              <a:rPr lang="el-GR" sz="3500" dirty="0" err="1"/>
              <a:t>θὰ</a:t>
            </a:r>
            <a:r>
              <a:rPr lang="el-GR" sz="3500" dirty="0"/>
              <a:t> </a:t>
            </a:r>
            <a:r>
              <a:rPr lang="el-GR" sz="3500" dirty="0" err="1"/>
              <a:t>ἰσοπεδώνει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ἰδιαιτερότητα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προσωπικότητάς τους. </a:t>
            </a:r>
          </a:p>
          <a:p>
            <a:r>
              <a:rPr lang="el-GR" sz="3500" dirty="0" err="1"/>
              <a:t>Ὁ</a:t>
            </a:r>
            <a:r>
              <a:rPr lang="el-GR" sz="3500" dirty="0"/>
              <a:t> κάθε </a:t>
            </a:r>
            <a:r>
              <a:rPr lang="el-GR" sz="3500" dirty="0" err="1"/>
              <a:t>ἐκκλησιαστικὸς</a:t>
            </a:r>
            <a:r>
              <a:rPr lang="el-GR" sz="3500" dirty="0"/>
              <a:t> ρήτορας </a:t>
            </a:r>
            <a:r>
              <a:rPr lang="el-GR" sz="3500" dirty="0" err="1"/>
              <a:t>ἔχει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δικό του </a:t>
            </a:r>
            <a:r>
              <a:rPr lang="el-GR" sz="3500" dirty="0" err="1"/>
              <a:t>ὕφος</a:t>
            </a:r>
            <a:r>
              <a:rPr lang="el-GR" sz="3500" dirty="0"/>
              <a:t>,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ἀνάλογο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σύμφωνο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προσωπικότητά του.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δουλικὴ</a:t>
            </a:r>
            <a:r>
              <a:rPr lang="el-GR" sz="3500" dirty="0"/>
              <a:t> </a:t>
            </a:r>
            <a:r>
              <a:rPr lang="el-GR" sz="3500" dirty="0" err="1"/>
              <a:t>ἀπομίμηση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</a:t>
            </a:r>
            <a:r>
              <a:rPr lang="el-GR" sz="3500" dirty="0" err="1"/>
              <a:t>ἄλλων</a:t>
            </a:r>
            <a:r>
              <a:rPr lang="el-GR" sz="3500" dirty="0"/>
              <a:t>, </a:t>
            </a:r>
            <a:r>
              <a:rPr lang="el-GR" sz="3500" dirty="0" err="1"/>
              <a:t>ἔστω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καλῶν</a:t>
            </a:r>
            <a:r>
              <a:rPr lang="el-GR" sz="3500" dirty="0"/>
              <a:t> </a:t>
            </a:r>
            <a:r>
              <a:rPr lang="el-GR" sz="3500" dirty="0" err="1"/>
              <a:t>ὁμιλητῶν</a:t>
            </a:r>
            <a:r>
              <a:rPr lang="el-GR" sz="3500" dirty="0"/>
              <a:t> (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δὲν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ἀσυνήθιστη</a:t>
            </a:r>
            <a:r>
              <a:rPr lang="el-GR" sz="3500" dirty="0"/>
              <a:t>) </a:t>
            </a:r>
            <a:r>
              <a:rPr lang="el-GR" sz="3500" dirty="0" err="1"/>
              <a:t>ἐκθέτει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ὁμιλιτὴ</a:t>
            </a:r>
            <a:r>
              <a:rPr lang="el-GR" sz="3500" dirty="0"/>
              <a:t> </a:t>
            </a:r>
            <a:r>
              <a:rPr lang="el-GR" sz="3500" dirty="0" err="1"/>
              <a:t>στὰ</a:t>
            </a:r>
            <a:r>
              <a:rPr lang="el-GR" sz="3500" dirty="0"/>
              <a:t> μάτια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ἀκροατῶν</a:t>
            </a:r>
            <a:r>
              <a:rPr lang="el-GR" sz="3500" dirty="0"/>
              <a:t>, διότι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ἐμφανὴς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ἀσυμφωνία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ὁμιλίας</a:t>
            </a:r>
            <a:r>
              <a:rPr lang="el-GR" sz="3500" dirty="0"/>
              <a:t> του </a:t>
            </a:r>
            <a:r>
              <a:rPr lang="el-GR" sz="3500" dirty="0" err="1"/>
              <a:t>πρὸς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ἀτομικό</a:t>
            </a:r>
            <a:r>
              <a:rPr lang="el-GR" sz="3500" dirty="0"/>
              <a:t> του χαρακτήρα.</a:t>
            </a:r>
            <a:endParaRPr lang="en-GR" sz="35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392552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AF05-5A0E-5D4F-AD45-85ACBA108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E2473-9045-C449-A8CB-160197C76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1" y="159798"/>
            <a:ext cx="11967099" cy="6627180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τὸ</a:t>
            </a:r>
            <a:r>
              <a:rPr lang="el-GR" sz="3200" dirty="0"/>
              <a:t> δικό του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μᾶς</a:t>
            </a:r>
            <a:r>
              <a:rPr lang="el-GR" sz="3200" dirty="0"/>
              <a:t> </a:t>
            </a:r>
            <a:r>
              <a:rPr lang="el-GR" sz="3200" dirty="0" err="1"/>
              <a:t>εἰσάγει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μία τελευταία (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μικρότερης σημασίας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ἄλλες</a:t>
            </a:r>
            <a:r>
              <a:rPr lang="el-GR" sz="3200" dirty="0"/>
              <a:t>)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: </a:t>
            </a:r>
            <a:r>
              <a:rPr lang="el-GR" sz="3200" dirty="0" err="1"/>
              <a:t>τὴ</a:t>
            </a:r>
            <a:r>
              <a:rPr lang="el-GR" sz="3200" dirty="0"/>
              <a:t> φυσικότητα.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ὑφολογικὴ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λόγου </a:t>
            </a:r>
            <a:r>
              <a:rPr lang="el-GR" sz="3200" dirty="0" err="1"/>
              <a:t>ἀναπτύσσεται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συγκεκριμένος λόγος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ἀνεπιτήδευτος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ἐπιδεικτικὸ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πομπῶδες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φυσικότητα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προλαμβάνει </a:t>
            </a:r>
            <a:r>
              <a:rPr lang="el-GR" sz="3200" dirty="0" err="1"/>
              <a:t>καὶ</a:t>
            </a:r>
            <a:r>
              <a:rPr lang="el-GR" sz="3200" dirty="0"/>
              <a:t> κάποια σύγχυση,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ἕναν</a:t>
            </a:r>
            <a:r>
              <a:rPr lang="el-GR" sz="3200" dirty="0"/>
              <a:t> </a:t>
            </a:r>
            <a:r>
              <a:rPr lang="el-GR" sz="3200" dirty="0" err="1"/>
              <a:t>ἐπιτηδευμένο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λόγο,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παντελῶς</a:t>
            </a:r>
            <a:r>
              <a:rPr lang="el-GR" sz="3200" dirty="0"/>
              <a:t> ξένο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ὁμιλητῆ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Γι᾽αὐτὸ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</a:t>
            </a:r>
            <a:r>
              <a:rPr lang="el-GR" sz="3200" dirty="0" err="1"/>
              <a:t>ρητορικὸς</a:t>
            </a:r>
            <a:r>
              <a:rPr lang="el-GR" sz="3200" dirty="0"/>
              <a:t> λόγος </a:t>
            </a:r>
            <a:r>
              <a:rPr lang="el-GR" sz="3200" dirty="0" err="1"/>
              <a:t>στερεῖται</a:t>
            </a:r>
            <a:r>
              <a:rPr lang="el-GR" sz="3200" dirty="0"/>
              <a:t> σαφήνειας,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στερεῖται</a:t>
            </a:r>
            <a:r>
              <a:rPr lang="el-GR" sz="3200" dirty="0"/>
              <a:t> φυσικότητας,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προσποιητὸς</a:t>
            </a:r>
            <a:r>
              <a:rPr lang="el-GR" sz="3200" dirty="0"/>
              <a:t> λόγος. Διότι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ἐπιθυμεῖ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ἀκούσει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ἀκολούθως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ρήτορα.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0334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16B02-AF3F-584C-837A-825B1D55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7" y="133565"/>
            <a:ext cx="11240784" cy="36986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C5E7B-E894-764E-B28C-BF9B376E8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80" y="1273996"/>
            <a:ext cx="11640619" cy="4900773"/>
          </a:xfrm>
        </p:spPr>
        <p:txBody>
          <a:bodyPr>
            <a:norm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κλ</a:t>
            </a:r>
            <a:r>
              <a:rPr lang="en-US" sz="3200" dirty="0"/>
              <a:t>α</a:t>
            </a:r>
            <a:r>
              <a:rPr lang="en-US" sz="3200" dirty="0" err="1"/>
              <a:t>σική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ἔννοι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ὅρου</a:t>
            </a:r>
            <a:r>
              <a:rPr lang="en-US" sz="3200" dirty="0"/>
              <a:t> «</a:t>
            </a:r>
            <a:r>
              <a:rPr lang="en-US" sz="3200" dirty="0" err="1"/>
              <a:t>λειτουργικὸ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α» </a:t>
            </a:r>
            <a:r>
              <a:rPr lang="en-US" sz="3200" dirty="0" err="1"/>
              <a:t>ἀφορᾶ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εξηγεῖ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ἀντλεῖ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α</a:t>
            </a:r>
            <a:r>
              <a:rPr lang="en-US" sz="3200" dirty="0" err="1"/>
              <a:t>ὐτὴν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ἱερότητά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. </a:t>
            </a:r>
            <a:endParaRPr lang="en-GR" sz="3200" dirty="0"/>
          </a:p>
          <a:p>
            <a:r>
              <a:rPr lang="en-US" sz="3200" dirty="0" err="1"/>
              <a:t>Βέ</a:t>
            </a:r>
            <a:r>
              <a:rPr lang="en-US" sz="3200" dirty="0"/>
              <a:t>βα</a:t>
            </a:r>
            <a:r>
              <a:rPr lang="en-US" sz="3200" dirty="0" err="1"/>
              <a:t>ι</a:t>
            </a:r>
            <a:r>
              <a:rPr lang="en-US" sz="3200" dirty="0"/>
              <a:t>α,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</a:t>
            </a:r>
            <a:r>
              <a:rPr lang="en-US" sz="3200" dirty="0"/>
              <a:t>π</a:t>
            </a:r>
            <a:r>
              <a:rPr lang="en-US" sz="3200" dirty="0" err="1"/>
              <a:t>τυξη</a:t>
            </a:r>
            <a:r>
              <a:rPr lang="en-US" sz="3200" dirty="0"/>
              <a:t> </a:t>
            </a:r>
            <a:r>
              <a:rPr lang="en-US" sz="3200" dirty="0" err="1"/>
              <a:t>λειτουργικῶν</a:t>
            </a:r>
            <a:r>
              <a:rPr lang="en-US" sz="3200" dirty="0"/>
              <a:t> </a:t>
            </a:r>
            <a:r>
              <a:rPr lang="en-US" sz="3200" dirty="0" err="1"/>
              <a:t>θεμάτων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εὔκολο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.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γλώσσ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τρευτικοὶ</a:t>
            </a:r>
            <a:r>
              <a:rPr lang="en-US" sz="3200" dirty="0"/>
              <a:t> </a:t>
            </a:r>
            <a:r>
              <a:rPr lang="en-US" sz="3200" dirty="0" err="1"/>
              <a:t>τύ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σύμ</a:t>
            </a:r>
            <a:r>
              <a:rPr lang="en-US" sz="3200" dirty="0"/>
              <a:t>β</a:t>
            </a:r>
            <a:r>
              <a:rPr lang="en-US" sz="3200" dirty="0" err="1"/>
              <a:t>ολ</a:t>
            </a:r>
            <a:r>
              <a:rPr lang="en-US" sz="3200" dirty="0"/>
              <a:t>α, </a:t>
            </a:r>
            <a:r>
              <a:rPr lang="en-US" sz="3200" dirty="0" err="1"/>
              <a:t>συνιστοῦν</a:t>
            </a:r>
            <a:r>
              <a:rPr lang="en-US" sz="3200" dirty="0"/>
              <a:t> </a:t>
            </a:r>
            <a:r>
              <a:rPr lang="en-US" sz="3200" dirty="0" err="1"/>
              <a:t>στοιχεῖ</a:t>
            </a:r>
            <a:r>
              <a:rPr lang="en-US" sz="3200" dirty="0"/>
              <a:t>α  </a:t>
            </a:r>
            <a:r>
              <a:rPr lang="en-US" sz="3200" dirty="0" err="1"/>
              <a:t>χωρὶς</a:t>
            </a:r>
            <a:r>
              <a:rPr lang="en-US" sz="3200" dirty="0"/>
              <a:t> </a:t>
            </a:r>
            <a:r>
              <a:rPr lang="en-US" sz="3200" dirty="0" err="1"/>
              <a:t>οἰκειότητ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σημερινὸ</a:t>
            </a:r>
            <a:r>
              <a:rPr lang="en-US" sz="3200" dirty="0"/>
              <a:t> π</a:t>
            </a:r>
            <a:r>
              <a:rPr lang="en-US" sz="3200" dirty="0" err="1"/>
              <a:t>ιστό</a:t>
            </a:r>
            <a:r>
              <a:rPr lang="en-US" sz="3200" dirty="0"/>
              <a:t>,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οίου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στάσεις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γλωσσικὰ</a:t>
            </a:r>
            <a:r>
              <a:rPr lang="en-US" sz="3200" dirty="0"/>
              <a:t> </a:t>
            </a:r>
            <a:r>
              <a:rPr lang="en-US" sz="3200" dirty="0" err="1"/>
              <a:t>δεδομέν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φορετικά</a:t>
            </a:r>
            <a:r>
              <a:rPr lang="en-US" sz="3200" dirty="0"/>
              <a:t>. </a:t>
            </a:r>
            <a:r>
              <a:rPr lang="en-US" sz="3200" dirty="0" err="1"/>
              <a:t>Αὐτὸ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τικὸ</a:t>
            </a:r>
            <a:r>
              <a:rPr lang="en-US" sz="3200" dirty="0"/>
              <a:t> π</a:t>
            </a:r>
            <a:r>
              <a:rPr lang="en-US" sz="3200" dirty="0" err="1"/>
              <a:t>εδίο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εὐρύτ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ἱεροκήρυκ</a:t>
            </a:r>
            <a:r>
              <a:rPr lang="en-US" sz="3200" dirty="0"/>
              <a:t>α </a:t>
            </a:r>
            <a:r>
              <a:rPr lang="en-US" sz="3200" dirty="0" err="1"/>
              <a:t>ἐμ</a:t>
            </a:r>
            <a:r>
              <a:rPr lang="en-US" sz="3200" dirty="0"/>
              <a:t>π</a:t>
            </a:r>
            <a:r>
              <a:rPr lang="en-US" sz="3200" dirty="0" err="1"/>
              <a:t>ειρί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γνώση</a:t>
            </a:r>
            <a:r>
              <a:rPr lang="en-US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0519899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DA469-BC75-3E40-90AE-144F0A1C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0"/>
            <a:ext cx="11291657" cy="12428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0BD75-E90C-5549-96E6-1D00CDC2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95308"/>
            <a:ext cx="11993732" cy="6662691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φυσικότητα,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συνοδεύεται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καθαρότητα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Τοῦτο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τύχει </a:t>
            </a:r>
            <a:r>
              <a:rPr lang="el-GR" sz="3200" dirty="0" err="1"/>
              <a:t>ἀποδοχῆς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ἐκχυδαϊσμένο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, μόνο </a:t>
            </a:r>
            <a:r>
              <a:rPr lang="el-GR" sz="3200" dirty="0" err="1"/>
              <a:t>καὶ</a:t>
            </a:r>
            <a:r>
              <a:rPr lang="el-GR" sz="3200" dirty="0"/>
              <a:t> μόνο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(</a:t>
            </a:r>
            <a:r>
              <a:rPr lang="el-GR" sz="3200" dirty="0" err="1"/>
              <a:t>πιθανὸν</a:t>
            </a:r>
            <a:r>
              <a:rPr lang="el-GR" sz="3200" dirty="0"/>
              <a:t>)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φυσικότητα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ρήτορα. </a:t>
            </a:r>
          </a:p>
          <a:p>
            <a:r>
              <a:rPr lang="el-GR" sz="3200" dirty="0"/>
              <a:t>Παρόμοια φυσικότητα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ἐκχυδαϊσμοῦ</a:t>
            </a:r>
            <a:r>
              <a:rPr lang="el-GR" sz="3200" dirty="0"/>
              <a:t>)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δικαιολογηθεῖ</a:t>
            </a:r>
            <a:r>
              <a:rPr lang="el-GR" sz="3200" dirty="0"/>
              <a:t>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περίπτωση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ἀγράμματο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ὑποστήριζε</a:t>
            </a:r>
            <a:r>
              <a:rPr lang="el-GR" sz="3200" dirty="0"/>
              <a:t> κάποιος,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ἀρέσκεται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ἐκφράσεις</a:t>
            </a:r>
            <a:r>
              <a:rPr lang="el-GR" sz="3200" dirty="0"/>
              <a:t> </a:t>
            </a:r>
            <a:r>
              <a:rPr lang="el-GR" sz="3200" dirty="0" err="1"/>
              <a:t>λαϊκισμοῦ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φυσικότητα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του,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δὲν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παρέχει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ἀγράμματου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καταρράκωση </a:t>
            </a:r>
            <a:r>
              <a:rPr lang="el-GR" sz="3200" dirty="0" err="1"/>
              <a:t>τοῦ</a:t>
            </a:r>
            <a:r>
              <a:rPr lang="el-GR" sz="3200" dirty="0"/>
              <a:t> κύρους του.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05222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EC063-ABEE-564D-BD0E-21869D4C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76" y="79900"/>
            <a:ext cx="11185124" cy="852256"/>
          </a:xfrm>
        </p:spPr>
        <p:txBody>
          <a:bodyPr>
            <a:normAutofit fontScale="90000"/>
          </a:bodyPr>
          <a:lstStyle/>
          <a:p>
            <a:br>
              <a:rPr lang="el-GR" b="1" dirty="0"/>
            </a:br>
            <a:r>
              <a:rPr lang="el-GR" b="1" dirty="0"/>
              <a:t> Η ΔΙΑΛΕΚΤΙΚΗ ΤΟΥ ΡΗΤΟΡΑ ΜΕ ΤΟ ΑΚΡΟΑΤΗΡΙΟ ΤΟΥ</a:t>
            </a:r>
            <a:r>
              <a:rPr lang="el-GR" dirty="0"/>
              <a:t>  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7C828-7804-AD48-A132-5D74139C9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5" y="843379"/>
            <a:ext cx="11665258" cy="5752730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προφορικοῦ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 </a:t>
            </a:r>
            <a:r>
              <a:rPr lang="el-GR" sz="3200" dirty="0" err="1"/>
              <a:t>ἀποτελεῖ</a:t>
            </a:r>
            <a:r>
              <a:rPr lang="el-GR" sz="3200" dirty="0"/>
              <a:t> βασικότατο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 διαδικασίας.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Μεταξύ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του </a:t>
            </a:r>
            <a:r>
              <a:rPr lang="el-GR" sz="3200" dirty="0" err="1"/>
              <a:t>ἀναπτύσσεται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βαθύτερη σχέση, </a:t>
            </a:r>
            <a:r>
              <a:rPr lang="el-GR" sz="3200" dirty="0" err="1"/>
              <a:t>ἡ</a:t>
            </a:r>
            <a:r>
              <a:rPr lang="el-GR" sz="3200" dirty="0"/>
              <a:t> διερεύνηση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σύγχρονης </a:t>
            </a:r>
            <a:r>
              <a:rPr lang="el-GR" sz="3200" dirty="0" err="1"/>
              <a:t>ἐκκλησιαστικῆς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u="dotted" dirty="0"/>
              <a:t>(α) </a:t>
            </a:r>
            <a:r>
              <a:rPr lang="el-GR" sz="3200" u="dotted" dirty="0" err="1"/>
              <a:t>Ἡ</a:t>
            </a:r>
            <a:r>
              <a:rPr lang="el-GR" sz="3200" u="dotted" dirty="0"/>
              <a:t> συνάντηση </a:t>
            </a:r>
            <a:r>
              <a:rPr lang="el-GR" sz="3200" u="dotted" dirty="0" err="1"/>
              <a:t>τῆς</a:t>
            </a:r>
            <a:r>
              <a:rPr lang="el-GR" sz="3200" u="dotted" dirty="0"/>
              <a:t> προσωπικότητας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ἐκκλησιαστικοῦ</a:t>
            </a:r>
            <a:r>
              <a:rPr lang="el-GR" sz="3200" u="dotted" dirty="0"/>
              <a:t> ρήτορα </a:t>
            </a:r>
            <a:r>
              <a:rPr lang="el-GR" sz="3200" u="dotted" dirty="0" err="1"/>
              <a:t>μὲ</a:t>
            </a:r>
            <a:r>
              <a:rPr lang="el-GR" sz="3200" u="dotted" dirty="0"/>
              <a:t> </a:t>
            </a:r>
            <a:r>
              <a:rPr lang="el-GR" sz="3200" u="dotted" dirty="0" err="1"/>
              <a:t>τὴν</a:t>
            </a:r>
            <a:r>
              <a:rPr lang="el-GR" sz="3200" u="dotted" dirty="0"/>
              <a:t> προσωπικότητα </a:t>
            </a:r>
            <a:r>
              <a:rPr lang="el-GR" sz="3200" u="dotted" dirty="0" err="1"/>
              <a:t>τῶν</a:t>
            </a:r>
            <a:r>
              <a:rPr lang="el-GR" sz="3200" u="dotted" dirty="0"/>
              <a:t> </a:t>
            </a:r>
            <a:r>
              <a:rPr lang="el-GR" sz="3200" u="dotted" dirty="0" err="1"/>
              <a:t>ἀκροατῶν</a:t>
            </a:r>
            <a:r>
              <a:rPr lang="el-GR" sz="3200" u="dotted" dirty="0"/>
              <a:t> του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Μία προσωπικότητα </a:t>
            </a:r>
            <a:r>
              <a:rPr lang="el-GR" sz="3200" dirty="0" err="1"/>
              <a:t>συναντᾶται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μία </a:t>
            </a:r>
            <a:r>
              <a:rPr lang="el-GR" sz="3200" dirty="0" err="1"/>
              <a:t>ἄλλη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προσαρμοστεῖ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δεκτικότητα </a:t>
            </a:r>
            <a:r>
              <a:rPr lang="el-GR" sz="3200" dirty="0" err="1"/>
              <a:t>τῆς</a:t>
            </a:r>
            <a:r>
              <a:rPr lang="el-GR" sz="3200" dirty="0"/>
              <a:t> δεύτερης.</a:t>
            </a:r>
            <a:r>
              <a:rPr lang="en-GR" sz="3200" dirty="0"/>
              <a:t> 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6665928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AAE4-A6AF-B244-A1D2-A2C56206B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0"/>
            <a:ext cx="11291656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76682-3F72-794F-80CE-4F77E5FCA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337351"/>
            <a:ext cx="11984854" cy="6418556"/>
          </a:xfrm>
        </p:spPr>
        <p:txBody>
          <a:bodyPr>
            <a:normAutofit/>
          </a:bodyPr>
          <a:lstStyle/>
          <a:p>
            <a:r>
              <a:rPr lang="el-GR" sz="3200" dirty="0" err="1"/>
              <a:t>Ὅταν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παράδειγμα,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</a:t>
            </a:r>
            <a:r>
              <a:rPr lang="el-GR" sz="3200" dirty="0" err="1"/>
              <a:t>Παῦλος</a:t>
            </a:r>
            <a:r>
              <a:rPr lang="el-GR" sz="3200" dirty="0"/>
              <a:t> γράφει </a:t>
            </a:r>
            <a:r>
              <a:rPr lang="el-GR" sz="3200" dirty="0" err="1"/>
              <a:t>στοὺς</a:t>
            </a:r>
            <a:r>
              <a:rPr lang="el-GR" sz="3200" dirty="0"/>
              <a:t> Κορινθίους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ἐπότισε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γάλα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ἔδωσε</a:t>
            </a:r>
            <a:r>
              <a:rPr lang="el-GR" sz="3200" dirty="0"/>
              <a:t> </a:t>
            </a:r>
            <a:r>
              <a:rPr lang="el-GR" sz="3200" dirty="0" err="1"/>
              <a:t>στερεὰ</a:t>
            </a:r>
            <a:r>
              <a:rPr lang="el-GR" sz="3200" dirty="0"/>
              <a:t> </a:t>
            </a:r>
            <a:r>
              <a:rPr lang="el-GR" sz="3200" dirty="0" err="1"/>
              <a:t>τροφὴ</a:t>
            </a:r>
            <a:r>
              <a:rPr lang="el-GR" sz="3200" dirty="0"/>
              <a:t>»,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προσαρμόστηκε </a:t>
            </a:r>
            <a:r>
              <a:rPr lang="el-GR" sz="3200" dirty="0" err="1"/>
              <a:t>στὴ</a:t>
            </a:r>
            <a:r>
              <a:rPr lang="el-GR" sz="3200" dirty="0"/>
              <a:t> «</a:t>
            </a:r>
            <a:r>
              <a:rPr lang="el-GR" sz="3200" dirty="0" err="1"/>
              <a:t>νηπιακὴ</a:t>
            </a:r>
            <a:r>
              <a:rPr lang="el-GR" sz="3200" dirty="0"/>
              <a:t>» (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) κατάσταση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του,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συνειδητοποίησε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ἀδυναμία</a:t>
            </a:r>
            <a:r>
              <a:rPr lang="el-GR" sz="3200" dirty="0"/>
              <a:t> τους </a:t>
            </a:r>
            <a:r>
              <a:rPr lang="el-GR" sz="3200" dirty="0" err="1"/>
              <a:t>νὰ</a:t>
            </a:r>
            <a:r>
              <a:rPr lang="el-GR" sz="3200" dirty="0"/>
              <a:t> προσλάβουν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ἀρχῆς</a:t>
            </a:r>
            <a:r>
              <a:rPr lang="el-GR" sz="3200" dirty="0"/>
              <a:t> </a:t>
            </a:r>
            <a:r>
              <a:rPr lang="el-GR" sz="3200" dirty="0" err="1"/>
              <a:t>ὁλόκληρο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χριστιανικὸ</a:t>
            </a:r>
            <a:r>
              <a:rPr lang="el-GR" sz="3200" dirty="0"/>
              <a:t> κήρυγμα.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προσαρμογὴ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στὴ</a:t>
            </a:r>
            <a:r>
              <a:rPr lang="el-GR" sz="3200" dirty="0"/>
              <a:t> δεκτικότητα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προϋποθέτει </a:t>
            </a:r>
            <a:r>
              <a:rPr lang="el-GR" sz="3200" dirty="0" err="1"/>
              <a:t>τὴ</a:t>
            </a:r>
            <a:r>
              <a:rPr lang="el-GR" sz="3200" dirty="0"/>
              <a:t> γνώση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ρήτορα.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ἐπιτυγχάνεται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γνωρίζει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συνθῆκες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του,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εὐρύτερο</a:t>
            </a:r>
            <a:r>
              <a:rPr lang="el-GR" sz="3200" dirty="0"/>
              <a:t> </a:t>
            </a:r>
            <a:r>
              <a:rPr lang="el-GR" sz="3200" dirty="0" err="1"/>
              <a:t>κοινωνικὸ</a:t>
            </a:r>
            <a:r>
              <a:rPr lang="el-GR" sz="3200" dirty="0"/>
              <a:t> περιβάλλον, μέσα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ζοῦν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72575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3ACA-491A-9341-A21F-507A04EE2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1"/>
            <a:ext cx="11291657" cy="9765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CBDA5-E3F1-344E-B30B-5C4C64F30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" y="186430"/>
            <a:ext cx="11940466" cy="6436311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γνώση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ἐπιτυγχάνεται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περίπτωση </a:t>
            </a:r>
            <a:r>
              <a:rPr lang="el-GR" sz="3200" dirty="0" err="1"/>
              <a:t>τοῦ</a:t>
            </a:r>
            <a:r>
              <a:rPr lang="el-GR" sz="3200" dirty="0"/>
              <a:t> κηρύγματος </a:t>
            </a:r>
            <a:r>
              <a:rPr lang="el-GR" sz="3200" dirty="0" err="1"/>
              <a:t>ὁ</a:t>
            </a:r>
            <a:r>
              <a:rPr lang="el-GR" sz="3200" dirty="0"/>
              <a:t> κήρυκας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ἐφημέριος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 (</a:t>
            </a:r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γνωρίζει- </a:t>
            </a:r>
            <a:r>
              <a:rPr lang="el-GR" sz="3200" dirty="0" err="1"/>
              <a:t>ἤ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γνωρίζει-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/ </a:t>
            </a:r>
            <a:r>
              <a:rPr lang="el-GR" sz="3200" dirty="0" err="1"/>
              <a:t>ἐκκλησίασμά</a:t>
            </a:r>
            <a:r>
              <a:rPr lang="el-GR" sz="3200" dirty="0"/>
              <a:t> του),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περίπτωση </a:t>
            </a:r>
            <a:r>
              <a:rPr lang="el-GR" sz="3200" dirty="0" err="1"/>
              <a:t>τοῦ</a:t>
            </a:r>
            <a:r>
              <a:rPr lang="el-GR" sz="3200" dirty="0"/>
              <a:t> θεολόγου </a:t>
            </a:r>
            <a:r>
              <a:rPr lang="el-GR" sz="3200" dirty="0" err="1"/>
              <a:t>καθηγητῆ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συγκεκριμένος </a:t>
            </a:r>
            <a:r>
              <a:rPr lang="el-GR" sz="3200" dirty="0" err="1"/>
              <a:t>ζεῖ</a:t>
            </a:r>
            <a:r>
              <a:rPr lang="el-GR" sz="3200" dirty="0"/>
              <a:t> μέσα στο </a:t>
            </a:r>
            <a:r>
              <a:rPr lang="el-GR" sz="3200" dirty="0" err="1"/>
              <a:t>κοινωνικὸ</a:t>
            </a:r>
            <a:r>
              <a:rPr lang="el-GR" sz="3200" dirty="0"/>
              <a:t> περιβάλλον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μαθητῶν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γνώση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ἀτομικῶν</a:t>
            </a:r>
            <a:r>
              <a:rPr lang="el-GR" sz="3200" dirty="0"/>
              <a:t>, </a:t>
            </a:r>
            <a:r>
              <a:rPr lang="el-GR" sz="3200" dirty="0" err="1"/>
              <a:t>οἰκογενειακῶν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κοινωνικῶν</a:t>
            </a:r>
            <a:r>
              <a:rPr lang="el-GR" sz="3200" dirty="0"/>
              <a:t> προβλημάτων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δύο περιπτώσεις, βεβαίως, </a:t>
            </a:r>
            <a:r>
              <a:rPr lang="el-GR" sz="3200" dirty="0" err="1"/>
              <a:t>ἡ</a:t>
            </a:r>
            <a:r>
              <a:rPr lang="el-GR" sz="3200" dirty="0"/>
              <a:t> γνώση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ἰδιαιτέρων</a:t>
            </a:r>
            <a:r>
              <a:rPr lang="el-GR" sz="3200" dirty="0"/>
              <a:t> </a:t>
            </a:r>
            <a:r>
              <a:rPr lang="el-GR" sz="3200" dirty="0" err="1"/>
              <a:t>συνθηκῶν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διαφυλάσσει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ἀπόρρητο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ἰδιαιτερότητας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διαφύλαξη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ἀπορρήτου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ἰδιαιτερότητας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συνεπάγεται,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ἀσκήσει</a:t>
            </a:r>
            <a:r>
              <a:rPr lang="el-GR" sz="3200" dirty="0"/>
              <a:t> </a:t>
            </a:r>
            <a:r>
              <a:rPr lang="el-GR" sz="3200" dirty="0" err="1"/>
              <a:t>κριτικὴ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αἰχμὲς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ὑποδηλώνουν</a:t>
            </a:r>
            <a:r>
              <a:rPr lang="el-GR" sz="3200" dirty="0"/>
              <a:t> (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ἀποκαλύπτουν</a:t>
            </a:r>
            <a:r>
              <a:rPr lang="el-GR" sz="3200" dirty="0"/>
              <a:t>) </a:t>
            </a:r>
            <a:r>
              <a:rPr lang="el-GR" sz="3200" dirty="0" err="1"/>
              <a:t>τὶς</a:t>
            </a:r>
            <a:r>
              <a:rPr lang="el-GR" sz="3200" dirty="0"/>
              <a:t> συγκεκριμένες </a:t>
            </a:r>
            <a:r>
              <a:rPr lang="el-GR" sz="3200" dirty="0" err="1"/>
              <a:t>ἰδιαιτερότητες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52582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F67E0-8141-274C-8725-442EF2E30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989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898D9-6D83-1949-B621-137D5863C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42043"/>
            <a:ext cx="12011488" cy="6604985"/>
          </a:xfrm>
        </p:spPr>
        <p:txBody>
          <a:bodyPr/>
          <a:lstStyle/>
          <a:p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ἀσκεῖται</a:t>
            </a:r>
            <a:r>
              <a:rPr lang="el-GR" sz="3200" dirty="0"/>
              <a:t> κάποια κριτική,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τοῦ</a:t>
            </a:r>
            <a:r>
              <a:rPr lang="el-GR" sz="3200" dirty="0"/>
              <a:t> κηρύγματος,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τοῦ</a:t>
            </a:r>
            <a:r>
              <a:rPr lang="el-GR" sz="3200" dirty="0"/>
              <a:t> μαθήματος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θρησκευτικῶν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ἀσκεῖται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λανθασμένες </a:t>
            </a:r>
            <a:r>
              <a:rPr lang="el-GR" sz="3200" dirty="0" err="1"/>
              <a:t>ἀπόψεις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φορεῖς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ἀπόψεων</a:t>
            </a:r>
            <a:r>
              <a:rPr lang="el-GR" sz="3200" dirty="0"/>
              <a:t> </a:t>
            </a:r>
            <a:r>
              <a:rPr lang="el-GR" sz="3200" dirty="0" err="1"/>
              <a:t>αὐτῶν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θέματος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ἀποφύγει</a:t>
            </a:r>
            <a:r>
              <a:rPr lang="el-GR" sz="3200" dirty="0"/>
              <a:t> κάποια δυσαρέσκεια τμήματος (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ἀτόμου</a:t>
            </a:r>
            <a:r>
              <a:rPr lang="el-GR" sz="3200" dirty="0"/>
              <a:t>)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ἄτομο</a:t>
            </a:r>
            <a:r>
              <a:rPr lang="el-GR" sz="3200" dirty="0"/>
              <a:t> </a:t>
            </a:r>
            <a:r>
              <a:rPr lang="el-GR" sz="3200" dirty="0" err="1"/>
              <a:t>αἰσθανθεῖ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μομφὴ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κριτικὴ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ρήτορα.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ἔλεγχος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λόγο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πολλὲς</a:t>
            </a:r>
            <a:r>
              <a:rPr lang="el-GR" sz="3200" dirty="0"/>
              <a:t> φορές, </a:t>
            </a:r>
            <a:r>
              <a:rPr lang="el-GR" sz="3200" dirty="0" err="1"/>
              <a:t>ἀναγκαῖος</a:t>
            </a:r>
            <a:r>
              <a:rPr lang="el-GR" sz="3200" dirty="0"/>
              <a:t>.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δίκαιος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ἀκριβὴς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ἔλεγχος</a:t>
            </a:r>
            <a:r>
              <a:rPr lang="el-GR" sz="3200" dirty="0"/>
              <a:t>, τόσο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ἀπροσωπόληπτος</a:t>
            </a:r>
            <a:r>
              <a:rPr lang="el-GR" sz="3200" dirty="0"/>
              <a:t>, </a:t>
            </a:r>
            <a:r>
              <a:rPr lang="el-GR" sz="3200" dirty="0" err="1"/>
              <a:t>ἀπαλλαγμένος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ἐχθρικὴ</a:t>
            </a:r>
            <a:r>
              <a:rPr lang="el-GR" sz="3200" dirty="0"/>
              <a:t> διάθεση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ὀργή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ἐμφορούμενος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ἀγάπη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ἐπανόρθωση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κρινομένων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5394700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C57F8-AA62-0E4A-A0CB-9EC92C94F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10F11-EA1B-BD41-870D-A370B16F8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59798"/>
            <a:ext cx="12020364" cy="6631619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δὲν</a:t>
            </a:r>
            <a:r>
              <a:rPr lang="el-GR" sz="3200" dirty="0"/>
              <a:t> χαρακτηρίζεται μόνο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ἰδιαίτερες</a:t>
            </a:r>
            <a:r>
              <a:rPr lang="el-GR" sz="3200" dirty="0"/>
              <a:t> </a:t>
            </a:r>
            <a:r>
              <a:rPr lang="el-GR" sz="3200" dirty="0" err="1"/>
              <a:t>ἀτομικὲς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κοινωνικὲς</a:t>
            </a:r>
            <a:r>
              <a:rPr lang="el-GR" sz="3200" dirty="0"/>
              <a:t> </a:t>
            </a:r>
            <a:r>
              <a:rPr lang="el-GR" sz="3200" dirty="0" err="1"/>
              <a:t>συνθῆκες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πανανθρώπινες. </a:t>
            </a:r>
            <a:r>
              <a:rPr lang="el-GR" sz="3200" dirty="0" err="1"/>
              <a:t>Ἐννοοῦμε</a:t>
            </a:r>
            <a:r>
              <a:rPr lang="el-GR" sz="3200" dirty="0"/>
              <a:t>, δηλαδή, </a:t>
            </a:r>
            <a:r>
              <a:rPr lang="el-GR" sz="3200" dirty="0" err="1"/>
              <a:t>ὅτι</a:t>
            </a:r>
            <a:r>
              <a:rPr lang="el-GR" sz="3200" dirty="0"/>
              <a:t> 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γνωρίζουν </a:t>
            </a:r>
            <a:r>
              <a:rPr lang="el-GR" sz="3200" dirty="0" err="1"/>
              <a:t>τὰ</a:t>
            </a:r>
            <a:r>
              <a:rPr lang="el-GR" sz="3200" dirty="0"/>
              <a:t> πανανθρώπινα προβλήματα,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ἀντίκτυπος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ὁποίων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Ἀναφερόμαστε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παγκόσμια προβλήματα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εἰρήνης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ἀσφάλειας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ἀνεργείας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δημοκρατίας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ἀτομικῶν</a:t>
            </a:r>
            <a:r>
              <a:rPr lang="el-GR" sz="3200" dirty="0"/>
              <a:t> </a:t>
            </a:r>
            <a:r>
              <a:rPr lang="el-GR" sz="3200" dirty="0" err="1"/>
              <a:t>ἐλευθεριῶν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δικαιωμάτων,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πανανθρώπινο </a:t>
            </a:r>
            <a:r>
              <a:rPr lang="el-GR" sz="3200" dirty="0" err="1"/>
              <a:t>ἔνστικτο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αὐτοσυντηρήσεως</a:t>
            </a:r>
            <a:r>
              <a:rPr lang="el-GR" sz="3200" dirty="0"/>
              <a:t>. </a:t>
            </a:r>
            <a:r>
              <a:rPr lang="el-GR" sz="3200" dirty="0" err="1"/>
              <a:t>Τὰ</a:t>
            </a:r>
            <a:r>
              <a:rPr lang="el-GR" sz="3200" dirty="0"/>
              <a:t> προβλήματα </a:t>
            </a:r>
            <a:r>
              <a:rPr lang="el-GR" sz="3200" dirty="0" err="1"/>
              <a:t>αὐτά</a:t>
            </a:r>
            <a:r>
              <a:rPr lang="el-GR" sz="3200" dirty="0"/>
              <a:t>,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ἀφοροῦν</a:t>
            </a:r>
            <a:r>
              <a:rPr lang="el-GR" sz="3200" dirty="0"/>
              <a:t> </a:t>
            </a:r>
            <a:r>
              <a:rPr lang="el-GR" sz="3200" dirty="0" err="1"/>
              <a:t>διαφορετικὲς</a:t>
            </a:r>
            <a:r>
              <a:rPr lang="el-GR" sz="3200" dirty="0"/>
              <a:t> κοινωνίες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παύουν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ἀπασχολοῦν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ἀγγίζουν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εὐαισθησίες</a:t>
            </a:r>
            <a:r>
              <a:rPr lang="el-GR" sz="3200" dirty="0"/>
              <a:t> του.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891246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B9581-DEB4-2B48-B069-04608321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C502B-1A59-574C-AC5B-1F5E9E818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6" y="205516"/>
            <a:ext cx="12002609" cy="6515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u="dotted" dirty="0"/>
              <a:t>(β) </a:t>
            </a:r>
            <a:r>
              <a:rPr lang="el-GR" sz="3200" u="dotted" dirty="0" err="1"/>
              <a:t>Τεχνικὲς</a:t>
            </a:r>
            <a:r>
              <a:rPr lang="el-GR" sz="3200" u="dotted" dirty="0"/>
              <a:t>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ἐκκλησιαστικοῦ</a:t>
            </a:r>
            <a:r>
              <a:rPr lang="el-GR" sz="3200" u="dotted" dirty="0"/>
              <a:t> </a:t>
            </a:r>
            <a:r>
              <a:rPr lang="el-GR" sz="3200" u="dotted" dirty="0" err="1"/>
              <a:t>ρητορικοῦ</a:t>
            </a:r>
            <a:r>
              <a:rPr lang="el-GR" sz="3200" u="dotted" dirty="0"/>
              <a:t> λόγου, </a:t>
            </a:r>
            <a:r>
              <a:rPr lang="el-GR" sz="3200" u="dotted" dirty="0" err="1"/>
              <a:t>οἱ</a:t>
            </a:r>
            <a:r>
              <a:rPr lang="el-GR" sz="3200" u="dotted" dirty="0"/>
              <a:t> </a:t>
            </a:r>
            <a:r>
              <a:rPr lang="el-GR" sz="3200" u="dotted" dirty="0" err="1"/>
              <a:t>ὁποῖες</a:t>
            </a:r>
            <a:r>
              <a:rPr lang="el-GR" sz="3200" u="dotted" dirty="0"/>
              <a:t> </a:t>
            </a:r>
            <a:r>
              <a:rPr lang="el-GR" sz="3200" u="dotted" dirty="0" err="1"/>
              <a:t>ἐπηρεάζουν</a:t>
            </a:r>
            <a:r>
              <a:rPr lang="el-GR" sz="3200" u="dotted" dirty="0"/>
              <a:t> </a:t>
            </a:r>
            <a:r>
              <a:rPr lang="el-GR" sz="3200" u="dotted" dirty="0" err="1"/>
              <a:t>τὴ</a:t>
            </a:r>
            <a:r>
              <a:rPr lang="el-GR" sz="3200" u="dotted" dirty="0"/>
              <a:t> συνάντηση </a:t>
            </a:r>
            <a:r>
              <a:rPr lang="el-GR" sz="3200" u="dotted" dirty="0" err="1"/>
              <a:t>τῆς</a:t>
            </a:r>
            <a:r>
              <a:rPr lang="el-GR" sz="3200" u="dotted" dirty="0"/>
              <a:t> προσωπικότητας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ἐκκλησιαστικοῦ</a:t>
            </a:r>
            <a:r>
              <a:rPr lang="el-GR" sz="3200" u="dotted" dirty="0"/>
              <a:t> ρήτορα </a:t>
            </a:r>
            <a:r>
              <a:rPr lang="el-GR" sz="3200" u="dotted" dirty="0" err="1"/>
              <a:t>μὲ</a:t>
            </a:r>
            <a:r>
              <a:rPr lang="el-GR" sz="3200" u="dotted" dirty="0"/>
              <a:t> </a:t>
            </a:r>
            <a:r>
              <a:rPr lang="el-GR" sz="3200" u="dotted" dirty="0" err="1"/>
              <a:t>τὴν</a:t>
            </a:r>
            <a:r>
              <a:rPr lang="el-GR" sz="3200" u="dotted" dirty="0"/>
              <a:t> προσωπικότητα </a:t>
            </a:r>
            <a:r>
              <a:rPr lang="el-GR" sz="3200" u="dotted" dirty="0" err="1"/>
              <a:t>τῶν</a:t>
            </a:r>
            <a:r>
              <a:rPr lang="el-GR" sz="3200" u="dotted" dirty="0"/>
              <a:t> </a:t>
            </a:r>
            <a:r>
              <a:rPr lang="el-GR" sz="3200" u="dotted" dirty="0" err="1"/>
              <a:t>ἀκροατῶν</a:t>
            </a:r>
            <a:r>
              <a:rPr lang="el-GR" sz="3200" u="dotted" dirty="0"/>
              <a:t> του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Μία </a:t>
            </a:r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τεχνικὴ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ἐπιτυγχάνεται</a:t>
            </a:r>
            <a:r>
              <a:rPr lang="el-GR" sz="3200" dirty="0"/>
              <a:t> μεγαλύτερη </a:t>
            </a:r>
            <a:r>
              <a:rPr lang="el-GR" sz="3200" dirty="0" err="1"/>
              <a:t>ἐπικοινωνία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διάνθιση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ὁρισμένα</a:t>
            </a:r>
            <a:r>
              <a:rPr lang="el-GR" sz="3200" dirty="0"/>
              <a:t> </a:t>
            </a:r>
            <a:r>
              <a:rPr lang="el-GR" sz="3200" dirty="0" err="1"/>
              <a:t>μορφολογικὰ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Ἕνα</a:t>
            </a:r>
            <a:r>
              <a:rPr lang="el-GR" sz="3200" dirty="0"/>
              <a:t> τέτοιο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τοῦ</a:t>
            </a:r>
            <a:r>
              <a:rPr lang="el-GR" sz="3200" dirty="0"/>
              <a:t> α´ </a:t>
            </a:r>
            <a:r>
              <a:rPr lang="el-GR" sz="3200" dirty="0" err="1"/>
              <a:t>πληθυντικοῦ</a:t>
            </a:r>
            <a:r>
              <a:rPr lang="el-GR" sz="3200" dirty="0"/>
              <a:t> προσώπου </a:t>
            </a:r>
            <a:r>
              <a:rPr lang="el-GR" sz="3200" dirty="0" err="1"/>
              <a:t>σὲ</a:t>
            </a:r>
            <a:r>
              <a:rPr lang="el-GR" sz="3200" dirty="0"/>
              <a:t> ρήματα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ἀντωνυμίες</a:t>
            </a:r>
            <a:r>
              <a:rPr lang="el-GR" sz="3200" dirty="0"/>
              <a:t>,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β´πληθυντικοῦ</a:t>
            </a:r>
            <a:r>
              <a:rPr lang="el-GR" sz="3200" dirty="0"/>
              <a:t>.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α´πληθυντικὸ</a:t>
            </a:r>
            <a:r>
              <a:rPr lang="el-GR" sz="3200" dirty="0"/>
              <a:t> πρόσωπο </a:t>
            </a:r>
            <a:r>
              <a:rPr lang="el-GR" sz="3200" dirty="0" err="1"/>
              <a:t>δημιουργεῖ</a:t>
            </a:r>
            <a:r>
              <a:rPr lang="el-GR" sz="3200" dirty="0"/>
              <a:t> μία στενότερη σχέση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β´πληθυντικὸ</a:t>
            </a:r>
            <a:r>
              <a:rPr lang="el-GR" sz="3200" dirty="0"/>
              <a:t> πρόσωπο,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διακρίσεως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ἴσως</a:t>
            </a:r>
            <a:r>
              <a:rPr lang="el-GR" sz="3200" dirty="0"/>
              <a:t>,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ἀνωτερότητας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ρήτορα </a:t>
            </a:r>
            <a:r>
              <a:rPr lang="el-GR" sz="3200" dirty="0" err="1"/>
              <a:t>ἔναντι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ἀκροατῆ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35171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18741-1D63-924B-A088-11C5FF16C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80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06FA4-C786-5A4E-8B8E-448BA852A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77553"/>
            <a:ext cx="12011487" cy="6569476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καλὸν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προφορικὸς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</a:t>
            </a:r>
            <a:r>
              <a:rPr lang="el-GR" sz="3200" dirty="0" err="1"/>
              <a:t>νὰ</a:t>
            </a:r>
            <a:r>
              <a:rPr lang="el-GR" sz="3200" dirty="0"/>
              <a:t> διατυπώνει </a:t>
            </a:r>
            <a:r>
              <a:rPr lang="el-GR" sz="3200" dirty="0" err="1"/>
              <a:t>τὰ</a:t>
            </a:r>
            <a:r>
              <a:rPr lang="el-GR" sz="3200" dirty="0"/>
              <a:t> χρησιμοποιούμενα ρήματά του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πληθυντικὸ</a:t>
            </a:r>
            <a:r>
              <a:rPr lang="el-GR" sz="3200" dirty="0"/>
              <a:t> πρόσωπο («</a:t>
            </a:r>
            <a:r>
              <a:rPr lang="el-GR" sz="3200" dirty="0" err="1"/>
              <a:t>ἄς</a:t>
            </a:r>
            <a:r>
              <a:rPr lang="el-GR" sz="3200" dirty="0"/>
              <a:t> προσέξουμε </a:t>
            </a:r>
            <a:r>
              <a:rPr lang="el-GR" sz="3200" dirty="0" err="1"/>
              <a:t>καλὰ</a:t>
            </a:r>
            <a:r>
              <a:rPr lang="el-GR" sz="3200" dirty="0"/>
              <a:t> κάτι»)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δεύτερο </a:t>
            </a:r>
            <a:r>
              <a:rPr lang="el-GR" sz="3200" dirty="0" err="1"/>
              <a:t>πληθυντικὸ</a:t>
            </a:r>
            <a:r>
              <a:rPr lang="el-GR" sz="3200" dirty="0"/>
              <a:t> («προσέξτε...»). </a:t>
            </a:r>
            <a:r>
              <a:rPr lang="el-GR" sz="3200" dirty="0" err="1"/>
              <a:t>Τὸ</a:t>
            </a:r>
            <a:r>
              <a:rPr lang="el-GR" sz="3200" dirty="0"/>
              <a:t> μέτρο </a:t>
            </a:r>
            <a:r>
              <a:rPr lang="el-GR" sz="3200" dirty="0" err="1"/>
              <a:t>αὐτὸ</a:t>
            </a:r>
            <a:r>
              <a:rPr lang="el-GR" sz="3200" dirty="0"/>
              <a:t> δίδει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ἑνιαῖο</a:t>
            </a:r>
            <a:r>
              <a:rPr lang="el-GR" sz="3200" dirty="0"/>
              <a:t> σύνολο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ὁμάδα</a:t>
            </a:r>
            <a:r>
              <a:rPr lang="el-GR" sz="3200" dirty="0"/>
              <a:t>,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ἐξαπολύει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κριτική του.</a:t>
            </a:r>
            <a:endParaRPr lang="en-GR" sz="3200" dirty="0"/>
          </a:p>
          <a:p>
            <a:r>
              <a:rPr lang="el-GR" sz="3200" dirty="0" err="1"/>
              <a:t>Ἄλλες</a:t>
            </a:r>
            <a:r>
              <a:rPr lang="el-GR" sz="3200" dirty="0"/>
              <a:t>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λεγόμενη πρακτικότητα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Ἐννοοῦμε</a:t>
            </a:r>
            <a:r>
              <a:rPr lang="el-GR" sz="3200" dirty="0"/>
              <a:t>, δηλαδή,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προσλαμβάνουσες παραστάσεις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καθημερινότητα,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καθίσταται </a:t>
            </a:r>
            <a:r>
              <a:rPr lang="el-GR" sz="3200" dirty="0" err="1"/>
              <a:t>οἰκεῖος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Τοῦτο</a:t>
            </a:r>
            <a:r>
              <a:rPr lang="el-GR" sz="3200" dirty="0"/>
              <a:t> </a:t>
            </a:r>
            <a:r>
              <a:rPr lang="el-GR" sz="3200" dirty="0" err="1"/>
              <a:t>ἐπιτυγχάνεται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προέρχονται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περιβάλλον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οἰκογενειακῶν</a:t>
            </a:r>
            <a:r>
              <a:rPr lang="el-GR" sz="3200" dirty="0"/>
              <a:t>, </a:t>
            </a:r>
            <a:r>
              <a:rPr lang="el-GR" sz="3200" dirty="0" err="1"/>
              <a:t>ἐργασιακῶν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λοιπῶν</a:t>
            </a:r>
            <a:r>
              <a:rPr lang="el-GR" sz="3200" dirty="0"/>
              <a:t> </a:t>
            </a:r>
            <a:r>
              <a:rPr lang="el-GR" sz="3200" dirty="0" err="1"/>
              <a:t>ἐνασχολήσεων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λαμβάνει </a:t>
            </a:r>
            <a:r>
              <a:rPr lang="el-GR" sz="3200" dirty="0" err="1"/>
              <a:t>ὑπόψει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ἰδιαιτερότητες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τόπου και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.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7885830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4C6F-3271-B748-8F8A-B8AC15E77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4B7B8-4FEB-0143-911E-0D439F843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42042"/>
            <a:ext cx="12002609" cy="6622741"/>
          </a:xfrm>
        </p:spPr>
        <p:txBody>
          <a:bodyPr>
            <a:normAutofit/>
          </a:bodyPr>
          <a:lstStyle/>
          <a:p>
            <a:r>
              <a:rPr lang="el-GR" sz="3200" dirty="0"/>
              <a:t>Παρόμοια </a:t>
            </a:r>
            <a:r>
              <a:rPr lang="el-GR" sz="3200" dirty="0" err="1"/>
              <a:t>τεχνικὴ</a:t>
            </a:r>
            <a:r>
              <a:rPr lang="el-GR" sz="3200" dirty="0"/>
              <a:t> </a:t>
            </a:r>
            <a:r>
              <a:rPr lang="el-GR" sz="3200" dirty="0" err="1"/>
              <a:t>παρατηροῦμε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κήρυγμα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γεωργικὰ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κλιματολογικὲς</a:t>
            </a:r>
            <a:r>
              <a:rPr lang="el-GR" sz="3200" dirty="0"/>
              <a:t> </a:t>
            </a:r>
            <a:r>
              <a:rPr lang="el-GR" sz="3200" dirty="0" err="1"/>
              <a:t>συνθῆκες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Παλαιστίνης,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φυτὰ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ζῶα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περιοχῆς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ἐμπόριο</a:t>
            </a:r>
            <a:r>
              <a:rPr lang="el-GR" sz="3200" dirty="0"/>
              <a:t>, </a:t>
            </a:r>
            <a:r>
              <a:rPr lang="el-GR" sz="3200" dirty="0" err="1"/>
              <a:t>τὴ</a:t>
            </a:r>
            <a:r>
              <a:rPr lang="el-GR" sz="3200" dirty="0"/>
              <a:t> βιομηχανία,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οἰκονομικὴ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γένει περιβάλλον της, </a:t>
            </a:r>
            <a:r>
              <a:rPr lang="el-GR" sz="3200" dirty="0" err="1"/>
              <a:t>στὶς</a:t>
            </a:r>
            <a:r>
              <a:rPr lang="el-GR" sz="3200" dirty="0"/>
              <a:t> διάφορες </a:t>
            </a:r>
            <a:r>
              <a:rPr lang="el-GR" sz="3200" dirty="0" err="1"/>
              <a:t>κοινωνικὲς</a:t>
            </a:r>
            <a:r>
              <a:rPr lang="el-GR" sz="3200" dirty="0"/>
              <a:t> τάξεις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 Του. </a:t>
            </a:r>
          </a:p>
          <a:p>
            <a:r>
              <a:rPr lang="el-GR" sz="3200" dirty="0" err="1"/>
              <a:t>Συναφὴς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πρακτικότητα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 </a:t>
            </a:r>
            <a:r>
              <a:rPr lang="el-GR" sz="3200" dirty="0" err="1"/>
              <a:t>ζωντανῆς</a:t>
            </a:r>
            <a:r>
              <a:rPr lang="el-GR" sz="3200" dirty="0"/>
              <a:t> </a:t>
            </a:r>
            <a:r>
              <a:rPr lang="el-GR" sz="3200" dirty="0" err="1"/>
              <a:t>περιγραφῆς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ἀναφερόμενων</a:t>
            </a:r>
            <a:r>
              <a:rPr lang="el-GR" sz="3200" dirty="0"/>
              <a:t> προσώπων </a:t>
            </a:r>
            <a:r>
              <a:rPr lang="el-GR" sz="3200" dirty="0" err="1"/>
              <a:t>ἤ</a:t>
            </a:r>
            <a:r>
              <a:rPr lang="el-GR" sz="3200" dirty="0"/>
              <a:t> γεγονότων.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καθίσταται περισσότερο </a:t>
            </a:r>
            <a:r>
              <a:rPr lang="el-GR" sz="3200" dirty="0" err="1"/>
              <a:t>ἐπωφελὴς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εἰκόνες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κύκλο </a:t>
            </a:r>
            <a:r>
              <a:rPr lang="el-GR" sz="3200" dirty="0" err="1"/>
              <a:t>τῶν</a:t>
            </a:r>
            <a:r>
              <a:rPr lang="el-GR" sz="3200" dirty="0"/>
              <a:t> παραστάσεων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του (γεωργικές, </a:t>
            </a:r>
            <a:r>
              <a:rPr lang="el-GR" sz="3200" dirty="0" err="1"/>
              <a:t>ἐργατικές</a:t>
            </a:r>
            <a:r>
              <a:rPr lang="el-GR" sz="3200" dirty="0"/>
              <a:t>, </a:t>
            </a:r>
            <a:r>
              <a:rPr lang="el-GR" sz="3200" dirty="0" err="1"/>
              <a:t>βιομηχανικὲς</a:t>
            </a:r>
            <a:r>
              <a:rPr lang="el-GR" sz="3200" dirty="0"/>
              <a:t> </a:t>
            </a:r>
            <a:r>
              <a:rPr lang="el-GR" sz="3200" dirty="0" err="1"/>
              <a:t>περιοχὲς</a:t>
            </a:r>
            <a:r>
              <a:rPr lang="el-GR" sz="3200" dirty="0"/>
              <a:t>). </a:t>
            </a:r>
          </a:p>
          <a:p>
            <a:r>
              <a:rPr lang="el-GR" sz="3200" dirty="0"/>
              <a:t>Διότι,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προφορικὸς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καθίσταται </a:t>
            </a:r>
            <a:r>
              <a:rPr lang="el-GR" sz="3200" dirty="0" err="1"/>
              <a:t>πρακτικὸς</a:t>
            </a:r>
            <a:r>
              <a:rPr lang="el-GR" sz="3200" dirty="0"/>
              <a:t> (</a:t>
            </a:r>
            <a:r>
              <a:rPr lang="el-GR" sz="3200" dirty="0" err="1"/>
              <a:t>καὶ</a:t>
            </a:r>
            <a:r>
              <a:rPr lang="el-GR" sz="3200" dirty="0"/>
              <a:t>, ταυτόχρονα, </a:t>
            </a:r>
            <a:r>
              <a:rPr lang="el-GR" sz="3200" dirty="0" err="1"/>
              <a:t>ἐποπτικὸς</a:t>
            </a:r>
            <a:r>
              <a:rPr lang="el-GR" sz="3200" dirty="0"/>
              <a:t>)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αἰσθητοποιεῖ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ἰδέες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παραδείγματα, παραστάσεις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εἰκόνες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2142820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98B70-076D-E34B-92F7-8288EC425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62144"/>
            <a:ext cx="11291657" cy="532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B92AE-8372-8B4E-BE9D-046665C06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221942"/>
            <a:ext cx="12002609" cy="6507332"/>
          </a:xfrm>
        </p:spPr>
        <p:txBody>
          <a:bodyPr>
            <a:noAutofit/>
          </a:bodyPr>
          <a:lstStyle/>
          <a:p>
            <a:r>
              <a:rPr lang="el-GR" sz="3200" dirty="0" err="1"/>
              <a:t>Ἐξέχουσα</a:t>
            </a:r>
            <a:r>
              <a:rPr lang="el-GR" sz="3200" dirty="0"/>
              <a:t> θέση,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ἀφηγηματικὴ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διακρίνεται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ἱστορικοῦ</a:t>
            </a:r>
            <a:r>
              <a:rPr lang="el-GR" sz="3200" dirty="0"/>
              <a:t>.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ἀπαιτεῖται</a:t>
            </a:r>
            <a:r>
              <a:rPr lang="el-GR" sz="3200" dirty="0"/>
              <a:t>, </a:t>
            </a:r>
            <a:r>
              <a:rPr lang="el-GR" sz="3200" dirty="0" err="1"/>
              <a:t>ἐκ</a:t>
            </a:r>
            <a:r>
              <a:rPr lang="el-GR" sz="3200" dirty="0"/>
              <a:t> μέρους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ρήταρα</a:t>
            </a:r>
            <a:r>
              <a:rPr lang="el-GR" sz="3200" dirty="0"/>
              <a:t>, </a:t>
            </a:r>
            <a:r>
              <a:rPr lang="el-GR" sz="3200" dirty="0" err="1"/>
              <a:t>στὴ</a:t>
            </a:r>
            <a:r>
              <a:rPr lang="el-GR" sz="3200" dirty="0"/>
              <a:t> χρήση </a:t>
            </a:r>
            <a:r>
              <a:rPr lang="el-GR" sz="3200" dirty="0" err="1"/>
              <a:t>ἱστορικῶν</a:t>
            </a:r>
            <a:r>
              <a:rPr lang="el-GR" sz="3200" dirty="0"/>
              <a:t> </a:t>
            </a:r>
            <a:r>
              <a:rPr lang="el-GR" sz="3200" dirty="0" err="1"/>
              <a:t>ἀνεκδότων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μποροῦν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διανθίζουν </a:t>
            </a:r>
            <a:r>
              <a:rPr lang="el-GR" sz="3200" dirty="0" err="1"/>
              <a:t>τὸ</a:t>
            </a:r>
            <a:r>
              <a:rPr lang="el-GR" sz="3200" dirty="0"/>
              <a:t> λόγο,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μέτρο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μᾶλλον</a:t>
            </a:r>
            <a:r>
              <a:rPr lang="el-GR" sz="3200" dirty="0"/>
              <a:t> σπάνια.</a:t>
            </a:r>
            <a:endParaRPr lang="en-GR" sz="3200" dirty="0"/>
          </a:p>
          <a:p>
            <a:r>
              <a:rPr lang="el-GR" sz="3200" dirty="0"/>
              <a:t>Κάποιες </a:t>
            </a:r>
            <a:r>
              <a:rPr lang="el-GR" sz="3200" dirty="0" err="1"/>
              <a:t>ἄλλες</a:t>
            </a:r>
            <a:r>
              <a:rPr lang="el-GR" sz="3200" dirty="0"/>
              <a:t> </a:t>
            </a:r>
            <a:r>
              <a:rPr lang="el-GR" sz="3200" dirty="0" err="1"/>
              <a:t>ἀξιοσημείωτες</a:t>
            </a:r>
            <a:r>
              <a:rPr lang="el-GR" sz="3200" dirty="0"/>
              <a:t>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παρομοίωση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σύγκριση. </a:t>
            </a:r>
            <a:r>
              <a:rPr lang="el-GR" sz="3200" dirty="0" err="1"/>
              <a:t>Τὴ</a:t>
            </a:r>
            <a:r>
              <a:rPr lang="el-GR" sz="3200" dirty="0"/>
              <a:t> χρησιμοποίηση </a:t>
            </a:r>
            <a:r>
              <a:rPr lang="el-GR" sz="3200" dirty="0" err="1"/>
              <a:t>τῶν</a:t>
            </a:r>
            <a:r>
              <a:rPr lang="el-GR" sz="3200" dirty="0"/>
              <a:t> συγκεκριμένων </a:t>
            </a:r>
            <a:r>
              <a:rPr lang="el-GR" sz="3200" dirty="0" err="1"/>
              <a:t>τεχνικῶν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διαπιστώνουμε </a:t>
            </a:r>
            <a:r>
              <a:rPr lang="el-GR" sz="3200" dirty="0" err="1"/>
              <a:t>στὸ</a:t>
            </a:r>
            <a:r>
              <a:rPr lang="el-GR" sz="3200" dirty="0"/>
              <a:t> κήρυγμα </a:t>
            </a:r>
            <a:r>
              <a:rPr lang="el-GR" sz="3200" dirty="0" err="1"/>
              <a:t>τοῦ</a:t>
            </a:r>
            <a:r>
              <a:rPr lang="el-GR" sz="3200" dirty="0"/>
              <a:t> Κυρίου: </a:t>
            </a:r>
            <a:r>
              <a:rPr lang="el-GR" sz="3200" dirty="0" err="1"/>
              <a:t>ὅταν</a:t>
            </a:r>
            <a:r>
              <a:rPr lang="el-GR" sz="3200" dirty="0"/>
              <a:t> μετονομάζει </a:t>
            </a:r>
            <a:r>
              <a:rPr lang="el-GR" sz="3200" dirty="0" err="1"/>
              <a:t>τὸ</a:t>
            </a:r>
            <a:r>
              <a:rPr lang="el-GR" sz="3200" dirty="0"/>
              <a:t> Σίμωνα </a:t>
            </a:r>
            <a:r>
              <a:rPr lang="el-GR" sz="3200" dirty="0" err="1"/>
              <a:t>σὲ</a:t>
            </a:r>
            <a:r>
              <a:rPr lang="el-GR" sz="3200" dirty="0"/>
              <a:t> «Πέτρο», διότι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ὁμολογία</a:t>
            </a:r>
            <a:r>
              <a:rPr lang="el-GR" sz="3200" dirty="0"/>
              <a:t> του </a:t>
            </a:r>
            <a:r>
              <a:rPr lang="el-GR" sz="3200" dirty="0" err="1"/>
              <a:t>ἔμοιαζε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θεμέλιο λίθο, πάνω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οἰκοδομήθηκε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· ·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Φαρισαίους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ὁδηγοὺς</a:t>
            </a:r>
            <a:r>
              <a:rPr lang="el-GR" sz="3200" dirty="0"/>
              <a:t> </a:t>
            </a:r>
            <a:r>
              <a:rPr lang="el-GR" sz="3200" dirty="0" err="1"/>
              <a:t>τυφλοὺς</a:t>
            </a:r>
            <a:r>
              <a:rPr lang="el-GR" sz="3200" dirty="0"/>
              <a:t>», διότι </a:t>
            </a:r>
            <a:r>
              <a:rPr lang="el-GR" sz="3200" dirty="0" err="1"/>
              <a:t>παραπλανοῦσαν</a:t>
            </a:r>
            <a:r>
              <a:rPr lang="el-GR" sz="3200" dirty="0"/>
              <a:t> («τύφλωναν»)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πραγματικὴ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·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65250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4195-6587-5C49-ACB8-170CD769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184935"/>
            <a:ext cx="11199688" cy="236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AE593-D233-0D47-B70C-2FFD67233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11" y="647272"/>
            <a:ext cx="11691991" cy="5804899"/>
          </a:xfrm>
        </p:spPr>
        <p:txBody>
          <a:bodyPr>
            <a:normAutofit lnSpcReduction="10000"/>
          </a:bodyPr>
          <a:lstStyle/>
          <a:p>
            <a:r>
              <a:rPr lang="en-US" sz="3200" dirty="0" err="1"/>
              <a:t>Μιὰ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π</a:t>
            </a:r>
            <a:r>
              <a:rPr lang="en-US" sz="3200" dirty="0" err="1"/>
              <a:t>λὴ</a:t>
            </a:r>
            <a:r>
              <a:rPr lang="en-US" sz="3200" dirty="0"/>
              <a:t> </a:t>
            </a:r>
            <a:r>
              <a:rPr lang="en-US" sz="3200" dirty="0" err="1"/>
              <a:t>ἀνάγκη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άλλει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στρ</a:t>
            </a:r>
            <a:r>
              <a:rPr lang="en-US" sz="3200" dirty="0"/>
              <a:t>α</a:t>
            </a:r>
            <a:r>
              <a:rPr lang="en-US" sz="3200" dirty="0" err="1"/>
              <a:t>φεῖ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ἑρμηνευτικὰ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ἴδι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Ἕν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λόγος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ικράτηση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νη</a:t>
            </a:r>
            <a:r>
              <a:rPr lang="en-US" sz="3200" dirty="0"/>
              <a:t>π</a:t>
            </a:r>
            <a:r>
              <a:rPr lang="en-US" sz="3200" dirty="0" err="1"/>
              <a:t>ιο</a:t>
            </a:r>
            <a:r>
              <a:rPr lang="en-US" sz="3200" dirty="0"/>
              <a:t>βαπ</a:t>
            </a:r>
            <a:r>
              <a:rPr lang="en-US" sz="3200" dirty="0" err="1"/>
              <a:t>τισμοῦ</a:t>
            </a:r>
            <a:r>
              <a:rPr lang="en-US" sz="3200" dirty="0"/>
              <a:t>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οτέλεσμ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ἀτονήσουν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τελικὰ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ἐκλείψουν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λεγόμενες</a:t>
            </a:r>
            <a:r>
              <a:rPr lang="en-US" sz="3200" dirty="0"/>
              <a:t> «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Ἕν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δεύτερος</a:t>
            </a:r>
            <a:r>
              <a:rPr lang="en-US" sz="3200" dirty="0"/>
              <a:t> </a:t>
            </a:r>
            <a:r>
              <a:rPr lang="en-US" sz="3200" dirty="0" err="1"/>
              <a:t>λόγος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άλλει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εριστ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συστημ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ἀνά</a:t>
            </a:r>
            <a:r>
              <a:rPr lang="en-US" sz="3200" dirty="0"/>
              <a:t>π</a:t>
            </a:r>
            <a:r>
              <a:rPr lang="en-US" sz="3200" dirty="0" err="1"/>
              <a:t>τυξη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θεμάτων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ἀφοροῦν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εριγράφουν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σχολιάζουν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ἑρμηνεύουν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θεολογοῦν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 </a:t>
            </a:r>
            <a:r>
              <a:rPr lang="en-US" sz="3200" dirty="0" err="1"/>
              <a:t>ἀφορμῆς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ἱερῶν</a:t>
            </a:r>
            <a:r>
              <a:rPr lang="en-US" sz="3200" dirty="0"/>
              <a:t> </a:t>
            </a:r>
            <a:r>
              <a:rPr lang="en-US" sz="3200" dirty="0" err="1"/>
              <a:t>τελετῶν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ιμέρους</a:t>
            </a:r>
            <a:r>
              <a:rPr lang="en-US" sz="3200" dirty="0"/>
              <a:t> π</a:t>
            </a:r>
            <a:r>
              <a:rPr lang="en-US" sz="3200" dirty="0" err="1"/>
              <a:t>εριεχομένου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,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δυσχέρει</a:t>
            </a:r>
            <a:r>
              <a:rPr lang="en-US" sz="3200" dirty="0"/>
              <a:t>α π</a:t>
            </a:r>
            <a:r>
              <a:rPr lang="en-US" sz="3200" dirty="0" err="1"/>
              <a:t>ροσεγγίσεως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α</a:t>
            </a:r>
            <a:r>
              <a:rPr lang="en-US" sz="3200" dirty="0" err="1"/>
              <a:t>ὐτὴν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ἀμέσου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χωρὶς</a:t>
            </a:r>
            <a:r>
              <a:rPr lang="en-US" sz="3200" dirty="0"/>
              <a:t> </a:t>
            </a:r>
            <a:r>
              <a:rPr lang="en-US" sz="3200" dirty="0" err="1"/>
              <a:t>σχετικὴ</a:t>
            </a:r>
            <a:r>
              <a:rPr lang="en-US" sz="3200" dirty="0"/>
              <a:t> </a:t>
            </a:r>
            <a:r>
              <a:rPr lang="en-US" sz="3200" dirty="0" err="1"/>
              <a:t>χειρ</a:t>
            </a:r>
            <a:r>
              <a:rPr lang="en-US" sz="3200" dirty="0"/>
              <a:t>α</a:t>
            </a:r>
            <a:r>
              <a:rPr lang="en-US" sz="3200" dirty="0" err="1"/>
              <a:t>γωγί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νοήσεως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τελουμένων</a:t>
            </a:r>
            <a:r>
              <a:rPr lang="en-US" sz="3200" dirty="0"/>
              <a:t>,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λεγομένων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λλομένων</a:t>
            </a:r>
            <a:r>
              <a:rPr lang="en-US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961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C7A7-4B44-774D-BEAA-496D42DD4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DFF26-49BF-C043-B36F-01EF14FA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10" y="159797"/>
            <a:ext cx="11958220" cy="656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ὅταν</a:t>
            </a:r>
            <a:r>
              <a:rPr lang="el-GR" sz="3200" dirty="0"/>
              <a:t> παρομοιάζει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«πρόβατα </a:t>
            </a:r>
            <a:r>
              <a:rPr lang="el-GR" sz="3200" dirty="0" err="1"/>
              <a:t>ἀνάμεσα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λύκους», θέλοντας </a:t>
            </a:r>
            <a:r>
              <a:rPr lang="el-GR" sz="3200" dirty="0" err="1"/>
              <a:t>νὰ</a:t>
            </a:r>
            <a:r>
              <a:rPr lang="el-GR" sz="3200" dirty="0"/>
              <a:t> δηλώσει </a:t>
            </a:r>
            <a:r>
              <a:rPr lang="el-GR" sz="3200" dirty="0" err="1"/>
              <a:t>τοὺς</a:t>
            </a:r>
            <a:r>
              <a:rPr lang="el-GR" sz="3200" dirty="0"/>
              <a:t> κινδύνους </a:t>
            </a:r>
            <a:r>
              <a:rPr lang="el-GR" sz="3200" dirty="0" err="1"/>
              <a:t>ποὺ</a:t>
            </a:r>
            <a:r>
              <a:rPr lang="el-GR" sz="3200" dirty="0"/>
              <a:t> διέτρεχαν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ἄσκηση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κηρυκτικοῦ</a:t>
            </a:r>
            <a:r>
              <a:rPr lang="el-GR" sz="3200" dirty="0"/>
              <a:t> τους </a:t>
            </a:r>
            <a:r>
              <a:rPr lang="el-GR" sz="3200" dirty="0" err="1"/>
              <a:t>ἔργου</a:t>
            </a:r>
            <a:r>
              <a:rPr lang="el-GR" sz="3200" dirty="0"/>
              <a:t>· </a:t>
            </a:r>
            <a:r>
              <a:rPr lang="el-GR" sz="3200" dirty="0" err="1"/>
              <a:t>ὅταν</a:t>
            </a:r>
            <a:r>
              <a:rPr lang="el-GR" sz="3200" dirty="0"/>
              <a:t> παρομοιάζει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Σατανᾶ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ἀστραπὴ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ἔπεσε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οὐρανό</a:t>
            </a:r>
            <a:r>
              <a:rPr lang="el-GR" sz="3200" dirty="0"/>
              <a:t>.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ἴδιες</a:t>
            </a:r>
            <a:r>
              <a:rPr lang="el-GR" sz="3200" dirty="0"/>
              <a:t>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ἐντάσσονται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παραβολές, </a:t>
            </a:r>
            <a:r>
              <a:rPr lang="el-GR" sz="3200" dirty="0" err="1"/>
              <a:t>οἱ</a:t>
            </a:r>
            <a:r>
              <a:rPr lang="el-GR" sz="3200" dirty="0"/>
              <a:t> παροιμίες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ἀλληγορίες</a:t>
            </a:r>
            <a:r>
              <a:rPr lang="el-GR" sz="3200" dirty="0"/>
              <a:t>. </a:t>
            </a:r>
            <a:endParaRPr lang="en-GR" sz="3200" dirty="0"/>
          </a:p>
          <a:p>
            <a:r>
              <a:rPr lang="el-GR" sz="3200" dirty="0"/>
              <a:t>Παρόμοιες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παρατηροῦνται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λόγο </a:t>
            </a:r>
            <a:r>
              <a:rPr lang="el-GR" sz="3200" dirty="0" err="1"/>
              <a:t>τῶν</a:t>
            </a:r>
            <a:r>
              <a:rPr lang="el-GR" sz="3200" dirty="0"/>
              <a:t> Πατέρων </a:t>
            </a:r>
            <a:r>
              <a:rPr lang="el-GR" sz="3200" dirty="0" err="1"/>
              <a:t>καὶ</a:t>
            </a:r>
            <a:r>
              <a:rPr lang="el-GR" sz="3200" dirty="0"/>
              <a:t> Διδασκάλων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ξεχωριστὸ</a:t>
            </a:r>
            <a:r>
              <a:rPr lang="el-GR" sz="3200" dirty="0"/>
              <a:t> παράδειγμα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ἅγ</a:t>
            </a:r>
            <a:r>
              <a:rPr lang="el-GR" sz="3200" dirty="0"/>
              <a:t>. </a:t>
            </a:r>
            <a:r>
              <a:rPr lang="el-GR" sz="3200" dirty="0" err="1"/>
              <a:t>Ἰ</a:t>
            </a:r>
            <a:r>
              <a:rPr lang="el-GR" sz="3200" dirty="0"/>
              <a:t>. Χρυσόστομο,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πλῆθος</a:t>
            </a:r>
            <a:r>
              <a:rPr lang="el-GR" sz="3200" dirty="0"/>
              <a:t> </a:t>
            </a:r>
            <a:r>
              <a:rPr lang="el-GR" sz="3200" dirty="0" err="1"/>
              <a:t>εἰκόνων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 του,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καταστήσει παραστατικότερο </a:t>
            </a:r>
            <a:r>
              <a:rPr lang="el-GR" sz="3200" dirty="0" err="1"/>
              <a:t>τὸ</a:t>
            </a:r>
            <a:r>
              <a:rPr lang="el-GR" sz="3200" dirty="0"/>
              <a:t> ρητορικό του λόγο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προσεγγίσει περισσότερο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του: </a:t>
            </a:r>
            <a:r>
              <a:rPr lang="el-GR" sz="3200" dirty="0" err="1"/>
              <a:t>εἰκόνες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τέχνη </a:t>
            </a:r>
            <a:r>
              <a:rPr lang="el-GR" sz="3200" dirty="0" err="1"/>
              <a:t>τοῦ</a:t>
            </a:r>
            <a:r>
              <a:rPr lang="el-GR" sz="3200" dirty="0"/>
              <a:t> ζωγράφου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ἀδριαντοποιοῦ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Ὀλυμπιακοὺς</a:t>
            </a:r>
            <a:r>
              <a:rPr lang="el-GR" sz="3200" dirty="0"/>
              <a:t> </a:t>
            </a:r>
            <a:r>
              <a:rPr lang="el-GR" sz="3200" dirty="0" err="1"/>
              <a:t>ἀγῶνες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γυμναστήρια,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ἱππόδρομο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θέατρο.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518352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0523-506C-AD48-8CDC-2897F5BB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1"/>
            <a:ext cx="11291657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D7EA8-761C-154F-983D-3F155B8FD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33164"/>
            <a:ext cx="12038120" cy="6640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500" u="dotted" dirty="0"/>
              <a:t>(γ) </a:t>
            </a:r>
            <a:r>
              <a:rPr lang="el-GR" sz="3500" u="dotted" dirty="0" err="1"/>
              <a:t>Ἡ</a:t>
            </a:r>
            <a:r>
              <a:rPr lang="el-GR" sz="3500" u="dotted" dirty="0"/>
              <a:t> </a:t>
            </a:r>
            <a:r>
              <a:rPr lang="el-GR" sz="3500" u="dotted" dirty="0" err="1"/>
              <a:t>συνολικὴ</a:t>
            </a:r>
            <a:r>
              <a:rPr lang="el-GR" sz="3500" u="dotted" dirty="0"/>
              <a:t> </a:t>
            </a:r>
            <a:r>
              <a:rPr lang="el-GR" sz="3500" u="dotted" dirty="0" err="1"/>
              <a:t>ἐμφάνιση</a:t>
            </a:r>
            <a:r>
              <a:rPr lang="el-GR" sz="3500" u="dotted" dirty="0"/>
              <a:t> </a:t>
            </a:r>
            <a:r>
              <a:rPr lang="el-GR" sz="3500" u="dotted" dirty="0" err="1"/>
              <a:t>τοῦ</a:t>
            </a:r>
            <a:r>
              <a:rPr lang="el-GR" sz="3500" u="dotted" dirty="0"/>
              <a:t> </a:t>
            </a:r>
            <a:r>
              <a:rPr lang="el-GR" sz="3500" u="dotted" dirty="0" err="1"/>
              <a:t>ἐκκλησιαστικοῦ</a:t>
            </a:r>
            <a:r>
              <a:rPr lang="el-GR" sz="3500" u="dotted" dirty="0"/>
              <a:t> ρήτορα </a:t>
            </a:r>
            <a:r>
              <a:rPr lang="el-GR" sz="3500" u="dotted" dirty="0" err="1"/>
              <a:t>κατὰ</a:t>
            </a:r>
            <a:r>
              <a:rPr lang="el-GR" sz="3500" u="dotted" dirty="0"/>
              <a:t> </a:t>
            </a:r>
            <a:r>
              <a:rPr lang="el-GR" sz="3500" u="dotted" dirty="0" err="1"/>
              <a:t>τὴν</a:t>
            </a:r>
            <a:r>
              <a:rPr lang="el-GR" sz="3500" u="dotted" dirty="0"/>
              <a:t> </a:t>
            </a:r>
            <a:r>
              <a:rPr lang="el-GR" sz="3500" u="dotted" dirty="0" err="1"/>
              <a:t>ἐκφορὰ</a:t>
            </a:r>
            <a:r>
              <a:rPr lang="el-GR" sz="3500" u="dotted" dirty="0"/>
              <a:t> </a:t>
            </a:r>
            <a:r>
              <a:rPr lang="el-GR" sz="3500" u="dotted" dirty="0" err="1"/>
              <a:t>τοῦ</a:t>
            </a:r>
            <a:r>
              <a:rPr lang="el-GR" sz="3500" u="dotted" dirty="0"/>
              <a:t> λόγου </a:t>
            </a:r>
            <a:r>
              <a:rPr lang="el-GR" sz="3500" u="dotted" dirty="0" err="1"/>
              <a:t>ὡς</a:t>
            </a:r>
            <a:r>
              <a:rPr lang="el-GR" sz="3500" u="dotted" dirty="0"/>
              <a:t> </a:t>
            </a:r>
            <a:r>
              <a:rPr lang="el-GR" sz="3500" u="dotted" dirty="0" err="1"/>
              <a:t>στοιχεῖο</a:t>
            </a:r>
            <a:r>
              <a:rPr lang="el-GR" sz="3500" u="dotted" dirty="0"/>
              <a:t> συναντήσεώς του </a:t>
            </a:r>
            <a:r>
              <a:rPr lang="el-GR" sz="3500" u="dotted" dirty="0" err="1"/>
              <a:t>μὲ</a:t>
            </a:r>
            <a:r>
              <a:rPr lang="el-GR" sz="3500" u="dotted" dirty="0"/>
              <a:t> </a:t>
            </a:r>
            <a:r>
              <a:rPr lang="el-GR" sz="3500" u="dotted" dirty="0" err="1"/>
              <a:t>τὸ</a:t>
            </a:r>
            <a:r>
              <a:rPr lang="el-GR" sz="3500" u="dotted" dirty="0"/>
              <a:t> </a:t>
            </a:r>
            <a:r>
              <a:rPr lang="el-GR" sz="3500" u="dotted" dirty="0" err="1"/>
              <a:t>ἀκροατήριό</a:t>
            </a:r>
            <a:r>
              <a:rPr lang="el-GR" sz="3500" u="dotted" dirty="0"/>
              <a:t> του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Ἀναφερόμενοι</a:t>
            </a:r>
            <a:r>
              <a:rPr lang="el-GR" sz="3500" dirty="0"/>
              <a:t> </a:t>
            </a:r>
            <a:r>
              <a:rPr lang="el-GR" sz="3500" dirty="0" err="1"/>
              <a:t>σὲ</a:t>
            </a:r>
            <a:r>
              <a:rPr lang="el-GR" sz="3500" dirty="0"/>
              <a:t> «</a:t>
            </a:r>
            <a:r>
              <a:rPr lang="el-GR" sz="3500" dirty="0" err="1"/>
              <a:t>συνολικὴ</a:t>
            </a:r>
            <a:r>
              <a:rPr lang="el-GR" sz="3500" dirty="0"/>
              <a:t> </a:t>
            </a:r>
            <a:r>
              <a:rPr lang="el-GR" sz="3500" dirty="0" err="1"/>
              <a:t>ἐμφάνση</a:t>
            </a:r>
            <a:r>
              <a:rPr lang="el-GR" sz="3500" dirty="0"/>
              <a:t>»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ἐκκλησιαστικοῦ</a:t>
            </a:r>
            <a:r>
              <a:rPr lang="el-GR" sz="3500" dirty="0"/>
              <a:t> ρήτορα, </a:t>
            </a:r>
            <a:r>
              <a:rPr lang="el-GR" sz="3500" dirty="0" err="1"/>
              <a:t>ἐννοοῦμε</a:t>
            </a:r>
            <a:r>
              <a:rPr lang="el-GR" sz="3500" dirty="0"/>
              <a:t>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ἀκόλουθα</a:t>
            </a:r>
            <a:r>
              <a:rPr lang="el-GR" sz="3500" dirty="0"/>
              <a:t> θέματα: </a:t>
            </a:r>
            <a:r>
              <a:rPr lang="el-GR" sz="3500" dirty="0" err="1"/>
              <a:t>τὴ</a:t>
            </a:r>
            <a:r>
              <a:rPr lang="el-GR" sz="3500" dirty="0"/>
              <a:t> στάση του </a:t>
            </a:r>
            <a:r>
              <a:rPr lang="el-GR" sz="3500" dirty="0" err="1"/>
              <a:t>στὸ</a:t>
            </a:r>
            <a:r>
              <a:rPr lang="el-GR" sz="3500" dirty="0"/>
              <a:t> </a:t>
            </a:r>
            <a:r>
              <a:rPr lang="el-GR" sz="3500" dirty="0" err="1"/>
              <a:t>βῆμα</a:t>
            </a:r>
            <a:r>
              <a:rPr lang="el-GR" sz="3500" dirty="0"/>
              <a:t> (</a:t>
            </a:r>
            <a:r>
              <a:rPr lang="el-GR" sz="3500" dirty="0" err="1"/>
              <a:t>ἤ</a:t>
            </a:r>
            <a:r>
              <a:rPr lang="el-GR" sz="3500" dirty="0"/>
              <a:t> </a:t>
            </a:r>
            <a:r>
              <a:rPr lang="el-GR" sz="3500" dirty="0" err="1"/>
              <a:t>στὴ</a:t>
            </a:r>
            <a:r>
              <a:rPr lang="el-GR" sz="3500" dirty="0"/>
              <a:t> θέση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καθηγητῆ</a:t>
            </a:r>
            <a:r>
              <a:rPr lang="el-GR" sz="3500" dirty="0"/>
              <a:t>), </a:t>
            </a:r>
            <a:r>
              <a:rPr lang="el-GR" sz="3500" dirty="0" err="1"/>
              <a:t>τὸν</a:t>
            </a:r>
            <a:r>
              <a:rPr lang="el-GR" sz="3500" dirty="0"/>
              <a:t> τόνο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φωνῆς</a:t>
            </a:r>
            <a:r>
              <a:rPr lang="el-GR" sz="3500" dirty="0"/>
              <a:t> του, </a:t>
            </a:r>
            <a:r>
              <a:rPr lang="el-GR" sz="3500" dirty="0" err="1"/>
              <a:t>τὴν</a:t>
            </a:r>
            <a:r>
              <a:rPr lang="el-GR" sz="3500" dirty="0"/>
              <a:t> προφορά του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τὶς</a:t>
            </a:r>
            <a:r>
              <a:rPr lang="el-GR" sz="3500" dirty="0"/>
              <a:t> χειρονομίες του.</a:t>
            </a:r>
            <a:endParaRPr lang="en-GR" sz="3500" dirty="0"/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Στὴν</a:t>
            </a:r>
            <a:r>
              <a:rPr lang="el-GR" sz="3500" dirty="0"/>
              <a:t> περίπτωση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ἱεροκήρυκα</a:t>
            </a:r>
            <a:r>
              <a:rPr lang="el-GR" sz="3500" dirty="0"/>
              <a:t>,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ὁποῖος</a:t>
            </a:r>
            <a:r>
              <a:rPr lang="el-GR" sz="3500" dirty="0"/>
              <a:t> κηρύσσει </a:t>
            </a:r>
            <a:r>
              <a:rPr lang="el-GR" sz="3500" dirty="0" err="1"/>
              <a:t>ἐντὸς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ναοῦ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θέση του </a:t>
            </a:r>
            <a:r>
              <a:rPr lang="el-GR" sz="3500" dirty="0" err="1"/>
              <a:t>εὑρίσκεται</a:t>
            </a:r>
            <a:r>
              <a:rPr lang="el-GR" sz="3500" dirty="0"/>
              <a:t> </a:t>
            </a:r>
            <a:r>
              <a:rPr lang="el-GR" sz="3500" dirty="0" err="1"/>
              <a:t>εἴτε</a:t>
            </a:r>
            <a:r>
              <a:rPr lang="el-GR" sz="3500" dirty="0"/>
              <a:t> </a:t>
            </a:r>
            <a:r>
              <a:rPr lang="el-GR" sz="3500" dirty="0" err="1"/>
              <a:t>στὸν</a:t>
            </a:r>
            <a:r>
              <a:rPr lang="el-GR" sz="3500" dirty="0"/>
              <a:t> </a:t>
            </a:r>
            <a:r>
              <a:rPr lang="el-GR" sz="3500" dirty="0" err="1"/>
              <a:t>ἄμβωνα</a:t>
            </a:r>
            <a:r>
              <a:rPr lang="el-GR" sz="3500" dirty="0"/>
              <a:t>, </a:t>
            </a:r>
            <a:r>
              <a:rPr lang="el-GR" sz="3500" dirty="0" err="1"/>
              <a:t>εἴτε</a:t>
            </a:r>
            <a:r>
              <a:rPr lang="el-GR" sz="3500" dirty="0"/>
              <a:t> </a:t>
            </a:r>
            <a:r>
              <a:rPr lang="el-GR" sz="3500" dirty="0" err="1"/>
              <a:t>σὲ</a:t>
            </a:r>
            <a:r>
              <a:rPr lang="el-GR" sz="3500" dirty="0"/>
              <a:t> κάποιο </a:t>
            </a:r>
            <a:r>
              <a:rPr lang="el-GR" sz="3500" dirty="0" err="1"/>
              <a:t>ἄλλο</a:t>
            </a:r>
            <a:r>
              <a:rPr lang="el-GR" sz="3500" dirty="0"/>
              <a:t> </a:t>
            </a:r>
            <a:r>
              <a:rPr lang="el-GR" sz="3500" dirty="0" err="1"/>
              <a:t>σημεῖο</a:t>
            </a:r>
            <a:r>
              <a:rPr lang="el-GR" sz="3500" dirty="0"/>
              <a:t> (συνήθως </a:t>
            </a:r>
            <a:r>
              <a:rPr lang="el-GR" sz="3500" dirty="0" err="1"/>
              <a:t>μπροστὰ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</a:t>
            </a:r>
            <a:r>
              <a:rPr lang="el-GR" sz="3500" dirty="0" err="1"/>
              <a:t>ἱερὸ</a:t>
            </a:r>
            <a:r>
              <a:rPr lang="el-GR" sz="3500" dirty="0"/>
              <a:t> </a:t>
            </a:r>
            <a:r>
              <a:rPr lang="el-GR" sz="3500" dirty="0" err="1"/>
              <a:t>βῆμα</a:t>
            </a:r>
            <a:r>
              <a:rPr lang="el-GR" sz="3500" dirty="0"/>
              <a:t>).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στὶς</a:t>
            </a:r>
            <a:r>
              <a:rPr lang="el-GR" sz="3500" dirty="0"/>
              <a:t> δύο περιπτώσεις, </a:t>
            </a:r>
            <a:r>
              <a:rPr lang="el-GR" sz="3500" dirty="0" err="1"/>
              <a:t>καλὸν</a:t>
            </a:r>
            <a:r>
              <a:rPr lang="el-GR" sz="3500" dirty="0"/>
              <a:t> </a:t>
            </a:r>
            <a:r>
              <a:rPr lang="el-GR" sz="3500" dirty="0" err="1"/>
              <a:t>θὰ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ἱεροκήρυκας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προσέξει κάποια </a:t>
            </a:r>
            <a:r>
              <a:rPr lang="el-GR" sz="3500" dirty="0" err="1"/>
              <a:t>στοιχεῖα</a:t>
            </a:r>
            <a:r>
              <a:rPr lang="el-GR" sz="3500" dirty="0"/>
              <a:t> </a:t>
            </a:r>
            <a:r>
              <a:rPr lang="el-GR" sz="3500" dirty="0" err="1"/>
              <a:t>σχετικὰ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στάση </a:t>
            </a:r>
            <a:r>
              <a:rPr lang="el-GR" sz="3500" dirty="0" err="1"/>
              <a:t>τοῦ</a:t>
            </a:r>
            <a:r>
              <a:rPr lang="el-GR" sz="3500" dirty="0"/>
              <a:t> σώματός του.</a:t>
            </a:r>
          </a:p>
          <a:p>
            <a:pPr marL="0" indent="0">
              <a:buNone/>
            </a:pPr>
            <a:r>
              <a:rPr lang="el-GR" sz="3500" dirty="0"/>
              <a:t>• Παρόμοιες </a:t>
            </a:r>
            <a:r>
              <a:rPr lang="el-GR" sz="3500" dirty="0" err="1"/>
              <a:t>ἐπισημάνσεις</a:t>
            </a:r>
            <a:r>
              <a:rPr lang="el-GR" sz="3500" dirty="0"/>
              <a:t> </a:t>
            </a:r>
            <a:r>
              <a:rPr lang="el-GR" sz="3500" dirty="0" err="1"/>
              <a:t>ἰσχύουν</a:t>
            </a:r>
            <a:r>
              <a:rPr lang="el-GR" sz="3500" dirty="0"/>
              <a:t> (τηρουμένων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ἀναλογιῶν</a:t>
            </a:r>
            <a:r>
              <a:rPr lang="el-GR" sz="3500" dirty="0"/>
              <a:t>)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γιὰ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στάση </a:t>
            </a:r>
            <a:r>
              <a:rPr lang="el-GR" sz="3500" dirty="0" err="1"/>
              <a:t>τοῦ</a:t>
            </a:r>
            <a:r>
              <a:rPr lang="el-GR" sz="3500" dirty="0"/>
              <a:t> σώματος </a:t>
            </a:r>
            <a:r>
              <a:rPr lang="el-GR" sz="3500" dirty="0" err="1"/>
              <a:t>τοῦ</a:t>
            </a:r>
            <a:r>
              <a:rPr lang="el-GR" sz="3500" dirty="0"/>
              <a:t> Θεολόγου </a:t>
            </a:r>
            <a:r>
              <a:rPr lang="el-GR" sz="3500" dirty="0" err="1"/>
              <a:t>καθηγητῆ</a:t>
            </a:r>
            <a:r>
              <a:rPr lang="el-GR" sz="3500" dirty="0"/>
              <a:t>. </a:t>
            </a:r>
            <a:r>
              <a:rPr lang="el-GR" sz="3500" dirty="0" err="1"/>
              <a:t>Στὴν</a:t>
            </a:r>
            <a:r>
              <a:rPr lang="el-GR" sz="3500" dirty="0"/>
              <a:t> περίπτωση </a:t>
            </a:r>
            <a:r>
              <a:rPr lang="el-GR" sz="3500" dirty="0" err="1"/>
              <a:t>αὐτὴ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ἐκκλησιαστικὸς</a:t>
            </a:r>
            <a:r>
              <a:rPr lang="el-GR" sz="3500" dirty="0"/>
              <a:t> ρήτορας </a:t>
            </a:r>
            <a:r>
              <a:rPr lang="el-GR" sz="3500" dirty="0" err="1"/>
              <a:t>δὲν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ὑποχρεωμένος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διδάσκει </a:t>
            </a:r>
            <a:r>
              <a:rPr lang="el-GR" sz="3500" dirty="0" err="1"/>
              <a:t>ἀκίνητος</a:t>
            </a:r>
            <a:r>
              <a:rPr lang="el-GR" sz="3500" dirty="0"/>
              <a:t>, </a:t>
            </a:r>
            <a:r>
              <a:rPr lang="el-GR" sz="3500" dirty="0" err="1"/>
              <a:t>ἀπὸ</a:t>
            </a:r>
            <a:r>
              <a:rPr lang="el-GR" sz="3500" dirty="0"/>
              <a:t> μία </a:t>
            </a:r>
            <a:r>
              <a:rPr lang="el-GR" sz="3500" dirty="0" err="1"/>
              <a:t>σταθερὴ</a:t>
            </a:r>
            <a:r>
              <a:rPr lang="el-GR" sz="3500" dirty="0"/>
              <a:t> θέση, </a:t>
            </a:r>
            <a:r>
              <a:rPr lang="el-GR" sz="3500" dirty="0" err="1"/>
              <a:t>ἀλλὰ</a:t>
            </a:r>
            <a:r>
              <a:rPr lang="el-GR" sz="3500" dirty="0"/>
              <a:t> (</a:t>
            </a:r>
            <a:r>
              <a:rPr lang="el-GR" sz="3500" dirty="0" err="1"/>
              <a:t>τοὐναντίον</a:t>
            </a:r>
            <a:r>
              <a:rPr lang="el-GR" sz="3500" dirty="0"/>
              <a:t>) </a:t>
            </a:r>
            <a:r>
              <a:rPr lang="el-GR" sz="3500" dirty="0" err="1"/>
              <a:t>ὀφείλει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κινεῖται</a:t>
            </a:r>
            <a:r>
              <a:rPr lang="el-GR" sz="3500" dirty="0"/>
              <a:t> </a:t>
            </a:r>
            <a:r>
              <a:rPr lang="el-GR" sz="3500" dirty="0" err="1"/>
              <a:t>ἀκόμα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ἀνάμεσα</a:t>
            </a:r>
            <a:r>
              <a:rPr lang="el-GR" sz="3500" dirty="0"/>
              <a:t> </a:t>
            </a:r>
            <a:r>
              <a:rPr lang="el-GR" sz="3500" dirty="0" err="1"/>
              <a:t>στὶς</a:t>
            </a:r>
            <a:r>
              <a:rPr lang="el-GR" sz="3500" dirty="0"/>
              <a:t> </a:t>
            </a:r>
            <a:r>
              <a:rPr lang="el-GR" sz="3500" dirty="0" err="1"/>
              <a:t>σειρὲς</a:t>
            </a:r>
            <a:r>
              <a:rPr lang="el-GR" sz="3500" dirty="0"/>
              <a:t> καθισμάτων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μαθητῶν</a:t>
            </a:r>
            <a:r>
              <a:rPr lang="el-GR" sz="3500" dirty="0"/>
              <a:t> του, προσδίδοντας </a:t>
            </a:r>
            <a:r>
              <a:rPr lang="el-GR" sz="3500" dirty="0" err="1"/>
              <a:t>ἔτσι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λόγο του μία </a:t>
            </a:r>
            <a:r>
              <a:rPr lang="el-GR" sz="3500" dirty="0" err="1"/>
              <a:t>ἀμεσότητα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ἀναπτύσσοντας</a:t>
            </a:r>
            <a:r>
              <a:rPr lang="el-GR" sz="3500" dirty="0"/>
              <a:t> </a:t>
            </a:r>
            <a:r>
              <a:rPr lang="el-GR" sz="3500" dirty="0" err="1"/>
              <a:t>φυσικὴ</a:t>
            </a:r>
            <a:r>
              <a:rPr lang="el-GR" sz="3500" dirty="0"/>
              <a:t> </a:t>
            </a:r>
            <a:r>
              <a:rPr lang="el-GR" sz="3500" dirty="0" err="1"/>
              <a:t>ἐπικοινωνία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ἀκροατήριό</a:t>
            </a:r>
            <a:r>
              <a:rPr lang="el-GR" sz="3500" dirty="0"/>
              <a:t> του.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940256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8955-4923-1D42-A875-71CDE8152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615A5-1D3A-8742-9AFF-8630F7E6D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61128"/>
            <a:ext cx="11993731" cy="6696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συνολικῆς</a:t>
            </a:r>
            <a:r>
              <a:rPr lang="el-GR" sz="3200" dirty="0"/>
              <a:t> </a:t>
            </a:r>
            <a:r>
              <a:rPr lang="el-GR" sz="3200" dirty="0" err="1"/>
              <a:t>ἐμφανίσεως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σχετικὸ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 </a:t>
            </a:r>
            <a:r>
              <a:rPr lang="el-GR" sz="3200" dirty="0" err="1"/>
              <a:t>προφορᾶς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τόνος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ὑψηλός</a:t>
            </a:r>
            <a:r>
              <a:rPr lang="el-GR" sz="3200" dirty="0"/>
              <a:t>, διότι </a:t>
            </a:r>
            <a:r>
              <a:rPr lang="el-GR" sz="3200" dirty="0" err="1"/>
              <a:t>αὐτὸ</a:t>
            </a:r>
            <a:r>
              <a:rPr lang="el-GR" sz="3200" dirty="0"/>
              <a:t> κουράζει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ὁμιλητὴ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ἐνοχλεῖ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ὑψηλὸς</a:t>
            </a:r>
            <a:r>
              <a:rPr lang="el-GR" sz="3200" dirty="0"/>
              <a:t> τόνος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ἐντύπωση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ἐπιδιώκουν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ἐπαφὴ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βαθύτερο στόχο </a:t>
            </a:r>
            <a:r>
              <a:rPr lang="el-GR" sz="3200" dirty="0" err="1"/>
              <a:t>τῶν</a:t>
            </a:r>
            <a:r>
              <a:rPr lang="el-GR" sz="3200" dirty="0"/>
              <a:t> λεγομένων τους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ἐπιτίμηση</a:t>
            </a:r>
            <a:r>
              <a:rPr lang="el-GR" sz="3200" dirty="0"/>
              <a:t> (κατηγορία),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ἐπίπληξη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ποινικοποίησή τους.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Ἕνας</a:t>
            </a:r>
            <a:r>
              <a:rPr lang="el-GR" sz="3200" dirty="0"/>
              <a:t> μέσος τόνος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ἐνδεικνυόμενος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τόνος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αὐξομείωση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ἀληθειῶν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ἐκφερόμενου</a:t>
            </a:r>
            <a:r>
              <a:rPr lang="el-GR" sz="3200" dirty="0"/>
              <a:t> λόγου.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ἰδιαίτερη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, τόσο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θεολόγο καθηγητή,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ἀντιλαμβάνεται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94620426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C1CD-54C9-F94F-95D5-4A67F6CB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3" y="0"/>
            <a:ext cx="11291657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7E5F7-BDCB-A54A-8182-0C177BED2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177553"/>
            <a:ext cx="12011488" cy="6560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ἀκουστικότητα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ρυθμίζει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του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διαπιστώνει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προστεθοῦν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αὐξομοιώσεως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τόνου,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λεγόμενα,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καταστεῖ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μονότονος.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ἐπισημανθεῖ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ὑπάρξεως</a:t>
            </a:r>
            <a:r>
              <a:rPr lang="el-GR" sz="3200" dirty="0"/>
              <a:t> </a:t>
            </a:r>
            <a:r>
              <a:rPr lang="el-GR" sz="3200" dirty="0" err="1"/>
              <a:t>ἐλαχιστότατων</a:t>
            </a:r>
            <a:r>
              <a:rPr lang="el-GR" sz="3200" dirty="0"/>
              <a:t> </a:t>
            </a:r>
            <a:r>
              <a:rPr lang="el-GR" sz="3200" dirty="0" err="1"/>
              <a:t>χρονικῶν</a:t>
            </a:r>
            <a:r>
              <a:rPr lang="el-GR" sz="3200" dirty="0"/>
              <a:t> </a:t>
            </a:r>
            <a:r>
              <a:rPr lang="el-GR" sz="3200" dirty="0" err="1"/>
              <a:t>στιγμῶν</a:t>
            </a:r>
            <a:r>
              <a:rPr lang="el-GR" sz="3200" dirty="0"/>
              <a:t> </a:t>
            </a:r>
            <a:r>
              <a:rPr lang="el-GR" sz="3200" dirty="0" err="1"/>
              <a:t>σιωπῆς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</a:t>
            </a:r>
            <a:r>
              <a:rPr lang="el-GR" sz="3200" dirty="0" err="1"/>
              <a:t>σιωπὴ</a:t>
            </a:r>
            <a:r>
              <a:rPr lang="el-GR" sz="3200" dirty="0"/>
              <a:t>)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ὁρισμένες</a:t>
            </a:r>
            <a:r>
              <a:rPr lang="el-GR" sz="3200" dirty="0"/>
              <a:t> περιπτώσεις </a:t>
            </a:r>
            <a:r>
              <a:rPr lang="el-GR" sz="3200" dirty="0" err="1"/>
              <a:t>νοηματοδοτεῖ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ἐκφερόμενα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</a:t>
            </a:r>
            <a:r>
              <a:rPr lang="el-GR" sz="3200" dirty="0" err="1"/>
              <a:t>ἐμπειρία</a:t>
            </a:r>
            <a:r>
              <a:rPr lang="el-GR" sz="3200" dirty="0"/>
              <a:t> </a:t>
            </a:r>
            <a:r>
              <a:rPr lang="el-GR" sz="3200" dirty="0" err="1"/>
              <a:t>ὑπαγορεύει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διάκριση κάποιων </a:t>
            </a:r>
            <a:r>
              <a:rPr lang="el-GR" sz="3200" dirty="0" err="1"/>
              <a:t>κατηγοριῶν</a:t>
            </a:r>
            <a:r>
              <a:rPr lang="el-GR" sz="3200" dirty="0"/>
              <a:t>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: </a:t>
            </a:r>
            <a:r>
              <a:rPr lang="el-GR" sz="3200" dirty="0" err="1"/>
              <a:t>τὸν</a:t>
            </a:r>
            <a:r>
              <a:rPr lang="el-GR" sz="3200" dirty="0"/>
              <a:t> συνήθη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ἀναγνώσεως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διηγηματικό, </a:t>
            </a:r>
            <a:r>
              <a:rPr lang="el-GR" sz="3200" dirty="0" err="1"/>
              <a:t>τὸν</a:t>
            </a:r>
            <a:r>
              <a:rPr lang="el-GR" sz="3200" dirty="0"/>
              <a:t> φιλικό,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πανηγυρικὸ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παθητικό (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λυρικὸ</a:t>
            </a:r>
            <a:r>
              <a:rPr lang="el-GR" sz="3200" dirty="0"/>
              <a:t>).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90781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6990C-D259-8845-AFD4-F4EA1816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F3B8D-6EC4-EB41-B633-8A890FA62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142042"/>
            <a:ext cx="11958221" cy="6631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τρόπος </a:t>
            </a:r>
            <a:r>
              <a:rPr lang="el-GR" sz="3200" dirty="0" err="1"/>
              <a:t>προφορᾶς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παράγοντα </a:t>
            </a:r>
            <a:r>
              <a:rPr lang="el-GR" sz="3200" dirty="0" err="1"/>
              <a:t>ποὺ</a:t>
            </a:r>
            <a:r>
              <a:rPr lang="el-GR" sz="3200" dirty="0"/>
              <a:t> σχετίζεται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συνάντηση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καθαρὴ</a:t>
            </a:r>
            <a:r>
              <a:rPr lang="el-GR" sz="3200" dirty="0"/>
              <a:t> προφορά, </a:t>
            </a:r>
            <a:r>
              <a:rPr lang="el-GR" sz="3200" dirty="0" err="1"/>
              <a:t>ἐὰν</a:t>
            </a:r>
            <a:r>
              <a:rPr lang="el-GR" sz="3200" dirty="0"/>
              <a:t> θέλει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ἀναπτύξει</a:t>
            </a:r>
            <a:r>
              <a:rPr lang="el-GR" sz="3200" dirty="0"/>
              <a:t> μία βαθύτερη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ἐκεῖνο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γοητεύει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ἀπογοητεύει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ἀκροατή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βοηθάει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συμπορευτεῖ</a:t>
            </a:r>
            <a:r>
              <a:rPr lang="el-GR" sz="3200" dirty="0"/>
              <a:t> </a:t>
            </a:r>
            <a:r>
              <a:rPr lang="el-GR" sz="3200" dirty="0" err="1"/>
              <a:t>νοερὰ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σκέψη </a:t>
            </a:r>
            <a:r>
              <a:rPr lang="el-GR" sz="3200" dirty="0" err="1"/>
              <a:t>τοῦ</a:t>
            </a:r>
            <a:r>
              <a:rPr lang="el-GR" sz="3200" dirty="0"/>
              <a:t> ρήτορα.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Ὑπάρχουν</a:t>
            </a:r>
            <a:r>
              <a:rPr lang="el-GR" sz="3200" dirty="0"/>
              <a:t> κάποιες </a:t>
            </a:r>
            <a:r>
              <a:rPr lang="el-GR" sz="3200" dirty="0" err="1"/>
              <a:t>τεχνικὲς</a:t>
            </a:r>
            <a:r>
              <a:rPr lang="el-GR" sz="3200" dirty="0"/>
              <a:t> λεπτομέρειες,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συμβάλλουν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καλίτερη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λόγου: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α)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ἀναπνοὴ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ἄνετη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ὑποβοηθεῖται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β)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ἄρθρωση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συλλαβῶν</a:t>
            </a:r>
            <a:r>
              <a:rPr lang="el-GR" sz="3200" dirty="0"/>
              <a:t>, </a:t>
            </a:r>
            <a:r>
              <a:rPr lang="el-GR" sz="3200" dirty="0" err="1"/>
              <a:t>ἰδιαίτερη</a:t>
            </a:r>
            <a:r>
              <a:rPr lang="el-GR" sz="3200" dirty="0"/>
              <a:t>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ἀπαιτεῖται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φωνηέντων· διότι,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φωνήεντα προφέρονται καθαρά, τότε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προφερόμενες</a:t>
            </a:r>
            <a:r>
              <a:rPr lang="el-GR" sz="3200" dirty="0"/>
              <a:t> λέξεις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616785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A9E50-ED67-DB47-BDCD-7410B780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1"/>
            <a:ext cx="11291657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6E630-38B9-644E-AFB5-9DF58C3A4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50919"/>
            <a:ext cx="11993732" cy="66049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 err="1"/>
              <a:t>ἀκούγονται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εὐκρίνεια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συντελεῖ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ὀρθὸς</a:t>
            </a:r>
            <a:r>
              <a:rPr lang="el-GR" sz="3200" dirty="0"/>
              <a:t> </a:t>
            </a:r>
            <a:r>
              <a:rPr lang="el-GR" sz="3200" dirty="0" err="1"/>
              <a:t>τονισμὸς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ἐξασφαλίζει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διάκριση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συλλαβῶν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εὐκρίνεια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Μαζὶ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ὀρθοῦ</a:t>
            </a:r>
            <a:r>
              <a:rPr lang="el-GR" sz="3200" dirty="0"/>
              <a:t> </a:t>
            </a:r>
            <a:r>
              <a:rPr lang="el-GR" sz="3200" dirty="0" err="1"/>
              <a:t>τονισμοῦ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συλλαβῶν</a:t>
            </a:r>
            <a:r>
              <a:rPr lang="el-GR" sz="3200" dirty="0"/>
              <a:t> </a:t>
            </a:r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ἀναφερθεῖ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ὀρθῆς</a:t>
            </a:r>
            <a:r>
              <a:rPr lang="el-GR" sz="3200" dirty="0"/>
              <a:t> </a:t>
            </a:r>
            <a:r>
              <a:rPr lang="el-GR" sz="3200" dirty="0" err="1"/>
              <a:t>προφορᾶς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σημείων στίξεως,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νοήματα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ἐκφερόμενου</a:t>
            </a:r>
            <a:r>
              <a:rPr lang="el-GR" sz="3200" dirty="0"/>
              <a:t> λόγου προβάλλονται </a:t>
            </a:r>
            <a:r>
              <a:rPr lang="el-GR" sz="3200" dirty="0" err="1"/>
              <a:t>μὲ</a:t>
            </a:r>
            <a:r>
              <a:rPr lang="el-GR" sz="3200" dirty="0"/>
              <a:t> τον καλύτερο τρόπο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ὀρθὴ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ἐκφερόμενου</a:t>
            </a:r>
            <a:r>
              <a:rPr lang="el-GR" sz="3200" dirty="0"/>
              <a:t> </a:t>
            </a:r>
            <a:r>
              <a:rPr lang="el-GR" sz="3200" dirty="0" err="1"/>
              <a:t>θεολογικοῦ</a:t>
            </a:r>
            <a:r>
              <a:rPr lang="el-GR" sz="3200" dirty="0"/>
              <a:t> λόγου συμβάλλει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κάποιων </a:t>
            </a:r>
            <a:r>
              <a:rPr lang="el-GR" sz="3200" dirty="0" err="1"/>
              <a:t>ποιοτικῶν</a:t>
            </a:r>
            <a:r>
              <a:rPr lang="el-GR" sz="3200" dirty="0"/>
              <a:t> </a:t>
            </a:r>
            <a:r>
              <a:rPr lang="el-GR" sz="3200" dirty="0" err="1"/>
              <a:t>χαρακτηριστικῶν</a:t>
            </a:r>
            <a:r>
              <a:rPr lang="el-GR" sz="3200" dirty="0"/>
              <a:t>: </a:t>
            </a:r>
            <a:r>
              <a:rPr lang="el-GR" sz="3200" dirty="0" err="1"/>
              <a:t>τῆς</a:t>
            </a:r>
            <a:r>
              <a:rPr lang="el-GR" sz="3200" dirty="0"/>
              <a:t> ζωηρότητας, </a:t>
            </a:r>
            <a:r>
              <a:rPr lang="el-GR" sz="3200" dirty="0" err="1"/>
              <a:t>τῆς</a:t>
            </a:r>
            <a:r>
              <a:rPr lang="el-GR" sz="3200" dirty="0"/>
              <a:t> φυσικότητας, </a:t>
            </a:r>
            <a:r>
              <a:rPr lang="el-GR" sz="3200" dirty="0" err="1"/>
              <a:t>τῆς</a:t>
            </a:r>
            <a:r>
              <a:rPr lang="el-GR" sz="3200" dirty="0"/>
              <a:t> ποικιλότητας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εὐφωνίας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φυσικότητα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ἀποφυγὴ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ἐπιτηδευμένου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, </a:t>
            </a:r>
            <a:r>
              <a:rPr lang="el-GR" sz="3200" dirty="0" err="1"/>
              <a:t>παντελῶς</a:t>
            </a:r>
            <a:r>
              <a:rPr lang="el-GR" sz="3200" dirty="0"/>
              <a:t> ξένου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ρήτορα. </a:t>
            </a:r>
            <a:r>
              <a:rPr lang="el-GR" sz="3200" dirty="0" err="1"/>
              <a:t>Ἡ</a:t>
            </a:r>
            <a:r>
              <a:rPr lang="el-GR" sz="3200" dirty="0"/>
              <a:t> ζωηρότητα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διατηρεῖ</a:t>
            </a:r>
            <a:r>
              <a:rPr lang="el-GR" sz="3200" dirty="0"/>
              <a:t> </a:t>
            </a:r>
            <a:r>
              <a:rPr lang="el-GR" sz="3200" dirty="0" err="1"/>
              <a:t>ἀμείωτο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ἐνδιαφέρον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ποικιλότητα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ἐκφορᾶς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συνίσταται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αὐξομοίωση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εὐφωνία</a:t>
            </a:r>
            <a:r>
              <a:rPr lang="el-GR" sz="3200" dirty="0"/>
              <a:t> συνίσταται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ὀρθὴ</a:t>
            </a:r>
            <a:r>
              <a:rPr lang="el-GR" sz="3200" dirty="0"/>
              <a:t> </a:t>
            </a:r>
            <a:r>
              <a:rPr lang="el-GR" sz="3200" dirty="0" err="1"/>
              <a:t>ἐναλλαγὴ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φθόγγων,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εὐχάριστο</a:t>
            </a:r>
            <a:r>
              <a:rPr lang="el-GR" sz="3200" dirty="0"/>
              <a:t> συναίσθημα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5070671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A0AB-BFD8-614A-A253-A57FC0A3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39F77-6C5E-F54D-9B04-569D7970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95308"/>
            <a:ext cx="12029242" cy="65783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 σχετίζεται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ὁμιλῶν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χειρόγραφο </a:t>
            </a:r>
            <a:r>
              <a:rPr lang="el-GR" sz="3200" dirty="0" err="1"/>
              <a:t>μνημόνειο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σκέψεών</a:t>
            </a:r>
            <a:r>
              <a:rPr lang="el-GR" sz="3200" dirty="0"/>
              <a:t> του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ὁμιλεῖ</a:t>
            </a:r>
            <a:r>
              <a:rPr lang="el-GR" sz="3200" dirty="0"/>
              <a:t> </a:t>
            </a:r>
            <a:r>
              <a:rPr lang="el-GR" sz="3200" dirty="0" err="1"/>
              <a:t>ἔχοντας</a:t>
            </a:r>
            <a:r>
              <a:rPr lang="el-GR" sz="3200" dirty="0"/>
              <a:t> </a:t>
            </a:r>
            <a:r>
              <a:rPr lang="el-GR" sz="3200" dirty="0" err="1"/>
              <a:t>ἀπομνημονεύσει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ἐκφερόμενο</a:t>
            </a:r>
            <a:r>
              <a:rPr lang="el-GR" sz="3200" dirty="0"/>
              <a:t> λόγο του.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ἐξάρτηση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ὁμιλητῆ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χειρόγραφο διασφαλίζει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πιστὴ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γραφομένων, </a:t>
            </a:r>
            <a:r>
              <a:rPr lang="el-GR" sz="3200" dirty="0" err="1"/>
              <a:t>ἀλλὰ</a:t>
            </a:r>
            <a:r>
              <a:rPr lang="el-GR" sz="3200" dirty="0"/>
              <a:t> παράλληλα </a:t>
            </a:r>
            <a:r>
              <a:rPr lang="el-GR" sz="3200" dirty="0" err="1"/>
              <a:t>ἀποχρωματίζει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ἐπισπεύδει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ἀποκτᾶ</a:t>
            </a:r>
            <a:r>
              <a:rPr lang="el-GR" sz="3200" dirty="0"/>
              <a:t> προβλήματα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προφορά. </a:t>
            </a:r>
            <a:r>
              <a:rPr lang="el-GR" sz="3200" dirty="0" err="1"/>
              <a:t>Ἀντίθετα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 «</a:t>
            </a:r>
            <a:r>
              <a:rPr lang="el-GR" sz="3200" dirty="0" err="1"/>
              <a:t>ἀπὸ</a:t>
            </a:r>
            <a:r>
              <a:rPr lang="el-GR" sz="3200" dirty="0"/>
              <a:t> στήθους»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ἀπομνημόνευση</a:t>
            </a:r>
            <a:r>
              <a:rPr lang="el-GR" sz="3200" dirty="0"/>
              <a:t>) συμβάλλει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καλίτερη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χρωματισμὸ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, δημιουργώντας </a:t>
            </a:r>
            <a:r>
              <a:rPr lang="el-GR" sz="3200" dirty="0" err="1"/>
              <a:t>καὶ</a:t>
            </a:r>
            <a:r>
              <a:rPr lang="el-GR" sz="3200" dirty="0"/>
              <a:t> μία </a:t>
            </a:r>
            <a:r>
              <a:rPr lang="el-GR" sz="3200" dirty="0" err="1"/>
              <a:t>ἀμεσότητα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του.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Τέλος, μία </a:t>
            </a:r>
            <a:r>
              <a:rPr lang="el-GR" sz="3200" dirty="0" err="1"/>
              <a:t>ἄλλη</a:t>
            </a:r>
            <a:r>
              <a:rPr lang="el-GR" sz="3200" dirty="0"/>
              <a:t> παράμετρος </a:t>
            </a:r>
            <a:r>
              <a:rPr lang="el-GR" sz="3200" dirty="0" err="1"/>
              <a:t>ποὺ</a:t>
            </a:r>
            <a:r>
              <a:rPr lang="el-GR" sz="3200" dirty="0"/>
              <a:t> συμβάλλει </a:t>
            </a:r>
            <a:r>
              <a:rPr lang="el-GR" sz="3200" dirty="0" err="1"/>
              <a:t>θετικὰ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ἀρνητικὰ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συνάντηση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τῶν</a:t>
            </a:r>
            <a:r>
              <a:rPr lang="el-GR" sz="3200" dirty="0"/>
              <a:t> κινήσεων </a:t>
            </a:r>
            <a:r>
              <a:rPr lang="el-GR" sz="3200" dirty="0" err="1"/>
              <a:t>τοῦ</a:t>
            </a:r>
            <a:r>
              <a:rPr lang="el-GR" sz="3200" dirty="0"/>
              <a:t> σώματός του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571588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793E5-F947-3640-8F74-EDB512D9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2FC59-5A8D-B040-AFEB-2B7E7C675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33165"/>
            <a:ext cx="12011486" cy="66538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500" dirty="0" err="1"/>
              <a:t>Στὴ</a:t>
            </a:r>
            <a:r>
              <a:rPr lang="el-GR" sz="3500" dirty="0"/>
              <a:t> </a:t>
            </a:r>
            <a:r>
              <a:rPr lang="el-GR" sz="3500" dirty="0" err="1"/>
              <a:t>ρητορικὴ</a:t>
            </a:r>
            <a:r>
              <a:rPr lang="el-GR" sz="3500" dirty="0"/>
              <a:t> τέχνη (γενικότερα) «</a:t>
            </a:r>
            <a:r>
              <a:rPr lang="el-GR" sz="3500" dirty="0" err="1"/>
              <a:t>μιμικὴ</a:t>
            </a:r>
            <a:r>
              <a:rPr lang="el-GR" sz="3500" dirty="0"/>
              <a:t>»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διδασκαλία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σωστοῦ</a:t>
            </a:r>
            <a:r>
              <a:rPr lang="el-GR" sz="3500" dirty="0"/>
              <a:t> τρόπου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σωματικῶν</a:t>
            </a:r>
            <a:r>
              <a:rPr lang="el-GR" sz="3500" dirty="0"/>
              <a:t> κινήσεων, </a:t>
            </a:r>
            <a:r>
              <a:rPr lang="el-GR" sz="3500" dirty="0" err="1"/>
              <a:t>οἱ</a:t>
            </a:r>
            <a:r>
              <a:rPr lang="el-GR" sz="3500" dirty="0"/>
              <a:t> </a:t>
            </a:r>
            <a:r>
              <a:rPr lang="el-GR" sz="3500" dirty="0" err="1"/>
              <a:t>ὁποῖες</a:t>
            </a:r>
            <a:r>
              <a:rPr lang="el-GR" sz="3500" dirty="0"/>
              <a:t> συνοδεύουν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ἐκφορὰ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λόγου.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φυσικὸ</a:t>
            </a:r>
            <a:r>
              <a:rPr lang="el-GR" sz="3500" dirty="0"/>
              <a:t> </a:t>
            </a:r>
            <a:r>
              <a:rPr lang="el-GR" sz="3500" dirty="0" err="1"/>
              <a:t>ἐπακόλουθο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ρητορικοῦ</a:t>
            </a:r>
            <a:r>
              <a:rPr lang="el-GR" sz="3500" dirty="0"/>
              <a:t> λόγου </a:t>
            </a:r>
            <a:r>
              <a:rPr lang="el-GR" sz="3500" dirty="0" err="1"/>
              <a:t>νὰ</a:t>
            </a:r>
            <a:r>
              <a:rPr lang="el-GR" sz="3500" dirty="0"/>
              <a:t> συνοδεύεται </a:t>
            </a:r>
            <a:r>
              <a:rPr lang="el-GR" sz="3500" dirty="0" err="1"/>
              <a:t>ἀπὸ</a:t>
            </a:r>
            <a:r>
              <a:rPr lang="el-GR" sz="3500" dirty="0"/>
              <a:t> κινήσεις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χεριῶν</a:t>
            </a:r>
            <a:r>
              <a:rPr lang="el-GR" sz="3500" dirty="0"/>
              <a:t>, </a:t>
            </a:r>
            <a:r>
              <a:rPr lang="el-GR" sz="3500" dirty="0" err="1"/>
              <a:t>οἱ</a:t>
            </a:r>
            <a:r>
              <a:rPr lang="el-GR" sz="3500" dirty="0"/>
              <a:t> </a:t>
            </a:r>
            <a:r>
              <a:rPr lang="el-GR" sz="3500" dirty="0" err="1"/>
              <a:t>ὁποῖες</a:t>
            </a:r>
            <a:r>
              <a:rPr lang="el-GR" sz="3500" dirty="0"/>
              <a:t> </a:t>
            </a:r>
            <a:r>
              <a:rPr lang="el-GR" sz="3500" dirty="0" err="1"/>
              <a:t>καθιστοῦν</a:t>
            </a:r>
            <a:r>
              <a:rPr lang="el-GR" sz="3500" dirty="0"/>
              <a:t> παραστατικότερη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ὁμιλία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βοηθοῦν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ρήτορα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ἐξωτερικεύσει</a:t>
            </a:r>
            <a:r>
              <a:rPr lang="el-GR" sz="3500" dirty="0"/>
              <a:t> </a:t>
            </a:r>
            <a:r>
              <a:rPr lang="el-GR" sz="3500" dirty="0" err="1"/>
              <a:t>καλίτερα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ἐκφερόμενο</a:t>
            </a:r>
            <a:r>
              <a:rPr lang="el-GR" sz="3500" dirty="0"/>
              <a:t> λόγο του. </a:t>
            </a:r>
            <a:r>
              <a:rPr lang="el-GR" sz="3500" dirty="0" err="1"/>
              <a:t>Ἡ</a:t>
            </a:r>
            <a:r>
              <a:rPr lang="el-GR" sz="3500" dirty="0"/>
              <a:t> κίνηση, </a:t>
            </a:r>
            <a:r>
              <a:rPr lang="el-GR" sz="3500" dirty="0" err="1"/>
              <a:t>ἄλλωστε</a:t>
            </a:r>
            <a:r>
              <a:rPr lang="el-GR" sz="3500" dirty="0"/>
              <a:t>,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συνοδευτικὸ</a:t>
            </a:r>
            <a:r>
              <a:rPr lang="el-GR" sz="3500" dirty="0"/>
              <a:t> </a:t>
            </a:r>
            <a:r>
              <a:rPr lang="el-GR" sz="3500" dirty="0" err="1"/>
              <a:t>στοιχεῖο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ζωῆς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δὲ</a:t>
            </a:r>
            <a:r>
              <a:rPr lang="el-GR" sz="3500" dirty="0"/>
              <a:t> </a:t>
            </a:r>
            <a:r>
              <a:rPr lang="el-GR" sz="3500" dirty="0" err="1"/>
              <a:t>ἔλλειψή</a:t>
            </a:r>
            <a:r>
              <a:rPr lang="el-GR" sz="3500" dirty="0"/>
              <a:t> της προσιδιάζει </a:t>
            </a:r>
            <a:r>
              <a:rPr lang="el-GR" sz="3500" dirty="0" err="1"/>
              <a:t>στὴν</a:t>
            </a:r>
            <a:r>
              <a:rPr lang="el-GR" sz="3500" dirty="0"/>
              <a:t> κατάσταση </a:t>
            </a:r>
            <a:r>
              <a:rPr lang="el-GR" sz="3500" dirty="0" err="1"/>
              <a:t>τοῦ</a:t>
            </a:r>
            <a:r>
              <a:rPr lang="el-GR" sz="3500" dirty="0"/>
              <a:t> θανάτου. </a:t>
            </a:r>
            <a:r>
              <a:rPr lang="el-GR" sz="3500" dirty="0" err="1"/>
              <a:t>Ἑπομένως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κίνηση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χεριῶν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ἐκκλησιαστικοῦ</a:t>
            </a:r>
            <a:r>
              <a:rPr lang="el-GR" sz="3500" dirty="0"/>
              <a:t> ρήτορα δηλώνει, </a:t>
            </a:r>
            <a:r>
              <a:rPr lang="el-GR" sz="3500" dirty="0" err="1"/>
              <a:t>αὐτόματα</a:t>
            </a:r>
            <a:r>
              <a:rPr lang="el-GR" sz="3500" dirty="0"/>
              <a:t>, </a:t>
            </a:r>
            <a:r>
              <a:rPr lang="el-GR" sz="3500" dirty="0" err="1"/>
              <a:t>τὴ</a:t>
            </a:r>
            <a:r>
              <a:rPr lang="el-GR" sz="3500" dirty="0"/>
              <a:t> ζωτικότητα </a:t>
            </a:r>
            <a:r>
              <a:rPr lang="el-GR" sz="3500" dirty="0" err="1"/>
              <a:t>τοῦ</a:t>
            </a:r>
            <a:r>
              <a:rPr lang="el-GR" sz="3500" dirty="0"/>
              <a:t> λόγου του.</a:t>
            </a:r>
            <a:endParaRPr lang="en-GR" sz="3500" dirty="0"/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Ἡ</a:t>
            </a:r>
            <a:r>
              <a:rPr lang="el-GR" sz="3500" dirty="0"/>
              <a:t> χειρονομία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ἔκφραση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φυσιογνωμίας συμπληρώνει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λεκτικὸ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ρήτορα.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τὶς</a:t>
            </a:r>
            <a:r>
              <a:rPr lang="el-GR" sz="3500" dirty="0"/>
              <a:t> κινήσεις </a:t>
            </a:r>
            <a:r>
              <a:rPr lang="el-GR" sz="3500" dirty="0" err="1"/>
              <a:t>τοῦ</a:t>
            </a:r>
            <a:r>
              <a:rPr lang="el-GR" sz="3500" dirty="0"/>
              <a:t> σώματός του,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ἐκκλησιαστικὸς</a:t>
            </a:r>
            <a:r>
              <a:rPr lang="el-GR" sz="3500" dirty="0"/>
              <a:t> ρήτορας </a:t>
            </a:r>
            <a:r>
              <a:rPr lang="el-GR" sz="3500" dirty="0" err="1"/>
              <a:t>ἐκφράζει</a:t>
            </a:r>
            <a:r>
              <a:rPr lang="el-GR" sz="3500" dirty="0"/>
              <a:t> </a:t>
            </a:r>
            <a:r>
              <a:rPr lang="el-GR" sz="3500" dirty="0" err="1"/>
              <a:t>τὸσο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κατάσταση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ψυχῆς</a:t>
            </a:r>
            <a:r>
              <a:rPr lang="el-GR" sz="3500" dirty="0"/>
              <a:t> του, </a:t>
            </a:r>
            <a:r>
              <a:rPr lang="el-GR" sz="3500" dirty="0" err="1"/>
              <a:t>ὅσο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ἰδιαιτερότητα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ἐννοιῶν</a:t>
            </a:r>
            <a:r>
              <a:rPr lang="el-GR" sz="3500" dirty="0"/>
              <a:t>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χρησιμοποιεῖ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λόγο του. </a:t>
            </a:r>
            <a:r>
              <a:rPr lang="el-GR" sz="3500" dirty="0" err="1"/>
              <a:t>Ἐκφράζει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ὕπαρξη</a:t>
            </a:r>
            <a:r>
              <a:rPr lang="el-GR" sz="3500" dirty="0"/>
              <a:t> </a:t>
            </a:r>
            <a:r>
              <a:rPr lang="el-GR" sz="3500" dirty="0" err="1"/>
              <a:t>ἤ</a:t>
            </a:r>
            <a:r>
              <a:rPr lang="el-GR" sz="3500" dirty="0"/>
              <a:t> </a:t>
            </a:r>
            <a:r>
              <a:rPr lang="el-GR" sz="3500" dirty="0" err="1"/>
              <a:t>ἀπουσία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ἱεροπρέπειας</a:t>
            </a:r>
            <a:r>
              <a:rPr lang="el-GR" sz="3500" dirty="0"/>
              <a:t>, </a:t>
            </a:r>
            <a:r>
              <a:rPr lang="el-GR" sz="3500" dirty="0" err="1"/>
              <a:t>τοῦ</a:t>
            </a:r>
            <a:r>
              <a:rPr lang="el-GR" sz="3500" dirty="0"/>
              <a:t> ζήλου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ἐπικοινωνιακῶν</a:t>
            </a:r>
            <a:r>
              <a:rPr lang="el-GR" sz="3500" dirty="0"/>
              <a:t> του δυνατοτήτων.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τρόπο </a:t>
            </a:r>
            <a:r>
              <a:rPr lang="el-GR" sz="3500" dirty="0" err="1"/>
              <a:t>αὐτό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ὅραση</a:t>
            </a:r>
            <a:r>
              <a:rPr lang="el-GR" sz="3500" dirty="0"/>
              <a:t> </a:t>
            </a:r>
            <a:r>
              <a:rPr lang="el-GR" sz="3500" dirty="0" err="1"/>
              <a:t>συνεπικουρεῖ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ἀκοή</a:t>
            </a:r>
            <a:r>
              <a:rPr lang="el-GR" sz="3500" dirty="0"/>
              <a:t>, συμβάλλοντας περισσότερο </a:t>
            </a:r>
            <a:r>
              <a:rPr lang="el-GR" sz="3500" dirty="0" err="1"/>
              <a:t>στὴν</a:t>
            </a:r>
            <a:r>
              <a:rPr lang="el-GR" sz="3500" dirty="0"/>
              <a:t> </a:t>
            </a:r>
            <a:r>
              <a:rPr lang="el-GR" sz="3500" dirty="0" err="1"/>
              <a:t>ἐπικοινωνία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ὁμιλητῆ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ἀκροτήριό</a:t>
            </a:r>
            <a:r>
              <a:rPr lang="el-GR" sz="3500" dirty="0"/>
              <a:t> του.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51379665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222A-650B-9D4E-AD72-4A5E2A7E6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8AE78-1D42-0145-BC66-DA6A10305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106531"/>
            <a:ext cx="11958221" cy="662141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l-GR" sz="7600" dirty="0"/>
              <a:t>• </a:t>
            </a:r>
            <a:r>
              <a:rPr lang="el-GR" sz="7600" dirty="0" err="1"/>
              <a:t>Εἶναι</a:t>
            </a:r>
            <a:r>
              <a:rPr lang="el-GR" sz="7600" dirty="0"/>
              <a:t>, </a:t>
            </a:r>
            <a:r>
              <a:rPr lang="el-GR" sz="7600" dirty="0" err="1"/>
              <a:t>ὅμως</a:t>
            </a:r>
            <a:r>
              <a:rPr lang="el-GR" sz="7600" dirty="0"/>
              <a:t>, </a:t>
            </a:r>
            <a:r>
              <a:rPr lang="el-GR" sz="7600" dirty="0" err="1"/>
              <a:t>προφανὲς</a:t>
            </a:r>
            <a:r>
              <a:rPr lang="el-GR" sz="7600" dirty="0"/>
              <a:t> </a:t>
            </a:r>
            <a:r>
              <a:rPr lang="el-GR" sz="7600" dirty="0" err="1"/>
              <a:t>ὅτι</a:t>
            </a:r>
            <a:r>
              <a:rPr lang="el-GR" sz="7600" dirty="0"/>
              <a:t> </a:t>
            </a:r>
            <a:r>
              <a:rPr lang="el-GR" sz="7600" dirty="0" err="1"/>
              <a:t>ἐνῶ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μετριασμένες κινήσεις </a:t>
            </a:r>
            <a:r>
              <a:rPr lang="el-GR" sz="7600" dirty="0" err="1"/>
              <a:t>τῶν</a:t>
            </a:r>
            <a:r>
              <a:rPr lang="el-GR" sz="7600" dirty="0"/>
              <a:t> </a:t>
            </a:r>
            <a:r>
              <a:rPr lang="el-GR" sz="7600" dirty="0" err="1"/>
              <a:t>χεριῶν</a:t>
            </a:r>
            <a:r>
              <a:rPr lang="el-GR" sz="7600" dirty="0"/>
              <a:t> </a:t>
            </a:r>
            <a:r>
              <a:rPr lang="el-GR" sz="7600" dirty="0" err="1"/>
              <a:t>καθιστοῦν</a:t>
            </a:r>
            <a:r>
              <a:rPr lang="el-GR" sz="7600" dirty="0"/>
              <a:t> </a:t>
            </a:r>
            <a:r>
              <a:rPr lang="el-GR" sz="7600" dirty="0" err="1"/>
              <a:t>ζωντανὸ</a:t>
            </a:r>
            <a:r>
              <a:rPr lang="el-GR" sz="7600" dirty="0"/>
              <a:t> </a:t>
            </a:r>
            <a:r>
              <a:rPr lang="el-GR" sz="7600" dirty="0" err="1"/>
              <a:t>τὸν</a:t>
            </a:r>
            <a:r>
              <a:rPr lang="el-GR" sz="7600" dirty="0"/>
              <a:t> </a:t>
            </a:r>
            <a:r>
              <a:rPr lang="el-GR" sz="7600" dirty="0" err="1"/>
              <a:t>ἐκφερόμενο</a:t>
            </a:r>
            <a:r>
              <a:rPr lang="el-GR" sz="7600" dirty="0"/>
              <a:t> λόγο (προσδίδοντάς του, παράλληλα, </a:t>
            </a:r>
            <a:r>
              <a:rPr lang="el-GR" sz="7600" dirty="0" err="1"/>
              <a:t>τὴν</a:t>
            </a:r>
            <a:r>
              <a:rPr lang="el-GR" sz="7600" dirty="0"/>
              <a:t> </a:t>
            </a:r>
            <a:r>
              <a:rPr lang="el-GR" sz="7600" dirty="0" err="1"/>
              <a:t>ἀπαραίτητη</a:t>
            </a:r>
            <a:r>
              <a:rPr lang="el-GR" sz="7600" dirty="0"/>
              <a:t> </a:t>
            </a:r>
            <a:r>
              <a:rPr lang="el-GR" sz="7600" dirty="0" err="1"/>
              <a:t>πειθὼ</a:t>
            </a:r>
            <a:r>
              <a:rPr lang="el-GR" sz="7600" dirty="0"/>
              <a:t>),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ὅποια</a:t>
            </a:r>
            <a:r>
              <a:rPr lang="el-GR" sz="7600" dirty="0"/>
              <a:t> </a:t>
            </a:r>
            <a:r>
              <a:rPr lang="el-GR" sz="7600" dirty="0" err="1"/>
              <a:t>ὑπερβολὴ</a:t>
            </a:r>
            <a:r>
              <a:rPr lang="el-GR" sz="7600" dirty="0"/>
              <a:t> </a:t>
            </a:r>
            <a:r>
              <a:rPr lang="el-GR" sz="7600" dirty="0" err="1"/>
              <a:t>ἐπιφέρει</a:t>
            </a:r>
            <a:r>
              <a:rPr lang="el-GR" sz="7600" dirty="0"/>
              <a:t> </a:t>
            </a:r>
            <a:r>
              <a:rPr lang="el-GR" sz="7600" dirty="0" err="1"/>
              <a:t>ἀντίθετα</a:t>
            </a:r>
            <a:r>
              <a:rPr lang="el-GR" sz="7600" dirty="0"/>
              <a:t> </a:t>
            </a:r>
            <a:r>
              <a:rPr lang="el-GR" sz="7600" dirty="0" err="1"/>
              <a:t>ἀποτελέσματα</a:t>
            </a:r>
            <a:r>
              <a:rPr lang="el-GR" sz="7600" dirty="0"/>
              <a:t>, καταστρατηγώντας </a:t>
            </a:r>
            <a:r>
              <a:rPr lang="el-GR" sz="7600" dirty="0" err="1"/>
              <a:t>τὴ</a:t>
            </a:r>
            <a:r>
              <a:rPr lang="el-GR" sz="7600" dirty="0"/>
              <a:t> σεμνότητα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ἱεροπρέπεια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</a:t>
            </a:r>
            <a:r>
              <a:rPr lang="el-GR" sz="7600" dirty="0" err="1"/>
              <a:t>ἐκκλησιαστικοῦ</a:t>
            </a:r>
            <a:r>
              <a:rPr lang="el-GR" sz="7600" dirty="0"/>
              <a:t> λόγου </a:t>
            </a:r>
            <a:r>
              <a:rPr lang="el-GR" sz="7600" dirty="0" err="1"/>
              <a:t>καὶ</a:t>
            </a:r>
            <a:r>
              <a:rPr lang="el-GR" sz="7600" dirty="0"/>
              <a:t> καθιστώντας </a:t>
            </a:r>
            <a:r>
              <a:rPr lang="el-GR" sz="7600" dirty="0" err="1"/>
              <a:t>τὸν</a:t>
            </a:r>
            <a:r>
              <a:rPr lang="el-GR" sz="7600" dirty="0"/>
              <a:t> </a:t>
            </a:r>
            <a:r>
              <a:rPr lang="el-GR" sz="7600" dirty="0" err="1"/>
              <a:t>ἐκκλησιαστικὸ</a:t>
            </a:r>
            <a:r>
              <a:rPr lang="el-GR" sz="7600" dirty="0"/>
              <a:t> ρήτορα </a:t>
            </a:r>
            <a:r>
              <a:rPr lang="el-GR" sz="7600" dirty="0" err="1"/>
              <a:t>ὡς</a:t>
            </a:r>
            <a:r>
              <a:rPr lang="el-GR" sz="7600" dirty="0"/>
              <a:t> </a:t>
            </a:r>
            <a:r>
              <a:rPr lang="el-GR" sz="7600" dirty="0" err="1"/>
              <a:t>ἕνα</a:t>
            </a:r>
            <a:r>
              <a:rPr lang="el-GR" sz="7600" dirty="0"/>
              <a:t> </a:t>
            </a:r>
            <a:r>
              <a:rPr lang="el-GR" sz="7600" dirty="0" err="1"/>
              <a:t>εὐτράπελο</a:t>
            </a:r>
            <a:r>
              <a:rPr lang="el-GR" sz="7600" dirty="0"/>
              <a:t> θέαμα </a:t>
            </a:r>
            <a:r>
              <a:rPr lang="el-GR" sz="7600" dirty="0" err="1"/>
              <a:t>στὰ</a:t>
            </a:r>
            <a:r>
              <a:rPr lang="el-GR" sz="7600" dirty="0"/>
              <a:t> μάτια </a:t>
            </a:r>
            <a:r>
              <a:rPr lang="el-GR" sz="7600" dirty="0" err="1"/>
              <a:t>τῶν</a:t>
            </a:r>
            <a:r>
              <a:rPr lang="el-GR" sz="7600" dirty="0"/>
              <a:t> </a:t>
            </a:r>
            <a:r>
              <a:rPr lang="el-GR" sz="7600" dirty="0" err="1"/>
              <a:t>ἀκροατῶν</a:t>
            </a:r>
            <a:r>
              <a:rPr lang="el-GR" sz="7600" dirty="0"/>
              <a:t> του. </a:t>
            </a:r>
            <a:r>
              <a:rPr lang="el-GR" sz="7600" dirty="0" err="1"/>
              <a:t>Στὴν</a:t>
            </a:r>
            <a:r>
              <a:rPr lang="el-GR" sz="7600" dirty="0"/>
              <a:t> περίπτωση </a:t>
            </a:r>
            <a:r>
              <a:rPr lang="el-GR" sz="7600" dirty="0" err="1"/>
              <a:t>αὐτή</a:t>
            </a:r>
            <a:r>
              <a:rPr lang="el-GR" sz="7600" dirty="0"/>
              <a:t>, </a:t>
            </a:r>
            <a:r>
              <a:rPr lang="el-GR" sz="7600" dirty="0" err="1"/>
              <a:t>ὅμως</a:t>
            </a:r>
            <a:r>
              <a:rPr lang="el-GR" sz="7600" dirty="0"/>
              <a:t>, </a:t>
            </a:r>
            <a:r>
              <a:rPr lang="el-GR" sz="7600" dirty="0" err="1"/>
              <a:t>δὲν</a:t>
            </a:r>
            <a:r>
              <a:rPr lang="el-GR" sz="7600" dirty="0"/>
              <a:t> </a:t>
            </a:r>
            <a:r>
              <a:rPr lang="el-GR" sz="7600" dirty="0" err="1"/>
              <a:t>μπορεῖ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οἰκοδομηθεῖ</a:t>
            </a:r>
            <a:r>
              <a:rPr lang="el-GR" sz="7600" dirty="0"/>
              <a:t> κάποια σχέση </a:t>
            </a:r>
            <a:r>
              <a:rPr lang="el-GR" sz="7600" dirty="0" err="1"/>
              <a:t>ἀνάμεσα</a:t>
            </a:r>
            <a:r>
              <a:rPr lang="el-GR" sz="7600" dirty="0"/>
              <a:t> </a:t>
            </a:r>
            <a:r>
              <a:rPr lang="el-GR" sz="7600" dirty="0" err="1"/>
              <a:t>στὸν</a:t>
            </a:r>
            <a:r>
              <a:rPr lang="el-GR" sz="7600" dirty="0"/>
              <a:t> </a:t>
            </a:r>
            <a:r>
              <a:rPr lang="el-GR" sz="7600" dirty="0" err="1"/>
              <a:t>ἐκκλησιαστικὸ</a:t>
            </a:r>
            <a:r>
              <a:rPr lang="el-GR" sz="7600" dirty="0"/>
              <a:t> ρήτορα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τὸ</a:t>
            </a:r>
            <a:r>
              <a:rPr lang="el-GR" sz="7600" dirty="0"/>
              <a:t> </a:t>
            </a:r>
            <a:r>
              <a:rPr lang="el-GR" sz="7600" dirty="0" err="1"/>
              <a:t>ἀκροατήριό</a:t>
            </a:r>
            <a:r>
              <a:rPr lang="el-GR" sz="7600" dirty="0"/>
              <a:t> του.</a:t>
            </a:r>
            <a:endParaRPr lang="en-GR" sz="7600" dirty="0"/>
          </a:p>
          <a:p>
            <a:pPr marL="0" indent="0">
              <a:buNone/>
            </a:pPr>
            <a:r>
              <a:rPr lang="el-GR" sz="7600" dirty="0"/>
              <a:t>•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ἦταν</a:t>
            </a:r>
            <a:r>
              <a:rPr lang="el-GR" sz="7600" dirty="0"/>
              <a:t> χρήσιμο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ἐπισημάνουμε</a:t>
            </a:r>
            <a:r>
              <a:rPr lang="el-GR" sz="7600" dirty="0"/>
              <a:t> κάποιες </a:t>
            </a:r>
            <a:r>
              <a:rPr lang="el-GR" sz="7600" dirty="0" err="1"/>
              <a:t>ἐπιμέρους</a:t>
            </a:r>
            <a:r>
              <a:rPr lang="el-GR" sz="7600" dirty="0"/>
              <a:t> </a:t>
            </a:r>
            <a:r>
              <a:rPr lang="el-GR" sz="7600" dirty="0" err="1"/>
              <a:t>πτυχὲς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θέματος </a:t>
            </a:r>
            <a:r>
              <a:rPr lang="el-GR" sz="7600" dirty="0" err="1"/>
              <a:t>τῶν</a:t>
            </a:r>
            <a:r>
              <a:rPr lang="el-GR" sz="7600" dirty="0"/>
              <a:t> κινήσεων </a:t>
            </a:r>
            <a:r>
              <a:rPr lang="el-GR" sz="7600" dirty="0" err="1"/>
              <a:t>τοῦ</a:t>
            </a:r>
            <a:r>
              <a:rPr lang="el-GR" sz="7600" dirty="0"/>
              <a:t> σώματος: </a:t>
            </a:r>
            <a:r>
              <a:rPr lang="el-GR" sz="7600" dirty="0" err="1"/>
              <a:t>τὸ</a:t>
            </a:r>
            <a:r>
              <a:rPr lang="el-GR" sz="7600" dirty="0"/>
              <a:t> κεφάλι </a:t>
            </a:r>
            <a:r>
              <a:rPr lang="el-GR" sz="7600" dirty="0" err="1"/>
              <a:t>τοῦ</a:t>
            </a:r>
            <a:r>
              <a:rPr lang="el-GR" sz="7600" dirty="0"/>
              <a:t> </a:t>
            </a:r>
            <a:r>
              <a:rPr lang="el-GR" sz="7600" dirty="0" err="1"/>
              <a:t>ἐκκλησιαστικοῦ</a:t>
            </a:r>
            <a:r>
              <a:rPr lang="el-GR" sz="7600" dirty="0"/>
              <a:t> ρήτορα </a:t>
            </a:r>
            <a:r>
              <a:rPr lang="el-GR" sz="7600" dirty="0" err="1"/>
              <a:t>δὲν</a:t>
            </a:r>
            <a:r>
              <a:rPr lang="el-GR" sz="7600" dirty="0"/>
              <a:t> πρέπει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εὑρίσκεται</a:t>
            </a:r>
            <a:r>
              <a:rPr lang="el-GR" sz="7600" dirty="0"/>
              <a:t> </a:t>
            </a:r>
            <a:r>
              <a:rPr lang="el-GR" sz="7600" dirty="0" err="1"/>
              <a:t>σὲ</a:t>
            </a:r>
            <a:r>
              <a:rPr lang="el-GR" sz="7600" dirty="0"/>
              <a:t> κλίση (</a:t>
            </a:r>
            <a:r>
              <a:rPr lang="el-GR" sz="7600" dirty="0" err="1"/>
              <a:t>ἐπειδὴ</a:t>
            </a:r>
            <a:r>
              <a:rPr lang="el-GR" sz="7600" dirty="0"/>
              <a:t> </a:t>
            </a:r>
            <a:r>
              <a:rPr lang="el-GR" sz="7600" dirty="0" err="1"/>
              <a:t>ἴσως</a:t>
            </a:r>
            <a:r>
              <a:rPr lang="el-GR" sz="7600" dirty="0"/>
              <a:t> θέλει </a:t>
            </a:r>
            <a:r>
              <a:rPr lang="el-GR" sz="7600" dirty="0" err="1"/>
              <a:t>νὰ</a:t>
            </a:r>
            <a:r>
              <a:rPr lang="el-GR" sz="7600" dirty="0"/>
              <a:t> δηλώσει </a:t>
            </a:r>
            <a:r>
              <a:rPr lang="el-GR" sz="7600" dirty="0" err="1"/>
              <a:t>τὴν</a:t>
            </a:r>
            <a:r>
              <a:rPr lang="el-GR" sz="7600" dirty="0"/>
              <a:t> ταπείνωσή του), </a:t>
            </a:r>
            <a:r>
              <a:rPr lang="el-GR" sz="7600" dirty="0" err="1"/>
              <a:t>ἀλλὰ</a:t>
            </a:r>
            <a:r>
              <a:rPr lang="el-GR" sz="7600" dirty="0"/>
              <a:t> </a:t>
            </a:r>
            <a:r>
              <a:rPr lang="el-GR" sz="7600" dirty="0" err="1"/>
              <a:t>οὔτε</a:t>
            </a:r>
            <a:r>
              <a:rPr lang="el-GR" sz="7600" dirty="0"/>
              <a:t>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σὲ</a:t>
            </a:r>
            <a:r>
              <a:rPr lang="el-GR" sz="7600" dirty="0"/>
              <a:t> </a:t>
            </a:r>
            <a:r>
              <a:rPr lang="el-GR" sz="7600" dirty="0" err="1"/>
              <a:t>ἀνάταση</a:t>
            </a:r>
            <a:r>
              <a:rPr lang="el-GR" sz="7600" dirty="0"/>
              <a:t> (</a:t>
            </a:r>
            <a:r>
              <a:rPr lang="el-GR" sz="7600" dirty="0" err="1"/>
              <a:t>γεγονὸς</a:t>
            </a:r>
            <a:r>
              <a:rPr lang="el-GR" sz="7600" dirty="0"/>
              <a:t> </a:t>
            </a:r>
            <a:r>
              <a:rPr lang="el-GR" sz="7600" dirty="0" err="1"/>
              <a:t>ποὺ</a:t>
            </a:r>
            <a:r>
              <a:rPr lang="el-GR" sz="7600" dirty="0"/>
              <a:t>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ὑποδήλωνε</a:t>
            </a:r>
            <a:r>
              <a:rPr lang="el-GR" sz="7600" dirty="0"/>
              <a:t> </a:t>
            </a:r>
            <a:r>
              <a:rPr lang="el-GR" sz="7600" dirty="0" err="1"/>
              <a:t>τὴν</a:t>
            </a:r>
            <a:r>
              <a:rPr lang="el-GR" sz="7600" dirty="0"/>
              <a:t> </a:t>
            </a:r>
            <a:r>
              <a:rPr lang="el-GR" sz="7600" dirty="0" err="1"/>
              <a:t>ἀλαζονία</a:t>
            </a:r>
            <a:r>
              <a:rPr lang="el-GR" sz="7600" dirty="0"/>
              <a:t> του). </a:t>
            </a:r>
            <a:r>
              <a:rPr lang="el-GR" sz="7600" dirty="0" err="1"/>
              <a:t>Ἡ</a:t>
            </a:r>
            <a:r>
              <a:rPr lang="el-GR" sz="7600" dirty="0"/>
              <a:t> κατάλληλη κίνηση </a:t>
            </a:r>
            <a:r>
              <a:rPr lang="el-GR" sz="7600" dirty="0" err="1"/>
              <a:t>τῆς</a:t>
            </a:r>
            <a:r>
              <a:rPr lang="el-GR" sz="7600" dirty="0"/>
              <a:t> </a:t>
            </a:r>
            <a:r>
              <a:rPr lang="el-GR" sz="7600" dirty="0" err="1"/>
              <a:t>κεφαλῆς</a:t>
            </a:r>
            <a:r>
              <a:rPr lang="el-GR" sz="7600" dirty="0"/>
              <a:t>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μποροῦσε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ὑποβοηθήσει</a:t>
            </a:r>
            <a:r>
              <a:rPr lang="el-GR" sz="7600" dirty="0"/>
              <a:t> </a:t>
            </a:r>
            <a:r>
              <a:rPr lang="el-GR" sz="7600" dirty="0" err="1"/>
              <a:t>ὥστε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δηλωθεῖ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ἄρνηση</a:t>
            </a:r>
            <a:r>
              <a:rPr lang="el-GR" sz="7600" dirty="0"/>
              <a:t> </a:t>
            </a:r>
            <a:r>
              <a:rPr lang="el-GR" sz="7600" dirty="0" err="1"/>
              <a:t>ἤ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κατάφαση,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εὐλάβεια</a:t>
            </a:r>
            <a:r>
              <a:rPr lang="el-GR" sz="7600" dirty="0"/>
              <a:t>,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ἀμφιβολία</a:t>
            </a:r>
            <a:r>
              <a:rPr lang="el-GR" sz="7600" dirty="0"/>
              <a:t>, </a:t>
            </a:r>
            <a:r>
              <a:rPr lang="el-GR" sz="7600" dirty="0" err="1"/>
              <a:t>ὁ</a:t>
            </a:r>
            <a:r>
              <a:rPr lang="el-GR" sz="7600" dirty="0"/>
              <a:t> </a:t>
            </a:r>
            <a:r>
              <a:rPr lang="el-GR" sz="7600" dirty="0" err="1"/>
              <a:t>θαυμασμὸς</a:t>
            </a:r>
            <a:r>
              <a:rPr lang="el-GR" sz="7600" dirty="0"/>
              <a:t>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ἀγανάκτηση</a:t>
            </a:r>
            <a:r>
              <a:rPr lang="el-GR" sz="7600" dirty="0"/>
              <a:t>. </a:t>
            </a:r>
            <a:r>
              <a:rPr lang="el-GR" sz="7600" dirty="0" err="1"/>
              <a:t>Ἀλλὰ</a:t>
            </a:r>
            <a:r>
              <a:rPr lang="el-GR" sz="7600" dirty="0"/>
              <a:t>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μὲ</a:t>
            </a:r>
            <a:r>
              <a:rPr lang="el-GR" sz="7600" dirty="0"/>
              <a:t> </a:t>
            </a:r>
            <a:r>
              <a:rPr lang="el-GR" sz="7600" dirty="0" err="1"/>
              <a:t>τὸ</a:t>
            </a:r>
            <a:r>
              <a:rPr lang="el-GR" sz="7600" dirty="0"/>
              <a:t> κατάλληλο βλέμμα </a:t>
            </a:r>
            <a:r>
              <a:rPr lang="el-GR" sz="7600" dirty="0" err="1"/>
              <a:t>πρὸς</a:t>
            </a:r>
            <a:r>
              <a:rPr lang="el-GR" sz="7600" dirty="0"/>
              <a:t> </a:t>
            </a:r>
            <a:r>
              <a:rPr lang="el-GR" sz="7600" dirty="0" err="1"/>
              <a:t>τοὺς</a:t>
            </a:r>
            <a:r>
              <a:rPr lang="el-GR" sz="7600" dirty="0"/>
              <a:t> </a:t>
            </a:r>
            <a:r>
              <a:rPr lang="el-GR" sz="7600" dirty="0" err="1"/>
              <a:t>ἀκροατές</a:t>
            </a:r>
            <a:r>
              <a:rPr lang="el-GR" sz="7600" dirty="0"/>
              <a:t>, </a:t>
            </a:r>
            <a:r>
              <a:rPr lang="el-GR" sz="7600" dirty="0" err="1"/>
              <a:t>ὁ</a:t>
            </a:r>
            <a:r>
              <a:rPr lang="el-GR" sz="7600" dirty="0"/>
              <a:t> </a:t>
            </a:r>
            <a:r>
              <a:rPr lang="el-GR" sz="7600" dirty="0" err="1"/>
              <a:t>ἐκκλησιαστικὸς</a:t>
            </a:r>
            <a:r>
              <a:rPr lang="el-GR" sz="7600" dirty="0"/>
              <a:t> ρήτορας </a:t>
            </a:r>
            <a:r>
              <a:rPr lang="el-GR" sz="7600" dirty="0" err="1"/>
              <a:t>μπορεῖ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ἐνισχύσει</a:t>
            </a:r>
            <a:r>
              <a:rPr lang="el-GR" sz="7600" dirty="0"/>
              <a:t> </a:t>
            </a:r>
            <a:r>
              <a:rPr lang="el-GR" sz="7600" dirty="0" err="1"/>
              <a:t>τὰ</a:t>
            </a:r>
            <a:r>
              <a:rPr lang="el-GR" sz="7600" dirty="0"/>
              <a:t> λεγόμενά του. </a:t>
            </a:r>
            <a:r>
              <a:rPr lang="el-GR" sz="7600" dirty="0" err="1"/>
              <a:t>Καλὸν</a:t>
            </a:r>
            <a:r>
              <a:rPr lang="el-GR" sz="7600" dirty="0"/>
              <a:t>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εἶναι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κίνηση </a:t>
            </a:r>
            <a:r>
              <a:rPr lang="el-GR" sz="7600" dirty="0" err="1"/>
              <a:t>τῶν</a:t>
            </a:r>
            <a:r>
              <a:rPr lang="el-GR" sz="7600" dirty="0"/>
              <a:t> </a:t>
            </a:r>
            <a:r>
              <a:rPr lang="el-GR" sz="7600" dirty="0" err="1"/>
              <a:t>χεριῶν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μὴν</a:t>
            </a:r>
            <a:r>
              <a:rPr lang="el-GR" sz="7600" dirty="0"/>
              <a:t> </a:t>
            </a:r>
            <a:r>
              <a:rPr lang="el-GR" sz="7600" dirty="0" err="1"/>
              <a:t>προξενεῖ</a:t>
            </a:r>
            <a:r>
              <a:rPr lang="el-GR" sz="7600" dirty="0"/>
              <a:t> </a:t>
            </a:r>
            <a:r>
              <a:rPr lang="el-GR" sz="7600" dirty="0" err="1"/>
              <a:t>τὴν</a:t>
            </a:r>
            <a:r>
              <a:rPr lang="el-GR" sz="7600" dirty="0"/>
              <a:t> κίνηση </a:t>
            </a:r>
            <a:r>
              <a:rPr lang="el-GR" sz="7600" dirty="0" err="1"/>
              <a:t>ὁλοκλήρου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σώματος, διότι τότε </a:t>
            </a:r>
            <a:r>
              <a:rPr lang="el-GR" sz="7600" dirty="0" err="1"/>
              <a:t>ἀποσπᾶται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προσοχὴ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</a:t>
            </a:r>
            <a:r>
              <a:rPr lang="el-GR" sz="7600" dirty="0" err="1"/>
              <a:t>ἀκροατηρίου</a:t>
            </a:r>
            <a:r>
              <a:rPr lang="el-GR" sz="7600" dirty="0"/>
              <a:t> </a:t>
            </a:r>
            <a:r>
              <a:rPr lang="el-GR" sz="7600" dirty="0" err="1"/>
              <a:t>ἀπὸ</a:t>
            </a:r>
            <a:r>
              <a:rPr lang="el-GR" sz="7600" dirty="0"/>
              <a:t> </a:t>
            </a:r>
            <a:r>
              <a:rPr lang="el-GR" sz="7600" dirty="0" err="1"/>
              <a:t>τὰ</a:t>
            </a:r>
            <a:r>
              <a:rPr lang="el-GR" sz="7600" dirty="0"/>
              <a:t> λεγόμενα.</a:t>
            </a:r>
            <a:endParaRPr lang="en-GR" sz="76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094928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F7D42-294B-3E42-B0DB-812A6D35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4" y="82193"/>
            <a:ext cx="11220237" cy="20548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7A2A9-1825-DD48-8449-6D0737B58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83" y="791110"/>
            <a:ext cx="11148316" cy="6066890"/>
          </a:xfrm>
        </p:spPr>
        <p:txBody>
          <a:bodyPr>
            <a:normAutofit/>
          </a:bodyPr>
          <a:lstStyle/>
          <a:p>
            <a:r>
              <a:rPr lang="el-GR" sz="3200" dirty="0"/>
              <a:t>Σ</a:t>
            </a:r>
            <a:r>
              <a:rPr lang="en-US" sz="3200" dirty="0" err="1"/>
              <a:t>ημ</a:t>
            </a:r>
            <a:r>
              <a:rPr lang="en-US" sz="3200" dirty="0"/>
              <a:t>α</a:t>
            </a:r>
            <a:r>
              <a:rPr lang="en-US" sz="3200" dirty="0" err="1"/>
              <a:t>ντικότ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l-GR" sz="3200" dirty="0"/>
              <a:t> </a:t>
            </a:r>
            <a:r>
              <a:rPr lang="en-US" sz="3200" dirty="0" err="1"/>
              <a:t>ἱστορικὸ</a:t>
            </a:r>
            <a:r>
              <a:rPr lang="en-US" sz="3200" dirty="0"/>
              <a:t> πα</a:t>
            </a:r>
            <a:r>
              <a:rPr lang="en-US" sz="3200" dirty="0" err="1"/>
              <a:t>ράδειγμ</a:t>
            </a:r>
            <a:r>
              <a:rPr lang="en-US" sz="3200" dirty="0"/>
              <a:t>α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l-GR" sz="3200" dirty="0"/>
              <a:t>είναι οι</a:t>
            </a:r>
            <a:r>
              <a:rPr lang="en-US" sz="3200" dirty="0"/>
              <a:t> «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»</a:t>
            </a:r>
            <a:r>
              <a:rPr lang="el-GR" sz="3200" dirty="0"/>
              <a:t>:</a:t>
            </a:r>
          </a:p>
          <a:p>
            <a:pPr marL="0" indent="0">
              <a:buNone/>
            </a:pPr>
            <a:r>
              <a:rPr lang="el-GR" sz="3200" dirty="0"/>
              <a:t>    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ινήσιμο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l-GR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νεοφώτιστοι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κολουθοῦσ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νέο</a:t>
            </a:r>
            <a:r>
              <a:rPr lang="en-US" sz="3200" dirty="0"/>
              <a:t> </a:t>
            </a:r>
            <a:r>
              <a:rPr lang="en-US" sz="3200" dirty="0" err="1"/>
              <a:t>κύκλο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εκράτησε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ὀνομάζοντ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«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».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εριεχόμενό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συνθῆκες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ἐξεφωνοῦντο</a:t>
            </a:r>
            <a:r>
              <a:rPr lang="en-US" sz="3200" dirty="0"/>
              <a:t>, </a:t>
            </a:r>
            <a:r>
              <a:rPr lang="en-US" sz="3200" dirty="0" err="1"/>
              <a:t>διέφερ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οὐσι</a:t>
            </a:r>
            <a:r>
              <a:rPr lang="en-US" sz="3200" dirty="0"/>
              <a:t>α</a:t>
            </a:r>
            <a:r>
              <a:rPr lang="en-US" sz="3200" dirty="0" err="1"/>
              <a:t>στικῶς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ἀντίστοιχες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(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ονομ</a:t>
            </a:r>
            <a:r>
              <a:rPr lang="en-US" sz="3200" dirty="0"/>
              <a:t>α</a:t>
            </a:r>
            <a:r>
              <a:rPr lang="en-US" sz="3200" dirty="0" err="1"/>
              <a:t>ζόμενες</a:t>
            </a:r>
            <a:r>
              <a:rPr lang="en-US" sz="3200" dirty="0"/>
              <a:t> «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Φωτιζομένων</a:t>
            </a:r>
            <a:r>
              <a:rPr lang="en-US" sz="3200" dirty="0"/>
              <a:t>»). </a:t>
            </a:r>
            <a:r>
              <a:rPr lang="en-US" sz="3200" dirty="0" err="1"/>
              <a:t>Στόχος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 α</a:t>
            </a:r>
            <a:r>
              <a:rPr lang="en-US" sz="3200" dirty="0" err="1"/>
              <a:t>ὐτῶν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εξήγηση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π</a:t>
            </a:r>
            <a:r>
              <a:rPr lang="en-US" sz="3200" dirty="0" err="1"/>
              <a:t>ροηγηθέντος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Χρίσμ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l-GR" sz="3200" dirty="0"/>
          </a:p>
          <a:p>
            <a:pPr marL="0" indent="0">
              <a:buNone/>
            </a:pPr>
            <a:endParaRPr lang="en-GR" dirty="0"/>
          </a:p>
          <a:p>
            <a:endParaRPr lang="en-GR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4801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85D9-4EED-8F4E-A45D-6DB8759E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54113"/>
            <a:ext cx="11271607" cy="24658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BB2BB-8E1F-2D45-A64F-010E78E2E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503434"/>
            <a:ext cx="11271607" cy="6200453"/>
          </a:xfrm>
        </p:spPr>
        <p:txBody>
          <a:bodyPr/>
          <a:lstStyle/>
          <a:p>
            <a:r>
              <a:rPr lang="el-GR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ιτέλεση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οδηλώνει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</a:t>
            </a:r>
            <a:r>
              <a:rPr lang="en-US" sz="3200" dirty="0" err="1"/>
              <a:t>τινὰ</a:t>
            </a:r>
            <a:r>
              <a:rPr lang="en-US" sz="3200" dirty="0"/>
              <a:t>: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κέντρο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δυσκολότ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λί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ίσθητο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οτέλεσμ</a:t>
            </a:r>
            <a:r>
              <a:rPr lang="en-US" sz="3200" dirty="0"/>
              <a:t>α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ιτελεῖ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ἐνόσω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π</a:t>
            </a:r>
            <a:r>
              <a:rPr lang="en-US" sz="3200" dirty="0" err="1"/>
              <a:t>ροηγηθεῖ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τηχητικὴ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ὅλων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θεμάτων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ετέλεσ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ντικότερες</a:t>
            </a:r>
            <a:r>
              <a:rPr lang="en-US" sz="3200" dirty="0"/>
              <a:t> π</a:t>
            </a:r>
            <a:r>
              <a:rPr lang="en-US" sz="3200" dirty="0" err="1"/>
              <a:t>τυχὲς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Ὁ</a:t>
            </a:r>
            <a:r>
              <a:rPr lang="en-US" sz="3200" dirty="0"/>
              <a:t> βα</a:t>
            </a:r>
            <a:r>
              <a:rPr lang="en-US" sz="3200" dirty="0" err="1"/>
              <a:t>σικὸς</a:t>
            </a:r>
            <a:r>
              <a:rPr lang="en-US" sz="3200" dirty="0"/>
              <a:t> </a:t>
            </a:r>
            <a:r>
              <a:rPr lang="en-US" sz="3200" dirty="0" err="1"/>
              <a:t>ἄξον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π</a:t>
            </a:r>
            <a:r>
              <a:rPr lang="en-US" sz="3200" dirty="0" err="1"/>
              <a:t>οιήσεώς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Ἰωάννην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γγελίου</a:t>
            </a:r>
            <a:r>
              <a:rPr lang="en-US" sz="3200" dirty="0"/>
              <a:t>,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λεγομένου</a:t>
            </a:r>
            <a:r>
              <a:rPr lang="en-US" sz="3200" dirty="0"/>
              <a:t> «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γγελίου</a:t>
            </a:r>
            <a:r>
              <a:rPr lang="en-US" sz="3200" dirty="0"/>
              <a:t>»</a:t>
            </a:r>
            <a:r>
              <a:rPr lang="el-GR" sz="3200" dirty="0"/>
              <a:t>.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Βί</a:t>
            </a:r>
            <a:r>
              <a:rPr lang="en-US" sz="3200" dirty="0"/>
              <a:t>β</a:t>
            </a:r>
            <a:r>
              <a:rPr lang="en-US" sz="3200" dirty="0" err="1"/>
              <a:t>λου</a:t>
            </a:r>
            <a:r>
              <a:rPr lang="en-US" sz="3200" dirty="0"/>
              <a:t>, π</a:t>
            </a:r>
            <a:r>
              <a:rPr lang="en-US" sz="3200" dirty="0" err="1"/>
              <a:t>άντως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τεῖχε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ντικὴ</a:t>
            </a:r>
            <a:r>
              <a:rPr lang="en-US" sz="3200" dirty="0"/>
              <a:t> </a:t>
            </a:r>
            <a:r>
              <a:rPr lang="en-US" sz="3200" dirty="0" err="1"/>
              <a:t>θέση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2832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42002-C919-4248-A478-3CB34A81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61" y="143839"/>
            <a:ext cx="11179139" cy="2671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05D6C-37E3-D44D-AC29-9F2827075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72" y="955497"/>
            <a:ext cx="11025027" cy="4417887"/>
          </a:xfrm>
        </p:spPr>
        <p:txBody>
          <a:bodyPr/>
          <a:lstStyle/>
          <a:p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ἐκείνη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σχετίζετ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ἑορτές</a:t>
            </a:r>
            <a:r>
              <a:rPr lang="en-US" sz="3200" dirty="0"/>
              <a:t>.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οικιλί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ἑορτῶν</a:t>
            </a:r>
            <a:r>
              <a:rPr lang="en-US" sz="3200" dirty="0"/>
              <a:t> (</a:t>
            </a:r>
            <a:r>
              <a:rPr lang="en-US" sz="3200" dirty="0" err="1"/>
              <a:t>δεσ</a:t>
            </a:r>
            <a:r>
              <a:rPr lang="en-US" sz="3200" dirty="0"/>
              <a:t>π</a:t>
            </a:r>
            <a:r>
              <a:rPr lang="en-US" sz="3200" dirty="0" err="1"/>
              <a:t>οτικές</a:t>
            </a:r>
            <a:r>
              <a:rPr lang="en-US" sz="3200" dirty="0"/>
              <a:t>, </a:t>
            </a:r>
            <a:r>
              <a:rPr lang="en-US" sz="3200" dirty="0" err="1"/>
              <a:t>θεομητορικές</a:t>
            </a:r>
            <a:r>
              <a:rPr lang="en-US" sz="3200" dirty="0"/>
              <a:t>, </a:t>
            </a:r>
            <a:r>
              <a:rPr lang="en-US" sz="3200" dirty="0" err="1"/>
              <a:t>ἑορτὲς</a:t>
            </a:r>
            <a:r>
              <a:rPr lang="en-US" sz="3200" dirty="0"/>
              <a:t> </a:t>
            </a:r>
            <a:r>
              <a:rPr lang="en-US" sz="3200" dirty="0" err="1"/>
              <a:t>ἁγίων</a:t>
            </a:r>
            <a:r>
              <a:rPr lang="en-US" sz="3200" dirty="0"/>
              <a:t>, </a:t>
            </a:r>
            <a:r>
              <a:rPr lang="en-US" sz="3200" dirty="0" err="1"/>
              <a:t>ἑορτολογικοὶ</a:t>
            </a:r>
            <a:r>
              <a:rPr lang="en-US" sz="3200" dirty="0"/>
              <a:t> π</a:t>
            </a:r>
            <a:r>
              <a:rPr lang="en-US" sz="3200" dirty="0" err="1"/>
              <a:t>ερίοδοι</a:t>
            </a:r>
            <a:r>
              <a:rPr lang="en-US" sz="3200" dirty="0"/>
              <a:t> </a:t>
            </a:r>
            <a:r>
              <a:rPr lang="en-US" sz="3200" dirty="0" err="1"/>
              <a:t>Χριστουγέννων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. </a:t>
            </a:r>
            <a:r>
              <a:rPr lang="en-US" sz="3200" dirty="0" err="1"/>
              <a:t>Τεσσ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κοστῆς</a:t>
            </a:r>
            <a:r>
              <a:rPr lang="en-US" sz="3200" dirty="0"/>
              <a:t> </a:t>
            </a:r>
            <a:r>
              <a:rPr lang="en-US" sz="3200" dirty="0" err="1"/>
              <a:t>κλ</a:t>
            </a:r>
            <a:r>
              <a:rPr lang="en-US" sz="3200" dirty="0"/>
              <a:t>π.) </a:t>
            </a:r>
            <a:r>
              <a:rPr lang="en-US" sz="3200" dirty="0" err="1"/>
              <a:t>συνυφ</a:t>
            </a:r>
            <a:r>
              <a:rPr lang="en-US" sz="3200" dirty="0"/>
              <a:t>α</a:t>
            </a:r>
            <a:r>
              <a:rPr lang="en-US" sz="3200" dirty="0" err="1"/>
              <a:t>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π</a:t>
            </a:r>
            <a:r>
              <a:rPr lang="en-US" sz="3200" dirty="0" err="1"/>
              <a:t>οικιλί</a:t>
            </a:r>
            <a:r>
              <a:rPr lang="en-US" sz="3200" dirty="0"/>
              <a:t>α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ἑόρτιου</a:t>
            </a:r>
            <a:r>
              <a:rPr lang="en-US" sz="3200" dirty="0"/>
              <a:t> π</a:t>
            </a:r>
            <a:r>
              <a:rPr lang="en-US" sz="3200" dirty="0" err="1"/>
              <a:t>ρογράμμ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συγκεκριμένο</a:t>
            </a:r>
            <a:r>
              <a:rPr lang="en-US" sz="3200" dirty="0"/>
              <a:t> π</a:t>
            </a:r>
            <a:r>
              <a:rPr lang="en-US" sz="3200" dirty="0" err="1"/>
              <a:t>ρόγρ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 πα</a:t>
            </a:r>
            <a:r>
              <a:rPr lang="en-US" sz="3200" dirty="0" err="1"/>
              <a:t>ρέχει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ἑορτολογικὴ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</a:t>
            </a:r>
            <a:r>
              <a:rPr lang="el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8814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8039</Words>
  <Application>Microsoft Macintosh PowerPoint</Application>
  <PresentationFormat>Widescreen</PresentationFormat>
  <Paragraphs>211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2" baseType="lpstr">
      <vt:lpstr>Arial</vt:lpstr>
      <vt:lpstr>Calibri</vt:lpstr>
      <vt:lpstr>Calibri Light</vt:lpstr>
      <vt:lpstr>Office Theme</vt:lpstr>
      <vt:lpstr>   ΛΕΙΤΟΥΡΓΙΚΟΣ Ἤ ΜΥΣΤΑΓΩΓΙΚΟΣ ΘΕΟΛΟΓΙΚΟΣ ΛΟΓΟΣ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ΤΟ ΠΡΟΣΩΠΙΚΟ ΣΤΟΙΧΕΙΟ ΣΤΗΝ ΕΚΚΛΗΣΙΑΣΤΙΚΗ  ΡΗΤΟΡΙΚΗ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(β) Ἐκκλησιαστικὴ ρητορικὴ καὶ βίωμα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(γ) Τὸ ὕφος τοῦ ἱεροκήρυκα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Η ΔΙΑΛΕΚΤΙΚΗ ΤΟΥ ΡΗΤΟΡΑ ΜΕ ΤΟ ΑΚΡΟΑΤΗΡΙΟ ΤΟΥ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211</cp:revision>
  <dcterms:created xsi:type="dcterms:W3CDTF">2020-11-05T13:23:08Z</dcterms:created>
  <dcterms:modified xsi:type="dcterms:W3CDTF">2021-01-15T07:04:44Z</dcterms:modified>
</cp:coreProperties>
</file>