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/>
    <p:restoredTop sz="94731"/>
  </p:normalViewPr>
  <p:slideViewPr>
    <p:cSldViewPr snapToGrid="0" snapToObjects="1">
      <p:cViewPr varScale="1">
        <p:scale>
          <a:sx n="145" d="100"/>
          <a:sy n="145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4/1/21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E787D-1788-704B-86B6-0429C5604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002" y="750013"/>
            <a:ext cx="9780998" cy="2028112"/>
          </a:xfrm>
        </p:spPr>
        <p:txBody>
          <a:bodyPr>
            <a:noAutofit/>
          </a:bodyPr>
          <a:lstStyle/>
          <a:p>
            <a:r>
              <a:rPr lang="el-GR" sz="3600" b="1" dirty="0" err="1"/>
              <a:t>Ἡ</a:t>
            </a:r>
            <a:r>
              <a:rPr lang="el-GR" sz="3600" b="1" dirty="0"/>
              <a:t> σχέση </a:t>
            </a:r>
            <a:r>
              <a:rPr lang="el-GR" sz="3600" b="1" dirty="0" err="1"/>
              <a:t>τῆς</a:t>
            </a:r>
            <a:r>
              <a:rPr lang="el-GR" sz="3600" b="1" dirty="0"/>
              <a:t> </a:t>
            </a:r>
            <a:r>
              <a:rPr lang="el-GR" sz="3600" b="1" dirty="0" err="1"/>
              <a:t>καταγραφῆς</a:t>
            </a:r>
            <a:r>
              <a:rPr lang="el-GR" sz="3600" b="1" dirty="0"/>
              <a:t> </a:t>
            </a:r>
            <a:r>
              <a:rPr lang="el-GR" sz="3600" b="1" dirty="0" err="1"/>
              <a:t>τῶν</a:t>
            </a:r>
            <a:r>
              <a:rPr lang="el-GR" sz="3600" b="1" dirty="0"/>
              <a:t> τμημάτων </a:t>
            </a:r>
            <a:r>
              <a:rPr lang="el-GR" sz="3600" b="1" dirty="0" err="1"/>
              <a:t>τῆς</a:t>
            </a:r>
            <a:r>
              <a:rPr lang="el-GR" sz="3600" b="1" dirty="0"/>
              <a:t> Θ. Λειτουργίας </a:t>
            </a:r>
            <a:r>
              <a:rPr lang="el-GR" sz="3600" b="1" dirty="0" err="1"/>
              <a:t>ἀπὸ</a:t>
            </a:r>
            <a:r>
              <a:rPr lang="el-GR" sz="3600" b="1" dirty="0"/>
              <a:t> </a:t>
            </a:r>
            <a:r>
              <a:rPr lang="el-GR" sz="3600" b="1" dirty="0" err="1"/>
              <a:t>τὸ</a:t>
            </a:r>
            <a:r>
              <a:rPr lang="el-GR" sz="3600" b="1" dirty="0"/>
              <a:t> Μάξιμο </a:t>
            </a:r>
            <a:r>
              <a:rPr lang="el-GR" sz="3600" b="1" dirty="0" err="1"/>
              <a:t>μὲ</a:t>
            </a:r>
            <a:r>
              <a:rPr lang="el-GR" sz="3600" b="1" dirty="0"/>
              <a:t> </a:t>
            </a:r>
            <a:r>
              <a:rPr lang="el-GR" sz="3600" b="1" dirty="0" err="1"/>
              <a:t>τὶς</a:t>
            </a:r>
            <a:r>
              <a:rPr lang="el-GR" sz="3600" b="1" dirty="0"/>
              <a:t> </a:t>
            </a:r>
            <a:r>
              <a:rPr lang="el-GR" sz="3600" b="1" dirty="0" err="1"/>
              <a:t>ἀντίστοιχες</a:t>
            </a:r>
            <a:r>
              <a:rPr lang="el-GR" sz="3600" b="1" dirty="0"/>
              <a:t> </a:t>
            </a:r>
            <a:r>
              <a:rPr lang="el-GR" sz="3600" b="1" dirty="0" err="1"/>
              <a:t>εὐχὲς</a:t>
            </a:r>
            <a:r>
              <a:rPr lang="el-GR" sz="3600" b="1" dirty="0"/>
              <a:t> </a:t>
            </a:r>
            <a:r>
              <a:rPr lang="el-GR" sz="3600" b="1" dirty="0" err="1"/>
              <a:t>τῶν</a:t>
            </a:r>
            <a:r>
              <a:rPr lang="el-GR" sz="3600" b="1" dirty="0"/>
              <a:t> </a:t>
            </a:r>
            <a:r>
              <a:rPr lang="el-GR" sz="3600" b="1" dirty="0" err="1"/>
              <a:t>Λειτουργιῶν</a:t>
            </a:r>
            <a:r>
              <a:rPr lang="el-GR" sz="3600" b="1" dirty="0"/>
              <a:t> Μ. Βασιλείου </a:t>
            </a:r>
            <a:r>
              <a:rPr lang="el-GR" sz="3600" b="1" dirty="0" err="1"/>
              <a:t>καὶ</a:t>
            </a:r>
            <a:r>
              <a:rPr lang="el-GR" sz="3600" b="1" dirty="0"/>
              <a:t> </a:t>
            </a:r>
            <a:r>
              <a:rPr lang="el-GR" sz="3600" b="1" dirty="0" err="1"/>
              <a:t>Ἰωάννου</a:t>
            </a:r>
            <a:r>
              <a:rPr lang="el-GR" sz="3600" b="1" dirty="0"/>
              <a:t> Χρυσοστόμου</a:t>
            </a:r>
            <a:r>
              <a:rPr lang="en-GR" sz="3600" b="1" dirty="0">
                <a:effectLst/>
              </a:rPr>
              <a:t> </a:t>
            </a:r>
            <a:endParaRPr lang="en-GR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84652-73E2-1943-91EA-E47E0593E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7002" y="2923943"/>
            <a:ext cx="9900863" cy="3528228"/>
          </a:xfrm>
        </p:spPr>
        <p:txBody>
          <a:bodyPr/>
          <a:lstStyle/>
          <a:p>
            <a:pPr algn="l"/>
            <a:r>
              <a:rPr lang="el-GR" sz="3200" dirty="0"/>
              <a:t>•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διασώζονται </a:t>
            </a:r>
            <a:r>
              <a:rPr lang="el-GR" sz="3200" dirty="0" err="1"/>
              <a:t>κειμενικὲς</a:t>
            </a:r>
            <a:r>
              <a:rPr lang="el-GR" sz="3200" dirty="0"/>
              <a:t> </a:t>
            </a:r>
            <a:r>
              <a:rPr lang="el-GR" sz="3200" dirty="0" err="1"/>
              <a:t>ἀντιστοιχίες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κάποιες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Θ. </a:t>
            </a:r>
            <a:r>
              <a:rPr lang="el-GR" sz="3200" dirty="0" err="1"/>
              <a:t>Λειτουργιῶν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 (Μ. Βασιλείου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</a:t>
            </a:r>
            <a:r>
              <a:rPr lang="el-GR" sz="3200" dirty="0"/>
              <a:t>. Χρυσοστόμου).</a:t>
            </a:r>
          </a:p>
          <a:p>
            <a:pPr algn="l"/>
            <a:r>
              <a:rPr lang="el-GR" sz="3200" dirty="0"/>
              <a:t>• </a:t>
            </a:r>
            <a:r>
              <a:rPr lang="el-GR" sz="3200" dirty="0" err="1"/>
              <a:t>Στὸ</a:t>
            </a:r>
            <a:r>
              <a:rPr lang="el-GR" sz="3200" dirty="0"/>
              <a:t> 8 κεφ. καταγράφεται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εἰσόδου</a:t>
            </a:r>
            <a:r>
              <a:rPr lang="el-GR" sz="3200" dirty="0"/>
              <a:t>.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καταγραφὴ</a:t>
            </a:r>
            <a:r>
              <a:rPr lang="el-GR" sz="3200" dirty="0"/>
              <a:t> διαπιστώνουμε κάποιες </a:t>
            </a:r>
            <a:r>
              <a:rPr lang="el-GR" sz="3200" dirty="0" err="1"/>
              <a:t>κειμενικὲς</a:t>
            </a:r>
            <a:r>
              <a:rPr lang="el-GR" sz="3200" dirty="0"/>
              <a:t> </a:t>
            </a:r>
            <a:r>
              <a:rPr lang="el-GR" sz="3200" dirty="0" err="1"/>
              <a:t>ἀντιστοιχίες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εὐχὴ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</a:t>
            </a:r>
            <a:r>
              <a:rPr lang="el-GR" sz="3200" dirty="0"/>
              <a:t>. Χρυσοστόμου.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815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E188-D50B-0444-84E6-0081A2F7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164387"/>
            <a:ext cx="11240785" cy="9246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8B20-55A6-8A4A-838C-C9A2E02F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5" y="339046"/>
            <a:ext cx="11763911" cy="6354567"/>
          </a:xfrm>
        </p:spPr>
        <p:txBody>
          <a:bodyPr>
            <a:no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»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Μάξιμο, </a:t>
            </a:r>
            <a:r>
              <a:rPr lang="el-GR" sz="3200" dirty="0" err="1"/>
              <a:t>τὴ</a:t>
            </a:r>
            <a:r>
              <a:rPr lang="el-GR" sz="3200" dirty="0"/>
              <a:t> δυνατότητα </a:t>
            </a:r>
            <a:r>
              <a:rPr lang="el-GR" sz="3200" dirty="0" err="1"/>
              <a:t>ἐκφράσεως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νέας Διαθήκης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Του, στηριζόμενος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παύλεια</a:t>
            </a:r>
            <a:r>
              <a:rPr lang="el-GR" sz="3200" dirty="0"/>
              <a:t> θεολογία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«νόμος»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Διαθήκη) </a:t>
            </a:r>
            <a:r>
              <a:rPr lang="el-GR" sz="3200" dirty="0" err="1"/>
              <a:t>ὑπῆρξε</a:t>
            </a:r>
            <a:r>
              <a:rPr lang="el-GR" sz="3200" dirty="0"/>
              <a:t> «</a:t>
            </a:r>
            <a:r>
              <a:rPr lang="el-GR" sz="3200" dirty="0" err="1"/>
              <a:t>σκιὰ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μελλόντων </a:t>
            </a:r>
            <a:r>
              <a:rPr lang="el-GR" sz="3200" dirty="0" err="1"/>
              <a:t>ἀγαθῶν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(«σκιά») </a:t>
            </a:r>
            <a:r>
              <a:rPr lang="el-GR" sz="3200" dirty="0" err="1"/>
              <a:t>ἀντιδιαστέλλεται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πραγμάτων» (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Διαθήκη). </a:t>
            </a:r>
            <a:r>
              <a:rPr lang="el-GR" sz="3200" dirty="0" err="1"/>
              <a:t>Ἔτσι</a:t>
            </a:r>
            <a:r>
              <a:rPr lang="el-GR" sz="3200" dirty="0"/>
              <a:t>, καταλήγει </a:t>
            </a:r>
            <a:r>
              <a:rPr lang="el-GR" sz="3200" dirty="0" err="1"/>
              <a:t>ὁ</a:t>
            </a:r>
            <a:r>
              <a:rPr lang="el-GR" sz="3200" dirty="0"/>
              <a:t> Μάξιμος,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Εὐαγγέλιο</a:t>
            </a:r>
            <a:r>
              <a:rPr lang="el-GR" sz="3200" dirty="0"/>
              <a:t> κατέχει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ἀληθῶν</a:t>
            </a:r>
            <a:r>
              <a:rPr lang="el-GR" sz="3200" dirty="0"/>
              <a:t>».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» προσεγγίζει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) περισσότερο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«τύπο»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ἐσχατολογκὴ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περιέχει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ἐννοιολογικὴ</a:t>
            </a:r>
            <a:r>
              <a:rPr lang="el-GR" sz="3200" dirty="0"/>
              <a:t> </a:t>
            </a:r>
            <a:r>
              <a:rPr lang="el-GR" sz="3200" dirty="0" err="1"/>
              <a:t>ὁλότητα</a:t>
            </a:r>
            <a:r>
              <a:rPr lang="el-GR" sz="3200" dirty="0"/>
              <a:t>, διότι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ἀρχετύπων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ἀποτυπώσουν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ἀρχέτυπα</a:t>
            </a:r>
            <a:r>
              <a:rPr lang="el-GR" sz="3200" dirty="0"/>
              <a:t> (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i="1" dirty="0" err="1"/>
              <a:t>ἀλήθειες</a:t>
            </a:r>
            <a:r>
              <a:rPr lang="el-GR" sz="3200" i="1" dirty="0"/>
              <a:t> </a:t>
            </a:r>
            <a:r>
              <a:rPr lang="el-GR" sz="3200" i="1" dirty="0" err="1"/>
              <a:t>κατ</a:t>
            </a:r>
            <a:r>
              <a:rPr lang="el-GR" sz="3200" i="1" dirty="0"/>
              <a:t>᾽ </a:t>
            </a:r>
            <a:r>
              <a:rPr lang="el-GR" sz="3200" i="1" dirty="0" err="1"/>
              <a:t>εἶδος</a:t>
            </a:r>
            <a:r>
              <a:rPr lang="el-GR" sz="3200" dirty="0"/>
              <a:t>). </a:t>
            </a:r>
            <a:r>
              <a:rPr lang="el-GR" sz="3200" dirty="0" err="1"/>
              <a:t>Ὁ</a:t>
            </a:r>
            <a:r>
              <a:rPr lang="el-GR" sz="3200" dirty="0"/>
              <a:t> Μάξιμος καθορίζει </a:t>
            </a:r>
            <a:r>
              <a:rPr lang="el-GR" sz="3200" dirty="0" err="1"/>
              <a:t>τὴ</a:t>
            </a:r>
            <a:r>
              <a:rPr lang="el-GR" sz="3200" dirty="0"/>
              <a:t> συνάφεια «</a:t>
            </a:r>
            <a:r>
              <a:rPr lang="el-GR" sz="3200" dirty="0" err="1"/>
              <a:t>εἰκόνος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ἀρχετύπου</a:t>
            </a:r>
            <a:r>
              <a:rPr lang="el-GR" sz="3200" dirty="0"/>
              <a:t>», τονίζοντας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μιμήσεως»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» </a:t>
            </a:r>
            <a:r>
              <a:rPr lang="el-GR" sz="3200" dirty="0" err="1"/>
              <a:t>ἀναπαράγει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ἀρχετύπου</a:t>
            </a:r>
            <a:r>
              <a:rPr lang="el-GR" sz="3200" dirty="0"/>
              <a:t>»,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προσεγγίζει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εἶδος</a:t>
            </a:r>
            <a:r>
              <a:rPr lang="el-GR" sz="3200" dirty="0"/>
              <a:t>» του (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του).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4417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119BD-9C95-D749-BB62-3883DBD6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919"/>
            <a:ext cx="11353801" cy="8219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3985-5716-C247-91F7-47761A52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297951"/>
            <a:ext cx="11918022" cy="6488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i="1" dirty="0"/>
              <a:t>Σχόλια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Περὶ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Ἱεραρχίας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ἀκολουθίες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Λατρείας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ἀληθῶν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, πάντως,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«σύμβολο»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- </a:t>
            </a:r>
            <a:r>
              <a:rPr lang="el-GR" sz="3200" dirty="0" err="1"/>
              <a:t>κατὰ</a:t>
            </a:r>
            <a:r>
              <a:rPr lang="el-GR" sz="3200" dirty="0"/>
              <a:t> βάση βιβλικό-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τίτλο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ἐκδηλώνει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πρόθεσή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ἀποκαλύψει</a:t>
            </a:r>
            <a:r>
              <a:rPr lang="el-GR" sz="3200" dirty="0"/>
              <a:t> «</a:t>
            </a:r>
            <a:r>
              <a:rPr lang="el-GR" sz="3200" dirty="0" err="1"/>
              <a:t>ποιὰ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σύμβολα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θεία Σύναξη».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Μάξιμο, </a:t>
            </a:r>
            <a:r>
              <a:rPr lang="el-GR" sz="3200" dirty="0" err="1"/>
              <a:t>μὲ</a:t>
            </a:r>
            <a:r>
              <a:rPr lang="el-GR" sz="3200" dirty="0"/>
              <a:t> «κάθε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τελούμενα </a:t>
            </a:r>
            <a:r>
              <a:rPr lang="el-GR" sz="3200" dirty="0" err="1"/>
              <a:t>θεῖα</a:t>
            </a:r>
            <a:r>
              <a:rPr lang="el-GR" sz="3200" dirty="0"/>
              <a:t> σύμβολα» δηλώνεται «</a:t>
            </a:r>
            <a:r>
              <a:rPr lang="el-GR" sz="3200" dirty="0" err="1"/>
              <a:t>ἡ</a:t>
            </a:r>
            <a:r>
              <a:rPr lang="el-GR" sz="3200" dirty="0"/>
              <a:t> Χάρις </a:t>
            </a:r>
            <a:r>
              <a:rPr lang="el-GR" sz="3200" dirty="0" err="1"/>
              <a:t>τῆς</a:t>
            </a:r>
            <a:r>
              <a:rPr lang="el-GR" sz="3200" dirty="0"/>
              <a:t> σωτηρίας,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μέσα του»,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αἰσθητὰ</a:t>
            </a:r>
            <a:r>
              <a:rPr lang="el-GR" sz="3200" dirty="0"/>
              <a:t> σύμβολα»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καθιστοῦν</a:t>
            </a:r>
            <a:r>
              <a:rPr lang="el-GR" sz="3200" dirty="0"/>
              <a:t> </a:t>
            </a:r>
            <a:r>
              <a:rPr lang="el-GR" sz="3200" dirty="0" err="1"/>
              <a:t>οἰκεῖα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ἀρχέτυπα</a:t>
            </a:r>
            <a:r>
              <a:rPr lang="el-GR" sz="3200" dirty="0"/>
              <a:t> μυστήρια </a:t>
            </a:r>
            <a:r>
              <a:rPr lang="el-GR" sz="3200" dirty="0" err="1"/>
              <a:t>τοῦ</a:t>
            </a:r>
            <a:r>
              <a:rPr lang="el-GR" sz="3200" dirty="0"/>
              <a:t> μέλλοντος </a:t>
            </a:r>
            <a:r>
              <a:rPr lang="el-GR" sz="3200" dirty="0" err="1"/>
              <a:t>αἰῶνος</a:t>
            </a:r>
            <a:r>
              <a:rPr lang="el-GR" sz="3200" dirty="0"/>
              <a:t>».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553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FF22-B73E-6540-B726-8F0BC285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0"/>
            <a:ext cx="11261333" cy="18493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02C9-EEA6-B249-8599-62FD2CB9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678093"/>
            <a:ext cx="11261333" cy="5498869"/>
          </a:xfrm>
        </p:spPr>
        <p:txBody>
          <a:bodyPr/>
          <a:lstStyle/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σαφὴς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τριῶν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βιβλικὴ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Μαξίμου: </a:t>
            </a:r>
            <a:r>
              <a:rPr lang="el-GR" sz="3200" dirty="0" err="1"/>
              <a:t>ὁ</a:t>
            </a:r>
            <a:r>
              <a:rPr lang="el-GR" sz="3200" dirty="0"/>
              <a:t> «τύπος»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«σκιά»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Διαθήκη,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ἀλήθεια</a:t>
            </a:r>
            <a:r>
              <a:rPr lang="el-GR" sz="3200" dirty="0"/>
              <a:t>»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πραγματικότητα. 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συγκεκριμένων </a:t>
            </a:r>
            <a:r>
              <a:rPr lang="el-GR" sz="3200" dirty="0" err="1"/>
              <a:t>ὅρων</a:t>
            </a:r>
            <a:r>
              <a:rPr lang="el-GR" sz="3200" dirty="0"/>
              <a:t>, </a:t>
            </a:r>
            <a:r>
              <a:rPr lang="el-GR" sz="3200" dirty="0" err="1"/>
              <a:t>ἀντικαθιστώντας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(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περιπτώσεις)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«σύμβολο»,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ψευδο-διονυσιακὴ</a:t>
            </a:r>
            <a:r>
              <a:rPr lang="el-GR" sz="3200" dirty="0"/>
              <a:t> </a:t>
            </a:r>
            <a:r>
              <a:rPr lang="el-GR" sz="3200" dirty="0" err="1"/>
              <a:t>ἐπίδραση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026617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62BA-D1D6-3A4D-AEA1-4E3745ACE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92467"/>
            <a:ext cx="11240784" cy="1315093"/>
          </a:xfrm>
        </p:spPr>
        <p:txBody>
          <a:bodyPr/>
          <a:lstStyle/>
          <a:p>
            <a:r>
              <a:rPr lang="el-GR" b="1" dirty="0" err="1"/>
              <a:t>Εὐχαριστιακὸς</a:t>
            </a:r>
            <a:r>
              <a:rPr lang="el-GR" b="1" dirty="0"/>
              <a:t> </a:t>
            </a:r>
            <a:r>
              <a:rPr lang="el-GR" b="1" dirty="0" err="1"/>
              <a:t>συμβολισμὸς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εὐχαριστιακὸς</a:t>
            </a:r>
            <a:r>
              <a:rPr lang="el-GR" b="1" dirty="0"/>
              <a:t> </a:t>
            </a:r>
            <a:r>
              <a:rPr lang="el-GR" b="1" dirty="0" err="1"/>
              <a:t>ρεαλισμὸς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4C736-C84D-154A-8352-FADAAE01E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1407560"/>
            <a:ext cx="11743362" cy="5270642"/>
          </a:xfrm>
        </p:spPr>
        <p:txBody>
          <a:bodyPr>
            <a:normAutofit/>
          </a:bodyPr>
          <a:lstStyle/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ὁρισμένα</a:t>
            </a:r>
            <a:r>
              <a:rPr lang="el-GR" sz="3200" dirty="0"/>
              <a:t> κείμενα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ἐπιβεβαιώνουν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«συμβολικό» χαρακτήρα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τονίστηκε παραπάνω,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«σύμβολο»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παραπέμπουν </a:t>
            </a:r>
            <a:r>
              <a:rPr lang="el-GR" sz="3200" dirty="0" err="1"/>
              <a:t>στὸ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Οἰκονομίας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Διαθήκη. 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, τονίζοντας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δύο συγκεκριμένων </a:t>
            </a:r>
            <a:r>
              <a:rPr lang="el-GR" sz="3200" dirty="0" err="1"/>
              <a:t>ὅρων</a:t>
            </a:r>
            <a:r>
              <a:rPr lang="el-GR" sz="3200" dirty="0"/>
              <a:t>)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πραγματικὴ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Αἵματος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0529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EC379-91EF-9441-8883-934AA7D0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133564"/>
            <a:ext cx="11261333" cy="9246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F1E7-5E7B-5F42-8726-DF814E38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80143"/>
            <a:ext cx="11907749" cy="6344293"/>
          </a:xfrm>
        </p:spPr>
        <p:txBody>
          <a:bodyPr>
            <a:normAutofit/>
          </a:bodyPr>
          <a:lstStyle/>
          <a:p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«σύμβολο»,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παραπέμπει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σωτηρίας: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τονίζει (</a:t>
            </a:r>
            <a:r>
              <a:rPr lang="el-GR" sz="3200" dirty="0" err="1"/>
              <a:t>ἀκολουθώντας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«μεγάλο </a:t>
            </a:r>
            <a:r>
              <a:rPr lang="el-GR" sz="3200" dirty="0" err="1"/>
              <a:t>ἐκεῖνο</a:t>
            </a:r>
            <a:r>
              <a:rPr lang="el-GR" sz="3200" dirty="0"/>
              <a:t> γέροντα»,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Ψευδο</a:t>
            </a:r>
            <a:r>
              <a:rPr lang="el-GR" sz="3200" dirty="0"/>
              <a:t>-Διονύσιο)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παραπέμπει «</a:t>
            </a:r>
            <a:r>
              <a:rPr lang="el-GR" sz="3200" dirty="0" err="1"/>
              <a:t>στὴν</a:t>
            </a:r>
            <a:r>
              <a:rPr lang="el-GR" sz="3200" dirty="0"/>
              <a:t> καινούργια διδαχή,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γίνει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οὐρανούς</a:t>
            </a:r>
            <a:r>
              <a:rPr lang="el-GR" sz="3200" dirty="0"/>
              <a:t>,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οἰκονομία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Ἐκτός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συμβολικὸ</a:t>
            </a:r>
            <a:r>
              <a:rPr lang="el-GR" sz="3200" dirty="0"/>
              <a:t> χαρακτήρα,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ἀποδίδει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χαρακτήρα </a:t>
            </a:r>
            <a:r>
              <a:rPr lang="el-GR" sz="3200" dirty="0" err="1"/>
              <a:t>ἐκφράσεως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«μετάδοση </a:t>
            </a:r>
            <a:r>
              <a:rPr lang="el-GR" sz="3200" dirty="0" err="1"/>
              <a:t>τοῦ</a:t>
            </a:r>
            <a:r>
              <a:rPr lang="el-GR" sz="3200" dirty="0"/>
              <a:t> Μυστηρίου» (</a:t>
            </a:r>
            <a:r>
              <a:rPr lang="el-GR" sz="3200" dirty="0" err="1"/>
              <a:t>ἡ</a:t>
            </a:r>
            <a:r>
              <a:rPr lang="el-GR" sz="3200" dirty="0"/>
              <a:t> Θ. Κοινωνία) </a:t>
            </a:r>
            <a:r>
              <a:rPr lang="el-GR" sz="3200" dirty="0" err="1"/>
              <a:t>καθιστᾶ</a:t>
            </a:r>
            <a:r>
              <a:rPr lang="el-GR" sz="3200" dirty="0"/>
              <a:t> «</a:t>
            </a:r>
            <a:r>
              <a:rPr lang="el-GR" sz="3200" dirty="0" err="1"/>
              <a:t>ὅσους</a:t>
            </a:r>
            <a:r>
              <a:rPr lang="el-GR" sz="3200" dirty="0"/>
              <a:t> </a:t>
            </a:r>
            <a:r>
              <a:rPr lang="el-GR" sz="3200" dirty="0" err="1"/>
              <a:t>κοινωνοῦν</a:t>
            </a:r>
            <a:r>
              <a:rPr lang="el-GR" sz="3200" dirty="0"/>
              <a:t> </a:t>
            </a:r>
            <a:r>
              <a:rPr lang="el-GR" sz="3200" dirty="0" err="1"/>
              <a:t>ἄξια</a:t>
            </a:r>
            <a:r>
              <a:rPr lang="el-GR" sz="3200" dirty="0"/>
              <a:t>, </a:t>
            </a:r>
            <a:r>
              <a:rPr lang="el-GR" sz="3200" dirty="0" err="1"/>
              <a:t>ὅμοιους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χάρη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μετοχὴ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Ἐκεῖνον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μόνος Του </a:t>
            </a:r>
            <a:r>
              <a:rPr lang="el-GR" sz="3200" dirty="0" err="1"/>
              <a:t>ἀγαθός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ὑστεροῦν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τίποτα </a:t>
            </a:r>
            <a:r>
              <a:rPr lang="el-GR" sz="3200" dirty="0" err="1"/>
              <a:t>ἀπ</a:t>
            </a:r>
            <a:r>
              <a:rPr lang="el-GR" sz="3200" dirty="0"/>
              <a:t>᾽ </a:t>
            </a:r>
            <a:r>
              <a:rPr lang="el-GR" sz="3200" dirty="0" err="1"/>
              <a:t>Αὐτόν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5556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FEF9-7689-9B49-AD73-681FCB41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8" cy="15411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56E17-D4F1-AD41-9B16-B45AE8487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2" y="380143"/>
            <a:ext cx="11907749" cy="6405938"/>
          </a:xfrm>
        </p:spPr>
        <p:txBody>
          <a:bodyPr>
            <a:normAutofit/>
          </a:bodyPr>
          <a:lstStyle/>
          <a:p>
            <a:r>
              <a:rPr lang="el-GR" sz="3200" dirty="0" err="1"/>
              <a:t>Ὡς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καθίσταται </a:t>
            </a:r>
            <a:r>
              <a:rPr lang="el-GR" sz="3200" dirty="0" err="1"/>
              <a:t>ἡ</a:t>
            </a:r>
            <a:r>
              <a:rPr lang="el-GR" sz="3200" dirty="0"/>
              <a:t> συνέχιση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ἀναγεννήσεως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σωτηρίας»,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«φανερώνει </a:t>
            </a:r>
            <a:r>
              <a:rPr lang="el-GR" sz="3200" dirty="0" err="1"/>
              <a:t>τὸ</a:t>
            </a:r>
            <a:r>
              <a:rPr lang="el-GR" sz="3200" dirty="0"/>
              <a:t> χάρισμα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υἱοθεσίας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δόθηκε (</a:t>
            </a:r>
            <a:r>
              <a:rPr lang="el-GR" sz="3200" dirty="0" err="1"/>
              <a:t>στὰ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Σώματος)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Βάπτισμα».</a:t>
            </a:r>
          </a:p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συμβολικὸς</a:t>
            </a:r>
            <a:r>
              <a:rPr lang="el-GR" sz="3200" dirty="0"/>
              <a:t> χαρακτήρας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Μάξιμο)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«</a:t>
            </a:r>
            <a:r>
              <a:rPr lang="el-GR" sz="3200" dirty="0" err="1"/>
              <a:t>ἀντι</a:t>
            </a:r>
            <a:r>
              <a:rPr lang="el-GR" sz="3200" dirty="0"/>
              <a:t>-ρεαλιστικός» χαρακτήρας,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ἐπισυμβαίνει</a:t>
            </a:r>
            <a:r>
              <a:rPr lang="el-GR" sz="3200" dirty="0"/>
              <a:t> μία </a:t>
            </a:r>
            <a:r>
              <a:rPr lang="el-GR" sz="3200" dirty="0" err="1"/>
              <a:t>ἀλληλοσυμπλήρωση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χαρακτήρων.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παροῦσα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μελλοντικῆς</a:t>
            </a:r>
            <a:r>
              <a:rPr lang="el-GR" sz="3200" dirty="0"/>
              <a:t> πληρότητας.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2946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BE607-B9F5-9148-BF56-E9CEB21A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89" y="0"/>
            <a:ext cx="11230511" cy="1140430"/>
          </a:xfrm>
        </p:spPr>
        <p:txBody>
          <a:bodyPr>
            <a:normAutofit fontScale="90000"/>
          </a:bodyPr>
          <a:lstStyle/>
          <a:p>
            <a:r>
              <a:rPr lang="el-GR" b="1" dirty="0" err="1"/>
              <a:t>Ἡ</a:t>
            </a:r>
            <a:r>
              <a:rPr lang="el-GR" b="1" dirty="0"/>
              <a:t> θεολογία </a:t>
            </a:r>
            <a:r>
              <a:rPr lang="el-GR" b="1" dirty="0" err="1"/>
              <a:t>τῆς</a:t>
            </a:r>
            <a:r>
              <a:rPr lang="el-GR" b="1" dirty="0"/>
              <a:t> Θ. </a:t>
            </a:r>
            <a:r>
              <a:rPr lang="el-GR" b="1" dirty="0" err="1"/>
              <a:t>Εὐχαριστίας</a:t>
            </a:r>
            <a:r>
              <a:rPr lang="el-GR" b="1" dirty="0"/>
              <a:t> σύμφωνα </a:t>
            </a:r>
            <a:r>
              <a:rPr lang="el-GR" b="1" dirty="0" err="1"/>
              <a:t>μὲ</a:t>
            </a:r>
            <a:r>
              <a:rPr lang="el-GR" b="1" dirty="0"/>
              <a:t> </a:t>
            </a:r>
            <a:r>
              <a:rPr lang="el-GR" b="1" dirty="0" err="1"/>
              <a:t>τὴ</a:t>
            </a:r>
            <a:r>
              <a:rPr lang="el-GR" b="1" dirty="0"/>
              <a:t> </a:t>
            </a:r>
            <a:r>
              <a:rPr lang="el-GR" b="1" i="1" dirty="0"/>
              <a:t>Μυσταγωγία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6F9E8-E51A-E940-934E-514E511BB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79" y="1448657"/>
            <a:ext cx="11822131" cy="4592548"/>
          </a:xfrm>
        </p:spPr>
        <p:txBody>
          <a:bodyPr/>
          <a:lstStyle/>
          <a:p>
            <a:r>
              <a:rPr lang="el-GR" sz="3200" dirty="0" err="1"/>
              <a:t>Στὸ</a:t>
            </a:r>
            <a:r>
              <a:rPr lang="el-GR" sz="3200" dirty="0"/>
              <a:t> 24</a:t>
            </a:r>
            <a:r>
              <a:rPr lang="el-GR" sz="3200" baseline="30000" dirty="0"/>
              <a:t>ο</a:t>
            </a:r>
            <a:r>
              <a:rPr lang="el-GR" sz="3200" dirty="0"/>
              <a:t> κεφάλαιο,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εὑρισκόμενη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ἀόρατη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πῶς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μεταμορφώνει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Θ. Μετάληψη).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αἰτιολόγηση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μεταμορφώσεως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64582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0E5C7-7950-644B-8BDF-D2F049B0F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8" cy="17466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1E481-28E6-AB4A-9A1E-83DBBE55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893851"/>
            <a:ext cx="11794732" cy="446925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στηρίζεται </a:t>
            </a:r>
            <a:r>
              <a:rPr lang="el-GR" sz="3200" dirty="0" err="1"/>
              <a:t>σὲ</a:t>
            </a:r>
            <a:r>
              <a:rPr lang="el-GR" sz="3200" dirty="0"/>
              <a:t> δύο πόλους: (α) </a:t>
            </a:r>
            <a:r>
              <a:rPr lang="el-GR" sz="3200" dirty="0" err="1"/>
              <a:t>στὴν</a:t>
            </a:r>
            <a:r>
              <a:rPr lang="el-GR" sz="3200" dirty="0"/>
              <a:t> «παρουσία»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«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, </a:t>
            </a:r>
            <a:r>
              <a:rPr lang="el-GR" sz="3200" dirty="0" err="1"/>
              <a:t>ποὺ</a:t>
            </a:r>
            <a:r>
              <a:rPr lang="el-GR" sz="3200" dirty="0"/>
              <a:t> γράφουν </a:t>
            </a:r>
            <a:r>
              <a:rPr lang="el-GR" sz="3200" dirty="0" err="1"/>
              <a:t>ὅσους</a:t>
            </a:r>
            <a:r>
              <a:rPr lang="el-GR" sz="3200" dirty="0"/>
              <a:t> κάθε </a:t>
            </a:r>
            <a:r>
              <a:rPr lang="el-GR" sz="3200" dirty="0" err="1"/>
              <a:t>φορὰ</a:t>
            </a:r>
            <a:r>
              <a:rPr lang="el-GR" sz="3200" dirty="0"/>
              <a:t> μπαίνουν (</a:t>
            </a:r>
            <a:r>
              <a:rPr lang="el-GR" sz="3200" dirty="0" err="1"/>
              <a:t>στὸ</a:t>
            </a:r>
            <a:r>
              <a:rPr lang="el-GR" sz="3200" dirty="0"/>
              <a:t> Ναό), </a:t>
            </a:r>
            <a:r>
              <a:rPr lang="el-GR" sz="3200" dirty="0" err="1"/>
              <a:t>τοὺς</a:t>
            </a:r>
            <a:r>
              <a:rPr lang="el-GR" sz="3200" dirty="0"/>
              <a:t> παρουσιάζουν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κάνουν </a:t>
            </a:r>
            <a:r>
              <a:rPr lang="el-GR" sz="3200" dirty="0" err="1"/>
              <a:t>τὶς</a:t>
            </a:r>
            <a:r>
              <a:rPr lang="el-GR" sz="3200" dirty="0"/>
              <a:t> παρακλήσεις τους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αὐτούς</a:t>
            </a:r>
            <a:r>
              <a:rPr lang="el-GR" sz="3200" dirty="0"/>
              <a:t>».</a:t>
            </a:r>
          </a:p>
          <a:p>
            <a:r>
              <a:rPr lang="el-GR" sz="3200" dirty="0"/>
              <a:t>(β) </a:t>
            </a:r>
            <a:r>
              <a:rPr lang="el-GR" sz="3200" dirty="0" err="1"/>
              <a:t>στὴν</a:t>
            </a:r>
            <a:r>
              <a:rPr lang="el-GR" sz="3200" dirty="0"/>
              <a:t> «</a:t>
            </a:r>
            <a:r>
              <a:rPr lang="el-GR" sz="3200" dirty="0" err="1"/>
              <a:t>ἀόρατη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πάντοτε </a:t>
            </a:r>
            <a:r>
              <a:rPr lang="el-GR" sz="3200" dirty="0" err="1"/>
              <a:t>παροῦσα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μεταβάλλει </a:t>
            </a:r>
            <a:r>
              <a:rPr lang="el-GR" sz="3200" dirty="0" err="1"/>
              <a:t>καὶ</a:t>
            </a:r>
            <a:r>
              <a:rPr lang="el-GR" sz="3200" dirty="0"/>
              <a:t> μεταμορφώνει </a:t>
            </a:r>
            <a:r>
              <a:rPr lang="el-GR" sz="3200" dirty="0" err="1"/>
              <a:t>τὸν</a:t>
            </a:r>
            <a:r>
              <a:rPr lang="el-GR" sz="3200" dirty="0"/>
              <a:t> καθένα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παρόντες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ξαναπλάθει </a:t>
            </a:r>
            <a:r>
              <a:rPr lang="el-GR" sz="3200" dirty="0" err="1"/>
              <a:t>ἀληθινὰ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θεϊκώτερο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ὅ,τι</a:t>
            </a:r>
            <a:r>
              <a:rPr lang="el-GR" sz="3200" dirty="0"/>
              <a:t> συμβολίζουν </a:t>
            </a:r>
            <a:r>
              <a:rPr lang="el-GR" sz="3200" dirty="0" err="1"/>
              <a:t>τὰ</a:t>
            </a:r>
            <a:r>
              <a:rPr lang="el-GR" sz="3200" dirty="0"/>
              <a:t> μυστήρια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τελοῦνται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6291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CC69-C23D-A442-B561-1500C760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102742"/>
            <a:ext cx="11261333" cy="26712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31CC5-536F-304F-8D35-B03B3892C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513708"/>
            <a:ext cx="11846103" cy="6113123"/>
          </a:xfrm>
        </p:spPr>
        <p:txBody>
          <a:bodyPr>
            <a:normAutofit/>
          </a:bodyPr>
          <a:lstStyle/>
          <a:p>
            <a:r>
              <a:rPr lang="el-GR" sz="3200" dirty="0"/>
              <a:t>Προχωρώντας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ἐπιμέρους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ὁ</a:t>
            </a:r>
            <a:r>
              <a:rPr lang="el-GR" sz="3200" dirty="0"/>
              <a:t> Μάξιμος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εἴσοδος</a:t>
            </a:r>
            <a:r>
              <a:rPr lang="el-GR" sz="3200" dirty="0"/>
              <a:t> διαδηλώνει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ἀποβολὴ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ἀπιστίας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αὔξηση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πίστεως, </a:t>
            </a:r>
            <a:r>
              <a:rPr lang="el-GR" sz="3200" dirty="0" err="1"/>
              <a:t>τὴ</a:t>
            </a:r>
            <a:r>
              <a:rPr lang="el-GR" sz="3200" dirty="0"/>
              <a:t> μείωση </a:t>
            </a:r>
            <a:r>
              <a:rPr lang="el-GR" sz="3200" dirty="0" err="1"/>
              <a:t>τῆς</a:t>
            </a:r>
            <a:r>
              <a:rPr lang="el-GR" sz="3200" dirty="0"/>
              <a:t> κακίας,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ἐπίδοση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ἀρετῆς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ἀφανισμὸ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ἀγνοίας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προσθήκη </a:t>
            </a:r>
            <a:r>
              <a:rPr lang="el-GR" sz="3200" dirty="0" err="1"/>
              <a:t>τῆς</a:t>
            </a:r>
            <a:r>
              <a:rPr lang="el-GR" sz="3200" dirty="0"/>
              <a:t> γνώσεως».</a:t>
            </a:r>
          </a:p>
          <a:p>
            <a:r>
              <a:rPr lang="el-GR" sz="3200" dirty="0"/>
              <a:t>Συνεχίζοντας, </a:t>
            </a:r>
            <a:r>
              <a:rPr lang="el-GR" sz="3200" dirty="0" err="1"/>
              <a:t>ὁ</a:t>
            </a:r>
            <a:r>
              <a:rPr lang="el-GR" sz="3200" dirty="0"/>
              <a:t> Μάξιμος τονίζει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ἀκρόαση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λόγων</a:t>
            </a:r>
            <a:r>
              <a:rPr lang="en-GR" sz="3200" dirty="0"/>
              <a:t> </a:t>
            </a:r>
            <a:r>
              <a:rPr lang="el-GR" sz="3200" dirty="0"/>
              <a:t>δηλώνονται </a:t>
            </a:r>
            <a:r>
              <a:rPr lang="el-GR" sz="3200" dirty="0" err="1"/>
              <a:t>οἱ</a:t>
            </a:r>
            <a:r>
              <a:rPr lang="el-GR" sz="3200" dirty="0"/>
              <a:t> μόνιμες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ἀμετάθετες</a:t>
            </a:r>
            <a:r>
              <a:rPr lang="el-GR" sz="3200" dirty="0"/>
              <a:t> </a:t>
            </a:r>
            <a:r>
              <a:rPr lang="el-GR" sz="3200" dirty="0" err="1"/>
              <a:t>ἕξεις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διαθέσεις </a:t>
            </a:r>
            <a:r>
              <a:rPr lang="el-GR" sz="3200" dirty="0" err="1"/>
              <a:t>τῆς</a:t>
            </a:r>
            <a:r>
              <a:rPr lang="el-GR" sz="3200" dirty="0"/>
              <a:t> πίστεως,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ἀρετῆς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γνώσεως,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προαναφέρθηκαν».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«μόνιμη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ἀμετάθετη</a:t>
            </a:r>
            <a:r>
              <a:rPr lang="el-GR" sz="3200" dirty="0"/>
              <a:t> </a:t>
            </a:r>
            <a:r>
              <a:rPr lang="el-GR" sz="3200" dirty="0" err="1"/>
              <a:t>ἕξη</a:t>
            </a:r>
            <a:r>
              <a:rPr lang="el-GR" sz="3200" dirty="0"/>
              <a:t>»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συνεχοῦς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διατήρηση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ἑδραίωσή</a:t>
            </a:r>
            <a:r>
              <a:rPr lang="el-GR" sz="3200" dirty="0"/>
              <a:t> της.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17467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150B-6BB9-2046-9260-A3C690D7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13016"/>
            <a:ext cx="11271607" cy="1335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CC98A-AAC5-544B-B9FA-B1993300B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431514"/>
            <a:ext cx="11876926" cy="6215865"/>
          </a:xfrm>
        </p:spPr>
        <p:txBody>
          <a:bodyPr>
            <a:normAutofit/>
          </a:bodyPr>
          <a:lstStyle/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ἀναγνωσμάτων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ἐκθέτει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«θείων </a:t>
            </a:r>
            <a:r>
              <a:rPr lang="el-GR" sz="3200" dirty="0" err="1"/>
              <a:t>ὕμνων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ὕμνοι</a:t>
            </a:r>
            <a:r>
              <a:rPr lang="el-GR" sz="3200" dirty="0"/>
              <a:t> </a:t>
            </a:r>
            <a:r>
              <a:rPr lang="el-GR" sz="3200" dirty="0" err="1"/>
              <a:t>αὐτοὶ</a:t>
            </a:r>
            <a:r>
              <a:rPr lang="el-GR" sz="3200" dirty="0"/>
              <a:t> δηλώνουν «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θεληματικὴ</a:t>
            </a:r>
            <a:r>
              <a:rPr lang="el-GR" sz="3200" dirty="0"/>
              <a:t> συγκατάθεση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γλυκύτητα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εὐχαρίστηση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δοκιμάζει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αὐτές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προάγεται </a:t>
            </a:r>
            <a:r>
              <a:rPr lang="el-GR" sz="3200" dirty="0" err="1"/>
              <a:t>πνευματικῶς</a:t>
            </a:r>
            <a:r>
              <a:rPr lang="el-GR" sz="3200" dirty="0"/>
              <a:t> φθάνει, πλέον, </a:t>
            </a:r>
            <a:r>
              <a:rPr lang="el-GR" sz="3200" dirty="0" err="1"/>
              <a:t>στὴ</a:t>
            </a:r>
            <a:r>
              <a:rPr lang="el-GR" sz="3200" dirty="0"/>
              <a:t> βίωση </a:t>
            </a:r>
            <a:r>
              <a:rPr lang="el-GR" sz="3200" dirty="0" err="1"/>
              <a:t>ἀνωτέρων</a:t>
            </a:r>
            <a:r>
              <a:rPr lang="el-GR" sz="3200" dirty="0"/>
              <a:t> καταστάσεων,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ἑρμηνεύοντας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ἱερὴ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δηλώνει «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τοῦ</a:t>
            </a:r>
            <a:r>
              <a:rPr lang="el-GR" sz="3200" dirty="0"/>
              <a:t> γήινου φρονήματος»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ἀγωνιζομένων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συνεπάγεται «</a:t>
            </a:r>
            <a:r>
              <a:rPr lang="el-GR" sz="3200" dirty="0" err="1"/>
              <a:t>τὴν</a:t>
            </a:r>
            <a:r>
              <a:rPr lang="el-GR" sz="3200" dirty="0"/>
              <a:t> συντέλεια»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συγκεκριμένους) «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4475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E0B8-C504-6648-87E3-F925ADB8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B4F62-D61D-474A-B200-45C327ED8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45" y="842480"/>
            <a:ext cx="11332394" cy="5825448"/>
          </a:xfrm>
        </p:spPr>
        <p:txBody>
          <a:bodyPr>
            <a:normAutofit/>
          </a:bodyPr>
          <a:lstStyle/>
          <a:p>
            <a:r>
              <a:rPr lang="el-GR" sz="3200" dirty="0"/>
              <a:t>Μία </a:t>
            </a:r>
            <a:r>
              <a:rPr lang="el-GR" sz="3200" dirty="0" err="1"/>
              <a:t>ἄλλη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 </a:t>
            </a:r>
            <a:r>
              <a:rPr lang="el-GR" sz="3200" dirty="0" err="1"/>
              <a:t>ἐντοπίζεται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16</a:t>
            </a:r>
            <a:r>
              <a:rPr lang="el-GR" sz="3200" baseline="30000" dirty="0"/>
              <a:t>ου</a:t>
            </a:r>
            <a:r>
              <a:rPr lang="el-GR" sz="3200" dirty="0"/>
              <a:t> κεφαλαίου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προσκομιδῆς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Λειτουργίας </a:t>
            </a:r>
            <a:r>
              <a:rPr lang="el-GR" sz="3200" dirty="0" err="1"/>
              <a:t>τοῦ</a:t>
            </a:r>
            <a:r>
              <a:rPr lang="el-GR" sz="3200" dirty="0"/>
              <a:t> Μ. Βασιλείου.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δύο παραπάνω συνάφειες καταδεικνύουν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πιθανὴ</a:t>
            </a:r>
            <a:r>
              <a:rPr lang="el-GR" sz="3200" dirty="0"/>
              <a:t> σχέση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Λειτουργιῶν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συμπέρασμα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μαρτυρίες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,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7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αἰῶνα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 </a:t>
            </a:r>
            <a:r>
              <a:rPr lang="el-GR" sz="3200" dirty="0" err="1"/>
              <a:t>διατηροῦσε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ἀρχαϊκά</a:t>
            </a:r>
            <a:r>
              <a:rPr lang="el-GR" sz="3200" dirty="0"/>
              <a:t> της </a:t>
            </a:r>
            <a:r>
              <a:rPr lang="el-GR" sz="3200" dirty="0" err="1"/>
              <a:t>στοιχεῖα</a:t>
            </a:r>
            <a:r>
              <a:rPr lang="el-GR" sz="3200" dirty="0"/>
              <a:t>: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κλήρου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διπλὰ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59208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7384E-4200-7144-B168-5CBC0798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82194"/>
            <a:ext cx="11261333" cy="9246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D901-F5D5-9D42-906C-7A11A45FB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18498"/>
            <a:ext cx="11918023" cy="6457308"/>
          </a:xfrm>
        </p:spPr>
        <p:txBody>
          <a:bodyPr>
            <a:no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«κλείσιμο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θυρῶν</a:t>
            </a:r>
            <a:r>
              <a:rPr lang="el-GR" sz="3200" dirty="0"/>
              <a:t>»,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Μάξιμο) καταδεικνύεται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ἐπιθυμητὴ</a:t>
            </a:r>
            <a:r>
              <a:rPr lang="el-GR" sz="3200" dirty="0"/>
              <a:t> μετάβαση </a:t>
            </a:r>
            <a:r>
              <a:rPr lang="el-GR" sz="3200" dirty="0" err="1"/>
              <a:t>καὶ</a:t>
            </a:r>
            <a:r>
              <a:rPr lang="el-GR" sz="3200" dirty="0"/>
              <a:t> μετατόπιση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φθαρτὸ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κόσμο </a:t>
            </a:r>
            <a:r>
              <a:rPr lang="el-GR" sz="3200" dirty="0" err="1"/>
              <a:t>στὸ</a:t>
            </a:r>
            <a:r>
              <a:rPr lang="el-GR" sz="3200" dirty="0"/>
              <a:t> νοητό»,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ψυχή «κλείνοντας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αἰσθήσεις</a:t>
            </a:r>
            <a:r>
              <a:rPr lang="el-GR" sz="3200" dirty="0"/>
              <a:t>, </a:t>
            </a:r>
            <a:r>
              <a:rPr lang="el-GR" sz="3200" dirty="0" err="1"/>
              <a:t>σὰν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πόρτες, </a:t>
            </a:r>
            <a:r>
              <a:rPr lang="el-GR" sz="3200" dirty="0" err="1"/>
              <a:t>τὶς</a:t>
            </a:r>
            <a:r>
              <a:rPr lang="el-GR" sz="3200" dirty="0"/>
              <a:t> καθαρίζει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εἴδωλα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ἁμαρτίας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Ἀκολουθεῖ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θεῖος</a:t>
            </a:r>
            <a:r>
              <a:rPr lang="el-GR" sz="3200" dirty="0"/>
              <a:t> </a:t>
            </a:r>
            <a:r>
              <a:rPr lang="el-GR" sz="3200" dirty="0" err="1"/>
              <a:t>ἀσπασμός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«δηλώνει </a:t>
            </a:r>
            <a:r>
              <a:rPr lang="el-GR" sz="3200" dirty="0" err="1"/>
              <a:t>τὴν</a:t>
            </a:r>
            <a:r>
              <a:rPr lang="el-GR" sz="3200" dirty="0"/>
              <a:t> ταυτότητα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καθενὸς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ταυτότητα κατοχυρωμένη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ὁμόνοια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ὁμοφροσύνη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θέλει </a:t>
            </a:r>
            <a:r>
              <a:rPr lang="el-GR" sz="3200" dirty="0" err="1"/>
              <a:t>νὰ</a:t>
            </a:r>
            <a:r>
              <a:rPr lang="el-GR" sz="3200" dirty="0"/>
              <a:t> τονίσει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προτύπωση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πρόγευση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ἀτομικῆς</a:t>
            </a:r>
            <a:r>
              <a:rPr lang="el-GR" sz="3200" dirty="0"/>
              <a:t> </a:t>
            </a:r>
            <a:r>
              <a:rPr lang="el-GR" sz="3200" dirty="0" err="1"/>
              <a:t>εὐσεβείας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ὁμονοίας</a:t>
            </a:r>
            <a:r>
              <a:rPr lang="el-GR" sz="3200" dirty="0"/>
              <a:t>, κοινωνία </a:t>
            </a:r>
            <a:r>
              <a:rPr lang="el-GR" sz="3200" dirty="0" err="1"/>
              <a:t>ἀγάπης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ταυτότητας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ὑπόλοιπα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6588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562E-E808-A743-9BB5-5152DEE0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2" y="92468"/>
            <a:ext cx="11251057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86376-CF85-1C43-AC57-EED31F3E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2" y="349322"/>
            <a:ext cx="11897473" cy="6416210"/>
          </a:xfrm>
        </p:spPr>
        <p:txBody>
          <a:bodyPr>
            <a:normAutofit/>
          </a:bodyPr>
          <a:lstStyle/>
          <a:p>
            <a:r>
              <a:rPr lang="el-GR" sz="3200" dirty="0"/>
              <a:t>Μόνο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προϋπόθεση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κοινωνίας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ταυτότητας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προάγεται </a:t>
            </a:r>
            <a:r>
              <a:rPr lang="el-GR" sz="3200" dirty="0" err="1"/>
              <a:t>στὴν</a:t>
            </a:r>
            <a:r>
              <a:rPr lang="el-GR" sz="3200" dirty="0"/>
              <a:t> «</a:t>
            </a:r>
            <a:r>
              <a:rPr lang="el-GR" sz="3200" dirty="0" err="1"/>
              <a:t>ὁμολογία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πίστεως»,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κατάλληλη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ἀνέλπιστους</a:t>
            </a:r>
            <a:r>
              <a:rPr lang="el-GR" sz="3200" dirty="0"/>
              <a:t> τρόπους </a:t>
            </a:r>
            <a:r>
              <a:rPr lang="el-GR" sz="3200" dirty="0" err="1"/>
              <a:t>τῆς</a:t>
            </a:r>
            <a:r>
              <a:rPr lang="el-GR" sz="3200" dirty="0"/>
              <a:t> σωτηρίας τους».</a:t>
            </a:r>
          </a:p>
          <a:p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Ἐπινίκιος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«Τρισάγιο»,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ἕνωση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ἰσοτιμία</a:t>
            </a:r>
            <a:r>
              <a:rPr lang="el-GR" sz="3200" dirty="0"/>
              <a:t> μας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ἀκατάπαυστη</a:t>
            </a:r>
            <a:r>
              <a:rPr lang="el-GR" sz="3200" dirty="0"/>
              <a:t>, </a:t>
            </a:r>
            <a:r>
              <a:rPr lang="el-GR" sz="3200" dirty="0" err="1"/>
              <a:t>ἁρμονικὴ</a:t>
            </a:r>
            <a:r>
              <a:rPr lang="el-GR" sz="3200" dirty="0"/>
              <a:t> μελωδικότητα </a:t>
            </a:r>
            <a:r>
              <a:rPr lang="el-GR" sz="3200" dirty="0" err="1"/>
              <a:t>τῆς</a:t>
            </a:r>
            <a:r>
              <a:rPr lang="el-GR" sz="3200" dirty="0"/>
              <a:t> δοξολογίας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ἰσοτιμία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προεικόνιση </a:t>
            </a:r>
            <a:r>
              <a:rPr lang="el-GR" sz="3200" dirty="0" err="1"/>
              <a:t>τῆς</a:t>
            </a:r>
            <a:r>
              <a:rPr lang="el-GR" sz="3200" dirty="0"/>
              <a:t> συνυπάρξεως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ἀγγελικὲς</a:t>
            </a:r>
            <a:r>
              <a:rPr lang="el-GR" sz="3200" dirty="0"/>
              <a:t> δυνάμεις </a:t>
            </a:r>
            <a:r>
              <a:rPr lang="el-GR" sz="3200" dirty="0" err="1"/>
              <a:t>στὴ</a:t>
            </a:r>
            <a:r>
              <a:rPr lang="el-GR" sz="3200" dirty="0"/>
              <a:t> Βασιλεία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31378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4FD2-9209-D649-8AA3-AD2BF7AD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23291"/>
            <a:ext cx="11281881" cy="164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820A7-31E4-3C4F-A5F6-F0DF74B77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7" y="400692"/>
            <a:ext cx="11815281" cy="6256962"/>
          </a:xfrm>
        </p:spPr>
        <p:txBody>
          <a:bodyPr>
            <a:normAutofit/>
          </a:bodyPr>
          <a:lstStyle/>
          <a:p>
            <a:r>
              <a:rPr lang="el-GR" sz="3200" dirty="0"/>
              <a:t>Παραλείποντας (</a:t>
            </a:r>
            <a:r>
              <a:rPr lang="el-GR" sz="3200" dirty="0" err="1"/>
              <a:t>ὅπως</a:t>
            </a:r>
            <a:r>
              <a:rPr lang="el-GR" sz="3200" dirty="0"/>
              <a:t> προαναφέρθηκε) </a:t>
            </a:r>
            <a:r>
              <a:rPr lang="el-GR" sz="3200" dirty="0" err="1"/>
              <a:t>τὴ</a:t>
            </a:r>
            <a:r>
              <a:rPr lang="el-GR" sz="3200" dirty="0"/>
              <a:t> μνεία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προχωρᾶ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ἀποκαλοῦμε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Πατέρα, δηλώνεται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γνησιώτατη</a:t>
            </a:r>
            <a:r>
              <a:rPr lang="el-GR" sz="3200" dirty="0"/>
              <a:t> </a:t>
            </a:r>
            <a:r>
              <a:rPr lang="el-GR" sz="3200" dirty="0" err="1"/>
              <a:t>υἱοθεσία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</a:t>
            </a:r>
            <a:r>
              <a:rPr lang="en-GR" sz="3200" dirty="0"/>
              <a:t>.</a:t>
            </a:r>
          </a:p>
          <a:p>
            <a:r>
              <a:rPr lang="el-GR" sz="3200" dirty="0"/>
              <a:t>Πρόκειται,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κορυφώσεως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ἀνοδικῆς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πορείας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πιστοῦ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φθάνει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ἀπολαύσει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κατὰ</a:t>
            </a:r>
            <a:r>
              <a:rPr lang="el-GR" sz="3200" dirty="0"/>
              <a:t> χάριν </a:t>
            </a:r>
            <a:r>
              <a:rPr lang="el-GR" sz="3200" dirty="0" err="1"/>
              <a:t>υἱοθεσία</a:t>
            </a:r>
            <a:r>
              <a:rPr lang="el-GR" sz="3200" dirty="0"/>
              <a:t>». </a:t>
            </a:r>
            <a:endParaRPr lang="en-US" sz="3200" dirty="0"/>
          </a:p>
          <a:p>
            <a:r>
              <a:rPr lang="el-GR" sz="3200" dirty="0"/>
              <a:t>κατά </a:t>
            </a:r>
            <a:r>
              <a:rPr lang="el-GR" sz="3200" dirty="0" err="1"/>
              <a:t>φυσικὸ</a:t>
            </a:r>
            <a:r>
              <a:rPr lang="el-GR" sz="3200" dirty="0"/>
              <a:t> τρόπο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ἁγίας</a:t>
            </a:r>
            <a:r>
              <a:rPr lang="el-GR" sz="3200" dirty="0"/>
              <a:t> Μεταλήψεως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ἀχράντων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ζωοποιῶν</a:t>
            </a:r>
            <a:r>
              <a:rPr lang="el-GR" sz="3200" dirty="0"/>
              <a:t> μυστηρίων»,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μαρτυροῦν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μέθεξη κοινωνία </a:t>
            </a:r>
            <a:r>
              <a:rPr lang="el-GR" sz="3200" dirty="0" err="1"/>
              <a:t>καὶ</a:t>
            </a:r>
            <a:r>
              <a:rPr lang="el-GR" sz="3200" dirty="0"/>
              <a:t> ταυτότητα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 </a:t>
            </a:r>
            <a:r>
              <a:rPr lang="el-GR" sz="3200" dirty="0" err="1"/>
              <a:t>ἀξιώνεται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γίνει </a:t>
            </a:r>
            <a:r>
              <a:rPr lang="el-GR" sz="3200" dirty="0" err="1"/>
              <a:t>κατὰ</a:t>
            </a:r>
            <a:r>
              <a:rPr lang="el-GR" sz="3200" dirty="0"/>
              <a:t> χάριν Θεός»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766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C6E0-E26E-BA40-BC4B-1E9463E00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23290"/>
            <a:ext cx="11271607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4C3B0-429D-074D-A93A-988374499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87" y="452063"/>
            <a:ext cx="11784458" cy="617476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παραπάνω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ἀπαρίθμηση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δωρεῶν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(δωρεές) «</a:t>
            </a:r>
            <a:r>
              <a:rPr lang="el-GR" sz="3200" dirty="0" err="1"/>
              <a:t>θὰ</a:t>
            </a:r>
            <a:r>
              <a:rPr lang="el-GR" sz="3200" dirty="0"/>
              <a:t> λάβουν </a:t>
            </a:r>
            <a:r>
              <a:rPr lang="el-GR" sz="3200" dirty="0" err="1"/>
              <a:t>ἀληθινὰ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ἐνυπόστατα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μέλλουσα ζωή», </a:t>
            </a:r>
            <a:r>
              <a:rPr lang="el-GR" sz="3200" dirty="0" err="1"/>
              <a:t>ἐφόσον</a:t>
            </a:r>
            <a:r>
              <a:rPr lang="el-GR" sz="3200" dirty="0"/>
              <a:t> «</a:t>
            </a:r>
            <a:r>
              <a:rPr lang="el-GR" sz="3200" dirty="0" err="1"/>
              <a:t>ἐφύλαξαν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δύναμη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ἐντολὲς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τελοῦνται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αἰσθητὰ</a:t>
            </a:r>
            <a:r>
              <a:rPr lang="el-GR" sz="3200" dirty="0"/>
              <a:t> σύμβολα»,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ἀρχικὰ</a:t>
            </a:r>
            <a:r>
              <a:rPr lang="el-GR" sz="3200" dirty="0"/>
              <a:t> μυστήρια»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«χαρίσει </a:t>
            </a:r>
            <a:r>
              <a:rPr lang="el-GR" sz="3200" dirty="0" err="1"/>
              <a:t>ὁ</a:t>
            </a:r>
            <a:r>
              <a:rPr lang="el-GR" sz="3200" dirty="0"/>
              <a:t> Θεός» </a:t>
            </a:r>
            <a:r>
              <a:rPr lang="el-GR" sz="3200" dirty="0" err="1"/>
              <a:t>στὴ</a:t>
            </a:r>
            <a:r>
              <a:rPr lang="el-GR" sz="3200" dirty="0"/>
              <a:t> μέλλουσα ζωή</a:t>
            </a:r>
            <a:r>
              <a:rPr lang="en-GR" sz="3200" dirty="0"/>
              <a:t>.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ἀποτελεῖ</a:t>
            </a:r>
            <a:r>
              <a:rPr lang="el-GR" sz="3200" dirty="0"/>
              <a:t> 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πνευματικοῦ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ἀνοδικῆς</a:t>
            </a:r>
            <a:r>
              <a:rPr lang="el-GR" sz="3200" dirty="0"/>
              <a:t> πορείας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τὴν</a:t>
            </a:r>
            <a:r>
              <a:rPr lang="el-GR" sz="3200" dirty="0"/>
              <a:t> πορεία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ἀποταγὴ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παλαιοῦ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ἐπουράνιας</a:t>
            </a:r>
            <a:r>
              <a:rPr lang="el-GR" sz="3200" dirty="0"/>
              <a:t> Βασιλείας.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94510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CA8A-7EB6-5E4A-B0CC-3FA95B58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920"/>
            <a:ext cx="11353801" cy="2260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A41A9-5642-9D40-9000-C9FDA9E07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410966"/>
            <a:ext cx="11897474" cy="6298059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προηγουμένως </a:t>
            </a:r>
            <a:r>
              <a:rPr lang="el-GR" sz="3200" dirty="0" err="1"/>
              <a:t>ἐκθέσει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 κάθε τμήματος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(</a:t>
            </a:r>
            <a:r>
              <a:rPr lang="el-GR" sz="3200" dirty="0" err="1"/>
              <a:t>σὲ</a:t>
            </a:r>
            <a:r>
              <a:rPr lang="el-GR" sz="3200" dirty="0"/>
              <a:t> κάποιες </a:t>
            </a:r>
            <a:r>
              <a:rPr lang="el-GR" sz="3200" dirty="0" err="1"/>
              <a:t>ἐκδόσεις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ἀνακεφαλαιώσεως</a:t>
            </a:r>
            <a:r>
              <a:rPr lang="el-GR" sz="3200" dirty="0"/>
              <a:t> διακρίνεται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24</a:t>
            </a:r>
            <a:r>
              <a:rPr lang="el-GR" sz="3200" baseline="30000" dirty="0"/>
              <a:t>ο</a:t>
            </a:r>
            <a:r>
              <a:rPr lang="el-GR" sz="3200" dirty="0"/>
              <a:t> κεφάλαιο).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προτάσσει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«τύπου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συνδέει μεταξύ τους </a:t>
            </a:r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δημιουργίας,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συνδέει μεταξύ τους </a:t>
            </a:r>
            <a:r>
              <a:rPr lang="el-GR" sz="3200" dirty="0" err="1"/>
              <a:t>τὰ</a:t>
            </a:r>
            <a:r>
              <a:rPr lang="el-GR" sz="3200" dirty="0"/>
              <a:t> μέλη της.</a:t>
            </a:r>
          </a:p>
          <a:p>
            <a:r>
              <a:rPr lang="el-GR" sz="3200" dirty="0"/>
              <a:t>Διακρίνοντας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βαθμούς (</a:t>
            </a:r>
            <a:r>
              <a:rPr lang="el-GR" sz="3200" dirty="0" err="1"/>
              <a:t>τοὺς</a:t>
            </a:r>
            <a:r>
              <a:rPr lang="el-GR" sz="3200" dirty="0"/>
              <a:t> «πιστούς», </a:t>
            </a:r>
            <a:r>
              <a:rPr lang="el-GR" sz="3200" dirty="0" err="1"/>
              <a:t>τοὺς</a:t>
            </a:r>
            <a:r>
              <a:rPr lang="el-GR" sz="3200" dirty="0"/>
              <a:t> «πρακτικούς»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«θεωρητικούς»),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ἑνοποιητικὴ</a:t>
            </a:r>
            <a:r>
              <a:rPr lang="el-GR" sz="3200" dirty="0"/>
              <a:t> δραστηριότητα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08604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52E6-F7BE-9C4F-B0BD-37B99A84B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23290"/>
            <a:ext cx="11271608" cy="1027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3587B-C847-2049-BC0E-C243B3A3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2" y="339047"/>
            <a:ext cx="11928298" cy="6395662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Μάξιμο- </a:t>
            </a:r>
            <a:r>
              <a:rPr lang="el-GR" sz="3200" dirty="0" err="1"/>
              <a:t>μιὰ</a:t>
            </a:r>
            <a:r>
              <a:rPr lang="el-GR" sz="3200" dirty="0"/>
              <a:t> πορεία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</a:t>
            </a:r>
            <a:r>
              <a:rPr lang="el-GR" sz="3200" dirty="0" err="1"/>
              <a:t>ἑνοποίηση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Θεό. </a:t>
            </a:r>
            <a:r>
              <a:rPr lang="el-GR" sz="3200" dirty="0" err="1"/>
              <a:t>Ἡ</a:t>
            </a:r>
            <a:r>
              <a:rPr lang="el-GR" sz="3200" dirty="0"/>
              <a:t> πορεία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περιλαμβάνει </a:t>
            </a:r>
            <a:r>
              <a:rPr lang="el-GR" sz="3200" dirty="0" err="1"/>
              <a:t>ἁπλῶς</a:t>
            </a:r>
            <a:r>
              <a:rPr lang="el-GR" sz="3200" dirty="0"/>
              <a:t> βαθμίδες,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συναρτᾶται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κατάσταση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μὲ</a:t>
            </a:r>
            <a:r>
              <a:rPr lang="el-GR" sz="3200" dirty="0"/>
              <a:t> βάση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ἐπιτελοῦνται</a:t>
            </a:r>
            <a:r>
              <a:rPr lang="el-GR" sz="3200" dirty="0"/>
              <a:t>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«τύπος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νοητοῦ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κόσμου»: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νοητοῦ</a:t>
            </a:r>
            <a:r>
              <a:rPr lang="el-GR" sz="3200" dirty="0"/>
              <a:t> κόσμου»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«Ναό» </a:t>
            </a:r>
            <a:r>
              <a:rPr lang="el-GR" sz="3200" dirty="0" err="1"/>
              <a:t>ὡς</a:t>
            </a:r>
            <a:r>
              <a:rPr lang="el-GR" sz="3200" dirty="0"/>
              <a:t> «σύμβολο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 «</a:t>
            </a:r>
            <a:r>
              <a:rPr lang="el-GR" sz="3200" dirty="0" err="1"/>
              <a:t>ἱεροῦ</a:t>
            </a:r>
            <a:r>
              <a:rPr lang="el-GR" sz="3200" dirty="0"/>
              <a:t> βήματος»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ναοῦ</a:t>
            </a:r>
            <a:r>
              <a:rPr lang="el-GR" sz="3200" dirty="0"/>
              <a:t>» </a:t>
            </a:r>
            <a:r>
              <a:rPr lang="el-GR" sz="3200" dirty="0" err="1"/>
              <a:t>ἀντιπαραβάλλεται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 «</a:t>
            </a:r>
            <a:r>
              <a:rPr lang="el-GR" sz="3200" dirty="0" err="1"/>
              <a:t>ψυχῆς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«σώματος»: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μιμεῖται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προβάλλει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62582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9D37-FE61-4B4B-B7C2-4AEC2707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02742"/>
            <a:ext cx="11281881" cy="17466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7E0EB-6787-C547-BEA3-21CFE344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380144"/>
            <a:ext cx="11969393" cy="6375114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προηγούμενων </a:t>
            </a:r>
            <a:r>
              <a:rPr lang="el-GR" sz="3200" dirty="0" err="1"/>
              <a:t>ἐσχατολογικῶν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πνευματικῶν</a:t>
            </a:r>
            <a:r>
              <a:rPr lang="el-GR" sz="3200" dirty="0"/>
              <a:t> </a:t>
            </a:r>
            <a:r>
              <a:rPr lang="el-GR" sz="3200" dirty="0" err="1"/>
              <a:t>ἐξηγήσεων</a:t>
            </a:r>
            <a:r>
              <a:rPr lang="el-GR" sz="3200" dirty="0"/>
              <a:t>, ξεκινώντας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«πρώτη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συνάξεως»,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«σημαίνουσα </a:t>
            </a:r>
            <a:r>
              <a:rPr lang="el-GR" sz="3200" dirty="0" err="1"/>
              <a:t>τὴν</a:t>
            </a:r>
            <a:r>
              <a:rPr lang="el-GR" sz="3200" dirty="0"/>
              <a:t> πρώτη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φανερώνουν «</a:t>
            </a:r>
            <a:r>
              <a:rPr lang="el-GR" sz="3200" dirty="0" err="1"/>
              <a:t>τὰ</a:t>
            </a:r>
            <a:r>
              <a:rPr lang="el-GR" sz="3200" dirty="0"/>
              <a:t> θελήματα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βουλὲς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ποὺ</a:t>
            </a:r>
            <a:r>
              <a:rPr lang="el-GR" sz="3200" dirty="0"/>
              <a:t>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παιδαγωγοῦνται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ζοῦν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«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θεῖες</a:t>
            </a:r>
            <a:r>
              <a:rPr lang="el-GR" sz="3200" dirty="0"/>
              <a:t> μελωδίες»,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Μάξιμο) δηλώνουν «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ἡδονὴ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εὐχαρίστηση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ψυχὲς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ἐκείνων</a:t>
            </a:r>
            <a:r>
              <a:rPr lang="el-GR" sz="3200" dirty="0"/>
              <a:t>...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ρίχνονται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νεανικὴ</a:t>
            </a:r>
            <a:r>
              <a:rPr lang="el-GR" sz="3200" dirty="0"/>
              <a:t> </a:t>
            </a:r>
            <a:r>
              <a:rPr lang="el-GR" sz="3200" dirty="0" err="1"/>
              <a:t>ὁρμὴ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ἄκαμπτη</a:t>
            </a:r>
            <a:r>
              <a:rPr lang="el-GR" sz="3200" dirty="0"/>
              <a:t> </a:t>
            </a:r>
            <a:r>
              <a:rPr lang="el-GR" sz="3200" dirty="0" err="1"/>
              <a:t>ἐπιδίωξη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ἄφθαρτων</a:t>
            </a:r>
            <a:r>
              <a:rPr lang="el-GR" sz="3200" dirty="0"/>
              <a:t> </a:t>
            </a:r>
            <a:r>
              <a:rPr lang="el-GR" sz="3200" dirty="0" err="1"/>
              <a:t>ἀγαθῶν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ἔλθουν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74862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97CB-F15C-0547-82C3-7839FFAD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71920"/>
            <a:ext cx="11281882" cy="10274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9D2BE-5621-D347-961A-9DF43D17F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297950"/>
            <a:ext cx="11979667" cy="6488129"/>
          </a:xfrm>
        </p:spPr>
        <p:txBody>
          <a:bodyPr>
            <a:noAutofit/>
          </a:bodyPr>
          <a:lstStyle/>
          <a:p>
            <a:r>
              <a:rPr lang="el-GR" sz="3200" dirty="0"/>
              <a:t>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πλαίσιο προετοιμάζεται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συμβολίζει «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εἰδικὰ</a:t>
            </a:r>
            <a:r>
              <a:rPr lang="el-GR" sz="3200" dirty="0"/>
              <a:t> φανερώνει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ὁλοκληρωτικὸ</a:t>
            </a:r>
            <a:r>
              <a:rPr lang="el-GR" sz="3200" dirty="0"/>
              <a:t> </a:t>
            </a:r>
            <a:r>
              <a:rPr lang="el-GR" sz="3200" dirty="0" err="1"/>
              <a:t>ἀφανισμὸ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πλάνης </a:t>
            </a:r>
            <a:r>
              <a:rPr lang="el-GR" sz="3200" dirty="0" err="1"/>
              <a:t>ὅσων</a:t>
            </a:r>
            <a:r>
              <a:rPr lang="el-GR" sz="3200" dirty="0"/>
              <a:t> </a:t>
            </a:r>
            <a:r>
              <a:rPr lang="el-GR" sz="3200" dirty="0" err="1"/>
              <a:t>ἐπέστρεψαν</a:t>
            </a:r>
            <a:r>
              <a:rPr lang="el-GR" sz="3200" dirty="0"/>
              <a:t> (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), </a:t>
            </a:r>
            <a:r>
              <a:rPr lang="el-GR" sz="3200" dirty="0" err="1"/>
              <a:t>τὴ</a:t>
            </a:r>
            <a:r>
              <a:rPr lang="el-GR" sz="3200" dirty="0"/>
              <a:t> νέκρωση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σαρκικοῦ</a:t>
            </a:r>
            <a:r>
              <a:rPr lang="el-GR" sz="3200" dirty="0"/>
              <a:t> φρονήματος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πρακτικῶν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συγκέντρωση </a:t>
            </a:r>
            <a:r>
              <a:rPr lang="el-GR" sz="3200" dirty="0" err="1"/>
              <a:t>τῶν</a:t>
            </a:r>
            <a:r>
              <a:rPr lang="el-GR" sz="3200" dirty="0"/>
              <a:t> διαφόρων λόγων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λόγο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θεωρητικῶν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χαρακτήρα,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κυριαρχεῖ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Μαξίμου. 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προβάλλει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τοῦ</a:t>
            </a:r>
            <a:r>
              <a:rPr lang="el-GR" sz="3200" dirty="0"/>
              <a:t> παρελθόντος (</a:t>
            </a:r>
            <a:r>
              <a:rPr lang="el-GR" sz="3200" dirty="0" err="1"/>
              <a:t>τῆς</a:t>
            </a:r>
            <a:r>
              <a:rPr lang="el-GR" sz="3200" dirty="0"/>
              <a:t> πρώτης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μέλλοντος (</a:t>
            </a:r>
            <a:r>
              <a:rPr lang="el-GR" sz="3200" dirty="0" err="1"/>
              <a:t>τῆς</a:t>
            </a:r>
            <a:r>
              <a:rPr lang="el-GR" sz="3200" dirty="0"/>
              <a:t> Δευτέρας Παρουσίας).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30057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EA6D-51B2-5E4D-A092-A439FD19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0"/>
            <a:ext cx="11261332" cy="18493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6B3FD-F82E-F74E-A442-5A09E9208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267128"/>
            <a:ext cx="12007066" cy="6431623"/>
          </a:xfrm>
        </p:spPr>
        <p:txBody>
          <a:bodyPr>
            <a:normAutofit/>
          </a:bodyPr>
          <a:lstStyle/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(κλείσιμο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θυρῶν</a:t>
            </a:r>
            <a:r>
              <a:rPr lang="el-GR" sz="3200" dirty="0"/>
              <a:t>,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μυστηρίων», «</a:t>
            </a:r>
            <a:r>
              <a:rPr lang="el-GR" sz="3200" dirty="0" err="1"/>
              <a:t>θεῖος</a:t>
            </a:r>
            <a:r>
              <a:rPr lang="el-GR" sz="3200" dirty="0"/>
              <a:t> </a:t>
            </a:r>
            <a:r>
              <a:rPr lang="el-GR" sz="3200" dirty="0" err="1"/>
              <a:t>ἀσπασμός</a:t>
            </a:r>
            <a:r>
              <a:rPr lang="el-GR" sz="3200" dirty="0"/>
              <a:t>», 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πίστεως) «συμβολίζουν </a:t>
            </a:r>
            <a:r>
              <a:rPr lang="el-GR" sz="3200" dirty="0" err="1"/>
              <a:t>γενικὰ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παροδικότητα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αἰσθητῶν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φανέρωση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προεκτείνει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ἀπεικονίσεως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πορείας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ἀναλόγως</a:t>
            </a:r>
            <a:r>
              <a:rPr lang="el-GR" sz="3200" dirty="0"/>
              <a:t> (πάντοτε)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</a:t>
            </a:r>
            <a:r>
              <a:rPr lang="el-GR" sz="3200" dirty="0" err="1"/>
              <a:t>ὑπόβαθρο</a:t>
            </a:r>
            <a:r>
              <a:rPr lang="el-GR" sz="3200" dirty="0"/>
              <a:t> </a:t>
            </a:r>
            <a:r>
              <a:rPr lang="el-GR" sz="3200" dirty="0" err="1"/>
              <a:t>ἑκάστου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Ἀμιγῶς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Τρισαγίου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 (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),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73412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8519-894C-9248-9478-74862E08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20"/>
            <a:ext cx="11271608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AC942-8951-654A-922E-109A6C9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277402"/>
            <a:ext cx="12000215" cy="6390526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ἀποτελεῖ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Μαξίμου) προεικόνιση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ἀφθαρτοποιήσεως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σωμάτων μας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Δευτέρα Παρουσία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ἀφθαρτοποίηση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ἄρει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ἐξαγγελία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μελλοντικῆς</a:t>
            </a:r>
            <a:r>
              <a:rPr lang="el-GR" sz="3200" dirty="0"/>
              <a:t> </a:t>
            </a:r>
            <a:r>
              <a:rPr lang="el-GR" sz="3200" dirty="0" err="1"/>
              <a:t>ἰσότητας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 </a:t>
            </a:r>
            <a:r>
              <a:rPr lang="el-GR" sz="3200" dirty="0" err="1"/>
              <a:t>ἐπιμερίζεται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σὲ</a:t>
            </a:r>
            <a:r>
              <a:rPr lang="el-GR" sz="3200" dirty="0"/>
              <a:t> κάθε μία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κατηγορίες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8551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0897F-5D0E-6947-BB0A-DE0EA554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5" y="123291"/>
            <a:ext cx="11096946" cy="1202075"/>
          </a:xfrm>
        </p:spPr>
        <p:txBody>
          <a:bodyPr>
            <a:normAutofit fontScale="90000"/>
          </a:bodyPr>
          <a:lstStyle/>
          <a:p>
            <a:br>
              <a:rPr lang="el-GR" sz="4000" dirty="0"/>
            </a:br>
            <a:r>
              <a:rPr lang="el-GR" sz="4000" b="1" dirty="0"/>
              <a:t>«Μυστήριο» </a:t>
            </a:r>
            <a:r>
              <a:rPr lang="el-GR" sz="4000" b="1" dirty="0" err="1"/>
              <a:t>καὶ</a:t>
            </a:r>
            <a:r>
              <a:rPr lang="el-GR" sz="4000" b="1" dirty="0"/>
              <a:t> «σύμβολο» </a:t>
            </a:r>
            <a:r>
              <a:rPr lang="el-GR" sz="4000" b="1" dirty="0" err="1"/>
              <a:t>στὴν</a:t>
            </a:r>
            <a:r>
              <a:rPr lang="el-GR" sz="4000" b="1" dirty="0"/>
              <a:t> </a:t>
            </a:r>
            <a:r>
              <a:rPr lang="el-GR" sz="4000" b="1" dirty="0" err="1"/>
              <a:t>εὐχαριστιακὴ</a:t>
            </a:r>
            <a:r>
              <a:rPr lang="el-GR" sz="4000" b="1" dirty="0"/>
              <a:t> θεολογία </a:t>
            </a:r>
            <a:r>
              <a:rPr lang="el-GR" sz="4000" b="1" dirty="0" err="1"/>
              <a:t>τοῦ</a:t>
            </a:r>
            <a:r>
              <a:rPr lang="el-GR" sz="4000" b="1" dirty="0"/>
              <a:t> Μαξίμου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015D5-7DB4-EA4F-AFE2-4FEAD937C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1458931"/>
            <a:ext cx="11729663" cy="4551452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«μυστηρίου» </a:t>
            </a:r>
            <a:r>
              <a:rPr lang="el-GR" sz="3200" dirty="0" err="1"/>
              <a:t>ἔχει</a:t>
            </a:r>
            <a:r>
              <a:rPr lang="el-GR" sz="3200" dirty="0"/>
              <a:t> ποικίλες </a:t>
            </a:r>
            <a:r>
              <a:rPr lang="el-GR" sz="3200" dirty="0" err="1"/>
              <a:t>ἀποχρώσεις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θείας προνοίας»,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θαυμαστὸν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μέγα»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δηλωθὲν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«νόμου»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προφητῶν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ἐπίσης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«μυστήρια </a:t>
            </a:r>
            <a:r>
              <a:rPr lang="el-GR" sz="3200" dirty="0" err="1"/>
              <a:t>φανερωθέντα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Πνεύματος», </a:t>
            </a:r>
            <a:r>
              <a:rPr lang="el-GR" sz="3200" dirty="0" err="1"/>
              <a:t>στὸ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σωτηρίας μας»,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νοῦν</a:t>
            </a:r>
            <a:r>
              <a:rPr lang="el-GR" sz="3200" dirty="0"/>
              <a:t> </a:t>
            </a:r>
            <a:r>
              <a:rPr lang="el-GR" sz="3200" dirty="0" err="1"/>
              <a:t>ἑνότητας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«φρικτό».</a:t>
            </a:r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518163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C9DA-1985-8E48-B82A-8B06DD95D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2" y="92468"/>
            <a:ext cx="11251058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F6F4-7FA4-2040-9DF8-164AA66A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2" y="349320"/>
            <a:ext cx="11948844" cy="6328881"/>
          </a:xfrm>
        </p:spPr>
        <p:txBody>
          <a:bodyPr>
            <a:normAutofit/>
          </a:bodyPr>
          <a:lstStyle/>
          <a:p>
            <a:r>
              <a:rPr lang="el-GR" sz="3200" dirty="0" err="1"/>
              <a:t>Ὁλοκληρώνοντας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προσέγγιση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διαπιστώνουμε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κατακλείει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της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ἐπισημάνσεις</a:t>
            </a:r>
            <a:r>
              <a:rPr lang="el-GR" sz="3200" dirty="0"/>
              <a:t> του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Εἷς</a:t>
            </a:r>
            <a:r>
              <a:rPr lang="el-GR" sz="3200" dirty="0"/>
              <a:t> </a:t>
            </a:r>
            <a:r>
              <a:rPr lang="el-GR" sz="3200" dirty="0" err="1"/>
              <a:t>ἅγιος</a:t>
            </a:r>
            <a:r>
              <a:rPr lang="el-GR" sz="3200" dirty="0"/>
              <a:t>...»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Μεταλήψεως: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τελευταῖες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τελετουργικὲς</a:t>
            </a:r>
            <a:r>
              <a:rPr lang="el-GR" sz="3200" dirty="0"/>
              <a:t> πράξεις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δηλώνουν (</a:t>
            </a:r>
            <a:r>
              <a:rPr lang="el-GR" sz="3200" dirty="0" err="1"/>
              <a:t>καὶ</a:t>
            </a:r>
            <a:r>
              <a:rPr lang="el-GR" sz="3200" dirty="0"/>
              <a:t>, συγχρόνως, προεικονίζουν)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υἱοθεσία</a:t>
            </a:r>
            <a:r>
              <a:rPr lang="el-GR" sz="3200" dirty="0"/>
              <a:t>-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καλωσύνη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ἁπλωθεῖ</a:t>
            </a:r>
            <a:r>
              <a:rPr lang="el-GR" sz="3200" dirty="0"/>
              <a:t> </a:t>
            </a:r>
            <a:r>
              <a:rPr lang="el-GR" sz="3200" dirty="0" err="1"/>
              <a:t>ἔπειτα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ἀξίους</a:t>
            </a:r>
            <a:r>
              <a:rPr lang="el-GR" sz="3200" dirty="0"/>
              <a:t>-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ἕνωση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συνάφεια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θεϊκὴ</a:t>
            </a:r>
            <a:r>
              <a:rPr lang="el-GR" sz="3200" dirty="0"/>
              <a:t> </a:t>
            </a:r>
            <a:r>
              <a:rPr lang="el-GR" sz="3200" dirty="0" err="1"/>
              <a:t>ὁμοιότητα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Ἔτσι</a:t>
            </a:r>
            <a:r>
              <a:rPr lang="el-GR" sz="3200" dirty="0"/>
              <a:t>,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κορυφώνεται </a:t>
            </a:r>
            <a:r>
              <a:rPr lang="el-GR" sz="3200" dirty="0" err="1"/>
              <a:t>ἡ</a:t>
            </a:r>
            <a:r>
              <a:rPr lang="el-GR" sz="3200" dirty="0"/>
              <a:t> κατάδειξη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ἐλέους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σταδιακῶς</a:t>
            </a:r>
            <a:r>
              <a:rPr lang="el-GR" sz="3200" dirty="0"/>
              <a:t> </a:t>
            </a:r>
            <a:r>
              <a:rPr lang="el-GR" sz="3200" dirty="0" err="1"/>
              <a:t>ἀνάγει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πλήρη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μαζύ</a:t>
            </a:r>
            <a:r>
              <a:rPr lang="el-GR" sz="3200" dirty="0"/>
              <a:t> Του.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510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C704-5DA0-CD4D-AFF4-39F78A37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02742"/>
            <a:ext cx="11281881" cy="1232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468D-1FB5-9047-A2D2-3F15630FA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318498"/>
            <a:ext cx="11897474" cy="631347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κορυφαία </a:t>
            </a:r>
            <a:r>
              <a:rPr lang="el-GR" sz="3200" dirty="0" err="1"/>
              <a:t>μυσταγωγικὴ</a:t>
            </a:r>
            <a:r>
              <a:rPr lang="el-GR" sz="3200" dirty="0"/>
              <a:t> κατήχηση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προσέγγιση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κατοχυρώνεται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Χριστῷ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δίδεται </a:t>
            </a:r>
            <a:r>
              <a:rPr lang="el-GR" sz="3200" dirty="0" err="1"/>
              <a:t>ἡ</a:t>
            </a:r>
            <a:r>
              <a:rPr lang="el-GR" sz="3200" dirty="0"/>
              <a:t> δυνατότητα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ὑπομνηματιστὴ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διακηρύξει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ἀκόλουθα</a:t>
            </a:r>
            <a:r>
              <a:rPr lang="el-GR" sz="3200" dirty="0"/>
              <a:t>: «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μὴ</a:t>
            </a:r>
            <a:r>
              <a:rPr lang="el-GR" sz="3200" dirty="0"/>
              <a:t> λείψουμε, λοιπόν,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ἀφοῦ</a:t>
            </a:r>
            <a:r>
              <a:rPr lang="el-GR" sz="3200" dirty="0"/>
              <a:t> παρέχει τόσο </a:t>
            </a:r>
            <a:r>
              <a:rPr lang="el-GR" sz="3200" dirty="0" err="1"/>
              <a:t>πλῆθος</a:t>
            </a:r>
            <a:r>
              <a:rPr lang="el-GR" sz="3200" dirty="0"/>
              <a:t> μυστηρίων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σωτηρία μας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τάξη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θεϊκῶν</a:t>
            </a:r>
            <a:r>
              <a:rPr lang="el-GR" sz="3200" dirty="0"/>
              <a:t> συμβόλων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ζωντανεύονται</a:t>
            </a:r>
            <a:r>
              <a:rPr lang="el-GR" sz="3200" dirty="0"/>
              <a:t> σ᾽ </a:t>
            </a:r>
            <a:r>
              <a:rPr lang="el-GR" sz="3200" dirty="0" err="1"/>
              <a:t>αὐτήν</a:t>
            </a:r>
            <a:r>
              <a:rPr lang="el-GR" sz="3200" dirty="0"/>
              <a:t>.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καθέναν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- </a:t>
            </a:r>
            <a:r>
              <a:rPr lang="el-GR" sz="3200" dirty="0" err="1"/>
              <a:t>ὅταν</a:t>
            </a:r>
            <a:r>
              <a:rPr lang="el-GR" sz="3200" dirty="0"/>
              <a:t> μάλιστα </a:t>
            </a:r>
            <a:r>
              <a:rPr lang="el-GR" sz="3200" dirty="0" err="1"/>
              <a:t>ζεῖ</a:t>
            </a:r>
            <a:r>
              <a:rPr lang="el-GR" sz="3200" dirty="0"/>
              <a:t> σωστά-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ὁλοκληρώνει</a:t>
            </a:r>
            <a:r>
              <a:rPr lang="el-GR" sz="3200" dirty="0"/>
              <a:t>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χαρακτήρα του </a:t>
            </a:r>
            <a:r>
              <a:rPr lang="el-GR" sz="3200" dirty="0" err="1"/>
              <a:t>καὶ</a:t>
            </a:r>
            <a:r>
              <a:rPr lang="el-GR" sz="3200" dirty="0"/>
              <a:t>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πρότυπο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, </a:t>
            </a:r>
            <a:r>
              <a:rPr lang="el-GR" sz="3200" dirty="0" err="1"/>
              <a:t>ὁδηγώντας</a:t>
            </a:r>
            <a:r>
              <a:rPr lang="el-GR" sz="3200" dirty="0"/>
              <a:t> τον </a:t>
            </a:r>
            <a:r>
              <a:rPr lang="el-GR" sz="3200" dirty="0" err="1"/>
              <a:t>στὴν</a:t>
            </a:r>
            <a:r>
              <a:rPr lang="el-GR" sz="3200" dirty="0"/>
              <a:t> φανέρωση </a:t>
            </a:r>
            <a:r>
              <a:rPr lang="el-GR" sz="3200" dirty="0" err="1"/>
              <a:t>τοῦ</a:t>
            </a:r>
            <a:r>
              <a:rPr lang="el-GR" sz="3200" dirty="0"/>
              <a:t> δώρου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υἱοθεσίας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δόθηκε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Βάπτισμα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42859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11324-0CA0-2E4D-A2D7-6DBCB6B66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4803"/>
            <a:ext cx="11239500" cy="1292468"/>
          </a:xfrm>
        </p:spPr>
        <p:txBody>
          <a:bodyPr>
            <a:normAutofit fontScale="90000"/>
          </a:bodyPr>
          <a:lstStyle/>
          <a:p>
            <a:r>
              <a:rPr lang="el-GR" b="1" dirty="0" err="1"/>
              <a:t>Ἡ</a:t>
            </a:r>
            <a:r>
              <a:rPr lang="el-GR" b="1" dirty="0"/>
              <a:t> «</a:t>
            </a:r>
            <a:r>
              <a:rPr lang="el-GR" b="1" dirty="0" err="1"/>
              <a:t>Ἱστορία</a:t>
            </a:r>
            <a:r>
              <a:rPr lang="el-GR" b="1" dirty="0"/>
              <a:t> </a:t>
            </a:r>
            <a:r>
              <a:rPr lang="el-GR" b="1" dirty="0" err="1"/>
              <a:t>ἐκκλησιαστικὴ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μυστικὴ</a:t>
            </a:r>
            <a:r>
              <a:rPr lang="el-GR" b="1" dirty="0"/>
              <a:t> θεωρία» </a:t>
            </a:r>
            <a:r>
              <a:rPr lang="el-GR" b="1" dirty="0" err="1"/>
              <a:t>τοῦ</a:t>
            </a:r>
            <a:r>
              <a:rPr lang="el-GR" b="1" dirty="0"/>
              <a:t> </a:t>
            </a:r>
            <a:r>
              <a:rPr lang="el-GR" b="1" dirty="0" err="1"/>
              <a:t>Γερμανοῦ</a:t>
            </a:r>
            <a:r>
              <a:rPr lang="el-GR" b="1" dirty="0"/>
              <a:t> Κωνσταντινουπόλεως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2EC31-9269-9E43-981E-38E8185C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521069"/>
            <a:ext cx="11963400" cy="5187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1. Γνησιότητα </a:t>
            </a:r>
            <a:r>
              <a:rPr lang="el-GR" sz="3200" b="1" dirty="0" err="1"/>
              <a:t>καὶ</a:t>
            </a:r>
            <a:r>
              <a:rPr lang="el-GR" sz="3200" b="1" dirty="0"/>
              <a:t> συγγραφέας </a:t>
            </a:r>
            <a:r>
              <a:rPr lang="el-GR" sz="3200" b="1" dirty="0" err="1"/>
              <a:t>τοῦ</a:t>
            </a:r>
            <a:r>
              <a:rPr lang="el-GR" sz="3200" b="1" dirty="0"/>
              <a:t> </a:t>
            </a:r>
            <a:r>
              <a:rPr lang="el-GR" sz="3200" b="1" dirty="0" err="1"/>
              <a:t>ἔργου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Δύο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σημαντικὰ</a:t>
            </a:r>
            <a:r>
              <a:rPr lang="el-GR" sz="3200" dirty="0"/>
              <a:t> θέματα,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καλεῖται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διαφωτίσει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: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ὑπάρχον</a:t>
            </a:r>
            <a:r>
              <a:rPr lang="el-GR" sz="3200" dirty="0"/>
              <a:t> κείμενο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πρωτότυπο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συγγραφέα </a:t>
            </a:r>
            <a:r>
              <a:rPr lang="el-GR" sz="3200" dirty="0" err="1"/>
              <a:t>τοῦ</a:t>
            </a:r>
            <a:r>
              <a:rPr lang="el-GR" sz="3200" dirty="0"/>
              <a:t> πρωτοτύπου.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παλαιότερες </a:t>
            </a:r>
            <a:r>
              <a:rPr lang="el-GR" sz="3200" dirty="0" err="1"/>
              <a:t>ἐκδόσεις</a:t>
            </a:r>
            <a:r>
              <a:rPr lang="el-GR" sz="3200" dirty="0"/>
              <a:t> φέρουν </a:t>
            </a:r>
            <a:r>
              <a:rPr lang="el-GR" sz="3200" dirty="0" err="1"/>
              <a:t>ὡς</a:t>
            </a:r>
            <a:r>
              <a:rPr lang="el-GR" sz="3200" dirty="0"/>
              <a:t> συγγραφέα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«Γερμανό, Πατριάρχη Κωνσταντινουπόλεως».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Μεταξὺ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13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ὑπῆρξαν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Πατριάρχες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συγκεκριμένο </a:t>
            </a:r>
            <a:r>
              <a:rPr lang="el-GR" sz="3200" dirty="0" err="1"/>
              <a:t>ὄνομα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72081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98869-AC61-514F-A954-5CCA8702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338"/>
            <a:ext cx="11353801" cy="8792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F8C2F-781F-474B-9A9A-713549039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298937"/>
            <a:ext cx="11966330" cy="6409593"/>
          </a:xfrm>
        </p:spPr>
        <p:txBody>
          <a:bodyPr>
            <a:normAutofit/>
          </a:bodyPr>
          <a:lstStyle/>
          <a:p>
            <a:r>
              <a:rPr lang="el-GR" sz="3200" dirty="0" err="1"/>
              <a:t>Ὁρισμένοι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παλαιοτέρων </a:t>
            </a:r>
            <a:r>
              <a:rPr lang="el-GR" sz="3200" dirty="0" err="1"/>
              <a:t>ἐρευνητῶν</a:t>
            </a:r>
            <a:r>
              <a:rPr lang="el-GR" sz="3200" dirty="0"/>
              <a:t> (κάποιοι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ἐκδοτῶν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Ἐκκλησιαστιακῆς</a:t>
            </a:r>
            <a:r>
              <a:rPr lang="el-GR" sz="3200" i="1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) θεώρησαν </a:t>
            </a:r>
            <a:r>
              <a:rPr lang="el-GR" sz="3200" dirty="0" err="1"/>
              <a:t>ὅτι</a:t>
            </a:r>
            <a:r>
              <a:rPr lang="el-GR" sz="3200" dirty="0"/>
              <a:t> συγγραφέας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Γερμανὸς</a:t>
            </a:r>
            <a:r>
              <a:rPr lang="el-GR" sz="3200" dirty="0"/>
              <a:t> Α´ Κωνσταντινουπόλεως (715-730).</a:t>
            </a:r>
          </a:p>
          <a:p>
            <a:r>
              <a:rPr lang="el-GR" sz="3200" dirty="0" err="1"/>
              <a:t>Ἄλλοι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συγγραφὴ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Γερμανὸ</a:t>
            </a:r>
            <a:r>
              <a:rPr lang="el-GR" sz="3200" dirty="0"/>
              <a:t> Β´ Κωνσταντινουπόλεως (1220-1240), </a:t>
            </a:r>
            <a:r>
              <a:rPr lang="el-GR" sz="3200" dirty="0" err="1"/>
              <a:t>ἐπικαλούμενοι</a:t>
            </a:r>
            <a:r>
              <a:rPr lang="el-GR" sz="3200" dirty="0"/>
              <a:t> κάποιες </a:t>
            </a:r>
            <a:r>
              <a:rPr lang="el-GR" sz="3200" dirty="0" err="1"/>
              <a:t>ἱστορικὲς</a:t>
            </a:r>
            <a:r>
              <a:rPr lang="el-GR" sz="3200" dirty="0"/>
              <a:t> μαρτυρίες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μεταγενέστερες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Έχει </a:t>
            </a:r>
            <a:r>
              <a:rPr lang="el-GR" sz="3200" dirty="0" err="1"/>
              <a:t>προταθεῖ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ὡς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Γερμανὸς</a:t>
            </a:r>
            <a:r>
              <a:rPr lang="el-GR" sz="3200" dirty="0"/>
              <a:t> Γ´ (1265-1266)</a:t>
            </a:r>
            <a:r>
              <a:rPr lang="en-GR" sz="3200" dirty="0"/>
              <a:t> 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1703,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cap="small" dirty="0"/>
              <a:t>t. </a:t>
            </a:r>
            <a:r>
              <a:rPr lang="el-GR" sz="3200" cap="small" dirty="0" err="1"/>
              <a:t>milles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πρῶτος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ἀπομακρύνθηκε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Γερμανῶν</a:t>
            </a:r>
            <a:r>
              <a:rPr lang="el-GR" sz="3200" dirty="0"/>
              <a:t>», </a:t>
            </a:r>
            <a:r>
              <a:rPr lang="el-GR" sz="3200" dirty="0" err="1"/>
              <a:t>ὡς</a:t>
            </a:r>
            <a:r>
              <a:rPr lang="el-GR" sz="3200" dirty="0"/>
              <a:t> συγγραφέων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cap="small" dirty="0" err="1"/>
              <a:t>milles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ἐκδότης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μελετητὴς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95362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18C2-813E-2341-9183-5635C472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83361-3438-2B40-846E-33C5F46A9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158261"/>
            <a:ext cx="12019085" cy="6620608"/>
          </a:xfrm>
        </p:spPr>
        <p:txBody>
          <a:bodyPr>
            <a:normAutofit/>
          </a:bodyPr>
          <a:lstStyle/>
          <a:p>
            <a:r>
              <a:rPr lang="el-GR" sz="3200" dirty="0"/>
              <a:t>Λίγο </a:t>
            </a:r>
            <a:r>
              <a:rPr lang="el-GR" sz="3200" dirty="0" err="1"/>
              <a:t>ἀργότερα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θέση </a:t>
            </a:r>
            <a:r>
              <a:rPr lang="el-GR" sz="3200" dirty="0" err="1"/>
              <a:t>ὑπεστήριξε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προμνημονευθεὶς</a:t>
            </a:r>
            <a:r>
              <a:rPr lang="el-GR" sz="3200" dirty="0"/>
              <a:t> </a:t>
            </a:r>
            <a:r>
              <a:rPr lang="el-GR" sz="3200" dirty="0" err="1"/>
              <a:t>Dom</a:t>
            </a:r>
            <a:r>
              <a:rPr lang="el-GR" sz="3200" dirty="0"/>
              <a:t> </a:t>
            </a:r>
            <a:r>
              <a:rPr lang="el-GR" sz="3200" cap="small" dirty="0" err="1"/>
              <a:t>troutée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καταχωρίστηκε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Ἑλληνικὴ</a:t>
            </a:r>
            <a:r>
              <a:rPr lang="el-GR" sz="3200" i="1" dirty="0"/>
              <a:t> Πατρολογία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cap="small" dirty="0" err="1"/>
              <a:t>j.p</a:t>
            </a:r>
            <a:r>
              <a:rPr lang="el-GR" sz="3200" cap="small" dirty="0"/>
              <a:t>. </a:t>
            </a:r>
            <a:r>
              <a:rPr lang="el-GR" sz="3200" cap="small" dirty="0" err="1"/>
              <a:t>migne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τόμο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 (</a:t>
            </a:r>
            <a:r>
              <a:rPr lang="el-GR" sz="3200" i="1" dirty="0"/>
              <a:t>PG</a:t>
            </a:r>
            <a:r>
              <a:rPr lang="el-GR" sz="3200" dirty="0"/>
              <a:t> 33, 126).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πρόβλημα </a:t>
            </a:r>
            <a:r>
              <a:rPr lang="el-GR" sz="3200" dirty="0" err="1"/>
              <a:t>αὐξήθηκε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ἐμφανίστηκαν</a:t>
            </a:r>
            <a:r>
              <a:rPr lang="el-GR" sz="3200" dirty="0"/>
              <a:t> ποικίλες </a:t>
            </a:r>
            <a:r>
              <a:rPr lang="el-GR" sz="3200" dirty="0" err="1"/>
              <a:t>ἐκδόσεις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στηριζόμενες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διαφορετικὲς</a:t>
            </a:r>
            <a:r>
              <a:rPr lang="el-GR" sz="3200" dirty="0"/>
              <a:t> χειρόγραφες παραδόσεις, </a:t>
            </a:r>
            <a:r>
              <a:rPr lang="el-GR" sz="3200" dirty="0" err="1"/>
              <a:t>οἱ</a:t>
            </a:r>
            <a:r>
              <a:rPr lang="el-GR" sz="3200" dirty="0"/>
              <a:t> περισσότερες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Γερμανὸ</a:t>
            </a:r>
            <a:r>
              <a:rPr lang="el-GR" sz="3200" dirty="0"/>
              <a:t> Κωνσταντινουπόλεως»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Μ. Βασίλειο, </a:t>
            </a:r>
            <a:r>
              <a:rPr lang="el-GR" sz="3200" dirty="0" err="1"/>
              <a:t>οἱ</a:t>
            </a:r>
            <a:r>
              <a:rPr lang="el-GR" sz="3200" dirty="0"/>
              <a:t> λιγότερες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πολυπληθέστερα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χειρογράφων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Μ. Βασίλειο (35 χειρόγραφα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10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18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 Δύο χειρόγραφα (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12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Μ. Βασίλειο,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ἄλλους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Πατέρες».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760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B731E-D60D-7749-A101-BE2B1163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0" y="-96716"/>
            <a:ext cx="11274670" cy="1934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F73CD-667D-BE41-BC20-0019BCF9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30" y="184638"/>
            <a:ext cx="11790483" cy="5846885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12</a:t>
            </a:r>
            <a:r>
              <a:rPr lang="el-GR" sz="3200" baseline="30000" dirty="0"/>
              <a:t>ο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ἐμφανίζονται</a:t>
            </a:r>
            <a:r>
              <a:rPr lang="el-GR" sz="3200" dirty="0"/>
              <a:t> κάποια χειρόγραφα,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«Γερμανό, </a:t>
            </a:r>
            <a:r>
              <a:rPr lang="el-GR" sz="3200" dirty="0" err="1"/>
              <a:t>ἀρχιεπίσκοπο</a:t>
            </a:r>
            <a:r>
              <a:rPr lang="el-GR" sz="3200" dirty="0"/>
              <a:t> Κωνσταντινουπόλεως» (</a:t>
            </a:r>
            <a:r>
              <a:rPr lang="el-GR" sz="3200" dirty="0" err="1"/>
              <a:t>ἑπτά</a:t>
            </a:r>
            <a:r>
              <a:rPr lang="el-GR" sz="3200" dirty="0"/>
              <a:t>, </a:t>
            </a:r>
            <a:r>
              <a:rPr lang="el-GR" sz="3200" dirty="0" err="1"/>
              <a:t>συνολικῶς</a:t>
            </a:r>
            <a:r>
              <a:rPr lang="el-GR" sz="3200" dirty="0"/>
              <a:t>, χειρόγραφα),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13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πέντε χειρόγραφα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ἕξι</a:t>
            </a:r>
            <a:r>
              <a:rPr lang="el-GR" sz="3200" dirty="0"/>
              <a:t> χειρόγραφα παραθέτουν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συγγραφέα. </a:t>
            </a:r>
            <a:endParaRPr lang="en-GR" sz="3200" dirty="0"/>
          </a:p>
          <a:p>
            <a:r>
              <a:rPr lang="el-GR" sz="3200" dirty="0" err="1"/>
              <a:t>Στὰ</a:t>
            </a:r>
            <a:r>
              <a:rPr lang="el-GR" sz="3200" dirty="0"/>
              <a:t> μέσα </a:t>
            </a:r>
            <a:r>
              <a:rPr lang="el-GR" sz="3200" dirty="0" err="1"/>
              <a:t>τοῦ</a:t>
            </a:r>
            <a:r>
              <a:rPr lang="el-GR" sz="3200" dirty="0"/>
              <a:t> 11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ὁ</a:t>
            </a:r>
            <a:r>
              <a:rPr lang="el-GR" sz="3200" dirty="0"/>
              <a:t> Νικόλαος </a:t>
            </a:r>
            <a:r>
              <a:rPr lang="el-GR" sz="3200" dirty="0" err="1"/>
              <a:t>Ἀνδίδων</a:t>
            </a:r>
            <a:r>
              <a:rPr lang="el-GR" sz="3200" dirty="0"/>
              <a:t> γράφει </a:t>
            </a:r>
            <a:r>
              <a:rPr lang="el-GR" sz="3200" dirty="0" err="1"/>
              <a:t>στὸ</a:t>
            </a:r>
            <a:r>
              <a:rPr lang="el-GR" sz="3200" dirty="0"/>
              <a:t> 5</a:t>
            </a:r>
            <a:r>
              <a:rPr lang="el-GR" sz="3200" baseline="30000" dirty="0"/>
              <a:t>ο</a:t>
            </a:r>
            <a:r>
              <a:rPr lang="el-GR" sz="3200" dirty="0"/>
              <a:t> κεφάλαιο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του (1054-1067)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σκευῶν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ἀμφίων</a:t>
            </a:r>
            <a:r>
              <a:rPr lang="el-GR" sz="3200" dirty="0"/>
              <a:t> «</a:t>
            </a:r>
            <a:r>
              <a:rPr lang="el-GR" sz="3200" dirty="0" err="1"/>
              <a:t>ἔχουμε</a:t>
            </a:r>
            <a:r>
              <a:rPr lang="el-GR" sz="3200" dirty="0"/>
              <a:t> </a:t>
            </a:r>
            <a:r>
              <a:rPr lang="el-GR" sz="3200" dirty="0" err="1"/>
              <a:t>βρεῖ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γεγραμμένη 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ὀνόματι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Βασιλείου».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προφανές (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χρονικῆς</a:t>
            </a:r>
            <a:r>
              <a:rPr lang="el-GR" sz="3200" dirty="0"/>
              <a:t> </a:t>
            </a:r>
            <a:r>
              <a:rPr lang="el-GR" sz="3200" dirty="0" err="1"/>
              <a:t>ἐγγύτητας</a:t>
            </a:r>
            <a:r>
              <a:rPr lang="el-GR" sz="3200" dirty="0"/>
              <a:t>) </a:t>
            </a:r>
            <a:r>
              <a:rPr lang="el-GR" sz="3200" dirty="0" err="1"/>
              <a:t>ὅτι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9642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3523-EC0F-0E43-B35D-E3FFFBC1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D3D0-47CA-B048-9BEF-DABD13E35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211015"/>
            <a:ext cx="11957539" cy="6497516"/>
          </a:xfrm>
        </p:spPr>
        <p:txBody>
          <a:bodyPr>
            <a:normAutofit/>
          </a:bodyPr>
          <a:lstStyle/>
          <a:p>
            <a:r>
              <a:rPr lang="el-GR" sz="3200" dirty="0" err="1"/>
              <a:t>Ἐὰν</a:t>
            </a:r>
            <a:r>
              <a:rPr lang="el-GR" sz="3200" dirty="0"/>
              <a:t> συνοψίσουμε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ὑποθέσεις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ὀλιγότερο</a:t>
            </a:r>
            <a:r>
              <a:rPr lang="el-GR" sz="3200" dirty="0"/>
              <a:t> </a:t>
            </a:r>
            <a:r>
              <a:rPr lang="el-GR" sz="3200" dirty="0" err="1"/>
              <a:t>ἀξιόπιστη</a:t>
            </a:r>
            <a:r>
              <a:rPr lang="el-GR" sz="3200" dirty="0"/>
              <a:t>, δεδομένου </a:t>
            </a:r>
            <a:r>
              <a:rPr lang="el-GR" sz="3200" dirty="0" err="1"/>
              <a:t>τοῦ</a:t>
            </a:r>
            <a:r>
              <a:rPr lang="el-GR" sz="3200" dirty="0"/>
              <a:t> γεγονότος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μαρτυρίες περί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σπάνιες </a:t>
            </a:r>
            <a:r>
              <a:rPr lang="el-GR" sz="3200" dirty="0" err="1"/>
              <a:t>καὶ</a:t>
            </a:r>
            <a:r>
              <a:rPr lang="el-GR" sz="3200" dirty="0"/>
              <a:t> μεταγενέστερες.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βασικότερο </a:t>
            </a:r>
            <a:r>
              <a:rPr lang="el-GR" sz="3200" dirty="0" err="1"/>
              <a:t>ἐπιχείρημα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ἀποδόσεως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ἀποτυπώνεται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,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μεταγενέστερη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ἱεροσολυμιτικὴ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τέλους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καταγράφουν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i="1" dirty="0" err="1"/>
              <a:t>Ὁδοιπορικὸ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Αἰθερίας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i="1" dirty="0" err="1"/>
              <a:t>Μυσταγωγικὲς</a:t>
            </a:r>
            <a:r>
              <a:rPr lang="el-GR" sz="3200" i="1" dirty="0"/>
              <a:t> Κατηχήσεις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ἐμμονή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χειρογράφου</a:t>
            </a:r>
            <a:r>
              <a:rPr lang="el-GR" sz="3200" dirty="0"/>
              <a:t> παραδόσεως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ὄνομα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ἀπόκρυφη</a:t>
            </a:r>
            <a:r>
              <a:rPr lang="el-GR" sz="3200" dirty="0"/>
              <a:t> φύση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συνεγράφη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ἄγνωστο</a:t>
            </a:r>
            <a:r>
              <a:rPr lang="el-GR" sz="3200" dirty="0"/>
              <a:t> συγγραφέα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ὄνομα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64135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9993-229D-2948-A5D3-B67A994B2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79131"/>
            <a:ext cx="11274670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3E50-8A5B-0D42-9F50-7042CF27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263768"/>
            <a:ext cx="11975123" cy="6435969"/>
          </a:xfrm>
        </p:spPr>
        <p:txBody>
          <a:bodyPr>
            <a:normAutofit/>
          </a:bodyPr>
          <a:lstStyle/>
          <a:p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ὑποτιθέμενη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κυριαρχοῦσε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παράδοση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,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ὀνόματί</a:t>
            </a:r>
            <a:r>
              <a:rPr lang="el-GR" sz="3200" dirty="0"/>
              <a:t> του Θ. Λειτουργία </a:t>
            </a:r>
            <a:r>
              <a:rPr lang="el-GR" sz="3200" dirty="0" err="1"/>
              <a:t>προηγεῖτο</a:t>
            </a:r>
            <a:r>
              <a:rPr lang="el-GR" sz="3200" dirty="0"/>
              <a:t> (</a:t>
            </a:r>
            <a:r>
              <a:rPr lang="el-GR" sz="3200" dirty="0" err="1"/>
              <a:t>στὴ</a:t>
            </a:r>
            <a:r>
              <a:rPr lang="el-GR" sz="3200" dirty="0"/>
              <a:t> χειρόγραφη </a:t>
            </a:r>
            <a:r>
              <a:rPr lang="el-GR" sz="3200" dirty="0" err="1"/>
              <a:t>εὐχολογιακὴ</a:t>
            </a:r>
            <a:r>
              <a:rPr lang="el-GR" sz="3200" dirty="0"/>
              <a:t> παράδοση)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ἀντίστοιχης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Βασιλείου. </a:t>
            </a:r>
          </a:p>
          <a:p>
            <a:r>
              <a:rPr lang="el-GR" sz="3200" dirty="0" err="1"/>
              <a:t>Ἴσως</a:t>
            </a:r>
            <a:r>
              <a:rPr lang="el-GR" sz="3200" dirty="0"/>
              <a:t>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ἐπικράτησε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ἀπόδοσή</a:t>
            </a:r>
            <a:r>
              <a:rPr lang="el-GR" sz="3200" dirty="0"/>
              <a:t> του </a:t>
            </a:r>
            <a:r>
              <a:rPr lang="el-GR" sz="3200" dirty="0" err="1"/>
              <a:t>στὸ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 </a:t>
            </a:r>
          </a:p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συγγραφέας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τρίτης </a:t>
            </a:r>
            <a:r>
              <a:rPr lang="el-GR" sz="3200" dirty="0" err="1"/>
              <a:t>ὑποθέσεως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 Κωνσταντινουπόλεως </a:t>
            </a:r>
            <a:r>
              <a:rPr lang="el-GR" sz="3200" dirty="0" err="1"/>
              <a:t>ὡς</a:t>
            </a:r>
            <a:r>
              <a:rPr lang="el-GR" sz="3200" dirty="0"/>
              <a:t> συγγραφέως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57155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0439B-8AF9-024C-804F-F92BE5BB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7" y="61546"/>
            <a:ext cx="11283463" cy="967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CD51-A161-4142-A60D-2765AA6F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246184"/>
            <a:ext cx="11983917" cy="6453553"/>
          </a:xfrm>
        </p:spPr>
        <p:txBody>
          <a:bodyPr>
            <a:normAutofit/>
          </a:bodyPr>
          <a:lstStyle/>
          <a:p>
            <a:r>
              <a:rPr lang="el-GR" sz="3200" dirty="0" err="1"/>
              <a:t>Εἶναι</a:t>
            </a:r>
            <a:r>
              <a:rPr lang="el-GR" sz="3200" dirty="0"/>
              <a:t>, πάντως, δύσκολο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ἀντιπαραβολῆς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Α´, διότι </a:t>
            </a:r>
            <a:r>
              <a:rPr lang="el-GR" sz="3200" dirty="0" err="1"/>
              <a:t>ὑπάρχει</a:t>
            </a:r>
            <a:r>
              <a:rPr lang="el-GR" sz="3200" dirty="0"/>
              <a:t> σύγχυση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γνησιότητας </a:t>
            </a:r>
            <a:r>
              <a:rPr lang="el-GR" sz="3200" dirty="0" err="1"/>
              <a:t>ὁρισμένων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του.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ἐπικεντρωθεῖ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ἀποδεδειγμένως</a:t>
            </a:r>
            <a:r>
              <a:rPr lang="el-GR" sz="3200" dirty="0"/>
              <a:t> γνήσια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ἐπίπεδο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ὁρολογίας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γενικοτέρου</a:t>
            </a:r>
            <a:r>
              <a:rPr lang="el-GR" sz="3200" dirty="0"/>
              <a:t> τρόπου </a:t>
            </a:r>
            <a:r>
              <a:rPr lang="el-GR" sz="3200" dirty="0" err="1"/>
              <a:t>γραφῆς</a:t>
            </a:r>
            <a:r>
              <a:rPr lang="el-GR" sz="3200" dirty="0"/>
              <a:t>. </a:t>
            </a:r>
          </a:p>
          <a:p>
            <a:r>
              <a:rPr lang="el-GR" sz="3200" dirty="0"/>
              <a:t>Παρόμοια </a:t>
            </a:r>
            <a:r>
              <a:rPr lang="el-GR" sz="3200" dirty="0" err="1"/>
              <a:t>ἀντιπαραβολή</a:t>
            </a:r>
            <a:r>
              <a:rPr lang="el-GR" sz="3200" dirty="0"/>
              <a:t>, πάντως, </a:t>
            </a:r>
            <a:r>
              <a:rPr lang="el-GR" sz="3200" dirty="0" err="1"/>
              <a:t>συνηγορεῖ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ἀποδόσεως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Γερμανὸ</a:t>
            </a:r>
            <a:r>
              <a:rPr lang="el-GR" sz="3200" dirty="0"/>
              <a:t> Α´,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πλήρης βεβαιότητα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συμπεράσματος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προέλθει μόνο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δημιουργηθεῖ</a:t>
            </a:r>
            <a:r>
              <a:rPr lang="el-GR" sz="3200" dirty="0"/>
              <a:t> </a:t>
            </a:r>
            <a:r>
              <a:rPr lang="el-GR" sz="3200" dirty="0" err="1"/>
              <a:t>ἀναλυτικὸ</a:t>
            </a:r>
            <a:r>
              <a:rPr lang="el-GR" sz="3200" dirty="0"/>
              <a:t> </a:t>
            </a:r>
            <a:r>
              <a:rPr lang="el-GR" sz="3200" dirty="0" err="1"/>
              <a:t>λεξικὸ</a:t>
            </a:r>
            <a:r>
              <a:rPr lang="el-GR" sz="3200" dirty="0"/>
              <a:t> </a:t>
            </a:r>
            <a:r>
              <a:rPr lang="el-GR" sz="3200" dirty="0" err="1"/>
              <a:t>θεολογικῶν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τόσο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4536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392AF-E5B7-4345-BB9D-01B7CA56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0"/>
            <a:ext cx="11274669" cy="81768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2. </a:t>
            </a:r>
            <a:r>
              <a:rPr lang="el-GR" b="1" dirty="0" err="1"/>
              <a:t>Ἡ</a:t>
            </a:r>
            <a:r>
              <a:rPr lang="el-GR" b="1" dirty="0"/>
              <a:t> θέση </a:t>
            </a:r>
            <a:r>
              <a:rPr lang="el-GR" b="1" dirty="0" err="1"/>
              <a:t>τοῦ</a:t>
            </a:r>
            <a:r>
              <a:rPr lang="el-GR" b="1" dirty="0"/>
              <a:t> </a:t>
            </a:r>
            <a:r>
              <a:rPr lang="el-GR" b="1" dirty="0" err="1"/>
              <a:t>ἔργου</a:t>
            </a:r>
            <a:r>
              <a:rPr lang="el-GR" b="1" dirty="0"/>
              <a:t> </a:t>
            </a:r>
            <a:r>
              <a:rPr lang="el-GR" b="1" dirty="0" err="1"/>
              <a:t>στὴν</a:t>
            </a:r>
            <a:r>
              <a:rPr lang="el-GR" b="1" dirty="0"/>
              <a:t> </a:t>
            </a:r>
            <a:r>
              <a:rPr lang="el-GR" b="1" dirty="0" err="1"/>
              <a:t>ἱστορία</a:t>
            </a:r>
            <a:r>
              <a:rPr lang="el-GR" b="1" dirty="0"/>
              <a:t> </a:t>
            </a:r>
            <a:r>
              <a:rPr lang="el-GR" b="1" dirty="0" err="1"/>
              <a:t>τῆς</a:t>
            </a:r>
            <a:r>
              <a:rPr lang="el-GR" b="1" dirty="0"/>
              <a:t> Θ. </a:t>
            </a:r>
            <a:r>
              <a:rPr lang="el-GR" b="1" dirty="0" err="1"/>
              <a:t>Εὐχαριστίας</a:t>
            </a:r>
            <a:r>
              <a:rPr lang="en-G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27326-103E-374A-AA26-A546AAE8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69" y="756138"/>
            <a:ext cx="11887199" cy="5952393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ρόλος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σημαντικός,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σύνθετος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κατανόησή του).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σημαντικότερη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χρονικὴ</a:t>
            </a:r>
            <a:r>
              <a:rPr lang="el-GR" sz="3200" dirty="0"/>
              <a:t> περίοδο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</a:p>
          <a:p>
            <a:r>
              <a:rPr lang="el-GR" sz="3200" dirty="0"/>
              <a:t>Παρόμοιας σημασίας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μεταγενέστερες </a:t>
            </a:r>
            <a:r>
              <a:rPr lang="el-GR" sz="3200" dirty="0" err="1"/>
              <a:t>προσθῆκες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(</a:t>
            </a:r>
            <a:r>
              <a:rPr lang="el-GR" sz="3200" dirty="0" err="1"/>
              <a:t>χρονικῶς</a:t>
            </a:r>
            <a:r>
              <a:rPr lang="el-GR" sz="3200" dirty="0"/>
              <a:t>)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Ἑπομένως</a:t>
            </a:r>
            <a:r>
              <a:rPr lang="el-GR" sz="3200" dirty="0"/>
              <a:t>,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ἀρχικὸς</a:t>
            </a:r>
            <a:r>
              <a:rPr lang="el-GR" sz="3200" dirty="0"/>
              <a:t> πυρήνας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μεταγενέστερες </a:t>
            </a:r>
            <a:r>
              <a:rPr lang="el-GR" sz="3200" dirty="0" err="1"/>
              <a:t>προσθῆκες</a:t>
            </a:r>
            <a:r>
              <a:rPr lang="el-GR" sz="3200" dirty="0"/>
              <a:t> του </a:t>
            </a:r>
            <a:r>
              <a:rPr lang="el-GR" sz="3200" dirty="0" err="1"/>
              <a:t>ἀποτυπώνουν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ἐποχή</a:t>
            </a:r>
            <a:r>
              <a:rPr lang="el-GR" sz="3200" dirty="0"/>
              <a:t> τους)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42458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55DB4-EAAB-164C-8002-8F1DEBE0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02742"/>
            <a:ext cx="10870915" cy="380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3D4EF-6B44-0347-B179-4D0763E0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616448"/>
            <a:ext cx="11271607" cy="6138809"/>
          </a:xfrm>
        </p:spPr>
        <p:txBody>
          <a:bodyPr>
            <a:normAutofit/>
          </a:bodyPr>
          <a:lstStyle/>
          <a:p>
            <a:r>
              <a:rPr lang="el-GR" sz="3200" dirty="0" err="1"/>
              <a:t>Ἐκτός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χρήση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παραθέτει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«μυστήριο»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τελούμενον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θυσιαστηρίου μυστήριον»,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ἀνακεφαλαίωση</a:t>
            </a:r>
            <a:r>
              <a:rPr lang="el-GR" sz="3200" dirty="0"/>
              <a:t>» </a:t>
            </a:r>
            <a:r>
              <a:rPr lang="el-GR" sz="3200" dirty="0" err="1"/>
              <a:t>ὁλόκληρης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διδασκαλίας της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προσθέτει </a:t>
            </a:r>
            <a:r>
              <a:rPr lang="el-GR" sz="3200" dirty="0" err="1"/>
              <a:t>ὅτι</a:t>
            </a:r>
            <a:r>
              <a:rPr lang="el-GR" sz="3200" dirty="0"/>
              <a:t>, «</a:t>
            </a:r>
            <a:r>
              <a:rPr lang="el-GR" sz="3200" dirty="0" err="1"/>
              <a:t>στὸ</a:t>
            </a:r>
            <a:r>
              <a:rPr lang="el-GR" sz="3200" dirty="0"/>
              <a:t> μυστήριο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ὅποιος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μύστης μπόρεσε </a:t>
            </a:r>
            <a:r>
              <a:rPr lang="el-GR" sz="3200" dirty="0" err="1"/>
              <a:t>μὲ</a:t>
            </a:r>
            <a:r>
              <a:rPr lang="el-GR" sz="3200" dirty="0"/>
              <a:t> φρόνηση </a:t>
            </a:r>
            <a:r>
              <a:rPr lang="el-GR" sz="3200" dirty="0" err="1"/>
              <a:t>καὶ</a:t>
            </a:r>
            <a:r>
              <a:rPr lang="el-GR" sz="3200" dirty="0"/>
              <a:t> σοφία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εἰσέλθει</a:t>
            </a:r>
            <a:r>
              <a:rPr lang="el-GR" sz="3200" dirty="0"/>
              <a:t>, </a:t>
            </a:r>
            <a:r>
              <a:rPr lang="el-GR" sz="3200" dirty="0" err="1"/>
              <a:t>ἔκαμε</a:t>
            </a:r>
            <a:r>
              <a:rPr lang="el-GR" sz="3200" dirty="0"/>
              <a:t> </a:t>
            </a:r>
            <a:r>
              <a:rPr lang="el-GR" sz="3200" dirty="0" err="1"/>
              <a:t>ἀληθινὰ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θεϊκὴ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ψυχή του», </a:t>
            </a:r>
            <a:r>
              <a:rPr lang="el-GR" sz="3200" dirty="0" err="1"/>
              <a:t>ἀλλὰ</a:t>
            </a:r>
            <a:r>
              <a:rPr lang="el-GR" sz="3200" dirty="0"/>
              <a:t> προβάλλει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ἅγια</a:t>
            </a:r>
            <a:r>
              <a:rPr lang="el-GR" sz="3200" dirty="0"/>
              <a:t> μυστήρια»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n-GR" sz="3200" dirty="0">
                <a:effectLst/>
              </a:rPr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καθαγιασμό τους.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χρήση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«μυστήριο»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ἄλλα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1709739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ECF7-2CF8-1F4F-94DB-7ACB4E47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32E99-88E8-F54D-9C44-BD900466F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211014"/>
            <a:ext cx="12010292" cy="6541477"/>
          </a:xfrm>
        </p:spPr>
        <p:txBody>
          <a:bodyPr/>
          <a:lstStyle/>
          <a:p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παράδειγμα </a:t>
            </a:r>
            <a:r>
              <a:rPr lang="el-GR" sz="3200" dirty="0" err="1"/>
              <a:t>ἀποτυπώσεως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ἐξελίξεων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σχετικὸ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ὑπῆρχε</a:t>
            </a:r>
            <a:r>
              <a:rPr lang="el-GR" sz="3200" dirty="0"/>
              <a:t>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μεταβολὴ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τελετουργικὸ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κλήρου </a:t>
            </a:r>
            <a:r>
              <a:rPr lang="el-GR" sz="3200" dirty="0" err="1"/>
              <a:t>στὸ</a:t>
            </a:r>
            <a:r>
              <a:rPr lang="el-GR" sz="3200" dirty="0"/>
              <a:t> ναό: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ἀντιφώνων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 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«πρόθεση» </a:t>
            </a:r>
            <a:r>
              <a:rPr lang="el-GR" sz="3200" dirty="0" err="1"/>
              <a:t>καὶ</a:t>
            </a:r>
            <a:r>
              <a:rPr lang="el-GR" sz="3200" dirty="0"/>
              <a:t> «προσκομιδή»,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</a:t>
            </a:r>
            <a:r>
              <a:rPr lang="el-GR" sz="3200" dirty="0" err="1"/>
              <a:t>εὐχολόγια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ἀρχαιότερη</a:t>
            </a:r>
            <a:r>
              <a:rPr lang="el-GR" sz="3200" dirty="0"/>
              <a:t> πηγή,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θέσεώς</a:t>
            </a:r>
            <a:r>
              <a:rPr lang="el-GR" sz="3200" dirty="0"/>
              <a:t>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291444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91C0-AF72-EA49-B512-67A70337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0"/>
            <a:ext cx="1127467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7FE3-C7D1-C742-B632-935D8C7DD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1" y="140677"/>
            <a:ext cx="11939953" cy="6567854"/>
          </a:xfrm>
        </p:spPr>
        <p:txBody>
          <a:bodyPr>
            <a:normAutofit fontScale="92500"/>
          </a:bodyPr>
          <a:lstStyle/>
          <a:p>
            <a:r>
              <a:rPr lang="el-GR" sz="3200" dirty="0" err="1"/>
              <a:t>Προκαλεῖ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ἐντύπωση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ἱερατικὲς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Ἀντιφώνων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σύγχρονες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ἀντιφωνικῶν</a:t>
            </a:r>
            <a:r>
              <a:rPr lang="el-GR" sz="3200" dirty="0"/>
              <a:t> </a:t>
            </a:r>
            <a:r>
              <a:rPr lang="el-GR" sz="3200" dirty="0" err="1"/>
              <a:t>ψαλμῶν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χειρόγραφα </a:t>
            </a:r>
            <a:r>
              <a:rPr lang="el-GR" sz="3200" dirty="0" err="1"/>
              <a:t>εὐχολόγια</a:t>
            </a:r>
            <a:r>
              <a:rPr lang="el-GR" sz="3200" dirty="0"/>
              <a:t> (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ἀέρος</a:t>
            </a:r>
            <a:r>
              <a:rPr lang="el-GR" sz="3200" dirty="0"/>
              <a:t>», </a:t>
            </a:r>
            <a:r>
              <a:rPr lang="el-GR" sz="3200" dirty="0" err="1"/>
              <a:t>ὡς</a:t>
            </a:r>
            <a:r>
              <a:rPr lang="el-GR" sz="3200" dirty="0"/>
              <a:t> καλύμματος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ἀπόθεσή</a:t>
            </a:r>
            <a:r>
              <a:rPr lang="el-GR" sz="3200" dirty="0"/>
              <a:t> τους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 </a:t>
            </a:r>
            <a:r>
              <a:rPr lang="el-GR" sz="3200" dirty="0" err="1"/>
              <a:t>ἀποτελεῖ</a:t>
            </a:r>
            <a:r>
              <a:rPr lang="el-GR" sz="3200" dirty="0"/>
              <a:t> μία </a:t>
            </a:r>
            <a:r>
              <a:rPr lang="el-GR" sz="3200" dirty="0" err="1"/>
              <a:t>ἀκόμη</a:t>
            </a:r>
            <a:r>
              <a:rPr lang="el-GR" sz="3200" dirty="0"/>
              <a:t> </a:t>
            </a:r>
            <a:r>
              <a:rPr lang="el-GR" sz="3200" dirty="0" err="1"/>
              <a:t>ἐνδιαφέρουσα</a:t>
            </a:r>
            <a:r>
              <a:rPr lang="el-GR" sz="3200" dirty="0"/>
              <a:t> περίπτωση </a:t>
            </a:r>
            <a:r>
              <a:rPr lang="el-GR" sz="3200" dirty="0" err="1"/>
              <a:t>συμβολῆς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πληροφορία παραπέμπει, </a:t>
            </a:r>
            <a:r>
              <a:rPr lang="el-GR" sz="3200" dirty="0" err="1"/>
              <a:t>μὲν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ἀρχαιότερη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πηγές.</a:t>
            </a:r>
            <a:endParaRPr lang="en-GR" sz="3200" dirty="0"/>
          </a:p>
          <a:p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ἐπεξηγεῖ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προέρχονται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παρέχοντας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πληροφορία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(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27258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8D9B7-67B1-D542-8C8B-65E72047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674DE-C8AC-8445-A008-41C4AE09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-61546"/>
            <a:ext cx="12121661" cy="6919545"/>
          </a:xfrm>
        </p:spPr>
        <p:txBody>
          <a:bodyPr>
            <a:noAutofit/>
          </a:bodyPr>
          <a:lstStyle/>
          <a:p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παραπάνω </a:t>
            </a:r>
            <a:r>
              <a:rPr lang="el-GR" sz="3200" dirty="0" err="1"/>
              <a:t>ἐπισημάνσεις</a:t>
            </a:r>
            <a:r>
              <a:rPr lang="el-GR" sz="3200" dirty="0"/>
              <a:t> καταδεικνύουν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χρονικὸ</a:t>
            </a:r>
            <a:r>
              <a:rPr lang="el-GR" sz="3200" dirty="0"/>
              <a:t> διάστημα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,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ἀξιοσημείωτες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Θ. Λειτουργία.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καταγράφει μία Θ.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ἐπιβιώνουν</a:t>
            </a:r>
            <a:r>
              <a:rPr lang="el-GR" sz="3200" dirty="0"/>
              <a:t> </a:t>
            </a:r>
            <a:r>
              <a:rPr lang="el-GR" sz="3200" dirty="0" err="1"/>
              <a:t>πολλὲς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ἀρχαιότατες</a:t>
            </a:r>
            <a:r>
              <a:rPr lang="el-GR" sz="3200" dirty="0"/>
              <a:t> δομές.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καταγράφει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δομὴ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ἐπικαλύπτουν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ἀρχαιότερες</a:t>
            </a:r>
            <a:r>
              <a:rPr lang="el-GR" sz="3200" dirty="0"/>
              <a:t> </a:t>
            </a:r>
            <a:r>
              <a:rPr lang="el-GR" sz="3200" dirty="0" err="1"/>
              <a:t>δομὲς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καθιστοῦν</a:t>
            </a:r>
            <a:r>
              <a:rPr lang="el-GR" sz="3200" dirty="0"/>
              <a:t> δυσδιάκριτες.</a:t>
            </a:r>
            <a:endParaRPr lang="en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ἀξιοσημείωτο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ὁρισμένα</a:t>
            </a:r>
            <a:r>
              <a:rPr lang="el-GR" sz="3200" dirty="0"/>
              <a:t> νέα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καταγράφονται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παράλληλα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Εὐχολόγιο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παράλληλη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σύγχρονες,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μεταγενέστερές της χειρόγραφες </a:t>
            </a:r>
            <a:r>
              <a:rPr lang="el-GR" sz="3200" dirty="0" err="1"/>
              <a:t>εὐχολογιακὲς</a:t>
            </a:r>
            <a:r>
              <a:rPr lang="el-GR" sz="3200" dirty="0"/>
              <a:t> μαρτυρίες,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11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13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σημαντικὲς</a:t>
            </a:r>
            <a:r>
              <a:rPr lang="el-GR" sz="3200" dirty="0"/>
              <a:t> διεργασίες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Θ. Λειτουργία,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ἀποτυπώνονται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προσθῆκες</a:t>
            </a:r>
            <a:r>
              <a:rPr lang="el-GR" sz="3200" dirty="0"/>
              <a:t>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687952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227A-D0C6-5B49-BC4A-386687AC7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51874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                       3. </a:t>
            </a:r>
            <a:r>
              <a:rPr lang="el-GR" b="1" dirty="0" err="1"/>
              <a:t>Τὸ</a:t>
            </a:r>
            <a:r>
              <a:rPr lang="el-GR" b="1" dirty="0"/>
              <a:t> περιεχόμενο </a:t>
            </a:r>
            <a:r>
              <a:rPr lang="el-GR" b="1" dirty="0" err="1"/>
              <a:t>τοῦ</a:t>
            </a:r>
            <a:r>
              <a:rPr lang="el-GR" b="1" dirty="0"/>
              <a:t> </a:t>
            </a:r>
            <a:r>
              <a:rPr lang="el-GR" b="1" dirty="0" err="1"/>
              <a:t>ἔργου</a:t>
            </a:r>
            <a:r>
              <a:rPr lang="en-G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7552B-54D7-4A42-85B0-805AB4898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3" y="518746"/>
            <a:ext cx="11922370" cy="62073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α)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τίτλου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ἀδύνατο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συμπεράνουμε </a:t>
            </a:r>
            <a:r>
              <a:rPr lang="el-GR" sz="3200" dirty="0" err="1"/>
              <a:t>μὲ</a:t>
            </a:r>
            <a:r>
              <a:rPr lang="el-GR" sz="3200" dirty="0"/>
              <a:t> βεβαιότητα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ἀρχικὸ</a:t>
            </a:r>
            <a:r>
              <a:rPr lang="el-GR" sz="3200" dirty="0"/>
              <a:t> τίτλο </a:t>
            </a:r>
            <a:r>
              <a:rPr lang="el-GR" sz="3200" dirty="0" err="1"/>
              <a:t>τοῦ</a:t>
            </a:r>
            <a:r>
              <a:rPr lang="el-GR" sz="3200" dirty="0"/>
              <a:t> πρωτοτύπου. </a:t>
            </a:r>
            <a:r>
              <a:rPr lang="el-GR" sz="3200" dirty="0" err="1"/>
              <a:t>Ὁ</a:t>
            </a:r>
            <a:r>
              <a:rPr lang="el-GR" sz="3200" dirty="0"/>
              <a:t> τίτλος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δύο </a:t>
            </a:r>
            <a:r>
              <a:rPr lang="el-GR" sz="3200" dirty="0" err="1"/>
              <a:t>ἄξονες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ἑρμηνείας</a:t>
            </a:r>
            <a:r>
              <a:rPr lang="el-GR" sz="3200" dirty="0"/>
              <a:t>: </a:t>
            </a:r>
            <a:r>
              <a:rPr lang="el-GR" sz="3200" dirty="0" err="1"/>
              <a:t>αὐτὸν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ἱστορίας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αὐτὸν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«θεωρίας».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ἱστορία</a:t>
            </a:r>
            <a:r>
              <a:rPr lang="el-GR" sz="3200" dirty="0"/>
              <a:t>» </a:t>
            </a:r>
            <a:r>
              <a:rPr lang="el-GR" sz="3200" dirty="0" err="1"/>
              <a:t>ἐντοπίζεται</a:t>
            </a:r>
            <a:r>
              <a:rPr lang="el-GR" sz="3200" dirty="0"/>
              <a:t> μόνο μία </a:t>
            </a:r>
            <a:r>
              <a:rPr lang="el-GR" sz="3200" dirty="0" err="1"/>
              <a:t>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συγκεκριμένη περίπτωση </a:t>
            </a:r>
            <a:r>
              <a:rPr lang="el-GR" sz="3200" dirty="0" err="1"/>
              <a:t>εἶναι</a:t>
            </a:r>
            <a:r>
              <a:rPr lang="el-GR" sz="3200" dirty="0"/>
              <a:t> δύσκολο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διευκρινιστεῖ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ἀκριβὴς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πατερικὴ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ἱστορία</a:t>
            </a:r>
            <a:r>
              <a:rPr lang="el-GR" sz="3200" dirty="0"/>
              <a:t>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λέξη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</a:t>
            </a:r>
            <a:r>
              <a:rPr lang="el-GR" sz="3200" dirty="0" err="1"/>
              <a:t>Γραφῆς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της.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συγγραφέας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ὡς</a:t>
            </a:r>
            <a:r>
              <a:rPr lang="el-GR" sz="3200" dirty="0"/>
              <a:t> φορέα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κατὰ</a:t>
            </a:r>
            <a:r>
              <a:rPr lang="el-GR" sz="3200" dirty="0"/>
              <a:t> παρόμοιο τρόπο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«γράμμα»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</a:t>
            </a:r>
            <a:r>
              <a:rPr lang="el-GR" sz="3200" dirty="0" err="1"/>
              <a:t>Γραφῆς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698801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7A432-D312-8B49-8B90-11600EE4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0"/>
            <a:ext cx="11283463" cy="6154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C22A8-3D1A-F34A-ACDF-81FD2E751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202223"/>
            <a:ext cx="12019085" cy="6559062"/>
          </a:xfrm>
        </p:spPr>
        <p:txBody>
          <a:bodyPr>
            <a:normAutofit/>
          </a:bodyPr>
          <a:lstStyle/>
          <a:p>
            <a:r>
              <a:rPr lang="el-GR" sz="3200" dirty="0"/>
              <a:t>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θεώρηση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ἱστορία</a:t>
            </a:r>
            <a:r>
              <a:rPr lang="el-GR" sz="3200" dirty="0"/>
              <a:t>», </a:t>
            </a:r>
            <a:r>
              <a:rPr lang="el-GR" sz="3200" dirty="0" err="1"/>
              <a:t>τὰ</a:t>
            </a:r>
            <a:r>
              <a:rPr lang="el-GR" sz="3200" dirty="0"/>
              <a:t> τελούμενα, </a:t>
            </a:r>
            <a:r>
              <a:rPr lang="el-GR" sz="3200" dirty="0" err="1"/>
              <a:t>τὸ</a:t>
            </a:r>
            <a:r>
              <a:rPr lang="el-GR" sz="3200" dirty="0"/>
              <a:t> πλαίσιο τελέσεώς τους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πρόσωπα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δραστηριοποιοῦνται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εἶναι</a:t>
            </a:r>
            <a:r>
              <a:rPr lang="el-GR" sz="3200" dirty="0"/>
              <a:t> σύμβολα (</a:t>
            </a:r>
            <a:r>
              <a:rPr lang="el-GR" sz="3200" dirty="0" err="1"/>
              <a:t>σημεῖα</a:t>
            </a:r>
            <a:r>
              <a:rPr lang="el-GR" sz="3200" dirty="0"/>
              <a:t>) κάποιων </a:t>
            </a:r>
            <a:r>
              <a:rPr lang="el-GR" sz="3200" dirty="0" err="1"/>
              <a:t>πνευματικῶν</a:t>
            </a:r>
            <a:r>
              <a:rPr lang="el-GR" sz="3200" dirty="0"/>
              <a:t> </a:t>
            </a:r>
            <a:r>
              <a:rPr lang="el-GR" sz="3200" dirty="0" err="1"/>
              <a:t>ἀληθειῶν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μειώνει </a:t>
            </a:r>
            <a:r>
              <a:rPr lang="el-GR" sz="3200" dirty="0" err="1"/>
              <a:t>τὴ</a:t>
            </a:r>
            <a:r>
              <a:rPr lang="el-GR" sz="3200" dirty="0"/>
              <a:t> φύση τους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ὑλικῶν</a:t>
            </a:r>
            <a:r>
              <a:rPr lang="el-GR" sz="3200" dirty="0"/>
              <a:t> προσώπων (</a:t>
            </a:r>
            <a:r>
              <a:rPr lang="el-GR" sz="3200" dirty="0" err="1"/>
              <a:t>ἱερέων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ἀντικειμένων</a:t>
            </a:r>
            <a:r>
              <a:rPr lang="el-GR" sz="3200" dirty="0"/>
              <a:t> (</a:t>
            </a:r>
            <a:r>
              <a:rPr lang="el-GR" sz="3200" dirty="0" err="1"/>
              <a:t>ἱερῶν</a:t>
            </a:r>
            <a:r>
              <a:rPr lang="el-GR" sz="3200" dirty="0"/>
              <a:t> </a:t>
            </a:r>
            <a:r>
              <a:rPr lang="el-GR" sz="3200" dirty="0" err="1"/>
              <a:t>σκευῶν</a:t>
            </a:r>
            <a:r>
              <a:rPr lang="el-GR" sz="3200" dirty="0"/>
              <a:t>).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καταγραφὴ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σημασία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τονίζει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ἔμφαση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ἱστορία</a:t>
            </a:r>
            <a:r>
              <a:rPr lang="el-GR" sz="3200" dirty="0"/>
              <a:t>»,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χρησιμοποιεῖται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ἑρμηνείας</a:t>
            </a:r>
            <a:r>
              <a:rPr lang="el-GR" sz="3200" dirty="0"/>
              <a:t>, διότι </a:t>
            </a:r>
            <a:r>
              <a:rPr lang="el-GR" sz="3200" dirty="0" err="1"/>
              <a:t>νοεῖται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προέκταση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βιβλικῆς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».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ἱστορική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λέξη)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προβάλλει </a:t>
            </a:r>
            <a:r>
              <a:rPr lang="el-GR" sz="3200" dirty="0" err="1"/>
              <a:t>τὴν</a:t>
            </a:r>
            <a:r>
              <a:rPr lang="el-GR" sz="3200" dirty="0"/>
              <a:t> βαθύτερη </a:t>
            </a:r>
            <a:r>
              <a:rPr lang="el-GR" sz="3200" dirty="0" err="1"/>
              <a:t>προοπτικὴ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638622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42C54-752F-3644-99F0-8E89C736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4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0E0E6-40D9-4E4B-AC93-AEF196D90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2" y="158261"/>
            <a:ext cx="11957538" cy="6594231"/>
          </a:xfrm>
        </p:spPr>
        <p:txBody>
          <a:bodyPr/>
          <a:lstStyle/>
          <a:p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αὐτό</a:t>
            </a:r>
            <a:r>
              <a:rPr lang="el-GR" sz="3200" dirty="0"/>
              <a:t>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τελούμενα (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ὁρατό</a:t>
            </a:r>
            <a:r>
              <a:rPr lang="el-GR" sz="3200" dirty="0"/>
              <a:t> </a:t>
            </a:r>
            <a:r>
              <a:rPr lang="el-GR" sz="3200" dirty="0" err="1"/>
              <a:t>τυπικὸ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Λειτουργίας») «</a:t>
            </a:r>
            <a:r>
              <a:rPr lang="el-GR" sz="3200" dirty="0" err="1"/>
              <a:t>ἐμφαίνουν</a:t>
            </a:r>
            <a:r>
              <a:rPr lang="el-GR" sz="3200" dirty="0"/>
              <a:t>», «</a:t>
            </a:r>
            <a:r>
              <a:rPr lang="el-GR" sz="3200" dirty="0" err="1"/>
              <a:t>δεικνύουσι</a:t>
            </a:r>
            <a:r>
              <a:rPr lang="el-GR" sz="3200" dirty="0"/>
              <a:t>», «</a:t>
            </a:r>
            <a:r>
              <a:rPr lang="el-GR" sz="3200" dirty="0" err="1"/>
              <a:t>δηλοῦν</a:t>
            </a:r>
            <a:r>
              <a:rPr lang="el-GR" sz="3200" dirty="0"/>
              <a:t>», «σημαίνουν», «μηνύουν», «</a:t>
            </a:r>
            <a:r>
              <a:rPr lang="el-GR" sz="3200" dirty="0" err="1"/>
              <a:t>εἰκονίζουν</a:t>
            </a:r>
            <a:r>
              <a:rPr lang="el-GR" sz="3200" dirty="0"/>
              <a:t>», «</a:t>
            </a:r>
            <a:r>
              <a:rPr lang="el-GR" sz="3200" dirty="0" err="1"/>
              <a:t>προτυποῦσιν</a:t>
            </a:r>
            <a:r>
              <a:rPr lang="el-GR" sz="3200" dirty="0"/>
              <a:t>», «</a:t>
            </a:r>
            <a:r>
              <a:rPr lang="el-GR" sz="3200" dirty="0" err="1"/>
              <a:t>μιμοῦνται</a:t>
            </a:r>
            <a:r>
              <a:rPr lang="el-GR" sz="3200" dirty="0"/>
              <a:t>»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ἐπουράνιες</a:t>
            </a:r>
            <a:r>
              <a:rPr lang="el-GR" sz="3200" dirty="0"/>
              <a:t> πραγματικότητες,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ἀρχέτυπά</a:t>
            </a:r>
            <a:r>
              <a:rPr lang="el-GR" sz="3200" dirty="0"/>
              <a:t> τους.</a:t>
            </a:r>
          </a:p>
          <a:p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νοερῶς</a:t>
            </a:r>
            <a:r>
              <a:rPr lang="el-GR" sz="3200" dirty="0"/>
              <a:t> </a:t>
            </a:r>
            <a:r>
              <a:rPr lang="el-GR" sz="3200" dirty="0" err="1"/>
              <a:t>θεωρούμενον</a:t>
            </a:r>
            <a:r>
              <a:rPr lang="el-GR" sz="3200" dirty="0"/>
              <a:t>»,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νοερόν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«νοητόν» </a:t>
            </a:r>
            <a:r>
              <a:rPr lang="el-GR" sz="3200" dirty="0" err="1"/>
              <a:t>θεωροῦνται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στάδια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Οἰκονομίας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νοερὴ</a:t>
            </a:r>
            <a:r>
              <a:rPr lang="el-GR" sz="3200" dirty="0"/>
              <a:t> θεώρηση»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ἐξακολουθεῖ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ἀνθρώπινη</a:t>
            </a:r>
            <a:r>
              <a:rPr lang="el-GR" sz="3200" dirty="0"/>
              <a:t> σωτηρία.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1553666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6EB4-487D-6B4E-8725-19BE5ECB3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F8168-191B-6140-9B54-F4839EA7C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58261"/>
            <a:ext cx="11992706" cy="6611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β)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ἱερὰ</a:t>
            </a:r>
            <a:r>
              <a:rPr lang="el-GR" sz="3200" dirty="0"/>
              <a:t> </a:t>
            </a:r>
            <a:r>
              <a:rPr lang="el-GR" sz="3200" dirty="0" err="1"/>
              <a:t>ἀντικείμενα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τμήματα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μία σύντομη </a:t>
            </a:r>
            <a:r>
              <a:rPr lang="el-GR" sz="3200" dirty="0" err="1"/>
              <a:t>θεολογικὴ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πρότυπο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(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πολὺ</a:t>
            </a:r>
            <a:r>
              <a:rPr lang="el-GR" sz="3200" dirty="0"/>
              <a:t> </a:t>
            </a:r>
            <a:r>
              <a:rPr lang="el-GR" sz="3200" dirty="0" err="1"/>
              <a:t>ἁπλούστερη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τελευταία).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συντόμων </a:t>
            </a:r>
            <a:r>
              <a:rPr lang="el-GR" sz="3200" dirty="0" err="1"/>
              <a:t>ἀποφθεγμάτων</a:t>
            </a:r>
            <a:r>
              <a:rPr lang="el-GR" sz="3200" dirty="0"/>
              <a:t> </a:t>
            </a:r>
            <a:r>
              <a:rPr lang="el-GR" sz="3200" dirty="0" err="1"/>
              <a:t>εἰσάγει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τυπολογικὴ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ἀναπαραστατικὴ</a:t>
            </a:r>
            <a:r>
              <a:rPr lang="el-GR" sz="3200" dirty="0"/>
              <a:t> θεώρηση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διαφόρων </a:t>
            </a:r>
            <a:r>
              <a:rPr lang="el-GR" sz="3200" dirty="0" err="1"/>
              <a:t>ἱερῶν</a:t>
            </a:r>
            <a:r>
              <a:rPr lang="el-GR" sz="3200" dirty="0"/>
              <a:t> </a:t>
            </a:r>
            <a:r>
              <a:rPr lang="el-GR" sz="3200" dirty="0" err="1"/>
              <a:t>σκευῶν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ἀμφίων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συνέχεια </a:t>
            </a:r>
            <a:r>
              <a:rPr lang="el-GR" sz="3200" dirty="0" err="1"/>
              <a:t>ὅλης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διατάξεως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συνδέουν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Ἐκκλησιολογία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Λατρείας, </a:t>
            </a:r>
            <a:r>
              <a:rPr lang="el-GR" sz="3200" dirty="0" err="1"/>
              <a:t>ἐμφαίνοντας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τόπο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σύνδεσμος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θεολογίας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(</a:t>
            </a:r>
            <a:r>
              <a:rPr lang="el-GR" sz="3200" dirty="0" err="1"/>
              <a:t>Ἐκκλησιολογίας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θεολογίας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δηλώνεται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ἐμφαντικό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155697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75F1-93AA-6F46-B7DD-6C0B3D96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A073-C19D-9447-900B-544C4060C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1" y="-70338"/>
            <a:ext cx="12112868" cy="6928337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συνδυάζεται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: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ἅγιο</a:t>
            </a:r>
            <a:r>
              <a:rPr lang="el-GR" sz="3200" dirty="0"/>
              <a:t> σπήλαιο»,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«τάφος»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«τράπεζα» </a:t>
            </a:r>
            <a:r>
              <a:rPr lang="el-GR" sz="3200" dirty="0" err="1"/>
              <a:t>ποὺ</a:t>
            </a:r>
            <a:r>
              <a:rPr lang="el-GR" sz="3200" dirty="0"/>
              <a:t> θρέφει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ζωοποιεῖ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μετέχοντες.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προβαίνει </a:t>
            </a:r>
            <a:r>
              <a:rPr lang="el-GR" sz="3200" dirty="0" err="1"/>
              <a:t>σὲ</a:t>
            </a:r>
            <a:r>
              <a:rPr lang="el-GR" sz="3200" dirty="0"/>
              <a:t> μία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ἱερῶν</a:t>
            </a:r>
            <a:r>
              <a:rPr lang="el-GR" sz="3200" dirty="0"/>
              <a:t> </a:t>
            </a:r>
            <a:r>
              <a:rPr lang="el-GR" sz="3200" dirty="0" err="1"/>
              <a:t>ἀντικειμένων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«σημαντήρας» (</a:t>
            </a:r>
            <a:r>
              <a:rPr lang="el-GR" sz="3200" dirty="0" err="1"/>
              <a:t>τὸ</a:t>
            </a:r>
            <a:r>
              <a:rPr lang="el-GR" sz="3200" dirty="0"/>
              <a:t> «σήμαντρο», </a:t>
            </a:r>
            <a:r>
              <a:rPr lang="el-GR" sz="3200" dirty="0" err="1"/>
              <a:t>ἡ</a:t>
            </a:r>
            <a:r>
              <a:rPr lang="el-GR" sz="3200" dirty="0"/>
              <a:t> καμπάνα) </a:t>
            </a:r>
            <a:r>
              <a:rPr lang="el-GR" sz="3200" dirty="0" err="1"/>
              <a:t>ἀναπαράγει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ἦχο</a:t>
            </a:r>
            <a:r>
              <a:rPr lang="el-GR" sz="3200" dirty="0"/>
              <a:t> «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καρφιά»,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</a:t>
            </a:r>
            <a:r>
              <a:rPr lang="el-GR" sz="3200" dirty="0" err="1"/>
              <a:t>ἀκούστηκε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πέρατα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οἰκουμένης</a:t>
            </a:r>
            <a:r>
              <a:rPr lang="el-GR" sz="3200" dirty="0"/>
              <a:t>»·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τύπο «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ἀγγελικῶν</a:t>
            </a:r>
            <a:r>
              <a:rPr lang="el-GR" sz="3200" dirty="0"/>
              <a:t> σαλπίγγων»,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«διεγείρονται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ἀγωνιστές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πολεμήσουν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ἀοράτων</a:t>
            </a:r>
            <a:r>
              <a:rPr lang="el-GR" sz="3200" dirty="0"/>
              <a:t> </a:t>
            </a:r>
            <a:r>
              <a:rPr lang="el-GR" sz="3200" dirty="0" err="1"/>
              <a:t>ἐχθρῶν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ἐπικεντρώνει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 της </a:t>
            </a:r>
            <a:r>
              <a:rPr lang="el-GR" sz="3200" dirty="0" err="1"/>
              <a:t>στὴν</a:t>
            </a:r>
            <a:r>
              <a:rPr lang="el-GR" sz="3200" dirty="0"/>
              <a:t> «κόγχη»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ἱεροῦ</a:t>
            </a:r>
            <a:r>
              <a:rPr lang="el-GR" sz="3200" dirty="0"/>
              <a:t> Βήματος,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καταγράφει </a:t>
            </a:r>
            <a:r>
              <a:rPr lang="el-GR" sz="3200" dirty="0" err="1"/>
              <a:t>ἐνδιαφέρουσες</a:t>
            </a:r>
            <a:r>
              <a:rPr lang="el-GR" sz="3200" dirty="0"/>
              <a:t> </a:t>
            </a:r>
            <a:r>
              <a:rPr lang="el-GR" sz="3200" dirty="0" err="1"/>
              <a:t>συμβολικὲς</a:t>
            </a:r>
            <a:r>
              <a:rPr lang="el-GR" sz="3200" dirty="0"/>
              <a:t> </a:t>
            </a:r>
            <a:r>
              <a:rPr lang="el-GR" sz="3200" dirty="0" err="1"/>
              <a:t>ἑρμηνεῖες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κόγχη </a:t>
            </a:r>
            <a:r>
              <a:rPr lang="el-GR" sz="3200" dirty="0" err="1"/>
              <a:t>τοῦ</a:t>
            </a:r>
            <a:r>
              <a:rPr lang="el-GR" sz="3200" dirty="0"/>
              <a:t> Βήματος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σπήλαιο </a:t>
            </a:r>
            <a:r>
              <a:rPr lang="el-GR" sz="3200" dirty="0" err="1"/>
              <a:t>τῆς</a:t>
            </a:r>
            <a:r>
              <a:rPr lang="el-GR" sz="3200" dirty="0"/>
              <a:t> Βηθλεέμ»,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σπήλαιο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εὑρίσκετο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τάφος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253235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1B9D-5E49-F041-B795-86B6DEC0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4962-A51A-EA4F-8379-9915389A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131884"/>
            <a:ext cx="12027877" cy="6610057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θυσιαστηρίου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κατ</a:t>
            </a:r>
            <a:r>
              <a:rPr lang="el-GR" sz="3200" dirty="0"/>
              <a:t>᾽ </a:t>
            </a:r>
            <a:r>
              <a:rPr lang="el-GR" sz="3200" dirty="0" err="1"/>
              <a:t>οὐσίαν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διατύπωση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θεολογίας, διότι συνοψίζει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σαφέστερο τρόπο </a:t>
            </a:r>
            <a:r>
              <a:rPr lang="el-GR" sz="3200" dirty="0" err="1"/>
              <a:t>τὸ</a:t>
            </a:r>
            <a:r>
              <a:rPr lang="el-GR" sz="3200" dirty="0"/>
              <a:t> κέντρο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θεολογίας: </a:t>
            </a:r>
            <a:r>
              <a:rPr lang="el-GR" sz="3200" dirty="0" err="1"/>
              <a:t>τὸν</a:t>
            </a:r>
            <a:r>
              <a:rPr lang="el-GR" sz="3200" dirty="0"/>
              <a:t> Κύριο </a:t>
            </a:r>
            <a:r>
              <a:rPr lang="el-GR" sz="3200" dirty="0" err="1"/>
              <a:t>ὡς</a:t>
            </a:r>
            <a:r>
              <a:rPr lang="el-GR" sz="3200" dirty="0"/>
              <a:t> «προσφέροντα» </a:t>
            </a:r>
            <a:r>
              <a:rPr lang="el-GR" sz="3200" dirty="0" err="1"/>
              <a:t>καὶ</a:t>
            </a:r>
            <a:r>
              <a:rPr lang="el-GR" sz="3200" dirty="0"/>
              <a:t> «προσφερόμενο».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ἱερότητα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θυσιαστηρίου πηγάζει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τυπολογικὴ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: </a:t>
            </a:r>
            <a:r>
              <a:rPr lang="el-GR" sz="3200" dirty="0" err="1"/>
              <a:t>τὸ</a:t>
            </a:r>
            <a:r>
              <a:rPr lang="el-GR" sz="3200" dirty="0"/>
              <a:t> θυσιαστήριο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ἀντίτυπο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οὐράνιου</a:t>
            </a:r>
            <a:r>
              <a:rPr lang="el-GR" sz="3200" dirty="0"/>
              <a:t> θυσιαστηρίου, </a:t>
            </a:r>
            <a:r>
              <a:rPr lang="el-GR" sz="3200" dirty="0" err="1"/>
              <a:t>ἐκεῖ</a:t>
            </a:r>
            <a:r>
              <a:rPr lang="el-GR" sz="3200" dirty="0"/>
              <a:t>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ἱερουργοῦν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ἄϋλες</a:t>
            </a:r>
            <a:r>
              <a:rPr lang="el-GR" sz="3200" dirty="0"/>
              <a:t> Δυνάμεις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ἄμβωνος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</a:t>
            </a:r>
            <a:r>
              <a:rPr lang="el-GR" sz="3200" dirty="0" err="1"/>
              <a:t>ἐμφαίνει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σχῆμα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λίθου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μνήματος,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ἀπεκύλισε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ἄγγελος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γ)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Λόγου  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 err="1"/>
              <a:t>i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τῶν</a:t>
            </a:r>
            <a:r>
              <a:rPr lang="el-GR" sz="3200" dirty="0"/>
              <a:t> Τιμίων Δώρων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0743393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DAE5-0085-2548-A91E-6CA81629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703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4FEE3-D1B7-C943-BA2E-30C55636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158261"/>
            <a:ext cx="12001500" cy="650630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 της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καταγραφὴ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συμβολικοῦ</a:t>
            </a:r>
            <a:r>
              <a:rPr lang="el-GR" sz="3200" dirty="0"/>
              <a:t> χαρακτήρα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προσκομιδῆς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γενομένης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σκευοφυλακίῳ</a:t>
            </a:r>
            <a:r>
              <a:rPr lang="el-GR" sz="3200" dirty="0"/>
              <a:t>»: </a:t>
            </a:r>
            <a:r>
              <a:rPr lang="el-GR" sz="3200" dirty="0" err="1"/>
              <a:t>ἐμφαίνει</a:t>
            </a:r>
            <a:r>
              <a:rPr lang="el-GR" sz="3200" dirty="0"/>
              <a:t> «</a:t>
            </a:r>
            <a:r>
              <a:rPr lang="el-GR" sz="3200" dirty="0" err="1"/>
              <a:t>τὸν</a:t>
            </a:r>
            <a:r>
              <a:rPr lang="el-GR" sz="3200" dirty="0"/>
              <a:t> Κρανίου </a:t>
            </a:r>
            <a:r>
              <a:rPr lang="el-GR" sz="3200" dirty="0" err="1"/>
              <a:t>τόπον</a:t>
            </a:r>
            <a:r>
              <a:rPr lang="el-GR" sz="3200" dirty="0"/>
              <a:t>»,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σταυρώθηκε </a:t>
            </a:r>
            <a:r>
              <a:rPr lang="el-GR" sz="3200" dirty="0" err="1"/>
              <a:t>ὁ</a:t>
            </a:r>
            <a:r>
              <a:rPr lang="el-GR" sz="3200" dirty="0"/>
              <a:t> Χριστός.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τόπος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Σταυρώσεως </a:t>
            </a:r>
            <a:r>
              <a:rPr lang="el-GR" sz="3200" dirty="0" err="1"/>
              <a:t>προτυπώθηκε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)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Ἀβραάμ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προεικονίζεται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θυσιαστικὴ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Πατέρα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σωτηρία </a:t>
            </a:r>
            <a:r>
              <a:rPr lang="el-GR" sz="3200" dirty="0" err="1"/>
              <a:t>τοῦ</a:t>
            </a:r>
            <a:r>
              <a:rPr lang="el-GR" sz="3200" dirty="0"/>
              <a:t> κόσμου.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Προσκομιδῆς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τόπου Σταυρώσεως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ἐμφαίνεται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μαρτυρία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εἰλητοῦ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σινδόνας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τυλίχθηκε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ἀποκαθηλώθηκε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τέθηκε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μνῆμα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3125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F423-BB9F-D945-A13E-7E18265F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5" y="164388"/>
            <a:ext cx="11220236" cy="24657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8AF2-B13D-0249-A3B0-B4D530711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" y="616449"/>
            <a:ext cx="11630346" cy="5969286"/>
          </a:xfrm>
        </p:spPr>
        <p:txBody>
          <a:bodyPr/>
          <a:lstStyle/>
          <a:p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δυναμικὴ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ἱστορικὴ</a:t>
            </a:r>
            <a:r>
              <a:rPr lang="el-GR" sz="3200" dirty="0"/>
              <a:t> πραγματικότητα,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κορυφώνεται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σωτηριώδη</a:t>
            </a:r>
            <a:r>
              <a:rPr lang="el-GR" sz="3200" dirty="0"/>
              <a:t> Σάρκωση </a:t>
            </a:r>
            <a:r>
              <a:rPr lang="el-GR" sz="3200" dirty="0" err="1"/>
              <a:t>τοῦ</a:t>
            </a:r>
            <a:r>
              <a:rPr lang="el-GR" sz="3200" dirty="0"/>
              <a:t> Λόγου,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σκιαγραφηθεῖ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δημιουργίας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ἀναγγελθεῖ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</a:t>
            </a:r>
            <a:r>
              <a:rPr lang="el-GR" sz="3200" dirty="0" err="1"/>
              <a:t>Γραφῆς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μυστήριο,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σκέψη </a:t>
            </a:r>
            <a:r>
              <a:rPr lang="el-GR" sz="3200" dirty="0" err="1"/>
              <a:t>τοῦ</a:t>
            </a:r>
            <a:r>
              <a:rPr lang="el-GR" sz="3200" dirty="0"/>
              <a:t> Μαξίμου προεκτείνεται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κάθε </a:t>
            </a:r>
            <a:r>
              <a:rPr lang="el-GR" sz="3200" dirty="0" err="1"/>
              <a:t>Χριστιανοῦ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καλεῖται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συμμετάσχει σ᾽ </a:t>
            </a:r>
            <a:r>
              <a:rPr lang="el-GR" sz="3200" dirty="0" err="1"/>
              <a:t>αὐτό</a:t>
            </a:r>
            <a:r>
              <a:rPr lang="el-GR" sz="3200" dirty="0"/>
              <a:t>.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οἰκειοποιήσεως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«μυστήριο </a:t>
            </a:r>
            <a:r>
              <a:rPr lang="el-GR" sz="3200" dirty="0" err="1"/>
              <a:t>θεώσεως</a:t>
            </a:r>
            <a:r>
              <a:rPr lang="el-GR" sz="3200" dirty="0"/>
              <a:t>», </a:t>
            </a:r>
            <a:r>
              <a:rPr lang="el-GR" sz="3200" dirty="0" err="1"/>
              <a:t>σὲ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ἡμῶν</a:t>
            </a:r>
            <a:r>
              <a:rPr lang="el-GR" sz="3200" dirty="0"/>
              <a:t> σωτηρίας»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καινὸ</a:t>
            </a:r>
            <a:r>
              <a:rPr lang="el-GR" sz="3200" dirty="0"/>
              <a:t> μυστήριο».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6311994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3AFA-1168-C346-8897-61E111FD0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0913D-B0E7-AD48-BE18-EAB707D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186396"/>
            <a:ext cx="12027877" cy="6601266"/>
          </a:xfrm>
        </p:spPr>
        <p:txBody>
          <a:bodyPr>
            <a:normAutofit/>
          </a:bodyPr>
          <a:lstStyle/>
          <a:p>
            <a:r>
              <a:rPr lang="el-GR" sz="3200" dirty="0"/>
              <a:t>Τονίζεται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i="1" dirty="0" err="1"/>
              <a:t>ἡ</a:t>
            </a:r>
            <a:r>
              <a:rPr lang="el-GR" sz="3200" i="1" dirty="0"/>
              <a:t> </a:t>
            </a:r>
            <a:r>
              <a:rPr lang="el-GR" sz="3200" i="1" dirty="0" err="1"/>
              <a:t>ἐπάνω</a:t>
            </a:r>
            <a:r>
              <a:rPr lang="el-GR" sz="3200" i="1" dirty="0"/>
              <a:t> </a:t>
            </a:r>
            <a:r>
              <a:rPr lang="el-GR" sz="3200" i="1" dirty="0" err="1"/>
              <a:t>κάλυψις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δίσκου, </a:t>
            </a:r>
            <a:r>
              <a:rPr lang="el-GR" sz="3200" i="1" dirty="0" err="1"/>
              <a:t>ἐμφαίνει</a:t>
            </a:r>
            <a:r>
              <a:rPr lang="el-GR" sz="3200" i="1" dirty="0"/>
              <a:t> </a:t>
            </a:r>
            <a:r>
              <a:rPr lang="el-GR" sz="3200" i="1" dirty="0" err="1"/>
              <a:t>τὴ</a:t>
            </a:r>
            <a:r>
              <a:rPr lang="el-GR" sz="3200" i="1" dirty="0"/>
              <a:t> </a:t>
            </a:r>
            <a:r>
              <a:rPr lang="el-GR" sz="3200" i="1" dirty="0" err="1"/>
              <a:t>σινδόνα</a:t>
            </a:r>
            <a:r>
              <a:rPr lang="el-GR" sz="3200" i="1" dirty="0"/>
              <a:t>, </a:t>
            </a:r>
            <a:r>
              <a:rPr lang="el-GR" sz="3200" i="1" dirty="0" err="1"/>
              <a:t>ᾗ</a:t>
            </a:r>
            <a:r>
              <a:rPr lang="el-GR" sz="3200" i="1" dirty="0"/>
              <a:t> </a:t>
            </a:r>
            <a:r>
              <a:rPr lang="el-GR" sz="3200" i="1" dirty="0" err="1"/>
              <a:t>εἴλιξαν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Κυρίου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«</a:t>
            </a:r>
            <a:r>
              <a:rPr lang="el-GR" sz="3200" dirty="0" err="1"/>
              <a:t>δισκοκάλυμμα</a:t>
            </a:r>
            <a:r>
              <a:rPr lang="el-GR" sz="3200" dirty="0"/>
              <a:t>» συμβολίζει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σουδάριο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ἐκάλυπτε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πρόσωπο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ἐνταφιασμό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«καταπέτασμα»,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</a:t>
            </a:r>
            <a:r>
              <a:rPr lang="el-GR" sz="3200" dirty="0" err="1"/>
              <a:t>ἐπονομάζεται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ʺ</a:t>
            </a:r>
            <a:r>
              <a:rPr lang="el-GR" sz="3200" dirty="0" err="1"/>
              <a:t>ἀέρας</a:t>
            </a:r>
            <a:r>
              <a:rPr lang="el-GR" sz="3200" dirty="0"/>
              <a:t>ʺ», συμβολίζει </a:t>
            </a:r>
            <a:r>
              <a:rPr lang="el-GR" sz="3200" dirty="0" err="1"/>
              <a:t>τὸ</a:t>
            </a:r>
            <a:r>
              <a:rPr lang="el-GR" sz="3200" dirty="0"/>
              <a:t> «λίθο» </a:t>
            </a:r>
            <a:r>
              <a:rPr lang="el-GR" sz="3200" dirty="0" err="1"/>
              <a:t>ποὺ</a:t>
            </a:r>
            <a:r>
              <a:rPr lang="el-GR" sz="3200" dirty="0"/>
              <a:t> «</a:t>
            </a:r>
            <a:r>
              <a:rPr lang="el-GR" sz="3200" dirty="0" err="1"/>
              <a:t>ἐσφράγισε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Τάφο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«θυμίαμα»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i="1" dirty="0" err="1"/>
              <a:t>πέφυκεν</a:t>
            </a:r>
            <a:r>
              <a:rPr lang="el-GR" sz="3200" i="1" dirty="0"/>
              <a:t> </a:t>
            </a:r>
            <a:r>
              <a:rPr lang="el-GR" sz="3200" i="1" dirty="0" err="1"/>
              <a:t>ἀντὶ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ἀρωμάτων</a:t>
            </a:r>
            <a:r>
              <a:rPr lang="el-GR" sz="3200" i="1" dirty="0"/>
              <a:t>, </a:t>
            </a:r>
            <a:r>
              <a:rPr lang="el-GR" sz="3200" i="1" dirty="0" err="1"/>
              <a:t>ἅ</a:t>
            </a:r>
            <a:r>
              <a:rPr lang="el-GR" sz="3200" i="1" dirty="0"/>
              <a:t> προσέφεραν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τὸν</a:t>
            </a:r>
            <a:r>
              <a:rPr lang="el-GR" sz="3200" i="1" dirty="0"/>
              <a:t> </a:t>
            </a:r>
            <a:r>
              <a:rPr lang="el-GR" sz="3200" i="1" dirty="0" err="1"/>
              <a:t>ἐνταφιασμὸν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Κυρίου.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βάση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προσκομιδὴ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θυόμενο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295871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D0B6D-8111-544F-A42A-5A048190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9DB9A-8771-A941-B209-21DD8CAE1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6"/>
            <a:ext cx="11939954" cy="659423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ὑπεισέρχεται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Προθέσεως: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Ἡ</a:t>
            </a:r>
            <a:r>
              <a:rPr lang="el-GR" sz="3200" dirty="0"/>
              <a:t> «λόγχη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ἐκείνης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κεντήθηκε </a:t>
            </a:r>
            <a:r>
              <a:rPr lang="el-GR" sz="3200" dirty="0" err="1"/>
              <a:t>ὁ</a:t>
            </a:r>
            <a:r>
              <a:rPr lang="el-GR" sz="3200" dirty="0"/>
              <a:t> Κύριος».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ἄρτος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ποτήριον</a:t>
            </a:r>
            <a:r>
              <a:rPr lang="el-GR" sz="3200" dirty="0"/>
              <a:t>» παραπέμπουν «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μίμησιν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Ἡ</a:t>
            </a:r>
            <a:r>
              <a:rPr lang="el-GR" sz="3200" dirty="0"/>
              <a:t> «προσφορά»,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ἄρτος</a:t>
            </a:r>
            <a:r>
              <a:rPr lang="el-GR" sz="3200" dirty="0"/>
              <a:t>», «</a:t>
            </a:r>
            <a:r>
              <a:rPr lang="el-GR" sz="3200" dirty="0" err="1"/>
              <a:t>εὐλογία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ἀπαρχή</a:t>
            </a:r>
            <a:r>
              <a:rPr lang="el-GR" sz="3200" dirty="0"/>
              <a:t>»,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διατέμνεται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δεσποτικὸ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 (</a:t>
            </a:r>
            <a:r>
              <a:rPr lang="el-GR" sz="3200" dirty="0" err="1"/>
              <a:t>ἐξάγεται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ἀμνός</a:t>
            </a:r>
            <a:r>
              <a:rPr lang="el-GR" sz="3200" dirty="0"/>
              <a:t>),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i="1" dirty="0" err="1"/>
              <a:t>εἰς</a:t>
            </a:r>
            <a:r>
              <a:rPr lang="el-GR" sz="3200" i="1" dirty="0"/>
              <a:t> τύπον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Ἀειπαρθένου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Θεοτόκου.</a:t>
            </a:r>
            <a:endParaRPr lang="en-GR" sz="3200" i="1" dirty="0"/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συγκεκριμενοποιεῖ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ἀμνοῦ</a:t>
            </a:r>
            <a:r>
              <a:rPr lang="en-US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περιγραφὴ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ἀναλυτικότατη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ἐξάγεται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ἀμνὸς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προσφερόμενο </a:t>
            </a:r>
            <a:r>
              <a:rPr lang="el-GR" sz="3200" dirty="0" err="1"/>
              <a:t>ἄρτο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73066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1C7D-84F9-934D-9B4F-81A10FB6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597B2-A197-C142-9593-982A23101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85" y="237392"/>
            <a:ext cx="11983915" cy="6497516"/>
          </a:xfrm>
        </p:spPr>
        <p:txBody>
          <a:bodyPr>
            <a:normAutofit/>
          </a:bodyPr>
          <a:lstStyle/>
          <a:p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«διάκονος» προετοιμάζει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Δεσποτικὸ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τοποθετεῖ</a:t>
            </a:r>
            <a:r>
              <a:rPr lang="el-GR" sz="3200" dirty="0"/>
              <a:t> </a:t>
            </a:r>
            <a:r>
              <a:rPr lang="el-GR" sz="3200" dirty="0" err="1"/>
              <a:t>ἀμφότερα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πρόθεση</a:t>
            </a:r>
            <a:r>
              <a:rPr lang="en-US" sz="3200" dirty="0"/>
              <a:t>.</a:t>
            </a:r>
          </a:p>
          <a:p>
            <a:r>
              <a:rPr lang="el-GR" sz="3200" dirty="0"/>
              <a:t>Περατώνοντας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περιγραφὴ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αὐτῆς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i="1" dirty="0" err="1"/>
              <a:t>οὕτω</a:t>
            </a:r>
            <a:r>
              <a:rPr lang="el-GR" sz="3200" i="1" dirty="0"/>
              <a:t> </a:t>
            </a:r>
            <a:r>
              <a:rPr lang="el-GR" sz="3200" i="1" dirty="0" err="1"/>
              <a:t>τοιγαροῦν</a:t>
            </a:r>
            <a:r>
              <a:rPr lang="el-GR" sz="3200" i="1" dirty="0"/>
              <a:t> </a:t>
            </a:r>
            <a:r>
              <a:rPr lang="el-GR" sz="3200" i="1" dirty="0" err="1"/>
              <a:t>ἀφίεται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θεῖον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τῇ</a:t>
            </a:r>
            <a:r>
              <a:rPr lang="el-GR" sz="3200" i="1" dirty="0"/>
              <a:t> </a:t>
            </a:r>
            <a:r>
              <a:rPr lang="el-GR" sz="3200" i="1" dirty="0" err="1"/>
              <a:t>προθέσει</a:t>
            </a:r>
            <a:r>
              <a:rPr lang="el-GR" sz="3200" i="1" dirty="0"/>
              <a:t>, </a:t>
            </a:r>
            <a:r>
              <a:rPr lang="el-GR" sz="3200" i="1" dirty="0" err="1"/>
              <a:t>ὥσπερ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Βηθλεέμ, </a:t>
            </a:r>
            <a:r>
              <a:rPr lang="el-GR" sz="3200" i="1" dirty="0" err="1"/>
              <a:t>ὅπου</a:t>
            </a:r>
            <a:r>
              <a:rPr lang="el-GR" sz="3200" i="1" dirty="0"/>
              <a:t> </a:t>
            </a:r>
            <a:r>
              <a:rPr lang="el-GR" sz="3200" i="1" dirty="0" err="1"/>
              <a:t>γεγέννηται</a:t>
            </a:r>
            <a:r>
              <a:rPr lang="el-GR" sz="3200" i="1" dirty="0"/>
              <a:t> </a:t>
            </a:r>
            <a:r>
              <a:rPr lang="el-GR" sz="3200" i="1" dirty="0" err="1"/>
              <a:t>ὁ</a:t>
            </a:r>
            <a:r>
              <a:rPr lang="el-GR" sz="3200" i="1" dirty="0"/>
              <a:t> Χριστός</a:t>
            </a:r>
            <a:r>
              <a:rPr lang="en-US" sz="3200" i="1" dirty="0"/>
              <a:t>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παραπάνω μαρτυρίες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Προθέσεως.</a:t>
            </a:r>
            <a:endParaRPr lang="en-US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ἀρχίσει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ἑδραιώνεται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μεταφορά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Τράπεζα, συμβολίζουν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ἐσταυρωμένο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  <a:endParaRPr lang="en-US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ἔγινε</a:t>
            </a:r>
            <a:r>
              <a:rPr lang="el-GR" sz="3200" dirty="0"/>
              <a:t> </a:t>
            </a:r>
            <a:r>
              <a:rPr lang="el-GR" sz="3200" dirty="0" err="1"/>
              <a:t>ἀφορμὴ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διαμορφωθεῖ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εἰσαχθεῖ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στῖχος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«Πάσχοντος Δούλου» (</a:t>
            </a:r>
            <a:r>
              <a:rPr lang="el-GR" sz="3200" dirty="0" err="1"/>
              <a:t>Ἠσ</a:t>
            </a:r>
            <a:r>
              <a:rPr lang="el-GR" sz="3200" dirty="0"/>
              <a:t>. 53, 7).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5858747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BAA4-39BD-9340-92F9-16D9F3B65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9671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17BF7-740A-E948-A002-7428EECA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" y="228599"/>
            <a:ext cx="11983915" cy="6462347"/>
          </a:xfrm>
        </p:spPr>
        <p:txBody>
          <a:bodyPr>
            <a:normAutofit/>
          </a:bodyPr>
          <a:lstStyle/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παραπάνω διαδικασίες διαμορφώνεται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: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Μ. </a:t>
            </a:r>
            <a:r>
              <a:rPr lang="el-GR" sz="3200" dirty="0" err="1"/>
              <a:t>Εἴσοδο</a:t>
            </a:r>
            <a:r>
              <a:rPr lang="el-GR" sz="3200" dirty="0"/>
              <a:t> μεταφέρεται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νεκρὸ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τῶν</a:t>
            </a:r>
            <a:r>
              <a:rPr lang="el-GR" sz="3200" dirty="0"/>
              <a:t> Τιμίων Δώρων συμβολίζει </a:t>
            </a:r>
            <a:r>
              <a:rPr lang="el-GR" sz="3200" dirty="0" err="1"/>
              <a:t>τὴ</a:t>
            </a:r>
            <a:r>
              <a:rPr lang="el-GR" sz="3200" dirty="0"/>
              <a:t> θυσία </a:t>
            </a:r>
            <a:r>
              <a:rPr lang="el-GR" sz="3200" dirty="0" err="1"/>
              <a:t>καὶ</a:t>
            </a:r>
            <a:r>
              <a:rPr lang="el-GR" sz="3200" dirty="0"/>
              <a:t> προβάλλονται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θυσιαστικοὶ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(«</a:t>
            </a:r>
            <a:r>
              <a:rPr lang="el-GR" sz="3200" dirty="0" err="1"/>
              <a:t>ἄρτος-σῶμα</a:t>
            </a:r>
            <a:r>
              <a:rPr lang="el-GR" sz="3200" dirty="0"/>
              <a:t>», «</a:t>
            </a:r>
            <a:r>
              <a:rPr lang="el-GR" sz="3200" dirty="0" err="1"/>
              <a:t>οἶνος-αἷμα</a:t>
            </a:r>
            <a:r>
              <a:rPr lang="el-GR" sz="3200" dirty="0"/>
              <a:t>», «λόγχη», «</a:t>
            </a:r>
            <a:r>
              <a:rPr lang="el-GR" sz="3200" dirty="0" err="1"/>
              <a:t>ὕδωρ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»).</a:t>
            </a:r>
            <a:endParaRPr lang="en-US" sz="3200" dirty="0"/>
          </a:p>
          <a:p>
            <a:r>
              <a:rPr lang="el-GR" sz="3200" dirty="0"/>
              <a:t>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θεολογικολειτουργικῆς</a:t>
            </a:r>
            <a:r>
              <a:rPr lang="el-GR" sz="3200" dirty="0"/>
              <a:t> διεργασίας,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διαμόρφωση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</a:t>
            </a:r>
            <a:r>
              <a:rPr lang="en-US" sz="3200" dirty="0"/>
              <a:t>.</a:t>
            </a:r>
          </a:p>
          <a:p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αἰῶνα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συγγραφὴ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Θεόδωρος </a:t>
            </a:r>
            <a:r>
              <a:rPr lang="el-GR" sz="3200" dirty="0" err="1"/>
              <a:t>Στουδίτης</a:t>
            </a:r>
            <a:r>
              <a:rPr lang="el-GR" sz="3200" dirty="0"/>
              <a:t> (+826)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ὁλοκληρωμένη</a:t>
            </a:r>
            <a:r>
              <a:rPr lang="el-GR" sz="3200" dirty="0"/>
              <a:t> προετοιμασία </a:t>
            </a:r>
            <a:r>
              <a:rPr lang="el-GR" sz="3200" dirty="0" err="1"/>
              <a:t>τῶν</a:t>
            </a:r>
            <a:r>
              <a:rPr lang="el-GR" sz="3200" dirty="0"/>
              <a:t> Τιμίων Δώρων</a:t>
            </a:r>
            <a:r>
              <a:rPr lang="en-US" sz="3200" dirty="0"/>
              <a:t>.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λαμβάνει </a:t>
            </a:r>
            <a:r>
              <a:rPr lang="el-GR" sz="3200" dirty="0" err="1"/>
              <a:t>τὴ</a:t>
            </a:r>
            <a:r>
              <a:rPr lang="el-GR" sz="3200" dirty="0"/>
              <a:t> θέση της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2118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33F7A-2A4F-2A4E-A8B1-D594C140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9AEC-4F1D-2544-80ED-C884A5C51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69" y="158261"/>
            <a:ext cx="11948746" cy="65502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ii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</a:t>
            </a:r>
            <a:endParaRPr lang="en-GR" sz="3200" dirty="0"/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i="1" dirty="0" err="1"/>
              <a:t>Δίδοται</a:t>
            </a:r>
            <a:r>
              <a:rPr lang="el-GR" sz="3200" i="1" dirty="0"/>
              <a:t> </a:t>
            </a:r>
            <a:r>
              <a:rPr lang="el-GR" sz="3200" i="1" dirty="0" err="1"/>
              <a:t>τοίνυν</a:t>
            </a:r>
            <a:r>
              <a:rPr lang="el-GR" sz="3200" i="1" dirty="0"/>
              <a:t> </a:t>
            </a:r>
            <a:r>
              <a:rPr lang="el-GR" sz="3200" i="1" dirty="0" err="1"/>
              <a:t>καιρὸς</a:t>
            </a:r>
            <a:r>
              <a:rPr lang="el-GR" sz="3200" i="1" dirty="0"/>
              <a:t> </a:t>
            </a:r>
            <a:r>
              <a:rPr lang="el-GR" sz="3200" i="1" dirty="0" err="1"/>
              <a:t>παρὰ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ἀρχιερέως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ἱερεῖ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μέλλοντι</a:t>
            </a:r>
            <a:r>
              <a:rPr lang="el-GR" sz="3200" i="1" dirty="0"/>
              <a:t> </a:t>
            </a:r>
            <a:r>
              <a:rPr lang="el-GR" sz="3200" i="1" dirty="0" err="1"/>
              <a:t>ἄρχεσθαι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θείας μυσταγωγίας</a:t>
            </a:r>
            <a:r>
              <a:rPr lang="en-GR" sz="3200" i="1" dirty="0"/>
              <a:t>.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καταγραφή-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-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ἐπιτελέσεως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διευκρινίζει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«καιρός»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πρεσβύτερο,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τελευταῖος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ποιήσει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Λειτουργίας) παραπέμπει </a:t>
            </a:r>
            <a:r>
              <a:rPr lang="el-GR" sz="3200" dirty="0" err="1"/>
              <a:t>στὴν</a:t>
            </a:r>
            <a:r>
              <a:rPr lang="el-GR" sz="3200" dirty="0"/>
              <a:t> προφητεία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ὑποδοχῆς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Πρόδρομο,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γῆς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συνάφεια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«δίδει»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ἱερέα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πρόσωπο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Ἰωάννου</a:t>
            </a:r>
            <a:r>
              <a:rPr lang="el-GR" sz="3200" dirty="0"/>
              <a:t> Προδρόμου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αἰτιολόγηση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πράξεως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ἐναρκτήριας</a:t>
            </a:r>
            <a:r>
              <a:rPr lang="el-GR" sz="3200" dirty="0"/>
              <a:t> δοξολογίας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Λειτουργίας: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181400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EAC6-FD5F-D440-B46F-F7128F663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5915-F939-AE48-8492-1CB25CFA5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202222"/>
            <a:ext cx="12001500" cy="64711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«φέρει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Προδρόμου», </a:t>
            </a:r>
            <a:r>
              <a:rPr lang="el-GR" sz="3200" dirty="0" err="1"/>
              <a:t>ἐκείνου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</a:t>
            </a:r>
            <a:r>
              <a:rPr lang="el-GR" sz="3200" dirty="0" err="1"/>
              <a:t>ἐγκαινίασε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»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αὐτά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διάκονος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παρακέλευσμα</a:t>
            </a:r>
            <a:r>
              <a:rPr lang="el-GR" sz="3200" dirty="0"/>
              <a:t> </a:t>
            </a:r>
            <a:r>
              <a:rPr lang="el-GR" sz="3200" i="1" dirty="0" err="1"/>
              <a:t>Εὐλόγησον</a:t>
            </a:r>
            <a:r>
              <a:rPr lang="el-GR" sz="3200" i="1" dirty="0"/>
              <a:t> δέσποτα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ἔντευξη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δοξολογία»: </a:t>
            </a:r>
            <a:r>
              <a:rPr lang="el-GR" sz="3200" i="1" dirty="0" err="1"/>
              <a:t>Εὐλογημένη</a:t>
            </a:r>
            <a:r>
              <a:rPr lang="el-GR" sz="3200" i="1" dirty="0"/>
              <a:t> </a:t>
            </a:r>
            <a:r>
              <a:rPr lang="el-GR" sz="3200" i="1" dirty="0" err="1"/>
              <a:t>ἡ</a:t>
            </a:r>
            <a:r>
              <a:rPr lang="el-GR" sz="3200" i="1" dirty="0"/>
              <a:t> βασιλεία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Πατρὸς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Ἁγίου</a:t>
            </a:r>
            <a:r>
              <a:rPr lang="el-GR" sz="3200" i="1" dirty="0"/>
              <a:t> Πνεύματος</a:t>
            </a:r>
            <a:r>
              <a:rPr lang="en-US" sz="3200" i="1" dirty="0"/>
              <a:t>.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iii</a:t>
            </a:r>
            <a:r>
              <a:rPr lang="el-GR" sz="3200" dirty="0"/>
              <a:t>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τὶς</a:t>
            </a:r>
            <a:r>
              <a:rPr lang="el-GR" sz="3200" dirty="0"/>
              <a:t> προρρήσεις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προφητῶν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«</a:t>
            </a:r>
            <a:r>
              <a:rPr lang="el-GR" sz="3200" dirty="0" err="1"/>
              <a:t>προκαταγγέλουν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γῆς</a:t>
            </a:r>
            <a:r>
              <a:rPr lang="el-GR" sz="3200" dirty="0"/>
              <a:t>»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29522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7541-94C2-4D41-9CD6-3109D22EB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799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2ABBC-18FA-864E-BCF3-6F2F8AAA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67054"/>
            <a:ext cx="11975123" cy="6594231"/>
          </a:xfrm>
        </p:spPr>
        <p:txBody>
          <a:bodyPr/>
          <a:lstStyle/>
          <a:p>
            <a:r>
              <a:rPr lang="el-GR" sz="3200" dirty="0" err="1"/>
              <a:t>Τὰ</a:t>
            </a:r>
            <a:r>
              <a:rPr lang="el-GR" sz="3200" dirty="0"/>
              <a:t> σχόλια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μία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πρῶτες</a:t>
            </a:r>
            <a:r>
              <a:rPr lang="el-GR" sz="3200" dirty="0"/>
              <a:t> μαρτυρίες μνημονεύσεώς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),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ἐπικρατεῖ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παγιώθηκαν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11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ἀναφέρθηκε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(</a:t>
            </a:r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αἰῶνα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)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σχολιάζει).</a:t>
            </a:r>
            <a:r>
              <a:rPr lang="en-GR" sz="3200" dirty="0"/>
              <a:t> </a:t>
            </a:r>
          </a:p>
          <a:p>
            <a:endParaRPr lang="en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iv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 (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)</a:t>
            </a:r>
            <a:endParaRPr lang="en-GR" sz="3200" dirty="0"/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i="1" dirty="0" err="1"/>
              <a:t>Ἡ</a:t>
            </a:r>
            <a:r>
              <a:rPr lang="el-GR" sz="3200" i="1" dirty="0"/>
              <a:t> </a:t>
            </a:r>
            <a:r>
              <a:rPr lang="el-GR" sz="3200" i="1" dirty="0" err="1"/>
              <a:t>Εἴσοδος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Εὐαγγελίου</a:t>
            </a:r>
            <a:r>
              <a:rPr lang="el-GR" sz="3200" i="1" dirty="0"/>
              <a:t> </a:t>
            </a:r>
            <a:r>
              <a:rPr lang="el-GR" sz="3200" i="1" dirty="0" err="1"/>
              <a:t>ἐμφαίνει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παρουσία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Θεοῦ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εἴσοδόν</a:t>
            </a:r>
            <a:r>
              <a:rPr lang="el-GR" sz="3200" i="1" dirty="0"/>
              <a:t> του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τὸν</a:t>
            </a:r>
            <a:r>
              <a:rPr lang="el-GR" sz="3200" i="1" dirty="0"/>
              <a:t> </a:t>
            </a:r>
            <a:r>
              <a:rPr lang="el-GR" sz="3200" i="1" dirty="0" err="1"/>
              <a:t>κόσμον</a:t>
            </a:r>
            <a:r>
              <a:rPr lang="el-GR" sz="3200" i="1" dirty="0"/>
              <a:t> </a:t>
            </a:r>
            <a:r>
              <a:rPr lang="el-GR" sz="3200" i="1" dirty="0" err="1"/>
              <a:t>τοῦτον</a:t>
            </a:r>
            <a:r>
              <a:rPr lang="el-GR" sz="3200" i="1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829451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1CCEC-92DA-8942-B32F-B700DCA2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5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4E027-32A9-254E-8533-4FA7BAA2D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184637"/>
            <a:ext cx="12027878" cy="6532686"/>
          </a:xfrm>
        </p:spPr>
        <p:txBody>
          <a:bodyPr>
            <a:no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προεικονίσεως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κόσμο στηρίζεται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παύλεια</a:t>
            </a:r>
            <a:r>
              <a:rPr lang="el-GR" sz="3200" dirty="0"/>
              <a:t> θεολογία </a:t>
            </a:r>
            <a:r>
              <a:rPr lang="el-GR" sz="3200" dirty="0" err="1"/>
              <a:t>περὶ</a:t>
            </a:r>
            <a:r>
              <a:rPr lang="el-GR" sz="3200" dirty="0"/>
              <a:t> «προσκυνήσεως»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Μονογενοῦς</a:t>
            </a:r>
            <a:r>
              <a:rPr lang="el-GR" sz="3200" dirty="0"/>
              <a:t>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εἰσῆλθε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κόσμο (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Γέννησή του).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μαρτυρία </a:t>
            </a:r>
            <a:r>
              <a:rPr lang="el-GR" sz="3200" dirty="0" err="1"/>
              <a:t>αὐτὴ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ὑποδηλώνεται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«προσκυνήσεως»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ἱερεῖς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».</a:t>
            </a:r>
            <a:endParaRPr lang="en-GR" sz="3200" dirty="0"/>
          </a:p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ἔκθεση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συμβολικῆς</a:t>
            </a:r>
            <a:r>
              <a:rPr lang="el-GR" sz="3200" dirty="0"/>
              <a:t> </a:t>
            </a:r>
            <a:r>
              <a:rPr lang="el-GR" sz="3200" dirty="0" err="1"/>
              <a:t>ἑρμηνείας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καταγράφει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ἀκριβὲς</a:t>
            </a:r>
            <a:r>
              <a:rPr lang="el-GR" sz="3200" dirty="0"/>
              <a:t> κείμενο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ὑμνικοῦ</a:t>
            </a:r>
            <a:r>
              <a:rPr lang="el-GR" sz="3200" dirty="0"/>
              <a:t> στίχου,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κλήρου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(</a:t>
            </a:r>
            <a:r>
              <a:rPr lang="el-GR" sz="3200" i="1" dirty="0" err="1"/>
              <a:t>Δεῦτε</a:t>
            </a:r>
            <a:r>
              <a:rPr lang="el-GR" sz="3200" i="1" dirty="0"/>
              <a:t> </a:t>
            </a:r>
            <a:r>
              <a:rPr lang="el-GR" sz="3200" i="1" dirty="0" err="1"/>
              <a:t>προσκυνήσωμεν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προσπέσωμεν</a:t>
            </a:r>
            <a:r>
              <a:rPr lang="el-GR" sz="3200" i="1" dirty="0"/>
              <a:t> </a:t>
            </a:r>
            <a:r>
              <a:rPr lang="el-GR" sz="3200" i="1" dirty="0" err="1"/>
              <a:t>αὐτῷ</a:t>
            </a:r>
            <a:r>
              <a:rPr lang="el-GR" sz="3200" i="1" dirty="0"/>
              <a:t>· </a:t>
            </a:r>
            <a:r>
              <a:rPr lang="el-GR" sz="3200" i="1" dirty="0" err="1"/>
              <a:t>σῶσον</a:t>
            </a:r>
            <a:r>
              <a:rPr lang="el-GR" sz="3200" i="1" dirty="0"/>
              <a:t> </a:t>
            </a:r>
            <a:r>
              <a:rPr lang="el-GR" sz="3200" i="1" dirty="0" err="1"/>
              <a:t>ἡμᾶς</a:t>
            </a:r>
            <a:r>
              <a:rPr lang="el-GR" sz="3200" i="1" dirty="0"/>
              <a:t> </a:t>
            </a:r>
            <a:r>
              <a:rPr lang="el-GR" sz="3200" i="1" dirty="0" err="1"/>
              <a:t>Υἱὲ</a:t>
            </a:r>
            <a:r>
              <a:rPr lang="el-GR" sz="3200" i="1" dirty="0"/>
              <a:t> </a:t>
            </a:r>
            <a:r>
              <a:rPr lang="el-GR" sz="3200" i="1" dirty="0" err="1"/>
              <a:t>Θεοῦ</a:t>
            </a:r>
            <a:r>
              <a:rPr lang="el-G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064710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C4D91-6CC3-5046-ACB6-B2910D9C0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1"/>
            <a:ext cx="11283462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25B5-695C-5B47-A0F6-93E62DA85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6" y="79131"/>
            <a:ext cx="11913577" cy="6638191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 </a:t>
            </a:r>
            <a:r>
              <a:rPr lang="el-GR" sz="3200" dirty="0" err="1"/>
              <a:t>ὑπαινίσσεται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ἀνάδειξη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φανέρωση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Ἰορδάνη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«</a:t>
            </a:r>
            <a:r>
              <a:rPr lang="el-GR" sz="3200" dirty="0" err="1"/>
              <a:t>ἔχει</a:t>
            </a:r>
            <a:r>
              <a:rPr lang="el-GR" sz="3200" dirty="0"/>
              <a:t> λάβει καιρό» </a:t>
            </a:r>
            <a:r>
              <a:rPr lang="el-GR" sz="3200" dirty="0" err="1"/>
              <a:t>ἐνεργεῖ</a:t>
            </a:r>
            <a:r>
              <a:rPr lang="el-GR" sz="3200" dirty="0"/>
              <a:t> «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Πρόδρομος,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τελοῦσε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</a:t>
            </a:r>
            <a:r>
              <a:rPr lang="el-GR" sz="3200" dirty="0"/>
              <a:t>)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εἰσαγωγικὴ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endParaRPr lang="en-GR" sz="3200" dirty="0"/>
          </a:p>
          <a:p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ἐπισημάνει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ἄλλος</a:t>
            </a:r>
            <a:r>
              <a:rPr lang="el-GR" sz="3200" dirty="0"/>
              <a:t> Πρόδρομος) </a:t>
            </a:r>
            <a:r>
              <a:rPr lang="el-GR" sz="3200" dirty="0" err="1"/>
              <a:t>ἔχει</a:t>
            </a:r>
            <a:r>
              <a:rPr lang="el-GR" sz="3200" dirty="0"/>
              <a:t> «παραχωρήσει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μειζόνων»,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ἐκφωνήσεως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ἅγιος</a:t>
            </a:r>
            <a:r>
              <a:rPr lang="el-GR" sz="3200" dirty="0"/>
              <a:t> </a:t>
            </a:r>
            <a:r>
              <a:rPr lang="el-GR" sz="3200" dirty="0" err="1"/>
              <a:t>εἶ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ἡμῶν</a:t>
            </a:r>
            <a:r>
              <a:rPr lang="el-GR" sz="3200" dirty="0"/>
              <a:t>»,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ψάλλεται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δοξολογίας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 («Δόξα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ὑψίστοις</a:t>
            </a:r>
            <a:r>
              <a:rPr lang="el-GR" sz="3200" dirty="0"/>
              <a:t> </a:t>
            </a:r>
            <a:r>
              <a:rPr lang="el-GR" sz="3200" dirty="0" err="1"/>
              <a:t>Θεῷ</a:t>
            </a:r>
            <a:r>
              <a:rPr lang="el-GR" sz="3200" dirty="0"/>
              <a:t>»).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Τρισάγιο λέγεται </a:t>
            </a:r>
            <a:r>
              <a:rPr lang="el-GR" sz="3200" dirty="0" err="1"/>
              <a:t>τρεῖς</a:t>
            </a:r>
            <a:r>
              <a:rPr lang="el-GR" sz="3200" dirty="0"/>
              <a:t> φορές, διότι «</a:t>
            </a:r>
            <a:r>
              <a:rPr lang="el-GR" sz="3200" dirty="0" err="1"/>
              <a:t>ἁρμόζει</a:t>
            </a:r>
            <a:r>
              <a:rPr lang="el-GR" sz="3200" dirty="0"/>
              <a:t>» </a:t>
            </a:r>
            <a:r>
              <a:rPr lang="el-GR" sz="3200" dirty="0" err="1"/>
              <a:t>τριπλῆ</a:t>
            </a:r>
            <a:r>
              <a:rPr lang="el-GR" sz="3200" dirty="0"/>
              <a:t>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Τρία Πρόσωπα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7000259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642-F4EB-194F-BD8C-DEBEB09E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03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9218-2C46-FF47-B801-D567295CE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70338"/>
            <a:ext cx="11957539" cy="6752493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Τρισαγίου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ἐνανθρώπιση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Διαθήκη,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Σεραφικὸς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»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μαρτυρία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(«σφράγιση»)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λαό,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ἄνοδο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«</a:t>
            </a:r>
            <a:r>
              <a:rPr lang="el-GR" sz="3200" dirty="0" err="1"/>
              <a:t>στὸ</a:t>
            </a:r>
            <a:r>
              <a:rPr lang="el-GR" sz="3200" dirty="0"/>
              <a:t> σύνθρονο», </a:t>
            </a:r>
            <a:r>
              <a:rPr lang="el-GR" sz="3200" dirty="0" err="1"/>
              <a:t>εἰκονίζει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ἔπαρση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χειρῶν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εὐλόγησε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Μαθητές Του, λέγοντας «</a:t>
            </a:r>
            <a:r>
              <a:rPr lang="el-GR" sz="3200" dirty="0" err="1"/>
              <a:t>Εἰρήνην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ἐμὴν</a:t>
            </a:r>
            <a:r>
              <a:rPr lang="el-GR" sz="3200" dirty="0"/>
              <a:t> </a:t>
            </a:r>
            <a:r>
              <a:rPr lang="el-GR" sz="3200" dirty="0" err="1"/>
              <a:t>ἀφίημι</a:t>
            </a:r>
            <a:r>
              <a:rPr lang="el-GR" sz="3200" dirty="0"/>
              <a:t> </a:t>
            </a:r>
            <a:r>
              <a:rPr lang="el-GR" sz="3200" dirty="0" err="1"/>
              <a:t>ὑμῖν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vi</a:t>
            </a:r>
            <a:r>
              <a:rPr lang="el-GR" sz="3200" dirty="0"/>
              <a:t>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endParaRPr lang="en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ἐπισημαίνεται</a:t>
            </a:r>
            <a:r>
              <a:rPr lang="el-GR" sz="3200" dirty="0"/>
              <a:t>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Τρισάγιο «</a:t>
            </a:r>
            <a:r>
              <a:rPr lang="el-GR" sz="3200" dirty="0" err="1"/>
              <a:t>ἀναγινώσκεται</a:t>
            </a:r>
            <a:r>
              <a:rPr lang="el-GR" sz="3200" dirty="0"/>
              <a:t> βιβλίο </a:t>
            </a:r>
            <a:r>
              <a:rPr lang="el-GR" sz="3200" dirty="0" err="1"/>
              <a:t>ἀποστολικό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</a:t>
            </a:r>
            <a:r>
              <a:rPr lang="el-GR" sz="3200" dirty="0" err="1"/>
              <a:t>παρακέλευση</a:t>
            </a:r>
            <a:r>
              <a:rPr lang="el-GR" sz="3200" dirty="0"/>
              <a:t>: «</a:t>
            </a:r>
            <a:r>
              <a:rPr lang="el-GR" sz="3200" dirty="0" err="1"/>
              <a:t>Πρόσχωμεν</a:t>
            </a:r>
            <a:r>
              <a:rPr lang="el-GR" sz="3200" dirty="0"/>
              <a:t>, </a:t>
            </a:r>
            <a:r>
              <a:rPr lang="el-GR" sz="3200" dirty="0" err="1"/>
              <a:t>ἀκουτισθῶμεν</a:t>
            </a:r>
            <a:r>
              <a:rPr lang="el-GR" sz="3200" dirty="0"/>
              <a:t>, </a:t>
            </a:r>
            <a:r>
              <a:rPr lang="el-GR" sz="3200" dirty="0" err="1"/>
              <a:t>ἐνωτισθῶμεν</a:t>
            </a:r>
            <a:r>
              <a:rPr lang="el-GR" sz="3200" dirty="0"/>
              <a:t> πάντες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ἡρέμου</a:t>
            </a:r>
            <a:r>
              <a:rPr lang="el-GR" sz="3200" dirty="0"/>
              <a:t> </a:t>
            </a:r>
            <a:r>
              <a:rPr lang="el-GR" sz="3200" dirty="0" err="1"/>
              <a:t>νοός</a:t>
            </a:r>
            <a:r>
              <a:rPr lang="el-GR" sz="3200" dirty="0"/>
              <a:t>. Σοφία. </a:t>
            </a:r>
            <a:r>
              <a:rPr lang="el-GR" sz="3200" dirty="0" err="1"/>
              <a:t>Ψαλμὸς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Δαβίδ».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2575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CA30-A897-9B40-B429-62FBADE8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205483"/>
            <a:ext cx="11240784" cy="20548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95438-ED25-7E41-BF2F-7167F0C84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6" y="626724"/>
            <a:ext cx="11240784" cy="6025793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πραγματώνει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σύναξη, προετοιμάζοντας-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ἀπαγγελίας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-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ἀποδεχθοῦν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προσφέροντάς το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Μεταλήψεως.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«</a:t>
            </a:r>
            <a:r>
              <a:rPr lang="el-GR" sz="3200" dirty="0" err="1"/>
              <a:t>εἰσάγει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θεωμένους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μυστήριο»,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</a:t>
            </a:r>
            <a:r>
              <a:rPr lang="el-GR" sz="3200" dirty="0" err="1"/>
              <a:t>θέωση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«μυσταγωγία» </a:t>
            </a:r>
            <a:r>
              <a:rPr lang="el-GR" sz="3200" dirty="0" err="1"/>
              <a:t>νὰ</a:t>
            </a:r>
            <a:r>
              <a:rPr lang="el-GR" sz="3200" dirty="0"/>
              <a:t> συνδέονται στενότατα.</a:t>
            </a:r>
            <a:r>
              <a:rPr lang="en-GR" sz="3200" dirty="0">
                <a:effectLst/>
              </a:rPr>
              <a:t> </a:t>
            </a:r>
            <a:endParaRPr lang="el-GR" sz="3200" dirty="0">
              <a:effectLst/>
            </a:endParaRPr>
          </a:p>
          <a:p>
            <a:r>
              <a:rPr lang="el-GR" sz="3200" dirty="0" err="1"/>
              <a:t>Ἡ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«μυστηρίου» </a:t>
            </a:r>
            <a:r>
              <a:rPr lang="el-GR" sz="3200" dirty="0" err="1"/>
              <a:t>ἐμφαίνεται</a:t>
            </a:r>
            <a:r>
              <a:rPr lang="el-GR" sz="3200" dirty="0"/>
              <a:t> (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)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ὅρους</a:t>
            </a:r>
            <a:r>
              <a:rPr lang="el-GR" sz="3200" dirty="0"/>
              <a:t> «τύπος»,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«σύμβολο».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ὁ</a:t>
            </a:r>
            <a:r>
              <a:rPr lang="el-GR" sz="3200" dirty="0"/>
              <a:t> Μάξιμος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κάποιο </a:t>
            </a:r>
            <a:r>
              <a:rPr lang="el-GR" sz="3200" dirty="0" err="1"/>
              <a:t>ὑποκατάστατό</a:t>
            </a:r>
            <a:r>
              <a:rPr lang="el-GR" sz="3200" dirty="0"/>
              <a:t> της. </a:t>
            </a:r>
            <a:r>
              <a:rPr lang="el-GR" sz="3200" dirty="0" err="1"/>
              <a:t>Ἡ</a:t>
            </a:r>
            <a:r>
              <a:rPr lang="el-GR" sz="3200" dirty="0"/>
              <a:t> σύμπτωση (ταυτοποίηση) </a:t>
            </a:r>
            <a:r>
              <a:rPr lang="el-GR" sz="3200" dirty="0" err="1"/>
              <a:t>εἰκόνας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ἀλήθειας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βάση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136709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43A29-5053-EB44-BAEB-C09EF11C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0"/>
            <a:ext cx="11283463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4306B-0478-6648-A22F-22C2E2044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177603"/>
            <a:ext cx="12027877" cy="6537963"/>
          </a:xfrm>
        </p:spPr>
        <p:txBody>
          <a:bodyPr>
            <a:noAutofit/>
          </a:bodyPr>
          <a:lstStyle/>
          <a:p>
            <a:r>
              <a:rPr lang="el-GR" sz="3200" dirty="0"/>
              <a:t>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ψαλμικὸς</a:t>
            </a:r>
            <a:r>
              <a:rPr lang="el-GR" sz="3200" dirty="0"/>
              <a:t> στίχος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ἀποστολικοῦ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 </a:t>
            </a:r>
            <a:r>
              <a:rPr lang="el-GR" sz="3200" dirty="0" err="1"/>
              <a:t>ὀνομάζεται</a:t>
            </a:r>
            <a:r>
              <a:rPr lang="el-GR" sz="3200" dirty="0"/>
              <a:t> «προκείμενο»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προφητικὴ</a:t>
            </a:r>
            <a:r>
              <a:rPr lang="el-GR" sz="3200" dirty="0"/>
              <a:t> </a:t>
            </a:r>
            <a:r>
              <a:rPr lang="el-GR" sz="3200" dirty="0" err="1"/>
              <a:t>ἀναγγελία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ἀποστολικὸ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περιγράφεται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«κήρυγμα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αὐτόπτη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ὑπουργὸ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ἀπόστολο</a:t>
            </a:r>
            <a:r>
              <a:rPr lang="el-GR" sz="3200" dirty="0"/>
              <a:t> </a:t>
            </a:r>
            <a:r>
              <a:rPr lang="el-GR" sz="3200" dirty="0" err="1"/>
              <a:t>Παῦλο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ἀποστολικὸ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προερχόταν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«Πράξεις»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«</a:t>
            </a:r>
            <a:r>
              <a:rPr lang="el-GR" sz="3200" dirty="0" err="1"/>
              <a:t>Ἐπιστολές</a:t>
            </a:r>
            <a:r>
              <a:rPr lang="el-GR" sz="3200" dirty="0"/>
              <a:t>»,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δηλωνόταν </a:t>
            </a:r>
            <a:r>
              <a:rPr lang="el-GR" sz="3200" dirty="0" err="1"/>
              <a:t>ἡ</a:t>
            </a:r>
            <a:r>
              <a:rPr lang="el-GR" sz="3200" dirty="0"/>
              <a:t> «κλήση»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ἀνάδειξη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κήρυκες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ἑρμηνεύει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θυμίαση,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εὐαγγελικοῦ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, τονίζοντας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τό</a:t>
            </a:r>
            <a:r>
              <a:rPr lang="el-GR" sz="3200" dirty="0"/>
              <a:t> θυμίαμα </a:t>
            </a:r>
            <a:r>
              <a:rPr lang="el-GR" sz="3200" dirty="0" err="1"/>
              <a:t>ὑποδεικνύει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ἀνθρωπότητα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«</a:t>
            </a:r>
            <a:r>
              <a:rPr lang="el-GR" sz="3200" dirty="0" err="1"/>
              <a:t>πῦρ</a:t>
            </a:r>
            <a:r>
              <a:rPr lang="el-GR" sz="3200" dirty="0"/>
              <a:t>»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ὕλη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ἀναφλέγεται</a:t>
            </a:r>
            <a:r>
              <a:rPr lang="el-GR" sz="3200" dirty="0"/>
              <a:t>)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6797587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F3844-20D4-D043-AADD-F019B482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59AF1-FD44-5942-9BF3-0F726316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123091"/>
            <a:ext cx="12068908" cy="6585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«</a:t>
            </a:r>
            <a:r>
              <a:rPr lang="el-GR" sz="3200" dirty="0" err="1"/>
              <a:t>ὑποδεικνύει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θεότητα».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Εὐαγγέλιο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ἀπεκάλυψε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Υἱό</a:t>
            </a:r>
            <a:r>
              <a:rPr lang="el-GR" sz="3200" dirty="0"/>
              <a:t>, </a:t>
            </a:r>
            <a:r>
              <a:rPr lang="el-GR" sz="3200" dirty="0" err="1"/>
              <a:t>ὄχι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σύννεφα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αἰνίγματα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συνέβη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ἀποκάλυψη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Μωϋσῆ</a:t>
            </a:r>
            <a:r>
              <a:rPr lang="el-GR" sz="3200" dirty="0"/>
              <a:t>...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παλαιοὺς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..., </a:t>
            </a:r>
            <a:r>
              <a:rPr lang="el-GR" sz="3200" dirty="0" err="1"/>
              <a:t>ἀλλὰ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ἀληθινή</a:t>
            </a:r>
            <a:r>
              <a:rPr lang="el-GR" sz="3200" dirty="0"/>
              <a:t> Του παρουσία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ἐμφανίστηκε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πρᾶος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ἥσυχος</a:t>
            </a:r>
            <a:r>
              <a:rPr lang="el-GR" sz="3200" dirty="0"/>
              <a:t> βασιλιάς».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vii</a:t>
            </a:r>
            <a:r>
              <a:rPr lang="el-GR" sz="3200" dirty="0"/>
              <a:t>)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αἰτήσεις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κατηχούμενους,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ἐξαίρει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ἀναγκαιότητα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, καταγράφοντας </a:t>
            </a:r>
            <a:r>
              <a:rPr lang="el-GR" sz="3200" dirty="0" err="1"/>
              <a:t>τὴ</a:t>
            </a:r>
            <a:r>
              <a:rPr lang="el-GR" sz="3200" dirty="0"/>
              <a:t> θέση </a:t>
            </a:r>
            <a:r>
              <a:rPr lang="el-GR" sz="3200" dirty="0" err="1"/>
              <a:t>τῶν</a:t>
            </a:r>
            <a:r>
              <a:rPr lang="el-GR" sz="3200" dirty="0"/>
              <a:t> «θεσπέσιων Πατέρων»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ποιᾶς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ποιότητας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ψυχή»,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δεχθεῖ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σφραγίδα </a:t>
            </a:r>
            <a:r>
              <a:rPr lang="el-GR" sz="3200" dirty="0" err="1"/>
              <a:t>τοῦ</a:t>
            </a:r>
            <a:r>
              <a:rPr lang="el-GR" sz="3200" dirty="0"/>
              <a:t> Βαπτίσματος.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047092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1E98-A1FC-BF43-8B22-E517E018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BDB1-EF4E-DE4F-96DD-C560A570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5"/>
            <a:ext cx="11939954" cy="6504551"/>
          </a:xfrm>
        </p:spPr>
        <p:txBody>
          <a:bodyPr>
            <a:normAutofit fontScale="92500" lnSpcReduction="10000"/>
          </a:bodyPr>
          <a:lstStyle/>
          <a:p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ἀποχώρηση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κατηχουμένων γίνεται λόγος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εἰλητόν</a:t>
            </a:r>
            <a:r>
              <a:rPr lang="el-GR" sz="3200" dirty="0"/>
              <a:t>» </a:t>
            </a:r>
            <a:r>
              <a:rPr lang="el-GR" sz="3200" dirty="0" err="1"/>
              <a:t>ποὺ</a:t>
            </a:r>
            <a:r>
              <a:rPr lang="el-GR" sz="3200" dirty="0"/>
              <a:t> συμβολίζει «</a:t>
            </a:r>
            <a:r>
              <a:rPr lang="el-GR" sz="3200" dirty="0" err="1"/>
              <a:t>τὸ</a:t>
            </a:r>
            <a:r>
              <a:rPr lang="el-GR" sz="3200" dirty="0"/>
              <a:t> σεντόνι,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τυλίχθηκε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ἀποκαθήλωση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Σταυρὸ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τοποθέτησή του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μνῆμα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δ)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   (</a:t>
            </a:r>
            <a:r>
              <a:rPr lang="en-US" sz="3200" dirty="0" err="1"/>
              <a:t>i</a:t>
            </a:r>
            <a:r>
              <a:rPr lang="el-GR" sz="3200" dirty="0"/>
              <a:t>) </a:t>
            </a:r>
            <a:r>
              <a:rPr lang="el-GR" sz="3200" dirty="0" err="1"/>
              <a:t>Χερουβικὸς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Μ. </a:t>
            </a:r>
            <a:r>
              <a:rPr lang="el-GR" sz="3200" dirty="0" err="1"/>
              <a:t>Εἴσοδος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ὑπομνηματιστὴ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θεωρήσει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«</a:t>
            </a:r>
            <a:r>
              <a:rPr lang="el-GR" sz="3200" dirty="0" err="1"/>
              <a:t>κατὰ</a:t>
            </a:r>
            <a:r>
              <a:rPr lang="el-GR" sz="3200" dirty="0"/>
              <a:t> μίμηση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ἐνταφιασμοῦ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ἐπισημάνει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θυσιαστήριο»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ἀντίτυπο</a:t>
            </a:r>
            <a:r>
              <a:rPr lang="el-GR" sz="3200" dirty="0"/>
              <a:t> </a:t>
            </a:r>
            <a:r>
              <a:rPr lang="el-GR" sz="3200" dirty="0" err="1"/>
              <a:t>ἐκείνου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μνήματος»,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</a:t>
            </a:r>
            <a:r>
              <a:rPr lang="el-GR" sz="3200" dirty="0" err="1"/>
              <a:t>ἐτέθη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πανάχραντον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• Παράλληλα, </a:t>
            </a:r>
            <a:r>
              <a:rPr lang="el-GR" sz="3200" dirty="0" err="1"/>
              <a:t>ὅμως</a:t>
            </a:r>
            <a:r>
              <a:rPr lang="el-GR" sz="3200" dirty="0"/>
              <a:t>, διατυπώνεται </a:t>
            </a:r>
            <a:r>
              <a:rPr lang="el-GR" sz="3200" dirty="0" err="1"/>
              <a:t>μιὰ</a:t>
            </a:r>
            <a:r>
              <a:rPr lang="el-GR" sz="3200" dirty="0"/>
              <a:t> δεύτερη </a:t>
            </a:r>
            <a:r>
              <a:rPr lang="el-GR" sz="3200" dirty="0" err="1"/>
              <a:t>ἑρμηνευτικὴ</a:t>
            </a:r>
            <a:r>
              <a:rPr lang="el-GR" sz="3200" dirty="0"/>
              <a:t> προσέγγιση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μεταφορᾶς</a:t>
            </a:r>
            <a:r>
              <a:rPr lang="el-GR" sz="3200" dirty="0"/>
              <a:t> των Τιμίων Δώρων «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πρόθεση»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 τούτων </a:t>
            </a:r>
            <a:r>
              <a:rPr lang="el-GR" sz="3200" dirty="0" err="1"/>
              <a:t>στὸ</a:t>
            </a:r>
            <a:r>
              <a:rPr lang="el-GR" sz="3200" dirty="0"/>
              <a:t> θυσιαστήριο»: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9487121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560C-5974-824A-B89C-989D7862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557B-1324-F84F-BD02-EFC89EA73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1" y="175846"/>
            <a:ext cx="11895993" cy="6541477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Βηθανία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Ἱεροσόλυμα</a:t>
            </a:r>
            <a:r>
              <a:rPr lang="el-GR" sz="3200" dirty="0"/>
              <a:t>»,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παῖδες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Ἑβραίων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ὑμνοῦν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βασιλέα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νικητὴ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θανάτου».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l-GR" sz="3200" dirty="0" err="1"/>
              <a:t>ii</a:t>
            </a:r>
            <a:r>
              <a:rPr lang="el-GR" sz="3200" dirty="0"/>
              <a:t>)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ἀσπασμὸς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ἐξηγεῖ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ἀγαπήσωμεν</a:t>
            </a:r>
            <a:r>
              <a:rPr lang="el-GR" sz="3200" dirty="0"/>
              <a:t> </a:t>
            </a:r>
            <a:r>
              <a:rPr lang="el-GR" sz="3200" dirty="0" err="1"/>
              <a:t>ἀλλήλους</a:t>
            </a:r>
            <a:r>
              <a:rPr lang="el-GR" sz="3200" dirty="0"/>
              <a:t>...»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»,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μελλοντικὴ</a:t>
            </a:r>
            <a:r>
              <a:rPr lang="el-GR" sz="3200" dirty="0"/>
              <a:t> </a:t>
            </a:r>
            <a:r>
              <a:rPr lang="el-GR" sz="3200" dirty="0" err="1"/>
              <a:t>ὁμόνοια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 (</a:t>
            </a:r>
            <a:r>
              <a:rPr lang="el-GR" sz="3200" dirty="0" err="1"/>
              <a:t>στὴ</a:t>
            </a:r>
            <a:r>
              <a:rPr lang="el-GR" sz="3200" dirty="0"/>
              <a:t> Βασιλεία Του),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«φανέρωση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νοητῶν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«διαδοχή»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 (</a:t>
            </a:r>
            <a:r>
              <a:rPr lang="el-GR" sz="3200" dirty="0" err="1"/>
              <a:t>ἐνεργεῖ</a:t>
            </a:r>
            <a:r>
              <a:rPr lang="el-GR" sz="3200" dirty="0"/>
              <a:t>, δηλαδή, </a:t>
            </a:r>
            <a:r>
              <a:rPr lang="el-GR" sz="3200" dirty="0" err="1"/>
              <a:t>ὡς</a:t>
            </a:r>
            <a:r>
              <a:rPr lang="el-GR" sz="3200" dirty="0"/>
              <a:t> προϋπόθεση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ἀκολουθήσει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Πίστεως).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σκοπὸς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ἐκφωνήσεως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συμβόλου»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μάθουν «</a:t>
            </a:r>
            <a:r>
              <a:rPr lang="el-GR" sz="3200" dirty="0" err="1"/>
              <a:t>ὅσοι</a:t>
            </a:r>
            <a:r>
              <a:rPr lang="el-GR" sz="3200" dirty="0"/>
              <a:t> </a:t>
            </a:r>
            <a:r>
              <a:rPr lang="el-GR" sz="3200" dirty="0" err="1"/>
              <a:t>ἀγνοοῦν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ὅσοι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ἀμαθεῖς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«μυστήρια </a:t>
            </a:r>
            <a:r>
              <a:rPr lang="el-GR" sz="3200" dirty="0" err="1"/>
              <a:t>τῆς</a:t>
            </a:r>
            <a:r>
              <a:rPr lang="el-GR" sz="3200" dirty="0"/>
              <a:t> πίστεως»,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ἀπόρρητα</a:t>
            </a:r>
            <a:r>
              <a:rPr lang="el-GR" sz="3200" dirty="0"/>
              <a:t> για </a:t>
            </a:r>
            <a:r>
              <a:rPr lang="el-GR" sz="3200" dirty="0" err="1"/>
              <a:t>τοὺς</a:t>
            </a:r>
            <a:r>
              <a:rPr lang="el-GR" sz="3200" dirty="0"/>
              <a:t> πολλούς».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956739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CFC6-09E4-9E44-B124-6A91E04C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54" y="123092"/>
            <a:ext cx="11186746" cy="782516"/>
          </a:xfrm>
        </p:spPr>
        <p:txBody>
          <a:bodyPr>
            <a:normAutofit/>
          </a:bodyPr>
          <a:lstStyle/>
          <a:p>
            <a:r>
              <a:rPr lang="el-GR" b="1" dirty="0"/>
              <a:t>       </a:t>
            </a:r>
            <a:r>
              <a:rPr lang="el-GR" b="1" u="sng" dirty="0"/>
              <a:t>Δ) </a:t>
            </a:r>
            <a:r>
              <a:rPr lang="el-GR" b="1" u="sng" dirty="0" err="1"/>
              <a:t>Ἡ</a:t>
            </a:r>
            <a:r>
              <a:rPr lang="el-GR" b="1" u="sng" dirty="0"/>
              <a:t> </a:t>
            </a:r>
            <a:r>
              <a:rPr lang="el-GR" b="1" i="1" u="sng" dirty="0" err="1"/>
              <a:t>Προθεωρία</a:t>
            </a:r>
            <a:r>
              <a:rPr lang="el-GR" b="1" u="sng" dirty="0"/>
              <a:t> </a:t>
            </a:r>
            <a:r>
              <a:rPr lang="el-GR" b="1" u="sng" dirty="0" err="1"/>
              <a:t>τοῦ</a:t>
            </a:r>
            <a:r>
              <a:rPr lang="el-GR" b="1" u="sng" dirty="0"/>
              <a:t> Θεοδώρου </a:t>
            </a:r>
            <a:r>
              <a:rPr lang="el-GR" b="1" u="sng" dirty="0" err="1"/>
              <a:t>Ἀνδίδων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202C-BABB-8147-8CC4-50D9BF32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002324"/>
            <a:ext cx="11799277" cy="573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γνωρίζει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παράδοση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Ὑπομνημάτων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Ὑποδηλώνει</a:t>
            </a:r>
            <a:r>
              <a:rPr lang="el-GR" sz="3200" dirty="0"/>
              <a:t>,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χαρακτήρα της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ἀνακεφαλαιώνει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ἀντίστοιχα</a:t>
            </a:r>
            <a:r>
              <a:rPr lang="el-GR" sz="3200" dirty="0"/>
              <a:t> προγενέστερα κείμενα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«μύστες» </a:t>
            </a:r>
            <a:r>
              <a:rPr lang="el-GR" sz="3200" dirty="0" err="1"/>
              <a:t>καὶ</a:t>
            </a:r>
            <a:r>
              <a:rPr lang="el-GR" sz="3200" dirty="0"/>
              <a:t> «μυσταγωγούς»,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ἱερεῖς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ἀρχιερεῖς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διακονοῦν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Λειτουργίας».</a:t>
            </a:r>
          </a:p>
          <a:p>
            <a:pPr marL="0" indent="0">
              <a:buNone/>
            </a:pPr>
            <a:r>
              <a:rPr lang="el-GR" sz="3200" dirty="0"/>
              <a:t>• Πρόκειται περί </a:t>
            </a:r>
            <a:r>
              <a:rPr lang="el-GR" sz="3200" dirty="0" err="1"/>
              <a:t>ἑρμηνείας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κληρικούς του·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διαφέρει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περιβάλλον μοναστικό,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πιστούς.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9600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EC2E-B613-254B-9A71-6E9FF5C1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79131"/>
            <a:ext cx="11292255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686D1-F638-3A45-B8DB-189A2539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281353"/>
            <a:ext cx="11966332" cy="6435969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μεταγενέστερη </a:t>
            </a:r>
            <a:r>
              <a:rPr lang="el-GR" sz="3200" dirty="0" err="1"/>
              <a:t>τοῦ</a:t>
            </a:r>
            <a:r>
              <a:rPr lang="el-GR" sz="3200" dirty="0"/>
              <a:t> 1054, </a:t>
            </a:r>
            <a:r>
              <a:rPr lang="el-GR" sz="3200" dirty="0" err="1"/>
              <a:t>ἀλλὰ</a:t>
            </a:r>
            <a:r>
              <a:rPr lang="el-GR" sz="3200" dirty="0"/>
              <a:t> προγενέστερη </a:t>
            </a:r>
            <a:r>
              <a:rPr lang="el-GR" sz="3200" dirty="0" err="1"/>
              <a:t>τοῦ</a:t>
            </a:r>
            <a:r>
              <a:rPr lang="el-GR" sz="3200" dirty="0"/>
              <a:t> 1067 (</a:t>
            </a:r>
            <a:r>
              <a:rPr lang="el-GR" sz="3200" dirty="0" err="1"/>
              <a:t>ἔμμετρη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Μ. Ψελλό).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κάποια </a:t>
            </a:r>
            <a:r>
              <a:rPr lang="el-GR" sz="3200" dirty="0" err="1"/>
              <a:t>ἐξάρτιση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Μαξίμου, κυρίως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συγγραφέας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πρόθεσή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ἐπαναλάβει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dirty="0"/>
              <a:t> (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ἀποδίδει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Μ. Βασίλειο)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ἱερατικῶν</a:t>
            </a:r>
            <a:r>
              <a:rPr lang="el-GR" sz="3200" dirty="0"/>
              <a:t> </a:t>
            </a:r>
            <a:r>
              <a:rPr lang="el-GR" sz="3200" dirty="0" err="1"/>
              <a:t>ἀμφίων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κέντρο βάρους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σύνδεσμο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θάνατο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κέντρο </a:t>
            </a:r>
            <a:r>
              <a:rPr lang="el-GR" sz="3200" dirty="0" err="1"/>
              <a:t>αὐτὸ</a:t>
            </a:r>
            <a:r>
              <a:rPr lang="el-GR" sz="3200" dirty="0"/>
              <a:t> μετατοπίζεται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συνολικὸ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945025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9AD3-822D-7B43-ADD5-B13443704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E2C0-234E-F948-8110-26F42240A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23092"/>
            <a:ext cx="12027877" cy="66469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Βασικὴ</a:t>
            </a:r>
            <a:r>
              <a:rPr lang="el-GR" sz="3500" dirty="0"/>
              <a:t> </a:t>
            </a:r>
            <a:r>
              <a:rPr lang="el-GR" sz="3500" dirty="0" err="1"/>
              <a:t>θεολογικὴ</a:t>
            </a:r>
            <a:r>
              <a:rPr lang="el-GR" sz="3500" dirty="0"/>
              <a:t> </a:t>
            </a:r>
            <a:r>
              <a:rPr lang="el-GR" sz="3500" dirty="0" err="1"/>
              <a:t>πηγὴ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(</a:t>
            </a:r>
            <a:r>
              <a:rPr lang="el-GR" sz="3500" dirty="0" err="1"/>
              <a:t>ὅπως</a:t>
            </a:r>
            <a:r>
              <a:rPr lang="el-GR" sz="3500" dirty="0"/>
              <a:t> προαναφέρθηκε)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ἔργα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Γρηγορίου </a:t>
            </a:r>
            <a:r>
              <a:rPr lang="el-GR" sz="3500" dirty="0" err="1"/>
              <a:t>τοῦ</a:t>
            </a:r>
            <a:r>
              <a:rPr lang="el-GR" sz="3500" dirty="0"/>
              <a:t> Θεολόγου,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ὁποῖο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συγγραφέας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</a:t>
            </a:r>
            <a:r>
              <a:rPr lang="el-GR" sz="3500" dirty="0" err="1"/>
              <a:t>ἀποκαλεῖ</a:t>
            </a:r>
            <a:r>
              <a:rPr lang="el-GR" sz="3500" dirty="0"/>
              <a:t> </a:t>
            </a:r>
            <a:r>
              <a:rPr lang="el-GR" sz="3500" dirty="0" err="1"/>
              <a:t>ὡς</a:t>
            </a:r>
            <a:r>
              <a:rPr lang="el-GR" sz="3500" dirty="0"/>
              <a:t> «μέγαν </a:t>
            </a:r>
            <a:r>
              <a:rPr lang="el-GR" sz="3500" dirty="0" err="1"/>
              <a:t>ἐν</a:t>
            </a:r>
            <a:r>
              <a:rPr lang="el-GR" sz="3500" dirty="0"/>
              <a:t> </a:t>
            </a:r>
            <a:r>
              <a:rPr lang="el-GR" sz="3500" dirty="0" err="1"/>
              <a:t>θεολόγοις</a:t>
            </a:r>
            <a:r>
              <a:rPr lang="el-GR" sz="3500" dirty="0"/>
              <a:t>»</a:t>
            </a:r>
            <a:r>
              <a:rPr lang="en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«μέγα θεολόγο».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παραθέτει κείμενα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τοὺς</a:t>
            </a:r>
            <a:r>
              <a:rPr lang="el-GR" sz="3500" dirty="0"/>
              <a:t> </a:t>
            </a:r>
            <a:r>
              <a:rPr lang="el-GR" sz="3500" i="1" dirty="0"/>
              <a:t>Λόγους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Γρηγορίου. </a:t>
            </a:r>
            <a:r>
              <a:rPr lang="el-GR" sz="3500" dirty="0" err="1"/>
              <a:t>Ἐκτός</a:t>
            </a:r>
            <a:r>
              <a:rPr lang="el-GR" sz="3500" dirty="0"/>
              <a:t>, </a:t>
            </a:r>
            <a:r>
              <a:rPr lang="el-GR" sz="3500" dirty="0" err="1"/>
              <a:t>ὅμως</a:t>
            </a:r>
            <a:r>
              <a:rPr lang="el-GR" sz="3500" dirty="0"/>
              <a:t>,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θεολογία </a:t>
            </a:r>
            <a:r>
              <a:rPr lang="el-GR" sz="3500" dirty="0" err="1"/>
              <a:t>τοῦ</a:t>
            </a:r>
            <a:r>
              <a:rPr lang="el-GR" sz="3500" dirty="0"/>
              <a:t> Γρηγορίου </a:t>
            </a:r>
            <a:r>
              <a:rPr lang="el-GR" sz="3500" dirty="0" err="1"/>
              <a:t>τοῦ</a:t>
            </a:r>
            <a:r>
              <a:rPr lang="el-GR" sz="3500" dirty="0"/>
              <a:t> Θεολόγου, </a:t>
            </a:r>
            <a:r>
              <a:rPr lang="el-GR" sz="3500" dirty="0" err="1"/>
              <a:t>ὁ</a:t>
            </a:r>
            <a:r>
              <a:rPr lang="el-GR" sz="3500" dirty="0"/>
              <a:t> συγγραφέας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</a:t>
            </a:r>
            <a:r>
              <a:rPr lang="el-GR" sz="3500" dirty="0" err="1"/>
              <a:t>ἀρύεται</a:t>
            </a:r>
            <a:r>
              <a:rPr lang="el-GR" sz="3500" dirty="0"/>
              <a:t> </a:t>
            </a:r>
            <a:r>
              <a:rPr lang="el-GR" sz="3500" dirty="0" err="1"/>
              <a:t>στοιχεῖα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Μ. Βασίλειο.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b="1" dirty="0" err="1"/>
              <a:t>Ὁ</a:t>
            </a:r>
            <a:r>
              <a:rPr lang="el-GR" sz="3500" b="1" dirty="0"/>
              <a:t> </a:t>
            </a:r>
            <a:r>
              <a:rPr lang="el-GR" sz="3500" b="1" dirty="0" err="1"/>
              <a:t>τελετουργικὸς</a:t>
            </a:r>
            <a:r>
              <a:rPr lang="el-GR" sz="3500" b="1" dirty="0"/>
              <a:t> </a:t>
            </a:r>
            <a:r>
              <a:rPr lang="el-GR" sz="3500" b="1" dirty="0" err="1"/>
              <a:t>καὶ</a:t>
            </a:r>
            <a:r>
              <a:rPr lang="el-GR" sz="3500" b="1" dirty="0"/>
              <a:t> </a:t>
            </a:r>
            <a:r>
              <a:rPr lang="el-GR" sz="3500" b="1" dirty="0" err="1"/>
              <a:t>θεολογικὸς</a:t>
            </a:r>
            <a:r>
              <a:rPr lang="el-GR" sz="3500" b="1" dirty="0"/>
              <a:t> </a:t>
            </a:r>
            <a:r>
              <a:rPr lang="el-GR" sz="3500" b="1" dirty="0" err="1"/>
              <a:t>ὑπομνηματισμὸς</a:t>
            </a:r>
            <a:r>
              <a:rPr lang="el-GR" sz="3500" b="1" dirty="0"/>
              <a:t> </a:t>
            </a:r>
            <a:r>
              <a:rPr lang="el-GR" sz="3500" b="1" dirty="0" err="1"/>
              <a:t>τῆς</a:t>
            </a:r>
            <a:r>
              <a:rPr lang="el-GR" sz="3500" b="1" dirty="0"/>
              <a:t> Θ. Λειτουργίας</a:t>
            </a:r>
            <a:endParaRPr lang="el-GR" sz="3500" dirty="0"/>
          </a:p>
          <a:p>
            <a:pPr marL="0" indent="0">
              <a:buNone/>
            </a:pPr>
            <a:r>
              <a:rPr lang="el-GR" sz="3500" dirty="0"/>
              <a:t>     * α)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εἰσαγωγικὴ</a:t>
            </a:r>
            <a:r>
              <a:rPr lang="el-GR" sz="3500" dirty="0"/>
              <a:t> </a:t>
            </a:r>
            <a:r>
              <a:rPr lang="el-GR" sz="3500" dirty="0" err="1"/>
              <a:t>θεολογικὴ</a:t>
            </a:r>
            <a:r>
              <a:rPr lang="el-GR" sz="3500" dirty="0"/>
              <a:t> θέση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: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</a:t>
            </a:r>
            <a:r>
              <a:rPr lang="el-GR" sz="3500" dirty="0" err="1"/>
              <a:t>θεωρεῖ</a:t>
            </a:r>
            <a:r>
              <a:rPr lang="el-GR" sz="3500" dirty="0"/>
              <a:t> </a:t>
            </a:r>
            <a:r>
              <a:rPr lang="el-GR" sz="3500" dirty="0" err="1"/>
              <a:t>ὅτι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Θ. Λειτουργία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σύμβολο μόνο «</a:t>
            </a:r>
            <a:r>
              <a:rPr lang="el-GR" sz="3500" dirty="0" err="1"/>
              <a:t>τοῦ</a:t>
            </a:r>
            <a:r>
              <a:rPr lang="el-GR" sz="3500" dirty="0"/>
              <a:t> σωτηρίου πάθους,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ταφῆς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Ἀναστάσεως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Κυρίου», </a:t>
            </a:r>
            <a:r>
              <a:rPr lang="el-GR" sz="3500" dirty="0" err="1"/>
              <a:t>ἀλλὰ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συνόλου «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σωτηριώδους</a:t>
            </a:r>
            <a:r>
              <a:rPr lang="el-GR" sz="3500" dirty="0"/>
              <a:t> </a:t>
            </a:r>
            <a:r>
              <a:rPr lang="el-GR" sz="3500" dirty="0" err="1"/>
              <a:t>ἐπιδημίας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οἰκονομίας</a:t>
            </a:r>
            <a:r>
              <a:rPr lang="el-GR" sz="3500" dirty="0"/>
              <a:t>», </a:t>
            </a:r>
            <a:r>
              <a:rPr lang="el-GR" sz="3500" dirty="0" err="1"/>
              <a:t>δηλαδὴ</a:t>
            </a:r>
            <a:r>
              <a:rPr lang="el-GR" sz="3500" dirty="0"/>
              <a:t> «</a:t>
            </a:r>
            <a:r>
              <a:rPr lang="el-GR" sz="3500" dirty="0" err="1"/>
              <a:t>τῆς</a:t>
            </a:r>
            <a:r>
              <a:rPr lang="el-GR" sz="3500" dirty="0"/>
              <a:t> συλλήψεως, γεννήσεως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τριακονταετοῦς</a:t>
            </a:r>
            <a:r>
              <a:rPr lang="el-GR" sz="3500" dirty="0"/>
              <a:t> </a:t>
            </a:r>
            <a:r>
              <a:rPr lang="el-GR" sz="3500" dirty="0" err="1"/>
              <a:t>ζωῆς</a:t>
            </a:r>
            <a:r>
              <a:rPr lang="el-GR" sz="3500" dirty="0"/>
              <a:t>» </a:t>
            </a:r>
            <a:r>
              <a:rPr lang="el-GR" sz="3500" dirty="0" err="1"/>
              <a:t>τοῦ</a:t>
            </a:r>
            <a:r>
              <a:rPr lang="el-GR" sz="3500" dirty="0"/>
              <a:t> Κυρίου, </a:t>
            </a:r>
            <a:r>
              <a:rPr lang="el-GR" sz="3500" dirty="0" err="1"/>
              <a:t>ἀκόμη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δράσεως </a:t>
            </a:r>
            <a:r>
              <a:rPr lang="el-GR" sz="3500" dirty="0" err="1"/>
              <a:t>τοῦ</a:t>
            </a:r>
            <a:r>
              <a:rPr lang="el-GR" sz="3500" dirty="0"/>
              <a:t> Προδρόμου, «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ἐκλογῆς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Ἀποστόλων</a:t>
            </a:r>
            <a:r>
              <a:rPr lang="el-GR" sz="3500" dirty="0"/>
              <a:t>»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θαυμάτων,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ὁποῖα</a:t>
            </a:r>
            <a:r>
              <a:rPr lang="el-GR" sz="3500" dirty="0"/>
              <a:t> </a:t>
            </a:r>
            <a:r>
              <a:rPr lang="el-GR" sz="3500" dirty="0" err="1"/>
              <a:t>ἐπετέλεσε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Κύριος.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8302997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B4D65-CE8C-9A4B-9B11-496146AC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D2EB0-3D44-4C4F-ADE5-F6D93E4A6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93431"/>
            <a:ext cx="11992707" cy="65854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β)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προσφερόμενου </a:t>
            </a:r>
            <a:r>
              <a:rPr lang="el-GR" sz="3200" dirty="0" err="1"/>
              <a:t>ἄρτου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ὑπομνηματισμὸς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ξεκινᾶ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Τράπεζας,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ἐκλαμβάνεται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ἐστρωμένον</a:t>
            </a:r>
            <a:r>
              <a:rPr lang="el-GR" sz="3200" dirty="0"/>
              <a:t> </a:t>
            </a:r>
            <a:r>
              <a:rPr lang="el-GR" sz="3200" dirty="0" err="1"/>
              <a:t>ἀνώγαιον</a:t>
            </a:r>
            <a:r>
              <a:rPr lang="el-GR" sz="3200" dirty="0"/>
              <a:t>» (</a:t>
            </a:r>
            <a:r>
              <a:rPr lang="el-GR" sz="3200" dirty="0" err="1"/>
              <a:t>προφανῶς</a:t>
            </a:r>
            <a:r>
              <a:rPr lang="el-GR" sz="3200" dirty="0"/>
              <a:t> παραπέμπει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ἀνώγαιο</a:t>
            </a:r>
            <a:r>
              <a:rPr lang="el-GR" sz="3200" dirty="0"/>
              <a:t>»,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τελέστηκε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Μυστικὸς</a:t>
            </a:r>
            <a:r>
              <a:rPr lang="el-GR" sz="3200" dirty="0"/>
              <a:t> </a:t>
            </a:r>
            <a:r>
              <a:rPr lang="el-GR" sz="3200" dirty="0" err="1"/>
              <a:t>Δεῖπνος</a:t>
            </a:r>
            <a:r>
              <a:rPr lang="el-GR" sz="3200" dirty="0"/>
              <a:t>), «κατονομάζεται </a:t>
            </a:r>
            <a:r>
              <a:rPr lang="el-GR" sz="3200" dirty="0" err="1"/>
              <a:t>ὡς</a:t>
            </a:r>
            <a:r>
              <a:rPr lang="el-GR" sz="3200" dirty="0"/>
              <a:t> φάτνη»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τάφος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»·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ἐπισημαίνεται</a:t>
            </a:r>
            <a:r>
              <a:rPr lang="el-GR" sz="3200" dirty="0"/>
              <a:t>,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αὐτοὶ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συμβολισμοὶ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ἀπειλοῦν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εὐσέβεια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, </a:t>
            </a:r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Τραπέζης, προβαίνει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ἑρμηνευτικὲς</a:t>
            </a:r>
            <a:r>
              <a:rPr lang="el-GR" sz="3200" dirty="0"/>
              <a:t> </a:t>
            </a:r>
            <a:r>
              <a:rPr lang="el-GR" sz="3200" dirty="0" err="1"/>
              <a:t>ἐπισημάνσεις</a:t>
            </a:r>
            <a:r>
              <a:rPr lang="el-GR" sz="3200" dirty="0"/>
              <a:t>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«</a:t>
            </a:r>
            <a:r>
              <a:rPr lang="el-GR" sz="3200" dirty="0" err="1"/>
              <a:t>τὰ</a:t>
            </a:r>
            <a:r>
              <a:rPr lang="el-GR" sz="3200" dirty="0"/>
              <a:t> πρόσφορα». </a:t>
            </a:r>
            <a:r>
              <a:rPr lang="el-GR" sz="3200" dirty="0" err="1"/>
              <a:t>Στὸ</a:t>
            </a:r>
            <a:r>
              <a:rPr lang="el-GR" sz="3200" dirty="0"/>
              <a:t> πλαίσιο </a:t>
            </a:r>
            <a:r>
              <a:rPr lang="el-GR" sz="3200" dirty="0" err="1"/>
              <a:t>αὐτὸ</a:t>
            </a:r>
            <a:r>
              <a:rPr lang="el-GR" sz="3200" dirty="0"/>
              <a:t> καταγράφει </a:t>
            </a:r>
            <a:r>
              <a:rPr lang="el-GR" sz="3200" dirty="0" err="1"/>
              <a:t>τοὺς</a:t>
            </a:r>
            <a:r>
              <a:rPr lang="el-GR" sz="3200" dirty="0"/>
              <a:t> διαφόρους </a:t>
            </a:r>
            <a:r>
              <a:rPr lang="el-GR" sz="3200" dirty="0" err="1"/>
              <a:t>ὅρους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περιγράφουν </a:t>
            </a:r>
            <a:r>
              <a:rPr lang="el-GR" sz="3200" dirty="0" err="1"/>
              <a:t>τὴν</a:t>
            </a:r>
            <a:r>
              <a:rPr lang="el-GR" sz="3200" dirty="0"/>
              <a:t> προσφορά: «</a:t>
            </a:r>
            <a:r>
              <a:rPr lang="el-GR" sz="3200" dirty="0" err="1"/>
              <a:t>ἄρτος</a:t>
            </a:r>
            <a:r>
              <a:rPr lang="el-GR" sz="3200" dirty="0"/>
              <a:t>», «</a:t>
            </a:r>
            <a:r>
              <a:rPr lang="el-GR" sz="3200" dirty="0" err="1"/>
              <a:t>εὐλογία</a:t>
            </a:r>
            <a:r>
              <a:rPr lang="el-GR" sz="3200" dirty="0"/>
              <a:t>», «προσφορά», «</a:t>
            </a:r>
            <a:r>
              <a:rPr lang="el-GR" sz="3200" dirty="0" err="1"/>
              <a:t>ἀπαρχή</a:t>
            </a:r>
            <a:r>
              <a:rPr lang="el-GR" sz="3200" dirty="0"/>
              <a:t>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848744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6FBF2-138C-8045-A32F-189597BAC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70339"/>
            <a:ext cx="11283462" cy="52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7A35-7F8B-3C47-B3DA-98432051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72560"/>
            <a:ext cx="11966330" cy="64095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γ)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λήψη «</a:t>
            </a:r>
            <a:r>
              <a:rPr lang="el-GR" sz="3200" dirty="0" err="1"/>
              <a:t>καιροῦ</a:t>
            </a:r>
            <a:r>
              <a:rPr lang="el-GR" sz="3200" dirty="0"/>
              <a:t>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ἰσοδύναμη</a:t>
            </a:r>
            <a:r>
              <a:rPr lang="el-GR" sz="3200" dirty="0"/>
              <a:t>»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)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«σκιώδη λατρεία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ἑβραίων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παραπέμπει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εἰσαγωγικό</a:t>
            </a:r>
            <a:r>
              <a:rPr lang="el-GR" sz="3200" dirty="0"/>
              <a:t>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ἐπακολουθοῦσα</a:t>
            </a:r>
            <a:r>
              <a:rPr lang="el-GR" sz="3200" dirty="0"/>
              <a:t> Θ. Λειτουργία) χαρακτήρα </a:t>
            </a:r>
            <a:r>
              <a:rPr lang="el-GR" sz="3200" dirty="0" err="1"/>
              <a:t>τῆς</a:t>
            </a:r>
            <a:r>
              <a:rPr lang="el-GR" sz="3200" dirty="0"/>
              <a:t> Προθέσεως, </a:t>
            </a:r>
            <a:r>
              <a:rPr lang="el-GR" sz="3200" dirty="0" err="1"/>
              <a:t>ὅπως</a:t>
            </a:r>
            <a:r>
              <a:rPr lang="el-GR" sz="3200" dirty="0"/>
              <a:t> παρόμοιο </a:t>
            </a:r>
            <a:r>
              <a:rPr lang="el-GR" sz="3200" dirty="0" err="1"/>
              <a:t>εἰσαγωγικὸ</a:t>
            </a:r>
            <a:r>
              <a:rPr lang="el-GR" sz="3200" dirty="0"/>
              <a:t> χαρακτήρα </a:t>
            </a:r>
            <a:r>
              <a:rPr lang="el-GR" sz="3200" dirty="0" err="1"/>
              <a:t>ἐπέχει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λατρεία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Τὸ</a:t>
            </a:r>
            <a:r>
              <a:rPr lang="el-GR" sz="3200" dirty="0"/>
              <a:t> κείμενο,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ἐπανέρχεται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Προθέσεως: </a:t>
            </a:r>
            <a:r>
              <a:rPr lang="el-GR" sz="3200" dirty="0" err="1"/>
              <a:t>ἡ</a:t>
            </a:r>
            <a:r>
              <a:rPr lang="el-GR" sz="3200" dirty="0"/>
              <a:t> «Μεγάλη </a:t>
            </a:r>
            <a:r>
              <a:rPr lang="el-GR" sz="3200" dirty="0" err="1"/>
              <a:t>Ἐκκλησία</a:t>
            </a:r>
            <a:r>
              <a:rPr lang="el-GR" sz="3200" dirty="0"/>
              <a:t>»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Σοφία Κωνσταντινουπόλεως) «παρέλαβε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διατέμνεται</a:t>
            </a:r>
            <a:r>
              <a:rPr lang="el-GR" sz="3200" dirty="0"/>
              <a:t>» </a:t>
            </a:r>
            <a:r>
              <a:rPr lang="el-GR" sz="3200" dirty="0" err="1"/>
              <a:t>τὸ</a:t>
            </a:r>
            <a:r>
              <a:rPr lang="el-GR" sz="3200" dirty="0"/>
              <a:t> πρόσφορο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εἶδος</a:t>
            </a:r>
            <a:r>
              <a:rPr lang="el-GR" sz="3200" dirty="0"/>
              <a:t> σιδήρου, </a:t>
            </a:r>
            <a:r>
              <a:rPr lang="el-GR" sz="3200" dirty="0" err="1"/>
              <a:t>τό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λόγχη»/ </a:t>
            </a:r>
            <a:r>
              <a:rPr lang="el-GR" sz="3200" dirty="0" err="1"/>
              <a:t>Ὁ</a:t>
            </a:r>
            <a:r>
              <a:rPr lang="el-GR" sz="3200" dirty="0"/>
              <a:t> διάκονος, </a:t>
            </a:r>
            <a:r>
              <a:rPr lang="el-GR" sz="3200" dirty="0" err="1"/>
              <a:t>ἐπίσης</a:t>
            </a:r>
            <a:r>
              <a:rPr lang="el-GR" sz="3200" dirty="0"/>
              <a:t>, «προετοιμάζει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οἶνο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κατάλληλη </a:t>
            </a:r>
            <a:r>
              <a:rPr lang="el-GR" sz="3200" dirty="0" err="1"/>
              <a:t>χρονικὴ</a:t>
            </a:r>
            <a:r>
              <a:rPr lang="el-GR" sz="3200" dirty="0"/>
              <a:t> </a:t>
            </a:r>
            <a:r>
              <a:rPr lang="el-GR" sz="3200" dirty="0" err="1"/>
              <a:t>στιγμὴ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καθαγιαστεῖ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ἐπιφοιτήσεως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2757482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B356-4F34-E147-9AC7-5D4FAE49E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F01F3-7B0B-0346-B602-5B424DEBC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03979"/>
            <a:ext cx="11992708" cy="6529171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ὑφίστατο</a:t>
            </a:r>
            <a:r>
              <a:rPr lang="el-GR" sz="3200" dirty="0"/>
              <a:t>, παράλληλα, </a:t>
            </a:r>
            <a:r>
              <a:rPr lang="el-GR" sz="3200" dirty="0" err="1"/>
              <a:t>ἡ</a:t>
            </a:r>
            <a:r>
              <a:rPr lang="el-GR" sz="3200" dirty="0"/>
              <a:t> συνήθεια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ἱερεῖς</a:t>
            </a:r>
            <a:r>
              <a:rPr lang="el-GR" sz="3200" dirty="0"/>
              <a:t>, </a:t>
            </a:r>
            <a:r>
              <a:rPr lang="el-GR" sz="3200" dirty="0" err="1"/>
              <a:t>ἀλλ</a:t>
            </a:r>
            <a:r>
              <a:rPr lang="el-GR" sz="3200" dirty="0"/>
              <a:t>᾽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παράδοση </a:t>
            </a:r>
            <a:r>
              <a:rPr lang="el-GR" sz="3200" dirty="0" err="1"/>
              <a:t>τῆς</a:t>
            </a:r>
            <a:r>
              <a:rPr lang="el-GR" sz="3200" dirty="0"/>
              <a:t> «Μεγάλης </a:t>
            </a:r>
            <a:r>
              <a:rPr lang="el-GR" sz="3200" dirty="0" err="1"/>
              <a:t>Ἐκκλησίας</a:t>
            </a:r>
            <a:r>
              <a:rPr lang="el-GR" sz="3200" dirty="0"/>
              <a:t>» </a:t>
            </a:r>
            <a:r>
              <a:rPr lang="el-GR" sz="3200" dirty="0" err="1"/>
              <a:t>ἐπέβαλε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διατέμνεται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διακόνους».</a:t>
            </a:r>
          </a:p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ὁλοκλήρωση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ἀναφέρει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δίδει </a:t>
            </a:r>
            <a:r>
              <a:rPr lang="el-GR" sz="3200" dirty="0" err="1"/>
              <a:t>καιρὸ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-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τάξη- </a:t>
            </a:r>
            <a:r>
              <a:rPr lang="el-GR" sz="3200" dirty="0" err="1"/>
              <a:t>ἱερέα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ποιήσει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μυσταγωγίας».</a:t>
            </a:r>
          </a:p>
          <a:p>
            <a:pPr marL="0" indent="0">
              <a:buNone/>
            </a:pPr>
            <a:r>
              <a:rPr lang="el-GR" sz="3200" dirty="0"/>
              <a:t>     * δ)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: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«</a:t>
            </a:r>
            <a:r>
              <a:rPr lang="el-GR" sz="3200" dirty="0" err="1"/>
              <a:t>ποιεῖ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ἱερουργίας</a:t>
            </a:r>
            <a:r>
              <a:rPr lang="el-GR" sz="3200" dirty="0"/>
              <a:t>», κρατώντας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Προδρόμου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Βαπτιστῆ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«προετοίμασε»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βαπτίσματός του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Μεσσία, προτρέποντας </a:t>
            </a:r>
            <a:r>
              <a:rPr lang="el-GR" sz="3200" dirty="0" err="1"/>
              <a:t>πρὸς</a:t>
            </a:r>
            <a:r>
              <a:rPr lang="el-GR" sz="3200" dirty="0"/>
              <a:t> «μετάνοια».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3844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0D95-B345-FD4E-931A-C0B61E13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205484"/>
            <a:ext cx="11168865" cy="2568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A1160-7E4B-8C4E-8E1C-8149E91FF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76" y="688368"/>
            <a:ext cx="11066124" cy="5137079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παραπάνω </a:t>
            </a:r>
            <a:r>
              <a:rPr lang="el-GR" sz="3200" dirty="0" err="1"/>
              <a:t>ὅροι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χρησιμοποιοῦνται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εὐρύτατο</a:t>
            </a:r>
            <a:r>
              <a:rPr lang="el-GR" sz="3200" dirty="0"/>
              <a:t> </a:t>
            </a:r>
            <a:r>
              <a:rPr lang="el-GR" sz="3200" dirty="0" err="1"/>
              <a:t>ἐννοιολογικὸ</a:t>
            </a:r>
            <a:r>
              <a:rPr lang="el-GR" sz="3200" dirty="0"/>
              <a:t> φάσμα: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«τύπος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n-GR" sz="3200" dirty="0">
                <a:effectLst/>
              </a:rPr>
              <a:t> </a:t>
            </a:r>
            <a:r>
              <a:rPr lang="el-GR" sz="3200" dirty="0">
                <a:effectLst/>
              </a:rPr>
              <a:t>και </a:t>
            </a:r>
            <a:r>
              <a:rPr lang="el-GR" sz="3200" dirty="0"/>
              <a:t>«</a:t>
            </a:r>
            <a:r>
              <a:rPr lang="el-GR" sz="3200" dirty="0" err="1"/>
              <a:t>συμβολικῶς</a:t>
            </a:r>
            <a:r>
              <a:rPr lang="el-GR" sz="3200" dirty="0"/>
              <a:t> </a:t>
            </a:r>
            <a:r>
              <a:rPr lang="el-GR" sz="3200" dirty="0" err="1"/>
              <a:t>εἰκονίζει</a:t>
            </a:r>
            <a:r>
              <a:rPr lang="el-GR" sz="3200" dirty="0"/>
              <a:t>»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 </a:t>
            </a:r>
            <a:r>
              <a:rPr lang="el-GR" sz="3200" dirty="0" err="1"/>
              <a:t>ὑπ</a:t>
            </a:r>
            <a:r>
              <a:rPr lang="el-GR" sz="3200" dirty="0"/>
              <a:t>᾽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εἰκονίζεται</a:t>
            </a:r>
            <a:r>
              <a:rPr lang="el-GR" sz="3200" dirty="0"/>
              <a:t>». </a:t>
            </a:r>
            <a:r>
              <a:rPr lang="el-GR" sz="3200" dirty="0" err="1"/>
              <a:t>Ἡ</a:t>
            </a:r>
            <a:r>
              <a:rPr lang="el-GR" sz="3200" dirty="0"/>
              <a:t> «πρώτη </a:t>
            </a:r>
            <a:r>
              <a:rPr lang="el-GR" sz="3200" dirty="0" err="1"/>
              <a:t>εἴσοδος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«τύπος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«πρώτης παρουσίας»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γῆ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ἀνάβαση</a:t>
            </a:r>
            <a:r>
              <a:rPr lang="el-GR" sz="3200" dirty="0"/>
              <a:t>»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οὐρανὸ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ἀποκατάσταση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στὸν</a:t>
            </a:r>
            <a:r>
              <a:rPr lang="el-GR" sz="3200" dirty="0"/>
              <a:t> θρόνο Του «</a:t>
            </a:r>
            <a:r>
              <a:rPr lang="el-GR" sz="3200" dirty="0" err="1"/>
              <a:t>συμβολικῶς</a:t>
            </a:r>
            <a:r>
              <a:rPr lang="el-GR" sz="3200" dirty="0"/>
              <a:t> </a:t>
            </a:r>
            <a:r>
              <a:rPr lang="el-GR" sz="3200" dirty="0" err="1"/>
              <a:t>τυποῦται</a:t>
            </a:r>
            <a:r>
              <a:rPr lang="el-GR" sz="3200" dirty="0"/>
              <a:t>»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ἀναβάσεώς</a:t>
            </a:r>
            <a:r>
              <a:rPr lang="el-GR" sz="3200" dirty="0"/>
              <a:t>» του </a:t>
            </a:r>
            <a:r>
              <a:rPr lang="el-GR" sz="3200" dirty="0" err="1"/>
              <a:t>στὸ</a:t>
            </a:r>
            <a:r>
              <a:rPr lang="el-GR" sz="3200" dirty="0"/>
              <a:t> σύνθρονο.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636668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EE6D0-7967-D54C-B000-C9D780FC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61547"/>
            <a:ext cx="11283462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F2355-A16D-CD47-A602-7076D85B0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19807"/>
            <a:ext cx="11966330" cy="64447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πράξη </a:t>
            </a:r>
            <a:r>
              <a:rPr lang="el-GR" sz="3200" dirty="0" err="1"/>
              <a:t>προφανῶς</a:t>
            </a:r>
            <a:r>
              <a:rPr lang="el-GR" sz="3200" dirty="0"/>
              <a:t> δηλώνει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ἐπανάληψη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ἔναρξή</a:t>
            </a:r>
            <a:r>
              <a:rPr lang="el-GR" sz="3200" dirty="0"/>
              <a:t> της </a:t>
            </a:r>
            <a:r>
              <a:rPr lang="el-GR" sz="3200" dirty="0" err="1"/>
              <a:t>ἐπέχει</a:t>
            </a:r>
            <a:r>
              <a:rPr lang="el-GR" sz="3200" dirty="0"/>
              <a:t> θέση </a:t>
            </a:r>
            <a:r>
              <a:rPr lang="el-GR" sz="3200" dirty="0" err="1"/>
              <a:t>εἰσαγωγῆς</a:t>
            </a:r>
            <a:r>
              <a:rPr lang="el-GR" sz="3200" dirty="0"/>
              <a:t> σ᾽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ζωή·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Προδρόμου </a:t>
            </a:r>
            <a:r>
              <a:rPr lang="el-GR" sz="3200" dirty="0" err="1"/>
              <a:t>ἀπετέλεσαν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εἰσαγωγή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«πρώτη </a:t>
            </a:r>
            <a:r>
              <a:rPr lang="el-GR" sz="3200" dirty="0" err="1"/>
              <a:t>αἴτηση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ἱερέα</a:t>
            </a:r>
            <a:r>
              <a:rPr lang="el-GR" sz="3200" dirty="0"/>
              <a:t> (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διατύπωση </a:t>
            </a:r>
            <a:r>
              <a:rPr lang="el-GR" sz="3200" dirty="0" err="1"/>
              <a:t>αἰτημάτων</a:t>
            </a:r>
            <a:r>
              <a:rPr lang="el-GR" sz="3200" dirty="0"/>
              <a:t>) </a:t>
            </a:r>
            <a:r>
              <a:rPr lang="el-GR" sz="3200" dirty="0" err="1"/>
              <a:t>ἀκολουθοῦν</a:t>
            </a:r>
            <a:r>
              <a:rPr lang="el-GR" sz="3200" dirty="0"/>
              <a:t> «</a:t>
            </a:r>
            <a:r>
              <a:rPr lang="el-GR" sz="3200" dirty="0" err="1"/>
              <a:t>τὰ</a:t>
            </a:r>
            <a:r>
              <a:rPr lang="el-GR" sz="3200" dirty="0"/>
              <a:t> προφητικά,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ὀνομάζονται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προφητικῶν</a:t>
            </a:r>
            <a:r>
              <a:rPr lang="el-GR" sz="3200" dirty="0"/>
              <a:t>» παραπέμπει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προανακηρύξεως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, «νομοθέτης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Διαθήκης»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ἐσχάτων</a:t>
            </a:r>
            <a:r>
              <a:rPr lang="el-GR" sz="3200" dirty="0"/>
              <a:t> </a:t>
            </a:r>
            <a:r>
              <a:rPr lang="el-GR" sz="3200" dirty="0" err="1"/>
              <a:t>γεννηθεὶς</a:t>
            </a:r>
            <a:r>
              <a:rPr lang="el-GR" sz="3200" dirty="0"/>
              <a:t> Κύριος».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935904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3262-18D4-5A44-959E-71BE7BC9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3A864-B421-B748-8218-6A809648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3" y="140677"/>
            <a:ext cx="12001499" cy="6532686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ε)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: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«</a:t>
            </a:r>
            <a:r>
              <a:rPr lang="el-GR" sz="3200" dirty="0" err="1"/>
              <a:t>ὑμνεῖ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Προσώπων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Τριάδος»./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, «</a:t>
            </a:r>
            <a:r>
              <a:rPr lang="el-GR" sz="3200" dirty="0" err="1"/>
              <a:t>στὸ</a:t>
            </a:r>
            <a:r>
              <a:rPr lang="el-GR" sz="3200" dirty="0"/>
              <a:t> καθένα πρόσωπο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 </a:t>
            </a:r>
            <a:r>
              <a:rPr lang="el-GR" sz="3200" dirty="0" err="1"/>
              <a:t>ἁρμόζουν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τρία χαρακτηριστικά, διότι κάθε Πρόσωπο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ἅγιος</a:t>
            </a:r>
            <a:r>
              <a:rPr lang="el-GR" sz="3200" dirty="0"/>
              <a:t>“,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ἰσχυρός</a:t>
            </a:r>
            <a:r>
              <a:rPr lang="el-GR" sz="3200" dirty="0"/>
              <a:t>“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ἀθάνατος</a:t>
            </a:r>
            <a:r>
              <a:rPr lang="el-GR" sz="3200" dirty="0"/>
              <a:t>“»/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Τριαδικοῦ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γνωστοποιήθηκαν μόνο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ἐναθρώπιση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dirty="0" err="1"/>
              <a:t>γνωστὰ</a:t>
            </a:r>
            <a:r>
              <a:rPr lang="el-GR" sz="3200" dirty="0"/>
              <a:t> τόσον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παλαιοδιαθηκικοὺς</a:t>
            </a:r>
            <a:r>
              <a:rPr lang="el-GR" sz="3200" dirty="0"/>
              <a:t> Ψαλμούς,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/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Τρισάγιο </a:t>
            </a:r>
            <a:r>
              <a:rPr lang="el-GR" sz="3200" dirty="0" err="1"/>
              <a:t>Ὕμνο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μνημονεύει </a:t>
            </a:r>
            <a:r>
              <a:rPr lang="el-GR" sz="3200" dirty="0" err="1"/>
              <a:t>ἕνα</a:t>
            </a:r>
            <a:r>
              <a:rPr lang="el-GR" sz="3200" dirty="0"/>
              <a:t> «</a:t>
            </a:r>
            <a:r>
              <a:rPr lang="el-GR" sz="3200" dirty="0" err="1"/>
              <a:t>ἐπισυναπτόμενο</a:t>
            </a:r>
            <a:r>
              <a:rPr lang="el-GR" sz="3200" dirty="0"/>
              <a:t> τροπάριο»,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ψαλμωδήσεως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ἐπισυμβαίνει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»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) «</a:t>
            </a:r>
            <a:r>
              <a:rPr lang="el-GR" sz="3200" dirty="0" err="1"/>
              <a:t>ὑπαινίττεται</a:t>
            </a:r>
            <a:r>
              <a:rPr lang="el-GR" sz="3200" dirty="0"/>
              <a:t>» (</a:t>
            </a:r>
            <a:r>
              <a:rPr lang="el-GR" sz="3200" dirty="0" err="1"/>
              <a:t>ὑποδηλώνει</a:t>
            </a:r>
            <a:r>
              <a:rPr lang="el-GR" sz="3200" dirty="0"/>
              <a:t>/ συμβολίζει)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ἀνάδειξη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«φανέρωση»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Ἰορδάνη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3305542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00E3-0A44-9241-B7CB-47746339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12E14-4052-D94A-ACF8-1D904CBCD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1" y="140677"/>
            <a:ext cx="11957539" cy="65854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500" dirty="0"/>
              <a:t>* </a:t>
            </a:r>
            <a:r>
              <a:rPr lang="el-GR" sz="3500" dirty="0" err="1"/>
              <a:t>στ</a:t>
            </a:r>
            <a:r>
              <a:rPr lang="el-GR" sz="3500" dirty="0"/>
              <a:t>)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εὐλογία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καθέδρας,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ἀναγνώσματα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εὐχὲς</a:t>
            </a:r>
            <a:r>
              <a:rPr lang="el-GR" sz="3500" dirty="0"/>
              <a:t> </a:t>
            </a:r>
            <a:r>
              <a:rPr lang="el-GR" sz="3500" dirty="0" err="1"/>
              <a:t>γιὰ</a:t>
            </a:r>
            <a:r>
              <a:rPr lang="el-GR" sz="3500" dirty="0"/>
              <a:t> κατηχουμένους </a:t>
            </a:r>
            <a:r>
              <a:rPr lang="el-GR" sz="3500" dirty="0" err="1"/>
              <a:t>καὶ</a:t>
            </a:r>
            <a:r>
              <a:rPr lang="el-GR" sz="3500" dirty="0"/>
              <a:t> πιστούς: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εἴσοδο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Τρισάγιο </a:t>
            </a:r>
            <a:r>
              <a:rPr lang="el-GR" sz="3500" dirty="0" err="1"/>
              <a:t>ἀκολουθεῖ</a:t>
            </a:r>
            <a:r>
              <a:rPr lang="el-GR" sz="3500" dirty="0"/>
              <a:t> «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καθέδρα»,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δηλώνει «</a:t>
            </a:r>
            <a:r>
              <a:rPr lang="el-GR" sz="3500" dirty="0" err="1"/>
              <a:t>τὴ</a:t>
            </a:r>
            <a:r>
              <a:rPr lang="el-GR" sz="3500" dirty="0"/>
              <a:t> μετάβαση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</a:t>
            </a:r>
            <a:r>
              <a:rPr lang="el-GR" sz="3500" dirty="0" err="1"/>
              <a:t>γῆ</a:t>
            </a:r>
            <a:r>
              <a:rPr lang="el-GR" sz="3500" dirty="0"/>
              <a:t>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οὐρανό</a:t>
            </a:r>
            <a:r>
              <a:rPr lang="el-GR" sz="3500" dirty="0"/>
              <a:t>»,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ἑβραϊκὴ</a:t>
            </a:r>
            <a:r>
              <a:rPr lang="el-GR" sz="3500" dirty="0"/>
              <a:t> </a:t>
            </a:r>
            <a:r>
              <a:rPr lang="el-GR" sz="3500" dirty="0" err="1"/>
              <a:t>στὴ</a:t>
            </a:r>
            <a:r>
              <a:rPr lang="el-GR" sz="3500" dirty="0"/>
              <a:t> </a:t>
            </a:r>
            <a:r>
              <a:rPr lang="el-GR" sz="3500" dirty="0" err="1"/>
              <a:t>χριστιανικὴ</a:t>
            </a:r>
            <a:r>
              <a:rPr lang="el-GR" sz="3500" dirty="0"/>
              <a:t> Λατρεία./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εὐλογία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καθέδρας «</a:t>
            </a:r>
            <a:r>
              <a:rPr lang="el-GR" sz="3500" dirty="0" err="1"/>
              <a:t>ἀρχίζει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ἐνέργεια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θείας Χάριτος», </a:t>
            </a:r>
            <a:r>
              <a:rPr lang="el-GR" sz="3500" dirty="0" err="1"/>
              <a:t>δηλαδὴ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δημόσια δράση </a:t>
            </a:r>
            <a:r>
              <a:rPr lang="el-GR" sz="3500" dirty="0" err="1"/>
              <a:t>τοῦ</a:t>
            </a:r>
            <a:r>
              <a:rPr lang="el-GR" sz="3500" dirty="0"/>
              <a:t> Κυρίου./ </a:t>
            </a:r>
            <a:r>
              <a:rPr lang="el-GR" sz="3500" dirty="0" err="1"/>
              <a:t>Ἐπανερχόμενη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θέμα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ἀναγνωσμάτων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</a:t>
            </a:r>
            <a:r>
              <a:rPr lang="el-GR" sz="3500" dirty="0" err="1"/>
              <a:t>ἀναφέρεται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«</a:t>
            </a:r>
            <a:r>
              <a:rPr lang="el-GR" sz="3500" dirty="0" err="1"/>
              <a:t>ἀνάγνωση</a:t>
            </a:r>
            <a:r>
              <a:rPr lang="el-GR" sz="3500" dirty="0"/>
              <a:t> </a:t>
            </a:r>
            <a:r>
              <a:rPr lang="el-GR" sz="3500" dirty="0" err="1"/>
              <a:t>ἐκ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Πράξεων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Ἐπιστολῶν</a:t>
            </a:r>
            <a:r>
              <a:rPr lang="el-GR" sz="3500" dirty="0"/>
              <a:t>»,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ὁποῖα</a:t>
            </a:r>
            <a:r>
              <a:rPr lang="el-GR" sz="3500" dirty="0"/>
              <a:t> (κείμενα) «</a:t>
            </a:r>
            <a:r>
              <a:rPr lang="el-GR" sz="3500" dirty="0" err="1"/>
              <a:t>ὑποδηλώνουν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ἐκλογὴ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τέλος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ὑποσχέσεων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Χριστοῦ</a:t>
            </a:r>
            <a:r>
              <a:rPr lang="el-GR" sz="3500" dirty="0"/>
              <a:t>»./ </a:t>
            </a:r>
            <a:r>
              <a:rPr lang="el-GR" sz="3500" dirty="0" err="1"/>
              <a:t>Ἀκολούθως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ἀναφορὰ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Ὑπομνήματος</a:t>
            </a:r>
            <a:r>
              <a:rPr lang="el-GR" sz="3500" dirty="0"/>
              <a:t> στρέφεται </a:t>
            </a:r>
            <a:r>
              <a:rPr lang="el-GR" sz="3500" dirty="0" err="1"/>
              <a:t>στὴν</a:t>
            </a:r>
            <a:r>
              <a:rPr lang="el-GR" sz="3500" dirty="0"/>
              <a:t> «</a:t>
            </a:r>
            <a:r>
              <a:rPr lang="el-GR" sz="3500" dirty="0" err="1"/>
              <a:t>ἐκφώνηση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σεπτῶν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θείων </a:t>
            </a:r>
            <a:r>
              <a:rPr lang="el-GR" sz="3500" dirty="0" err="1"/>
              <a:t>Εὐαγγελίων</a:t>
            </a:r>
            <a:r>
              <a:rPr lang="el-GR" sz="3500" dirty="0"/>
              <a:t>».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εὐαγγελικὸ</a:t>
            </a:r>
            <a:r>
              <a:rPr lang="el-GR" sz="3500" dirty="0"/>
              <a:t> </a:t>
            </a:r>
            <a:r>
              <a:rPr lang="el-GR" sz="3500" dirty="0" err="1"/>
              <a:t>ἀνάγνωσμα</a:t>
            </a:r>
            <a:r>
              <a:rPr lang="el-GR" sz="3500" dirty="0"/>
              <a:t> «δηλώνει </a:t>
            </a:r>
            <a:r>
              <a:rPr lang="el-GR" sz="3500" dirty="0" err="1"/>
              <a:t>τοὺς</a:t>
            </a:r>
            <a:r>
              <a:rPr lang="el-GR" sz="3500" dirty="0"/>
              <a:t> λόγους, </a:t>
            </a:r>
            <a:r>
              <a:rPr lang="el-GR" sz="3500" dirty="0" err="1"/>
              <a:t>τὶς</a:t>
            </a:r>
            <a:r>
              <a:rPr lang="el-GR" sz="3500" dirty="0"/>
              <a:t> </a:t>
            </a:r>
            <a:r>
              <a:rPr lang="el-GR" sz="3500" dirty="0" err="1"/>
              <a:t>ἐντολές</a:t>
            </a:r>
            <a:r>
              <a:rPr lang="el-GR" sz="3500" dirty="0"/>
              <a:t>, </a:t>
            </a:r>
            <a:r>
              <a:rPr lang="el-GR" sz="3500" dirty="0" err="1"/>
              <a:t>τοὺς</a:t>
            </a:r>
            <a:r>
              <a:rPr lang="el-GR" sz="3500" dirty="0"/>
              <a:t> νόμους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ἔθεσε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Κύριος, </a:t>
            </a:r>
            <a:r>
              <a:rPr lang="el-GR" sz="3500" dirty="0" err="1"/>
              <a:t>τὰ</a:t>
            </a:r>
            <a:r>
              <a:rPr lang="el-GR" sz="3500" dirty="0"/>
              <a:t> Πάθη, </a:t>
            </a:r>
            <a:r>
              <a:rPr lang="el-GR" sz="3500" dirty="0" err="1"/>
              <a:t>τὴν</a:t>
            </a:r>
            <a:r>
              <a:rPr lang="el-GR" sz="3500" dirty="0"/>
              <a:t> ταφή,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Ἀνάσταση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Ἀνάληψη</a:t>
            </a:r>
            <a:r>
              <a:rPr lang="el-GR" sz="3500" dirty="0"/>
              <a:t>»./ Σύμφωνα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Ὑπόμνημα</a:t>
            </a:r>
            <a:r>
              <a:rPr lang="el-GR" sz="3500" dirty="0"/>
              <a:t>, </a:t>
            </a:r>
            <a:r>
              <a:rPr lang="el-GR" sz="3500" dirty="0" err="1"/>
              <a:t>ἀμέσως</a:t>
            </a:r>
            <a:r>
              <a:rPr lang="el-GR" sz="3500" dirty="0"/>
              <a:t>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ἀναγνώσματα</a:t>
            </a:r>
            <a:r>
              <a:rPr lang="el-GR" sz="3500" dirty="0"/>
              <a:t> ψάλλεται </a:t>
            </a:r>
            <a:r>
              <a:rPr lang="el-GR" sz="3500" dirty="0" err="1"/>
              <a:t>τὸ</a:t>
            </a:r>
            <a:r>
              <a:rPr lang="el-GR" sz="3500" dirty="0"/>
              <a:t> «</a:t>
            </a:r>
            <a:r>
              <a:rPr lang="el-GR" sz="3500" dirty="0" err="1"/>
              <a:t>ἀλληλούϊα</a:t>
            </a:r>
            <a:r>
              <a:rPr lang="el-GR" sz="3500" dirty="0"/>
              <a:t>»,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ὁποῖο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«</a:t>
            </a:r>
            <a:r>
              <a:rPr lang="el-GR" sz="3500" dirty="0" err="1"/>
              <a:t>ἀγγελικὴ</a:t>
            </a:r>
            <a:r>
              <a:rPr lang="el-GR" sz="3500" dirty="0"/>
              <a:t> </a:t>
            </a:r>
            <a:r>
              <a:rPr lang="el-GR" sz="3500" dirty="0" err="1"/>
              <a:t>ὑμνωδία</a:t>
            </a:r>
            <a:r>
              <a:rPr lang="el-GR" sz="3500" dirty="0"/>
              <a:t>» </a:t>
            </a:r>
            <a:r>
              <a:rPr lang="el-GR" sz="3500" dirty="0" err="1"/>
              <a:t>καὶ</a:t>
            </a:r>
            <a:r>
              <a:rPr lang="el-GR" sz="3500" dirty="0"/>
              <a:t> δηλώνει </a:t>
            </a:r>
            <a:r>
              <a:rPr lang="el-GR" sz="3500" dirty="0" err="1"/>
              <a:t>τὴν</a:t>
            </a:r>
            <a:r>
              <a:rPr lang="el-GR" sz="3500" dirty="0"/>
              <a:t> «</a:t>
            </a:r>
            <a:r>
              <a:rPr lang="el-GR" sz="3500" dirty="0" err="1"/>
              <a:t>ἐξύμνηση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Θεοῦ</a:t>
            </a:r>
            <a:r>
              <a:rPr lang="el-GR" sz="3500" dirty="0"/>
              <a:t>»/ </a:t>
            </a:r>
            <a:r>
              <a:rPr lang="el-GR" sz="3500" dirty="0" err="1"/>
              <a:t>Κατὰ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ὥρα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«</a:t>
            </a:r>
            <a:r>
              <a:rPr lang="el-GR" sz="3500" dirty="0" err="1"/>
              <a:t>ἀλληλούϊα</a:t>
            </a:r>
            <a:r>
              <a:rPr lang="el-GR" sz="3500" dirty="0"/>
              <a:t>» προβλέπεται θυμίαση,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θυμίαμα δηλώνει «</a:t>
            </a:r>
            <a:r>
              <a:rPr lang="el-GR" sz="3500" dirty="0" err="1"/>
              <a:t>τὴ</a:t>
            </a:r>
            <a:r>
              <a:rPr lang="el-GR" sz="3500" dirty="0"/>
              <a:t> Χάρη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ἁγίου</a:t>
            </a:r>
            <a:r>
              <a:rPr lang="el-GR" sz="3500" dirty="0"/>
              <a:t> Πνεύματος,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δόθηκε </a:t>
            </a:r>
            <a:r>
              <a:rPr lang="el-GR" sz="3500" dirty="0" err="1"/>
              <a:t>στοὺς</a:t>
            </a:r>
            <a:r>
              <a:rPr lang="el-GR" sz="3500" dirty="0"/>
              <a:t> </a:t>
            </a:r>
            <a:r>
              <a:rPr lang="el-GR" sz="3500" dirty="0" err="1"/>
              <a:t>Μαθητὲς</a:t>
            </a:r>
            <a:r>
              <a:rPr lang="el-GR" sz="3500" dirty="0"/>
              <a:t> </a:t>
            </a:r>
            <a:r>
              <a:rPr lang="el-GR" sz="3500" dirty="0" err="1"/>
              <a:t>ὅταν</a:t>
            </a:r>
            <a:r>
              <a:rPr lang="el-GR" sz="3500" dirty="0"/>
              <a:t> </a:t>
            </a:r>
            <a:r>
              <a:rPr lang="el-GR" sz="3500" dirty="0" err="1"/>
              <a:t>τοὺς</a:t>
            </a:r>
            <a:r>
              <a:rPr lang="el-GR" sz="3500" dirty="0"/>
              <a:t> </a:t>
            </a:r>
            <a:r>
              <a:rPr lang="el-GR" sz="3500" dirty="0" err="1"/>
              <a:t>ἀπέστειλε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θεραπεύσουν </a:t>
            </a:r>
            <a:r>
              <a:rPr lang="el-GR" sz="3500" dirty="0" err="1"/>
              <a:t>πᾶσα</a:t>
            </a:r>
            <a:r>
              <a:rPr lang="el-GR" sz="3500" dirty="0"/>
              <a:t> νόσο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πᾶσα</a:t>
            </a:r>
            <a:r>
              <a:rPr lang="el-GR" sz="3500" dirty="0"/>
              <a:t> μαλακία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Ἰσραήλ</a:t>
            </a:r>
            <a:r>
              <a:rPr lang="el-GR" sz="3500" dirty="0"/>
              <a:t>»/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ἀνάγνωση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Εὐαγγελίου</a:t>
            </a:r>
            <a:r>
              <a:rPr lang="el-GR" sz="3500" dirty="0"/>
              <a:t> 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77710472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4461-EFFB-8E44-96EE-2A5C15FA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4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3340-F975-8D4B-8075-BF2BB66A1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158261"/>
            <a:ext cx="12019085" cy="6576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ἀναπέμπονται</a:t>
            </a:r>
            <a:r>
              <a:rPr lang="el-GR" sz="3200" dirty="0"/>
              <a:t> «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αἰτήσεις</a:t>
            </a:r>
            <a:r>
              <a:rPr lang="el-GR" sz="3200" dirty="0"/>
              <a:t> μέχρι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χερουβικὸ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«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τριετία διδασκαλία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κατήχηση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προετοιμαζομένων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Βάπτισμα»./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 </a:t>
            </a:r>
            <a:r>
              <a:rPr lang="el-GR" sz="3200" dirty="0" err="1"/>
              <a:t>ἀποχωροῦν</a:t>
            </a:r>
            <a:r>
              <a:rPr lang="el-GR" sz="3200" dirty="0"/>
              <a:t> (</a:t>
            </a:r>
            <a:r>
              <a:rPr lang="el-GR" sz="3200" dirty="0" err="1"/>
              <a:t>ὅπως</a:t>
            </a:r>
            <a:r>
              <a:rPr lang="el-GR" sz="3200" dirty="0"/>
              <a:t> τονίζει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) </a:t>
            </a:r>
            <a:r>
              <a:rPr lang="el-GR" sz="3200" dirty="0" err="1"/>
              <a:t>οἱ</a:t>
            </a:r>
            <a:r>
              <a:rPr lang="el-GR" sz="3200" dirty="0"/>
              <a:t> κατηχούμενοι,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ἀξιωθεῖ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προσεύχεται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αὐτούς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πιστούς.</a:t>
            </a:r>
          </a:p>
          <a:p>
            <a:pPr marL="0" indent="0">
              <a:buNone/>
            </a:pPr>
            <a:r>
              <a:rPr lang="el-GR" sz="3200" dirty="0"/>
              <a:t>     * ζ) </a:t>
            </a:r>
            <a:r>
              <a:rPr lang="el-GR" sz="3200" dirty="0" err="1"/>
              <a:t>Ἡ</a:t>
            </a:r>
            <a:r>
              <a:rPr lang="el-GR" sz="3200" dirty="0"/>
              <a:t> Μεγάλη </a:t>
            </a:r>
            <a:r>
              <a:rPr lang="el-GR" sz="3200" dirty="0" err="1"/>
              <a:t>Εἴσοδος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διαδικασία </a:t>
            </a:r>
            <a:r>
              <a:rPr lang="el-GR" sz="3200" dirty="0" err="1"/>
              <a:t>τῆς</a:t>
            </a:r>
            <a:r>
              <a:rPr lang="el-GR" sz="3200" dirty="0"/>
              <a:t> Μεγάλης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«μετάθεση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Δεσποτικοῦ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 του </a:t>
            </a:r>
            <a:r>
              <a:rPr lang="el-GR" sz="3200" dirty="0" err="1"/>
              <a:t>στὸ</a:t>
            </a:r>
            <a:r>
              <a:rPr lang="el-GR" sz="3200" dirty="0"/>
              <a:t> θυσιαστήριο», ψαλλομένου «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χερουβικοῦ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»./ </a:t>
            </a:r>
            <a:r>
              <a:rPr lang="el-GR" sz="3200" dirty="0" err="1"/>
              <a:t>Οἱ</a:t>
            </a:r>
            <a:r>
              <a:rPr lang="el-GR" sz="3200" dirty="0"/>
              <a:t> μαρτυρίες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μεταφορὰ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πραγματοποιεῖτο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τελετουργικὴ</a:t>
            </a:r>
            <a:r>
              <a:rPr lang="el-GR" sz="3200" dirty="0"/>
              <a:t> λαμπρότητα, </a:t>
            </a:r>
            <a:r>
              <a:rPr lang="el-GR" sz="3200" dirty="0" err="1"/>
              <a:t>ἐφόσον</a:t>
            </a:r>
            <a:r>
              <a:rPr lang="el-GR" sz="3200" dirty="0"/>
              <a:t> προβλεπόταν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ἀριθμὸς</a:t>
            </a:r>
            <a:r>
              <a:rPr lang="el-GR" sz="3200" dirty="0"/>
              <a:t> διακόνων </a:t>
            </a:r>
            <a:r>
              <a:rPr lang="el-GR" sz="3200" dirty="0" err="1"/>
              <a:t>ποὺ</a:t>
            </a:r>
            <a:r>
              <a:rPr lang="el-GR" sz="3200" dirty="0"/>
              <a:t> συνόδευαν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εἰσοδευτικὴ</a:t>
            </a:r>
            <a:r>
              <a:rPr lang="el-GR" sz="3200" dirty="0"/>
              <a:t> πομπή./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ἐντοπίζεται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174513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13AE-8059-9D4D-8EF7-4B640D93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154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50C04-018A-4B41-AEC8-8F7BC08C1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75846"/>
            <a:ext cx="11992706" cy="6506308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ἀπόθεση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Μεγάλη </a:t>
            </a:r>
            <a:r>
              <a:rPr lang="el-GR" sz="3200" dirty="0" err="1"/>
              <a:t>Εἴσοδο</a:t>
            </a:r>
            <a:r>
              <a:rPr lang="el-GR" sz="3200" dirty="0"/>
              <a:t>: </a:t>
            </a:r>
            <a:r>
              <a:rPr lang="el-GR" sz="3200" dirty="0" err="1"/>
              <a:t>ἀποτελεῖ</a:t>
            </a:r>
            <a:r>
              <a:rPr lang="el-GR" sz="3200" dirty="0"/>
              <a:t> «μίμηση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ἐστρωμένου</a:t>
            </a:r>
            <a:r>
              <a:rPr lang="el-GR" sz="3200" dirty="0"/>
              <a:t> </a:t>
            </a:r>
            <a:r>
              <a:rPr lang="el-GR" sz="3200" dirty="0" err="1"/>
              <a:t>ἀνωγέου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συμβολίζει </a:t>
            </a:r>
            <a:r>
              <a:rPr lang="el-GR" sz="3200" dirty="0" err="1"/>
              <a:t>τὴν</a:t>
            </a:r>
            <a:r>
              <a:rPr lang="el-GR" sz="3200" dirty="0"/>
              <a:t> τράπεζα,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προετοιμαστεῖ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Μυστικοῦ</a:t>
            </a:r>
            <a:r>
              <a:rPr lang="el-GR" sz="3200" dirty="0"/>
              <a:t> Δείπνου), παραλλήλως </a:t>
            </a:r>
            <a:r>
              <a:rPr lang="el-GR" sz="3200" dirty="0" err="1"/>
              <a:t>ὅμως</a:t>
            </a:r>
            <a:r>
              <a:rPr lang="el-GR" sz="3200" dirty="0"/>
              <a:t> συμβολίζει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Σταυροῦ</a:t>
            </a:r>
            <a:r>
              <a:rPr lang="el-GR" sz="3200" dirty="0"/>
              <a:t>»· «</a:t>
            </a:r>
            <a:r>
              <a:rPr lang="el-GR" sz="3200" dirty="0" err="1"/>
              <a:t>στὸ</a:t>
            </a:r>
            <a:r>
              <a:rPr lang="el-GR" sz="3200" dirty="0"/>
              <a:t> τέλος», </a:t>
            </a:r>
            <a:r>
              <a:rPr lang="el-GR" sz="3200" dirty="0" err="1"/>
              <a:t>ὅμως</a:t>
            </a:r>
            <a:r>
              <a:rPr lang="el-GR" sz="3200" dirty="0"/>
              <a:t>, συμβολίζει «</a:t>
            </a:r>
            <a:r>
              <a:rPr lang="el-GR" sz="3200" dirty="0" err="1"/>
              <a:t>τὴν</a:t>
            </a:r>
            <a:r>
              <a:rPr lang="el-GR" sz="3200" dirty="0"/>
              <a:t> ταφή»,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ἀνάληψη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* η)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: </a:t>
            </a:r>
            <a:r>
              <a:rPr lang="el-GR" sz="3200" dirty="0" err="1"/>
              <a:t>Ἀμέσως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Μ. </a:t>
            </a:r>
            <a:r>
              <a:rPr lang="el-GR" sz="3200" dirty="0" err="1"/>
              <a:t>Εἴσοδο</a:t>
            </a:r>
            <a:r>
              <a:rPr lang="el-GR" sz="3200" dirty="0"/>
              <a:t> μνημονεύεται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εὔχεται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λαό»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i="1" dirty="0" err="1"/>
              <a:t>αἰτεῖται</a:t>
            </a:r>
            <a:r>
              <a:rPr lang="el-GR" sz="3200" i="1" dirty="0"/>
              <a:t> </a:t>
            </a:r>
            <a:r>
              <a:rPr lang="el-GR" sz="3200" i="1" dirty="0" err="1"/>
              <a:t>εὐπρόσδεκτον</a:t>
            </a:r>
            <a:r>
              <a:rPr lang="el-GR" sz="3200" i="1" dirty="0"/>
              <a:t> γενέσθαι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προτεθεῖσαν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Θεῷ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Πατρὶ</a:t>
            </a:r>
            <a:r>
              <a:rPr lang="el-GR" sz="3200" i="1" dirty="0"/>
              <a:t> </a:t>
            </a:r>
            <a:r>
              <a:rPr lang="el-GR" sz="3200" i="1" dirty="0" err="1"/>
              <a:t>θυσίαν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θυομένου</a:t>
            </a:r>
            <a:r>
              <a:rPr lang="el-GR" sz="3200" i="1" dirty="0"/>
              <a:t> </a:t>
            </a:r>
            <a:r>
              <a:rPr lang="el-GR" sz="3200" i="1" dirty="0" err="1"/>
              <a:t>μονογενοῦς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αὐτοῦ</a:t>
            </a:r>
            <a:r>
              <a:rPr lang="el-GR" sz="3200" i="1" dirty="0"/>
              <a:t>./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μνημονεύεται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πρόσκληση «</a:t>
            </a:r>
            <a:r>
              <a:rPr lang="el-GR" sz="3200" dirty="0" err="1"/>
              <a:t>Ἀγαπήσωμεν</a:t>
            </a:r>
            <a:r>
              <a:rPr lang="el-GR" sz="3200" dirty="0"/>
              <a:t> </a:t>
            </a:r>
            <a:r>
              <a:rPr lang="el-GR" sz="3200" dirty="0" err="1"/>
              <a:t>ἀλλήλους</a:t>
            </a:r>
            <a:r>
              <a:rPr lang="el-GR" sz="3200" dirty="0"/>
              <a:t>», </a:t>
            </a:r>
            <a:r>
              <a:rPr lang="el-GR" sz="3200" dirty="0" err="1"/>
              <a:t>μέσῳ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προβάλλει «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αἰσθητὸ</a:t>
            </a:r>
            <a:r>
              <a:rPr lang="el-GR" sz="3200" dirty="0"/>
              <a:t> </a:t>
            </a:r>
            <a:r>
              <a:rPr lang="el-GR" sz="3200" dirty="0" err="1"/>
              <a:t>ἀσπασμό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εἰσδοχὴ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καρδιὰ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νοητῆς</a:t>
            </a:r>
            <a:r>
              <a:rPr lang="el-GR" sz="3200" dirty="0"/>
              <a:t> δυνάμεως,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ἐξορίζει</a:t>
            </a:r>
            <a:r>
              <a:rPr lang="el-GR" sz="3200" dirty="0"/>
              <a:t> κάθε μνησικακία»./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ἑπόμενη</a:t>
            </a:r>
            <a:r>
              <a:rPr lang="el-GR" sz="3200" dirty="0"/>
              <a:t> 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384660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34FAF-CED7-5F4F-928E-090A06B4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C847-D79F-3B4F-87C4-34750A48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" y="167053"/>
            <a:ext cx="11975123" cy="65854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διακονικὴ</a:t>
            </a:r>
            <a:r>
              <a:rPr lang="el-GR" sz="3200" dirty="0"/>
              <a:t> προτροπή (</a:t>
            </a:r>
            <a:r>
              <a:rPr lang="el-GR" sz="3200" i="1" dirty="0" err="1"/>
              <a:t>Τὰς</a:t>
            </a:r>
            <a:r>
              <a:rPr lang="el-GR" sz="3200" i="1" dirty="0"/>
              <a:t> θύρας </a:t>
            </a:r>
            <a:r>
              <a:rPr lang="el-GR" sz="3200" i="1" dirty="0" err="1"/>
              <a:t>τὰς</a:t>
            </a:r>
            <a:r>
              <a:rPr lang="el-GR" sz="3200" i="1" dirty="0"/>
              <a:t> θύρας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σοφίᾳ</a:t>
            </a:r>
            <a:r>
              <a:rPr lang="el-GR" sz="3200" i="1" dirty="0"/>
              <a:t> </a:t>
            </a:r>
            <a:r>
              <a:rPr lang="el-GR" sz="3200" i="1" dirty="0" err="1"/>
              <a:t>πρόσχωμεν</a:t>
            </a:r>
            <a:r>
              <a:rPr lang="el-GR" sz="3200" dirty="0"/>
              <a:t>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μία </a:t>
            </a:r>
            <a:r>
              <a:rPr lang="el-GR" sz="3200" dirty="0" err="1"/>
              <a:t>συμβολικὴ</a:t>
            </a:r>
            <a:r>
              <a:rPr lang="el-GR" sz="3200" dirty="0"/>
              <a:t> παραίνεση,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προσφέρουμε </a:t>
            </a:r>
            <a:r>
              <a:rPr lang="el-GR" sz="3200" dirty="0" err="1"/>
              <a:t>τὴ</a:t>
            </a:r>
            <a:r>
              <a:rPr lang="el-GR" sz="3200" dirty="0"/>
              <a:t> θυσία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καθαρὴ</a:t>
            </a:r>
            <a:r>
              <a:rPr lang="el-GR" sz="3200" dirty="0"/>
              <a:t> καρδιά, </a:t>
            </a:r>
            <a:r>
              <a:rPr lang="el-GR" sz="3200" dirty="0" err="1"/>
              <a:t>δηλαδὴ</a:t>
            </a:r>
            <a:r>
              <a:rPr lang="el-GR" sz="3200" dirty="0"/>
              <a:t> «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τολμοῦμε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ἀσόφως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ἀλογίστως</a:t>
            </a:r>
            <a:r>
              <a:rPr lang="el-GR" sz="3200" dirty="0"/>
              <a:t>»./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ἀναφορά</a:t>
            </a:r>
            <a:r>
              <a:rPr lang="el-GR" sz="3200" dirty="0"/>
              <a:t>»: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«θεώρηση» </a:t>
            </a:r>
            <a:r>
              <a:rPr lang="el-GR" sz="3200" dirty="0" err="1"/>
              <a:t>τῶν</a:t>
            </a:r>
            <a:r>
              <a:rPr lang="el-GR" sz="3200" dirty="0"/>
              <a:t> πρωτοτύπων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«τελούμενα σύμβολα»·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χαρακτήρας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«δεικτικός»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ὁμοιωματικός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παραπεμπτικὸς</a:t>
            </a:r>
            <a:r>
              <a:rPr lang="el-GR" sz="3200" dirty="0"/>
              <a:t> κάποιων </a:t>
            </a:r>
            <a:r>
              <a:rPr lang="el-GR" sz="3200" dirty="0" err="1"/>
              <a:t>ἀληθειῶν</a:t>
            </a:r>
            <a:r>
              <a:rPr lang="el-GR" sz="3200" dirty="0"/>
              <a:t>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παραπέμπει </a:t>
            </a:r>
            <a:r>
              <a:rPr lang="el-GR" sz="3200" dirty="0" err="1"/>
              <a:t>στὴ</a:t>
            </a:r>
            <a:r>
              <a:rPr lang="el-GR" sz="3200" dirty="0"/>
              <a:t> «θεώρηση» </a:t>
            </a:r>
            <a:r>
              <a:rPr lang="el-GR" sz="3200" dirty="0" err="1"/>
              <a:t>τοῦ</a:t>
            </a:r>
            <a:r>
              <a:rPr lang="el-GR" sz="3200" dirty="0"/>
              <a:t> Πάθους </a:t>
            </a:r>
            <a:r>
              <a:rPr lang="el-GR" sz="3200" dirty="0" err="1"/>
              <a:t>τοῦ</a:t>
            </a:r>
            <a:r>
              <a:rPr lang="el-GR" sz="3200" dirty="0"/>
              <a:t> Κυρίου·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</a:t>
            </a:r>
            <a:r>
              <a:rPr lang="el-GR" sz="3200" dirty="0" err="1"/>
              <a:t>ὁ</a:t>
            </a:r>
            <a:r>
              <a:rPr lang="el-GR" sz="3200" dirty="0"/>
              <a:t> Θεάνθρωπος </a:t>
            </a:r>
            <a:r>
              <a:rPr lang="el-GR" sz="3200" dirty="0" err="1"/>
              <a:t>ἐμφανίζεται</a:t>
            </a:r>
            <a:r>
              <a:rPr lang="en-GR" sz="3200" dirty="0"/>
              <a:t> </a:t>
            </a:r>
            <a:r>
              <a:rPr lang="el-GR" sz="3200" dirty="0"/>
              <a:t>  </a:t>
            </a:r>
            <a:r>
              <a:rPr lang="el-GR" sz="3200" dirty="0" err="1"/>
              <a:t>ὡς</a:t>
            </a:r>
            <a:r>
              <a:rPr lang="el-GR" sz="3200" dirty="0"/>
              <a:t> «πάσχων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ἡμῶν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ἐμεῖς</a:t>
            </a:r>
            <a:r>
              <a:rPr lang="el-GR" sz="3200" dirty="0"/>
              <a:t> συμμετέχουμε </a:t>
            </a:r>
            <a:r>
              <a:rPr lang="el-GR" sz="3200" dirty="0" err="1"/>
              <a:t>στὸ</a:t>
            </a:r>
            <a:r>
              <a:rPr lang="el-GR" sz="3200" dirty="0"/>
              <a:t> συγκεκριμένο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«τρέμοντας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δακρύοντας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ἐκθέτει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«διάλογο»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</a:t>
            </a:r>
            <a:r>
              <a:rPr lang="el-GR" sz="3200" dirty="0" err="1"/>
              <a:t>προσφωνεῖ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ἄνω</a:t>
            </a:r>
            <a:r>
              <a:rPr lang="el-GR" sz="3200" dirty="0"/>
              <a:t> </a:t>
            </a:r>
            <a:r>
              <a:rPr lang="el-GR" sz="3200" dirty="0" err="1"/>
              <a:t>τὰς</a:t>
            </a:r>
            <a:r>
              <a:rPr lang="el-GR" sz="3200" dirty="0"/>
              <a:t> καρδίας </a:t>
            </a:r>
            <a:r>
              <a:rPr lang="el-GR" sz="3200" dirty="0" err="1"/>
              <a:t>ἔχειν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ὅλον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νοῦν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856617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30BA-712D-684D-92AC-A0F0BEA3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D5C3-8062-0646-A7B0-5BBC2D6F6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6"/>
            <a:ext cx="11992707" cy="6559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πιστοὶ</a:t>
            </a:r>
            <a:r>
              <a:rPr lang="el-GR" sz="3200" dirty="0"/>
              <a:t> «</a:t>
            </a:r>
            <a:r>
              <a:rPr lang="el-GR" sz="3200" dirty="0" err="1"/>
              <a:t>ἐπαγγέλλονται</a:t>
            </a:r>
            <a:r>
              <a:rPr lang="el-GR" sz="3200" dirty="0"/>
              <a:t> </a:t>
            </a:r>
            <a:r>
              <a:rPr lang="el-GR" sz="3200" dirty="0" err="1"/>
              <a:t>προσφέρειν</a:t>
            </a:r>
            <a:r>
              <a:rPr lang="el-GR" sz="3200" dirty="0"/>
              <a:t> </a:t>
            </a:r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ἔλεον</a:t>
            </a:r>
            <a:r>
              <a:rPr lang="el-GR" sz="3200" dirty="0"/>
              <a:t>, </a:t>
            </a:r>
            <a:r>
              <a:rPr lang="el-GR" sz="3200" dirty="0" err="1"/>
              <a:t>εἴτα</a:t>
            </a:r>
            <a:r>
              <a:rPr lang="el-GR" sz="3200" dirty="0"/>
              <a:t> </a:t>
            </a:r>
            <a:r>
              <a:rPr lang="el-GR" sz="3200" dirty="0" err="1"/>
              <a:t>εἰρήνην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θυσίαν</a:t>
            </a:r>
            <a:r>
              <a:rPr lang="el-GR" sz="3200" dirty="0"/>
              <a:t> </a:t>
            </a:r>
            <a:r>
              <a:rPr lang="el-GR" sz="3200" dirty="0" err="1"/>
              <a:t>αἰνέσεως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περιληπτικῶς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καὶ</a:t>
            </a:r>
            <a:r>
              <a:rPr lang="el-GR" sz="3200" dirty="0"/>
              <a:t> καταλήγει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ἀγνῶτες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ἀμαθεῖς</a:t>
            </a:r>
            <a:r>
              <a:rPr lang="el-GR" sz="3200" dirty="0"/>
              <a:t>» </a:t>
            </a:r>
            <a:r>
              <a:rPr lang="el-GR" sz="3200" dirty="0" err="1"/>
              <a:t>ἀκούουν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ψαλμώδηση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Πίστεως, τότε «γνωρίζουν </a:t>
            </a:r>
            <a:r>
              <a:rPr lang="el-GR" sz="3200" dirty="0" err="1"/>
              <a:t>τὸ</a:t>
            </a:r>
            <a:r>
              <a:rPr lang="el-GR" sz="3200" dirty="0"/>
              <a:t> βάθος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πίστεως»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ἀπόρρητα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ἀκοῶν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συγκεκριμένη μαρτυρία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ὡς</a:t>
            </a:r>
            <a:r>
              <a:rPr lang="el-GR" sz="3200" dirty="0"/>
              <a:t> διδασκαλία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ἐκείνους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γνωρίζουν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πίστεως./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«θείων ριπιδίων»,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κρατοῦν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διάκονοι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«στρέφουν πάνω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» μέχρι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θεολέκτου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ἐκτενὴς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ἐπιμέρους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Πάθους </a:t>
            </a:r>
            <a:r>
              <a:rPr lang="el-GR" sz="3200" dirty="0" err="1"/>
              <a:t>τοῦ</a:t>
            </a:r>
            <a:r>
              <a:rPr lang="el-GR" sz="3200" dirty="0"/>
              <a:t> Κυρίου θέτει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ἐξιστορήσεως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γεγονότων </a:t>
            </a:r>
            <a:r>
              <a:rPr lang="el-GR" sz="3200" dirty="0" err="1"/>
              <a:t>τοῦ</a:t>
            </a:r>
            <a:r>
              <a:rPr lang="el-GR" sz="3200" dirty="0"/>
              <a:t> Πάθους (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σύμβολο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ἑρμηνεύεται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συγκεκριμένο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0548961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E5FF7-6AA1-0644-8DF1-54A5D77C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E4438-21D0-1C47-8D5A-DE8CBD59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211014"/>
            <a:ext cx="11957539" cy="6532685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κειμένου),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θεμάτων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πάντοτε </a:t>
            </a:r>
            <a:r>
              <a:rPr lang="el-GR" sz="3200" dirty="0" err="1"/>
              <a:t>περιεῖχε</a:t>
            </a:r>
            <a:r>
              <a:rPr lang="el-GR" sz="3200" dirty="0"/>
              <a:t> </a:t>
            </a:r>
            <a:r>
              <a:rPr lang="el-GR" sz="3200" dirty="0" err="1"/>
              <a:t>ἔκθεση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σχετικῶν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Πάθος γεγονότων./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«τρισάγιο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», μαρτυρία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διεκόπτετο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παρεμβληθεῖ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Ἐπινίκιος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(</a:t>
            </a:r>
            <a:r>
              <a:rPr lang="el-GR" sz="3200" i="1" dirty="0"/>
              <a:t>τούτου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ᾀδομένου</a:t>
            </a:r>
            <a:r>
              <a:rPr lang="el-GR" sz="3200" dirty="0"/>
              <a:t>)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«</a:t>
            </a:r>
            <a:r>
              <a:rPr lang="el-GR" sz="3200" dirty="0" err="1"/>
              <a:t>τοῦ</a:t>
            </a:r>
            <a:r>
              <a:rPr lang="el-GR" sz="3200" dirty="0"/>
              <a:t> Μ. Βασιλείου»,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τοῦ</a:t>
            </a:r>
            <a:r>
              <a:rPr lang="el-GR" sz="3200" dirty="0"/>
              <a:t> θείου Χρυσοστόμου»,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διήγηση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Σαρκώσεως» </a:t>
            </a:r>
            <a:r>
              <a:rPr lang="el-GR" sz="3200" dirty="0" err="1"/>
              <a:t>καὶ</a:t>
            </a:r>
            <a:r>
              <a:rPr lang="el-GR" sz="3200" dirty="0"/>
              <a:t> «διαλαμβάνει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γεγονότα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»,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καταλήξει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«Λάβετε, φάγετε»./ Πρόκειται,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δευτέρου τμήματος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καταλήγει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ἱδρυτικοὺς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8533183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8420-480A-AB49-844E-995F33D8E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DAF15-7A4A-3140-BE16-3F27B2D1D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49468"/>
            <a:ext cx="11957538" cy="65854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θ) </a:t>
            </a:r>
            <a:r>
              <a:rPr lang="el-GR" sz="3200" dirty="0" err="1"/>
              <a:t>Ἱδρυτικοὶ</a:t>
            </a:r>
            <a:r>
              <a:rPr lang="el-GR" sz="3200" dirty="0"/>
              <a:t> λόγοι/  </a:t>
            </a:r>
            <a:r>
              <a:rPr lang="el-GR" sz="3200" dirty="0" err="1"/>
              <a:t>Ἀνάμνηση</a:t>
            </a:r>
            <a:r>
              <a:rPr lang="el-GR" sz="3200" dirty="0"/>
              <a:t>/  </a:t>
            </a:r>
            <a:r>
              <a:rPr lang="el-GR" sz="3200" dirty="0" err="1"/>
              <a:t>Ἐπίκληση</a:t>
            </a:r>
            <a:r>
              <a:rPr lang="el-GR" sz="3200" dirty="0"/>
              <a:t>: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ἱδρυτικοὺς</a:t>
            </a:r>
            <a:r>
              <a:rPr lang="el-GR" sz="3200" dirty="0"/>
              <a:t> λόγους,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ἐπιχειρεῖ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ἀπαντήσει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ἐλλείψεως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λέξεως «πάντες» </a:t>
            </a:r>
            <a:r>
              <a:rPr lang="el-GR" sz="3200" dirty="0" err="1"/>
              <a:t>στὴ</a:t>
            </a:r>
            <a:r>
              <a:rPr lang="el-GR" sz="3200" dirty="0"/>
              <a:t> φράση «Λάβετε, φάγετε»,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λέξη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φράση «</a:t>
            </a:r>
            <a:r>
              <a:rPr lang="el-GR" sz="3200" dirty="0" err="1"/>
              <a:t>Πίετε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πάντες»./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ἐπαγομένη</a:t>
            </a:r>
            <a:r>
              <a:rPr lang="el-GR" sz="3200" dirty="0"/>
              <a:t> </a:t>
            </a:r>
            <a:r>
              <a:rPr lang="el-GR" sz="3200" dirty="0" err="1"/>
              <a:t>εὐχή</a:t>
            </a:r>
            <a:r>
              <a:rPr lang="el-GR" sz="3200" dirty="0"/>
              <a:t>»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καταγράφει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ἀκριβὲς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καθαγιαστικῆς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μέγας Βασίλειος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φράσεως «</a:t>
            </a:r>
            <a:r>
              <a:rPr lang="el-GR" sz="3200" dirty="0" err="1"/>
              <a:t>μεταβαλὼν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Πνεύματί σου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ἁγίῳ</a:t>
            </a:r>
            <a:r>
              <a:rPr lang="el-GR" sz="3200" dirty="0"/>
              <a:t>»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φράση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ἐκχυθὲν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κόσμου </a:t>
            </a:r>
            <a:r>
              <a:rPr lang="el-GR" sz="3200" dirty="0" err="1"/>
              <a:t>ζωῆς</a:t>
            </a:r>
            <a:r>
              <a:rPr lang="el-GR" sz="3200" dirty="0"/>
              <a:t>». </a:t>
            </a:r>
            <a:r>
              <a:rPr lang="el-GR" sz="3200" dirty="0" err="1"/>
              <a:t>Ὁ</a:t>
            </a:r>
            <a:r>
              <a:rPr lang="el-GR" sz="3200" dirty="0"/>
              <a:t> συγγραφέας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συγκεκριμένη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ἐπικλήσεων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δύο Θ. Λειτουργίες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οὐσιαστικὴ</a:t>
            </a:r>
            <a:r>
              <a:rPr lang="el-GR" sz="3200" dirty="0"/>
              <a:t> διαφοροποίηση, διότι </a:t>
            </a:r>
            <a:r>
              <a:rPr lang="el-GR" sz="3200" dirty="0" err="1"/>
              <a:t>ἡ</a:t>
            </a:r>
            <a:r>
              <a:rPr lang="el-GR" sz="3200" dirty="0"/>
              <a:t> πρώτη φράση (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τοῦ</a:t>
            </a:r>
            <a:r>
              <a:rPr lang="el-GR" sz="3200" dirty="0"/>
              <a:t> Χρυσοστόμου)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ἰδιότητα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ζωαρχικοῦ</a:t>
            </a:r>
            <a:r>
              <a:rPr lang="el-GR" sz="3200" dirty="0"/>
              <a:t> Πνεύματος» (δηλαδή,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καθαγιαστικὴ</a:t>
            </a:r>
            <a:r>
              <a:rPr lang="el-GR" sz="3200" dirty="0"/>
              <a:t>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Πνεύματος),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δεύτερη (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τοῦ</a:t>
            </a:r>
            <a:r>
              <a:rPr lang="el-GR" sz="3200" dirty="0"/>
              <a:t> Μ. Βασιλείου)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οὐσίας</a:t>
            </a:r>
            <a:r>
              <a:rPr lang="el-GR" sz="3200" dirty="0"/>
              <a:t>, </a:t>
            </a:r>
            <a:r>
              <a:rPr lang="el-GR" sz="3200" dirty="0" err="1"/>
              <a:t>ἐνεργείας</a:t>
            </a:r>
            <a:r>
              <a:rPr lang="el-GR" sz="3200" dirty="0"/>
              <a:t>, θελήσεως </a:t>
            </a:r>
            <a:r>
              <a:rPr lang="el-GR" sz="3200" dirty="0" err="1"/>
              <a:t>καὶ</a:t>
            </a:r>
            <a:r>
              <a:rPr lang="el-GR" sz="3200" dirty="0"/>
              <a:t> δυνάμεως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Τριαδικὸ</a:t>
            </a:r>
            <a:r>
              <a:rPr lang="el-GR" sz="3200" dirty="0"/>
              <a:t> Θεό.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082381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97949-CF17-D94A-AA29-1894C7CA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792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C1DBF-42B9-4E43-89E8-B3B3E492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67054"/>
            <a:ext cx="11939954" cy="65414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900" dirty="0"/>
              <a:t>* ι) </a:t>
            </a:r>
            <a:r>
              <a:rPr lang="el-GR" sz="3900" dirty="0" err="1"/>
              <a:t>Ἡ</a:t>
            </a:r>
            <a:r>
              <a:rPr lang="el-GR" sz="3900" dirty="0"/>
              <a:t> μνημόνευση </a:t>
            </a:r>
            <a:r>
              <a:rPr lang="el-GR" sz="3900" dirty="0" err="1"/>
              <a:t>τῶν</a:t>
            </a:r>
            <a:r>
              <a:rPr lang="el-GR" sz="3900" dirty="0"/>
              <a:t> </a:t>
            </a:r>
            <a:r>
              <a:rPr lang="el-GR" sz="3900" dirty="0" err="1"/>
              <a:t>ἁγίων</a:t>
            </a:r>
            <a:r>
              <a:rPr lang="el-GR" sz="3900" dirty="0"/>
              <a:t>, </a:t>
            </a:r>
            <a:r>
              <a:rPr lang="el-GR" sz="3900" dirty="0" err="1"/>
              <a:t>τὰ</a:t>
            </a:r>
            <a:r>
              <a:rPr lang="el-GR" sz="3900" dirty="0"/>
              <a:t> Δίπτυχα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ἡ</a:t>
            </a:r>
            <a:r>
              <a:rPr lang="el-GR" sz="3900" dirty="0"/>
              <a:t> </a:t>
            </a:r>
            <a:r>
              <a:rPr lang="el-GR" sz="3900" dirty="0" err="1"/>
              <a:t>Κυριακὴ</a:t>
            </a:r>
            <a:r>
              <a:rPr lang="el-GR" sz="3900" dirty="0"/>
              <a:t> </a:t>
            </a:r>
            <a:r>
              <a:rPr lang="el-GR" sz="3900" dirty="0" err="1"/>
              <a:t>προσευχὴ</a:t>
            </a:r>
            <a:r>
              <a:rPr lang="el-GR" sz="3900" dirty="0"/>
              <a:t>: </a:t>
            </a:r>
            <a:r>
              <a:rPr lang="el-GR" sz="3900" dirty="0" err="1"/>
              <a:t>Ἡ</a:t>
            </a:r>
            <a:r>
              <a:rPr lang="el-GR" sz="3900" dirty="0"/>
              <a:t> </a:t>
            </a:r>
            <a:r>
              <a:rPr lang="el-GR" sz="3900" i="1" dirty="0" err="1"/>
              <a:t>Προθεωρία</a:t>
            </a:r>
            <a:r>
              <a:rPr lang="el-GR" sz="3900" dirty="0"/>
              <a:t> </a:t>
            </a:r>
            <a:r>
              <a:rPr lang="el-GR" sz="3900" dirty="0" err="1"/>
              <a:t>ἐπισημαίνει</a:t>
            </a:r>
            <a:r>
              <a:rPr lang="el-GR" sz="3900" dirty="0"/>
              <a:t> </a:t>
            </a:r>
            <a:r>
              <a:rPr lang="el-GR" sz="3900" dirty="0" err="1"/>
              <a:t>ὅτι</a:t>
            </a:r>
            <a:r>
              <a:rPr lang="el-GR" sz="3900" dirty="0"/>
              <a:t>, </a:t>
            </a:r>
            <a:r>
              <a:rPr lang="el-GR" sz="3900" dirty="0" err="1"/>
              <a:t>ὅπως</a:t>
            </a:r>
            <a:r>
              <a:rPr lang="el-GR" sz="3900" dirty="0"/>
              <a:t> </a:t>
            </a:r>
            <a:r>
              <a:rPr lang="el-GR" sz="3900" dirty="0" err="1"/>
              <a:t>ὑπάρχει</a:t>
            </a:r>
            <a:r>
              <a:rPr lang="el-GR" sz="3900" dirty="0"/>
              <a:t> </a:t>
            </a:r>
            <a:r>
              <a:rPr lang="el-GR" sz="3900" dirty="0" err="1"/>
              <a:t>διαφορετικὴ</a:t>
            </a:r>
            <a:r>
              <a:rPr lang="el-GR" sz="3900" dirty="0"/>
              <a:t> </a:t>
            </a:r>
            <a:r>
              <a:rPr lang="el-GR" sz="3900" dirty="0" err="1"/>
              <a:t>ἔκφραση</a:t>
            </a:r>
            <a:r>
              <a:rPr lang="el-GR" sz="3900" dirty="0"/>
              <a:t> </a:t>
            </a:r>
            <a:r>
              <a:rPr lang="el-GR" sz="3900" dirty="0" err="1"/>
              <a:t>στὴν</a:t>
            </a:r>
            <a:r>
              <a:rPr lang="el-GR" sz="3900" dirty="0"/>
              <a:t> </a:t>
            </a:r>
            <a:r>
              <a:rPr lang="el-GR" sz="3900" dirty="0" err="1"/>
              <a:t>εὐχὴ</a:t>
            </a:r>
            <a:r>
              <a:rPr lang="el-GR" sz="3900" dirty="0"/>
              <a:t> </a:t>
            </a:r>
            <a:r>
              <a:rPr lang="el-GR" sz="3900" dirty="0" err="1"/>
              <a:t>τῆς</a:t>
            </a:r>
            <a:r>
              <a:rPr lang="el-GR" sz="3900" dirty="0"/>
              <a:t> </a:t>
            </a:r>
            <a:r>
              <a:rPr lang="el-GR" sz="3900" dirty="0" err="1"/>
              <a:t>ἐπικλήσεως</a:t>
            </a:r>
            <a:r>
              <a:rPr lang="el-GR" sz="3900" dirty="0"/>
              <a:t>, </a:t>
            </a:r>
            <a:r>
              <a:rPr lang="el-GR" sz="3900" dirty="0" err="1"/>
              <a:t>κατὰ</a:t>
            </a:r>
            <a:r>
              <a:rPr lang="el-GR" sz="3900" dirty="0"/>
              <a:t> παρόμοιο τρόπο </a:t>
            </a:r>
            <a:r>
              <a:rPr lang="el-GR" sz="3900" dirty="0" err="1"/>
              <a:t>στὴν</a:t>
            </a:r>
            <a:r>
              <a:rPr lang="el-GR" sz="3900" dirty="0"/>
              <a:t> «</a:t>
            </a:r>
            <a:r>
              <a:rPr lang="el-GR" sz="3900" dirty="0" err="1"/>
              <a:t>εὐχὴ</a:t>
            </a:r>
            <a:r>
              <a:rPr lang="el-GR" sz="3900" dirty="0"/>
              <a:t> </a:t>
            </a:r>
            <a:r>
              <a:rPr lang="el-GR" sz="3900" dirty="0" err="1"/>
              <a:t>μετὰ</a:t>
            </a:r>
            <a:r>
              <a:rPr lang="el-GR" sz="3900" dirty="0"/>
              <a:t> </a:t>
            </a:r>
            <a:r>
              <a:rPr lang="el-GR" sz="3900" dirty="0" err="1"/>
              <a:t>τὴν</a:t>
            </a:r>
            <a:r>
              <a:rPr lang="el-GR" sz="3900" dirty="0"/>
              <a:t> </a:t>
            </a:r>
            <a:r>
              <a:rPr lang="el-GR" sz="3900" dirty="0" err="1"/>
              <a:t>ἀνάδειξη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Τιμίων Δώρων» </a:t>
            </a:r>
            <a:r>
              <a:rPr lang="el-GR" sz="3900" dirty="0" err="1"/>
              <a:t>παρατηρεῖται</a:t>
            </a:r>
            <a:r>
              <a:rPr lang="el-GR" sz="3900" dirty="0"/>
              <a:t> «διπλή σημασία» </a:t>
            </a:r>
            <a:r>
              <a:rPr lang="el-GR" sz="3900" dirty="0" err="1"/>
              <a:t>μεταξὺ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«</a:t>
            </a:r>
            <a:r>
              <a:rPr lang="el-GR" sz="3900" dirty="0" err="1"/>
              <a:t>νοὸς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μεγάλου Βασιλείου»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«</a:t>
            </a:r>
            <a:r>
              <a:rPr lang="el-GR" sz="3900" dirty="0" err="1"/>
              <a:t>χρυσοῦ</a:t>
            </a:r>
            <a:r>
              <a:rPr lang="el-GR" sz="3900" dirty="0"/>
              <a:t> </a:t>
            </a:r>
            <a:r>
              <a:rPr lang="el-GR" sz="3900" dirty="0" err="1"/>
              <a:t>παντὸς</a:t>
            </a:r>
            <a:r>
              <a:rPr lang="el-GR" sz="3900" dirty="0"/>
              <a:t> </a:t>
            </a:r>
            <a:r>
              <a:rPr lang="el-GR" sz="3900" dirty="0" err="1"/>
              <a:t>τιμιώτερον</a:t>
            </a:r>
            <a:r>
              <a:rPr lang="el-GR" sz="3900" dirty="0"/>
              <a:t> </a:t>
            </a:r>
            <a:r>
              <a:rPr lang="el-GR" sz="3900" dirty="0" err="1"/>
              <a:t>ἔχοντος</a:t>
            </a:r>
            <a:r>
              <a:rPr lang="el-GR" sz="3900" dirty="0"/>
              <a:t> στόμα, </a:t>
            </a:r>
            <a:r>
              <a:rPr lang="el-GR" sz="3900" dirty="0" err="1"/>
              <a:t>Ἰωάννου</a:t>
            </a:r>
            <a:r>
              <a:rPr lang="el-GR" sz="3900" dirty="0"/>
              <a:t>»./ </a:t>
            </a:r>
            <a:r>
              <a:rPr lang="el-GR" sz="3900" dirty="0" err="1"/>
              <a:t>Ὁ</a:t>
            </a:r>
            <a:r>
              <a:rPr lang="el-GR" sz="3900" dirty="0"/>
              <a:t> συγγραφέας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Ὑπομνήματος</a:t>
            </a:r>
            <a:r>
              <a:rPr lang="el-GR" sz="3900" dirty="0"/>
              <a:t> δικαιώνει </a:t>
            </a:r>
            <a:r>
              <a:rPr lang="el-GR" sz="3900" dirty="0" err="1"/>
              <a:t>τὴ</a:t>
            </a:r>
            <a:r>
              <a:rPr lang="el-GR" sz="3900" dirty="0"/>
              <a:t> φράση </a:t>
            </a:r>
            <a:r>
              <a:rPr lang="el-GR" sz="3900" dirty="0" err="1"/>
              <a:t>τοῦ</a:t>
            </a:r>
            <a:r>
              <a:rPr lang="el-GR" sz="3900" dirty="0"/>
              <a:t> Χρυσοστόμου, γράφοντας </a:t>
            </a:r>
            <a:r>
              <a:rPr lang="el-GR" sz="3900" dirty="0" err="1"/>
              <a:t>ὅτι</a:t>
            </a:r>
            <a:r>
              <a:rPr lang="el-GR" sz="3900" dirty="0"/>
              <a:t> </a:t>
            </a:r>
            <a:r>
              <a:rPr lang="el-GR" sz="3900" dirty="0" err="1"/>
              <a:t>ὁ</a:t>
            </a:r>
            <a:r>
              <a:rPr lang="el-GR" sz="3900" dirty="0"/>
              <a:t> Κύριος «προσφέρθηκε </a:t>
            </a:r>
            <a:r>
              <a:rPr lang="el-GR" sz="3900" dirty="0" err="1"/>
              <a:t>ὡς</a:t>
            </a:r>
            <a:r>
              <a:rPr lang="el-GR" sz="3900" dirty="0"/>
              <a:t> θυσία </a:t>
            </a:r>
            <a:r>
              <a:rPr lang="el-GR" sz="3900" dirty="0" err="1"/>
              <a:t>ὄχι</a:t>
            </a:r>
            <a:r>
              <a:rPr lang="el-GR" sz="3900" dirty="0"/>
              <a:t> μόνο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ἁμαρτωλῶν</a:t>
            </a:r>
            <a:r>
              <a:rPr lang="el-GR" sz="3900" dirty="0"/>
              <a:t>, </a:t>
            </a:r>
            <a:r>
              <a:rPr lang="el-GR" sz="3900" dirty="0" err="1"/>
              <a:t>ἀλλὰ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δικαίων», </a:t>
            </a:r>
            <a:r>
              <a:rPr lang="el-GR" sz="3900" dirty="0" err="1"/>
              <a:t>ἐφόσον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οἱ</a:t>
            </a:r>
            <a:r>
              <a:rPr lang="el-GR" sz="3900" dirty="0"/>
              <a:t> </a:t>
            </a:r>
            <a:r>
              <a:rPr lang="el-GR" sz="3900" dirty="0" err="1"/>
              <a:t>πρὸ</a:t>
            </a:r>
            <a:r>
              <a:rPr lang="el-GR" sz="3900" dirty="0"/>
              <a:t> </a:t>
            </a:r>
            <a:r>
              <a:rPr lang="el-GR" sz="3900" dirty="0" err="1"/>
              <a:t>Χριστοῦ</a:t>
            </a:r>
            <a:r>
              <a:rPr lang="el-GR" sz="3900" dirty="0"/>
              <a:t> </a:t>
            </a:r>
            <a:r>
              <a:rPr lang="el-GR" sz="3900" dirty="0" err="1"/>
              <a:t>ἦσαν</a:t>
            </a:r>
            <a:r>
              <a:rPr lang="el-GR" sz="3900" dirty="0"/>
              <a:t> «</a:t>
            </a:r>
            <a:r>
              <a:rPr lang="el-GR" sz="3900" dirty="0" err="1"/>
              <a:t>ὑπεύθυνοι</a:t>
            </a:r>
            <a:r>
              <a:rPr lang="el-GR" sz="3900" dirty="0"/>
              <a:t> </a:t>
            </a:r>
            <a:r>
              <a:rPr lang="el-GR" sz="3900" dirty="0" err="1"/>
              <a:t>κακῶν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δέσμιοι </a:t>
            </a:r>
            <a:r>
              <a:rPr lang="el-GR" sz="3900" dirty="0" err="1"/>
              <a:t>τοῦ</a:t>
            </a:r>
            <a:r>
              <a:rPr lang="el-GR" sz="3900" dirty="0"/>
              <a:t> θανάτου»./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Ὑπόμνημα</a:t>
            </a:r>
            <a:r>
              <a:rPr lang="el-GR" sz="3900" dirty="0"/>
              <a:t> </a:t>
            </a:r>
            <a:r>
              <a:rPr lang="el-GR" sz="3900" dirty="0" err="1"/>
              <a:t>τοποθετεῖται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ἐπὶ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πιθανοῦ</a:t>
            </a:r>
            <a:r>
              <a:rPr lang="el-GR" sz="3900" dirty="0"/>
              <a:t> </a:t>
            </a:r>
            <a:r>
              <a:rPr lang="el-GR" sz="3900" dirty="0" err="1"/>
              <a:t>ἐρωτήματος</a:t>
            </a:r>
            <a:r>
              <a:rPr lang="el-GR" sz="3900" dirty="0"/>
              <a:t> «</a:t>
            </a:r>
            <a:r>
              <a:rPr lang="el-GR" sz="3900" dirty="0" err="1"/>
              <a:t>μὲ</a:t>
            </a:r>
            <a:r>
              <a:rPr lang="el-GR" sz="3900" dirty="0"/>
              <a:t> </a:t>
            </a:r>
            <a:r>
              <a:rPr lang="el-GR" sz="3900" dirty="0" err="1"/>
              <a:t>ποιὸ</a:t>
            </a:r>
            <a:r>
              <a:rPr lang="el-GR" sz="3900" dirty="0"/>
              <a:t> δικαίωμα </a:t>
            </a:r>
            <a:r>
              <a:rPr lang="el-GR" sz="3900" dirty="0" err="1"/>
              <a:t>ὁ</a:t>
            </a:r>
            <a:r>
              <a:rPr lang="el-GR" sz="3900" dirty="0"/>
              <a:t> </a:t>
            </a:r>
            <a:r>
              <a:rPr lang="el-GR" sz="3900" dirty="0" err="1"/>
              <a:t>ἀρχιερέας</a:t>
            </a:r>
            <a:r>
              <a:rPr lang="el-GR" sz="3900" dirty="0"/>
              <a:t> μεσιτεύει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</a:t>
            </a:r>
            <a:r>
              <a:rPr lang="el-GR" sz="3900" dirty="0" err="1"/>
              <a:t>ἁγίων</a:t>
            </a:r>
            <a:r>
              <a:rPr lang="el-GR" sz="3900" dirty="0"/>
              <a:t>». </a:t>
            </a:r>
            <a:r>
              <a:rPr lang="el-GR" sz="3900" dirty="0" err="1"/>
              <a:t>Ὅπως</a:t>
            </a:r>
            <a:r>
              <a:rPr lang="el-GR" sz="3900" dirty="0"/>
              <a:t> τονίζεται,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γεγονὸς</a:t>
            </a:r>
            <a:r>
              <a:rPr lang="el-GR" sz="3900" dirty="0"/>
              <a:t> </a:t>
            </a:r>
            <a:r>
              <a:rPr lang="el-GR" sz="3900" dirty="0" err="1"/>
              <a:t>αὐτὸ</a:t>
            </a:r>
            <a:r>
              <a:rPr lang="el-GR" sz="3900" dirty="0"/>
              <a:t> </a:t>
            </a:r>
            <a:r>
              <a:rPr lang="el-GR" sz="3900" dirty="0" err="1"/>
              <a:t>δὲν</a:t>
            </a:r>
            <a:r>
              <a:rPr lang="el-GR" sz="3900" dirty="0"/>
              <a:t> </a:t>
            </a:r>
            <a:r>
              <a:rPr lang="el-GR" sz="3900" dirty="0" err="1"/>
              <a:t>εἶναι</a:t>
            </a:r>
            <a:r>
              <a:rPr lang="el-GR" sz="3900" dirty="0"/>
              <a:t> «</a:t>
            </a:r>
            <a:r>
              <a:rPr lang="el-GR" sz="3900" dirty="0" err="1"/>
              <a:t>ἀδύνατο</a:t>
            </a:r>
            <a:r>
              <a:rPr lang="el-GR" sz="3900" dirty="0"/>
              <a:t>» </a:t>
            </a:r>
            <a:r>
              <a:rPr lang="el-GR" sz="3900" dirty="0" err="1"/>
              <a:t>γιὰ</a:t>
            </a:r>
            <a:r>
              <a:rPr lang="el-GR" sz="3900" dirty="0"/>
              <a:t> </a:t>
            </a:r>
            <a:r>
              <a:rPr lang="el-GR" sz="3900" dirty="0" err="1"/>
              <a:t>τοὺς</a:t>
            </a:r>
            <a:r>
              <a:rPr lang="el-GR" sz="3900" dirty="0"/>
              <a:t> «</a:t>
            </a:r>
            <a:r>
              <a:rPr lang="el-GR" sz="3900" dirty="0" err="1"/>
              <a:t>ἀξίους</a:t>
            </a:r>
            <a:r>
              <a:rPr lang="el-GR" sz="3900" dirty="0"/>
              <a:t>» (</a:t>
            </a:r>
            <a:r>
              <a:rPr lang="el-GR" sz="3900" dirty="0" err="1"/>
              <a:t>ἀρχιερεῖς</a:t>
            </a:r>
            <a:r>
              <a:rPr lang="el-GR" sz="3900" dirty="0"/>
              <a:t>), </a:t>
            </a:r>
            <a:r>
              <a:rPr lang="el-GR" sz="3900" dirty="0" err="1"/>
              <a:t>ἐκείνους</a:t>
            </a:r>
            <a:r>
              <a:rPr lang="el-GR" sz="3900" dirty="0"/>
              <a:t> </a:t>
            </a:r>
            <a:r>
              <a:rPr lang="el-GR" sz="3900" dirty="0" err="1"/>
              <a:t>οἱ</a:t>
            </a:r>
            <a:r>
              <a:rPr lang="el-GR" sz="3900" dirty="0"/>
              <a:t> </a:t>
            </a:r>
            <a:r>
              <a:rPr lang="el-GR" sz="3900" dirty="0" err="1"/>
              <a:t>ὁποῖοι</a:t>
            </a:r>
            <a:r>
              <a:rPr lang="el-GR" sz="3900" dirty="0"/>
              <a:t> </a:t>
            </a:r>
            <a:r>
              <a:rPr lang="el-GR" sz="3900" dirty="0" err="1"/>
              <a:t>ὁμοιάζουν</a:t>
            </a:r>
            <a:r>
              <a:rPr lang="el-GR" sz="3900" dirty="0"/>
              <a:t> </a:t>
            </a:r>
            <a:r>
              <a:rPr lang="el-GR" sz="3900" dirty="0" err="1"/>
              <a:t>στὸ</a:t>
            </a:r>
            <a:r>
              <a:rPr lang="el-GR" sz="3900" dirty="0"/>
              <a:t> Μέγα </a:t>
            </a:r>
            <a:r>
              <a:rPr lang="el-GR" sz="3900" dirty="0" err="1"/>
              <a:t>Ἀρχιερέα</a:t>
            </a:r>
            <a:r>
              <a:rPr lang="el-GR" sz="3900" dirty="0"/>
              <a:t> Χριστό./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Ὑπόμνημα</a:t>
            </a:r>
            <a:r>
              <a:rPr lang="el-GR" sz="3900" dirty="0"/>
              <a:t> φθάνει </a:t>
            </a:r>
            <a:r>
              <a:rPr lang="el-GR" sz="3900" dirty="0" err="1"/>
              <a:t>στὴν</a:t>
            </a:r>
            <a:r>
              <a:rPr lang="el-GR" sz="3900" dirty="0"/>
              <a:t> παράθεση </a:t>
            </a:r>
            <a:r>
              <a:rPr lang="el-GR" sz="3900" dirty="0" err="1"/>
              <a:t>τῆς</a:t>
            </a:r>
            <a:r>
              <a:rPr lang="el-GR" sz="3900" dirty="0"/>
              <a:t> φράσεως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ἀρχιερέα</a:t>
            </a:r>
            <a:r>
              <a:rPr lang="el-GR" sz="3900" dirty="0"/>
              <a:t> «</a:t>
            </a:r>
            <a:r>
              <a:rPr lang="el-GR" sz="3900" dirty="0" err="1"/>
              <a:t>ἐξαιρέτως</a:t>
            </a:r>
            <a:r>
              <a:rPr lang="el-GR" sz="3900" dirty="0"/>
              <a:t> </a:t>
            </a:r>
            <a:r>
              <a:rPr lang="el-GR" sz="3900" dirty="0" err="1"/>
              <a:t>τῆς</a:t>
            </a:r>
            <a:r>
              <a:rPr lang="el-GR" sz="3900" dirty="0"/>
              <a:t> Παναγίας </a:t>
            </a:r>
            <a:r>
              <a:rPr lang="el-GR" sz="3900" dirty="0" err="1"/>
              <a:t>ἀχράντου</a:t>
            </a:r>
            <a:r>
              <a:rPr lang="el-GR" sz="3900" dirty="0"/>
              <a:t> </a:t>
            </a:r>
            <a:r>
              <a:rPr lang="el-GR" sz="3900" dirty="0" err="1"/>
              <a:t>ὑπερευλογημένης</a:t>
            </a:r>
            <a:r>
              <a:rPr lang="el-GR" sz="3900" dirty="0"/>
              <a:t> </a:t>
            </a:r>
            <a:r>
              <a:rPr lang="el-GR" sz="3900" dirty="0" err="1"/>
              <a:t>Δεσποίνης</a:t>
            </a:r>
            <a:r>
              <a:rPr lang="el-GR" sz="3900" dirty="0"/>
              <a:t> </a:t>
            </a:r>
            <a:r>
              <a:rPr lang="el-GR" sz="3900" dirty="0" err="1"/>
              <a:t>ἡμῶν</a:t>
            </a:r>
            <a:r>
              <a:rPr lang="el-GR" sz="3900" dirty="0"/>
              <a:t> Θεοτόκου». </a:t>
            </a:r>
            <a:r>
              <a:rPr lang="el-GR" sz="3800" dirty="0" err="1"/>
              <a:t>Ὁ</a:t>
            </a:r>
            <a:r>
              <a:rPr lang="el-GR" sz="3800" dirty="0"/>
              <a:t> συγγραφέας</a:t>
            </a:r>
            <a:r>
              <a:rPr lang="en-GR" sz="3800" dirty="0"/>
              <a:t> </a:t>
            </a:r>
            <a:r>
              <a:rPr lang="el-GR" sz="3800" dirty="0" err="1"/>
              <a:t>τῆς</a:t>
            </a:r>
            <a:r>
              <a:rPr lang="el-GR" sz="3800" dirty="0"/>
              <a:t> </a:t>
            </a:r>
            <a:r>
              <a:rPr lang="el-GR" sz="3800" i="1" dirty="0" err="1"/>
              <a:t>Προθεωρίας</a:t>
            </a:r>
            <a:r>
              <a:rPr lang="el-GR" sz="3800" dirty="0"/>
              <a:t>  </a:t>
            </a:r>
            <a:endParaRPr lang="en-GR" sz="38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0129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A5E18-6DF9-2E43-A4C2-A35E6C5E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5" y="215758"/>
            <a:ext cx="11220236" cy="21575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0C34C-6F1F-3349-897C-1E9F5582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" y="934947"/>
            <a:ext cx="11220236" cy="5242015"/>
          </a:xfrm>
        </p:spPr>
        <p:txBody>
          <a:bodyPr/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αὐτοὶ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ἐμπερικλείουν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ἐννοιολογικὴ</a:t>
            </a:r>
            <a:r>
              <a:rPr lang="el-GR" sz="3200" dirty="0"/>
              <a:t> σταθερότητα μέσα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.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(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ἐκτίθενται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),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«τύπος»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συχνοί,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«σύμβολο»,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σπάνιος. </a:t>
            </a:r>
            <a:r>
              <a:rPr lang="el-GR" sz="3200" dirty="0" err="1"/>
              <a:t>Ἡ</a:t>
            </a:r>
            <a:r>
              <a:rPr lang="el-GR" sz="3200" dirty="0"/>
              <a:t> διαπίστωση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ἀντιστρέφεται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δεύτερο </a:t>
            </a:r>
            <a:r>
              <a:rPr lang="el-GR" sz="3200" dirty="0" err="1"/>
              <a:t>τμῆμα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ἀναλύονται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«σύμβολο» </a:t>
            </a:r>
            <a:r>
              <a:rPr lang="el-GR" sz="3200" dirty="0" err="1"/>
              <a:t>κυριαρχεῖ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ὅρους</a:t>
            </a:r>
            <a:r>
              <a:rPr lang="el-GR" sz="3200" dirty="0"/>
              <a:t> «τύπος»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».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ἀντιθέσεως</a:t>
            </a:r>
            <a:r>
              <a:rPr lang="el-GR" sz="3200" dirty="0"/>
              <a:t> </a:t>
            </a:r>
            <a:r>
              <a:rPr lang="el-GR" sz="3200" dirty="0" err="1"/>
              <a:t>ἑστιάζεται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δύο </a:t>
            </a:r>
            <a:r>
              <a:rPr lang="el-GR" sz="3200" dirty="0" err="1"/>
              <a:t>διαφορετικὰ</a:t>
            </a:r>
            <a:r>
              <a:rPr lang="el-GR" sz="3200" dirty="0"/>
              <a:t> </a:t>
            </a:r>
            <a:r>
              <a:rPr lang="el-GR" sz="3200" dirty="0" err="1"/>
              <a:t>εἴδη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: </a:t>
            </a:r>
            <a:r>
              <a:rPr lang="el-GR" sz="3200" dirty="0" err="1"/>
              <a:t>στὸν</a:t>
            </a:r>
            <a:r>
              <a:rPr lang="el-GR" sz="3200" dirty="0"/>
              <a:t> «</a:t>
            </a:r>
            <a:r>
              <a:rPr lang="el-GR" sz="3200" dirty="0" err="1"/>
              <a:t>ἀλληγορισμό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«τυπολογία».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64202303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6CCB9-A206-2E44-A956-A6111291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900D7-D67C-E443-9A75-543A9EF22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131885"/>
            <a:ext cx="11957539" cy="6523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ὑπενθυμίζει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δίκαιοι πρόκειται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σταθοῦν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δεξιὰ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κριτοῦ</a:t>
            </a:r>
            <a:r>
              <a:rPr lang="el-GR" sz="3200" dirty="0"/>
              <a:t>», μαζί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αὐτοὺς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παρίσταται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τεκοῦσα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Θεάνθρωπον</a:t>
            </a:r>
            <a:r>
              <a:rPr lang="el-GR" sz="3200" dirty="0"/>
              <a:t> Κύριον». </a:t>
            </a:r>
            <a:r>
              <a:rPr lang="el-GR" sz="3200" dirty="0" err="1"/>
              <a:t>Ἀπαντᾶ</a:t>
            </a:r>
            <a:r>
              <a:rPr lang="el-GR" sz="3200" dirty="0"/>
              <a:t>, μάλιστα,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«</a:t>
            </a:r>
            <a:r>
              <a:rPr lang="el-GR" sz="3200" dirty="0" err="1"/>
              <a:t>γιατὶ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μνημόνευση συνάπτονται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ἅγιοι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 Διαθήκης»,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συμβαίνει διότι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ἅγιοι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«</a:t>
            </a:r>
            <a:r>
              <a:rPr lang="el-GR" sz="3200" dirty="0" err="1"/>
              <a:t>προεφήτευσαν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Μεσσία,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διότι </a:t>
            </a:r>
            <a:r>
              <a:rPr lang="el-GR" sz="3200" dirty="0" err="1"/>
              <a:t>ἔπρεπε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καταδειχθεῖ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ἀμφοτέρων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Διαθηκῶν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Του χύθηκε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»./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διάκονος </a:t>
            </a:r>
            <a:r>
              <a:rPr lang="el-GR" sz="3200" dirty="0" err="1"/>
              <a:t>ὑποψιθυρίζει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δίπτυχα </a:t>
            </a:r>
            <a:r>
              <a:rPr lang="el-GR" sz="3200" dirty="0" err="1"/>
              <a:t>τῶν</a:t>
            </a:r>
            <a:r>
              <a:rPr lang="el-GR" sz="3200" dirty="0"/>
              <a:t> κεκοιμημένων»,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μνημονεύει «</a:t>
            </a:r>
            <a:r>
              <a:rPr lang="el-GR" sz="3200" dirty="0" err="1"/>
              <a:t>τοὺς</a:t>
            </a:r>
            <a:r>
              <a:rPr lang="el-GR" sz="3200" dirty="0"/>
              <a:t> 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Νέας Διαθήκης», 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Πρόδρομο, διότι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πρῶτος</a:t>
            </a:r>
            <a:r>
              <a:rPr lang="el-GR" sz="3200" dirty="0"/>
              <a:t> </a:t>
            </a:r>
            <a:r>
              <a:rPr lang="el-GR" sz="3200" dirty="0" err="1"/>
              <a:t>ἄγγελος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Σωτῆρος</a:t>
            </a:r>
            <a:r>
              <a:rPr lang="el-GR" sz="3200" dirty="0"/>
              <a:t>»./ </a:t>
            </a:r>
            <a:r>
              <a:rPr lang="el-GR" sz="3200" dirty="0" err="1"/>
              <a:t>Μετὰ</a:t>
            </a:r>
            <a:r>
              <a:rPr lang="el-GR" sz="3200" dirty="0"/>
              <a:t> τις </a:t>
            </a:r>
            <a:r>
              <a:rPr lang="el-GR" sz="3200" dirty="0" err="1"/>
              <a:t>ἐκφωνήσεις</a:t>
            </a:r>
            <a:r>
              <a:rPr lang="el-GR" sz="3200" dirty="0"/>
              <a:t> </a:t>
            </a:r>
            <a:r>
              <a:rPr lang="el-GR" sz="3200" dirty="0" err="1"/>
              <a:t>αὐτές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διάκονος «λέγει </a:t>
            </a:r>
            <a:r>
              <a:rPr lang="el-GR" sz="3200" dirty="0" err="1"/>
              <a:t>τὰ</a:t>
            </a:r>
            <a:r>
              <a:rPr lang="el-GR" sz="3200" dirty="0"/>
              <a:t> δίπτυχα </a:t>
            </a:r>
            <a:r>
              <a:rPr lang="el-GR" sz="3200" dirty="0" err="1"/>
              <a:t>τῶν</a:t>
            </a:r>
            <a:r>
              <a:rPr lang="el-GR" sz="3200" dirty="0"/>
              <a:t> ζώντων,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ἀρχιερέων</a:t>
            </a:r>
            <a:r>
              <a:rPr lang="el-GR" sz="3200" dirty="0"/>
              <a:t>, βασιλέων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λοιπῶν</a:t>
            </a:r>
            <a:r>
              <a:rPr lang="el-GR" sz="3200" dirty="0"/>
              <a:t>».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λέγει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εἰρήνη</a:t>
            </a:r>
            <a:r>
              <a:rPr lang="el-GR" sz="3200" dirty="0"/>
              <a:t> </a:t>
            </a:r>
            <a:r>
              <a:rPr lang="el-GR" sz="3200" dirty="0" err="1"/>
              <a:t>πᾶσι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ζητᾶ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συγχωρήσει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4101100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7E0D-539F-7C4C-ADEA-376AAA81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0550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BD9E-150F-FA49-B356-DA1079349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67053"/>
            <a:ext cx="11931162" cy="6541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πλημμελήματα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»,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αἴτηση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«</a:t>
            </a:r>
            <a:r>
              <a:rPr lang="el-GR" sz="3200" dirty="0" err="1"/>
              <a:t>ἄλλη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ἰδίου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καταλήγει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«Πάτερ </a:t>
            </a:r>
            <a:r>
              <a:rPr lang="el-GR" sz="3200" dirty="0" err="1"/>
              <a:t>ἡμῶν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ια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Θεία Μετάληψη: «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ὑπόπτωση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, γίνεται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τιμίου Σώματος </a:t>
            </a:r>
            <a:r>
              <a:rPr lang="el-GR" sz="3200" dirty="0" err="1"/>
              <a:t>τοῦ</a:t>
            </a:r>
            <a:r>
              <a:rPr lang="el-GR" sz="3200" dirty="0"/>
              <a:t> Κυρίου»./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ὑποπτώσεως</a:t>
            </a:r>
            <a:r>
              <a:rPr lang="el-GR" sz="3200" dirty="0"/>
              <a:t>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ἀνάλογη</a:t>
            </a:r>
            <a:r>
              <a:rPr lang="el-GR" sz="3200" dirty="0"/>
              <a:t> στάση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,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τελεῖται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μερισμὸς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σώματος», σημειώνοντας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κἄν</a:t>
            </a:r>
            <a:r>
              <a:rPr lang="el-GR" sz="3200" dirty="0"/>
              <a:t> μερίζεται, </a:t>
            </a:r>
            <a:r>
              <a:rPr lang="el-GR" sz="3200" dirty="0" err="1"/>
              <a:t>ἀμέριστος</a:t>
            </a:r>
            <a:r>
              <a:rPr lang="el-GR" sz="3200" dirty="0"/>
              <a:t> διαμένει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ἄτμητος</a:t>
            </a:r>
            <a:r>
              <a:rPr lang="el-GR" sz="3200" dirty="0"/>
              <a:t> </a:t>
            </a:r>
            <a:r>
              <a:rPr lang="el-GR" sz="3200" dirty="0" err="1"/>
              <a:t>ὑφ</a:t>
            </a:r>
            <a:r>
              <a:rPr lang="el-GR" sz="3200" dirty="0"/>
              <a:t>᾽ </a:t>
            </a:r>
            <a:r>
              <a:rPr lang="el-GR" sz="3200" dirty="0" err="1"/>
              <a:t>ἑνὶ</a:t>
            </a:r>
            <a:r>
              <a:rPr lang="el-GR" sz="3200" dirty="0"/>
              <a:t> </a:t>
            </a:r>
            <a:r>
              <a:rPr lang="el-GR" sz="3200" dirty="0" err="1"/>
              <a:t>ἑκάστῳ</a:t>
            </a:r>
            <a:r>
              <a:rPr lang="el-GR" sz="3200" dirty="0"/>
              <a:t> μέρει </a:t>
            </a:r>
            <a:r>
              <a:rPr lang="el-GR" sz="3200" dirty="0" err="1"/>
              <a:t>τεμνομένων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ὅλος</a:t>
            </a:r>
            <a:r>
              <a:rPr lang="el-GR" sz="3200" dirty="0"/>
              <a:t> θεάνθρωπος μεριζόμενός τε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εὑρισκόμενος</a:t>
            </a:r>
            <a:r>
              <a:rPr lang="el-GR" sz="3200" dirty="0"/>
              <a:t>· </a:t>
            </a:r>
            <a:r>
              <a:rPr lang="el-GR" sz="3200" dirty="0" err="1"/>
              <a:t>εἰ</a:t>
            </a:r>
            <a:r>
              <a:rPr lang="el-GR" sz="3200" dirty="0"/>
              <a:t> </a:t>
            </a:r>
            <a:r>
              <a:rPr lang="el-GR" sz="3200" dirty="0" err="1"/>
              <a:t>γὰρ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φθορᾷ</a:t>
            </a:r>
            <a:r>
              <a:rPr lang="el-GR" sz="3200" dirty="0"/>
              <a:t> </a:t>
            </a:r>
            <a:r>
              <a:rPr lang="el-GR" sz="3200" dirty="0" err="1"/>
              <a:t>ὑπέστη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θανάτῳ</a:t>
            </a:r>
            <a:r>
              <a:rPr lang="el-GR" sz="3200" dirty="0"/>
              <a:t>, </a:t>
            </a:r>
            <a:r>
              <a:rPr lang="el-GR" sz="3200" dirty="0" err="1"/>
              <a:t>ἀλλ</a:t>
            </a:r>
            <a:r>
              <a:rPr lang="el-GR" sz="3200" dirty="0"/>
              <a:t>᾽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σὰρξ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ἅδῃ</a:t>
            </a:r>
            <a:r>
              <a:rPr lang="el-GR" sz="3200" dirty="0"/>
              <a:t> </a:t>
            </a:r>
            <a:r>
              <a:rPr lang="el-GR" sz="3200" dirty="0" err="1"/>
              <a:t>οὐκ</a:t>
            </a:r>
            <a:r>
              <a:rPr lang="el-GR" sz="3200" dirty="0"/>
              <a:t> </a:t>
            </a:r>
            <a:r>
              <a:rPr lang="el-GR" sz="3200" dirty="0" err="1"/>
              <a:t>εἶδε</a:t>
            </a:r>
            <a:r>
              <a:rPr lang="el-GR" sz="3200" dirty="0"/>
              <a:t> </a:t>
            </a:r>
            <a:r>
              <a:rPr lang="el-GR" sz="3200" dirty="0" err="1"/>
              <a:t>διαφθοράν</a:t>
            </a:r>
            <a:r>
              <a:rPr lang="el-GR" sz="3200" dirty="0"/>
              <a:t>»./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τιμίου Σώματος»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συμβολίζει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)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Σταυροῦ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θάνατο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Ἀνάστασή</a:t>
            </a:r>
            <a:r>
              <a:rPr lang="el-GR" sz="3200" dirty="0"/>
              <a:t> Του». </a:t>
            </a:r>
            <a:r>
              <a:rPr lang="el-GR" sz="3200" dirty="0" err="1"/>
              <a:t>Ἡ</a:t>
            </a:r>
            <a:r>
              <a:rPr lang="el-GR" sz="3200" dirty="0"/>
              <a:t> Θ. Μετάληψη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6686035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0649-4958-FF4A-B0BC-35112216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03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0AF1-82D9-434E-95EF-0FA2CC29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2" y="149469"/>
            <a:ext cx="11966331" cy="6576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) «δηλώνει </a:t>
            </a:r>
            <a:r>
              <a:rPr lang="el-GR" sz="3200" dirty="0" err="1"/>
              <a:t>τὴ</a:t>
            </a:r>
            <a:r>
              <a:rPr lang="el-GR" sz="3200" dirty="0"/>
              <a:t> μετάδοση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κοινοῦ</a:t>
            </a:r>
            <a:r>
              <a:rPr lang="el-GR" sz="3200" dirty="0"/>
              <a:t> </a:t>
            </a:r>
            <a:r>
              <a:rPr lang="el-GR" sz="3200" dirty="0" err="1"/>
              <a:t>ποτηρίου</a:t>
            </a:r>
            <a:r>
              <a:rPr lang="el-GR" sz="3200" dirty="0"/>
              <a:t>»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./ </a:t>
            </a:r>
            <a:r>
              <a:rPr lang="el-GR" sz="3200" dirty="0" err="1"/>
              <a:t>Τὴ</a:t>
            </a:r>
            <a:r>
              <a:rPr lang="el-GR" sz="3200" dirty="0"/>
              <a:t> Θ. Μετάληψη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καταληφθέντων θείων λειψάνων,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ὑπαινίσσεται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Ἀνάληψη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Κυρίου»./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ἄρσεως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λειψάνων»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ὑπολειπομένων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Μετάληψη) παραπέμπει </a:t>
            </a:r>
            <a:r>
              <a:rPr lang="el-GR" sz="3200" dirty="0" err="1"/>
              <a:t>στὴ</a:t>
            </a:r>
            <a:r>
              <a:rPr lang="el-GR" sz="3200" dirty="0"/>
              <a:t> μεταφορά τους («</a:t>
            </a:r>
            <a:r>
              <a:rPr lang="el-GR" sz="3200" dirty="0" err="1"/>
              <a:t>ἄρση</a:t>
            </a:r>
            <a:r>
              <a:rPr lang="el-GR" sz="3200" dirty="0"/>
              <a:t>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εὑρίσκονται</a:t>
            </a:r>
            <a:r>
              <a:rPr lang="el-GR" sz="3200" dirty="0"/>
              <a:t>)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</a:t>
            </a:r>
            <a:r>
              <a:rPr lang="el-GR" sz="3200" dirty="0" err="1"/>
              <a:t>στὴν</a:t>
            </a:r>
            <a:r>
              <a:rPr lang="el-GR" sz="3200" dirty="0"/>
              <a:t> Πρόθεση./ </a:t>
            </a:r>
            <a:r>
              <a:rPr lang="el-GR" sz="3200" dirty="0" err="1"/>
              <a:t>Ἡ</a:t>
            </a:r>
            <a:r>
              <a:rPr lang="el-GR" sz="3200" dirty="0"/>
              <a:t> Θ. Λειτουργία </a:t>
            </a:r>
            <a:r>
              <a:rPr lang="el-GR" sz="3200" dirty="0" err="1"/>
              <a:t>ἐγγίζει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της.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«</a:t>
            </a:r>
            <a:r>
              <a:rPr lang="el-GR" sz="3200" dirty="0" err="1"/>
              <a:t>τελευταῖο</a:t>
            </a:r>
            <a:r>
              <a:rPr lang="el-GR" sz="3200" dirty="0"/>
              <a:t> θυμιατό» (</a:t>
            </a:r>
            <a:r>
              <a:rPr lang="el-GR" sz="3200" dirty="0" err="1"/>
              <a:t>στὴν</a:t>
            </a:r>
            <a:r>
              <a:rPr lang="el-GR" sz="3200" dirty="0"/>
              <a:t> τελευταία θυμίαση),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παραλληλίζει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δόθηκε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δι</a:t>
            </a:r>
            <a:r>
              <a:rPr lang="el-GR" sz="3200" dirty="0"/>
              <a:t>᾽ </a:t>
            </a:r>
            <a:r>
              <a:rPr lang="el-GR" sz="3200" dirty="0" err="1"/>
              <a:t>ἐμφυσήματος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μαρτυρούμενη «</a:t>
            </a:r>
            <a:r>
              <a:rPr lang="el-GR" sz="3200" dirty="0" err="1"/>
              <a:t>ὀπισθάμβωνος</a:t>
            </a:r>
            <a:r>
              <a:rPr lang="el-GR" sz="3200" dirty="0"/>
              <a:t> </a:t>
            </a:r>
            <a:r>
              <a:rPr lang="el-GR" sz="3200" dirty="0" err="1"/>
              <a:t>εὐχή</a:t>
            </a:r>
            <a:r>
              <a:rPr lang="el-GR" sz="3200" dirty="0"/>
              <a:t>»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«σφραγίδα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προηγούμενων </a:t>
            </a:r>
            <a:r>
              <a:rPr lang="el-GR" sz="3200" dirty="0" err="1"/>
              <a:t>αἰτημάτων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τακτικὴ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«τίμιος </a:t>
            </a:r>
            <a:r>
              <a:rPr lang="el-GR" sz="3200" dirty="0" err="1"/>
              <a:t>ἐπίλογος</a:t>
            </a:r>
            <a:r>
              <a:rPr lang="el-GR" sz="3200" dirty="0"/>
              <a:t>»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3181577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135E-2051-8C4B-8294-E6CA85F8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859CC-DF54-0140-BC63-5E295A5C4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175846"/>
            <a:ext cx="11957539" cy="651510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Λειτουργίας,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προηγήθηκαν./ . </a:t>
            </a:r>
            <a:r>
              <a:rPr lang="el-GR" dirty="0" err="1"/>
              <a:t>Ὁ</a:t>
            </a:r>
            <a:r>
              <a:rPr lang="el-GR" dirty="0"/>
              <a:t> συγγραφέας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Ὑπομνήματος</a:t>
            </a:r>
            <a:r>
              <a:rPr lang="el-GR" dirty="0"/>
              <a:t> </a:t>
            </a:r>
            <a:r>
              <a:rPr lang="el-GR" dirty="0" err="1"/>
              <a:t>ἐπεξηγεῖ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ἔννοια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«</a:t>
            </a:r>
            <a:r>
              <a:rPr lang="el-GR" dirty="0" err="1"/>
              <a:t>ἀνακεφαλαιώσεως</a:t>
            </a:r>
            <a:r>
              <a:rPr lang="el-GR" dirty="0"/>
              <a:t>» </a:t>
            </a:r>
            <a:r>
              <a:rPr lang="el-GR" dirty="0" err="1"/>
              <a:t>στὴν</a:t>
            </a:r>
            <a:r>
              <a:rPr lang="el-GR" dirty="0"/>
              <a:t> </a:t>
            </a:r>
            <a:r>
              <a:rPr lang="el-GR" dirty="0" err="1"/>
              <a:t>ὀπισθάμβωνο</a:t>
            </a:r>
            <a:r>
              <a:rPr lang="el-GR" dirty="0"/>
              <a:t> </a:t>
            </a:r>
            <a:r>
              <a:rPr lang="el-GR" dirty="0" err="1"/>
              <a:t>εὐχή</a:t>
            </a:r>
            <a:r>
              <a:rPr lang="el-GR" dirty="0"/>
              <a:t>: </a:t>
            </a:r>
            <a:r>
              <a:rPr lang="el-GR" dirty="0" err="1"/>
              <a:t>ἡ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λόγῳ</a:t>
            </a:r>
            <a:r>
              <a:rPr lang="el-GR" dirty="0"/>
              <a:t> </a:t>
            </a:r>
            <a:r>
              <a:rPr lang="el-GR" dirty="0" err="1"/>
              <a:t>εὐχὴ</a:t>
            </a:r>
            <a:r>
              <a:rPr lang="el-GR" dirty="0"/>
              <a:t> συμπεριλαμβάνει </a:t>
            </a:r>
            <a:r>
              <a:rPr lang="el-GR" dirty="0" err="1"/>
              <a:t>ὅλες</a:t>
            </a:r>
            <a:r>
              <a:rPr lang="el-GR" dirty="0"/>
              <a:t> </a:t>
            </a:r>
            <a:r>
              <a:rPr lang="el-GR" dirty="0" err="1"/>
              <a:t>τὶς</a:t>
            </a:r>
            <a:r>
              <a:rPr lang="el-GR" dirty="0"/>
              <a:t> </a:t>
            </a:r>
            <a:r>
              <a:rPr lang="el-GR" dirty="0" err="1"/>
              <a:t>ἔννοιες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αἰτήματα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προηγουμένων </a:t>
            </a:r>
            <a:r>
              <a:rPr lang="el-GR" dirty="0" err="1"/>
              <a:t>εὐχῶν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Θ. Λειτουργίας </a:t>
            </a:r>
            <a:r>
              <a:rPr lang="el-GR" dirty="0" err="1"/>
              <a:t>καὶ</a:t>
            </a:r>
            <a:r>
              <a:rPr lang="el-GR" dirty="0"/>
              <a:t>, </a:t>
            </a:r>
            <a:r>
              <a:rPr lang="el-GR" dirty="0" err="1"/>
              <a:t>ἑπομένως</a:t>
            </a:r>
            <a:r>
              <a:rPr lang="el-GR" dirty="0"/>
              <a:t>, συμβάλλει </a:t>
            </a:r>
            <a:r>
              <a:rPr lang="el-GR" dirty="0" err="1"/>
              <a:t>στὴν</a:t>
            </a:r>
            <a:r>
              <a:rPr lang="el-GR" dirty="0"/>
              <a:t> κατανόηση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εὐχῶν</a:t>
            </a:r>
            <a:r>
              <a:rPr lang="el-GR" dirty="0"/>
              <a:t> </a:t>
            </a:r>
            <a:r>
              <a:rPr lang="el-GR" dirty="0" err="1"/>
              <a:t>αὐτῶν</a:t>
            </a:r>
            <a:r>
              <a:rPr lang="el-GR" dirty="0"/>
              <a:t>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πιστούς, δεδομένου </a:t>
            </a:r>
            <a:r>
              <a:rPr lang="el-GR" dirty="0" err="1"/>
              <a:t>τοῦ</a:t>
            </a:r>
            <a:r>
              <a:rPr lang="el-GR" dirty="0"/>
              <a:t> γεγονότος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πιστοὶ</a:t>
            </a:r>
            <a:r>
              <a:rPr lang="el-GR" dirty="0"/>
              <a:t>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ἔχουν</a:t>
            </a:r>
            <a:r>
              <a:rPr lang="el-GR" dirty="0"/>
              <a:t> </a:t>
            </a:r>
            <a:r>
              <a:rPr lang="el-GR" dirty="0" err="1"/>
              <a:t>ἀκούσει</a:t>
            </a:r>
            <a:r>
              <a:rPr lang="el-GR" dirty="0"/>
              <a:t> </a:t>
            </a:r>
            <a:r>
              <a:rPr lang="el-GR" dirty="0" err="1"/>
              <a:t>καθαρῶς</a:t>
            </a:r>
            <a:r>
              <a:rPr lang="el-GR" dirty="0"/>
              <a:t> (</a:t>
            </a:r>
            <a:r>
              <a:rPr lang="el-GR" dirty="0" err="1"/>
              <a:t>ὁ</a:t>
            </a:r>
            <a:r>
              <a:rPr lang="el-GR" dirty="0"/>
              <a:t> </a:t>
            </a:r>
            <a:r>
              <a:rPr lang="el-GR" dirty="0" err="1"/>
              <a:t>ἀρχιερέας</a:t>
            </a:r>
            <a:r>
              <a:rPr lang="el-GR" dirty="0"/>
              <a:t> «</a:t>
            </a:r>
            <a:r>
              <a:rPr lang="el-GR" dirty="0" err="1"/>
              <a:t>ὑποψιθυρίζει</a:t>
            </a:r>
            <a:r>
              <a:rPr lang="el-GR" dirty="0"/>
              <a:t> </a:t>
            </a:r>
            <a:r>
              <a:rPr lang="el-GR" dirty="0" err="1"/>
              <a:t>τὶς</a:t>
            </a:r>
            <a:r>
              <a:rPr lang="el-GR" dirty="0"/>
              <a:t> </a:t>
            </a:r>
            <a:r>
              <a:rPr lang="el-GR" dirty="0" err="1"/>
              <a:t>εὐχές</a:t>
            </a:r>
            <a:r>
              <a:rPr lang="el-GR" dirty="0"/>
              <a:t>»)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/>
              <a:t>περιεχόμενό τους.</a:t>
            </a: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7810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A4FCE-B03D-9944-9376-70D91163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8" y="154112"/>
            <a:ext cx="11209963" cy="22603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CF359-AD2A-8D47-8CEE-93DA746F7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7" y="955497"/>
            <a:ext cx="11209963" cy="5167902"/>
          </a:xfrm>
        </p:spPr>
        <p:txBody>
          <a:bodyPr>
            <a:normAutofit/>
          </a:bodyPr>
          <a:lstStyle/>
          <a:p>
            <a:r>
              <a:rPr lang="el-GR" sz="3200" dirty="0"/>
              <a:t>«Τύπος»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εἰκόνα</a:t>
            </a:r>
            <a:r>
              <a:rPr lang="el-GR" sz="3200" dirty="0"/>
              <a:t>» </a:t>
            </a:r>
            <a:r>
              <a:rPr lang="el-GR" sz="3200" dirty="0" err="1"/>
              <a:t>χρησιμοποιοῦνται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ὑπόλοιπο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ἐνδιαφέροντα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«τύπος»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Διαθήκη: «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τύπων»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Ἰσραήλ</a:t>
            </a:r>
            <a:r>
              <a:rPr lang="el-GR" sz="3200" dirty="0"/>
              <a:t> «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κατοικοῦσε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τύπῳ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ἀληθείᾳ</a:t>
            </a:r>
            <a:r>
              <a:rPr lang="el-GR" sz="3200" dirty="0"/>
              <a:t>»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παλαιοὶ</a:t>
            </a:r>
            <a:r>
              <a:rPr lang="el-GR" sz="3200" dirty="0"/>
              <a:t> «τύποι» περιέχουν </a:t>
            </a:r>
            <a:r>
              <a:rPr lang="el-GR" sz="3200" dirty="0" err="1"/>
              <a:t>τοὺς</a:t>
            </a:r>
            <a:r>
              <a:rPr lang="el-GR" sz="3200" dirty="0"/>
              <a:t> «λόγους»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μελλοντικῶν</a:t>
            </a:r>
            <a:r>
              <a:rPr lang="el-GR" sz="3200" dirty="0"/>
              <a:t> μυστηρίων. Διαπιστώνουμε, λοιπόν,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«τύπος» </a:t>
            </a:r>
            <a:r>
              <a:rPr lang="el-GR" sz="3200" dirty="0" err="1"/>
              <a:t>χρησιμοποιεῖται</a:t>
            </a:r>
            <a:r>
              <a:rPr lang="el-GR" sz="3200" dirty="0"/>
              <a:t> περισσότερο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βιβλικὰ</a:t>
            </a:r>
            <a:r>
              <a:rPr lang="el-GR" sz="3200" dirty="0"/>
              <a:t> θέματα, </a:t>
            </a:r>
            <a:r>
              <a:rPr lang="el-GR" sz="3200" dirty="0" err="1"/>
              <a:t>παρὰ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4237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10655</Words>
  <Application>Microsoft Macintosh PowerPoint</Application>
  <PresentationFormat>Widescreen</PresentationFormat>
  <Paragraphs>251</Paragraphs>
  <Slides>83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7" baseType="lpstr">
      <vt:lpstr>Arial</vt:lpstr>
      <vt:lpstr>Calibri</vt:lpstr>
      <vt:lpstr>Calibri Light</vt:lpstr>
      <vt:lpstr>Office Theme</vt:lpstr>
      <vt:lpstr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vt:lpstr>
      <vt:lpstr>PowerPoint Presentation</vt:lpstr>
      <vt:lpstr> «Μυστήριο» καὶ «σύμβολο» στὴν εὐχαριστιακὴ θεολογία τοῦ Μαξίμου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Εὐχαριστιακὸς συμβολισμὸς καὶ εὐχαριστιακὸς ρεαλισμὸς </vt:lpstr>
      <vt:lpstr>PowerPoint Presentation</vt:lpstr>
      <vt:lpstr>PowerPoint Presentation</vt:lpstr>
      <vt:lpstr>Ἡ θεολογία τῆς Θ. Εὐχαριστίας σύμφωνα μὲ τὴ Μυσταγωγία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Ἡ «Ἱστορία ἐκκλησιαστικὴ καὶ μυστικὴ θεωρία» τοῦ Γερμανοῦ Κωνσταντινουπόλεως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Ἡ θέση τοῦ ἔργου στὴν ἱστορία τῆς Θ. Εὐχαριστίας </vt:lpstr>
      <vt:lpstr>PowerPoint Presentation</vt:lpstr>
      <vt:lpstr>PowerPoint Presentation</vt:lpstr>
      <vt:lpstr>PowerPoint Presentation</vt:lpstr>
      <vt:lpstr>                       3. Τὸ περιεχόμενο τοῦ ἔργου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Δ) Ἡ Προθεωρία τοῦ Θεοδώρου Ἀνδίδων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332</cp:revision>
  <dcterms:created xsi:type="dcterms:W3CDTF">2020-11-05T10:45:47Z</dcterms:created>
  <dcterms:modified xsi:type="dcterms:W3CDTF">2021-01-04T09:48:54Z</dcterms:modified>
</cp:coreProperties>
</file>