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10/12/20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C704-5DA0-CD4D-AFF4-39F78A37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02742"/>
            <a:ext cx="11281881" cy="1232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468D-1FB5-9047-A2D2-3F15630FA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318498"/>
            <a:ext cx="11897474" cy="631347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κορυφαία </a:t>
            </a:r>
            <a:r>
              <a:rPr lang="el-GR" sz="3200" dirty="0" err="1"/>
              <a:t>μυσταγωγικὴ</a:t>
            </a:r>
            <a:r>
              <a:rPr lang="el-GR" sz="3200" dirty="0"/>
              <a:t> κατήχηση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προσέγγιση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κατοχυρώνεται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Χριστῷ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δίδεται </a:t>
            </a:r>
            <a:r>
              <a:rPr lang="el-GR" sz="3200" dirty="0" err="1"/>
              <a:t>ἡ</a:t>
            </a:r>
            <a:r>
              <a:rPr lang="el-GR" sz="3200" dirty="0"/>
              <a:t> δυνατότητα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ὑπομνηματιστὴ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διακηρύξει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ἀκόλουθα</a:t>
            </a:r>
            <a:r>
              <a:rPr lang="el-GR" sz="3200" dirty="0"/>
              <a:t>: «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μὴ</a:t>
            </a:r>
            <a:r>
              <a:rPr lang="el-GR" sz="3200" dirty="0"/>
              <a:t> λείψουμε, λοιπόν,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ἀφοῦ</a:t>
            </a:r>
            <a:r>
              <a:rPr lang="el-GR" sz="3200" dirty="0"/>
              <a:t> παρέχει τόσο </a:t>
            </a:r>
            <a:r>
              <a:rPr lang="el-GR" sz="3200" dirty="0" err="1"/>
              <a:t>πλῆθος</a:t>
            </a:r>
            <a:r>
              <a:rPr lang="el-GR" sz="3200" dirty="0"/>
              <a:t> μυστηρίων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σωτηρία μας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τάξη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θεϊκῶν</a:t>
            </a:r>
            <a:r>
              <a:rPr lang="el-GR" sz="3200" dirty="0"/>
              <a:t> συμβόλων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ζωντανεύονται</a:t>
            </a:r>
            <a:r>
              <a:rPr lang="el-GR" sz="3200" dirty="0"/>
              <a:t> σ᾽ </a:t>
            </a:r>
            <a:r>
              <a:rPr lang="el-GR" sz="3200" dirty="0" err="1"/>
              <a:t>αὐτήν</a:t>
            </a:r>
            <a:r>
              <a:rPr lang="el-GR" sz="3200" dirty="0"/>
              <a:t>.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καθέναν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- </a:t>
            </a:r>
            <a:r>
              <a:rPr lang="el-GR" sz="3200" dirty="0" err="1"/>
              <a:t>ὅταν</a:t>
            </a:r>
            <a:r>
              <a:rPr lang="el-GR" sz="3200" dirty="0"/>
              <a:t> μάλιστα </a:t>
            </a:r>
            <a:r>
              <a:rPr lang="el-GR" sz="3200" dirty="0" err="1"/>
              <a:t>ζεῖ</a:t>
            </a:r>
            <a:r>
              <a:rPr lang="el-GR" sz="3200" dirty="0"/>
              <a:t> σωστά-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ὁλοκληρώνει</a:t>
            </a:r>
            <a:r>
              <a:rPr lang="el-GR" sz="3200" dirty="0"/>
              <a:t>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χαρακτήρα του </a:t>
            </a:r>
            <a:r>
              <a:rPr lang="el-GR" sz="3200" dirty="0" err="1"/>
              <a:t>καὶ</a:t>
            </a:r>
            <a:r>
              <a:rPr lang="el-GR" sz="3200" dirty="0"/>
              <a:t>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πρότυπο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, </a:t>
            </a:r>
            <a:r>
              <a:rPr lang="el-GR" sz="3200" dirty="0" err="1"/>
              <a:t>ὁδηγώντας</a:t>
            </a:r>
            <a:r>
              <a:rPr lang="el-GR" sz="3200" dirty="0"/>
              <a:t> τον </a:t>
            </a:r>
            <a:r>
              <a:rPr lang="el-GR" sz="3200" dirty="0" err="1"/>
              <a:t>στὴν</a:t>
            </a:r>
            <a:r>
              <a:rPr lang="el-GR" sz="3200" dirty="0"/>
              <a:t> φανέρωση </a:t>
            </a:r>
            <a:r>
              <a:rPr lang="el-GR" sz="3200" dirty="0" err="1"/>
              <a:t>τοῦ</a:t>
            </a:r>
            <a:r>
              <a:rPr lang="el-GR" sz="3200" dirty="0"/>
              <a:t> δώρου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υἱοθεσίας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δόθηκε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Βάπτισμα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42859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ECF7-2CF8-1F4F-94DB-7ACB4E47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32E99-88E8-F54D-9C44-BD900466F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211014"/>
            <a:ext cx="12010292" cy="6541477"/>
          </a:xfrm>
        </p:spPr>
        <p:txBody>
          <a:bodyPr/>
          <a:lstStyle/>
          <a:p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παράδειγμα </a:t>
            </a:r>
            <a:r>
              <a:rPr lang="el-GR" sz="3200" dirty="0" err="1"/>
              <a:t>ἀποτυπώσεως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ἐξελίξεων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σχετικὸ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ὑπῆρχε</a:t>
            </a:r>
            <a:r>
              <a:rPr lang="el-GR" sz="3200" dirty="0"/>
              <a:t>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μεταβολὴ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τελετουργικὸ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κλήρου </a:t>
            </a:r>
            <a:r>
              <a:rPr lang="el-GR" sz="3200" dirty="0" err="1"/>
              <a:t>στὸ</a:t>
            </a:r>
            <a:r>
              <a:rPr lang="el-GR" sz="3200" dirty="0"/>
              <a:t> ναό: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ἀντιφώνων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 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«πρόθεση» </a:t>
            </a:r>
            <a:r>
              <a:rPr lang="el-GR" sz="3200" dirty="0" err="1"/>
              <a:t>καὶ</a:t>
            </a:r>
            <a:r>
              <a:rPr lang="el-GR" sz="3200" dirty="0"/>
              <a:t> «προσκομιδή»,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</a:t>
            </a:r>
            <a:r>
              <a:rPr lang="el-GR" sz="3200" dirty="0" err="1"/>
              <a:t>εὐχολόγια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ἀρχαιότερη</a:t>
            </a:r>
            <a:r>
              <a:rPr lang="el-GR" sz="3200" dirty="0"/>
              <a:t> πηγή,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θέσεώς</a:t>
            </a:r>
            <a:r>
              <a:rPr lang="el-GR" sz="3200" dirty="0"/>
              <a:t>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29144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91C0-AF72-EA49-B512-67A70337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0"/>
            <a:ext cx="1127467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7FE3-C7D1-C742-B632-935D8C7DD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1" y="140677"/>
            <a:ext cx="11939953" cy="6567854"/>
          </a:xfrm>
        </p:spPr>
        <p:txBody>
          <a:bodyPr>
            <a:normAutofit fontScale="92500"/>
          </a:bodyPr>
          <a:lstStyle/>
          <a:p>
            <a:r>
              <a:rPr lang="el-GR" sz="3200" dirty="0" err="1"/>
              <a:t>Προκαλεῖ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ἐντύπωση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ἱερατικὲς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Ἀντιφώνων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σύγχρονες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ἀντιφωνικῶν</a:t>
            </a:r>
            <a:r>
              <a:rPr lang="el-GR" sz="3200" dirty="0"/>
              <a:t> </a:t>
            </a:r>
            <a:r>
              <a:rPr lang="el-GR" sz="3200" dirty="0" err="1"/>
              <a:t>ψαλμῶν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χειρόγραφα </a:t>
            </a:r>
            <a:r>
              <a:rPr lang="el-GR" sz="3200" dirty="0" err="1"/>
              <a:t>εὐχολόγια</a:t>
            </a:r>
            <a:r>
              <a:rPr lang="el-GR" sz="3200" dirty="0"/>
              <a:t> (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ἀέρος</a:t>
            </a:r>
            <a:r>
              <a:rPr lang="el-GR" sz="3200" dirty="0"/>
              <a:t>», </a:t>
            </a:r>
            <a:r>
              <a:rPr lang="el-GR" sz="3200" dirty="0" err="1"/>
              <a:t>ὡς</a:t>
            </a:r>
            <a:r>
              <a:rPr lang="el-GR" sz="3200" dirty="0"/>
              <a:t> καλύμματος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ἀπόθεσή</a:t>
            </a:r>
            <a:r>
              <a:rPr lang="el-GR" sz="3200" dirty="0"/>
              <a:t> τους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 </a:t>
            </a:r>
            <a:r>
              <a:rPr lang="el-GR" sz="3200" dirty="0" err="1"/>
              <a:t>ἀποτελεῖ</a:t>
            </a:r>
            <a:r>
              <a:rPr lang="el-GR" sz="3200" dirty="0"/>
              <a:t> μία </a:t>
            </a:r>
            <a:r>
              <a:rPr lang="el-GR" sz="3200" dirty="0" err="1"/>
              <a:t>ἀκόμη</a:t>
            </a:r>
            <a:r>
              <a:rPr lang="el-GR" sz="3200" dirty="0"/>
              <a:t> </a:t>
            </a:r>
            <a:r>
              <a:rPr lang="el-GR" sz="3200" dirty="0" err="1"/>
              <a:t>ἐνδιαφέρουσα</a:t>
            </a:r>
            <a:r>
              <a:rPr lang="el-GR" sz="3200" dirty="0"/>
              <a:t> περίπτωση </a:t>
            </a:r>
            <a:r>
              <a:rPr lang="el-GR" sz="3200" dirty="0" err="1"/>
              <a:t>συμβολῆς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πληροφορία παραπέμπει, </a:t>
            </a:r>
            <a:r>
              <a:rPr lang="el-GR" sz="3200" dirty="0" err="1"/>
              <a:t>μὲν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ἀρχαιότερη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πηγές.</a:t>
            </a:r>
            <a:endParaRPr lang="en-GR" sz="3200" dirty="0"/>
          </a:p>
          <a:p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ἐπεξηγεῖ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προέρχονται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παρέχοντας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πληροφορία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(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2725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8D9B7-67B1-D542-8C8B-65E72047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674DE-C8AC-8445-A008-41C4AE09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-61546"/>
            <a:ext cx="12121661" cy="6919545"/>
          </a:xfrm>
        </p:spPr>
        <p:txBody>
          <a:bodyPr>
            <a:noAutofit/>
          </a:bodyPr>
          <a:lstStyle/>
          <a:p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παραπάνω </a:t>
            </a:r>
            <a:r>
              <a:rPr lang="el-GR" sz="3200" dirty="0" err="1"/>
              <a:t>ἐπισημάνσεις</a:t>
            </a:r>
            <a:r>
              <a:rPr lang="el-GR" sz="3200" dirty="0"/>
              <a:t> καταδεικνύουν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χρονικὸ</a:t>
            </a:r>
            <a:r>
              <a:rPr lang="el-GR" sz="3200" dirty="0"/>
              <a:t> διάστημα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,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ἀξιοσημείωτες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Θ. Λειτουργία.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καταγράφει μία Θ.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ἐπιβιώνουν</a:t>
            </a:r>
            <a:r>
              <a:rPr lang="el-GR" sz="3200" dirty="0"/>
              <a:t> </a:t>
            </a:r>
            <a:r>
              <a:rPr lang="el-GR" sz="3200" dirty="0" err="1"/>
              <a:t>πολλὲς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ἀρχαιότατες</a:t>
            </a:r>
            <a:r>
              <a:rPr lang="el-GR" sz="3200" dirty="0"/>
              <a:t> δομές.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καταγράφει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δομὴ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ἐπικαλύπτουν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ἀρχαιότερες</a:t>
            </a:r>
            <a:r>
              <a:rPr lang="el-GR" sz="3200" dirty="0"/>
              <a:t> </a:t>
            </a:r>
            <a:r>
              <a:rPr lang="el-GR" sz="3200" dirty="0" err="1"/>
              <a:t>δομὲς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καθιστοῦν</a:t>
            </a:r>
            <a:r>
              <a:rPr lang="el-GR" sz="3200" dirty="0"/>
              <a:t> δυσδιάκριτες.</a:t>
            </a:r>
            <a:endParaRPr lang="en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ἀξιοσημείωτο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ὁρισμένα</a:t>
            </a:r>
            <a:r>
              <a:rPr lang="el-GR" sz="3200" dirty="0"/>
              <a:t> νέα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καταγράφονται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μαρτυροῦνται</a:t>
            </a:r>
            <a:r>
              <a:rPr lang="el-GR" sz="3200" dirty="0"/>
              <a:t> παράλληλα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Εὐχολόγιο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παράλληλη </a:t>
            </a:r>
            <a:r>
              <a:rPr lang="el-GR" sz="3200" dirty="0" err="1"/>
              <a:t>ἔρευνα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σύγχρονες,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μεταγενέστερές της χειρόγραφες </a:t>
            </a:r>
            <a:r>
              <a:rPr lang="el-GR" sz="3200" dirty="0" err="1"/>
              <a:t>εὐχολογιακὲς</a:t>
            </a:r>
            <a:r>
              <a:rPr lang="el-GR" sz="3200" dirty="0"/>
              <a:t> μαρτυρίες,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11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13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σημαντικὲς</a:t>
            </a:r>
            <a:r>
              <a:rPr lang="el-GR" sz="3200" dirty="0"/>
              <a:t> διεργασίες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Θ. Λειτουργία,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ἀποτυπώνονται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προσθῆκες</a:t>
            </a:r>
            <a:r>
              <a:rPr lang="el-GR" sz="3200" dirty="0"/>
              <a:t>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687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11324-0CA0-2E4D-A2D7-6DBCB6B66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4803"/>
            <a:ext cx="11239500" cy="1292468"/>
          </a:xfrm>
        </p:spPr>
        <p:txBody>
          <a:bodyPr>
            <a:normAutofit fontScale="90000"/>
          </a:bodyPr>
          <a:lstStyle/>
          <a:p>
            <a:r>
              <a:rPr lang="el-GR" b="1" dirty="0" err="1"/>
              <a:t>Ἡ</a:t>
            </a:r>
            <a:r>
              <a:rPr lang="el-GR" b="1" dirty="0"/>
              <a:t> «</a:t>
            </a:r>
            <a:r>
              <a:rPr lang="el-GR" b="1" dirty="0" err="1"/>
              <a:t>Ἱστορία</a:t>
            </a:r>
            <a:r>
              <a:rPr lang="el-GR" b="1" dirty="0"/>
              <a:t> </a:t>
            </a:r>
            <a:r>
              <a:rPr lang="el-GR" b="1" dirty="0" err="1"/>
              <a:t>ἐκκλησιαστικὴ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μυστικὴ</a:t>
            </a:r>
            <a:r>
              <a:rPr lang="el-GR" b="1" dirty="0"/>
              <a:t> θεωρία» </a:t>
            </a:r>
            <a:r>
              <a:rPr lang="el-GR" b="1" dirty="0" err="1"/>
              <a:t>τοῦ</a:t>
            </a:r>
            <a:r>
              <a:rPr lang="el-GR" b="1" dirty="0"/>
              <a:t> </a:t>
            </a:r>
            <a:r>
              <a:rPr lang="el-GR" b="1" dirty="0" err="1"/>
              <a:t>Γερμανοῦ</a:t>
            </a:r>
            <a:r>
              <a:rPr lang="el-GR" b="1" dirty="0"/>
              <a:t> Κωνσταντινουπόλεως</a:t>
            </a:r>
            <a:r>
              <a:rPr lang="en-GR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2EC31-9269-9E43-981E-38E8185C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521069"/>
            <a:ext cx="11963400" cy="5187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1. Γνησιότητα </a:t>
            </a:r>
            <a:r>
              <a:rPr lang="el-GR" sz="3200" b="1" dirty="0" err="1"/>
              <a:t>καὶ</a:t>
            </a:r>
            <a:r>
              <a:rPr lang="el-GR" sz="3200" b="1" dirty="0"/>
              <a:t> συγγραφέας </a:t>
            </a:r>
            <a:r>
              <a:rPr lang="el-GR" sz="3200" b="1" dirty="0" err="1"/>
              <a:t>τοῦ</a:t>
            </a:r>
            <a:r>
              <a:rPr lang="el-GR" sz="3200" b="1" dirty="0"/>
              <a:t> </a:t>
            </a:r>
            <a:r>
              <a:rPr lang="el-GR" sz="3200" b="1" dirty="0" err="1"/>
              <a:t>ἔργου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Δύο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σημαντικὰ</a:t>
            </a:r>
            <a:r>
              <a:rPr lang="el-GR" sz="3200" dirty="0"/>
              <a:t> θέματα,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καλεῖται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διαφωτίσει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: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ὑπάρχον</a:t>
            </a:r>
            <a:r>
              <a:rPr lang="el-GR" sz="3200" dirty="0"/>
              <a:t> κείμενο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πρωτότυπο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συγγραφέα </a:t>
            </a:r>
            <a:r>
              <a:rPr lang="el-GR" sz="3200" dirty="0" err="1"/>
              <a:t>τοῦ</a:t>
            </a:r>
            <a:r>
              <a:rPr lang="el-GR" sz="3200" dirty="0"/>
              <a:t> πρωτοτύπου.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παλαιότερες </a:t>
            </a:r>
            <a:r>
              <a:rPr lang="el-GR" sz="3200" dirty="0" err="1"/>
              <a:t>ἐκδόσεις</a:t>
            </a:r>
            <a:r>
              <a:rPr lang="el-GR" sz="3200" dirty="0"/>
              <a:t> φέρουν </a:t>
            </a:r>
            <a:r>
              <a:rPr lang="el-GR" sz="3200" dirty="0" err="1"/>
              <a:t>ὡς</a:t>
            </a:r>
            <a:r>
              <a:rPr lang="el-GR" sz="3200" dirty="0"/>
              <a:t> συγγραφέα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«Γερμανό, Πατριάρχη Κωνσταντινουπόλεως».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Μεταξὺ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13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ὑπῆρξαν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Πατριάρχες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συγκεκριμένο </a:t>
            </a:r>
            <a:r>
              <a:rPr lang="el-GR" sz="3200" dirty="0" err="1"/>
              <a:t>ὄνομα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7208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98869-AC61-514F-A954-5CCA8702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338"/>
            <a:ext cx="11353801" cy="8792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F8C2F-781F-474B-9A9A-713549039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298937"/>
            <a:ext cx="11966330" cy="6409593"/>
          </a:xfrm>
        </p:spPr>
        <p:txBody>
          <a:bodyPr>
            <a:normAutofit/>
          </a:bodyPr>
          <a:lstStyle/>
          <a:p>
            <a:r>
              <a:rPr lang="el-GR" sz="3200" dirty="0" err="1"/>
              <a:t>Ὁρισμένοι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παλαιοτέρων </a:t>
            </a:r>
            <a:r>
              <a:rPr lang="el-GR" sz="3200" dirty="0" err="1"/>
              <a:t>ἐρευνητῶν</a:t>
            </a:r>
            <a:r>
              <a:rPr lang="el-GR" sz="3200" dirty="0"/>
              <a:t> (κάποιοι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ἐκδοτῶν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Ἐκκλησιαστιακῆς</a:t>
            </a:r>
            <a:r>
              <a:rPr lang="el-GR" sz="3200" i="1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) θεώρησαν </a:t>
            </a:r>
            <a:r>
              <a:rPr lang="el-GR" sz="3200" dirty="0" err="1"/>
              <a:t>ὅτι</a:t>
            </a:r>
            <a:r>
              <a:rPr lang="el-GR" sz="3200" dirty="0"/>
              <a:t> συγγραφέας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Γερμανὸς</a:t>
            </a:r>
            <a:r>
              <a:rPr lang="el-GR" sz="3200" dirty="0"/>
              <a:t> Α´ Κωνσταντινουπόλεως (715-730).</a:t>
            </a:r>
          </a:p>
          <a:p>
            <a:r>
              <a:rPr lang="el-GR" sz="3200" dirty="0" err="1"/>
              <a:t>Ἄλλοι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συγγραφὴ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Γερμανὸ</a:t>
            </a:r>
            <a:r>
              <a:rPr lang="el-GR" sz="3200" dirty="0"/>
              <a:t> Β´ Κωνσταντινουπόλεως (1220-1240), </a:t>
            </a:r>
            <a:r>
              <a:rPr lang="el-GR" sz="3200" dirty="0" err="1"/>
              <a:t>ἐπικαλούμενοι</a:t>
            </a:r>
            <a:r>
              <a:rPr lang="el-GR" sz="3200" dirty="0"/>
              <a:t> κάποιες </a:t>
            </a:r>
            <a:r>
              <a:rPr lang="el-GR" sz="3200" dirty="0" err="1"/>
              <a:t>ἱστορικὲς</a:t>
            </a:r>
            <a:r>
              <a:rPr lang="el-GR" sz="3200" dirty="0"/>
              <a:t> μαρτυρίες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μεταγενέστερες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Έχει </a:t>
            </a:r>
            <a:r>
              <a:rPr lang="el-GR" sz="3200" dirty="0" err="1"/>
              <a:t>προταθεῖ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ὡς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Γερμανὸς</a:t>
            </a:r>
            <a:r>
              <a:rPr lang="el-GR" sz="3200" dirty="0"/>
              <a:t> Γ´ (1265-1266)</a:t>
            </a:r>
            <a:r>
              <a:rPr lang="en-GR" sz="3200" dirty="0"/>
              <a:t> 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1703,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cap="small" dirty="0"/>
              <a:t>t. </a:t>
            </a:r>
            <a:r>
              <a:rPr lang="el-GR" sz="3200" cap="small" dirty="0" err="1"/>
              <a:t>milles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πρῶτος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ἀπομακρύνθηκε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Γερμανῶν</a:t>
            </a:r>
            <a:r>
              <a:rPr lang="el-GR" sz="3200" dirty="0"/>
              <a:t>», </a:t>
            </a:r>
            <a:r>
              <a:rPr lang="el-GR" sz="3200" dirty="0" err="1"/>
              <a:t>ὡς</a:t>
            </a:r>
            <a:r>
              <a:rPr lang="el-GR" sz="3200" dirty="0"/>
              <a:t> συγγραφέων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cap="small" dirty="0" err="1"/>
              <a:t>milles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ἐκδότης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μελετητὴς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9536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18C2-813E-2341-9183-5635C472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83361-3438-2B40-846E-33C5F46A9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158261"/>
            <a:ext cx="12019085" cy="6620608"/>
          </a:xfrm>
        </p:spPr>
        <p:txBody>
          <a:bodyPr>
            <a:normAutofit/>
          </a:bodyPr>
          <a:lstStyle/>
          <a:p>
            <a:r>
              <a:rPr lang="el-GR" sz="3200" dirty="0"/>
              <a:t>Λίγο </a:t>
            </a:r>
            <a:r>
              <a:rPr lang="el-GR" sz="3200" dirty="0" err="1"/>
              <a:t>ἀργότερα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θέση </a:t>
            </a:r>
            <a:r>
              <a:rPr lang="el-GR" sz="3200" dirty="0" err="1"/>
              <a:t>ὑπεστήριξε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προμνημονευθεὶς</a:t>
            </a:r>
            <a:r>
              <a:rPr lang="el-GR" sz="3200" dirty="0"/>
              <a:t> </a:t>
            </a:r>
            <a:r>
              <a:rPr lang="el-GR" sz="3200" dirty="0" err="1"/>
              <a:t>Dom</a:t>
            </a:r>
            <a:r>
              <a:rPr lang="el-GR" sz="3200" dirty="0"/>
              <a:t> </a:t>
            </a:r>
            <a:r>
              <a:rPr lang="el-GR" sz="3200" cap="small" dirty="0" err="1"/>
              <a:t>troutée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καταχωρίστηκε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Ἑλληνικὴ</a:t>
            </a:r>
            <a:r>
              <a:rPr lang="el-GR" sz="3200" i="1" dirty="0"/>
              <a:t> Πατρολογία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cap="small" dirty="0" err="1"/>
              <a:t>j.p</a:t>
            </a:r>
            <a:r>
              <a:rPr lang="el-GR" sz="3200" cap="small" dirty="0"/>
              <a:t>. </a:t>
            </a:r>
            <a:r>
              <a:rPr lang="el-GR" sz="3200" cap="small" dirty="0" err="1"/>
              <a:t>migne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τόμο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 (</a:t>
            </a:r>
            <a:r>
              <a:rPr lang="el-GR" sz="3200" i="1" dirty="0"/>
              <a:t>PG</a:t>
            </a:r>
            <a:r>
              <a:rPr lang="el-GR" sz="3200" dirty="0"/>
              <a:t> 33, 126).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πρόβλημα </a:t>
            </a:r>
            <a:r>
              <a:rPr lang="el-GR" sz="3200" dirty="0" err="1"/>
              <a:t>αὐξήθηκε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ἐμφανίστηκαν</a:t>
            </a:r>
            <a:r>
              <a:rPr lang="el-GR" sz="3200" dirty="0"/>
              <a:t> ποικίλες </a:t>
            </a:r>
            <a:r>
              <a:rPr lang="el-GR" sz="3200" dirty="0" err="1"/>
              <a:t>ἐκδόσεις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στηριζόμενες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διαφορετικὲς</a:t>
            </a:r>
            <a:r>
              <a:rPr lang="el-GR" sz="3200" dirty="0"/>
              <a:t> χειρόγραφες παραδόσεις, </a:t>
            </a:r>
            <a:r>
              <a:rPr lang="el-GR" sz="3200" dirty="0" err="1"/>
              <a:t>οἱ</a:t>
            </a:r>
            <a:r>
              <a:rPr lang="el-GR" sz="3200" dirty="0"/>
              <a:t> περισσότερες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Γερμανὸ</a:t>
            </a:r>
            <a:r>
              <a:rPr lang="el-GR" sz="3200" dirty="0"/>
              <a:t> Κωνσταντινουπόλεως»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Μ. Βασίλειο, </a:t>
            </a:r>
            <a:r>
              <a:rPr lang="el-GR" sz="3200" dirty="0" err="1"/>
              <a:t>οἱ</a:t>
            </a:r>
            <a:r>
              <a:rPr lang="el-GR" sz="3200" dirty="0"/>
              <a:t> λιγότερες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πολυπληθέστερα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χειρογράφων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Μ. Βασίλειο (35 χειρόγραφα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10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18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 Δύο χειρόγραφα (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12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Μ. Βασίλειο,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ἄλλους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Πατέρες».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76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B731E-D60D-7749-A101-BE2B1163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0" y="-96716"/>
            <a:ext cx="11274670" cy="1934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F73CD-667D-BE41-BC20-0019BCF9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30" y="184638"/>
            <a:ext cx="11790483" cy="5846885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12</a:t>
            </a:r>
            <a:r>
              <a:rPr lang="el-GR" sz="3200" baseline="30000" dirty="0"/>
              <a:t>ο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ἐμφανίζονται</a:t>
            </a:r>
            <a:r>
              <a:rPr lang="el-GR" sz="3200" dirty="0"/>
              <a:t> κάποια χειρόγραφα,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«Γερμανό, </a:t>
            </a:r>
            <a:r>
              <a:rPr lang="el-GR" sz="3200" dirty="0" err="1"/>
              <a:t>ἀρχιεπίσκοπο</a:t>
            </a:r>
            <a:r>
              <a:rPr lang="el-GR" sz="3200" dirty="0"/>
              <a:t> Κωνσταντινουπόλεως» (</a:t>
            </a:r>
            <a:r>
              <a:rPr lang="el-GR" sz="3200" dirty="0" err="1"/>
              <a:t>ἑπτά</a:t>
            </a:r>
            <a:r>
              <a:rPr lang="el-GR" sz="3200" dirty="0"/>
              <a:t>, </a:t>
            </a:r>
            <a:r>
              <a:rPr lang="el-GR" sz="3200" dirty="0" err="1"/>
              <a:t>συνολικῶς</a:t>
            </a:r>
            <a:r>
              <a:rPr lang="el-GR" sz="3200" dirty="0"/>
              <a:t>, χειρόγραφα),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13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πέντε χειρόγραφα </a:t>
            </a:r>
            <a:r>
              <a:rPr lang="el-GR" sz="3200" dirty="0" err="1"/>
              <a:t>ἀποδίδουν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ἕξι</a:t>
            </a:r>
            <a:r>
              <a:rPr lang="el-GR" sz="3200" dirty="0"/>
              <a:t> χειρόγραφα παραθέτουν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συγγραφέα. </a:t>
            </a:r>
            <a:endParaRPr lang="en-GR" sz="3200" dirty="0"/>
          </a:p>
          <a:p>
            <a:r>
              <a:rPr lang="el-GR" sz="3200" dirty="0" err="1"/>
              <a:t>Στὰ</a:t>
            </a:r>
            <a:r>
              <a:rPr lang="el-GR" sz="3200" dirty="0"/>
              <a:t> μέσα </a:t>
            </a:r>
            <a:r>
              <a:rPr lang="el-GR" sz="3200" dirty="0" err="1"/>
              <a:t>τοῦ</a:t>
            </a:r>
            <a:r>
              <a:rPr lang="el-GR" sz="3200" dirty="0"/>
              <a:t> 11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ὁ</a:t>
            </a:r>
            <a:r>
              <a:rPr lang="el-GR" sz="3200" dirty="0"/>
              <a:t> Νικόλαος </a:t>
            </a:r>
            <a:r>
              <a:rPr lang="el-GR" sz="3200" dirty="0" err="1"/>
              <a:t>Ἀνδίδων</a:t>
            </a:r>
            <a:r>
              <a:rPr lang="el-GR" sz="3200" dirty="0"/>
              <a:t> γράφει </a:t>
            </a:r>
            <a:r>
              <a:rPr lang="el-GR" sz="3200" dirty="0" err="1"/>
              <a:t>στὸ</a:t>
            </a:r>
            <a:r>
              <a:rPr lang="el-GR" sz="3200" dirty="0"/>
              <a:t> 5</a:t>
            </a:r>
            <a:r>
              <a:rPr lang="el-GR" sz="3200" baseline="30000" dirty="0"/>
              <a:t>ο</a:t>
            </a:r>
            <a:r>
              <a:rPr lang="el-GR" sz="3200" dirty="0"/>
              <a:t> κεφάλαιο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του (1054-1067)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σκευῶν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ἀμφίων</a:t>
            </a:r>
            <a:r>
              <a:rPr lang="el-GR" sz="3200" dirty="0"/>
              <a:t> «</a:t>
            </a:r>
            <a:r>
              <a:rPr lang="el-GR" sz="3200" dirty="0" err="1"/>
              <a:t>ἔχουμε</a:t>
            </a:r>
            <a:r>
              <a:rPr lang="el-GR" sz="3200" dirty="0"/>
              <a:t> </a:t>
            </a:r>
            <a:r>
              <a:rPr lang="el-GR" sz="3200" dirty="0" err="1"/>
              <a:t>βρεῖ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γεγραμμένη 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ὀνόματι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Βασιλείου».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προφανές (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χρονικῆς</a:t>
            </a:r>
            <a:r>
              <a:rPr lang="el-GR" sz="3200" dirty="0"/>
              <a:t> </a:t>
            </a:r>
            <a:r>
              <a:rPr lang="el-GR" sz="3200" dirty="0" err="1"/>
              <a:t>ἐγγύτητας</a:t>
            </a:r>
            <a:r>
              <a:rPr lang="el-GR" sz="3200" dirty="0"/>
              <a:t>) </a:t>
            </a:r>
            <a:r>
              <a:rPr lang="el-GR" sz="3200" dirty="0" err="1"/>
              <a:t>ὅτι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964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3523-EC0F-0E43-B35D-E3FFFBC1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D3D0-47CA-B048-9BEF-DABD13E35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211015"/>
            <a:ext cx="11957539" cy="6497516"/>
          </a:xfrm>
        </p:spPr>
        <p:txBody>
          <a:bodyPr>
            <a:normAutofit/>
          </a:bodyPr>
          <a:lstStyle/>
          <a:p>
            <a:r>
              <a:rPr lang="el-GR" sz="3200" dirty="0" err="1"/>
              <a:t>Ἐὰν</a:t>
            </a:r>
            <a:r>
              <a:rPr lang="el-GR" sz="3200" dirty="0"/>
              <a:t> συνοψίσουμε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ὑποθέσεις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Κύριλλο </a:t>
            </a:r>
            <a:r>
              <a:rPr lang="el-GR" sz="3200" dirty="0" err="1"/>
              <a:t>Ἱεροσολύμων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ὀλιγότερο</a:t>
            </a:r>
            <a:r>
              <a:rPr lang="el-GR" sz="3200" dirty="0"/>
              <a:t> </a:t>
            </a:r>
            <a:r>
              <a:rPr lang="el-GR" sz="3200" dirty="0" err="1"/>
              <a:t>ἀξιόπιστη</a:t>
            </a:r>
            <a:r>
              <a:rPr lang="el-GR" sz="3200" dirty="0"/>
              <a:t>, δεδομένου </a:t>
            </a:r>
            <a:r>
              <a:rPr lang="el-GR" sz="3200" dirty="0" err="1"/>
              <a:t>τοῦ</a:t>
            </a:r>
            <a:r>
              <a:rPr lang="el-GR" sz="3200" dirty="0"/>
              <a:t> γεγονότος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μαρτυρίες περί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σπάνιες </a:t>
            </a:r>
            <a:r>
              <a:rPr lang="el-GR" sz="3200" dirty="0" err="1"/>
              <a:t>καὶ</a:t>
            </a:r>
            <a:r>
              <a:rPr lang="el-GR" sz="3200" dirty="0"/>
              <a:t> μεταγενέστερες.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βασικότερο </a:t>
            </a:r>
            <a:r>
              <a:rPr lang="el-GR" sz="3200" dirty="0" err="1"/>
              <a:t>ἐπιχείρημα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ἐναντίον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ἀποδόσεως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ἀποτυπώνεται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,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μεταγενέστερη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ἱεροσολυμιτικὴ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τέλους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καταγράφουν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i="1" dirty="0" err="1"/>
              <a:t>Ὁδοιπορικὸ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Αἰθερίας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i="1" dirty="0" err="1"/>
              <a:t>Μυσταγωγικὲς</a:t>
            </a:r>
            <a:r>
              <a:rPr lang="el-GR" sz="3200" i="1" dirty="0"/>
              <a:t> Κατηχήσεις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ἐμμονή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χειρογράφου</a:t>
            </a:r>
            <a:r>
              <a:rPr lang="el-GR" sz="3200" dirty="0"/>
              <a:t> παραδόσεως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ὄνομα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ἀπόκρυφη</a:t>
            </a:r>
            <a:r>
              <a:rPr lang="el-GR" sz="3200" dirty="0"/>
              <a:t> φύση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συνεγράφη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ἄγνωστο</a:t>
            </a:r>
            <a:r>
              <a:rPr lang="el-GR" sz="3200" dirty="0"/>
              <a:t> συγγραφέα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ὄνομα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64135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9993-229D-2948-A5D3-B67A994B2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79131"/>
            <a:ext cx="11274670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3E50-8A5B-0D42-9F50-7042CF27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263768"/>
            <a:ext cx="11975123" cy="6435969"/>
          </a:xfrm>
        </p:spPr>
        <p:txBody>
          <a:bodyPr>
            <a:normAutofit/>
          </a:bodyPr>
          <a:lstStyle/>
          <a:p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ὑποτιθέμενη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κυριαρχοῦσε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παράδοση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,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ὀνόματί</a:t>
            </a:r>
            <a:r>
              <a:rPr lang="el-GR" sz="3200" dirty="0"/>
              <a:t> του Θ. Λειτουργία </a:t>
            </a:r>
            <a:r>
              <a:rPr lang="el-GR" sz="3200" dirty="0" err="1"/>
              <a:t>προηγεῖτο</a:t>
            </a:r>
            <a:r>
              <a:rPr lang="el-GR" sz="3200" dirty="0"/>
              <a:t> (</a:t>
            </a:r>
            <a:r>
              <a:rPr lang="el-GR" sz="3200" dirty="0" err="1"/>
              <a:t>στὴ</a:t>
            </a:r>
            <a:r>
              <a:rPr lang="el-GR" sz="3200" dirty="0"/>
              <a:t> χειρόγραφη </a:t>
            </a:r>
            <a:r>
              <a:rPr lang="el-GR" sz="3200" dirty="0" err="1"/>
              <a:t>εὐχολογιακὴ</a:t>
            </a:r>
            <a:r>
              <a:rPr lang="el-GR" sz="3200" dirty="0"/>
              <a:t> παράδοση)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ἀντίστοιχης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Βασιλείου. </a:t>
            </a:r>
          </a:p>
          <a:p>
            <a:r>
              <a:rPr lang="el-GR" sz="3200" dirty="0" err="1"/>
              <a:t>Ἴσως</a:t>
            </a:r>
            <a:r>
              <a:rPr lang="el-GR" sz="3200" dirty="0"/>
              <a:t>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ἐπικράτησε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ἀπόδοσή</a:t>
            </a:r>
            <a:r>
              <a:rPr lang="el-GR" sz="3200" dirty="0"/>
              <a:t> του </a:t>
            </a:r>
            <a:r>
              <a:rPr lang="el-GR" sz="3200" dirty="0" err="1"/>
              <a:t>στὸ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 </a:t>
            </a:r>
          </a:p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Μ. Βασίλειος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συγγραφέας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τρίτης </a:t>
            </a:r>
            <a:r>
              <a:rPr lang="el-GR" sz="3200" dirty="0" err="1"/>
              <a:t>ὑποθέσεως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Α´ Κωνσταντινουπόλεως </a:t>
            </a:r>
            <a:r>
              <a:rPr lang="el-GR" sz="3200" dirty="0" err="1"/>
              <a:t>ὡς</a:t>
            </a:r>
            <a:r>
              <a:rPr lang="el-GR" sz="3200" dirty="0"/>
              <a:t> συγγραφέως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μυστικὴ</a:t>
            </a:r>
            <a:r>
              <a:rPr lang="el-GR" sz="3200" i="1" dirty="0"/>
              <a:t> θεωρία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5715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0439B-8AF9-024C-804F-F92BE5BB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7" y="61546"/>
            <a:ext cx="11283463" cy="967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CD51-A161-4142-A60D-2765AA6F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246184"/>
            <a:ext cx="11983917" cy="6453553"/>
          </a:xfrm>
        </p:spPr>
        <p:txBody>
          <a:bodyPr>
            <a:normAutofit/>
          </a:bodyPr>
          <a:lstStyle/>
          <a:p>
            <a:r>
              <a:rPr lang="el-GR" sz="3200" dirty="0" err="1"/>
              <a:t>Εἶναι</a:t>
            </a:r>
            <a:r>
              <a:rPr lang="el-GR" sz="3200" dirty="0"/>
              <a:t>, πάντως, δύσκολο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ἀντιπαραβολῆς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Α´, διότι </a:t>
            </a:r>
            <a:r>
              <a:rPr lang="el-GR" sz="3200" dirty="0" err="1"/>
              <a:t>ὑπάρχει</a:t>
            </a:r>
            <a:r>
              <a:rPr lang="el-GR" sz="3200" dirty="0"/>
              <a:t> σύγχυση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γνησιότητας </a:t>
            </a:r>
            <a:r>
              <a:rPr lang="el-GR" sz="3200" dirty="0" err="1"/>
              <a:t>ὁρισμένων</a:t>
            </a:r>
            <a:r>
              <a:rPr lang="el-GR" sz="3200" dirty="0"/>
              <a:t> </a:t>
            </a:r>
            <a:r>
              <a:rPr lang="el-GR" sz="3200" dirty="0" err="1"/>
              <a:t>ἔργων</a:t>
            </a:r>
            <a:r>
              <a:rPr lang="el-GR" sz="3200" dirty="0"/>
              <a:t> του.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ἔρευνα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ἐπικεντρωθεῖ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ἀποδεδειγμένως</a:t>
            </a:r>
            <a:r>
              <a:rPr lang="el-GR" sz="3200" dirty="0"/>
              <a:t> γνήσια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ἐπίπεδο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ὁρολογίας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γενικοτέρου</a:t>
            </a:r>
            <a:r>
              <a:rPr lang="el-GR" sz="3200" dirty="0"/>
              <a:t> τρόπου </a:t>
            </a:r>
            <a:r>
              <a:rPr lang="el-GR" sz="3200" dirty="0" err="1"/>
              <a:t>γραφῆς</a:t>
            </a:r>
            <a:r>
              <a:rPr lang="el-GR" sz="3200" dirty="0"/>
              <a:t>. </a:t>
            </a:r>
          </a:p>
          <a:p>
            <a:r>
              <a:rPr lang="el-GR" sz="3200" dirty="0"/>
              <a:t>Παρόμοια </a:t>
            </a:r>
            <a:r>
              <a:rPr lang="el-GR" sz="3200" dirty="0" err="1"/>
              <a:t>ἀντιπαραβολή</a:t>
            </a:r>
            <a:r>
              <a:rPr lang="el-GR" sz="3200" dirty="0"/>
              <a:t>, πάντως, </a:t>
            </a:r>
            <a:r>
              <a:rPr lang="el-GR" sz="3200" dirty="0" err="1"/>
              <a:t>συνηγορεῖ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ἀποδόσεως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Γερμανὸ</a:t>
            </a:r>
            <a:r>
              <a:rPr lang="el-GR" sz="3200" dirty="0"/>
              <a:t> Α´,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πλήρης βεβαιότητα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συμπεράσματος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προέλθει μόνο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δημιουργηθεῖ</a:t>
            </a:r>
            <a:r>
              <a:rPr lang="el-GR" sz="3200" dirty="0"/>
              <a:t> </a:t>
            </a:r>
            <a:r>
              <a:rPr lang="el-GR" sz="3200" dirty="0" err="1"/>
              <a:t>ἀναλυτικὸ</a:t>
            </a:r>
            <a:r>
              <a:rPr lang="el-GR" sz="3200" dirty="0"/>
              <a:t> </a:t>
            </a:r>
            <a:r>
              <a:rPr lang="el-GR" sz="3200" dirty="0" err="1"/>
              <a:t>λεξικὸ</a:t>
            </a:r>
            <a:r>
              <a:rPr lang="el-GR" sz="3200" dirty="0"/>
              <a:t> </a:t>
            </a:r>
            <a:r>
              <a:rPr lang="el-GR" sz="3200" dirty="0" err="1"/>
              <a:t>θεολογικῶν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λειτουργικῶν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τόσο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 Α´.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453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392AF-E5B7-4345-BB9D-01B7CA56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1" y="0"/>
            <a:ext cx="11274669" cy="81768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2. </a:t>
            </a:r>
            <a:r>
              <a:rPr lang="el-GR" b="1" dirty="0" err="1"/>
              <a:t>Ἡ</a:t>
            </a:r>
            <a:r>
              <a:rPr lang="el-GR" b="1" dirty="0"/>
              <a:t> θέση </a:t>
            </a:r>
            <a:r>
              <a:rPr lang="el-GR" b="1" dirty="0" err="1"/>
              <a:t>τοῦ</a:t>
            </a:r>
            <a:r>
              <a:rPr lang="el-GR" b="1" dirty="0"/>
              <a:t> </a:t>
            </a:r>
            <a:r>
              <a:rPr lang="el-GR" b="1" dirty="0" err="1"/>
              <a:t>ἔργου</a:t>
            </a:r>
            <a:r>
              <a:rPr lang="el-GR" b="1" dirty="0"/>
              <a:t> </a:t>
            </a:r>
            <a:r>
              <a:rPr lang="el-GR" b="1" dirty="0" err="1"/>
              <a:t>στὴν</a:t>
            </a:r>
            <a:r>
              <a:rPr lang="el-GR" b="1" dirty="0"/>
              <a:t> </a:t>
            </a:r>
            <a:r>
              <a:rPr lang="el-GR" b="1" dirty="0" err="1"/>
              <a:t>ἱστορία</a:t>
            </a:r>
            <a:r>
              <a:rPr lang="el-GR" b="1" dirty="0"/>
              <a:t> </a:t>
            </a:r>
            <a:r>
              <a:rPr lang="el-GR" b="1" dirty="0" err="1"/>
              <a:t>τῆς</a:t>
            </a:r>
            <a:r>
              <a:rPr lang="el-GR" b="1" dirty="0"/>
              <a:t> Θ. </a:t>
            </a:r>
            <a:r>
              <a:rPr lang="el-GR" b="1" dirty="0" err="1"/>
              <a:t>Εὐχαριστίας</a:t>
            </a:r>
            <a:r>
              <a:rPr lang="en-G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27326-103E-374A-AA26-A546AAE8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69" y="756138"/>
            <a:ext cx="11887199" cy="5952393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ρόλος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μυστικῆς</a:t>
            </a:r>
            <a:r>
              <a:rPr lang="el-GR" sz="3200" i="1" dirty="0"/>
              <a:t> θεωρίας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σημαντικός,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σύνθετος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κατανόησή του).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σημαντικότερη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8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χρονικὴ</a:t>
            </a:r>
            <a:r>
              <a:rPr lang="el-GR" sz="3200" dirty="0"/>
              <a:t> περίοδο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ἐπισυμβαίνουν</a:t>
            </a:r>
            <a:r>
              <a:rPr lang="el-GR" sz="3200" dirty="0"/>
              <a:t>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</a:p>
          <a:p>
            <a:r>
              <a:rPr lang="el-GR" sz="3200" dirty="0"/>
              <a:t>Παρόμοιας σημασίας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μεταγενέστερες </a:t>
            </a:r>
            <a:r>
              <a:rPr lang="el-GR" sz="3200" dirty="0" err="1"/>
              <a:t>προσθῆκες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(</a:t>
            </a:r>
            <a:r>
              <a:rPr lang="el-GR" sz="3200" dirty="0" err="1"/>
              <a:t>χρονικῶς</a:t>
            </a:r>
            <a:r>
              <a:rPr lang="el-GR" sz="3200" dirty="0"/>
              <a:t>)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ἐξελίξεις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Ἑπομένως</a:t>
            </a:r>
            <a:r>
              <a:rPr lang="el-GR" sz="3200" dirty="0"/>
              <a:t>,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ἀρχικὸς</a:t>
            </a:r>
            <a:r>
              <a:rPr lang="el-GR" sz="3200" dirty="0"/>
              <a:t> πυρήνας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μεταγενέστερες </a:t>
            </a:r>
            <a:r>
              <a:rPr lang="el-GR" sz="3200" dirty="0" err="1"/>
              <a:t>προσθῆκες</a:t>
            </a:r>
            <a:r>
              <a:rPr lang="el-GR" sz="3200" dirty="0"/>
              <a:t> του </a:t>
            </a:r>
            <a:r>
              <a:rPr lang="el-GR" sz="3200" dirty="0" err="1"/>
              <a:t>ἀποτυπώνουν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ἐποχή</a:t>
            </a:r>
            <a:r>
              <a:rPr lang="el-GR" sz="3200" dirty="0"/>
              <a:t> τους) </a:t>
            </a:r>
            <a:r>
              <a:rPr lang="el-GR" sz="3200" dirty="0" err="1"/>
              <a:t>ἐξελίξεις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42458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1490</Words>
  <Application>Microsoft Macintosh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Ἡ «Ἱστορία ἐκκλησιαστικὴ καὶ μυστικὴ θεωρία» τοῦ Γερμανοῦ Κωνσταντινουπόλεως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Ἡ θέση τοῦ ἔργου στὴν ἱστορία τῆς Θ. Εὐχαριστίας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147</cp:revision>
  <dcterms:created xsi:type="dcterms:W3CDTF">2020-11-05T10:45:47Z</dcterms:created>
  <dcterms:modified xsi:type="dcterms:W3CDTF">2020-12-10T13:43:31Z</dcterms:modified>
</cp:coreProperties>
</file>