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8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5126C-A453-A142-870D-8687B33CE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973A5-39D8-E340-A33E-D44B42E81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4A149-8E31-9747-80CD-62CBB5C84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7B799-4561-B548-9AC8-FCA0339AE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12299-004E-BC42-9EE1-C0D0281E0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8799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04BE7-0FD4-E044-B344-09E74C223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EBF04-D2A8-1547-AC54-1C809BFDD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95D72-EFCF-3D43-A255-956715F8E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EE5-FD88-8146-BB14-C329B5CF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D985B-1C5C-604A-A3D4-B913D8500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58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67071F-7C3F-3C43-B6C0-A9E6ADE75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3CEFA-5859-3543-AA2D-38398D47F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8DB49-A9E6-EA4C-9846-D8A2ECEC4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CD0EA-D29D-9245-A8FE-A1447D839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30ABD-53FA-8A42-AFFA-8921DAA30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1216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13F52-2772-1C4B-B537-B8890454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854A2-3E1E-2049-B952-8F3015A76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F338A-6175-564F-BC07-5E927773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6D70F-ACF1-9A44-BFE3-69BA0C216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7D2BB-167E-CD4B-A317-5B3A224E7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4957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114CB-F562-134D-9768-76E7BBC5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1D2D8-4B4F-EB48-8263-E75446AB5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7DC9E-C771-3644-B5F9-A974EACED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16B9-071C-474C-A5FD-F147421B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2FACE-9056-DC47-9FD8-7D4AED0E1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4364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CF78D-5299-254F-A06A-0ADD80D5F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8C179-55FB-0843-9222-C7E4ED20A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AD42CB-63B2-6C45-87E3-CB0274AE5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10A19-74FC-7B40-9769-64B0A1466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F8C7C-3746-9145-A2F2-A9461308C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90580-ECEB-DE49-91D7-0D92FDAB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0787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CD63C-8075-FB44-9328-96890E164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806C9-2611-B048-A0E4-0C3953EAD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50441-FECE-4C4D-A43F-E37973CB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0E8421-6BC2-5E41-B35A-F617EC810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317022-CA6C-E443-9B40-21939531E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A005C-D8B8-0646-AAD5-A9045CA1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FB2B2A-076A-4F46-90DF-96E3C660E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34AAA1-3FA3-E745-82EB-47E9DB74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2193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8C879-BE1F-B447-A444-88FBD3B14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05D0C4-C57B-A541-9583-D77160AE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2429D4-31B9-7F41-A2DB-4F7FAAF1A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30DC7-420F-8442-B162-771F9763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0555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A92617-E038-BA49-A8EF-65E62AE3D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C1EA86-D825-9F4B-8BD6-413E9565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E3906C-C917-1E41-9541-B20BD1320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56884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968E3-6675-1D42-ABFF-AFB2D99F9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914E1-8D51-CF44-9018-B3D2A677B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1E897-A8B0-8445-815E-972547D15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D2E7C-75E5-AE4F-84B5-F50C0E436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E20B4-6F87-DD43-95A9-696D24F5F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795FC-8E74-1348-A30D-4BCA3AB8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0366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DF662-2A69-7445-AFBA-2DC4DA07B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F0094-5086-F041-9172-451F5494E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729E0-429E-ED4D-AFD0-0210F16CC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D531A-5BE6-3B47-86D2-198F95862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BFB6F-23F7-C14D-994C-7EF58530D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D68EE-80FC-6A4F-B806-0AF35871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4947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ADF77E-FB40-CE4D-B18D-D96C31004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5D18B-3DE8-EF4D-B513-8D327B312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7A7AE-7AAB-8F4F-9155-80735A470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D0CAB-FB73-2448-B4B3-1DEC3BE47AE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9D21B-D46C-1C4E-A3A9-5224678A5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8CA03-3D0E-9440-B8EF-0557F61B8F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9894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23AFA-1168-C346-8897-61E111FD0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0913D-B0E7-AD48-BE18-EAB707DAE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7" y="186396"/>
            <a:ext cx="12027877" cy="6601266"/>
          </a:xfrm>
        </p:spPr>
        <p:txBody>
          <a:bodyPr>
            <a:normAutofit/>
          </a:bodyPr>
          <a:lstStyle/>
          <a:p>
            <a:r>
              <a:rPr lang="el-GR" sz="3200" dirty="0"/>
              <a:t>Τονίζεται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i="1" dirty="0" err="1"/>
              <a:t>ἡ</a:t>
            </a:r>
            <a:r>
              <a:rPr lang="el-GR" sz="3200" i="1" dirty="0"/>
              <a:t> </a:t>
            </a:r>
            <a:r>
              <a:rPr lang="el-GR" sz="3200" i="1" dirty="0" err="1"/>
              <a:t>ἐπάνω</a:t>
            </a:r>
            <a:r>
              <a:rPr lang="el-GR" sz="3200" i="1" dirty="0"/>
              <a:t> </a:t>
            </a:r>
            <a:r>
              <a:rPr lang="el-GR" sz="3200" i="1" dirty="0" err="1"/>
              <a:t>κάλυψις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δίσκου, </a:t>
            </a:r>
            <a:r>
              <a:rPr lang="el-GR" sz="3200" i="1" dirty="0" err="1"/>
              <a:t>ἐμφαίνει</a:t>
            </a:r>
            <a:r>
              <a:rPr lang="el-GR" sz="3200" i="1" dirty="0"/>
              <a:t> </a:t>
            </a:r>
            <a:r>
              <a:rPr lang="el-GR" sz="3200" i="1" dirty="0" err="1"/>
              <a:t>τὴ</a:t>
            </a:r>
            <a:r>
              <a:rPr lang="el-GR" sz="3200" i="1" dirty="0"/>
              <a:t> </a:t>
            </a:r>
            <a:r>
              <a:rPr lang="el-GR" sz="3200" i="1" dirty="0" err="1"/>
              <a:t>σινδόνα</a:t>
            </a:r>
            <a:r>
              <a:rPr lang="el-GR" sz="3200" i="1" dirty="0"/>
              <a:t>, </a:t>
            </a:r>
            <a:r>
              <a:rPr lang="el-GR" sz="3200" i="1" dirty="0" err="1"/>
              <a:t>ᾗ</a:t>
            </a:r>
            <a:r>
              <a:rPr lang="el-GR" sz="3200" i="1" dirty="0"/>
              <a:t> </a:t>
            </a:r>
            <a:r>
              <a:rPr lang="el-GR" sz="3200" i="1" dirty="0" err="1"/>
              <a:t>εἴλιξαν</a:t>
            </a:r>
            <a:r>
              <a:rPr lang="el-GR" sz="3200" i="1" dirty="0"/>
              <a:t> </a:t>
            </a:r>
            <a:r>
              <a:rPr lang="el-GR" sz="3200" i="1" dirty="0" err="1"/>
              <a:t>τὸ</a:t>
            </a:r>
            <a:r>
              <a:rPr lang="el-GR" sz="3200" i="1" dirty="0"/>
              <a:t> </a:t>
            </a:r>
            <a:r>
              <a:rPr lang="el-GR" sz="3200" i="1" dirty="0" err="1"/>
              <a:t>σῶμα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Κυρίου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«</a:t>
            </a:r>
            <a:r>
              <a:rPr lang="el-GR" sz="3200" dirty="0" err="1"/>
              <a:t>δισκοκάλυμμα</a:t>
            </a:r>
            <a:r>
              <a:rPr lang="el-GR" sz="3200" dirty="0"/>
              <a:t>» συμβολίζει «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σουδάριο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ἐκάλυπτε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πρόσωπο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ἐνταφιασμό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«καταπέτασμα»,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«</a:t>
            </a:r>
            <a:r>
              <a:rPr lang="el-GR" sz="3200" dirty="0" err="1"/>
              <a:t>ἐπονομάζεται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ʺ</a:t>
            </a:r>
            <a:r>
              <a:rPr lang="el-GR" sz="3200" dirty="0" err="1"/>
              <a:t>ἀέρας</a:t>
            </a:r>
            <a:r>
              <a:rPr lang="el-GR" sz="3200" dirty="0"/>
              <a:t>ʺ», συμβολίζει </a:t>
            </a:r>
            <a:r>
              <a:rPr lang="el-GR" sz="3200" dirty="0" err="1"/>
              <a:t>τὸ</a:t>
            </a:r>
            <a:r>
              <a:rPr lang="el-GR" sz="3200" dirty="0"/>
              <a:t> «λίθο» </a:t>
            </a:r>
            <a:r>
              <a:rPr lang="el-GR" sz="3200" dirty="0" err="1"/>
              <a:t>ποὺ</a:t>
            </a:r>
            <a:r>
              <a:rPr lang="el-GR" sz="3200" dirty="0"/>
              <a:t> «</a:t>
            </a:r>
            <a:r>
              <a:rPr lang="el-GR" sz="3200" dirty="0" err="1"/>
              <a:t>ἐσφράγισε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Τάφο </a:t>
            </a:r>
            <a:r>
              <a:rPr lang="el-GR" sz="3200" dirty="0" err="1"/>
              <a:t>τοῦ</a:t>
            </a:r>
            <a:r>
              <a:rPr lang="el-GR" sz="3200" dirty="0"/>
              <a:t> Κυρίου».</a:t>
            </a:r>
          </a:p>
          <a:p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«θυμίαμα»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πράξη </a:t>
            </a:r>
            <a:r>
              <a:rPr lang="el-GR" sz="3200" dirty="0" err="1"/>
              <a:t>τῆς</a:t>
            </a:r>
            <a:r>
              <a:rPr lang="el-GR" sz="3200" dirty="0"/>
              <a:t> προετοιμασίας </a:t>
            </a:r>
            <a:r>
              <a:rPr lang="el-GR" sz="3200" dirty="0" err="1"/>
              <a:t>τῶν</a:t>
            </a:r>
            <a:r>
              <a:rPr lang="el-GR" sz="3200" dirty="0"/>
              <a:t> Τιμίων Δώρων </a:t>
            </a:r>
            <a:r>
              <a:rPr lang="el-GR" sz="3200" i="1" dirty="0" err="1"/>
              <a:t>πέφυκεν</a:t>
            </a:r>
            <a:r>
              <a:rPr lang="el-GR" sz="3200" i="1" dirty="0"/>
              <a:t> </a:t>
            </a:r>
            <a:r>
              <a:rPr lang="el-GR" sz="3200" i="1" dirty="0" err="1"/>
              <a:t>ἀντὶ</a:t>
            </a:r>
            <a:r>
              <a:rPr lang="el-GR" sz="3200" i="1" dirty="0"/>
              <a:t> </a:t>
            </a:r>
            <a:r>
              <a:rPr lang="el-GR" sz="3200" i="1" dirty="0" err="1"/>
              <a:t>τῶν</a:t>
            </a:r>
            <a:r>
              <a:rPr lang="el-GR" sz="3200" i="1" dirty="0"/>
              <a:t> </a:t>
            </a:r>
            <a:r>
              <a:rPr lang="el-GR" sz="3200" i="1" dirty="0" err="1"/>
              <a:t>ἀρωμάτων</a:t>
            </a:r>
            <a:r>
              <a:rPr lang="el-GR" sz="3200" i="1" dirty="0"/>
              <a:t>, </a:t>
            </a:r>
            <a:r>
              <a:rPr lang="el-GR" sz="3200" i="1" dirty="0" err="1"/>
              <a:t>ἅ</a:t>
            </a:r>
            <a:r>
              <a:rPr lang="el-GR" sz="3200" i="1" dirty="0"/>
              <a:t> προσέφεραν </a:t>
            </a:r>
            <a:r>
              <a:rPr lang="el-GR" sz="3200" i="1" dirty="0" err="1"/>
              <a:t>εἰς</a:t>
            </a:r>
            <a:r>
              <a:rPr lang="el-GR" sz="3200" i="1" dirty="0"/>
              <a:t> </a:t>
            </a:r>
            <a:r>
              <a:rPr lang="el-GR" sz="3200" i="1" dirty="0" err="1"/>
              <a:t>τὸν</a:t>
            </a:r>
            <a:r>
              <a:rPr lang="el-GR" sz="3200" i="1" dirty="0"/>
              <a:t> </a:t>
            </a:r>
            <a:r>
              <a:rPr lang="el-GR" sz="3200" i="1" dirty="0" err="1"/>
              <a:t>ἐνταφιασμὸν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Κυρίου.</a:t>
            </a:r>
          </a:p>
          <a:p>
            <a:r>
              <a:rPr lang="el-GR" sz="3200" dirty="0" err="1"/>
              <a:t>Μὲ</a:t>
            </a:r>
            <a:r>
              <a:rPr lang="el-GR" sz="3200" dirty="0"/>
              <a:t> βάση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αὐτή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«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προσκομιδὴ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ἄρτου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θυόμενο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Κυρίου».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629587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DC642-F4EB-194F-BD8C-DEBEB09EE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7033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99218-2C46-FF47-B801-D567295CE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4" y="70338"/>
            <a:ext cx="11957539" cy="6752493"/>
          </a:xfrm>
        </p:spPr>
        <p:txBody>
          <a:bodyPr>
            <a:no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τονίζει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ἀρχὴ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Τρισαγίου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»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θεωρεῖται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ἐνανθρώπιση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,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Τρισάγιος </a:t>
            </a:r>
            <a:r>
              <a:rPr lang="el-GR" sz="3200" dirty="0" err="1"/>
              <a:t>ὕμνος</a:t>
            </a:r>
            <a:r>
              <a:rPr lang="el-GR" sz="3200" dirty="0"/>
              <a:t> προέρχεται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Παλαιὰ</a:t>
            </a:r>
            <a:r>
              <a:rPr lang="el-GR" sz="3200" dirty="0"/>
              <a:t> Διαθήκη,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Σεραφικὸς</a:t>
            </a:r>
            <a:r>
              <a:rPr lang="el-GR" sz="3200" dirty="0"/>
              <a:t> </a:t>
            </a:r>
            <a:r>
              <a:rPr lang="el-GR" sz="3200" dirty="0" err="1"/>
              <a:t>ὕμνος</a:t>
            </a:r>
            <a:r>
              <a:rPr lang="el-GR" sz="3200" dirty="0"/>
              <a:t>» 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μαρτυρία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Ἠσαΐα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εὐλογία</a:t>
            </a:r>
            <a:r>
              <a:rPr lang="el-GR" sz="3200" dirty="0"/>
              <a:t> («σφράγιση»)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ἀρχιερέα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λαό,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ἄνοδο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ἀρχιερέα</a:t>
            </a:r>
            <a:r>
              <a:rPr lang="el-GR" sz="3200" dirty="0"/>
              <a:t> «</a:t>
            </a:r>
            <a:r>
              <a:rPr lang="el-GR" sz="3200" dirty="0" err="1"/>
              <a:t>στὸ</a:t>
            </a:r>
            <a:r>
              <a:rPr lang="el-GR" sz="3200" dirty="0"/>
              <a:t> σύνθρονο», </a:t>
            </a:r>
            <a:r>
              <a:rPr lang="el-GR" sz="3200" dirty="0" err="1"/>
              <a:t>εἰκονίζει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ἔπαρση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χειρῶν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εὐλόγησε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Μαθητές Του, λέγοντας «</a:t>
            </a:r>
            <a:r>
              <a:rPr lang="el-GR" sz="3200" dirty="0" err="1"/>
              <a:t>Εἰρήνην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ἐμὴν</a:t>
            </a:r>
            <a:r>
              <a:rPr lang="el-GR" sz="3200" dirty="0"/>
              <a:t> </a:t>
            </a:r>
            <a:r>
              <a:rPr lang="el-GR" sz="3200" dirty="0" err="1"/>
              <a:t>ἀφίημι</a:t>
            </a:r>
            <a:r>
              <a:rPr lang="el-GR" sz="3200" dirty="0"/>
              <a:t> </a:t>
            </a:r>
            <a:r>
              <a:rPr lang="el-GR" sz="3200" dirty="0" err="1"/>
              <a:t>ὑμῖν</a:t>
            </a:r>
            <a:r>
              <a:rPr lang="el-GR" sz="3200" dirty="0"/>
              <a:t>».</a:t>
            </a:r>
          </a:p>
          <a:p>
            <a:endParaRPr lang="el-GR" sz="3200" dirty="0"/>
          </a:p>
          <a:p>
            <a:pPr marL="0" indent="0">
              <a:buNone/>
            </a:pPr>
            <a:r>
              <a:rPr lang="el-GR" sz="3200" dirty="0"/>
              <a:t>(</a:t>
            </a:r>
            <a:r>
              <a:rPr lang="en-US" sz="3200" dirty="0"/>
              <a:t>vi</a:t>
            </a:r>
            <a:r>
              <a:rPr lang="el-GR" sz="3200" dirty="0"/>
              <a:t>)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ἀναγνώσματα</a:t>
            </a:r>
            <a:endParaRPr lang="en-GR" sz="3200" dirty="0"/>
          </a:p>
          <a:p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ἐπισημαίνεται</a:t>
            </a:r>
            <a:r>
              <a:rPr lang="el-GR" sz="3200" dirty="0"/>
              <a:t>,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Τρισάγιο «</a:t>
            </a:r>
            <a:r>
              <a:rPr lang="el-GR" sz="3200" dirty="0" err="1"/>
              <a:t>ἀναγινώσκεται</a:t>
            </a:r>
            <a:r>
              <a:rPr lang="el-GR" sz="3200" dirty="0"/>
              <a:t> βιβλίο </a:t>
            </a:r>
            <a:r>
              <a:rPr lang="el-GR" sz="3200" dirty="0" err="1"/>
              <a:t>ἀποστολικό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ὁποίου</a:t>
            </a:r>
            <a:r>
              <a:rPr lang="el-GR" sz="3200" dirty="0"/>
              <a:t> </a:t>
            </a:r>
            <a:r>
              <a:rPr lang="el-GR" sz="3200" dirty="0" err="1"/>
              <a:t>προηγεῖται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διακονικὴ</a:t>
            </a:r>
            <a:r>
              <a:rPr lang="el-GR" sz="3200" dirty="0"/>
              <a:t> </a:t>
            </a:r>
            <a:r>
              <a:rPr lang="el-GR" sz="3200" dirty="0" err="1"/>
              <a:t>παρακέλευση</a:t>
            </a:r>
            <a:r>
              <a:rPr lang="el-GR" sz="3200" dirty="0"/>
              <a:t>: «</a:t>
            </a:r>
            <a:r>
              <a:rPr lang="el-GR" sz="3200" dirty="0" err="1"/>
              <a:t>Πρόσχωμεν</a:t>
            </a:r>
            <a:r>
              <a:rPr lang="el-GR" sz="3200" dirty="0"/>
              <a:t>, </a:t>
            </a:r>
            <a:r>
              <a:rPr lang="el-GR" sz="3200" dirty="0" err="1"/>
              <a:t>ἀκουτισθῶμεν</a:t>
            </a:r>
            <a:r>
              <a:rPr lang="el-GR" sz="3200" dirty="0"/>
              <a:t>, </a:t>
            </a:r>
            <a:r>
              <a:rPr lang="el-GR" sz="3200" dirty="0" err="1"/>
              <a:t>ἐνωτισθῶμεν</a:t>
            </a:r>
            <a:r>
              <a:rPr lang="el-GR" sz="3200" dirty="0"/>
              <a:t> πάντες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ἡρέμου</a:t>
            </a:r>
            <a:r>
              <a:rPr lang="el-GR" sz="3200" dirty="0"/>
              <a:t> </a:t>
            </a:r>
            <a:r>
              <a:rPr lang="el-GR" sz="3200" dirty="0" err="1"/>
              <a:t>νοός</a:t>
            </a:r>
            <a:r>
              <a:rPr lang="el-GR" sz="3200" dirty="0"/>
              <a:t>. Σοφία. </a:t>
            </a:r>
            <a:r>
              <a:rPr lang="el-GR" sz="3200" dirty="0" err="1"/>
              <a:t>Ψαλμὸς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Δαβίδ».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225751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43A29-5053-EB44-BAEB-C09EF11C0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8" y="0"/>
            <a:ext cx="11283463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4306B-0478-6648-A22F-22C2E2044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7" y="177603"/>
            <a:ext cx="12027877" cy="6537963"/>
          </a:xfrm>
        </p:spPr>
        <p:txBody>
          <a:bodyPr>
            <a:noAutofit/>
          </a:bodyPr>
          <a:lstStyle/>
          <a:p>
            <a:r>
              <a:rPr lang="el-GR" sz="3200" dirty="0"/>
              <a:t>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ψαλμικὸς</a:t>
            </a:r>
            <a:r>
              <a:rPr lang="el-GR" sz="3200" dirty="0"/>
              <a:t> στίχος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προηγεῖτο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ἀποστολικοῦ</a:t>
            </a:r>
            <a:r>
              <a:rPr lang="el-GR" sz="3200" dirty="0"/>
              <a:t> </a:t>
            </a:r>
            <a:r>
              <a:rPr lang="el-GR" sz="3200" dirty="0" err="1"/>
              <a:t>ἀναγνώσματος</a:t>
            </a:r>
            <a:r>
              <a:rPr lang="el-GR" sz="3200" dirty="0"/>
              <a:t> </a:t>
            </a:r>
            <a:r>
              <a:rPr lang="el-GR" sz="3200" dirty="0" err="1"/>
              <a:t>ὀνομάζεται</a:t>
            </a:r>
            <a:r>
              <a:rPr lang="el-GR" sz="3200" dirty="0"/>
              <a:t> «προκείμενο»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ἐκφράζει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προφητικὴ</a:t>
            </a:r>
            <a:r>
              <a:rPr lang="el-GR" sz="3200" dirty="0"/>
              <a:t> </a:t>
            </a:r>
            <a:r>
              <a:rPr lang="el-GR" sz="3200" dirty="0" err="1"/>
              <a:t>ἀναγγελία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παρουσίας </a:t>
            </a:r>
            <a:r>
              <a:rPr lang="el-GR" sz="3200" dirty="0" err="1"/>
              <a:t>τοῦ</a:t>
            </a:r>
            <a:r>
              <a:rPr lang="el-GR" sz="3200" dirty="0"/>
              <a:t> Κυρίου».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ἀποστολικὸ</a:t>
            </a:r>
            <a:r>
              <a:rPr lang="el-GR" sz="3200" dirty="0"/>
              <a:t> </a:t>
            </a:r>
            <a:r>
              <a:rPr lang="el-GR" sz="3200" dirty="0" err="1"/>
              <a:t>ἀνάγνωσμα</a:t>
            </a:r>
            <a:r>
              <a:rPr lang="el-GR" sz="3200" dirty="0"/>
              <a:t> περιγράφεται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«κήρυγμα </a:t>
            </a:r>
            <a:r>
              <a:rPr lang="el-GR" sz="3200" dirty="0" err="1"/>
              <a:t>τῆς</a:t>
            </a:r>
            <a:r>
              <a:rPr lang="el-GR" sz="3200" dirty="0"/>
              <a:t> βασιλείας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αὐτόπτη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ὑπουργὸ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</a:t>
            </a:r>
            <a:r>
              <a:rPr lang="el-GR" sz="3200" dirty="0" err="1"/>
              <a:t>ἀπόστολο</a:t>
            </a:r>
            <a:r>
              <a:rPr lang="el-GR" sz="3200" dirty="0"/>
              <a:t> </a:t>
            </a:r>
            <a:r>
              <a:rPr lang="el-GR" sz="3200" dirty="0" err="1"/>
              <a:t>Παῦλο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ἀποστολικὸ</a:t>
            </a:r>
            <a:r>
              <a:rPr lang="el-GR" sz="3200" dirty="0"/>
              <a:t> </a:t>
            </a:r>
            <a:r>
              <a:rPr lang="el-GR" sz="3200" dirty="0" err="1"/>
              <a:t>ἀνάγνωσμα</a:t>
            </a:r>
            <a:r>
              <a:rPr lang="el-GR" sz="3200" dirty="0"/>
              <a:t> προερχόταν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«Πράξεις»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«</a:t>
            </a:r>
            <a:r>
              <a:rPr lang="el-GR" sz="3200" dirty="0" err="1"/>
              <a:t>Ἐπιστολές</a:t>
            </a:r>
            <a:r>
              <a:rPr lang="el-GR" sz="3200" dirty="0"/>
              <a:t>»,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ὁποίων</a:t>
            </a:r>
            <a:r>
              <a:rPr lang="el-GR" sz="3200" dirty="0"/>
              <a:t> δηλωνόταν </a:t>
            </a:r>
            <a:r>
              <a:rPr lang="el-GR" sz="3200" dirty="0" err="1"/>
              <a:t>ἡ</a:t>
            </a:r>
            <a:r>
              <a:rPr lang="el-GR" sz="3200" dirty="0"/>
              <a:t> «κλήση»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ἀνάδειξη</a:t>
            </a:r>
            <a:r>
              <a:rPr lang="el-GR" sz="3200" dirty="0"/>
              <a:t>»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Ἀποστόλων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κήρυκες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Εὐαγγελίου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Ἤδη</a:t>
            </a:r>
            <a:r>
              <a:rPr lang="el-GR" sz="3200" dirty="0"/>
              <a:t> </a:t>
            </a:r>
            <a:r>
              <a:rPr lang="el-GR" sz="3200" dirty="0" err="1"/>
              <a:t>ἀρχίζει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προετοιμασία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ἀνάγνωση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Εὐαγγελίου</a:t>
            </a:r>
            <a:r>
              <a:rPr lang="el-GR" sz="3200" dirty="0"/>
              <a:t>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ἑρμηνεύει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θυμίαση,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προηγεῖται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εὐαγγελικοῦ</a:t>
            </a:r>
            <a:r>
              <a:rPr lang="el-GR" sz="3200" dirty="0"/>
              <a:t> </a:t>
            </a:r>
            <a:r>
              <a:rPr lang="el-GR" sz="3200" dirty="0" err="1"/>
              <a:t>ἀναγνώσματος</a:t>
            </a:r>
            <a:r>
              <a:rPr lang="el-GR" sz="3200" dirty="0"/>
              <a:t>, τονίζοντας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τό</a:t>
            </a:r>
            <a:r>
              <a:rPr lang="el-GR" sz="3200" dirty="0"/>
              <a:t> θυμίαμα </a:t>
            </a:r>
            <a:r>
              <a:rPr lang="el-GR" sz="3200" dirty="0" err="1"/>
              <a:t>ὑποδεικνύει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ἀνθρωπότητα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»,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«</a:t>
            </a:r>
            <a:r>
              <a:rPr lang="el-GR" sz="3200" dirty="0" err="1"/>
              <a:t>πῦρ</a:t>
            </a:r>
            <a:r>
              <a:rPr lang="el-GR" sz="3200" dirty="0"/>
              <a:t>» (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ὕλη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ἀναφλέγεται</a:t>
            </a:r>
            <a:r>
              <a:rPr lang="el-GR" sz="3200" dirty="0"/>
              <a:t>)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679758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F3844-20D4-D043-AADD-F019B482E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6" y="1"/>
            <a:ext cx="11292255" cy="6154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59AF1-FD44-5942-9BF3-0F726316E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6" y="123091"/>
            <a:ext cx="12068908" cy="65854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3200" dirty="0"/>
              <a:t>«</a:t>
            </a:r>
            <a:r>
              <a:rPr lang="el-GR" sz="3200" dirty="0" err="1"/>
              <a:t>ὑποδεικνύει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θεότητα».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Εὐαγγέλιο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παρουσία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Υἱοῦ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ἀπεκάλυψε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ἐμᾶς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Υἱό</a:t>
            </a:r>
            <a:r>
              <a:rPr lang="el-GR" sz="3200" dirty="0"/>
              <a:t>, </a:t>
            </a:r>
            <a:r>
              <a:rPr lang="el-GR" sz="3200" dirty="0" err="1"/>
              <a:t>ὄχι</a:t>
            </a:r>
            <a:r>
              <a:rPr lang="el-GR" sz="3200" dirty="0"/>
              <a:t>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σύννεφα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αἰνίγματα</a:t>
            </a:r>
            <a:r>
              <a:rPr lang="el-GR" sz="3200" dirty="0"/>
              <a:t>, </a:t>
            </a:r>
            <a:r>
              <a:rPr lang="el-GR" sz="3200" dirty="0" err="1"/>
              <a:t>ὅπως</a:t>
            </a:r>
            <a:r>
              <a:rPr lang="el-GR" sz="3200" dirty="0"/>
              <a:t> συνέβη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θεία </a:t>
            </a:r>
            <a:r>
              <a:rPr lang="el-GR" sz="3200" dirty="0" err="1"/>
              <a:t>ἀποκάλυψη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Μωϋσῆ</a:t>
            </a:r>
            <a:r>
              <a:rPr lang="el-GR" sz="3200" dirty="0"/>
              <a:t>...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παλαιοὺς</a:t>
            </a:r>
            <a:r>
              <a:rPr lang="el-GR" sz="3200" dirty="0"/>
              <a:t> </a:t>
            </a:r>
            <a:r>
              <a:rPr lang="el-GR" sz="3200" dirty="0" err="1"/>
              <a:t>προφῆτες</a:t>
            </a:r>
            <a:r>
              <a:rPr lang="el-GR" sz="3200" dirty="0"/>
              <a:t>..., </a:t>
            </a:r>
            <a:r>
              <a:rPr lang="el-GR" sz="3200" dirty="0" err="1"/>
              <a:t>ἀλλὰ</a:t>
            </a:r>
            <a:r>
              <a:rPr lang="el-GR" sz="3200" dirty="0"/>
              <a:t>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ἀληθινή</a:t>
            </a:r>
            <a:r>
              <a:rPr lang="el-GR" sz="3200" dirty="0"/>
              <a:t> Του παρουσία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ἀνθρώπου</a:t>
            </a:r>
            <a:r>
              <a:rPr lang="el-GR" sz="3200" dirty="0"/>
              <a:t>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ἐμφανίστηκε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ἐμᾶς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πρᾶος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ἥσυχος</a:t>
            </a:r>
            <a:r>
              <a:rPr lang="el-GR" sz="3200" dirty="0"/>
              <a:t> βασιλιάς».</a:t>
            </a:r>
          </a:p>
          <a:p>
            <a:pPr marL="0" indent="0">
              <a:buNone/>
            </a:pPr>
            <a:endParaRPr lang="el-GR" sz="3200" dirty="0"/>
          </a:p>
          <a:p>
            <a:pPr marL="0" indent="0">
              <a:buNone/>
            </a:pPr>
            <a:r>
              <a:rPr lang="el-GR" sz="3200" dirty="0"/>
              <a:t>(</a:t>
            </a:r>
            <a:r>
              <a:rPr lang="en-US" sz="3200" dirty="0"/>
              <a:t>vii</a:t>
            </a:r>
            <a:r>
              <a:rPr lang="el-GR" sz="3200" dirty="0"/>
              <a:t>)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αἰτήσεις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ἀνάγνωση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Εὐαγγελίου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κατηχούμενους,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ἐξαίρει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ἀναγκαιότητα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αὐτῶν</a:t>
            </a:r>
            <a:r>
              <a:rPr lang="el-GR" sz="3200" dirty="0"/>
              <a:t> </a:t>
            </a:r>
            <a:r>
              <a:rPr lang="el-GR" sz="3200" dirty="0" err="1"/>
              <a:t>εὐχῶν</a:t>
            </a:r>
            <a:r>
              <a:rPr lang="el-GR" sz="3200" dirty="0"/>
              <a:t>, καταγράφοντας </a:t>
            </a:r>
            <a:r>
              <a:rPr lang="el-GR" sz="3200" dirty="0" err="1"/>
              <a:t>τὴ</a:t>
            </a:r>
            <a:r>
              <a:rPr lang="el-GR" sz="3200" dirty="0"/>
              <a:t> θέση </a:t>
            </a:r>
            <a:r>
              <a:rPr lang="el-GR" sz="3200" dirty="0" err="1"/>
              <a:t>τῶν</a:t>
            </a:r>
            <a:r>
              <a:rPr lang="el-GR" sz="3200" dirty="0"/>
              <a:t> «θεσπέσιων Πατέρων»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ποιᾶς</a:t>
            </a:r>
            <a:r>
              <a:rPr lang="el-GR" sz="3200" dirty="0"/>
              <a:t> </a:t>
            </a:r>
            <a:r>
              <a:rPr lang="el-GR" sz="3200" dirty="0" err="1"/>
              <a:t>πνευματικῆς</a:t>
            </a:r>
            <a:r>
              <a:rPr lang="el-GR" sz="3200" dirty="0"/>
              <a:t> ποιότητας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ψυχή»,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δεχθεῖ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σφραγίδα </a:t>
            </a:r>
            <a:r>
              <a:rPr lang="el-GR" sz="3200" dirty="0" err="1"/>
              <a:t>τοῦ</a:t>
            </a:r>
            <a:r>
              <a:rPr lang="el-GR" sz="3200" dirty="0"/>
              <a:t> Βαπτίσματος.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804709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B1E98-A1FC-BF43-8B22-E517E018F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6BDB1-EF4E-DE4F-96DD-C560A570F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5" y="175845"/>
            <a:ext cx="11939954" cy="6504551"/>
          </a:xfrm>
        </p:spPr>
        <p:txBody>
          <a:bodyPr>
            <a:normAutofit fontScale="92500" lnSpcReduction="10000"/>
          </a:bodyPr>
          <a:lstStyle/>
          <a:p>
            <a:r>
              <a:rPr lang="el-GR" sz="3200" dirty="0" err="1"/>
              <a:t>Πρὶν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ἀποχώρηση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κατηχουμένων γίνεται λόγος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εἰλητόν</a:t>
            </a:r>
            <a:r>
              <a:rPr lang="el-GR" sz="3200" dirty="0"/>
              <a:t>» </a:t>
            </a:r>
            <a:r>
              <a:rPr lang="el-GR" sz="3200" dirty="0" err="1"/>
              <a:t>ποὺ</a:t>
            </a:r>
            <a:r>
              <a:rPr lang="el-GR" sz="3200" dirty="0"/>
              <a:t> συμβολίζει «</a:t>
            </a:r>
            <a:r>
              <a:rPr lang="el-GR" sz="3200" dirty="0" err="1"/>
              <a:t>τὸ</a:t>
            </a:r>
            <a:r>
              <a:rPr lang="el-GR" sz="3200" dirty="0"/>
              <a:t> σεντόνι,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τυλίχθηκε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ἀποκαθήλωση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Σταυρὸ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τοποθέτησή του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μνῆμα</a:t>
            </a:r>
            <a:r>
              <a:rPr lang="el-GR" sz="3200" dirty="0"/>
              <a:t>».</a:t>
            </a:r>
          </a:p>
          <a:p>
            <a:endParaRPr lang="el-GR" sz="3200" dirty="0"/>
          </a:p>
          <a:p>
            <a:pPr marL="0" indent="0">
              <a:buNone/>
            </a:pPr>
            <a:r>
              <a:rPr lang="el-GR" sz="3200" dirty="0"/>
              <a:t>δ) </a:t>
            </a:r>
            <a:r>
              <a:rPr lang="el-GR" sz="3200" dirty="0" err="1"/>
              <a:t>Ἡ</a:t>
            </a:r>
            <a:r>
              <a:rPr lang="el-GR" sz="3200" dirty="0"/>
              <a:t> Λειτουργία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   (</a:t>
            </a:r>
            <a:r>
              <a:rPr lang="en-US" sz="3200" dirty="0" err="1"/>
              <a:t>i</a:t>
            </a:r>
            <a:r>
              <a:rPr lang="el-GR" sz="3200" dirty="0"/>
              <a:t>) </a:t>
            </a:r>
            <a:r>
              <a:rPr lang="el-GR" sz="3200" dirty="0" err="1"/>
              <a:t>Χερουβικὸς</a:t>
            </a:r>
            <a:r>
              <a:rPr lang="el-GR" sz="3200" dirty="0"/>
              <a:t> </a:t>
            </a:r>
            <a:r>
              <a:rPr lang="el-GR" sz="3200" dirty="0" err="1"/>
              <a:t>ὕμνος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Μ. </a:t>
            </a:r>
            <a:r>
              <a:rPr lang="el-GR" sz="3200" dirty="0" err="1"/>
              <a:t>Εἴσοδος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μεταφορᾶς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Τιμίων Δώρων </a:t>
            </a:r>
            <a:r>
              <a:rPr lang="el-GR" sz="3200" dirty="0" err="1"/>
              <a:t>ἐπιτρέπει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ὑπομνηματιστὴ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θεωρήσει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Ἁγία</a:t>
            </a:r>
            <a:r>
              <a:rPr lang="el-GR" sz="3200" dirty="0"/>
              <a:t> Τράπεζα «</a:t>
            </a:r>
            <a:r>
              <a:rPr lang="el-GR" sz="3200" dirty="0" err="1"/>
              <a:t>κατὰ</a:t>
            </a:r>
            <a:r>
              <a:rPr lang="el-GR" sz="3200" dirty="0"/>
              <a:t> μίμηση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ἐνταφιασμοῦ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ἐπισημάνει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τὸ</a:t>
            </a:r>
            <a:r>
              <a:rPr lang="el-GR" sz="3200" dirty="0"/>
              <a:t> θυσιαστήριο»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ἀντίτυπο</a:t>
            </a:r>
            <a:r>
              <a:rPr lang="el-GR" sz="3200" dirty="0"/>
              <a:t> </a:t>
            </a:r>
            <a:r>
              <a:rPr lang="el-GR" sz="3200" dirty="0" err="1"/>
              <a:t>ἐκείνου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μνήματος»,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«</a:t>
            </a:r>
            <a:r>
              <a:rPr lang="el-GR" sz="3200" dirty="0" err="1"/>
              <a:t>ἐτέθη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ἅγιον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πανάχραντον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».</a:t>
            </a:r>
          </a:p>
          <a:p>
            <a:pPr marL="0" indent="0">
              <a:buNone/>
            </a:pPr>
            <a:r>
              <a:rPr lang="el-GR" sz="3200" dirty="0"/>
              <a:t>• Παράλληλα, </a:t>
            </a:r>
            <a:r>
              <a:rPr lang="el-GR" sz="3200" dirty="0" err="1"/>
              <a:t>ὅμως</a:t>
            </a:r>
            <a:r>
              <a:rPr lang="el-GR" sz="3200" dirty="0"/>
              <a:t>, διατυπώνεται </a:t>
            </a:r>
            <a:r>
              <a:rPr lang="el-GR" sz="3200" dirty="0" err="1"/>
              <a:t>μιὰ</a:t>
            </a:r>
            <a:r>
              <a:rPr lang="el-GR" sz="3200" dirty="0"/>
              <a:t> δεύτερη </a:t>
            </a:r>
            <a:r>
              <a:rPr lang="el-GR" sz="3200" dirty="0" err="1"/>
              <a:t>ἑρμηνευτικὴ</a:t>
            </a:r>
            <a:r>
              <a:rPr lang="el-GR" sz="3200" dirty="0"/>
              <a:t> προσέγγιση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μεταφορᾶς</a:t>
            </a:r>
            <a:r>
              <a:rPr lang="el-GR" sz="3200" dirty="0"/>
              <a:t> των Τιμίων Δώρων «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πρόθεση»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εἰσόδου</a:t>
            </a:r>
            <a:r>
              <a:rPr lang="el-GR" sz="3200" dirty="0"/>
              <a:t> τούτων </a:t>
            </a:r>
            <a:r>
              <a:rPr lang="el-GR" sz="3200" dirty="0" err="1"/>
              <a:t>στὸ</a:t>
            </a:r>
            <a:r>
              <a:rPr lang="el-GR" sz="3200" dirty="0"/>
              <a:t> θυσιαστήριο»:</a:t>
            </a:r>
            <a:r>
              <a:rPr lang="en-GR" sz="3200" dirty="0"/>
              <a:t> </a:t>
            </a:r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948712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5560C-5974-824A-B89C-989D7862D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6" y="0"/>
            <a:ext cx="11292255" cy="7913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9557B-1324-F84F-BD02-EFC89EA73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91" y="175846"/>
            <a:ext cx="11895993" cy="6541477"/>
          </a:xfrm>
        </p:spPr>
        <p:txBody>
          <a:bodyPr/>
          <a:lstStyle/>
          <a:p>
            <a:pPr marL="0" indent="0">
              <a:buNone/>
            </a:pPr>
            <a:r>
              <a:rPr lang="el-GR" sz="3200" dirty="0"/>
              <a:t>δηλώνει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ἔλευση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Βηθανία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Ἱεροσόλυμα</a:t>
            </a:r>
            <a:r>
              <a:rPr lang="el-GR" sz="3200" dirty="0"/>
              <a:t>»,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«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παῖδες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Ἑβραίων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ὑμνοῦν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βασιλέα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νικητὴ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θανάτου».</a:t>
            </a:r>
          </a:p>
          <a:p>
            <a:pPr marL="0" indent="0">
              <a:buNone/>
            </a:pPr>
            <a:endParaRPr lang="el-GR" sz="3200" dirty="0"/>
          </a:p>
          <a:p>
            <a:pPr marL="0" indent="0">
              <a:buNone/>
            </a:pPr>
            <a:r>
              <a:rPr lang="el-GR" sz="3200" dirty="0"/>
              <a:t>(</a:t>
            </a:r>
            <a:r>
              <a:rPr lang="el-GR" sz="3200" dirty="0" err="1"/>
              <a:t>ii</a:t>
            </a:r>
            <a:r>
              <a:rPr lang="el-GR" sz="3200" dirty="0"/>
              <a:t>)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ἀσπασμὸς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σύμβολο </a:t>
            </a:r>
            <a:r>
              <a:rPr lang="el-GR" sz="3200" dirty="0" err="1"/>
              <a:t>τῆς</a:t>
            </a:r>
            <a:r>
              <a:rPr lang="el-GR" sz="3200" dirty="0"/>
              <a:t> πίστεως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ἐξηγεῖ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ἀγαπήσωμεν</a:t>
            </a:r>
            <a:r>
              <a:rPr lang="el-GR" sz="3200" dirty="0"/>
              <a:t> </a:t>
            </a:r>
            <a:r>
              <a:rPr lang="el-GR" sz="3200" dirty="0" err="1"/>
              <a:t>ἀλλήλους</a:t>
            </a:r>
            <a:r>
              <a:rPr lang="el-GR" sz="3200" dirty="0"/>
              <a:t>...» δηλώνει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ἀγάπη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ὅλους</a:t>
            </a:r>
            <a:r>
              <a:rPr lang="el-GR" sz="3200" dirty="0"/>
              <a:t>»,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μελλοντικὴ</a:t>
            </a:r>
            <a:r>
              <a:rPr lang="el-GR" sz="3200" dirty="0"/>
              <a:t> </a:t>
            </a:r>
            <a:r>
              <a:rPr lang="el-GR" sz="3200" dirty="0" err="1"/>
              <a:t>ὁμόνοια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» (</a:t>
            </a:r>
            <a:r>
              <a:rPr lang="el-GR" sz="3200" dirty="0" err="1"/>
              <a:t>στὴ</a:t>
            </a:r>
            <a:r>
              <a:rPr lang="el-GR" sz="3200" dirty="0"/>
              <a:t> Βασιλεία Του),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«φανέρωση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νοητῶν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«διαδοχή» </a:t>
            </a:r>
            <a:r>
              <a:rPr lang="el-GR" sz="3200" dirty="0" err="1"/>
              <a:t>τοῦ</a:t>
            </a:r>
            <a:r>
              <a:rPr lang="el-GR" sz="3200" dirty="0"/>
              <a:t> Συμβόλου </a:t>
            </a:r>
            <a:r>
              <a:rPr lang="el-GR" sz="3200" dirty="0" err="1"/>
              <a:t>τῆς</a:t>
            </a:r>
            <a:r>
              <a:rPr lang="el-GR" sz="3200" dirty="0"/>
              <a:t> Πίστεως (</a:t>
            </a:r>
            <a:r>
              <a:rPr lang="el-GR" sz="3200" dirty="0" err="1"/>
              <a:t>ἐνεργεῖ</a:t>
            </a:r>
            <a:r>
              <a:rPr lang="el-GR" sz="3200" dirty="0"/>
              <a:t>, δηλαδή, </a:t>
            </a:r>
            <a:r>
              <a:rPr lang="el-GR" sz="3200" dirty="0" err="1"/>
              <a:t>ὡς</a:t>
            </a:r>
            <a:r>
              <a:rPr lang="el-GR" sz="3200" dirty="0"/>
              <a:t> προϋπόθεση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ἀκολουθήσει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σύμβολο </a:t>
            </a:r>
            <a:r>
              <a:rPr lang="el-GR" sz="3200" dirty="0" err="1"/>
              <a:t>τῆς</a:t>
            </a:r>
            <a:r>
              <a:rPr lang="el-GR" sz="3200" dirty="0"/>
              <a:t> Πίστεως).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σκοπὸς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ἐκφωνήσεως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θείου συμβόλου»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μάθουν «</a:t>
            </a:r>
            <a:r>
              <a:rPr lang="el-GR" sz="3200" dirty="0" err="1"/>
              <a:t>ὅσοι</a:t>
            </a:r>
            <a:r>
              <a:rPr lang="el-GR" sz="3200" dirty="0"/>
              <a:t> </a:t>
            </a:r>
            <a:r>
              <a:rPr lang="el-GR" sz="3200" dirty="0" err="1"/>
              <a:t>ἀγνοοῦν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ὅσοι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ἀμαθεῖς</a:t>
            </a:r>
            <a:r>
              <a:rPr lang="el-GR" sz="3200" dirty="0"/>
              <a:t>» </a:t>
            </a:r>
            <a:r>
              <a:rPr lang="el-GR" sz="3200" dirty="0" err="1"/>
              <a:t>τὰ</a:t>
            </a:r>
            <a:r>
              <a:rPr lang="el-GR" sz="3200" dirty="0"/>
              <a:t> «μυστήρια </a:t>
            </a:r>
            <a:r>
              <a:rPr lang="el-GR" sz="3200" dirty="0" err="1"/>
              <a:t>τῆς</a:t>
            </a:r>
            <a:r>
              <a:rPr lang="el-GR" sz="3200" dirty="0"/>
              <a:t> πίστεως», </a:t>
            </a:r>
            <a:r>
              <a:rPr lang="el-GR" sz="3200" dirty="0" err="1"/>
              <a:t>αὐτὰ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«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ἀπόρρητα</a:t>
            </a:r>
            <a:r>
              <a:rPr lang="el-GR" sz="3200" dirty="0"/>
              <a:t> για </a:t>
            </a:r>
            <a:r>
              <a:rPr lang="el-GR" sz="3200" dirty="0" err="1"/>
              <a:t>τοὺς</a:t>
            </a:r>
            <a:r>
              <a:rPr lang="el-GR" sz="3200" dirty="0"/>
              <a:t> πολλούς».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695673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9CFC6-09E4-9E44-B124-6A91E04C8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54" y="123092"/>
            <a:ext cx="11186746" cy="782516"/>
          </a:xfrm>
        </p:spPr>
        <p:txBody>
          <a:bodyPr>
            <a:normAutofit/>
          </a:bodyPr>
          <a:lstStyle/>
          <a:p>
            <a:r>
              <a:rPr lang="el-GR" b="1" dirty="0"/>
              <a:t>       </a:t>
            </a:r>
            <a:r>
              <a:rPr lang="el-GR" b="1" u="sng" dirty="0"/>
              <a:t>Δ) </a:t>
            </a:r>
            <a:r>
              <a:rPr lang="el-GR" b="1" u="sng" dirty="0" err="1"/>
              <a:t>Ἡ</a:t>
            </a:r>
            <a:r>
              <a:rPr lang="el-GR" b="1" u="sng" dirty="0"/>
              <a:t> </a:t>
            </a:r>
            <a:r>
              <a:rPr lang="el-GR" b="1" i="1" u="sng" dirty="0" err="1"/>
              <a:t>Προθεωρία</a:t>
            </a:r>
            <a:r>
              <a:rPr lang="el-GR" b="1" u="sng" dirty="0"/>
              <a:t> </a:t>
            </a:r>
            <a:r>
              <a:rPr lang="el-GR" b="1" u="sng" dirty="0" err="1"/>
              <a:t>τοῦ</a:t>
            </a:r>
            <a:r>
              <a:rPr lang="el-GR" b="1" u="sng" dirty="0"/>
              <a:t> Θεοδώρου </a:t>
            </a:r>
            <a:r>
              <a:rPr lang="el-GR" b="1" u="sng" dirty="0" err="1"/>
              <a:t>Ἀνδίδων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2202C-BABB-8147-8CC4-50D9BF325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002324"/>
            <a:ext cx="11799277" cy="5732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φαίνεται </a:t>
            </a:r>
            <a:r>
              <a:rPr lang="el-GR" sz="3200" dirty="0" err="1"/>
              <a:t>ὅτι</a:t>
            </a:r>
            <a:r>
              <a:rPr lang="el-GR" sz="3200" dirty="0"/>
              <a:t> γνωρίζει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πρὸ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 παράδοση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Ὑπομνημάτων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Ὑποδηλώνει</a:t>
            </a:r>
            <a:r>
              <a:rPr lang="el-GR" sz="3200" dirty="0"/>
              <a:t>, </a:t>
            </a:r>
            <a:r>
              <a:rPr lang="el-GR" sz="3200" dirty="0" err="1"/>
              <a:t>ἐξ</a:t>
            </a:r>
            <a:r>
              <a:rPr lang="el-GR" sz="3200" dirty="0"/>
              <a:t> </a:t>
            </a:r>
            <a:r>
              <a:rPr lang="el-GR" sz="3200" dirty="0" err="1"/>
              <a:t>ἀρχῆς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χαρακτήρα της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Ὑπομνήματος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ἀνακεφαλαιώνει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ἀντίστοιχα</a:t>
            </a:r>
            <a:r>
              <a:rPr lang="el-GR" sz="3200" dirty="0"/>
              <a:t> προγενέστερα κείμενα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ἀπευθύνεται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«μύστες» </a:t>
            </a:r>
            <a:r>
              <a:rPr lang="el-GR" sz="3200" dirty="0" err="1"/>
              <a:t>καὶ</a:t>
            </a:r>
            <a:r>
              <a:rPr lang="el-GR" sz="3200" dirty="0"/>
              <a:t> «μυσταγωγούς», </a:t>
            </a:r>
            <a:r>
              <a:rPr lang="el-GR" sz="3200" dirty="0" err="1"/>
              <a:t>στοὺς</a:t>
            </a:r>
            <a:r>
              <a:rPr lang="el-GR" sz="3200" dirty="0"/>
              <a:t> «</a:t>
            </a:r>
            <a:r>
              <a:rPr lang="el-GR" sz="3200" dirty="0" err="1"/>
              <a:t>ἱερεῖς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«</a:t>
            </a:r>
            <a:r>
              <a:rPr lang="el-GR" sz="3200" dirty="0" err="1"/>
              <a:t>ἀρχιερεῖς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«</a:t>
            </a:r>
            <a:r>
              <a:rPr lang="el-GR" sz="3200" dirty="0" err="1"/>
              <a:t>ὅλους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διακονοῦν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Λειτουργίας».</a:t>
            </a:r>
          </a:p>
          <a:p>
            <a:pPr marL="0" indent="0">
              <a:buNone/>
            </a:pPr>
            <a:r>
              <a:rPr lang="el-GR" sz="3200" dirty="0"/>
              <a:t>• Πρόκειται περί </a:t>
            </a:r>
            <a:r>
              <a:rPr lang="el-GR" sz="3200" dirty="0" err="1"/>
              <a:t>ἑρμηνείας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ἀπευθύνει</a:t>
            </a:r>
            <a:r>
              <a:rPr lang="el-GR" sz="3200" dirty="0"/>
              <a:t> </a:t>
            </a:r>
            <a:r>
              <a:rPr lang="el-GR" sz="3200" dirty="0" err="1"/>
              <a:t>ἕνας</a:t>
            </a:r>
            <a:r>
              <a:rPr lang="el-GR" sz="3200" dirty="0"/>
              <a:t> </a:t>
            </a:r>
            <a:r>
              <a:rPr lang="el-GR" sz="3200" dirty="0" err="1"/>
              <a:t>Ἐπίσκοπος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κληρικούς του·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αὐτό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διαφέρει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ἀπευθύνεται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περιβάλλον μοναστικό,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i="1" dirty="0"/>
              <a:t> </a:t>
            </a:r>
            <a:r>
              <a:rPr lang="el-GR" sz="3200" i="1" dirty="0" err="1"/>
              <a:t>Ἐκκλησιαστικὴ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Γερμανοῦ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ἀπευθύνεται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πιστούς.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960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8EC2E-B613-254B-9A71-6E9FF5C18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6" y="79131"/>
            <a:ext cx="11292255" cy="8792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686D1-F638-3A45-B8DB-189A25398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" y="281353"/>
            <a:ext cx="11966332" cy="6435969"/>
          </a:xfrm>
        </p:spPr>
        <p:txBody>
          <a:bodyPr/>
          <a:lstStyle/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μεταγενέστερη </a:t>
            </a:r>
            <a:r>
              <a:rPr lang="el-GR" sz="3200" dirty="0" err="1"/>
              <a:t>τοῦ</a:t>
            </a:r>
            <a:r>
              <a:rPr lang="el-GR" sz="3200" dirty="0"/>
              <a:t> 1054, </a:t>
            </a:r>
            <a:r>
              <a:rPr lang="el-GR" sz="3200" dirty="0" err="1"/>
              <a:t>ἀλλὰ</a:t>
            </a:r>
            <a:r>
              <a:rPr lang="el-GR" sz="3200" dirty="0"/>
              <a:t> προγενέστερη </a:t>
            </a:r>
            <a:r>
              <a:rPr lang="el-GR" sz="3200" dirty="0" err="1"/>
              <a:t>τοῦ</a:t>
            </a:r>
            <a:r>
              <a:rPr lang="el-GR" sz="3200" dirty="0"/>
              <a:t> 1067 (</a:t>
            </a:r>
            <a:r>
              <a:rPr lang="el-GR" sz="3200" dirty="0" err="1"/>
              <a:t>ἔμμετρη</a:t>
            </a:r>
            <a:r>
              <a:rPr lang="el-GR" sz="3200" dirty="0"/>
              <a:t> </a:t>
            </a:r>
            <a:r>
              <a:rPr lang="el-GR" sz="3200" dirty="0" err="1"/>
              <a:t>ἀπόδοση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Προθεωρίας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Μ. Ψελλό). 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ὑποδηλώνει</a:t>
            </a:r>
            <a:r>
              <a:rPr lang="el-GR" sz="3200" dirty="0"/>
              <a:t> κάποια </a:t>
            </a:r>
            <a:r>
              <a:rPr lang="el-GR" sz="3200" dirty="0" err="1"/>
              <a:t>ἐξάρτιση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Μαξίμου, κυρίως </a:t>
            </a:r>
            <a:r>
              <a:rPr lang="el-GR" sz="3200" dirty="0" err="1"/>
              <a:t>στὸ</a:t>
            </a:r>
            <a:r>
              <a:rPr lang="el-GR" sz="3200" dirty="0"/>
              <a:t> θέμα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συμβολισμοῦ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εἰσαγωγὴ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Ὑπομνήματος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συγγραφέας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Προθεωρίας</a:t>
            </a:r>
            <a:r>
              <a:rPr lang="el-GR" sz="3200" dirty="0"/>
              <a:t> </a:t>
            </a:r>
            <a:r>
              <a:rPr lang="el-GR" sz="3200" dirty="0" err="1"/>
              <a:t>ἐκφράζει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πρόθεσή του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μὴν</a:t>
            </a:r>
            <a:r>
              <a:rPr lang="el-GR" sz="3200" dirty="0"/>
              <a:t> </a:t>
            </a:r>
            <a:r>
              <a:rPr lang="el-GR" sz="3200" dirty="0" err="1"/>
              <a:t>ἐπαναλάβει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περιεχόμενο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i="1" dirty="0"/>
              <a:t> </a:t>
            </a:r>
            <a:r>
              <a:rPr lang="el-GR" sz="3200" i="1" dirty="0" err="1"/>
              <a:t>Ἐκκλησιαστικῆς</a:t>
            </a:r>
            <a:r>
              <a:rPr lang="el-GR" sz="3200" dirty="0"/>
              <a:t> (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ἀποδίδει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Μ. Βασίλειο) </a:t>
            </a:r>
            <a:r>
              <a:rPr lang="el-GR" sz="3200" dirty="0" err="1"/>
              <a:t>σχετικῶς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ναοῦ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ἱερατικῶν</a:t>
            </a:r>
            <a:r>
              <a:rPr lang="el-GR" sz="3200" dirty="0"/>
              <a:t> </a:t>
            </a:r>
            <a:r>
              <a:rPr lang="el-GR" sz="3200" dirty="0" err="1"/>
              <a:t>ἀμφίων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κέντρο βάρους </a:t>
            </a:r>
            <a:r>
              <a:rPr lang="el-GR" sz="3200" dirty="0" err="1"/>
              <a:t>εὑρίσκεται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σύνδεσμο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θάνατο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Ἀνάσταση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Κυρίου,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κέντρο </a:t>
            </a:r>
            <a:r>
              <a:rPr lang="el-GR" sz="3200" dirty="0" err="1"/>
              <a:t>αὐτὸ</a:t>
            </a:r>
            <a:r>
              <a:rPr lang="el-GR" sz="3200" dirty="0"/>
              <a:t> μετατοπίζεται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συνολικὸ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Θείας </a:t>
            </a:r>
            <a:r>
              <a:rPr lang="el-GR" sz="3200" dirty="0" err="1"/>
              <a:t>Οἰκονομίας</a:t>
            </a:r>
            <a:r>
              <a:rPr lang="el-GR" sz="3200" dirty="0"/>
              <a:t>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394502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19AD3-822D-7B43-ADD5-B13443704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E2C0-234E-F948-8110-26F42240A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30" y="123092"/>
            <a:ext cx="12027877" cy="66469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3500" dirty="0"/>
              <a:t>• </a:t>
            </a:r>
            <a:r>
              <a:rPr lang="el-GR" sz="3500" dirty="0" err="1"/>
              <a:t>Βασικὴ</a:t>
            </a:r>
            <a:r>
              <a:rPr lang="el-GR" sz="3500" dirty="0"/>
              <a:t> </a:t>
            </a:r>
            <a:r>
              <a:rPr lang="el-GR" sz="3500" dirty="0" err="1"/>
              <a:t>θεολογικὴ</a:t>
            </a:r>
            <a:r>
              <a:rPr lang="el-GR" sz="3500" dirty="0"/>
              <a:t> </a:t>
            </a:r>
            <a:r>
              <a:rPr lang="el-GR" sz="3500" dirty="0" err="1"/>
              <a:t>πηγὴ</a:t>
            </a:r>
            <a:r>
              <a:rPr lang="el-GR" sz="3500" dirty="0"/>
              <a:t>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i="1" dirty="0" err="1"/>
              <a:t>Προθεωρίας</a:t>
            </a:r>
            <a:r>
              <a:rPr lang="el-GR" sz="3500" dirty="0"/>
              <a:t> (</a:t>
            </a:r>
            <a:r>
              <a:rPr lang="el-GR" sz="3500" dirty="0" err="1"/>
              <a:t>ὅπως</a:t>
            </a:r>
            <a:r>
              <a:rPr lang="el-GR" sz="3500" dirty="0"/>
              <a:t> προαναφέρθηκε) </a:t>
            </a:r>
            <a:r>
              <a:rPr lang="el-GR" sz="3500" dirty="0" err="1"/>
              <a:t>εἶναι</a:t>
            </a:r>
            <a:r>
              <a:rPr lang="el-GR" sz="3500" dirty="0"/>
              <a:t> </a:t>
            </a:r>
            <a:r>
              <a:rPr lang="el-GR" sz="3500" dirty="0" err="1"/>
              <a:t>τὰ</a:t>
            </a:r>
            <a:r>
              <a:rPr lang="el-GR" sz="3500" dirty="0"/>
              <a:t> </a:t>
            </a:r>
            <a:r>
              <a:rPr lang="el-GR" sz="3500" dirty="0" err="1"/>
              <a:t>ἔργα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Γρηγορίου </a:t>
            </a:r>
            <a:r>
              <a:rPr lang="el-GR" sz="3500" dirty="0" err="1"/>
              <a:t>τοῦ</a:t>
            </a:r>
            <a:r>
              <a:rPr lang="el-GR" sz="3500" dirty="0"/>
              <a:t> Θεολόγου, </a:t>
            </a:r>
            <a:r>
              <a:rPr lang="el-GR" sz="3500" dirty="0" err="1"/>
              <a:t>τὸν</a:t>
            </a:r>
            <a:r>
              <a:rPr lang="el-GR" sz="3500" dirty="0"/>
              <a:t> </a:t>
            </a:r>
            <a:r>
              <a:rPr lang="el-GR" sz="3500" dirty="0" err="1"/>
              <a:t>ὁποῖο</a:t>
            </a:r>
            <a:r>
              <a:rPr lang="el-GR" sz="3500" dirty="0"/>
              <a:t> </a:t>
            </a:r>
            <a:r>
              <a:rPr lang="el-GR" sz="3500" dirty="0" err="1"/>
              <a:t>ὁ</a:t>
            </a:r>
            <a:r>
              <a:rPr lang="el-GR" sz="3500" dirty="0"/>
              <a:t> συγγραφέας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i="1" dirty="0" err="1"/>
              <a:t>Προθεωρίας</a:t>
            </a:r>
            <a:r>
              <a:rPr lang="el-GR" sz="3500" dirty="0"/>
              <a:t> </a:t>
            </a:r>
            <a:r>
              <a:rPr lang="el-GR" sz="3500" dirty="0" err="1"/>
              <a:t>ἀποκαλεῖ</a:t>
            </a:r>
            <a:r>
              <a:rPr lang="el-GR" sz="3500" dirty="0"/>
              <a:t> </a:t>
            </a:r>
            <a:r>
              <a:rPr lang="el-GR" sz="3500" dirty="0" err="1"/>
              <a:t>ὡς</a:t>
            </a:r>
            <a:r>
              <a:rPr lang="el-GR" sz="3500" dirty="0"/>
              <a:t> «μέγαν </a:t>
            </a:r>
            <a:r>
              <a:rPr lang="el-GR" sz="3500" dirty="0" err="1"/>
              <a:t>ἐν</a:t>
            </a:r>
            <a:r>
              <a:rPr lang="el-GR" sz="3500" dirty="0"/>
              <a:t> </a:t>
            </a:r>
            <a:r>
              <a:rPr lang="el-GR" sz="3500" dirty="0" err="1"/>
              <a:t>θεολόγοις</a:t>
            </a:r>
            <a:r>
              <a:rPr lang="el-GR" sz="3500" dirty="0"/>
              <a:t>»</a:t>
            </a:r>
            <a:r>
              <a:rPr lang="en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«μέγα θεολόγο».</a:t>
            </a:r>
          </a:p>
          <a:p>
            <a:pPr marL="0" indent="0">
              <a:buNone/>
            </a:pPr>
            <a:r>
              <a:rPr lang="el-GR" sz="3500" dirty="0"/>
              <a:t>•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i="1" dirty="0" err="1"/>
              <a:t>Προθεωρία</a:t>
            </a:r>
            <a:r>
              <a:rPr lang="el-GR" sz="3500" dirty="0"/>
              <a:t> παραθέτει κείμενα </a:t>
            </a:r>
            <a:r>
              <a:rPr lang="el-GR" sz="3500" dirty="0" err="1"/>
              <a:t>ἀπὸ</a:t>
            </a:r>
            <a:r>
              <a:rPr lang="el-GR" sz="3500" dirty="0"/>
              <a:t> </a:t>
            </a:r>
            <a:r>
              <a:rPr lang="el-GR" sz="3500" dirty="0" err="1"/>
              <a:t>τοὺς</a:t>
            </a:r>
            <a:r>
              <a:rPr lang="el-GR" sz="3500" dirty="0"/>
              <a:t> </a:t>
            </a:r>
            <a:r>
              <a:rPr lang="el-GR" sz="3500" i="1" dirty="0"/>
              <a:t>Λόγους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Γρηγορίου. </a:t>
            </a:r>
            <a:r>
              <a:rPr lang="el-GR" sz="3500" dirty="0" err="1"/>
              <a:t>Ἐκτός</a:t>
            </a:r>
            <a:r>
              <a:rPr lang="el-GR" sz="3500" dirty="0"/>
              <a:t>, </a:t>
            </a:r>
            <a:r>
              <a:rPr lang="el-GR" sz="3500" dirty="0" err="1"/>
              <a:t>ὅμως</a:t>
            </a:r>
            <a:r>
              <a:rPr lang="el-GR" sz="3500" dirty="0"/>
              <a:t>, </a:t>
            </a:r>
            <a:r>
              <a:rPr lang="el-GR" sz="3500" dirty="0" err="1"/>
              <a:t>ἀπὸ</a:t>
            </a:r>
            <a:r>
              <a:rPr lang="el-GR" sz="3500" dirty="0"/>
              <a:t> </a:t>
            </a:r>
            <a:r>
              <a:rPr lang="el-GR" sz="3500" dirty="0" err="1"/>
              <a:t>τὴ</a:t>
            </a:r>
            <a:r>
              <a:rPr lang="el-GR" sz="3500" dirty="0"/>
              <a:t> θεολογία </a:t>
            </a:r>
            <a:r>
              <a:rPr lang="el-GR" sz="3500" dirty="0" err="1"/>
              <a:t>τοῦ</a:t>
            </a:r>
            <a:r>
              <a:rPr lang="el-GR" sz="3500" dirty="0"/>
              <a:t> Γρηγορίου </a:t>
            </a:r>
            <a:r>
              <a:rPr lang="el-GR" sz="3500" dirty="0" err="1"/>
              <a:t>τοῦ</a:t>
            </a:r>
            <a:r>
              <a:rPr lang="el-GR" sz="3500" dirty="0"/>
              <a:t> Θεολόγου, </a:t>
            </a:r>
            <a:r>
              <a:rPr lang="el-GR" sz="3500" dirty="0" err="1"/>
              <a:t>ὁ</a:t>
            </a:r>
            <a:r>
              <a:rPr lang="el-GR" sz="3500" dirty="0"/>
              <a:t> συγγραφέας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i="1" dirty="0" err="1"/>
              <a:t>Προθεωρίας</a:t>
            </a:r>
            <a:r>
              <a:rPr lang="el-GR" sz="3500" dirty="0"/>
              <a:t> </a:t>
            </a:r>
            <a:r>
              <a:rPr lang="el-GR" sz="3500" dirty="0" err="1"/>
              <a:t>ἀρύεται</a:t>
            </a:r>
            <a:r>
              <a:rPr lang="el-GR" sz="3500" dirty="0"/>
              <a:t> </a:t>
            </a:r>
            <a:r>
              <a:rPr lang="el-GR" sz="3500" dirty="0" err="1"/>
              <a:t>στοιχεῖα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ἀπὸ</a:t>
            </a:r>
            <a:r>
              <a:rPr lang="el-GR" sz="3500" dirty="0"/>
              <a:t> </a:t>
            </a:r>
            <a:r>
              <a:rPr lang="el-GR" sz="3500" dirty="0" err="1"/>
              <a:t>τὸ</a:t>
            </a:r>
            <a:r>
              <a:rPr lang="el-GR" sz="3500" dirty="0"/>
              <a:t> Μ. Βασίλειο.</a:t>
            </a:r>
          </a:p>
          <a:p>
            <a:pPr marL="0" indent="0">
              <a:buNone/>
            </a:pPr>
            <a:r>
              <a:rPr lang="el-GR" sz="3500" dirty="0"/>
              <a:t>• </a:t>
            </a:r>
            <a:r>
              <a:rPr lang="el-GR" sz="3500" b="1" dirty="0" err="1"/>
              <a:t>Ὁ</a:t>
            </a:r>
            <a:r>
              <a:rPr lang="el-GR" sz="3500" b="1" dirty="0"/>
              <a:t> </a:t>
            </a:r>
            <a:r>
              <a:rPr lang="el-GR" sz="3500" b="1" dirty="0" err="1"/>
              <a:t>τελετουργικὸς</a:t>
            </a:r>
            <a:r>
              <a:rPr lang="el-GR" sz="3500" b="1" dirty="0"/>
              <a:t> </a:t>
            </a:r>
            <a:r>
              <a:rPr lang="el-GR" sz="3500" b="1" dirty="0" err="1"/>
              <a:t>καὶ</a:t>
            </a:r>
            <a:r>
              <a:rPr lang="el-GR" sz="3500" b="1" dirty="0"/>
              <a:t> </a:t>
            </a:r>
            <a:r>
              <a:rPr lang="el-GR" sz="3500" b="1" dirty="0" err="1"/>
              <a:t>θεολογικὸς</a:t>
            </a:r>
            <a:r>
              <a:rPr lang="el-GR" sz="3500" b="1" dirty="0"/>
              <a:t> </a:t>
            </a:r>
            <a:r>
              <a:rPr lang="el-GR" sz="3500" b="1" dirty="0" err="1"/>
              <a:t>ὑπομνηματισμὸς</a:t>
            </a:r>
            <a:r>
              <a:rPr lang="el-GR" sz="3500" b="1" dirty="0"/>
              <a:t> </a:t>
            </a:r>
            <a:r>
              <a:rPr lang="el-GR" sz="3500" b="1" dirty="0" err="1"/>
              <a:t>τῆς</a:t>
            </a:r>
            <a:r>
              <a:rPr lang="el-GR" sz="3500" b="1" dirty="0"/>
              <a:t> Θ. Λειτουργίας</a:t>
            </a:r>
            <a:endParaRPr lang="el-GR" sz="3500" dirty="0"/>
          </a:p>
          <a:p>
            <a:pPr marL="0" indent="0">
              <a:buNone/>
            </a:pPr>
            <a:r>
              <a:rPr lang="el-GR" sz="3500" dirty="0"/>
              <a:t>     * α)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εἰσαγωγικὴ</a:t>
            </a:r>
            <a:r>
              <a:rPr lang="el-GR" sz="3500" dirty="0"/>
              <a:t> </a:t>
            </a:r>
            <a:r>
              <a:rPr lang="el-GR" sz="3500" dirty="0" err="1"/>
              <a:t>θεολογικὴ</a:t>
            </a:r>
            <a:r>
              <a:rPr lang="el-GR" sz="3500" dirty="0"/>
              <a:t> θέση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i="1" dirty="0" err="1"/>
              <a:t>Προθεωρίας</a:t>
            </a:r>
            <a:r>
              <a:rPr lang="el-GR" sz="3500" dirty="0"/>
              <a:t>: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i="1" dirty="0" err="1"/>
              <a:t>Προθεωρία</a:t>
            </a:r>
            <a:r>
              <a:rPr lang="el-GR" sz="3500" dirty="0"/>
              <a:t> </a:t>
            </a:r>
            <a:r>
              <a:rPr lang="el-GR" sz="3500" dirty="0" err="1"/>
              <a:t>θεωρεῖ</a:t>
            </a:r>
            <a:r>
              <a:rPr lang="el-GR" sz="3500" dirty="0"/>
              <a:t> </a:t>
            </a:r>
            <a:r>
              <a:rPr lang="el-GR" sz="3500" dirty="0" err="1"/>
              <a:t>ὅτι</a:t>
            </a:r>
            <a:r>
              <a:rPr lang="el-GR" sz="3500" dirty="0"/>
              <a:t> </a:t>
            </a:r>
            <a:r>
              <a:rPr lang="el-GR" sz="3500" dirty="0" err="1"/>
              <a:t>ἡ</a:t>
            </a:r>
            <a:r>
              <a:rPr lang="el-GR" sz="3500" dirty="0"/>
              <a:t> Θ. Λειτουργία </a:t>
            </a:r>
            <a:r>
              <a:rPr lang="el-GR" sz="3500" dirty="0" err="1"/>
              <a:t>δὲν</a:t>
            </a:r>
            <a:r>
              <a:rPr lang="el-GR" sz="3500" dirty="0"/>
              <a:t> </a:t>
            </a:r>
            <a:r>
              <a:rPr lang="el-GR" sz="3500" dirty="0" err="1"/>
              <a:t>εἶναι</a:t>
            </a:r>
            <a:r>
              <a:rPr lang="el-GR" sz="3500" dirty="0"/>
              <a:t> σύμβολο μόνο «</a:t>
            </a:r>
            <a:r>
              <a:rPr lang="el-GR" sz="3500" dirty="0" err="1"/>
              <a:t>τοῦ</a:t>
            </a:r>
            <a:r>
              <a:rPr lang="el-GR" sz="3500" dirty="0"/>
              <a:t> σωτηρίου πάθους,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dirty="0" err="1"/>
              <a:t>ταφῆς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dirty="0" err="1"/>
              <a:t>Ἀναστάσεως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Κυρίου», </a:t>
            </a:r>
            <a:r>
              <a:rPr lang="el-GR" sz="3500" dirty="0" err="1"/>
              <a:t>ἀλλὰ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συνόλου «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dirty="0" err="1"/>
              <a:t>σωτηριώδους</a:t>
            </a:r>
            <a:r>
              <a:rPr lang="el-GR" sz="3500" dirty="0"/>
              <a:t> </a:t>
            </a:r>
            <a:r>
              <a:rPr lang="el-GR" sz="3500" dirty="0" err="1"/>
              <a:t>ἐπιδημίας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οἰκονομίας</a:t>
            </a:r>
            <a:r>
              <a:rPr lang="el-GR" sz="3500" dirty="0"/>
              <a:t>», </a:t>
            </a:r>
            <a:r>
              <a:rPr lang="el-GR" sz="3500" dirty="0" err="1"/>
              <a:t>δηλαδὴ</a:t>
            </a:r>
            <a:r>
              <a:rPr lang="el-GR" sz="3500" dirty="0"/>
              <a:t> «</a:t>
            </a:r>
            <a:r>
              <a:rPr lang="el-GR" sz="3500" dirty="0" err="1"/>
              <a:t>τῆς</a:t>
            </a:r>
            <a:r>
              <a:rPr lang="el-GR" sz="3500" dirty="0"/>
              <a:t> συλλήψεως, γεννήσεως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τριακονταετοῦς</a:t>
            </a:r>
            <a:r>
              <a:rPr lang="el-GR" sz="3500" dirty="0"/>
              <a:t> </a:t>
            </a:r>
            <a:r>
              <a:rPr lang="el-GR" sz="3500" dirty="0" err="1"/>
              <a:t>ζωῆς</a:t>
            </a:r>
            <a:r>
              <a:rPr lang="el-GR" sz="3500" dirty="0"/>
              <a:t>» </a:t>
            </a:r>
            <a:r>
              <a:rPr lang="el-GR" sz="3500" dirty="0" err="1"/>
              <a:t>τοῦ</a:t>
            </a:r>
            <a:r>
              <a:rPr lang="el-GR" sz="3500" dirty="0"/>
              <a:t> Κυρίου, </a:t>
            </a:r>
            <a:r>
              <a:rPr lang="el-GR" sz="3500" dirty="0" err="1"/>
              <a:t>ἀκόμη</a:t>
            </a:r>
            <a:r>
              <a:rPr lang="el-GR" sz="3500" dirty="0"/>
              <a:t> </a:t>
            </a:r>
            <a:r>
              <a:rPr lang="el-GR" sz="3500" dirty="0" err="1"/>
              <a:t>δὲ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τῆς</a:t>
            </a:r>
            <a:r>
              <a:rPr lang="el-GR" sz="3500" dirty="0"/>
              <a:t> δράσεως </a:t>
            </a:r>
            <a:r>
              <a:rPr lang="el-GR" sz="3500" dirty="0" err="1"/>
              <a:t>τοῦ</a:t>
            </a:r>
            <a:r>
              <a:rPr lang="el-GR" sz="3500" dirty="0"/>
              <a:t> Προδρόμου, «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dirty="0" err="1"/>
              <a:t>ἐκλογῆς</a:t>
            </a:r>
            <a:r>
              <a:rPr lang="el-GR" sz="3500" dirty="0"/>
              <a:t>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Ἀποστόλων</a:t>
            </a:r>
            <a:r>
              <a:rPr lang="el-GR" sz="3500" dirty="0"/>
              <a:t>»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τῶν</a:t>
            </a:r>
            <a:r>
              <a:rPr lang="el-GR" sz="3500" dirty="0"/>
              <a:t> θαυμάτων, </a:t>
            </a:r>
            <a:r>
              <a:rPr lang="el-GR" sz="3500" dirty="0" err="1"/>
              <a:t>τὰ</a:t>
            </a:r>
            <a:r>
              <a:rPr lang="el-GR" sz="3500" dirty="0"/>
              <a:t> </a:t>
            </a:r>
            <a:r>
              <a:rPr lang="el-GR" sz="3500" dirty="0" err="1"/>
              <a:t>ὁποῖα</a:t>
            </a:r>
            <a:r>
              <a:rPr lang="el-GR" sz="3500" dirty="0"/>
              <a:t> </a:t>
            </a:r>
            <a:r>
              <a:rPr lang="el-GR" sz="3500" dirty="0" err="1"/>
              <a:t>ἐπετέλεσε</a:t>
            </a:r>
            <a:r>
              <a:rPr lang="el-GR" sz="3500" dirty="0"/>
              <a:t> </a:t>
            </a:r>
            <a:r>
              <a:rPr lang="el-GR" sz="3500" dirty="0" err="1"/>
              <a:t>ὁ</a:t>
            </a:r>
            <a:r>
              <a:rPr lang="el-GR" sz="3500" dirty="0"/>
              <a:t> Κύριος.</a:t>
            </a:r>
            <a:endParaRPr lang="en-GR" sz="3500" dirty="0"/>
          </a:p>
          <a:p>
            <a:pPr marL="0" indent="0">
              <a:buNone/>
            </a:pPr>
            <a:endParaRPr lang="en-GR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830299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B4D65-CE8C-9A4B-9B11-496146ACB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8792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D2EB0-3D44-4C4F-ADE5-F6D93E4A6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30" y="193431"/>
            <a:ext cx="11992707" cy="6585438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     </a:t>
            </a:r>
            <a:r>
              <a:rPr lang="el-GR" sz="3200" dirty="0"/>
              <a:t>* β)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Τραπέζης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προσφερόμενου </a:t>
            </a:r>
            <a:r>
              <a:rPr lang="el-GR" sz="3200" dirty="0" err="1"/>
              <a:t>ἄρτου</a:t>
            </a:r>
            <a:r>
              <a:rPr lang="el-GR" sz="3200" dirty="0"/>
              <a:t>: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ὑπομνηματισμὸς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</a:t>
            </a:r>
            <a:r>
              <a:rPr lang="el-GR" sz="3200" dirty="0" err="1"/>
              <a:t>ξεκινᾶ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συμβολικὴ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Τράπεζας,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«</a:t>
            </a:r>
            <a:r>
              <a:rPr lang="el-GR" sz="3200" dirty="0" err="1"/>
              <a:t>ἐκλαμβάνεται</a:t>
            </a:r>
            <a:r>
              <a:rPr lang="el-GR" sz="3200" dirty="0"/>
              <a:t>»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ἐστρωμένον</a:t>
            </a:r>
            <a:r>
              <a:rPr lang="el-GR" sz="3200" dirty="0"/>
              <a:t> </a:t>
            </a:r>
            <a:r>
              <a:rPr lang="el-GR" sz="3200" dirty="0" err="1"/>
              <a:t>ἀνώγαιον</a:t>
            </a:r>
            <a:r>
              <a:rPr lang="el-GR" sz="3200" dirty="0"/>
              <a:t>» (</a:t>
            </a:r>
            <a:r>
              <a:rPr lang="el-GR" sz="3200" dirty="0" err="1"/>
              <a:t>προφανῶς</a:t>
            </a:r>
            <a:r>
              <a:rPr lang="el-GR" sz="3200" dirty="0"/>
              <a:t> παραπέμπει </a:t>
            </a:r>
            <a:r>
              <a:rPr lang="el-GR" sz="3200" dirty="0" err="1"/>
              <a:t>στὸ</a:t>
            </a:r>
            <a:r>
              <a:rPr lang="el-GR" sz="3200" dirty="0"/>
              <a:t> «</a:t>
            </a:r>
            <a:r>
              <a:rPr lang="el-GR" sz="3200" dirty="0" err="1"/>
              <a:t>ἀνώγαιο</a:t>
            </a:r>
            <a:r>
              <a:rPr lang="el-GR" sz="3200" dirty="0"/>
              <a:t>»,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τελέστηκε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Μυστικὸς</a:t>
            </a:r>
            <a:r>
              <a:rPr lang="el-GR" sz="3200" dirty="0"/>
              <a:t> </a:t>
            </a:r>
            <a:r>
              <a:rPr lang="el-GR" sz="3200" dirty="0" err="1"/>
              <a:t>Δεῖπνος</a:t>
            </a:r>
            <a:r>
              <a:rPr lang="el-GR" sz="3200" dirty="0"/>
              <a:t>), «κατονομάζεται </a:t>
            </a:r>
            <a:r>
              <a:rPr lang="el-GR" sz="3200" dirty="0" err="1"/>
              <a:t>ὡς</a:t>
            </a:r>
            <a:r>
              <a:rPr lang="el-GR" sz="3200" dirty="0"/>
              <a:t> φάτνη»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ἀποκαλεῖται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τάφος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»·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ἐπισημαίνεται</a:t>
            </a:r>
            <a:r>
              <a:rPr lang="el-GR" sz="3200" dirty="0"/>
              <a:t>, </a:t>
            </a:r>
            <a:r>
              <a:rPr lang="el-GR" sz="3200" dirty="0" err="1"/>
              <a:t>ὅλοι</a:t>
            </a:r>
            <a:r>
              <a:rPr lang="el-GR" sz="3200" dirty="0"/>
              <a:t> </a:t>
            </a:r>
            <a:r>
              <a:rPr lang="el-GR" sz="3200" dirty="0" err="1"/>
              <a:t>αὐτοὶ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συμβολισμοὶ</a:t>
            </a:r>
            <a:r>
              <a:rPr lang="el-GR" sz="3200" dirty="0"/>
              <a:t> «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ἀπειλοῦν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εὐσέβεια</a:t>
            </a:r>
            <a:r>
              <a:rPr lang="el-GR" sz="3200" dirty="0"/>
              <a:t>».</a:t>
            </a:r>
          </a:p>
          <a:p>
            <a:pPr marL="0" indent="0">
              <a:buNone/>
            </a:pPr>
            <a:r>
              <a:rPr lang="el-GR" sz="3200" dirty="0"/>
              <a:t>        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, </a:t>
            </a:r>
            <a:r>
              <a:rPr lang="el-GR" sz="3200" dirty="0" err="1"/>
              <a:t>ἔχοντας</a:t>
            </a:r>
            <a:r>
              <a:rPr lang="el-GR" sz="3200" dirty="0"/>
              <a:t> </a:t>
            </a:r>
            <a:r>
              <a:rPr lang="el-GR" sz="3200" dirty="0" err="1"/>
              <a:t>ἀναφερθεῖ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συμβολισμὸ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Τραπέζης, προβαίνει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ἑρμηνευτικὲς</a:t>
            </a:r>
            <a:r>
              <a:rPr lang="el-GR" sz="3200" dirty="0"/>
              <a:t> </a:t>
            </a:r>
            <a:r>
              <a:rPr lang="el-GR" sz="3200" dirty="0" err="1"/>
              <a:t>ἐπισημάνσεις</a:t>
            </a:r>
            <a:r>
              <a:rPr lang="el-GR" sz="3200" dirty="0"/>
              <a:t> </a:t>
            </a:r>
            <a:r>
              <a:rPr lang="el-GR" sz="3200" dirty="0" err="1"/>
              <a:t>σχετικῶς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«</a:t>
            </a:r>
            <a:r>
              <a:rPr lang="el-GR" sz="3200" dirty="0" err="1"/>
              <a:t>τὰ</a:t>
            </a:r>
            <a:r>
              <a:rPr lang="el-GR" sz="3200" dirty="0"/>
              <a:t> πρόσφορα». </a:t>
            </a:r>
            <a:r>
              <a:rPr lang="el-GR" sz="3200" dirty="0" err="1"/>
              <a:t>Στὸ</a:t>
            </a:r>
            <a:r>
              <a:rPr lang="el-GR" sz="3200" dirty="0"/>
              <a:t> πλαίσιο </a:t>
            </a:r>
            <a:r>
              <a:rPr lang="el-GR" sz="3200" dirty="0" err="1"/>
              <a:t>αὐτὸ</a:t>
            </a:r>
            <a:r>
              <a:rPr lang="el-GR" sz="3200" dirty="0"/>
              <a:t> καταγράφει </a:t>
            </a:r>
            <a:r>
              <a:rPr lang="el-GR" sz="3200" dirty="0" err="1"/>
              <a:t>τοὺς</a:t>
            </a:r>
            <a:r>
              <a:rPr lang="el-GR" sz="3200" dirty="0"/>
              <a:t> διαφόρους </a:t>
            </a:r>
            <a:r>
              <a:rPr lang="el-GR" sz="3200" dirty="0" err="1"/>
              <a:t>ὅρους</a:t>
            </a:r>
            <a:r>
              <a:rPr lang="el-GR" sz="3200" dirty="0"/>
              <a:t>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ὁποῖοι</a:t>
            </a:r>
            <a:r>
              <a:rPr lang="el-GR" sz="3200" dirty="0"/>
              <a:t> περιγράφουν </a:t>
            </a:r>
            <a:r>
              <a:rPr lang="el-GR" sz="3200" dirty="0" err="1"/>
              <a:t>τὴν</a:t>
            </a:r>
            <a:r>
              <a:rPr lang="el-GR" sz="3200" dirty="0"/>
              <a:t> προσφορά: «</a:t>
            </a:r>
            <a:r>
              <a:rPr lang="el-GR" sz="3200" dirty="0" err="1"/>
              <a:t>ἄρτος</a:t>
            </a:r>
            <a:r>
              <a:rPr lang="el-GR" sz="3200" dirty="0"/>
              <a:t>», «</a:t>
            </a:r>
            <a:r>
              <a:rPr lang="el-GR" sz="3200" dirty="0" err="1"/>
              <a:t>εὐλογία</a:t>
            </a:r>
            <a:r>
              <a:rPr lang="el-GR" sz="3200" dirty="0"/>
              <a:t>», «προσφορά», «</a:t>
            </a:r>
            <a:r>
              <a:rPr lang="el-GR" sz="3200" dirty="0" err="1"/>
              <a:t>ἀπαρχή</a:t>
            </a:r>
            <a:r>
              <a:rPr lang="el-GR" sz="3200" dirty="0"/>
              <a:t>».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684874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6FBF2-138C-8045-A32F-189597BAC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8" y="70339"/>
            <a:ext cx="11283462" cy="5275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47A35-7F8B-3C47-B3DA-98432051E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" y="272560"/>
            <a:ext cx="11966330" cy="64095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     </a:t>
            </a:r>
            <a:r>
              <a:rPr lang="el-GR" sz="3200" dirty="0"/>
              <a:t>* γ)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Ἀκολουθία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Προθέσεως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λήψη «</a:t>
            </a:r>
            <a:r>
              <a:rPr lang="el-GR" sz="3200" dirty="0" err="1"/>
              <a:t>καιροῦ</a:t>
            </a:r>
            <a:r>
              <a:rPr lang="el-GR" sz="3200" dirty="0"/>
              <a:t>»: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ἀποκαλεῖ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Ἀκολουθία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Προθέσεως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ἰσοδύναμη</a:t>
            </a:r>
            <a:r>
              <a:rPr lang="el-GR" sz="3200" dirty="0"/>
              <a:t>» (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χριστιανικὴ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)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«σκιώδη λατρεία </a:t>
            </a:r>
            <a:r>
              <a:rPr lang="el-GR" sz="3200" dirty="0" err="1"/>
              <a:t>εἰς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ἅγια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ἁγίων</a:t>
            </a:r>
            <a:r>
              <a:rPr lang="el-GR" sz="3200" dirty="0"/>
              <a:t>»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ἑβραίων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       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ἐπισήμανση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παραπέμπει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εἰσαγωγικό</a:t>
            </a:r>
            <a:r>
              <a:rPr lang="el-GR" sz="3200" dirty="0"/>
              <a:t> (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ἐπακολουθοῦσα</a:t>
            </a:r>
            <a:r>
              <a:rPr lang="el-GR" sz="3200" dirty="0"/>
              <a:t> Θ. Λειτουργία) χαρακτήρα </a:t>
            </a:r>
            <a:r>
              <a:rPr lang="el-GR" sz="3200" dirty="0" err="1"/>
              <a:t>τῆς</a:t>
            </a:r>
            <a:r>
              <a:rPr lang="el-GR" sz="3200" dirty="0"/>
              <a:t> Προθέσεως, </a:t>
            </a:r>
            <a:r>
              <a:rPr lang="el-GR" sz="3200" dirty="0" err="1"/>
              <a:t>ὅπως</a:t>
            </a:r>
            <a:r>
              <a:rPr lang="el-GR" sz="3200" dirty="0"/>
              <a:t> παρόμοιο </a:t>
            </a:r>
            <a:r>
              <a:rPr lang="el-GR" sz="3200" dirty="0" err="1"/>
              <a:t>εἰσαγωγικὸ</a:t>
            </a:r>
            <a:r>
              <a:rPr lang="el-GR" sz="3200" dirty="0"/>
              <a:t> χαρακτήρα </a:t>
            </a:r>
            <a:r>
              <a:rPr lang="el-GR" sz="3200" dirty="0" err="1"/>
              <a:t>ἐπέχει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ἑβραϊκὴ</a:t>
            </a:r>
            <a:r>
              <a:rPr lang="el-GR" sz="3200" dirty="0"/>
              <a:t> λατρεία </a:t>
            </a:r>
            <a:r>
              <a:rPr lang="el-GR" sz="3200" dirty="0" err="1"/>
              <a:t>εἰς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ἅγια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ἁγίων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Λατρεία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        </a:t>
            </a:r>
            <a:r>
              <a:rPr lang="el-GR" sz="3200" dirty="0" err="1"/>
              <a:t>Τὸ</a:t>
            </a:r>
            <a:r>
              <a:rPr lang="el-GR" sz="3200" dirty="0"/>
              <a:t> κείμενο, </a:t>
            </a:r>
            <a:r>
              <a:rPr lang="el-GR" sz="3200" dirty="0" err="1"/>
              <a:t>ἀκολούθως</a:t>
            </a:r>
            <a:r>
              <a:rPr lang="el-GR" sz="3200" dirty="0"/>
              <a:t>, </a:t>
            </a:r>
            <a:r>
              <a:rPr lang="el-GR" sz="3200" dirty="0" err="1"/>
              <a:t>ἐπανέρχεται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θέμα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τελετουργικοῦ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Ἀκολουθίας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Προθέσεως: </a:t>
            </a:r>
            <a:r>
              <a:rPr lang="el-GR" sz="3200" dirty="0" err="1"/>
              <a:t>ἡ</a:t>
            </a:r>
            <a:r>
              <a:rPr lang="el-GR" sz="3200" dirty="0"/>
              <a:t> «Μεγάλη </a:t>
            </a:r>
            <a:r>
              <a:rPr lang="el-GR" sz="3200" dirty="0" err="1"/>
              <a:t>Ἐκκλησία</a:t>
            </a:r>
            <a:r>
              <a:rPr lang="el-GR" sz="3200" dirty="0"/>
              <a:t>» (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Ἁγία</a:t>
            </a:r>
            <a:r>
              <a:rPr lang="el-GR" sz="3200" dirty="0"/>
              <a:t> Σοφία Κωνσταντινουπόλεως) «παρέλαβε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διατέμνεται</a:t>
            </a:r>
            <a:r>
              <a:rPr lang="el-GR" sz="3200" dirty="0"/>
              <a:t>» </a:t>
            </a:r>
            <a:r>
              <a:rPr lang="el-GR" sz="3200" dirty="0" err="1"/>
              <a:t>τὸ</a:t>
            </a:r>
            <a:r>
              <a:rPr lang="el-GR" sz="3200" dirty="0"/>
              <a:t> πρόσφορο «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εἶδος</a:t>
            </a:r>
            <a:r>
              <a:rPr lang="el-GR" sz="3200" dirty="0"/>
              <a:t> σιδήρου, </a:t>
            </a:r>
            <a:r>
              <a:rPr lang="el-GR" sz="3200" dirty="0" err="1"/>
              <a:t>τό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ἀποκαλεῖται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λόγχη»/ </a:t>
            </a:r>
            <a:r>
              <a:rPr lang="el-GR" sz="3200" dirty="0" err="1"/>
              <a:t>Ὁ</a:t>
            </a:r>
            <a:r>
              <a:rPr lang="el-GR" sz="3200" dirty="0"/>
              <a:t> διάκονος, </a:t>
            </a:r>
            <a:r>
              <a:rPr lang="el-GR" sz="3200" dirty="0" err="1"/>
              <a:t>ἐπίσης</a:t>
            </a:r>
            <a:r>
              <a:rPr lang="el-GR" sz="3200" dirty="0"/>
              <a:t>, «προετοιμάζει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οἶνο</a:t>
            </a:r>
            <a:r>
              <a:rPr lang="el-GR" sz="3200" dirty="0"/>
              <a:t>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κατάλληλη </a:t>
            </a:r>
            <a:r>
              <a:rPr lang="el-GR" sz="3200" dirty="0" err="1"/>
              <a:t>χρονικὴ</a:t>
            </a:r>
            <a:r>
              <a:rPr lang="el-GR" sz="3200" dirty="0"/>
              <a:t> </a:t>
            </a:r>
            <a:r>
              <a:rPr lang="el-GR" sz="3200" dirty="0" err="1"/>
              <a:t>στιγμὴ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καθαγιαστεῖ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Αἷμα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ἐπιφοιτήσεως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Πνεύματος».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827574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D0B6D-8111-544F-A42A-5A0481903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8792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9DB9A-8771-A941-B209-21DD8CAE1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5" y="175846"/>
            <a:ext cx="11939954" cy="6594231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ὑπεισέρχεται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συμβολισμὸ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τελετουργικοῦ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Ἀκολουθίας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Προθέσεως: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l-GR" sz="3200" dirty="0" err="1"/>
              <a:t>Ἡ</a:t>
            </a:r>
            <a:r>
              <a:rPr lang="el-GR" sz="3200" dirty="0"/>
              <a:t> «λόγχη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ἀντὶ</a:t>
            </a:r>
            <a:r>
              <a:rPr lang="el-GR" sz="3200" dirty="0"/>
              <a:t> </a:t>
            </a:r>
            <a:r>
              <a:rPr lang="el-GR" sz="3200" dirty="0" err="1"/>
              <a:t>ἐκείνης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κεντήθηκε </a:t>
            </a:r>
            <a:r>
              <a:rPr lang="el-GR" sz="3200" dirty="0" err="1"/>
              <a:t>ὁ</a:t>
            </a:r>
            <a:r>
              <a:rPr lang="el-GR" sz="3200" dirty="0"/>
              <a:t> Κύριος».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l-GR" sz="3200" dirty="0" err="1"/>
              <a:t>Ὁ</a:t>
            </a:r>
            <a:r>
              <a:rPr lang="el-GR" sz="3200" dirty="0"/>
              <a:t> «</a:t>
            </a:r>
            <a:r>
              <a:rPr lang="el-GR" sz="3200" dirty="0" err="1"/>
              <a:t>ἄρτος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ποτήριον</a:t>
            </a:r>
            <a:r>
              <a:rPr lang="el-GR" sz="3200" dirty="0"/>
              <a:t>» παραπέμπουν «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μίμησιν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Μυστικὸ</a:t>
            </a:r>
            <a:r>
              <a:rPr lang="el-GR" sz="3200" dirty="0"/>
              <a:t> </a:t>
            </a:r>
            <a:r>
              <a:rPr lang="el-GR" sz="3200" dirty="0" err="1"/>
              <a:t>Δεῖπνο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Κυρίου.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l-GR" sz="3200" dirty="0" err="1"/>
              <a:t>Ἡ</a:t>
            </a:r>
            <a:r>
              <a:rPr lang="el-GR" sz="3200" dirty="0"/>
              <a:t> «προσφορά»,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ἀποκαλεῖται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ἄρτος</a:t>
            </a:r>
            <a:r>
              <a:rPr lang="el-GR" sz="3200" dirty="0"/>
              <a:t>», «</a:t>
            </a:r>
            <a:r>
              <a:rPr lang="el-GR" sz="3200" dirty="0" err="1"/>
              <a:t>εὐλογία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ἀπαρχή</a:t>
            </a:r>
            <a:r>
              <a:rPr lang="el-GR" sz="3200" dirty="0"/>
              <a:t>»,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«</a:t>
            </a:r>
            <a:r>
              <a:rPr lang="el-GR" sz="3200" dirty="0" err="1"/>
              <a:t>διατέμνεται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δεσποτικὸ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» (</a:t>
            </a:r>
            <a:r>
              <a:rPr lang="el-GR" sz="3200" dirty="0" err="1"/>
              <a:t>ἐξάγεται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ἀμνός</a:t>
            </a:r>
            <a:r>
              <a:rPr lang="el-GR" sz="3200" dirty="0"/>
              <a:t>),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i="1" dirty="0" err="1"/>
              <a:t>εἰς</a:t>
            </a:r>
            <a:r>
              <a:rPr lang="el-GR" sz="3200" i="1" dirty="0"/>
              <a:t> τύπον </a:t>
            </a:r>
            <a:r>
              <a:rPr lang="el-GR" sz="3200" i="1" dirty="0" err="1"/>
              <a:t>τῆς</a:t>
            </a:r>
            <a:r>
              <a:rPr lang="el-GR" sz="3200" i="1" dirty="0"/>
              <a:t> </a:t>
            </a:r>
            <a:r>
              <a:rPr lang="el-GR" sz="3200" i="1" dirty="0" err="1"/>
              <a:t>Ἀειπαρθένου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Θεοτόκου.</a:t>
            </a:r>
            <a:endParaRPr lang="en-GR" sz="3200" i="1" dirty="0"/>
          </a:p>
          <a:p>
            <a:pPr marL="0" indent="0">
              <a:buNone/>
            </a:pPr>
            <a:r>
              <a:rPr lang="en-US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συγκεκριμενοποιεῖ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τρόπο,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ἐπιτελεῖται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προετοιμασία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ἀμνοῦ</a:t>
            </a:r>
            <a:r>
              <a:rPr lang="en-US" sz="3200" dirty="0"/>
              <a:t>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περιγραφὴ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ἀναλυτικότατη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τρόπο,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ἐξάγεται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ἀμνὸς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προσφερόμενο </a:t>
            </a:r>
            <a:r>
              <a:rPr lang="el-GR" sz="3200" dirty="0" err="1"/>
              <a:t>ἄρτο</a:t>
            </a:r>
            <a:r>
              <a:rPr lang="el-GR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67306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BB356-4F34-E147-9AC7-5D4FAE49E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F01F3-7B0B-0346-B602-5B424DEBC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" y="203979"/>
            <a:ext cx="11992708" cy="6529171"/>
          </a:xfrm>
        </p:spPr>
        <p:txBody>
          <a:bodyPr/>
          <a:lstStyle/>
          <a:p>
            <a:pPr marL="0" indent="0">
              <a:buNone/>
            </a:pPr>
            <a:r>
              <a:rPr lang="el-GR" sz="3200" dirty="0"/>
              <a:t>        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ὑφίστατο</a:t>
            </a:r>
            <a:r>
              <a:rPr lang="el-GR" sz="3200" dirty="0"/>
              <a:t>, παράλληλα, </a:t>
            </a:r>
            <a:r>
              <a:rPr lang="el-GR" sz="3200" dirty="0" err="1"/>
              <a:t>ἡ</a:t>
            </a:r>
            <a:r>
              <a:rPr lang="el-GR" sz="3200" dirty="0"/>
              <a:t> συνήθεια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ἐπιτελεῖται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προετοιμασία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ἄρτου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οἴνου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ἱερεῖς</a:t>
            </a:r>
            <a:r>
              <a:rPr lang="el-GR" sz="3200" dirty="0"/>
              <a:t>, </a:t>
            </a:r>
            <a:r>
              <a:rPr lang="el-GR" sz="3200" dirty="0" err="1"/>
              <a:t>ἀλλ</a:t>
            </a:r>
            <a:r>
              <a:rPr lang="el-GR" sz="3200" dirty="0"/>
              <a:t>᾽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ὅμως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παράδοση </a:t>
            </a:r>
            <a:r>
              <a:rPr lang="el-GR" sz="3200" dirty="0" err="1"/>
              <a:t>τῆς</a:t>
            </a:r>
            <a:r>
              <a:rPr lang="el-GR" sz="3200" dirty="0"/>
              <a:t> «Μεγάλης </a:t>
            </a:r>
            <a:r>
              <a:rPr lang="el-GR" sz="3200" dirty="0" err="1"/>
              <a:t>Ἐκκλησίας</a:t>
            </a:r>
            <a:r>
              <a:rPr lang="el-GR" sz="3200" dirty="0"/>
              <a:t>» </a:t>
            </a:r>
            <a:r>
              <a:rPr lang="el-GR" sz="3200" dirty="0" err="1"/>
              <a:t>ἐπέβαλε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«</a:t>
            </a:r>
            <a:r>
              <a:rPr lang="el-GR" sz="3200" dirty="0" err="1"/>
              <a:t>διατέμνεται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προσφορὰ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διακόνους».</a:t>
            </a:r>
          </a:p>
          <a:p>
            <a:pPr marL="0" indent="0">
              <a:buNone/>
            </a:pPr>
            <a:r>
              <a:rPr lang="el-GR" sz="3200" dirty="0"/>
              <a:t>        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ὁλοκλήρωση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Ἀκολουθίας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Προθέσεως,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ἀναφέρει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ἀρχιερέας</a:t>
            </a:r>
            <a:r>
              <a:rPr lang="el-GR" sz="3200" dirty="0"/>
              <a:t> δίδει </a:t>
            </a:r>
            <a:r>
              <a:rPr lang="el-GR" sz="3200" dirty="0" err="1"/>
              <a:t>καιρὸ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πρῶτο</a:t>
            </a:r>
            <a:r>
              <a:rPr lang="el-GR" sz="3200" dirty="0"/>
              <a:t>-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τάξη- </a:t>
            </a:r>
            <a:r>
              <a:rPr lang="el-GR" sz="3200" dirty="0" err="1"/>
              <a:t>ἱερέα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πρόκειται </a:t>
            </a:r>
            <a:r>
              <a:rPr lang="el-GR" sz="3200" dirty="0" err="1"/>
              <a:t>νὰ</a:t>
            </a:r>
            <a:r>
              <a:rPr lang="el-GR" sz="3200" dirty="0"/>
              <a:t> ποιήσει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ἔναρξη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θείας μυσταγωγίας».</a:t>
            </a:r>
          </a:p>
          <a:p>
            <a:pPr marL="0" indent="0">
              <a:buNone/>
            </a:pPr>
            <a:r>
              <a:rPr lang="el-GR" sz="3200" dirty="0"/>
              <a:t>     * δ)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ἀντίφωνα</a:t>
            </a:r>
            <a:r>
              <a:rPr lang="el-GR" sz="3200" dirty="0"/>
              <a:t>: 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ἱερέας</a:t>
            </a:r>
            <a:r>
              <a:rPr lang="el-GR" sz="3200" dirty="0"/>
              <a:t> «</a:t>
            </a:r>
            <a:r>
              <a:rPr lang="el-GR" sz="3200" dirty="0" err="1"/>
              <a:t>ποιεῖ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ἔναρξη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θείας </a:t>
            </a:r>
            <a:r>
              <a:rPr lang="el-GR" sz="3200" dirty="0" err="1"/>
              <a:t>ἱερουργίας</a:t>
            </a:r>
            <a:r>
              <a:rPr lang="el-GR" sz="3200" dirty="0"/>
              <a:t>», κρατώντας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εἰκόνα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Προδρόμου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Βαπτιστῆ</a:t>
            </a:r>
            <a:r>
              <a:rPr lang="el-GR" sz="3200" dirty="0"/>
              <a:t> </a:t>
            </a:r>
            <a:r>
              <a:rPr lang="el-GR" sz="3200" dirty="0" err="1"/>
              <a:t>Ἰωάννη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«προετοίμασε»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βαπτίσματός του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ἔλευση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Μεσσία, προτρέποντας </a:t>
            </a:r>
            <a:r>
              <a:rPr lang="el-GR" sz="3200" dirty="0" err="1"/>
              <a:t>πρὸς</a:t>
            </a:r>
            <a:r>
              <a:rPr lang="el-GR" sz="3200" dirty="0"/>
              <a:t> «μετάνοια».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938441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EE6D0-7967-D54C-B000-C9D780FC4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8" y="61547"/>
            <a:ext cx="11283462" cy="6154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F2355-A16D-CD47-A602-7076D85B0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" y="219807"/>
            <a:ext cx="11966330" cy="6444763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       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συμβολικὴ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πράξη </a:t>
            </a:r>
            <a:r>
              <a:rPr lang="el-GR" sz="3200" dirty="0" err="1"/>
              <a:t>προφανῶς</a:t>
            </a:r>
            <a:r>
              <a:rPr lang="el-GR" sz="3200" dirty="0"/>
              <a:t> δηλώνει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Θ. Λειτουργία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ἐπανάληψη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ζωῆς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ἔναρξή</a:t>
            </a:r>
            <a:r>
              <a:rPr lang="el-GR" sz="3200" dirty="0"/>
              <a:t> της </a:t>
            </a:r>
            <a:r>
              <a:rPr lang="el-GR" sz="3200" dirty="0" err="1"/>
              <a:t>ἐπέχει</a:t>
            </a:r>
            <a:r>
              <a:rPr lang="el-GR" sz="3200" dirty="0"/>
              <a:t> θέση </a:t>
            </a:r>
            <a:r>
              <a:rPr lang="el-GR" sz="3200" dirty="0" err="1"/>
              <a:t>εἰσαγωγῆς</a:t>
            </a:r>
            <a:r>
              <a:rPr lang="el-GR" sz="3200" dirty="0"/>
              <a:t> σ᾽ </a:t>
            </a:r>
            <a:r>
              <a:rPr lang="el-GR" sz="3200" dirty="0" err="1"/>
              <a:t>αὐτὴν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ζωή· </a:t>
            </a:r>
            <a:r>
              <a:rPr lang="el-GR" sz="3200" dirty="0" err="1"/>
              <a:t>τὸ</a:t>
            </a:r>
            <a:r>
              <a:rPr lang="el-GR" sz="3200" dirty="0"/>
              <a:t> κήρυγμα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βάπτισμα </a:t>
            </a:r>
            <a:r>
              <a:rPr lang="el-GR" sz="3200" dirty="0" err="1"/>
              <a:t>τοῦ</a:t>
            </a:r>
            <a:r>
              <a:rPr lang="el-GR" sz="3200" dirty="0"/>
              <a:t> Προδρόμου </a:t>
            </a:r>
            <a:r>
              <a:rPr lang="el-GR" sz="3200" dirty="0" err="1"/>
              <a:t>ἀπετέλεσαν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εἰσαγωγή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       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«πρώτη </a:t>
            </a:r>
            <a:r>
              <a:rPr lang="el-GR" sz="3200" dirty="0" err="1"/>
              <a:t>αἴτηση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ἱερέα</a:t>
            </a:r>
            <a:r>
              <a:rPr lang="el-GR" sz="3200" dirty="0"/>
              <a:t> (</a:t>
            </a:r>
            <a:r>
              <a:rPr lang="el-GR" sz="3200" dirty="0" err="1"/>
              <a:t>προφανῶς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διατύπωση </a:t>
            </a:r>
            <a:r>
              <a:rPr lang="el-GR" sz="3200" dirty="0" err="1"/>
              <a:t>αἰτημάτων</a:t>
            </a:r>
            <a:r>
              <a:rPr lang="el-GR" sz="3200" dirty="0"/>
              <a:t>) </a:t>
            </a:r>
            <a:r>
              <a:rPr lang="el-GR" sz="3200" dirty="0" err="1"/>
              <a:t>ἀκολουθοῦν</a:t>
            </a:r>
            <a:r>
              <a:rPr lang="el-GR" sz="3200" dirty="0"/>
              <a:t> «</a:t>
            </a:r>
            <a:r>
              <a:rPr lang="el-GR" sz="3200" dirty="0" err="1"/>
              <a:t>τὰ</a:t>
            </a:r>
            <a:r>
              <a:rPr lang="el-GR" sz="3200" dirty="0"/>
              <a:t> προφητικά,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</a:t>
            </a:r>
            <a:r>
              <a:rPr lang="el-GR" sz="3200" dirty="0" err="1"/>
              <a:t>ὀνομάζονται</a:t>
            </a:r>
            <a:r>
              <a:rPr lang="el-GR" sz="3200" dirty="0"/>
              <a:t> </a:t>
            </a:r>
            <a:r>
              <a:rPr lang="el-GR" sz="3200" dirty="0" err="1"/>
              <a:t>ἀντίφωνα</a:t>
            </a:r>
            <a:r>
              <a:rPr lang="el-GR" sz="3200" dirty="0"/>
              <a:t>».</a:t>
            </a:r>
          </a:p>
          <a:p>
            <a:pPr marL="0" indent="0">
              <a:buNone/>
            </a:pPr>
            <a:r>
              <a:rPr lang="el-GR" sz="3200" dirty="0"/>
              <a:t>       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«</a:t>
            </a:r>
            <a:r>
              <a:rPr lang="el-GR" sz="3200" dirty="0" err="1"/>
              <a:t>προφητικῶν</a:t>
            </a:r>
            <a:r>
              <a:rPr lang="el-GR" sz="3200" dirty="0"/>
              <a:t>» παραπέμπει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προανακηρύξεως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προφῆτες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προηγεῖται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Παλαιὰ</a:t>
            </a:r>
            <a:r>
              <a:rPr lang="el-GR" sz="3200" dirty="0"/>
              <a:t> Διαθήκη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Καινῆς</a:t>
            </a:r>
            <a:r>
              <a:rPr lang="el-GR" sz="3200" dirty="0"/>
              <a:t>, «νομοθέτης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Παλαιᾶς</a:t>
            </a:r>
            <a:r>
              <a:rPr lang="el-GR" sz="3200" dirty="0"/>
              <a:t> Διαθήκης»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«</a:t>
            </a:r>
            <a:r>
              <a:rPr lang="el-GR" sz="3200" dirty="0" err="1"/>
              <a:t>ἐπ</a:t>
            </a:r>
            <a:r>
              <a:rPr lang="el-GR" sz="3200" dirty="0"/>
              <a:t>᾽ </a:t>
            </a:r>
            <a:r>
              <a:rPr lang="el-GR" sz="3200" dirty="0" err="1"/>
              <a:t>ἐσχάτων</a:t>
            </a:r>
            <a:r>
              <a:rPr lang="el-GR" sz="3200" dirty="0"/>
              <a:t> </a:t>
            </a:r>
            <a:r>
              <a:rPr lang="el-GR" sz="3200" dirty="0" err="1"/>
              <a:t>γεννηθεὶς</a:t>
            </a:r>
            <a:r>
              <a:rPr lang="el-GR" sz="3200" dirty="0"/>
              <a:t> Κύριος».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393590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3262-18D4-5A44-959E-71BE7BC9D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7033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3A864-B421-B748-8218-6A8096487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23" y="140677"/>
            <a:ext cx="12001499" cy="6532686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     </a:t>
            </a:r>
            <a:r>
              <a:rPr lang="el-GR" sz="3200" dirty="0"/>
              <a:t>* ε) </a:t>
            </a:r>
            <a:r>
              <a:rPr lang="el-GR" sz="3200" dirty="0" err="1"/>
              <a:t>Ὁ</a:t>
            </a:r>
            <a:r>
              <a:rPr lang="el-GR" sz="3200" dirty="0"/>
              <a:t> Τρισάγιος </a:t>
            </a:r>
            <a:r>
              <a:rPr lang="el-GR" sz="3200" dirty="0" err="1"/>
              <a:t>Ὕμνος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εἴσοδος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ἀρχιερέα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ἅγιο</a:t>
            </a:r>
            <a:r>
              <a:rPr lang="el-GR" sz="3200" dirty="0"/>
              <a:t> </a:t>
            </a:r>
            <a:r>
              <a:rPr lang="el-GR" sz="3200" dirty="0" err="1"/>
              <a:t>Βῆμα</a:t>
            </a:r>
            <a:r>
              <a:rPr lang="el-GR" sz="3200" dirty="0"/>
              <a:t>: 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συγγραφέα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Προθεωρίας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Τρισάγιος </a:t>
            </a:r>
            <a:r>
              <a:rPr lang="el-GR" sz="3200" dirty="0" err="1"/>
              <a:t>ὕμνος</a:t>
            </a:r>
            <a:r>
              <a:rPr lang="el-GR" sz="3200" dirty="0"/>
              <a:t> «</a:t>
            </a:r>
            <a:r>
              <a:rPr lang="el-GR" sz="3200" dirty="0" err="1"/>
              <a:t>ὑμνεῖ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ἑνότητα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Προσώπων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Τριάδος»./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, «</a:t>
            </a:r>
            <a:r>
              <a:rPr lang="el-GR" sz="3200" dirty="0" err="1"/>
              <a:t>στὸ</a:t>
            </a:r>
            <a:r>
              <a:rPr lang="el-GR" sz="3200" dirty="0"/>
              <a:t> καθένα πρόσωπο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Τριάδος </a:t>
            </a:r>
            <a:r>
              <a:rPr lang="el-GR" sz="3200" dirty="0" err="1"/>
              <a:t>ἁρμόζουν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τρία χαρακτηριστικά, διότι κάθε Πρόσωπο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Τριάδος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“</a:t>
            </a:r>
            <a:r>
              <a:rPr lang="el-GR" sz="3200" dirty="0" err="1"/>
              <a:t>ἅγιος</a:t>
            </a:r>
            <a:r>
              <a:rPr lang="el-GR" sz="3200" dirty="0"/>
              <a:t>“, </a:t>
            </a:r>
            <a:r>
              <a:rPr lang="el-GR" sz="3200" dirty="0" err="1"/>
              <a:t>καὶ</a:t>
            </a:r>
            <a:r>
              <a:rPr lang="el-GR" sz="3200" dirty="0"/>
              <a:t> “</a:t>
            </a:r>
            <a:r>
              <a:rPr lang="el-GR" sz="3200" dirty="0" err="1"/>
              <a:t>ἰσχυρός</a:t>
            </a:r>
            <a:r>
              <a:rPr lang="el-GR" sz="3200" dirty="0"/>
              <a:t>“ </a:t>
            </a:r>
            <a:r>
              <a:rPr lang="el-GR" sz="3200" dirty="0" err="1"/>
              <a:t>καὶ</a:t>
            </a:r>
            <a:r>
              <a:rPr lang="el-GR" sz="3200" dirty="0"/>
              <a:t> “</a:t>
            </a:r>
            <a:r>
              <a:rPr lang="el-GR" sz="3200" dirty="0" err="1"/>
              <a:t>ἀθάνατος</a:t>
            </a:r>
            <a:r>
              <a:rPr lang="el-GR" sz="3200" dirty="0"/>
              <a:t>“»/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 τονίζει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Τριαδικοῦ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γνωστοποιήθηκαν μόνο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ἐναθρώπιση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ἦσαν</a:t>
            </a:r>
            <a:r>
              <a:rPr lang="el-GR" sz="3200" dirty="0"/>
              <a:t> </a:t>
            </a:r>
            <a:r>
              <a:rPr lang="el-GR" sz="3200" dirty="0" err="1"/>
              <a:t>γνωστὰ</a:t>
            </a:r>
            <a:r>
              <a:rPr lang="el-GR" sz="3200" dirty="0"/>
              <a:t> τόσον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παλαιοδιαθηκικοὺς</a:t>
            </a:r>
            <a:r>
              <a:rPr lang="el-GR" sz="3200" dirty="0"/>
              <a:t> Ψαλμούς,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Προφῆτες</a:t>
            </a:r>
            <a:r>
              <a:rPr lang="el-GR" sz="3200" dirty="0"/>
              <a:t>/ </a:t>
            </a:r>
            <a:r>
              <a:rPr lang="el-GR" sz="3200" dirty="0" err="1"/>
              <a:t>Μαζὶ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Τρισάγιο </a:t>
            </a:r>
            <a:r>
              <a:rPr lang="el-GR" sz="3200" dirty="0" err="1"/>
              <a:t>Ὕμνο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μνημονεύει </a:t>
            </a:r>
            <a:r>
              <a:rPr lang="el-GR" sz="3200" dirty="0" err="1"/>
              <a:t>ἕνα</a:t>
            </a:r>
            <a:r>
              <a:rPr lang="el-GR" sz="3200" dirty="0"/>
              <a:t> «</a:t>
            </a:r>
            <a:r>
              <a:rPr lang="el-GR" sz="3200" dirty="0" err="1"/>
              <a:t>ἐπισυναπτόμενο</a:t>
            </a:r>
            <a:r>
              <a:rPr lang="el-GR" sz="3200" dirty="0"/>
              <a:t> τροπάριο»,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ψαλμωδήσεως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ὁποίου</a:t>
            </a:r>
            <a:r>
              <a:rPr lang="el-GR" sz="3200" dirty="0"/>
              <a:t> </a:t>
            </a:r>
            <a:r>
              <a:rPr lang="el-GR" sz="3200" dirty="0" err="1"/>
              <a:t>ἐπισυμβαίνει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εἴσοδος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ἀρχιερέως</a:t>
            </a:r>
            <a:r>
              <a:rPr lang="el-GR" sz="3200" dirty="0"/>
              <a:t>»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ἅγιο</a:t>
            </a:r>
            <a:r>
              <a:rPr lang="el-GR" sz="3200" dirty="0"/>
              <a:t> </a:t>
            </a:r>
            <a:r>
              <a:rPr lang="el-GR" sz="3200" dirty="0" err="1"/>
              <a:t>Βῆμα</a:t>
            </a:r>
            <a:r>
              <a:rPr lang="el-GR" sz="3200" dirty="0"/>
              <a:t>/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εἴσοδος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(σύμφωνα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) «</a:t>
            </a:r>
            <a:r>
              <a:rPr lang="el-GR" sz="3200" dirty="0" err="1"/>
              <a:t>ὑπαινίττεται</a:t>
            </a:r>
            <a:r>
              <a:rPr lang="el-GR" sz="3200" dirty="0"/>
              <a:t>» (</a:t>
            </a:r>
            <a:r>
              <a:rPr lang="el-GR" sz="3200" dirty="0" err="1"/>
              <a:t>ὑποδηλώνει</a:t>
            </a:r>
            <a:r>
              <a:rPr lang="el-GR" sz="3200" dirty="0"/>
              <a:t>/ συμβολίζει)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ἀνάδειξη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«φανέρωση»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Ἰορδάνη</a:t>
            </a:r>
            <a:r>
              <a:rPr lang="el-GR" sz="3200" dirty="0"/>
              <a:t>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330554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600E3-0A44-9241-B7CB-477463394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6" y="0"/>
            <a:ext cx="11292255" cy="7913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12E14-4052-D94A-ACF8-1D904CBCD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91" y="140677"/>
            <a:ext cx="11957539" cy="65854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/>
              <a:t>     </a:t>
            </a:r>
            <a:r>
              <a:rPr lang="el-GR" sz="3500" dirty="0"/>
              <a:t>* </a:t>
            </a:r>
            <a:r>
              <a:rPr lang="el-GR" sz="3500" dirty="0" err="1"/>
              <a:t>στ</a:t>
            </a:r>
            <a:r>
              <a:rPr lang="el-GR" sz="3500" dirty="0"/>
              <a:t>)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εὐλογία</a:t>
            </a:r>
            <a:r>
              <a:rPr lang="el-GR" sz="3500" dirty="0"/>
              <a:t>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dirty="0" err="1"/>
              <a:t>ἄνω</a:t>
            </a:r>
            <a:r>
              <a:rPr lang="el-GR" sz="3500" dirty="0"/>
              <a:t> καθέδρας, </a:t>
            </a:r>
            <a:r>
              <a:rPr lang="el-GR" sz="3500" dirty="0" err="1"/>
              <a:t>τὰ</a:t>
            </a:r>
            <a:r>
              <a:rPr lang="el-GR" sz="3500" dirty="0"/>
              <a:t> </a:t>
            </a:r>
            <a:r>
              <a:rPr lang="el-GR" sz="3500" dirty="0" err="1"/>
              <a:t>ἀναγνώσματα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οἱ</a:t>
            </a:r>
            <a:r>
              <a:rPr lang="el-GR" sz="3500" dirty="0"/>
              <a:t> </a:t>
            </a:r>
            <a:r>
              <a:rPr lang="el-GR" sz="3500" dirty="0" err="1"/>
              <a:t>εὐχὲς</a:t>
            </a:r>
            <a:r>
              <a:rPr lang="el-GR" sz="3500" dirty="0"/>
              <a:t> </a:t>
            </a:r>
            <a:r>
              <a:rPr lang="el-GR" sz="3500" dirty="0" err="1"/>
              <a:t>γιὰ</a:t>
            </a:r>
            <a:r>
              <a:rPr lang="el-GR" sz="3500" dirty="0"/>
              <a:t> κατηχουμένους </a:t>
            </a:r>
            <a:r>
              <a:rPr lang="el-GR" sz="3500" dirty="0" err="1"/>
              <a:t>καὶ</a:t>
            </a:r>
            <a:r>
              <a:rPr lang="el-GR" sz="3500" dirty="0"/>
              <a:t> πιστούς: </a:t>
            </a:r>
            <a:r>
              <a:rPr lang="el-GR" sz="3500" dirty="0" err="1"/>
              <a:t>Μετὰ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εἴσοδο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τὸ</a:t>
            </a:r>
            <a:r>
              <a:rPr lang="el-GR" sz="3500" dirty="0"/>
              <a:t> Τρισάγιο </a:t>
            </a:r>
            <a:r>
              <a:rPr lang="el-GR" sz="3500" dirty="0" err="1"/>
              <a:t>ἀκολουθεῖ</a:t>
            </a:r>
            <a:r>
              <a:rPr lang="el-GR" sz="3500" dirty="0"/>
              <a:t> «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ἄνω</a:t>
            </a:r>
            <a:r>
              <a:rPr lang="el-GR" sz="3500" dirty="0"/>
              <a:t> καθέδρα»,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ὁποία</a:t>
            </a:r>
            <a:r>
              <a:rPr lang="el-GR" sz="3500" dirty="0"/>
              <a:t> δηλώνει «</a:t>
            </a:r>
            <a:r>
              <a:rPr lang="el-GR" sz="3500" dirty="0" err="1"/>
              <a:t>τὴ</a:t>
            </a:r>
            <a:r>
              <a:rPr lang="el-GR" sz="3500" dirty="0"/>
              <a:t> μετάβαση </a:t>
            </a:r>
            <a:r>
              <a:rPr lang="el-GR" sz="3500" dirty="0" err="1"/>
              <a:t>ἀπὸ</a:t>
            </a:r>
            <a:r>
              <a:rPr lang="el-GR" sz="3500" dirty="0"/>
              <a:t> </a:t>
            </a:r>
            <a:r>
              <a:rPr lang="el-GR" sz="3500" dirty="0" err="1"/>
              <a:t>τὴ</a:t>
            </a:r>
            <a:r>
              <a:rPr lang="el-GR" sz="3500" dirty="0"/>
              <a:t> </a:t>
            </a:r>
            <a:r>
              <a:rPr lang="el-GR" sz="3500" dirty="0" err="1"/>
              <a:t>γῆ</a:t>
            </a:r>
            <a:r>
              <a:rPr lang="el-GR" sz="3500" dirty="0"/>
              <a:t> </a:t>
            </a:r>
            <a:r>
              <a:rPr lang="el-GR" sz="3500" dirty="0" err="1"/>
              <a:t>στὸν</a:t>
            </a:r>
            <a:r>
              <a:rPr lang="el-GR" sz="3500" dirty="0"/>
              <a:t> </a:t>
            </a:r>
            <a:r>
              <a:rPr lang="el-GR" sz="3500" dirty="0" err="1"/>
              <a:t>οὐρανό</a:t>
            </a:r>
            <a:r>
              <a:rPr lang="el-GR" sz="3500" dirty="0"/>
              <a:t>», </a:t>
            </a:r>
            <a:r>
              <a:rPr lang="el-GR" sz="3500" dirty="0" err="1"/>
              <a:t>ἀπὸ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ἑβραϊκὴ</a:t>
            </a:r>
            <a:r>
              <a:rPr lang="el-GR" sz="3500" dirty="0"/>
              <a:t> </a:t>
            </a:r>
            <a:r>
              <a:rPr lang="el-GR" sz="3500" dirty="0" err="1"/>
              <a:t>στὴ</a:t>
            </a:r>
            <a:r>
              <a:rPr lang="el-GR" sz="3500" dirty="0"/>
              <a:t> </a:t>
            </a:r>
            <a:r>
              <a:rPr lang="el-GR" sz="3500" dirty="0" err="1"/>
              <a:t>χριστιανικὴ</a:t>
            </a:r>
            <a:r>
              <a:rPr lang="el-GR" sz="3500" dirty="0"/>
              <a:t> Λατρεία./ </a:t>
            </a:r>
            <a:r>
              <a:rPr lang="el-GR" sz="3500" dirty="0" err="1"/>
              <a:t>Μὲ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εὐλογία</a:t>
            </a:r>
            <a:r>
              <a:rPr lang="el-GR" sz="3500" dirty="0"/>
              <a:t>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dirty="0" err="1"/>
              <a:t>ἄνω</a:t>
            </a:r>
            <a:r>
              <a:rPr lang="el-GR" sz="3500" dirty="0"/>
              <a:t> καθέδρας «</a:t>
            </a:r>
            <a:r>
              <a:rPr lang="el-GR" sz="3500" dirty="0" err="1"/>
              <a:t>ἀρχίζει</a:t>
            </a:r>
            <a:r>
              <a:rPr lang="el-GR" sz="3500" dirty="0"/>
              <a:t>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ἐνέργεια</a:t>
            </a:r>
            <a:r>
              <a:rPr lang="el-GR" sz="3500" dirty="0"/>
              <a:t> </a:t>
            </a:r>
            <a:r>
              <a:rPr lang="el-GR" sz="3500" dirty="0" err="1"/>
              <a:t>τῆς</a:t>
            </a:r>
            <a:r>
              <a:rPr lang="el-GR" sz="3500" dirty="0"/>
              <a:t> θείας Χάριτος», </a:t>
            </a:r>
            <a:r>
              <a:rPr lang="el-GR" sz="3500" dirty="0" err="1"/>
              <a:t>δηλαδὴ</a:t>
            </a:r>
            <a:r>
              <a:rPr lang="el-GR" sz="3500" dirty="0"/>
              <a:t> </a:t>
            </a:r>
            <a:r>
              <a:rPr lang="el-GR" sz="3500" dirty="0" err="1"/>
              <a:t>ἡ</a:t>
            </a:r>
            <a:r>
              <a:rPr lang="el-GR" sz="3500" dirty="0"/>
              <a:t> δημόσια δράση </a:t>
            </a:r>
            <a:r>
              <a:rPr lang="el-GR" sz="3500" dirty="0" err="1"/>
              <a:t>τοῦ</a:t>
            </a:r>
            <a:r>
              <a:rPr lang="el-GR" sz="3500" dirty="0"/>
              <a:t> Κυρίου./ </a:t>
            </a:r>
            <a:r>
              <a:rPr lang="el-GR" sz="3500" dirty="0" err="1"/>
              <a:t>Ἐπανερχόμενη</a:t>
            </a:r>
            <a:r>
              <a:rPr lang="el-GR" sz="3500" dirty="0"/>
              <a:t> </a:t>
            </a:r>
            <a:r>
              <a:rPr lang="el-GR" sz="3500" dirty="0" err="1"/>
              <a:t>στὸ</a:t>
            </a:r>
            <a:r>
              <a:rPr lang="el-GR" sz="3500" dirty="0"/>
              <a:t> θέμα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ἀναγνωσμάτων</a:t>
            </a:r>
            <a:r>
              <a:rPr lang="el-GR" sz="3500" dirty="0"/>
              <a:t>,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i="1" dirty="0" err="1"/>
              <a:t>Προθεωρία</a:t>
            </a:r>
            <a:r>
              <a:rPr lang="el-GR" sz="3500" dirty="0"/>
              <a:t> </a:t>
            </a:r>
            <a:r>
              <a:rPr lang="el-GR" sz="3500" dirty="0" err="1"/>
              <a:t>ἀναφέρεται</a:t>
            </a:r>
            <a:r>
              <a:rPr lang="el-GR" sz="3500" dirty="0"/>
              <a:t> </a:t>
            </a:r>
            <a:r>
              <a:rPr lang="el-GR" sz="3500" dirty="0" err="1"/>
              <a:t>σὲ</a:t>
            </a:r>
            <a:r>
              <a:rPr lang="el-GR" sz="3500" dirty="0"/>
              <a:t> «</a:t>
            </a:r>
            <a:r>
              <a:rPr lang="el-GR" sz="3500" dirty="0" err="1"/>
              <a:t>ἀνάγνωση</a:t>
            </a:r>
            <a:r>
              <a:rPr lang="el-GR" sz="3500" dirty="0"/>
              <a:t> </a:t>
            </a:r>
            <a:r>
              <a:rPr lang="el-GR" sz="3500" dirty="0" err="1"/>
              <a:t>ἐκ</a:t>
            </a:r>
            <a:r>
              <a:rPr lang="el-GR" sz="3500" dirty="0"/>
              <a:t> </a:t>
            </a:r>
            <a:r>
              <a:rPr lang="el-GR" sz="3500" dirty="0" err="1"/>
              <a:t>τῶν</a:t>
            </a:r>
            <a:r>
              <a:rPr lang="el-GR" sz="3500" dirty="0"/>
              <a:t> Πράξεων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Ἐπιστολῶν</a:t>
            </a:r>
            <a:r>
              <a:rPr lang="el-GR" sz="3500" dirty="0"/>
              <a:t>», </a:t>
            </a:r>
            <a:r>
              <a:rPr lang="el-GR" sz="3500" dirty="0" err="1"/>
              <a:t>τὰ</a:t>
            </a:r>
            <a:r>
              <a:rPr lang="el-GR" sz="3500" dirty="0"/>
              <a:t> </a:t>
            </a:r>
            <a:r>
              <a:rPr lang="el-GR" sz="3500" dirty="0" err="1"/>
              <a:t>ὁποῖα</a:t>
            </a:r>
            <a:r>
              <a:rPr lang="el-GR" sz="3500" dirty="0"/>
              <a:t> (κείμενα) «</a:t>
            </a:r>
            <a:r>
              <a:rPr lang="el-GR" sz="3500" dirty="0" err="1"/>
              <a:t>ὑποδηλώνουν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ἐκλογὴ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τὸ</a:t>
            </a:r>
            <a:r>
              <a:rPr lang="el-GR" sz="3500" dirty="0"/>
              <a:t> τέλος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ὑποσχέσεων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Χριστοῦ</a:t>
            </a:r>
            <a:r>
              <a:rPr lang="el-GR" sz="3500" dirty="0"/>
              <a:t>»./ </a:t>
            </a:r>
            <a:r>
              <a:rPr lang="el-GR" sz="3500" dirty="0" err="1"/>
              <a:t>Ἀκολούθως</a:t>
            </a:r>
            <a:r>
              <a:rPr lang="el-GR" sz="3500" dirty="0"/>
              <a:t>,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ἀναφορὰ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Ὑπομνήματος</a:t>
            </a:r>
            <a:r>
              <a:rPr lang="el-GR" sz="3500" dirty="0"/>
              <a:t> στρέφεται </a:t>
            </a:r>
            <a:r>
              <a:rPr lang="el-GR" sz="3500" dirty="0" err="1"/>
              <a:t>στὴν</a:t>
            </a:r>
            <a:r>
              <a:rPr lang="el-GR" sz="3500" dirty="0"/>
              <a:t> «</a:t>
            </a:r>
            <a:r>
              <a:rPr lang="el-GR" sz="3500" dirty="0" err="1"/>
              <a:t>ἐκφώνηση</a:t>
            </a:r>
            <a:r>
              <a:rPr lang="el-GR" sz="3500" dirty="0"/>
              <a:t>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σεπτῶν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θείων </a:t>
            </a:r>
            <a:r>
              <a:rPr lang="el-GR" sz="3500" dirty="0" err="1"/>
              <a:t>Εὐαγγελίων</a:t>
            </a:r>
            <a:r>
              <a:rPr lang="el-GR" sz="3500" dirty="0"/>
              <a:t>». </a:t>
            </a:r>
            <a:r>
              <a:rPr lang="el-GR" sz="3500" dirty="0" err="1"/>
              <a:t>Τὸ</a:t>
            </a:r>
            <a:r>
              <a:rPr lang="el-GR" sz="3500" dirty="0"/>
              <a:t> </a:t>
            </a:r>
            <a:r>
              <a:rPr lang="el-GR" sz="3500" dirty="0" err="1"/>
              <a:t>εὐαγγελικὸ</a:t>
            </a:r>
            <a:r>
              <a:rPr lang="el-GR" sz="3500" dirty="0"/>
              <a:t> </a:t>
            </a:r>
            <a:r>
              <a:rPr lang="el-GR" sz="3500" dirty="0" err="1"/>
              <a:t>ἀνάγνωσμα</a:t>
            </a:r>
            <a:r>
              <a:rPr lang="el-GR" sz="3500" dirty="0"/>
              <a:t> «δηλώνει </a:t>
            </a:r>
            <a:r>
              <a:rPr lang="el-GR" sz="3500" dirty="0" err="1"/>
              <a:t>τοὺς</a:t>
            </a:r>
            <a:r>
              <a:rPr lang="el-GR" sz="3500" dirty="0"/>
              <a:t> λόγους, </a:t>
            </a:r>
            <a:r>
              <a:rPr lang="el-GR" sz="3500" dirty="0" err="1"/>
              <a:t>τὶς</a:t>
            </a:r>
            <a:r>
              <a:rPr lang="el-GR" sz="3500" dirty="0"/>
              <a:t> </a:t>
            </a:r>
            <a:r>
              <a:rPr lang="el-GR" sz="3500" dirty="0" err="1"/>
              <a:t>ἐντολές</a:t>
            </a:r>
            <a:r>
              <a:rPr lang="el-GR" sz="3500" dirty="0"/>
              <a:t>, </a:t>
            </a:r>
            <a:r>
              <a:rPr lang="el-GR" sz="3500" dirty="0" err="1"/>
              <a:t>τοὺς</a:t>
            </a:r>
            <a:r>
              <a:rPr lang="el-GR" sz="3500" dirty="0"/>
              <a:t> νόμους </a:t>
            </a:r>
            <a:r>
              <a:rPr lang="el-GR" sz="3500" dirty="0" err="1"/>
              <a:t>ποὺ</a:t>
            </a:r>
            <a:r>
              <a:rPr lang="el-GR" sz="3500" dirty="0"/>
              <a:t> </a:t>
            </a:r>
            <a:r>
              <a:rPr lang="el-GR" sz="3500" dirty="0" err="1"/>
              <a:t>ἔθεσε</a:t>
            </a:r>
            <a:r>
              <a:rPr lang="el-GR" sz="3500" dirty="0"/>
              <a:t> </a:t>
            </a:r>
            <a:r>
              <a:rPr lang="el-GR" sz="3500" dirty="0" err="1"/>
              <a:t>ὁ</a:t>
            </a:r>
            <a:r>
              <a:rPr lang="el-GR" sz="3500" dirty="0"/>
              <a:t> Κύριος, </a:t>
            </a:r>
            <a:r>
              <a:rPr lang="el-GR" sz="3500" dirty="0" err="1"/>
              <a:t>τὰ</a:t>
            </a:r>
            <a:r>
              <a:rPr lang="el-GR" sz="3500" dirty="0"/>
              <a:t> Πάθη, </a:t>
            </a:r>
            <a:r>
              <a:rPr lang="el-GR" sz="3500" dirty="0" err="1"/>
              <a:t>τὴν</a:t>
            </a:r>
            <a:r>
              <a:rPr lang="el-GR" sz="3500" dirty="0"/>
              <a:t> ταφή,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Ἀνάσταση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Ἀνάληψη</a:t>
            </a:r>
            <a:r>
              <a:rPr lang="el-GR" sz="3500" dirty="0"/>
              <a:t>»./ Σύμφωνα </a:t>
            </a:r>
            <a:r>
              <a:rPr lang="el-GR" sz="3500" dirty="0" err="1"/>
              <a:t>μὲ</a:t>
            </a:r>
            <a:r>
              <a:rPr lang="el-GR" sz="3500" dirty="0"/>
              <a:t> </a:t>
            </a:r>
            <a:r>
              <a:rPr lang="el-GR" sz="3500" dirty="0" err="1"/>
              <a:t>τὸ</a:t>
            </a:r>
            <a:r>
              <a:rPr lang="el-GR" sz="3500" dirty="0"/>
              <a:t> </a:t>
            </a:r>
            <a:r>
              <a:rPr lang="el-GR" sz="3500" dirty="0" err="1"/>
              <a:t>Ὑπόμνημα</a:t>
            </a:r>
            <a:r>
              <a:rPr lang="el-GR" sz="3500" dirty="0"/>
              <a:t>, </a:t>
            </a:r>
            <a:r>
              <a:rPr lang="el-GR" sz="3500" dirty="0" err="1"/>
              <a:t>ἀμέσως</a:t>
            </a:r>
            <a:r>
              <a:rPr lang="el-GR" sz="3500" dirty="0"/>
              <a:t> </a:t>
            </a:r>
            <a:r>
              <a:rPr lang="el-GR" sz="3500" dirty="0" err="1"/>
              <a:t>μετὰ</a:t>
            </a:r>
            <a:r>
              <a:rPr lang="el-GR" sz="3500" dirty="0"/>
              <a:t> </a:t>
            </a:r>
            <a:r>
              <a:rPr lang="el-GR" sz="3500" dirty="0" err="1"/>
              <a:t>ἀπὸ</a:t>
            </a:r>
            <a:r>
              <a:rPr lang="el-GR" sz="3500" dirty="0"/>
              <a:t> </a:t>
            </a:r>
            <a:r>
              <a:rPr lang="el-GR" sz="3500" dirty="0" err="1"/>
              <a:t>τὰ</a:t>
            </a:r>
            <a:r>
              <a:rPr lang="el-GR" sz="3500" dirty="0"/>
              <a:t> </a:t>
            </a:r>
            <a:r>
              <a:rPr lang="el-GR" sz="3500" dirty="0" err="1"/>
              <a:t>ἀναγνώσματα</a:t>
            </a:r>
            <a:r>
              <a:rPr lang="el-GR" sz="3500" dirty="0"/>
              <a:t> ψάλλεται </a:t>
            </a:r>
            <a:r>
              <a:rPr lang="el-GR" sz="3500" dirty="0" err="1"/>
              <a:t>τὸ</a:t>
            </a:r>
            <a:r>
              <a:rPr lang="el-GR" sz="3500" dirty="0"/>
              <a:t> «</a:t>
            </a:r>
            <a:r>
              <a:rPr lang="el-GR" sz="3500" dirty="0" err="1"/>
              <a:t>ἀλληλούϊα</a:t>
            </a:r>
            <a:r>
              <a:rPr lang="el-GR" sz="3500" dirty="0"/>
              <a:t>», </a:t>
            </a:r>
            <a:r>
              <a:rPr lang="el-GR" sz="3500" dirty="0" err="1"/>
              <a:t>τὸ</a:t>
            </a:r>
            <a:r>
              <a:rPr lang="el-GR" sz="3500" dirty="0"/>
              <a:t> </a:t>
            </a:r>
            <a:r>
              <a:rPr lang="el-GR" sz="3500" dirty="0" err="1"/>
              <a:t>ὁποῖο</a:t>
            </a:r>
            <a:r>
              <a:rPr lang="el-GR" sz="3500" dirty="0"/>
              <a:t> </a:t>
            </a:r>
            <a:r>
              <a:rPr lang="el-GR" sz="3500" dirty="0" err="1"/>
              <a:t>εἶναι</a:t>
            </a:r>
            <a:r>
              <a:rPr lang="el-GR" sz="3500" dirty="0"/>
              <a:t> «</a:t>
            </a:r>
            <a:r>
              <a:rPr lang="el-GR" sz="3500" dirty="0" err="1"/>
              <a:t>ἀγγελικὴ</a:t>
            </a:r>
            <a:r>
              <a:rPr lang="el-GR" sz="3500" dirty="0"/>
              <a:t> </a:t>
            </a:r>
            <a:r>
              <a:rPr lang="el-GR" sz="3500" dirty="0" err="1"/>
              <a:t>ὑμνωδία</a:t>
            </a:r>
            <a:r>
              <a:rPr lang="el-GR" sz="3500" dirty="0"/>
              <a:t>» </a:t>
            </a:r>
            <a:r>
              <a:rPr lang="el-GR" sz="3500" dirty="0" err="1"/>
              <a:t>καὶ</a:t>
            </a:r>
            <a:r>
              <a:rPr lang="el-GR" sz="3500" dirty="0"/>
              <a:t> δηλώνει </a:t>
            </a:r>
            <a:r>
              <a:rPr lang="el-GR" sz="3500" dirty="0" err="1"/>
              <a:t>τὴν</a:t>
            </a:r>
            <a:r>
              <a:rPr lang="el-GR" sz="3500" dirty="0"/>
              <a:t> «</a:t>
            </a:r>
            <a:r>
              <a:rPr lang="el-GR" sz="3500" dirty="0" err="1"/>
              <a:t>ἐξύμνηση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Θεοῦ</a:t>
            </a:r>
            <a:r>
              <a:rPr lang="el-GR" sz="3500" dirty="0"/>
              <a:t>»/ </a:t>
            </a:r>
            <a:r>
              <a:rPr lang="el-GR" sz="3500" dirty="0" err="1"/>
              <a:t>Κατὰ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ὥρα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«</a:t>
            </a:r>
            <a:r>
              <a:rPr lang="el-GR" sz="3500" dirty="0" err="1"/>
              <a:t>ἀλληλούϊα</a:t>
            </a:r>
            <a:r>
              <a:rPr lang="el-GR" sz="3500" dirty="0"/>
              <a:t>» προβλέπεται θυμίαση, </a:t>
            </a:r>
            <a:r>
              <a:rPr lang="el-GR" sz="3500" dirty="0" err="1"/>
              <a:t>τὸ</a:t>
            </a:r>
            <a:r>
              <a:rPr lang="el-GR" sz="3500" dirty="0"/>
              <a:t> </a:t>
            </a:r>
            <a:r>
              <a:rPr lang="el-GR" sz="3500" dirty="0" err="1"/>
              <a:t>δὲ</a:t>
            </a:r>
            <a:r>
              <a:rPr lang="el-GR" sz="3500" dirty="0"/>
              <a:t> θυμίαμα δηλώνει «</a:t>
            </a:r>
            <a:r>
              <a:rPr lang="el-GR" sz="3500" dirty="0" err="1"/>
              <a:t>τὴ</a:t>
            </a:r>
            <a:r>
              <a:rPr lang="el-GR" sz="3500" dirty="0"/>
              <a:t> Χάρη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ἁγίου</a:t>
            </a:r>
            <a:r>
              <a:rPr lang="el-GR" sz="3500" dirty="0"/>
              <a:t> Πνεύματος,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ὁποία</a:t>
            </a:r>
            <a:r>
              <a:rPr lang="el-GR" sz="3500" dirty="0"/>
              <a:t> δόθηκε </a:t>
            </a:r>
            <a:r>
              <a:rPr lang="el-GR" sz="3500" dirty="0" err="1"/>
              <a:t>στοὺς</a:t>
            </a:r>
            <a:r>
              <a:rPr lang="el-GR" sz="3500" dirty="0"/>
              <a:t> </a:t>
            </a:r>
            <a:r>
              <a:rPr lang="el-GR" sz="3500" dirty="0" err="1"/>
              <a:t>Μαθητὲς</a:t>
            </a:r>
            <a:r>
              <a:rPr lang="el-GR" sz="3500" dirty="0"/>
              <a:t> </a:t>
            </a:r>
            <a:r>
              <a:rPr lang="el-GR" sz="3500" dirty="0" err="1"/>
              <a:t>ὅταν</a:t>
            </a:r>
            <a:r>
              <a:rPr lang="el-GR" sz="3500" dirty="0"/>
              <a:t> </a:t>
            </a:r>
            <a:r>
              <a:rPr lang="el-GR" sz="3500" dirty="0" err="1"/>
              <a:t>τοὺς</a:t>
            </a:r>
            <a:r>
              <a:rPr lang="el-GR" sz="3500" dirty="0"/>
              <a:t> </a:t>
            </a:r>
            <a:r>
              <a:rPr lang="el-GR" sz="3500" dirty="0" err="1"/>
              <a:t>ἀπέστειλε</a:t>
            </a:r>
            <a:r>
              <a:rPr lang="el-GR" sz="3500" dirty="0"/>
              <a:t> </a:t>
            </a:r>
            <a:r>
              <a:rPr lang="el-GR" sz="3500" dirty="0" err="1"/>
              <a:t>νὰ</a:t>
            </a:r>
            <a:r>
              <a:rPr lang="el-GR" sz="3500" dirty="0"/>
              <a:t> θεραπεύσουν </a:t>
            </a:r>
            <a:r>
              <a:rPr lang="el-GR" sz="3500" dirty="0" err="1"/>
              <a:t>πᾶσα</a:t>
            </a:r>
            <a:r>
              <a:rPr lang="el-GR" sz="3500" dirty="0"/>
              <a:t> νόσο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πᾶσα</a:t>
            </a:r>
            <a:r>
              <a:rPr lang="el-GR" sz="3500" dirty="0"/>
              <a:t> μαλακία </a:t>
            </a:r>
            <a:r>
              <a:rPr lang="el-GR" sz="3500" dirty="0" err="1"/>
              <a:t>στὸν</a:t>
            </a:r>
            <a:r>
              <a:rPr lang="el-GR" sz="3500" dirty="0"/>
              <a:t> </a:t>
            </a:r>
            <a:r>
              <a:rPr lang="el-GR" sz="3500" dirty="0" err="1"/>
              <a:t>Ἰσραήλ</a:t>
            </a:r>
            <a:r>
              <a:rPr lang="el-GR" sz="3500" dirty="0"/>
              <a:t>»/ </a:t>
            </a:r>
            <a:r>
              <a:rPr lang="el-GR" sz="3500" dirty="0" err="1"/>
              <a:t>Μετὰ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ἀνάγνωση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Εὐαγγελίου</a:t>
            </a:r>
            <a:r>
              <a:rPr lang="el-GR" sz="3500" dirty="0"/>
              <a:t> </a:t>
            </a:r>
            <a:endParaRPr lang="en-GR" sz="35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777104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54461-EFFB-8E44-96EE-2A5C15FA9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6" y="1"/>
            <a:ext cx="11292254" cy="7033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A3340-F975-8D4B-8075-BF2BB66A1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6" y="158261"/>
            <a:ext cx="12019085" cy="65766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 err="1"/>
              <a:t>ἀναπέμπονται</a:t>
            </a:r>
            <a:r>
              <a:rPr lang="el-GR" sz="3200" dirty="0"/>
              <a:t> «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αἰτήσεις</a:t>
            </a:r>
            <a:r>
              <a:rPr lang="el-GR" sz="3200" dirty="0"/>
              <a:t> μέχρι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χερουβικὸ</a:t>
            </a:r>
            <a:r>
              <a:rPr lang="el-GR" sz="3200" dirty="0"/>
              <a:t> </a:t>
            </a:r>
            <a:r>
              <a:rPr lang="el-GR" sz="3200" dirty="0" err="1"/>
              <a:t>ὕμνο</a:t>
            </a:r>
            <a:r>
              <a:rPr lang="el-GR" sz="3200" dirty="0"/>
              <a:t>»,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«</a:t>
            </a:r>
            <a:r>
              <a:rPr lang="el-GR" sz="3200" dirty="0" err="1"/>
              <a:t>ὑποδηλώνουν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ἐπὶ</a:t>
            </a:r>
            <a:r>
              <a:rPr lang="el-GR" sz="3200" dirty="0"/>
              <a:t> τριετία διδασκαλία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κατήχηση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προετοιμαζομένων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Βάπτισμα»./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αὐτό</a:t>
            </a:r>
            <a:r>
              <a:rPr lang="el-GR" sz="3200" dirty="0"/>
              <a:t> </a:t>
            </a:r>
            <a:r>
              <a:rPr lang="el-GR" sz="3200" dirty="0" err="1"/>
              <a:t>ἀποχωροῦν</a:t>
            </a:r>
            <a:r>
              <a:rPr lang="el-GR" sz="3200" dirty="0"/>
              <a:t> (</a:t>
            </a:r>
            <a:r>
              <a:rPr lang="el-GR" sz="3200" dirty="0" err="1"/>
              <a:t>ὅπως</a:t>
            </a:r>
            <a:r>
              <a:rPr lang="el-GR" sz="3200" dirty="0"/>
              <a:t> τονίζει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) </a:t>
            </a:r>
            <a:r>
              <a:rPr lang="el-GR" sz="3200" dirty="0" err="1"/>
              <a:t>οἱ</a:t>
            </a:r>
            <a:r>
              <a:rPr lang="el-GR" sz="3200" dirty="0"/>
              <a:t> κατηχούμενοι,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ὁποῖοι</a:t>
            </a:r>
            <a:r>
              <a:rPr lang="el-GR" sz="3200" dirty="0"/>
              <a:t> «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ἔχουν</a:t>
            </a:r>
            <a:r>
              <a:rPr lang="el-GR" sz="3200" dirty="0"/>
              <a:t> </a:t>
            </a:r>
            <a:r>
              <a:rPr lang="el-GR" sz="3200" dirty="0" err="1"/>
              <a:t>ἀκόμα</a:t>
            </a:r>
            <a:r>
              <a:rPr lang="el-GR" sz="3200" dirty="0"/>
              <a:t> </a:t>
            </a:r>
            <a:r>
              <a:rPr lang="el-GR" sz="3200" dirty="0" err="1"/>
              <a:t>ἀξιωθεῖ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μυστηρίων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»,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ἀρχιερέας</a:t>
            </a:r>
            <a:r>
              <a:rPr lang="el-GR" sz="3200" dirty="0"/>
              <a:t> προσεύχεται </a:t>
            </a:r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αὐτούς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πιστούς.</a:t>
            </a:r>
          </a:p>
          <a:p>
            <a:pPr marL="0" indent="0">
              <a:buNone/>
            </a:pPr>
            <a:r>
              <a:rPr lang="el-GR" sz="3200" dirty="0"/>
              <a:t>     * ζ) </a:t>
            </a:r>
            <a:r>
              <a:rPr lang="el-GR" sz="3200" dirty="0" err="1"/>
              <a:t>Ἡ</a:t>
            </a:r>
            <a:r>
              <a:rPr lang="el-GR" sz="3200" dirty="0"/>
              <a:t> Μεγάλη </a:t>
            </a:r>
            <a:r>
              <a:rPr lang="el-GR" sz="3200" dirty="0" err="1"/>
              <a:t>Εἴσοδος</a:t>
            </a:r>
            <a:r>
              <a:rPr lang="el-GR" sz="3200" dirty="0"/>
              <a:t>: </a:t>
            </a:r>
            <a:r>
              <a:rPr lang="el-GR" sz="3200" dirty="0" err="1"/>
              <a:t>Ἡ</a:t>
            </a:r>
            <a:r>
              <a:rPr lang="el-GR" sz="3200" dirty="0"/>
              <a:t> διαδικασία </a:t>
            </a:r>
            <a:r>
              <a:rPr lang="el-GR" sz="3200" dirty="0" err="1"/>
              <a:t>τῆς</a:t>
            </a:r>
            <a:r>
              <a:rPr lang="el-GR" sz="3200" dirty="0"/>
              <a:t> Μεγάλης </a:t>
            </a:r>
            <a:r>
              <a:rPr lang="el-GR" sz="3200" dirty="0" err="1"/>
              <a:t>Εἰσόδου</a:t>
            </a:r>
            <a:r>
              <a:rPr lang="el-GR" sz="3200" dirty="0"/>
              <a:t> </a:t>
            </a:r>
            <a:r>
              <a:rPr lang="el-GR" sz="3200" dirty="0" err="1"/>
              <a:t>μαρτυρεῖται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«μετάθεση </a:t>
            </a:r>
            <a:r>
              <a:rPr lang="el-GR" sz="3200" dirty="0" err="1"/>
              <a:t>τοῦ</a:t>
            </a:r>
            <a:r>
              <a:rPr lang="el-GR" sz="3200" dirty="0"/>
              <a:t> Σώματος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Δεσποτικοῦ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προθέσεως»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εἰσόδου</a:t>
            </a:r>
            <a:r>
              <a:rPr lang="el-GR" sz="3200" dirty="0"/>
              <a:t> του </a:t>
            </a:r>
            <a:r>
              <a:rPr lang="el-GR" sz="3200" dirty="0" err="1"/>
              <a:t>στὸ</a:t>
            </a:r>
            <a:r>
              <a:rPr lang="el-GR" sz="3200" dirty="0"/>
              <a:t> θυσιαστήριο», ψαλλομένου «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χερουβικοῦ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»./ </a:t>
            </a:r>
            <a:r>
              <a:rPr lang="el-GR" sz="3200" dirty="0" err="1"/>
              <a:t>Οἱ</a:t>
            </a:r>
            <a:r>
              <a:rPr lang="el-GR" sz="3200" dirty="0"/>
              <a:t> μαρτυρίες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Ὑπομνήματος</a:t>
            </a:r>
            <a:r>
              <a:rPr lang="el-GR" sz="3200" dirty="0"/>
              <a:t> </a:t>
            </a:r>
            <a:r>
              <a:rPr lang="el-GR" sz="3200" dirty="0" err="1"/>
              <a:t>ἀποκαλύπτουν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μεταφορὰ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Τιμίων Δώρων </a:t>
            </a:r>
            <a:r>
              <a:rPr lang="el-GR" sz="3200" dirty="0" err="1"/>
              <a:t>πραγματοποιεῖτο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τελετουργικὴ</a:t>
            </a:r>
            <a:r>
              <a:rPr lang="el-GR" sz="3200" dirty="0"/>
              <a:t> λαμπρότητα, </a:t>
            </a:r>
            <a:r>
              <a:rPr lang="el-GR" sz="3200" dirty="0" err="1"/>
              <a:t>ἐφόσον</a:t>
            </a:r>
            <a:r>
              <a:rPr lang="el-GR" sz="3200" dirty="0"/>
              <a:t> προβλεπόταν </a:t>
            </a:r>
            <a:r>
              <a:rPr lang="el-GR" sz="3200" dirty="0" err="1"/>
              <a:t>ἕνας</a:t>
            </a:r>
            <a:r>
              <a:rPr lang="el-GR" sz="3200" dirty="0"/>
              <a:t> </a:t>
            </a:r>
            <a:r>
              <a:rPr lang="el-GR" sz="3200" dirty="0" err="1"/>
              <a:t>ἀριθμὸς</a:t>
            </a:r>
            <a:r>
              <a:rPr lang="el-GR" sz="3200" dirty="0"/>
              <a:t> διακόνων </a:t>
            </a:r>
            <a:r>
              <a:rPr lang="el-GR" sz="3200" dirty="0" err="1"/>
              <a:t>ποὺ</a:t>
            </a:r>
            <a:r>
              <a:rPr lang="el-GR" sz="3200" dirty="0"/>
              <a:t> συνόδευαν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εἰσοδευτικὴ</a:t>
            </a:r>
            <a:r>
              <a:rPr lang="el-GR" sz="3200" dirty="0"/>
              <a:t> πομπή./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ἐνδιαφέρον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ἐντοπίζεται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συμβολικὴ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0174513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013AE-8059-9D4D-8EF7-4B640D936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6154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50C04-018A-4B41-AEC8-8F7BC08C1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8" y="175846"/>
            <a:ext cx="11992706" cy="6506308"/>
          </a:xfrm>
        </p:spPr>
        <p:txBody>
          <a:bodyPr/>
          <a:lstStyle/>
          <a:p>
            <a:pPr marL="0" indent="0">
              <a:buNone/>
            </a:pPr>
            <a:r>
              <a:rPr lang="el-GR" sz="3200" dirty="0" err="1"/>
              <a:t>Ὑπομνήματος</a:t>
            </a:r>
            <a:r>
              <a:rPr lang="el-GR" sz="3200" dirty="0"/>
              <a:t> </a:t>
            </a:r>
            <a:r>
              <a:rPr lang="el-GR" sz="3200" dirty="0" err="1"/>
              <a:t>σχετικῶς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ἀπόθεση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Τιμίων Δώρων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ἁγία</a:t>
            </a:r>
            <a:r>
              <a:rPr lang="el-GR" sz="3200" dirty="0"/>
              <a:t> Τράπεζα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Μεγάλη </a:t>
            </a:r>
            <a:r>
              <a:rPr lang="el-GR" sz="3200" dirty="0" err="1"/>
              <a:t>Εἴσοδο</a:t>
            </a:r>
            <a:r>
              <a:rPr lang="el-GR" sz="3200" dirty="0"/>
              <a:t>: </a:t>
            </a:r>
            <a:r>
              <a:rPr lang="el-GR" sz="3200" dirty="0" err="1"/>
              <a:t>ἀποτελεῖ</a:t>
            </a:r>
            <a:r>
              <a:rPr lang="el-GR" sz="3200" dirty="0"/>
              <a:t> «μίμηση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ἐστρωμένου</a:t>
            </a:r>
            <a:r>
              <a:rPr lang="el-GR" sz="3200" dirty="0"/>
              <a:t> </a:t>
            </a:r>
            <a:r>
              <a:rPr lang="el-GR" sz="3200" dirty="0" err="1"/>
              <a:t>ἀνωγέου</a:t>
            </a:r>
            <a:r>
              <a:rPr lang="el-GR" sz="3200" dirty="0"/>
              <a:t>» (</a:t>
            </a:r>
            <a:r>
              <a:rPr lang="el-GR" sz="3200" dirty="0" err="1"/>
              <a:t>δηλαδὴ</a:t>
            </a:r>
            <a:r>
              <a:rPr lang="el-GR" sz="3200" dirty="0"/>
              <a:t> συμβολίζει </a:t>
            </a:r>
            <a:r>
              <a:rPr lang="el-GR" sz="3200" dirty="0" err="1"/>
              <a:t>τὴν</a:t>
            </a:r>
            <a:r>
              <a:rPr lang="el-GR" sz="3200" dirty="0"/>
              <a:t> τράπεζα,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εἶχε</a:t>
            </a:r>
            <a:r>
              <a:rPr lang="el-GR" sz="3200" dirty="0"/>
              <a:t> </a:t>
            </a:r>
            <a:r>
              <a:rPr lang="el-GR" sz="3200" dirty="0" err="1"/>
              <a:t>προετοιμαστεῖ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ἐπιτέλεση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Μυστικοῦ</a:t>
            </a:r>
            <a:r>
              <a:rPr lang="el-GR" sz="3200" dirty="0"/>
              <a:t> Δείπνου), παραλλήλως </a:t>
            </a:r>
            <a:r>
              <a:rPr lang="el-GR" sz="3200" dirty="0" err="1"/>
              <a:t>ὅμως</a:t>
            </a:r>
            <a:r>
              <a:rPr lang="el-GR" sz="3200" dirty="0"/>
              <a:t> συμβολίζει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ὕψωση</a:t>
            </a:r>
            <a:r>
              <a:rPr lang="el-GR" sz="3200" dirty="0"/>
              <a:t>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Σταυροῦ</a:t>
            </a:r>
            <a:r>
              <a:rPr lang="el-GR" sz="3200" dirty="0"/>
              <a:t>»· «</a:t>
            </a:r>
            <a:r>
              <a:rPr lang="el-GR" sz="3200" dirty="0" err="1"/>
              <a:t>στὸ</a:t>
            </a:r>
            <a:r>
              <a:rPr lang="el-GR" sz="3200" dirty="0"/>
              <a:t> τέλος», </a:t>
            </a:r>
            <a:r>
              <a:rPr lang="el-GR" sz="3200" dirty="0" err="1"/>
              <a:t>ὅμως</a:t>
            </a:r>
            <a:r>
              <a:rPr lang="el-GR" sz="3200" dirty="0"/>
              <a:t>, συμβολίζει «</a:t>
            </a:r>
            <a:r>
              <a:rPr lang="el-GR" sz="3200" dirty="0" err="1"/>
              <a:t>τὴν</a:t>
            </a:r>
            <a:r>
              <a:rPr lang="el-GR" sz="3200" dirty="0"/>
              <a:t> ταφή»,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ἀνάσταση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ἀνάληψη</a:t>
            </a:r>
            <a:r>
              <a:rPr lang="el-GR" sz="3200" dirty="0"/>
              <a:t>».</a:t>
            </a:r>
          </a:p>
          <a:p>
            <a:pPr marL="0" indent="0">
              <a:buNone/>
            </a:pPr>
            <a:r>
              <a:rPr lang="el-GR" sz="3200" dirty="0"/>
              <a:t>     * η) </a:t>
            </a:r>
            <a:r>
              <a:rPr lang="el-GR" sz="3200" dirty="0" err="1"/>
              <a:t>Τὸ</a:t>
            </a:r>
            <a:r>
              <a:rPr lang="el-GR" sz="3200" dirty="0"/>
              <a:t> Σύμβολο </a:t>
            </a:r>
            <a:r>
              <a:rPr lang="el-GR" sz="3200" dirty="0" err="1"/>
              <a:t>τῆς</a:t>
            </a:r>
            <a:r>
              <a:rPr lang="el-GR" sz="3200" dirty="0"/>
              <a:t> Πίστεως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: </a:t>
            </a:r>
            <a:r>
              <a:rPr lang="el-GR" sz="3200" dirty="0" err="1"/>
              <a:t>Ἀμέσως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Μ. </a:t>
            </a:r>
            <a:r>
              <a:rPr lang="el-GR" sz="3200" dirty="0" err="1"/>
              <a:t>Εἴσοδο</a:t>
            </a:r>
            <a:r>
              <a:rPr lang="el-GR" sz="3200" dirty="0"/>
              <a:t> μνημονεύεται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ἀρχιερέως</a:t>
            </a:r>
            <a:r>
              <a:rPr lang="el-GR" sz="3200" dirty="0"/>
              <a:t>,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«</a:t>
            </a:r>
            <a:r>
              <a:rPr lang="el-GR" sz="3200" dirty="0" err="1"/>
              <a:t>εὔχεται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ἑαυτό</a:t>
            </a:r>
            <a:r>
              <a:rPr lang="el-GR" sz="3200" dirty="0"/>
              <a:t> του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λαό»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i="1" dirty="0" err="1"/>
              <a:t>αἰτεῖται</a:t>
            </a:r>
            <a:r>
              <a:rPr lang="el-GR" sz="3200" i="1" dirty="0"/>
              <a:t> </a:t>
            </a:r>
            <a:r>
              <a:rPr lang="el-GR" sz="3200" i="1" dirty="0" err="1"/>
              <a:t>εὐπρόσδεκτον</a:t>
            </a:r>
            <a:r>
              <a:rPr lang="el-GR" sz="3200" i="1" dirty="0"/>
              <a:t> γενέσθαι </a:t>
            </a:r>
            <a:r>
              <a:rPr lang="el-GR" sz="3200" i="1" dirty="0" err="1"/>
              <a:t>τὴν</a:t>
            </a:r>
            <a:r>
              <a:rPr lang="el-GR" sz="3200" i="1" dirty="0"/>
              <a:t> </a:t>
            </a:r>
            <a:r>
              <a:rPr lang="el-GR" sz="3200" i="1" dirty="0" err="1"/>
              <a:t>προτεθεῖσαν</a:t>
            </a:r>
            <a:r>
              <a:rPr lang="el-GR" sz="3200" i="1" dirty="0"/>
              <a:t> </a:t>
            </a:r>
            <a:r>
              <a:rPr lang="el-GR" sz="3200" i="1" dirty="0" err="1"/>
              <a:t>τῷ</a:t>
            </a:r>
            <a:r>
              <a:rPr lang="el-GR" sz="3200" i="1" dirty="0"/>
              <a:t> </a:t>
            </a:r>
            <a:r>
              <a:rPr lang="el-GR" sz="3200" i="1" dirty="0" err="1"/>
              <a:t>Θεῷ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Πατρὶ</a:t>
            </a:r>
            <a:r>
              <a:rPr lang="el-GR" sz="3200" i="1" dirty="0"/>
              <a:t> </a:t>
            </a:r>
            <a:r>
              <a:rPr lang="el-GR" sz="3200" i="1" dirty="0" err="1"/>
              <a:t>θυσίαν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θυομένου</a:t>
            </a:r>
            <a:r>
              <a:rPr lang="el-GR" sz="3200" i="1" dirty="0"/>
              <a:t> </a:t>
            </a:r>
            <a:r>
              <a:rPr lang="el-GR" sz="3200" i="1" dirty="0" err="1"/>
              <a:t>μονογενοῦς</a:t>
            </a:r>
            <a:r>
              <a:rPr lang="el-GR" sz="3200" i="1" dirty="0"/>
              <a:t> </a:t>
            </a:r>
            <a:r>
              <a:rPr lang="el-GR" sz="3200" i="1" dirty="0" err="1"/>
              <a:t>Υἱοῦ</a:t>
            </a:r>
            <a:r>
              <a:rPr lang="el-GR" sz="3200" i="1" dirty="0"/>
              <a:t> </a:t>
            </a:r>
            <a:r>
              <a:rPr lang="el-GR" sz="3200" i="1" dirty="0" err="1"/>
              <a:t>αὐτοῦ</a:t>
            </a:r>
            <a:r>
              <a:rPr lang="el-GR" sz="3200" i="1" dirty="0"/>
              <a:t>./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μνημονεύεται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διακονικὴ</a:t>
            </a:r>
            <a:r>
              <a:rPr lang="el-GR" sz="3200" dirty="0"/>
              <a:t> πρόσκληση «</a:t>
            </a:r>
            <a:r>
              <a:rPr lang="el-GR" sz="3200" dirty="0" err="1"/>
              <a:t>Ἀγαπήσωμεν</a:t>
            </a:r>
            <a:r>
              <a:rPr lang="el-GR" sz="3200" dirty="0"/>
              <a:t> </a:t>
            </a:r>
            <a:r>
              <a:rPr lang="el-GR" sz="3200" dirty="0" err="1"/>
              <a:t>ἀλλήλους</a:t>
            </a:r>
            <a:r>
              <a:rPr lang="el-GR" sz="3200" dirty="0"/>
              <a:t>», </a:t>
            </a:r>
            <a:r>
              <a:rPr lang="el-GR" sz="3200" dirty="0" err="1"/>
              <a:t>μέσῳ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ὁποίας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προβάλλει «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αἰσθητὸ</a:t>
            </a:r>
            <a:r>
              <a:rPr lang="el-GR" sz="3200" dirty="0"/>
              <a:t> </a:t>
            </a:r>
            <a:r>
              <a:rPr lang="el-GR" sz="3200" dirty="0" err="1"/>
              <a:t>ἀσπασμό</a:t>
            </a:r>
            <a:r>
              <a:rPr lang="el-GR" sz="3200" dirty="0"/>
              <a:t>»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εἰσδοχὴ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καρδιὰ</a:t>
            </a:r>
            <a:r>
              <a:rPr lang="el-GR" sz="3200" dirty="0"/>
              <a:t>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νοητῆς</a:t>
            </a:r>
            <a:r>
              <a:rPr lang="el-GR" sz="3200" dirty="0"/>
              <a:t> δυνάμεως,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ἐξορίζει</a:t>
            </a:r>
            <a:r>
              <a:rPr lang="el-GR" sz="3200" dirty="0"/>
              <a:t> κάθε μνησικακία»./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ἑπόμενη</a:t>
            </a:r>
            <a:r>
              <a:rPr lang="el-GR" sz="3200" dirty="0"/>
              <a:t> </a:t>
            </a:r>
            <a:endParaRPr lang="en-GR" sz="3200" dirty="0"/>
          </a:p>
          <a:p>
            <a:pPr marL="0" indent="0">
              <a:buNone/>
            </a:pPr>
            <a:endParaRPr lang="en-GR" sz="3200" dirty="0"/>
          </a:p>
          <a:p>
            <a:pPr marL="0" indent="0">
              <a:buNone/>
            </a:pPr>
            <a:endParaRPr lang="en-GR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7384660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34FAF-CED7-5F4F-928E-090A06B4B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7033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BC847-D79F-3B4F-87C4-34750A481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7" y="167053"/>
            <a:ext cx="11975123" cy="65854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 err="1"/>
              <a:t>διακονικὴ</a:t>
            </a:r>
            <a:r>
              <a:rPr lang="el-GR" sz="3200" dirty="0"/>
              <a:t> προτροπή (</a:t>
            </a:r>
            <a:r>
              <a:rPr lang="el-GR" sz="3200" i="1" dirty="0" err="1"/>
              <a:t>Τὰς</a:t>
            </a:r>
            <a:r>
              <a:rPr lang="el-GR" sz="3200" i="1" dirty="0"/>
              <a:t> θύρας </a:t>
            </a:r>
            <a:r>
              <a:rPr lang="el-GR" sz="3200" i="1" dirty="0" err="1"/>
              <a:t>τὰς</a:t>
            </a:r>
            <a:r>
              <a:rPr lang="el-GR" sz="3200" i="1" dirty="0"/>
              <a:t> θύρας </a:t>
            </a:r>
            <a:r>
              <a:rPr lang="el-GR" sz="3200" i="1" dirty="0" err="1"/>
              <a:t>ἐν</a:t>
            </a:r>
            <a:r>
              <a:rPr lang="el-GR" sz="3200" i="1" dirty="0"/>
              <a:t> </a:t>
            </a:r>
            <a:r>
              <a:rPr lang="el-GR" sz="3200" i="1" dirty="0" err="1"/>
              <a:t>σοφίᾳ</a:t>
            </a:r>
            <a:r>
              <a:rPr lang="el-GR" sz="3200" i="1" dirty="0"/>
              <a:t> </a:t>
            </a:r>
            <a:r>
              <a:rPr lang="el-GR" sz="3200" i="1" dirty="0" err="1"/>
              <a:t>πρόσχωμεν</a:t>
            </a:r>
            <a:r>
              <a:rPr lang="el-GR" sz="3200" dirty="0"/>
              <a:t>)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μία </a:t>
            </a:r>
            <a:r>
              <a:rPr lang="el-GR" sz="3200" dirty="0" err="1"/>
              <a:t>συμβολικὴ</a:t>
            </a:r>
            <a:r>
              <a:rPr lang="el-GR" sz="3200" dirty="0"/>
              <a:t> παραίνεση,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παραπέμπει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ἀνάγκη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προσφέρουμε </a:t>
            </a:r>
            <a:r>
              <a:rPr lang="el-GR" sz="3200" dirty="0" err="1"/>
              <a:t>τὴ</a:t>
            </a:r>
            <a:r>
              <a:rPr lang="el-GR" sz="3200" dirty="0"/>
              <a:t> θυσία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καθαρὴ</a:t>
            </a:r>
            <a:r>
              <a:rPr lang="el-GR" sz="3200" dirty="0"/>
              <a:t> καρδιά, </a:t>
            </a:r>
            <a:r>
              <a:rPr lang="el-GR" sz="3200" dirty="0" err="1"/>
              <a:t>δηλαδὴ</a:t>
            </a:r>
            <a:r>
              <a:rPr lang="el-GR" sz="3200" dirty="0"/>
              <a:t> «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μὴν</a:t>
            </a:r>
            <a:r>
              <a:rPr lang="el-GR" sz="3200" dirty="0"/>
              <a:t> </a:t>
            </a:r>
            <a:r>
              <a:rPr lang="el-GR" sz="3200" dirty="0" err="1"/>
              <a:t>τολμοῦμε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ἐπιτέλεση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ἁγίων</a:t>
            </a:r>
            <a:r>
              <a:rPr lang="el-GR" sz="3200" dirty="0"/>
              <a:t> </a:t>
            </a:r>
            <a:r>
              <a:rPr lang="el-GR" sz="3200" dirty="0" err="1"/>
              <a:t>ἀσόφως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ἀλογίστως</a:t>
            </a:r>
            <a:r>
              <a:rPr lang="el-GR" sz="3200" dirty="0"/>
              <a:t>»./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 </a:t>
            </a:r>
            <a:r>
              <a:rPr lang="el-GR" sz="3200" dirty="0" err="1"/>
              <a:t>ἀναλύει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ὅρου</a:t>
            </a:r>
            <a:r>
              <a:rPr lang="el-GR" sz="3200" dirty="0"/>
              <a:t> «</a:t>
            </a:r>
            <a:r>
              <a:rPr lang="el-GR" sz="3200" dirty="0" err="1"/>
              <a:t>ἀναφορά</a:t>
            </a:r>
            <a:r>
              <a:rPr lang="el-GR" sz="3200" dirty="0"/>
              <a:t>»: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«θεώρηση» </a:t>
            </a:r>
            <a:r>
              <a:rPr lang="el-GR" sz="3200" dirty="0" err="1"/>
              <a:t>τῶν</a:t>
            </a:r>
            <a:r>
              <a:rPr lang="el-GR" sz="3200" dirty="0"/>
              <a:t> πρωτοτύπων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«τελούμενα σύμβολα»· </a:t>
            </a:r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χαρακτήρας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ἀναφορᾶς</a:t>
            </a:r>
            <a:r>
              <a:rPr lang="el-GR" sz="3200" dirty="0"/>
              <a:t>» </a:t>
            </a:r>
            <a:r>
              <a:rPr lang="el-GR" sz="3200" dirty="0" err="1"/>
              <a:t>θεωρεῖται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«δεικτικός»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ὁμοιωματικός</a:t>
            </a:r>
            <a:r>
              <a:rPr lang="el-GR" sz="3200" dirty="0"/>
              <a:t>»,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παραπεμπτικὸς</a:t>
            </a:r>
            <a:r>
              <a:rPr lang="el-GR" sz="3200" dirty="0"/>
              <a:t> κάποιων </a:t>
            </a:r>
            <a:r>
              <a:rPr lang="el-GR" sz="3200" dirty="0" err="1"/>
              <a:t>ἀληθειῶν</a:t>
            </a:r>
            <a:r>
              <a:rPr lang="el-GR" sz="3200" dirty="0"/>
              <a:t>./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ἀναφορᾶς</a:t>
            </a:r>
            <a:r>
              <a:rPr lang="el-GR" sz="3200" dirty="0"/>
              <a:t>» παραπέμπει </a:t>
            </a:r>
            <a:r>
              <a:rPr lang="el-GR" sz="3200" dirty="0" err="1"/>
              <a:t>στὴ</a:t>
            </a:r>
            <a:r>
              <a:rPr lang="el-GR" sz="3200" dirty="0"/>
              <a:t> «θεώρηση» </a:t>
            </a:r>
            <a:r>
              <a:rPr lang="el-GR" sz="3200" dirty="0" err="1"/>
              <a:t>τοῦ</a:t>
            </a:r>
            <a:r>
              <a:rPr lang="el-GR" sz="3200" dirty="0"/>
              <a:t> Πάθους </a:t>
            </a:r>
            <a:r>
              <a:rPr lang="el-GR" sz="3200" dirty="0" err="1"/>
              <a:t>τοῦ</a:t>
            </a:r>
            <a:r>
              <a:rPr lang="el-GR" sz="3200" dirty="0"/>
              <a:t> Κυρίου· </a:t>
            </a:r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ὥρα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ἀναφορᾶς</a:t>
            </a:r>
            <a:r>
              <a:rPr lang="el-GR" sz="3200" dirty="0"/>
              <a:t>» </a:t>
            </a:r>
            <a:r>
              <a:rPr lang="el-GR" sz="3200" dirty="0" err="1"/>
              <a:t>ὁ</a:t>
            </a:r>
            <a:r>
              <a:rPr lang="el-GR" sz="3200" dirty="0"/>
              <a:t> Θεάνθρωπος </a:t>
            </a:r>
            <a:r>
              <a:rPr lang="el-GR" sz="3200" dirty="0" err="1"/>
              <a:t>ἐμφανίζεται</a:t>
            </a:r>
            <a:r>
              <a:rPr lang="en-GR" sz="3200" dirty="0"/>
              <a:t> </a:t>
            </a:r>
            <a:r>
              <a:rPr lang="el-GR" sz="3200" dirty="0"/>
              <a:t>  </a:t>
            </a:r>
            <a:r>
              <a:rPr lang="el-GR" sz="3200" dirty="0" err="1"/>
              <a:t>ὡς</a:t>
            </a:r>
            <a:r>
              <a:rPr lang="el-GR" sz="3200" dirty="0"/>
              <a:t> «πάσχων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ἡμῶν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ἐμεῖς</a:t>
            </a:r>
            <a:r>
              <a:rPr lang="el-GR" sz="3200" dirty="0"/>
              <a:t> συμμετέχουμε </a:t>
            </a:r>
            <a:r>
              <a:rPr lang="el-GR" sz="3200" dirty="0" err="1"/>
              <a:t>στὸ</a:t>
            </a:r>
            <a:r>
              <a:rPr lang="el-GR" sz="3200" dirty="0"/>
              <a:t> συγκεκριμένο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«τρέμοντας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δακρύοντας</a:t>
            </a:r>
            <a:r>
              <a:rPr lang="el-GR" sz="3200" dirty="0"/>
              <a:t>»./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ἀκολούθως</a:t>
            </a:r>
            <a:r>
              <a:rPr lang="el-GR" sz="3200" dirty="0"/>
              <a:t> </a:t>
            </a:r>
            <a:r>
              <a:rPr lang="el-GR" sz="3200" dirty="0" err="1"/>
              <a:t>ἐκθέτει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«διάλογο»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ἀρχιερέως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λαοῦ</a:t>
            </a:r>
            <a:r>
              <a:rPr lang="el-GR" sz="3200" dirty="0"/>
              <a:t>: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ἀρχιερέας</a:t>
            </a:r>
            <a:r>
              <a:rPr lang="el-GR" sz="3200" dirty="0"/>
              <a:t> </a:t>
            </a:r>
            <a:r>
              <a:rPr lang="el-GR" sz="3200" dirty="0" err="1"/>
              <a:t>προσφωνεῖ</a:t>
            </a:r>
            <a:r>
              <a:rPr lang="el-GR" sz="3200" dirty="0"/>
              <a:t>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ἄνω</a:t>
            </a:r>
            <a:r>
              <a:rPr lang="el-GR" sz="3200" dirty="0"/>
              <a:t> </a:t>
            </a:r>
            <a:r>
              <a:rPr lang="el-GR" sz="3200" dirty="0" err="1"/>
              <a:t>τὰς</a:t>
            </a:r>
            <a:r>
              <a:rPr lang="el-GR" sz="3200" dirty="0"/>
              <a:t> καρδίας </a:t>
            </a:r>
            <a:r>
              <a:rPr lang="el-GR" sz="3200" dirty="0" err="1"/>
              <a:t>ἔχειν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ὅλον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νοῦν</a:t>
            </a:r>
            <a:r>
              <a:rPr lang="el-GR" sz="3200" dirty="0"/>
              <a:t>»,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2856617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230BA-712D-684D-92AC-A0F0BEA30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8792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9D5C3-8062-0646-A7B0-5BBC2D6F6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5" y="175846"/>
            <a:ext cx="11992707" cy="65590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 err="1"/>
              <a:t>πιστοὶ</a:t>
            </a:r>
            <a:r>
              <a:rPr lang="el-GR" sz="3200" dirty="0"/>
              <a:t> «</a:t>
            </a:r>
            <a:r>
              <a:rPr lang="el-GR" sz="3200" dirty="0" err="1"/>
              <a:t>ἐπαγγέλλονται</a:t>
            </a:r>
            <a:r>
              <a:rPr lang="el-GR" sz="3200" dirty="0"/>
              <a:t> </a:t>
            </a:r>
            <a:r>
              <a:rPr lang="el-GR" sz="3200" dirty="0" err="1"/>
              <a:t>προσφέρειν</a:t>
            </a:r>
            <a:r>
              <a:rPr lang="el-GR" sz="3200" dirty="0"/>
              <a:t> </a:t>
            </a:r>
            <a:r>
              <a:rPr lang="el-GR" sz="3200" dirty="0" err="1"/>
              <a:t>πρῶτον</a:t>
            </a:r>
            <a:r>
              <a:rPr lang="el-GR" sz="3200" dirty="0"/>
              <a:t> </a:t>
            </a:r>
            <a:r>
              <a:rPr lang="el-GR" sz="3200" dirty="0" err="1"/>
              <a:t>μὲν</a:t>
            </a:r>
            <a:r>
              <a:rPr lang="el-GR" sz="3200" dirty="0"/>
              <a:t> </a:t>
            </a:r>
            <a:r>
              <a:rPr lang="el-GR" sz="3200" dirty="0" err="1"/>
              <a:t>ἔλεον</a:t>
            </a:r>
            <a:r>
              <a:rPr lang="el-GR" sz="3200" dirty="0"/>
              <a:t>, </a:t>
            </a:r>
            <a:r>
              <a:rPr lang="el-GR" sz="3200" dirty="0" err="1"/>
              <a:t>εἴτα</a:t>
            </a:r>
            <a:r>
              <a:rPr lang="el-GR" sz="3200" dirty="0"/>
              <a:t> </a:t>
            </a:r>
            <a:r>
              <a:rPr lang="el-GR" sz="3200" dirty="0" err="1"/>
              <a:t>εἰρήνην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θυσίαν</a:t>
            </a:r>
            <a:r>
              <a:rPr lang="el-GR" sz="3200" dirty="0"/>
              <a:t> </a:t>
            </a:r>
            <a:r>
              <a:rPr lang="el-GR" sz="3200" dirty="0" err="1"/>
              <a:t>αἰνέσεως</a:t>
            </a:r>
            <a:r>
              <a:rPr lang="el-GR" sz="3200" dirty="0"/>
              <a:t>»./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ἀναλύει</a:t>
            </a:r>
            <a:r>
              <a:rPr lang="el-GR" sz="3200" dirty="0"/>
              <a:t> </a:t>
            </a:r>
            <a:r>
              <a:rPr lang="el-GR" sz="3200" dirty="0" err="1"/>
              <a:t>περιληπτικῶς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περιεχόμενο </a:t>
            </a:r>
            <a:r>
              <a:rPr lang="el-GR" sz="3200" dirty="0" err="1"/>
              <a:t>τοῦ</a:t>
            </a:r>
            <a:r>
              <a:rPr lang="el-GR" sz="3200" dirty="0"/>
              <a:t> Συμβόλου </a:t>
            </a:r>
            <a:r>
              <a:rPr lang="el-GR" sz="3200" dirty="0" err="1"/>
              <a:t>τῆς</a:t>
            </a:r>
            <a:r>
              <a:rPr lang="el-GR" sz="3200" dirty="0"/>
              <a:t> Πίστεως </a:t>
            </a:r>
            <a:r>
              <a:rPr lang="el-GR" sz="3200" dirty="0" err="1"/>
              <a:t>καὶ</a:t>
            </a:r>
            <a:r>
              <a:rPr lang="el-GR" sz="3200" dirty="0"/>
              <a:t> καταλήγει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«</a:t>
            </a:r>
            <a:r>
              <a:rPr lang="el-GR" sz="3200" dirty="0" err="1"/>
              <a:t>ἀγνῶτες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ἀμαθεῖς</a:t>
            </a:r>
            <a:r>
              <a:rPr lang="el-GR" sz="3200" dirty="0"/>
              <a:t>» </a:t>
            </a:r>
            <a:r>
              <a:rPr lang="el-GR" sz="3200" dirty="0" err="1"/>
              <a:t>ἀκούουν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ψαλμώδηση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Συμβόλου </a:t>
            </a:r>
            <a:r>
              <a:rPr lang="el-GR" sz="3200" dirty="0" err="1"/>
              <a:t>τῆς</a:t>
            </a:r>
            <a:r>
              <a:rPr lang="el-GR" sz="3200" dirty="0"/>
              <a:t> Πίστεως, τότε «γνωρίζουν </a:t>
            </a:r>
            <a:r>
              <a:rPr lang="el-GR" sz="3200" dirty="0" err="1"/>
              <a:t>τὸ</a:t>
            </a:r>
            <a:r>
              <a:rPr lang="el-GR" sz="3200" dirty="0"/>
              <a:t> βάθος </a:t>
            </a:r>
            <a:r>
              <a:rPr lang="el-GR" sz="3200" dirty="0" err="1"/>
              <a:t>τοῦ</a:t>
            </a:r>
            <a:r>
              <a:rPr lang="el-GR" sz="3200" dirty="0"/>
              <a:t> μυστηρίου </a:t>
            </a:r>
            <a:r>
              <a:rPr lang="el-GR" sz="3200" dirty="0" err="1"/>
              <a:t>τῆς</a:t>
            </a:r>
            <a:r>
              <a:rPr lang="el-GR" sz="3200" dirty="0"/>
              <a:t> πίστεως»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«</a:t>
            </a:r>
            <a:r>
              <a:rPr lang="el-GR" sz="3200" dirty="0" err="1"/>
              <a:t>ἀπόρρητα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ἀκοῶν</a:t>
            </a:r>
            <a:r>
              <a:rPr lang="el-GR" sz="3200" dirty="0"/>
              <a:t>»./ </a:t>
            </a:r>
            <a:r>
              <a:rPr lang="el-GR" sz="3200" dirty="0" err="1"/>
              <a:t>Ἡ</a:t>
            </a:r>
            <a:r>
              <a:rPr lang="el-GR" sz="3200" dirty="0"/>
              <a:t> συγκεκριμένη μαρτυρία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Σύμβολο </a:t>
            </a:r>
            <a:r>
              <a:rPr lang="el-GR" sz="3200" dirty="0" err="1"/>
              <a:t>τῆς</a:t>
            </a:r>
            <a:r>
              <a:rPr lang="el-GR" sz="3200" dirty="0"/>
              <a:t> Πίστεως </a:t>
            </a:r>
            <a:r>
              <a:rPr lang="el-GR" sz="3200" dirty="0" err="1"/>
              <a:t>ὡς</a:t>
            </a:r>
            <a:r>
              <a:rPr lang="el-GR" sz="3200" dirty="0"/>
              <a:t> διδασκαλία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ἐκείνους</a:t>
            </a:r>
            <a:r>
              <a:rPr lang="el-GR" sz="3200" dirty="0"/>
              <a:t>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ὁποῖοι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γνωρίζουν </a:t>
            </a:r>
            <a:r>
              <a:rPr lang="el-GR" sz="3200" dirty="0" err="1"/>
              <a:t>τὸ</a:t>
            </a:r>
            <a:r>
              <a:rPr lang="el-GR" sz="3200" dirty="0"/>
              <a:t> περιεχόμενο </a:t>
            </a:r>
            <a:r>
              <a:rPr lang="el-GR" sz="3200" dirty="0" err="1"/>
              <a:t>τῆς</a:t>
            </a:r>
            <a:r>
              <a:rPr lang="el-GR" sz="3200" dirty="0"/>
              <a:t> πίστεως./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μαρτυρεῖ</a:t>
            </a:r>
            <a:r>
              <a:rPr lang="el-GR" sz="3200" dirty="0"/>
              <a:t>, </a:t>
            </a:r>
            <a:r>
              <a:rPr lang="el-GR" sz="3200" dirty="0" err="1"/>
              <a:t>ἐπίσης</a:t>
            </a:r>
            <a:r>
              <a:rPr lang="el-GR" sz="3200" dirty="0"/>
              <a:t>,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χρησιμοποίηση «θείων ριπιδίων»,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</a:t>
            </a:r>
            <a:r>
              <a:rPr lang="el-GR" sz="3200" dirty="0" err="1"/>
              <a:t>κρατοῦν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διάκονοι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«στρέφουν πάνω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ἅγια</a:t>
            </a:r>
            <a:r>
              <a:rPr lang="el-GR" sz="3200" dirty="0"/>
              <a:t>» μέχρι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ὥρα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θεολέκτου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καθαγιασμοῦ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Τιμίων Δώρων./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ἐκτενὴς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Ὑπομνήματος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ἐπιμέρους</a:t>
            </a:r>
            <a:r>
              <a:rPr lang="el-GR" sz="3200" dirty="0"/>
              <a:t> </a:t>
            </a:r>
            <a:r>
              <a:rPr lang="el-GR" sz="3200" dirty="0" err="1"/>
              <a:t>πτυχὲς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Πάθους </a:t>
            </a:r>
            <a:r>
              <a:rPr lang="el-GR" sz="3200" dirty="0" err="1"/>
              <a:t>τοῦ</a:t>
            </a:r>
            <a:r>
              <a:rPr lang="el-GR" sz="3200" dirty="0"/>
              <a:t> Κυρίου θέτει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ἐρώτημα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ἐὰν</a:t>
            </a:r>
            <a:r>
              <a:rPr lang="el-GR" sz="3200" dirty="0"/>
              <a:t> πρόκειται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ἐξιστορήσεως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γεγονότων </a:t>
            </a:r>
            <a:r>
              <a:rPr lang="el-GR" sz="3200" dirty="0" err="1"/>
              <a:t>τοῦ</a:t>
            </a:r>
            <a:r>
              <a:rPr lang="el-GR" sz="3200" dirty="0"/>
              <a:t> Πάθους (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ὁποίου</a:t>
            </a:r>
            <a:r>
              <a:rPr lang="el-GR" sz="3200" dirty="0"/>
              <a:t> σύμβολο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ἑρμηνεύεται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συγκεκριμένο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8054896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E5FF7-6AA1-0644-8DF1-54A5D77CD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9671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E4438-21D0-1C47-8D5A-DE8CBD596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5" y="211014"/>
            <a:ext cx="11957539" cy="6532685"/>
          </a:xfrm>
        </p:spPr>
        <p:txBody>
          <a:bodyPr/>
          <a:lstStyle/>
          <a:p>
            <a:pPr marL="0" indent="0">
              <a:buNone/>
            </a:pP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κειμένου),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ἐὰν</a:t>
            </a:r>
            <a:r>
              <a:rPr lang="el-GR" sz="3200" dirty="0"/>
              <a:t> πρόκειται </a:t>
            </a:r>
            <a:r>
              <a:rPr lang="el-GR" sz="3200" dirty="0" err="1"/>
              <a:t>περὶ</a:t>
            </a:r>
            <a:r>
              <a:rPr lang="el-GR" sz="3200" dirty="0"/>
              <a:t> θεμάτων </a:t>
            </a:r>
            <a:r>
              <a:rPr lang="el-GR" sz="3200" dirty="0" err="1"/>
              <a:t>τοῦ</a:t>
            </a:r>
            <a:r>
              <a:rPr lang="el-GR" sz="3200" dirty="0"/>
              <a:t> περιεχομένου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πάντοτε </a:t>
            </a:r>
            <a:r>
              <a:rPr lang="el-GR" sz="3200" dirty="0" err="1"/>
              <a:t>περιεῖχε</a:t>
            </a:r>
            <a:r>
              <a:rPr lang="el-GR" sz="3200" dirty="0"/>
              <a:t> </a:t>
            </a:r>
            <a:r>
              <a:rPr lang="el-GR" sz="3200" dirty="0" err="1"/>
              <a:t>ἔκθεση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σχετικῶν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Πάθος γεγονότων./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«τρισάγιο </a:t>
            </a:r>
            <a:r>
              <a:rPr lang="el-GR" sz="3200" dirty="0" err="1"/>
              <a:t>ὕμνο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ἐκφώνηση</a:t>
            </a:r>
            <a:r>
              <a:rPr lang="el-GR" sz="3200" dirty="0"/>
              <a:t>», μαρτυρία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ὑποδηλώνει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</a:t>
            </a:r>
            <a:r>
              <a:rPr lang="el-GR" sz="3200" dirty="0" err="1"/>
              <a:t>διεκόπτετο</a:t>
            </a:r>
            <a:r>
              <a:rPr lang="el-GR" sz="3200" dirty="0"/>
              <a:t>,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παρεμβληθεῖ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Ἐπινίκιος</a:t>
            </a:r>
            <a:r>
              <a:rPr lang="el-GR" sz="3200" dirty="0"/>
              <a:t> </a:t>
            </a:r>
            <a:r>
              <a:rPr lang="el-GR" sz="3200" dirty="0" err="1"/>
              <a:t>Ὕμνος</a:t>
            </a:r>
            <a:r>
              <a:rPr lang="el-GR" sz="3200" dirty="0"/>
              <a:t>./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διάρκεια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 </a:t>
            </a:r>
            <a:r>
              <a:rPr lang="el-GR" sz="3200" dirty="0" err="1"/>
              <a:t>αὐτοῦ</a:t>
            </a:r>
            <a:r>
              <a:rPr lang="el-GR" sz="3200" dirty="0"/>
              <a:t> (</a:t>
            </a:r>
            <a:r>
              <a:rPr lang="el-GR" sz="3200" i="1" dirty="0"/>
              <a:t>τούτου </a:t>
            </a:r>
            <a:r>
              <a:rPr lang="el-GR" sz="3200" i="1" dirty="0" err="1"/>
              <a:t>δὲ</a:t>
            </a:r>
            <a:r>
              <a:rPr lang="el-GR" sz="3200" i="1" dirty="0"/>
              <a:t> </a:t>
            </a:r>
            <a:r>
              <a:rPr lang="el-GR" sz="3200" i="1" dirty="0" err="1"/>
              <a:t>ᾀδομένου</a:t>
            </a:r>
            <a:r>
              <a:rPr lang="el-GR" sz="3200" dirty="0"/>
              <a:t>) </a:t>
            </a:r>
            <a:r>
              <a:rPr lang="el-GR" sz="3200" dirty="0" err="1"/>
              <a:t>ἀναπέμπεται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«</a:t>
            </a:r>
            <a:r>
              <a:rPr lang="el-GR" sz="3200" dirty="0" err="1"/>
              <a:t>τοῦ</a:t>
            </a:r>
            <a:r>
              <a:rPr lang="el-GR" sz="3200" dirty="0"/>
              <a:t> Μ. Βασιλείου»,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τοῦ</a:t>
            </a:r>
            <a:r>
              <a:rPr lang="el-GR" sz="3200" dirty="0"/>
              <a:t> θείου Χρυσοστόμου»,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«</a:t>
            </a:r>
            <a:r>
              <a:rPr lang="el-GR" sz="3200" dirty="0" err="1"/>
              <a:t>ἀρχίζει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διήγηση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Σαρκώσεως» </a:t>
            </a:r>
            <a:r>
              <a:rPr lang="el-GR" sz="3200" dirty="0" err="1"/>
              <a:t>καὶ</a:t>
            </a:r>
            <a:r>
              <a:rPr lang="el-GR" sz="3200" dirty="0"/>
              <a:t> «διαλαμβάνει </a:t>
            </a:r>
            <a:r>
              <a:rPr lang="el-GR" sz="3200" dirty="0" err="1"/>
              <a:t>ὅλα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γεγονότα </a:t>
            </a:r>
            <a:r>
              <a:rPr lang="el-GR" sz="3200" dirty="0" err="1"/>
              <a:t>τῆς</a:t>
            </a:r>
            <a:r>
              <a:rPr lang="el-GR" sz="3200" dirty="0"/>
              <a:t> θείας </a:t>
            </a:r>
            <a:r>
              <a:rPr lang="el-GR" sz="3200" dirty="0" err="1"/>
              <a:t>Οἰκονομίας</a:t>
            </a:r>
            <a:r>
              <a:rPr lang="el-GR" sz="3200" dirty="0"/>
              <a:t>»,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καταλήξει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ἐκφώνηση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«Λάβετε, φάγετε»./ Πρόκειται, </a:t>
            </a:r>
            <a:r>
              <a:rPr lang="el-GR" sz="3200" dirty="0" err="1"/>
              <a:t>προφανῶς</a:t>
            </a:r>
            <a:r>
              <a:rPr lang="el-GR" sz="3200" dirty="0"/>
              <a:t>, </a:t>
            </a:r>
            <a:r>
              <a:rPr lang="el-GR" sz="3200" dirty="0" err="1"/>
              <a:t>γιὰ</a:t>
            </a:r>
            <a:r>
              <a:rPr lang="el-GR" sz="3200" dirty="0"/>
              <a:t> μαρτυρία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δευτέρου τμήματος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, </a:t>
            </a:r>
            <a:r>
              <a:rPr lang="el-GR" sz="3200" dirty="0" err="1"/>
              <a:t>αὐτοῦ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ἀκολουθεῖ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Ἐπινίκιο</a:t>
            </a:r>
            <a:r>
              <a:rPr lang="el-GR" sz="3200" dirty="0"/>
              <a:t> </a:t>
            </a:r>
            <a:r>
              <a:rPr lang="el-GR" sz="3200" dirty="0" err="1"/>
              <a:t>Ὕμνο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καταλήγει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ἱδρυτικοὺς</a:t>
            </a:r>
            <a:r>
              <a:rPr lang="el-GR" sz="3200" dirty="0"/>
              <a:t> λόγους </a:t>
            </a:r>
            <a:r>
              <a:rPr lang="el-GR" sz="3200" dirty="0" err="1"/>
              <a:t>τοῦ</a:t>
            </a:r>
            <a:r>
              <a:rPr lang="el-GR" sz="3200" dirty="0"/>
              <a:t> μυστηρίου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Κύριο.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1853318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28420-480A-AB49-844E-995F33D8E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DAF15-7A4A-3140-BE16-3F27B2D1D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8" y="149468"/>
            <a:ext cx="11957538" cy="658543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/>
              <a:t>     </a:t>
            </a:r>
            <a:r>
              <a:rPr lang="el-GR" sz="3200" dirty="0"/>
              <a:t>* θ) </a:t>
            </a:r>
            <a:r>
              <a:rPr lang="el-GR" sz="3200" dirty="0" err="1"/>
              <a:t>Ἱδρυτικοὶ</a:t>
            </a:r>
            <a:r>
              <a:rPr lang="el-GR" sz="3200" dirty="0"/>
              <a:t> λόγοι/  </a:t>
            </a:r>
            <a:r>
              <a:rPr lang="el-GR" sz="3200" dirty="0" err="1"/>
              <a:t>Ἀνάμνηση</a:t>
            </a:r>
            <a:r>
              <a:rPr lang="el-GR" sz="3200" dirty="0"/>
              <a:t>/  </a:t>
            </a:r>
            <a:r>
              <a:rPr lang="el-GR" sz="3200" dirty="0" err="1"/>
              <a:t>Ἐπίκληση</a:t>
            </a:r>
            <a:r>
              <a:rPr lang="el-GR" sz="3200" dirty="0"/>
              <a:t>: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ἱδρυτικοὺς</a:t>
            </a:r>
            <a:r>
              <a:rPr lang="el-GR" sz="3200" dirty="0"/>
              <a:t> λόγους,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ἐπιχειρεῖ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ἀπαντήσει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ἐρώτημα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ἐλλείψεως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λέξεως «πάντες» </a:t>
            </a:r>
            <a:r>
              <a:rPr lang="el-GR" sz="3200" dirty="0" err="1"/>
              <a:t>στὴ</a:t>
            </a:r>
            <a:r>
              <a:rPr lang="el-GR" sz="3200" dirty="0"/>
              <a:t> φράση «Λάβετε, φάγετε»,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λέξη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ὑπάρχει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φράση «</a:t>
            </a:r>
            <a:r>
              <a:rPr lang="el-GR" sz="3200" dirty="0" err="1"/>
              <a:t>Πίετε</a:t>
            </a:r>
            <a:r>
              <a:rPr lang="el-GR" sz="3200" dirty="0"/>
              <a:t> </a:t>
            </a:r>
            <a:r>
              <a:rPr lang="el-GR" sz="3200" dirty="0" err="1"/>
              <a:t>ἐξ</a:t>
            </a:r>
            <a:r>
              <a:rPr lang="el-GR" sz="3200" dirty="0"/>
              <a:t> </a:t>
            </a:r>
            <a:r>
              <a:rPr lang="el-GR" sz="3200" dirty="0" err="1"/>
              <a:t>αὐτοῦ</a:t>
            </a:r>
            <a:r>
              <a:rPr lang="el-GR" sz="3200" dirty="0"/>
              <a:t> πάντες»./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ἐπαγομένη</a:t>
            </a:r>
            <a:r>
              <a:rPr lang="el-GR" sz="3200" dirty="0"/>
              <a:t> </a:t>
            </a:r>
            <a:r>
              <a:rPr lang="el-GR" sz="3200" dirty="0" err="1"/>
              <a:t>εὐχή</a:t>
            </a:r>
            <a:r>
              <a:rPr lang="el-GR" sz="3200" dirty="0"/>
              <a:t>»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ἀναμνήσεως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καθαγιασμοῦ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Τιμίων Δώρων.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καταγράφει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ἀκριβὲς</a:t>
            </a:r>
            <a:r>
              <a:rPr lang="el-GR" sz="3200" dirty="0"/>
              <a:t> κείμενο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καθαγιαστικῆς</a:t>
            </a:r>
            <a:r>
              <a:rPr lang="el-GR" sz="3200" dirty="0"/>
              <a:t> </a:t>
            </a:r>
            <a:r>
              <a:rPr lang="el-GR" sz="3200" dirty="0" err="1"/>
              <a:t>ἐπικλήσεως</a:t>
            </a:r>
            <a:r>
              <a:rPr lang="el-GR" sz="3200" dirty="0"/>
              <a:t>./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μέγας Βασίλειος </a:t>
            </a:r>
            <a:r>
              <a:rPr lang="el-GR" sz="3200" dirty="0" err="1"/>
              <a:t>ἀντὶ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φράσεως «</a:t>
            </a:r>
            <a:r>
              <a:rPr lang="el-GR" sz="3200" dirty="0" err="1"/>
              <a:t>μεταβαλὼν</a:t>
            </a:r>
            <a:r>
              <a:rPr lang="el-GR" sz="3200" dirty="0"/>
              <a:t> </a:t>
            </a:r>
            <a:r>
              <a:rPr lang="el-GR" sz="3200" dirty="0" err="1"/>
              <a:t>τῷ</a:t>
            </a:r>
            <a:r>
              <a:rPr lang="el-GR" sz="3200" dirty="0"/>
              <a:t> Πνεύματί σου </a:t>
            </a:r>
            <a:r>
              <a:rPr lang="el-GR" sz="3200" dirty="0" err="1"/>
              <a:t>τῷ</a:t>
            </a:r>
            <a:r>
              <a:rPr lang="el-GR" sz="3200" dirty="0"/>
              <a:t> </a:t>
            </a:r>
            <a:r>
              <a:rPr lang="el-GR" sz="3200" dirty="0" err="1"/>
              <a:t>ἁγίῳ</a:t>
            </a:r>
            <a:r>
              <a:rPr lang="el-GR" sz="3200" dirty="0"/>
              <a:t>» </a:t>
            </a:r>
            <a:r>
              <a:rPr lang="el-GR" sz="3200" dirty="0" err="1"/>
              <a:t>χρησιμοποιεῖ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φράση «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ἐκχυθὲν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κόσμου </a:t>
            </a:r>
            <a:r>
              <a:rPr lang="el-GR" sz="3200" dirty="0" err="1"/>
              <a:t>ζωῆς</a:t>
            </a:r>
            <a:r>
              <a:rPr lang="el-GR" sz="3200" dirty="0"/>
              <a:t>». </a:t>
            </a:r>
            <a:r>
              <a:rPr lang="el-GR" sz="3200" dirty="0" err="1"/>
              <a:t>Ὁ</a:t>
            </a:r>
            <a:r>
              <a:rPr lang="el-GR" sz="3200" dirty="0"/>
              <a:t> συγγραφέας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Προθεωρίας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συγκεκριμένη </a:t>
            </a:r>
            <a:r>
              <a:rPr lang="el-GR" sz="3200" dirty="0" err="1"/>
              <a:t>διαφορὰ</a:t>
            </a:r>
            <a:r>
              <a:rPr lang="el-GR" sz="3200" dirty="0"/>
              <a:t>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ἐπικλήσεων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δύο Θ. Λειτουργίες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οὐσιαστικὴ</a:t>
            </a:r>
            <a:r>
              <a:rPr lang="el-GR" sz="3200" dirty="0"/>
              <a:t> διαφοροποίηση, διότι </a:t>
            </a:r>
            <a:r>
              <a:rPr lang="el-GR" sz="3200" dirty="0" err="1"/>
              <a:t>ἡ</a:t>
            </a:r>
            <a:r>
              <a:rPr lang="el-GR" sz="3200" dirty="0"/>
              <a:t> πρώτη φράση (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</a:t>
            </a:r>
            <a:r>
              <a:rPr lang="el-GR" sz="3200" dirty="0" err="1"/>
              <a:t>τοῦ</a:t>
            </a:r>
            <a:r>
              <a:rPr lang="el-GR" sz="3200" dirty="0"/>
              <a:t> Χρυσοστόμου) δηλώνει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ἰδιότητα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ζωαρχικοῦ</a:t>
            </a:r>
            <a:r>
              <a:rPr lang="el-GR" sz="3200" dirty="0"/>
              <a:t> Πνεύματος» (δηλαδή,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καθαγιαστικὴ</a:t>
            </a:r>
            <a:r>
              <a:rPr lang="el-GR" sz="3200" dirty="0"/>
              <a:t> </a:t>
            </a:r>
            <a:r>
              <a:rPr lang="el-GR" sz="3200" dirty="0" err="1"/>
              <a:t>ἐνέργεια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Πνεύματος),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δεύτερη (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</a:t>
            </a:r>
            <a:r>
              <a:rPr lang="el-GR" sz="3200" dirty="0" err="1"/>
              <a:t>τοῦ</a:t>
            </a:r>
            <a:r>
              <a:rPr lang="el-GR" sz="3200" dirty="0"/>
              <a:t> Μ. Βασιλείου)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ἑνότητα</a:t>
            </a:r>
            <a:r>
              <a:rPr lang="el-GR" sz="3200" dirty="0"/>
              <a:t> </a:t>
            </a:r>
            <a:r>
              <a:rPr lang="el-GR" sz="3200" dirty="0" err="1"/>
              <a:t>οὐσίας</a:t>
            </a:r>
            <a:r>
              <a:rPr lang="el-GR" sz="3200" dirty="0"/>
              <a:t>, </a:t>
            </a:r>
            <a:r>
              <a:rPr lang="el-GR" sz="3200" dirty="0" err="1"/>
              <a:t>ἐνεργείας</a:t>
            </a:r>
            <a:r>
              <a:rPr lang="el-GR" sz="3200" dirty="0"/>
              <a:t>, θελήσεως </a:t>
            </a:r>
            <a:r>
              <a:rPr lang="el-GR" sz="3200" dirty="0" err="1"/>
              <a:t>καὶ</a:t>
            </a:r>
            <a:r>
              <a:rPr lang="el-GR" sz="3200" dirty="0"/>
              <a:t> δυνάμεως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Τριαδικὸ</a:t>
            </a:r>
            <a:r>
              <a:rPr lang="el-GR" sz="3200" dirty="0"/>
              <a:t> Θεό.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308238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61C7D-84F9-934D-9B4F-81A10FB65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7913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597B2-A197-C142-9593-982A23101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85" y="237392"/>
            <a:ext cx="11983915" cy="6497516"/>
          </a:xfrm>
        </p:spPr>
        <p:txBody>
          <a:bodyPr>
            <a:normAutofit/>
          </a:bodyPr>
          <a:lstStyle/>
          <a:p>
            <a:r>
              <a:rPr lang="el-GR" sz="3200" dirty="0" err="1"/>
              <a:t>Ἀκολούθως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«διάκονος» προετοιμάζει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Δεσποτικὸ</a:t>
            </a:r>
            <a:r>
              <a:rPr lang="el-GR" sz="3200" dirty="0"/>
              <a:t> </a:t>
            </a:r>
            <a:r>
              <a:rPr lang="el-GR" sz="3200" dirty="0" err="1"/>
              <a:t>αἷμα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τοποθετεῖ</a:t>
            </a:r>
            <a:r>
              <a:rPr lang="el-GR" sz="3200" dirty="0"/>
              <a:t> </a:t>
            </a:r>
            <a:r>
              <a:rPr lang="el-GR" sz="3200" dirty="0" err="1"/>
              <a:t>ἀμφότερα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πρόθεση</a:t>
            </a:r>
            <a:r>
              <a:rPr lang="en-US" sz="3200" dirty="0"/>
              <a:t>.</a:t>
            </a:r>
          </a:p>
          <a:p>
            <a:r>
              <a:rPr lang="el-GR" sz="3200" dirty="0"/>
              <a:t>Περατώνοντας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περιγραφὴ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προετοιμασίας </a:t>
            </a:r>
            <a:r>
              <a:rPr lang="el-GR" sz="3200" dirty="0" err="1"/>
              <a:t>αὐτῆς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i="1" dirty="0" err="1"/>
              <a:t>οὕτω</a:t>
            </a:r>
            <a:r>
              <a:rPr lang="el-GR" sz="3200" i="1" dirty="0"/>
              <a:t> </a:t>
            </a:r>
            <a:r>
              <a:rPr lang="el-GR" sz="3200" i="1" dirty="0" err="1"/>
              <a:t>τοιγαροῦν</a:t>
            </a:r>
            <a:r>
              <a:rPr lang="el-GR" sz="3200" i="1" dirty="0"/>
              <a:t> </a:t>
            </a:r>
            <a:r>
              <a:rPr lang="el-GR" sz="3200" i="1" dirty="0" err="1"/>
              <a:t>ἀφίεται</a:t>
            </a:r>
            <a:r>
              <a:rPr lang="el-GR" sz="3200" i="1" dirty="0"/>
              <a:t> </a:t>
            </a:r>
            <a:r>
              <a:rPr lang="el-GR" sz="3200" i="1" dirty="0" err="1"/>
              <a:t>τὸ</a:t>
            </a:r>
            <a:r>
              <a:rPr lang="el-GR" sz="3200" i="1" dirty="0"/>
              <a:t> </a:t>
            </a:r>
            <a:r>
              <a:rPr lang="el-GR" sz="3200" i="1" dirty="0" err="1"/>
              <a:t>θεῖον</a:t>
            </a:r>
            <a:r>
              <a:rPr lang="el-GR" sz="3200" i="1" dirty="0"/>
              <a:t> </a:t>
            </a:r>
            <a:r>
              <a:rPr lang="el-GR" sz="3200" i="1" dirty="0" err="1"/>
              <a:t>σῶμα</a:t>
            </a:r>
            <a:r>
              <a:rPr lang="el-GR" sz="3200" i="1" dirty="0"/>
              <a:t> </a:t>
            </a:r>
            <a:r>
              <a:rPr lang="el-GR" sz="3200" i="1" dirty="0" err="1"/>
              <a:t>ἐν</a:t>
            </a:r>
            <a:r>
              <a:rPr lang="el-GR" sz="3200" i="1" dirty="0"/>
              <a:t> </a:t>
            </a:r>
            <a:r>
              <a:rPr lang="el-GR" sz="3200" i="1" dirty="0" err="1"/>
              <a:t>τῇ</a:t>
            </a:r>
            <a:r>
              <a:rPr lang="el-GR" sz="3200" i="1" dirty="0"/>
              <a:t> </a:t>
            </a:r>
            <a:r>
              <a:rPr lang="el-GR" sz="3200" i="1" dirty="0" err="1"/>
              <a:t>προθέσει</a:t>
            </a:r>
            <a:r>
              <a:rPr lang="el-GR" sz="3200" i="1" dirty="0"/>
              <a:t>, </a:t>
            </a:r>
            <a:r>
              <a:rPr lang="el-GR" sz="3200" i="1" dirty="0" err="1"/>
              <a:t>ὥσπερ</a:t>
            </a:r>
            <a:r>
              <a:rPr lang="el-GR" sz="3200" i="1" dirty="0"/>
              <a:t> </a:t>
            </a:r>
            <a:r>
              <a:rPr lang="el-GR" sz="3200" i="1" dirty="0" err="1"/>
              <a:t>ἐν</a:t>
            </a:r>
            <a:r>
              <a:rPr lang="el-GR" sz="3200" i="1" dirty="0"/>
              <a:t> Βηθλεέμ, </a:t>
            </a:r>
            <a:r>
              <a:rPr lang="el-GR" sz="3200" i="1" dirty="0" err="1"/>
              <a:t>ὅπου</a:t>
            </a:r>
            <a:r>
              <a:rPr lang="el-GR" sz="3200" i="1" dirty="0"/>
              <a:t> </a:t>
            </a:r>
            <a:r>
              <a:rPr lang="el-GR" sz="3200" i="1" dirty="0" err="1"/>
              <a:t>γεγέννηται</a:t>
            </a:r>
            <a:r>
              <a:rPr lang="el-GR" sz="3200" i="1" dirty="0"/>
              <a:t> </a:t>
            </a:r>
            <a:r>
              <a:rPr lang="el-GR" sz="3200" i="1" dirty="0" err="1"/>
              <a:t>ὁ</a:t>
            </a:r>
            <a:r>
              <a:rPr lang="el-GR" sz="3200" i="1" dirty="0"/>
              <a:t> Χριστός</a:t>
            </a:r>
            <a:r>
              <a:rPr lang="en-US" sz="3200" i="1" dirty="0"/>
              <a:t>.</a:t>
            </a:r>
          </a:p>
          <a:p>
            <a:r>
              <a:rPr lang="el-GR" sz="3200" dirty="0" err="1"/>
              <a:t>Οἱ</a:t>
            </a:r>
            <a:r>
              <a:rPr lang="el-GR" sz="3200" dirty="0"/>
              <a:t> παραπάνω μαρτυρίες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προετοιμασίας </a:t>
            </a:r>
            <a:r>
              <a:rPr lang="el-GR" sz="3200" dirty="0" err="1"/>
              <a:t>τῶν</a:t>
            </a:r>
            <a:r>
              <a:rPr lang="el-GR" sz="3200" dirty="0"/>
              <a:t> Τιμίων Δώρων </a:t>
            </a:r>
            <a:r>
              <a:rPr lang="el-GR" sz="3200" dirty="0" err="1"/>
              <a:t>ἀποτελοῦν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ἀρχὴ</a:t>
            </a:r>
            <a:r>
              <a:rPr lang="el-GR" sz="3200" dirty="0"/>
              <a:t> </a:t>
            </a:r>
            <a:r>
              <a:rPr lang="el-GR" sz="3200" dirty="0" err="1"/>
              <a:t>ἐξελίξεως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Ἀκολουθίας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Προθέσεως.</a:t>
            </a:r>
            <a:endParaRPr lang="en-US" sz="3200" dirty="0"/>
          </a:p>
          <a:p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ἐποχὴ</a:t>
            </a:r>
            <a:r>
              <a:rPr lang="el-GR" sz="3200" dirty="0"/>
              <a:t> </a:t>
            </a:r>
            <a:r>
              <a:rPr lang="el-GR" sz="3200" dirty="0" err="1"/>
              <a:t>συγγραφῆς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 </a:t>
            </a:r>
            <a:r>
              <a:rPr lang="el-GR" sz="3200" dirty="0" err="1"/>
              <a:t>εἶχε</a:t>
            </a:r>
            <a:r>
              <a:rPr lang="el-GR" sz="3200" dirty="0"/>
              <a:t> </a:t>
            </a:r>
            <a:r>
              <a:rPr lang="el-GR" sz="3200" dirty="0" err="1"/>
              <a:t>ἀρχίσει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ἑδραιώνεται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ἄποψη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Τίμια </a:t>
            </a:r>
            <a:r>
              <a:rPr lang="el-GR" sz="3200" dirty="0" err="1"/>
              <a:t>Δῶρα</a:t>
            </a:r>
            <a:r>
              <a:rPr lang="el-GR" sz="3200" dirty="0"/>
              <a:t>,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μεταφορά τους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Ἁγία</a:t>
            </a:r>
            <a:r>
              <a:rPr lang="el-GR" sz="3200" dirty="0"/>
              <a:t> Τράπεζα, συμβολίζουν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ἐσταυρωμένο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Κυρίου.</a:t>
            </a:r>
            <a:endParaRPr lang="en-US" sz="3200" dirty="0"/>
          </a:p>
          <a:p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ἔγινε</a:t>
            </a:r>
            <a:r>
              <a:rPr lang="el-GR" sz="3200" dirty="0"/>
              <a:t> </a:t>
            </a:r>
            <a:r>
              <a:rPr lang="el-GR" sz="3200" dirty="0" err="1"/>
              <a:t>ἀφορμὴ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διαμορφωθεῖ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πράξη </a:t>
            </a:r>
            <a:r>
              <a:rPr lang="el-GR" sz="3200" dirty="0" err="1"/>
              <a:t>τῆς</a:t>
            </a:r>
            <a:r>
              <a:rPr lang="el-GR" sz="3200" dirty="0"/>
              <a:t> προετοιμασίας </a:t>
            </a:r>
            <a:r>
              <a:rPr lang="el-GR" sz="3200" dirty="0" err="1"/>
              <a:t>τῶν</a:t>
            </a:r>
            <a:r>
              <a:rPr lang="el-GR" sz="3200" dirty="0"/>
              <a:t> Τιμίων Δώρων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εἰσαχθεῖ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αὐτὴν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στῖχος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Ἠσαΐα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«Πάσχοντος Δούλου» (</a:t>
            </a:r>
            <a:r>
              <a:rPr lang="el-GR" sz="3200" dirty="0" err="1"/>
              <a:t>Ἠσ</a:t>
            </a:r>
            <a:r>
              <a:rPr lang="el-GR" sz="3200" dirty="0"/>
              <a:t>. 53, 7).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5858747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97949-CF17-D94A-AA29-1894C7CA1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8792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C1DBF-42B9-4E43-89E8-B3B3E4928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8" y="167054"/>
            <a:ext cx="11939954" cy="654147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/>
              <a:t>     </a:t>
            </a:r>
            <a:r>
              <a:rPr lang="el-GR" sz="3900" dirty="0"/>
              <a:t>* ι) </a:t>
            </a:r>
            <a:r>
              <a:rPr lang="el-GR" sz="3900" dirty="0" err="1"/>
              <a:t>Ἡ</a:t>
            </a:r>
            <a:r>
              <a:rPr lang="el-GR" sz="3900" dirty="0"/>
              <a:t> μνημόνευση </a:t>
            </a:r>
            <a:r>
              <a:rPr lang="el-GR" sz="3900" dirty="0" err="1"/>
              <a:t>τῶν</a:t>
            </a:r>
            <a:r>
              <a:rPr lang="el-GR" sz="3900" dirty="0"/>
              <a:t> </a:t>
            </a:r>
            <a:r>
              <a:rPr lang="el-GR" sz="3900" dirty="0" err="1"/>
              <a:t>ἁγίων</a:t>
            </a:r>
            <a:r>
              <a:rPr lang="el-GR" sz="3900" dirty="0"/>
              <a:t>, </a:t>
            </a:r>
            <a:r>
              <a:rPr lang="el-GR" sz="3900" dirty="0" err="1"/>
              <a:t>τὰ</a:t>
            </a:r>
            <a:r>
              <a:rPr lang="el-GR" sz="3900" dirty="0"/>
              <a:t> Δίπτυχα </a:t>
            </a:r>
            <a:r>
              <a:rPr lang="el-GR" sz="3900" dirty="0" err="1"/>
              <a:t>καὶ</a:t>
            </a:r>
            <a:r>
              <a:rPr lang="el-GR" sz="3900" dirty="0"/>
              <a:t> </a:t>
            </a:r>
            <a:r>
              <a:rPr lang="el-GR" sz="3900" dirty="0" err="1"/>
              <a:t>ἡ</a:t>
            </a:r>
            <a:r>
              <a:rPr lang="el-GR" sz="3900" dirty="0"/>
              <a:t> </a:t>
            </a:r>
            <a:r>
              <a:rPr lang="el-GR" sz="3900" dirty="0" err="1"/>
              <a:t>Κυριακὴ</a:t>
            </a:r>
            <a:r>
              <a:rPr lang="el-GR" sz="3900" dirty="0"/>
              <a:t> </a:t>
            </a:r>
            <a:r>
              <a:rPr lang="el-GR" sz="3900" dirty="0" err="1"/>
              <a:t>προσευχὴ</a:t>
            </a:r>
            <a:r>
              <a:rPr lang="el-GR" sz="3900" dirty="0"/>
              <a:t>: </a:t>
            </a:r>
            <a:r>
              <a:rPr lang="el-GR" sz="3900" dirty="0" err="1"/>
              <a:t>Ἡ</a:t>
            </a:r>
            <a:r>
              <a:rPr lang="el-GR" sz="3900" dirty="0"/>
              <a:t> </a:t>
            </a:r>
            <a:r>
              <a:rPr lang="el-GR" sz="3900" i="1" dirty="0" err="1"/>
              <a:t>Προθεωρία</a:t>
            </a:r>
            <a:r>
              <a:rPr lang="el-GR" sz="3900" dirty="0"/>
              <a:t> </a:t>
            </a:r>
            <a:r>
              <a:rPr lang="el-GR" sz="3900" dirty="0" err="1"/>
              <a:t>ἐπισημαίνει</a:t>
            </a:r>
            <a:r>
              <a:rPr lang="el-GR" sz="3900" dirty="0"/>
              <a:t> </a:t>
            </a:r>
            <a:r>
              <a:rPr lang="el-GR" sz="3900" dirty="0" err="1"/>
              <a:t>ὅτι</a:t>
            </a:r>
            <a:r>
              <a:rPr lang="el-GR" sz="3900" dirty="0"/>
              <a:t>, </a:t>
            </a:r>
            <a:r>
              <a:rPr lang="el-GR" sz="3900" dirty="0" err="1"/>
              <a:t>ὅπως</a:t>
            </a:r>
            <a:r>
              <a:rPr lang="el-GR" sz="3900" dirty="0"/>
              <a:t> </a:t>
            </a:r>
            <a:r>
              <a:rPr lang="el-GR" sz="3900" dirty="0" err="1"/>
              <a:t>ὑπάρχει</a:t>
            </a:r>
            <a:r>
              <a:rPr lang="el-GR" sz="3900" dirty="0"/>
              <a:t> </a:t>
            </a:r>
            <a:r>
              <a:rPr lang="el-GR" sz="3900" dirty="0" err="1"/>
              <a:t>διαφορετικὴ</a:t>
            </a:r>
            <a:r>
              <a:rPr lang="el-GR" sz="3900" dirty="0"/>
              <a:t> </a:t>
            </a:r>
            <a:r>
              <a:rPr lang="el-GR" sz="3900" dirty="0" err="1"/>
              <a:t>ἔκφραση</a:t>
            </a:r>
            <a:r>
              <a:rPr lang="el-GR" sz="3900" dirty="0"/>
              <a:t> </a:t>
            </a:r>
            <a:r>
              <a:rPr lang="el-GR" sz="3900" dirty="0" err="1"/>
              <a:t>στὴν</a:t>
            </a:r>
            <a:r>
              <a:rPr lang="el-GR" sz="3900" dirty="0"/>
              <a:t> </a:t>
            </a:r>
            <a:r>
              <a:rPr lang="el-GR" sz="3900" dirty="0" err="1"/>
              <a:t>εὐχὴ</a:t>
            </a:r>
            <a:r>
              <a:rPr lang="el-GR" sz="3900" dirty="0"/>
              <a:t> </a:t>
            </a:r>
            <a:r>
              <a:rPr lang="el-GR" sz="3900" dirty="0" err="1"/>
              <a:t>τῆς</a:t>
            </a:r>
            <a:r>
              <a:rPr lang="el-GR" sz="3900" dirty="0"/>
              <a:t> </a:t>
            </a:r>
            <a:r>
              <a:rPr lang="el-GR" sz="3900" dirty="0" err="1"/>
              <a:t>ἐπικλήσεως</a:t>
            </a:r>
            <a:r>
              <a:rPr lang="el-GR" sz="3900" dirty="0"/>
              <a:t>, </a:t>
            </a:r>
            <a:r>
              <a:rPr lang="el-GR" sz="3900" dirty="0" err="1"/>
              <a:t>κατὰ</a:t>
            </a:r>
            <a:r>
              <a:rPr lang="el-GR" sz="3900" dirty="0"/>
              <a:t> παρόμοιο τρόπο </a:t>
            </a:r>
            <a:r>
              <a:rPr lang="el-GR" sz="3900" dirty="0" err="1"/>
              <a:t>στὴν</a:t>
            </a:r>
            <a:r>
              <a:rPr lang="el-GR" sz="3900" dirty="0"/>
              <a:t> «</a:t>
            </a:r>
            <a:r>
              <a:rPr lang="el-GR" sz="3900" dirty="0" err="1"/>
              <a:t>εὐχὴ</a:t>
            </a:r>
            <a:r>
              <a:rPr lang="el-GR" sz="3900" dirty="0"/>
              <a:t> </a:t>
            </a:r>
            <a:r>
              <a:rPr lang="el-GR" sz="3900" dirty="0" err="1"/>
              <a:t>μετὰ</a:t>
            </a:r>
            <a:r>
              <a:rPr lang="el-GR" sz="3900" dirty="0"/>
              <a:t> </a:t>
            </a:r>
            <a:r>
              <a:rPr lang="el-GR" sz="3900" dirty="0" err="1"/>
              <a:t>τὴν</a:t>
            </a:r>
            <a:r>
              <a:rPr lang="el-GR" sz="3900" dirty="0"/>
              <a:t> </a:t>
            </a:r>
            <a:r>
              <a:rPr lang="el-GR" sz="3900" dirty="0" err="1"/>
              <a:t>ἀνάδειξη</a:t>
            </a:r>
            <a:r>
              <a:rPr lang="el-GR" sz="3900" dirty="0"/>
              <a:t> </a:t>
            </a:r>
            <a:r>
              <a:rPr lang="el-GR" sz="3900" dirty="0" err="1"/>
              <a:t>τῶν</a:t>
            </a:r>
            <a:r>
              <a:rPr lang="el-GR" sz="3900" dirty="0"/>
              <a:t> Τιμίων Δώρων» </a:t>
            </a:r>
            <a:r>
              <a:rPr lang="el-GR" sz="3900" dirty="0" err="1"/>
              <a:t>παρατηρεῖται</a:t>
            </a:r>
            <a:r>
              <a:rPr lang="el-GR" sz="3900" dirty="0"/>
              <a:t> «διπλή σημασία» </a:t>
            </a:r>
            <a:r>
              <a:rPr lang="el-GR" sz="3900" dirty="0" err="1"/>
              <a:t>μεταξὺ</a:t>
            </a:r>
            <a:r>
              <a:rPr lang="el-GR" sz="3900" dirty="0"/>
              <a:t> </a:t>
            </a:r>
            <a:r>
              <a:rPr lang="el-GR" sz="3900" dirty="0" err="1"/>
              <a:t>τοῦ</a:t>
            </a:r>
            <a:r>
              <a:rPr lang="el-GR" sz="3900" dirty="0"/>
              <a:t> «</a:t>
            </a:r>
            <a:r>
              <a:rPr lang="el-GR" sz="3900" dirty="0" err="1"/>
              <a:t>νοὸς</a:t>
            </a:r>
            <a:r>
              <a:rPr lang="el-GR" sz="3900" dirty="0"/>
              <a:t> </a:t>
            </a:r>
            <a:r>
              <a:rPr lang="el-GR" sz="3900" dirty="0" err="1"/>
              <a:t>τοῦ</a:t>
            </a:r>
            <a:r>
              <a:rPr lang="el-GR" sz="3900" dirty="0"/>
              <a:t> μεγάλου Βασιλείου» </a:t>
            </a:r>
            <a:r>
              <a:rPr lang="el-GR" sz="3900" dirty="0" err="1"/>
              <a:t>καὶ</a:t>
            </a:r>
            <a:r>
              <a:rPr lang="el-GR" sz="3900" dirty="0"/>
              <a:t> </a:t>
            </a:r>
            <a:r>
              <a:rPr lang="el-GR" sz="3900" dirty="0" err="1"/>
              <a:t>τοῦ</a:t>
            </a:r>
            <a:r>
              <a:rPr lang="el-GR" sz="3900" dirty="0"/>
              <a:t> «</a:t>
            </a:r>
            <a:r>
              <a:rPr lang="el-GR" sz="3900" dirty="0" err="1"/>
              <a:t>χρυσοῦ</a:t>
            </a:r>
            <a:r>
              <a:rPr lang="el-GR" sz="3900" dirty="0"/>
              <a:t> </a:t>
            </a:r>
            <a:r>
              <a:rPr lang="el-GR" sz="3900" dirty="0" err="1"/>
              <a:t>παντὸς</a:t>
            </a:r>
            <a:r>
              <a:rPr lang="el-GR" sz="3900" dirty="0"/>
              <a:t> </a:t>
            </a:r>
            <a:r>
              <a:rPr lang="el-GR" sz="3900" dirty="0" err="1"/>
              <a:t>τιμιώτερον</a:t>
            </a:r>
            <a:r>
              <a:rPr lang="el-GR" sz="3900" dirty="0"/>
              <a:t> </a:t>
            </a:r>
            <a:r>
              <a:rPr lang="el-GR" sz="3900" dirty="0" err="1"/>
              <a:t>ἔχοντος</a:t>
            </a:r>
            <a:r>
              <a:rPr lang="el-GR" sz="3900" dirty="0"/>
              <a:t> στόμα, </a:t>
            </a:r>
            <a:r>
              <a:rPr lang="el-GR" sz="3900" dirty="0" err="1"/>
              <a:t>Ἰωάννου</a:t>
            </a:r>
            <a:r>
              <a:rPr lang="el-GR" sz="3900" dirty="0"/>
              <a:t>»./ </a:t>
            </a:r>
            <a:r>
              <a:rPr lang="el-GR" sz="3900" dirty="0" err="1"/>
              <a:t>Ὁ</a:t>
            </a:r>
            <a:r>
              <a:rPr lang="el-GR" sz="3900" dirty="0"/>
              <a:t> συγγραφέας </a:t>
            </a:r>
            <a:r>
              <a:rPr lang="el-GR" sz="3900" dirty="0" err="1"/>
              <a:t>τοῦ</a:t>
            </a:r>
            <a:r>
              <a:rPr lang="el-GR" sz="3900" dirty="0"/>
              <a:t> </a:t>
            </a:r>
            <a:r>
              <a:rPr lang="el-GR" sz="3900" dirty="0" err="1"/>
              <a:t>Ὑπομνήματος</a:t>
            </a:r>
            <a:r>
              <a:rPr lang="el-GR" sz="3900" dirty="0"/>
              <a:t> δικαιώνει </a:t>
            </a:r>
            <a:r>
              <a:rPr lang="el-GR" sz="3900" dirty="0" err="1"/>
              <a:t>τὴ</a:t>
            </a:r>
            <a:r>
              <a:rPr lang="el-GR" sz="3900" dirty="0"/>
              <a:t> φράση </a:t>
            </a:r>
            <a:r>
              <a:rPr lang="el-GR" sz="3900" dirty="0" err="1"/>
              <a:t>τοῦ</a:t>
            </a:r>
            <a:r>
              <a:rPr lang="el-GR" sz="3900" dirty="0"/>
              <a:t> Χρυσοστόμου, γράφοντας </a:t>
            </a:r>
            <a:r>
              <a:rPr lang="el-GR" sz="3900" dirty="0" err="1"/>
              <a:t>ὅτι</a:t>
            </a:r>
            <a:r>
              <a:rPr lang="el-GR" sz="3900" dirty="0"/>
              <a:t> </a:t>
            </a:r>
            <a:r>
              <a:rPr lang="el-GR" sz="3900" dirty="0" err="1"/>
              <a:t>ὁ</a:t>
            </a:r>
            <a:r>
              <a:rPr lang="el-GR" sz="3900" dirty="0"/>
              <a:t> Κύριος «προσφέρθηκε </a:t>
            </a:r>
            <a:r>
              <a:rPr lang="el-GR" sz="3900" dirty="0" err="1"/>
              <a:t>ὡς</a:t>
            </a:r>
            <a:r>
              <a:rPr lang="el-GR" sz="3900" dirty="0"/>
              <a:t> θυσία </a:t>
            </a:r>
            <a:r>
              <a:rPr lang="el-GR" sz="3900" dirty="0" err="1"/>
              <a:t>ὄχι</a:t>
            </a:r>
            <a:r>
              <a:rPr lang="el-GR" sz="3900" dirty="0"/>
              <a:t> μόνο </a:t>
            </a:r>
            <a:r>
              <a:rPr lang="el-GR" sz="3900" dirty="0" err="1"/>
              <a:t>ὑπὲρ</a:t>
            </a:r>
            <a:r>
              <a:rPr lang="el-GR" sz="3900" dirty="0"/>
              <a:t> </a:t>
            </a:r>
            <a:r>
              <a:rPr lang="el-GR" sz="3900" dirty="0" err="1"/>
              <a:t>ἁμαρτωλῶν</a:t>
            </a:r>
            <a:r>
              <a:rPr lang="el-GR" sz="3900" dirty="0"/>
              <a:t>, </a:t>
            </a:r>
            <a:r>
              <a:rPr lang="el-GR" sz="3900" dirty="0" err="1"/>
              <a:t>ἀλλὰ</a:t>
            </a:r>
            <a:r>
              <a:rPr lang="el-GR" sz="3900" dirty="0"/>
              <a:t> </a:t>
            </a:r>
            <a:r>
              <a:rPr lang="el-GR" sz="3900" dirty="0" err="1"/>
              <a:t>καὶ</a:t>
            </a:r>
            <a:r>
              <a:rPr lang="el-GR" sz="3900" dirty="0"/>
              <a:t> </a:t>
            </a:r>
            <a:r>
              <a:rPr lang="el-GR" sz="3900" dirty="0" err="1"/>
              <a:t>ὑπὲρ</a:t>
            </a:r>
            <a:r>
              <a:rPr lang="el-GR" sz="3900" dirty="0"/>
              <a:t> </a:t>
            </a:r>
            <a:r>
              <a:rPr lang="el-GR" sz="3900" dirty="0" err="1"/>
              <a:t>τῶν</a:t>
            </a:r>
            <a:r>
              <a:rPr lang="el-GR" sz="3900" dirty="0"/>
              <a:t> δικαίων», </a:t>
            </a:r>
            <a:r>
              <a:rPr lang="el-GR" sz="3900" dirty="0" err="1"/>
              <a:t>ἐφόσον</a:t>
            </a:r>
            <a:r>
              <a:rPr lang="el-GR" sz="3900" dirty="0"/>
              <a:t> </a:t>
            </a:r>
            <a:r>
              <a:rPr lang="el-GR" sz="3900" dirty="0" err="1"/>
              <a:t>καὶ</a:t>
            </a:r>
            <a:r>
              <a:rPr lang="el-GR" sz="3900" dirty="0"/>
              <a:t> </a:t>
            </a:r>
            <a:r>
              <a:rPr lang="el-GR" sz="3900" dirty="0" err="1"/>
              <a:t>οἱ</a:t>
            </a:r>
            <a:r>
              <a:rPr lang="el-GR" sz="3900" dirty="0"/>
              <a:t> </a:t>
            </a:r>
            <a:r>
              <a:rPr lang="el-GR" sz="3900" dirty="0" err="1"/>
              <a:t>πρὸ</a:t>
            </a:r>
            <a:r>
              <a:rPr lang="el-GR" sz="3900" dirty="0"/>
              <a:t> </a:t>
            </a:r>
            <a:r>
              <a:rPr lang="el-GR" sz="3900" dirty="0" err="1"/>
              <a:t>Χριστοῦ</a:t>
            </a:r>
            <a:r>
              <a:rPr lang="el-GR" sz="3900" dirty="0"/>
              <a:t> </a:t>
            </a:r>
            <a:r>
              <a:rPr lang="el-GR" sz="3900" dirty="0" err="1"/>
              <a:t>ἦσαν</a:t>
            </a:r>
            <a:r>
              <a:rPr lang="el-GR" sz="3900" dirty="0"/>
              <a:t> «</a:t>
            </a:r>
            <a:r>
              <a:rPr lang="el-GR" sz="3900" dirty="0" err="1"/>
              <a:t>ὑπεύθυνοι</a:t>
            </a:r>
            <a:r>
              <a:rPr lang="el-GR" sz="3900" dirty="0"/>
              <a:t> </a:t>
            </a:r>
            <a:r>
              <a:rPr lang="el-GR" sz="3900" dirty="0" err="1"/>
              <a:t>κακῶν</a:t>
            </a:r>
            <a:r>
              <a:rPr lang="el-GR" sz="3900" dirty="0"/>
              <a:t> </a:t>
            </a:r>
            <a:r>
              <a:rPr lang="el-GR" sz="3900" dirty="0" err="1"/>
              <a:t>καὶ</a:t>
            </a:r>
            <a:r>
              <a:rPr lang="el-GR" sz="3900" dirty="0"/>
              <a:t> δέσμιοι </a:t>
            </a:r>
            <a:r>
              <a:rPr lang="el-GR" sz="3900" dirty="0" err="1"/>
              <a:t>τοῦ</a:t>
            </a:r>
            <a:r>
              <a:rPr lang="el-GR" sz="3900" dirty="0"/>
              <a:t> θανάτου»./ </a:t>
            </a:r>
            <a:r>
              <a:rPr lang="el-GR" sz="3900" dirty="0" err="1"/>
              <a:t>Τὸ</a:t>
            </a:r>
            <a:r>
              <a:rPr lang="el-GR" sz="3900" dirty="0"/>
              <a:t> </a:t>
            </a:r>
            <a:r>
              <a:rPr lang="el-GR" sz="3900" dirty="0" err="1"/>
              <a:t>Ὑπόμνημα</a:t>
            </a:r>
            <a:r>
              <a:rPr lang="el-GR" sz="3900" dirty="0"/>
              <a:t> </a:t>
            </a:r>
            <a:r>
              <a:rPr lang="el-GR" sz="3900" dirty="0" err="1"/>
              <a:t>τοποθετεῖται</a:t>
            </a:r>
            <a:r>
              <a:rPr lang="el-GR" sz="3900" dirty="0"/>
              <a:t> </a:t>
            </a:r>
            <a:r>
              <a:rPr lang="el-GR" sz="3900" dirty="0" err="1"/>
              <a:t>καὶ</a:t>
            </a:r>
            <a:r>
              <a:rPr lang="el-GR" sz="3900" dirty="0"/>
              <a:t> </a:t>
            </a:r>
            <a:r>
              <a:rPr lang="el-GR" sz="3900" dirty="0" err="1"/>
              <a:t>ἐπὶ</a:t>
            </a:r>
            <a:r>
              <a:rPr lang="el-GR" sz="3900" dirty="0"/>
              <a:t> </a:t>
            </a:r>
            <a:r>
              <a:rPr lang="el-GR" sz="3900" dirty="0" err="1"/>
              <a:t>τοῦ</a:t>
            </a:r>
            <a:r>
              <a:rPr lang="el-GR" sz="3900" dirty="0"/>
              <a:t> </a:t>
            </a:r>
            <a:r>
              <a:rPr lang="el-GR" sz="3900" dirty="0" err="1"/>
              <a:t>πιθανοῦ</a:t>
            </a:r>
            <a:r>
              <a:rPr lang="el-GR" sz="3900" dirty="0"/>
              <a:t> </a:t>
            </a:r>
            <a:r>
              <a:rPr lang="el-GR" sz="3900" dirty="0" err="1"/>
              <a:t>ἐρωτήματος</a:t>
            </a:r>
            <a:r>
              <a:rPr lang="el-GR" sz="3900" dirty="0"/>
              <a:t> «</a:t>
            </a:r>
            <a:r>
              <a:rPr lang="el-GR" sz="3900" dirty="0" err="1"/>
              <a:t>μὲ</a:t>
            </a:r>
            <a:r>
              <a:rPr lang="el-GR" sz="3900" dirty="0"/>
              <a:t> </a:t>
            </a:r>
            <a:r>
              <a:rPr lang="el-GR" sz="3900" dirty="0" err="1"/>
              <a:t>ποιὸ</a:t>
            </a:r>
            <a:r>
              <a:rPr lang="el-GR" sz="3900" dirty="0"/>
              <a:t> δικαίωμα </a:t>
            </a:r>
            <a:r>
              <a:rPr lang="el-GR" sz="3900" dirty="0" err="1"/>
              <a:t>ὁ</a:t>
            </a:r>
            <a:r>
              <a:rPr lang="el-GR" sz="3900" dirty="0"/>
              <a:t> </a:t>
            </a:r>
            <a:r>
              <a:rPr lang="el-GR" sz="3900" dirty="0" err="1"/>
              <a:t>ἀρχιερέας</a:t>
            </a:r>
            <a:r>
              <a:rPr lang="el-GR" sz="3900" dirty="0"/>
              <a:t> μεσιτεύει </a:t>
            </a:r>
            <a:r>
              <a:rPr lang="el-GR" sz="3900" dirty="0" err="1"/>
              <a:t>ὑπὲρ</a:t>
            </a:r>
            <a:r>
              <a:rPr lang="el-GR" sz="3900" dirty="0"/>
              <a:t> </a:t>
            </a:r>
            <a:r>
              <a:rPr lang="el-GR" sz="3900" dirty="0" err="1"/>
              <a:t>τῶν</a:t>
            </a:r>
            <a:r>
              <a:rPr lang="el-GR" sz="3900" dirty="0"/>
              <a:t> </a:t>
            </a:r>
            <a:r>
              <a:rPr lang="el-GR" sz="3900" dirty="0" err="1"/>
              <a:t>ἁγίων</a:t>
            </a:r>
            <a:r>
              <a:rPr lang="el-GR" sz="3900" dirty="0"/>
              <a:t>». </a:t>
            </a:r>
            <a:r>
              <a:rPr lang="el-GR" sz="3900" dirty="0" err="1"/>
              <a:t>Ὅπως</a:t>
            </a:r>
            <a:r>
              <a:rPr lang="el-GR" sz="3900" dirty="0"/>
              <a:t> τονίζεται, </a:t>
            </a:r>
            <a:r>
              <a:rPr lang="el-GR" sz="3900" dirty="0" err="1"/>
              <a:t>τὸ</a:t>
            </a:r>
            <a:r>
              <a:rPr lang="el-GR" sz="3900" dirty="0"/>
              <a:t> </a:t>
            </a:r>
            <a:r>
              <a:rPr lang="el-GR" sz="3900" dirty="0" err="1"/>
              <a:t>γεγονὸς</a:t>
            </a:r>
            <a:r>
              <a:rPr lang="el-GR" sz="3900" dirty="0"/>
              <a:t> </a:t>
            </a:r>
            <a:r>
              <a:rPr lang="el-GR" sz="3900" dirty="0" err="1"/>
              <a:t>αὐτὸ</a:t>
            </a:r>
            <a:r>
              <a:rPr lang="el-GR" sz="3900" dirty="0"/>
              <a:t> </a:t>
            </a:r>
            <a:r>
              <a:rPr lang="el-GR" sz="3900" dirty="0" err="1"/>
              <a:t>δὲν</a:t>
            </a:r>
            <a:r>
              <a:rPr lang="el-GR" sz="3900" dirty="0"/>
              <a:t> </a:t>
            </a:r>
            <a:r>
              <a:rPr lang="el-GR" sz="3900" dirty="0" err="1"/>
              <a:t>εἶναι</a:t>
            </a:r>
            <a:r>
              <a:rPr lang="el-GR" sz="3900" dirty="0"/>
              <a:t> «</a:t>
            </a:r>
            <a:r>
              <a:rPr lang="el-GR" sz="3900" dirty="0" err="1"/>
              <a:t>ἀδύνατο</a:t>
            </a:r>
            <a:r>
              <a:rPr lang="el-GR" sz="3900" dirty="0"/>
              <a:t>» </a:t>
            </a:r>
            <a:r>
              <a:rPr lang="el-GR" sz="3900" dirty="0" err="1"/>
              <a:t>γιὰ</a:t>
            </a:r>
            <a:r>
              <a:rPr lang="el-GR" sz="3900" dirty="0"/>
              <a:t> </a:t>
            </a:r>
            <a:r>
              <a:rPr lang="el-GR" sz="3900" dirty="0" err="1"/>
              <a:t>τοὺς</a:t>
            </a:r>
            <a:r>
              <a:rPr lang="el-GR" sz="3900" dirty="0"/>
              <a:t> «</a:t>
            </a:r>
            <a:r>
              <a:rPr lang="el-GR" sz="3900" dirty="0" err="1"/>
              <a:t>ἀξίους</a:t>
            </a:r>
            <a:r>
              <a:rPr lang="el-GR" sz="3900" dirty="0"/>
              <a:t>» (</a:t>
            </a:r>
            <a:r>
              <a:rPr lang="el-GR" sz="3900" dirty="0" err="1"/>
              <a:t>ἀρχιερεῖς</a:t>
            </a:r>
            <a:r>
              <a:rPr lang="el-GR" sz="3900" dirty="0"/>
              <a:t>), </a:t>
            </a:r>
            <a:r>
              <a:rPr lang="el-GR" sz="3900" dirty="0" err="1"/>
              <a:t>ἐκείνους</a:t>
            </a:r>
            <a:r>
              <a:rPr lang="el-GR" sz="3900" dirty="0"/>
              <a:t> </a:t>
            </a:r>
            <a:r>
              <a:rPr lang="el-GR" sz="3900" dirty="0" err="1"/>
              <a:t>οἱ</a:t>
            </a:r>
            <a:r>
              <a:rPr lang="el-GR" sz="3900" dirty="0"/>
              <a:t> </a:t>
            </a:r>
            <a:r>
              <a:rPr lang="el-GR" sz="3900" dirty="0" err="1"/>
              <a:t>ὁποῖοι</a:t>
            </a:r>
            <a:r>
              <a:rPr lang="el-GR" sz="3900" dirty="0"/>
              <a:t> </a:t>
            </a:r>
            <a:r>
              <a:rPr lang="el-GR" sz="3900" dirty="0" err="1"/>
              <a:t>ὁμοιάζουν</a:t>
            </a:r>
            <a:r>
              <a:rPr lang="el-GR" sz="3900" dirty="0"/>
              <a:t> </a:t>
            </a:r>
            <a:r>
              <a:rPr lang="el-GR" sz="3900" dirty="0" err="1"/>
              <a:t>στὸ</a:t>
            </a:r>
            <a:r>
              <a:rPr lang="el-GR" sz="3900" dirty="0"/>
              <a:t> Μέγα </a:t>
            </a:r>
            <a:r>
              <a:rPr lang="el-GR" sz="3900" dirty="0" err="1"/>
              <a:t>Ἀρχιερέα</a:t>
            </a:r>
            <a:r>
              <a:rPr lang="el-GR" sz="3900" dirty="0"/>
              <a:t> Χριστό./ </a:t>
            </a:r>
            <a:r>
              <a:rPr lang="el-GR" sz="3900" dirty="0" err="1"/>
              <a:t>τὸ</a:t>
            </a:r>
            <a:r>
              <a:rPr lang="el-GR" sz="3900" dirty="0"/>
              <a:t> </a:t>
            </a:r>
            <a:r>
              <a:rPr lang="el-GR" sz="3900" dirty="0" err="1"/>
              <a:t>Ὑπόμνημα</a:t>
            </a:r>
            <a:r>
              <a:rPr lang="el-GR" sz="3900" dirty="0"/>
              <a:t> φθάνει </a:t>
            </a:r>
            <a:r>
              <a:rPr lang="el-GR" sz="3900" dirty="0" err="1"/>
              <a:t>στὴν</a:t>
            </a:r>
            <a:r>
              <a:rPr lang="el-GR" sz="3900" dirty="0"/>
              <a:t> παράθεση </a:t>
            </a:r>
            <a:r>
              <a:rPr lang="el-GR" sz="3900" dirty="0" err="1"/>
              <a:t>τῆς</a:t>
            </a:r>
            <a:r>
              <a:rPr lang="el-GR" sz="3900" dirty="0"/>
              <a:t> φράσεως </a:t>
            </a:r>
            <a:r>
              <a:rPr lang="el-GR" sz="3900" dirty="0" err="1"/>
              <a:t>τοῦ</a:t>
            </a:r>
            <a:r>
              <a:rPr lang="el-GR" sz="3900" dirty="0"/>
              <a:t> </a:t>
            </a:r>
            <a:r>
              <a:rPr lang="el-GR" sz="3900" dirty="0" err="1"/>
              <a:t>ἀρχιερέα</a:t>
            </a:r>
            <a:r>
              <a:rPr lang="el-GR" sz="3900" dirty="0"/>
              <a:t> «</a:t>
            </a:r>
            <a:r>
              <a:rPr lang="el-GR" sz="3900" dirty="0" err="1"/>
              <a:t>ἐξαιρέτως</a:t>
            </a:r>
            <a:r>
              <a:rPr lang="el-GR" sz="3900" dirty="0"/>
              <a:t> </a:t>
            </a:r>
            <a:r>
              <a:rPr lang="el-GR" sz="3900" dirty="0" err="1"/>
              <a:t>τῆς</a:t>
            </a:r>
            <a:r>
              <a:rPr lang="el-GR" sz="3900" dirty="0"/>
              <a:t> Παναγίας </a:t>
            </a:r>
            <a:r>
              <a:rPr lang="el-GR" sz="3900" dirty="0" err="1"/>
              <a:t>ἀχράντου</a:t>
            </a:r>
            <a:r>
              <a:rPr lang="el-GR" sz="3900" dirty="0"/>
              <a:t> </a:t>
            </a:r>
            <a:r>
              <a:rPr lang="el-GR" sz="3900" dirty="0" err="1"/>
              <a:t>ὑπερευλογημένης</a:t>
            </a:r>
            <a:r>
              <a:rPr lang="el-GR" sz="3900" dirty="0"/>
              <a:t> </a:t>
            </a:r>
            <a:r>
              <a:rPr lang="el-GR" sz="3900" dirty="0" err="1"/>
              <a:t>Δεσποίνης</a:t>
            </a:r>
            <a:r>
              <a:rPr lang="el-GR" sz="3900" dirty="0"/>
              <a:t> </a:t>
            </a:r>
            <a:r>
              <a:rPr lang="el-GR" sz="3900" dirty="0" err="1"/>
              <a:t>ἡμῶν</a:t>
            </a:r>
            <a:r>
              <a:rPr lang="el-GR" sz="3900" dirty="0"/>
              <a:t> Θεοτόκου». </a:t>
            </a:r>
            <a:r>
              <a:rPr lang="el-GR" sz="3800" dirty="0" err="1"/>
              <a:t>Ὁ</a:t>
            </a:r>
            <a:r>
              <a:rPr lang="el-GR" sz="3800" dirty="0"/>
              <a:t> συγγραφέας</a:t>
            </a:r>
            <a:r>
              <a:rPr lang="en-GR" sz="3800" dirty="0"/>
              <a:t> </a:t>
            </a:r>
            <a:r>
              <a:rPr lang="el-GR" sz="3800" dirty="0" err="1"/>
              <a:t>τῆς</a:t>
            </a:r>
            <a:r>
              <a:rPr lang="el-GR" sz="3800" dirty="0"/>
              <a:t> </a:t>
            </a:r>
            <a:r>
              <a:rPr lang="el-GR" sz="3800" i="1" dirty="0" err="1"/>
              <a:t>Προθεωρίας</a:t>
            </a:r>
            <a:r>
              <a:rPr lang="el-GR" sz="3800" dirty="0"/>
              <a:t>  </a:t>
            </a:r>
            <a:endParaRPr lang="en-GR" sz="38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901296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6CCB9-A206-2E44-A956-A61112913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7033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900D7-D67C-E443-9A75-543A9EF22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4" y="131885"/>
            <a:ext cx="11957539" cy="65238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 err="1"/>
              <a:t>ὑπενθυμίζει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ὅλοι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δίκαιοι πρόκειται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σταθοῦν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δεξιὰ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κριτοῦ</a:t>
            </a:r>
            <a:r>
              <a:rPr lang="el-GR" sz="3200" dirty="0"/>
              <a:t>», μαζί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αὐτοὺς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παρίσταται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τεκοῦσα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Θεάνθρωπον</a:t>
            </a:r>
            <a:r>
              <a:rPr lang="el-GR" sz="3200" dirty="0"/>
              <a:t> Κύριον». </a:t>
            </a:r>
            <a:r>
              <a:rPr lang="el-GR" sz="3200" dirty="0" err="1"/>
              <a:t>Ἀπαντᾶ</a:t>
            </a:r>
            <a:r>
              <a:rPr lang="el-GR" sz="3200" dirty="0"/>
              <a:t>, μάλιστα,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ἐρώτημα</a:t>
            </a:r>
            <a:r>
              <a:rPr lang="el-GR" sz="3200" dirty="0"/>
              <a:t> «</a:t>
            </a:r>
            <a:r>
              <a:rPr lang="el-GR" sz="3200" dirty="0" err="1"/>
              <a:t>γιατὶ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μνημόνευση συνάπτονται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ἅγιοι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Παλαιᾶς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ἁγίους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Καινῆς</a:t>
            </a:r>
            <a:r>
              <a:rPr lang="el-GR" sz="3200" dirty="0"/>
              <a:t> Διαθήκης», τονίζοντας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τοῦτο</a:t>
            </a:r>
            <a:r>
              <a:rPr lang="el-GR" sz="3200" dirty="0"/>
              <a:t> συμβαίνει διότι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ἅγιοι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Παλαιᾶς</a:t>
            </a:r>
            <a:r>
              <a:rPr lang="el-GR" sz="3200" dirty="0"/>
              <a:t> «</a:t>
            </a:r>
            <a:r>
              <a:rPr lang="el-GR" sz="3200" dirty="0" err="1"/>
              <a:t>προεφήτευσαν</a:t>
            </a:r>
            <a:r>
              <a:rPr lang="el-GR" sz="3200" dirty="0"/>
              <a:t>»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Μεσσία,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διότι </a:t>
            </a:r>
            <a:r>
              <a:rPr lang="el-GR" sz="3200" dirty="0" err="1"/>
              <a:t>ἔπρεπε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καταδειχθεῖ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ἕνας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Θεὸς</a:t>
            </a:r>
            <a:r>
              <a:rPr lang="el-GR" sz="3200" dirty="0"/>
              <a:t> </a:t>
            </a:r>
            <a:r>
              <a:rPr lang="el-GR" sz="3200" dirty="0" err="1"/>
              <a:t>ἀμφοτέρων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Διαθηκῶν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αἷμα</a:t>
            </a:r>
            <a:r>
              <a:rPr lang="el-GR" sz="3200" dirty="0"/>
              <a:t> Του χύθηκε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ὅλους</a:t>
            </a:r>
            <a:r>
              <a:rPr lang="el-GR" sz="3200" dirty="0"/>
              <a:t>»./ </a:t>
            </a:r>
            <a:r>
              <a:rPr lang="el-GR" sz="3200" dirty="0" err="1"/>
              <a:t>Ἀκολούθως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ὁ</a:t>
            </a:r>
            <a:r>
              <a:rPr lang="el-GR" sz="3200" dirty="0"/>
              <a:t> διάκονος </a:t>
            </a:r>
            <a:r>
              <a:rPr lang="el-GR" sz="3200" dirty="0" err="1"/>
              <a:t>ὑποψιθυρίζει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δίπτυχα </a:t>
            </a:r>
            <a:r>
              <a:rPr lang="el-GR" sz="3200" dirty="0" err="1"/>
              <a:t>τῶν</a:t>
            </a:r>
            <a:r>
              <a:rPr lang="el-GR" sz="3200" dirty="0"/>
              <a:t> κεκοιμημένων»,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Ἀρχιερέας</a:t>
            </a:r>
            <a:r>
              <a:rPr lang="el-GR" sz="3200" dirty="0"/>
              <a:t> μνημονεύει «</a:t>
            </a:r>
            <a:r>
              <a:rPr lang="el-GR" sz="3200" dirty="0" err="1"/>
              <a:t>τοὺς</a:t>
            </a:r>
            <a:r>
              <a:rPr lang="el-GR" sz="3200" dirty="0"/>
              <a:t>  </a:t>
            </a:r>
            <a:r>
              <a:rPr lang="el-GR" sz="3200" dirty="0" err="1"/>
              <a:t>ἁγίους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Νέας Διαθήκης», 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πρῶτον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Ἰωάννη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Πρόδρομο, διότι </a:t>
            </a:r>
            <a:r>
              <a:rPr lang="el-GR" sz="3200" dirty="0" err="1"/>
              <a:t>αὐτὸς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«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πρῶτος</a:t>
            </a:r>
            <a:r>
              <a:rPr lang="el-GR" sz="3200" dirty="0"/>
              <a:t> </a:t>
            </a:r>
            <a:r>
              <a:rPr lang="el-GR" sz="3200" dirty="0" err="1"/>
              <a:t>ἄγγελος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παρουσίας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Σωτῆρος</a:t>
            </a:r>
            <a:r>
              <a:rPr lang="el-GR" sz="3200" dirty="0"/>
              <a:t>»./ </a:t>
            </a:r>
            <a:r>
              <a:rPr lang="el-GR" sz="3200" dirty="0" err="1"/>
              <a:t>Μετὰ</a:t>
            </a:r>
            <a:r>
              <a:rPr lang="el-GR" sz="3200" dirty="0"/>
              <a:t> τις </a:t>
            </a:r>
            <a:r>
              <a:rPr lang="el-GR" sz="3200" dirty="0" err="1"/>
              <a:t>ἐκφωνήσεις</a:t>
            </a:r>
            <a:r>
              <a:rPr lang="el-GR" sz="3200" dirty="0"/>
              <a:t> </a:t>
            </a:r>
            <a:r>
              <a:rPr lang="el-GR" sz="3200" dirty="0" err="1"/>
              <a:t>αὐτές</a:t>
            </a:r>
            <a:r>
              <a:rPr lang="el-GR" sz="3200" dirty="0"/>
              <a:t>», </a:t>
            </a:r>
            <a:r>
              <a:rPr lang="el-GR" sz="3200" dirty="0" err="1"/>
              <a:t>ὁ</a:t>
            </a:r>
            <a:r>
              <a:rPr lang="el-GR" sz="3200" dirty="0"/>
              <a:t> διάκονος «λέγει </a:t>
            </a:r>
            <a:r>
              <a:rPr lang="el-GR" sz="3200" dirty="0" err="1"/>
              <a:t>τὰ</a:t>
            </a:r>
            <a:r>
              <a:rPr lang="el-GR" sz="3200" dirty="0"/>
              <a:t> δίπτυχα </a:t>
            </a:r>
            <a:r>
              <a:rPr lang="el-GR" sz="3200" dirty="0" err="1"/>
              <a:t>τῶν</a:t>
            </a:r>
            <a:r>
              <a:rPr lang="el-GR" sz="3200" dirty="0"/>
              <a:t> ζώντων,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ἀρχιερέων</a:t>
            </a:r>
            <a:r>
              <a:rPr lang="el-GR" sz="3200" dirty="0"/>
              <a:t>, βασιλέων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λοιπῶν</a:t>
            </a:r>
            <a:r>
              <a:rPr lang="el-GR" sz="3200" dirty="0"/>
              <a:t>». </a:t>
            </a:r>
            <a:r>
              <a:rPr lang="el-GR" sz="3200" dirty="0" err="1"/>
              <a:t>Ἀκολούθως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ἀρχιερέας</a:t>
            </a:r>
            <a:r>
              <a:rPr lang="el-GR" sz="3200" dirty="0"/>
              <a:t> λέγει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εἰρήνη</a:t>
            </a:r>
            <a:r>
              <a:rPr lang="el-GR" sz="3200" dirty="0"/>
              <a:t> </a:t>
            </a:r>
            <a:r>
              <a:rPr lang="el-GR" sz="3200" dirty="0" err="1"/>
              <a:t>πᾶσι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ζητᾶ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συγχωρήσει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7410110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27E0D-539F-7C4C-ADEA-376AAA815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10550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FBD9E-150F-FA49-B356-DA1079349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67053"/>
            <a:ext cx="11931162" cy="65414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3200" dirty="0"/>
              <a:t>πλημμελήματα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»,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αἴτηση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ἀκολουθεῖ</a:t>
            </a:r>
            <a:r>
              <a:rPr lang="el-GR" sz="3200" dirty="0"/>
              <a:t> «</a:t>
            </a:r>
            <a:r>
              <a:rPr lang="el-GR" sz="3200" dirty="0" err="1"/>
              <a:t>ἄλλη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ἰδίου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λαοῦ</a:t>
            </a:r>
            <a:r>
              <a:rPr lang="el-GR" sz="3200" dirty="0"/>
              <a:t>»,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καταλήγει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ἐκφώνηση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«Πάτερ </a:t>
            </a:r>
            <a:r>
              <a:rPr lang="el-GR" sz="3200" dirty="0" err="1"/>
              <a:t>ἡμῶν</a:t>
            </a:r>
            <a:r>
              <a:rPr lang="el-GR" sz="3200" dirty="0"/>
              <a:t>».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l-GR" sz="3200" dirty="0" err="1"/>
              <a:t>ια</a:t>
            </a:r>
            <a:r>
              <a:rPr lang="el-GR" sz="3200" dirty="0"/>
              <a:t>) </a:t>
            </a:r>
            <a:r>
              <a:rPr lang="el-GR" sz="3200" dirty="0" err="1"/>
              <a:t>Ἡ</a:t>
            </a:r>
            <a:r>
              <a:rPr lang="el-GR" sz="3200" dirty="0"/>
              <a:t> Θεία Μετάληψη: «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κεφαλοκλισίας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ὑπόπτωση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ἀρχιερέως</a:t>
            </a:r>
            <a:r>
              <a:rPr lang="el-GR" sz="3200" dirty="0"/>
              <a:t>, γίνεται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ὕψωση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τιμίου Σώματος </a:t>
            </a:r>
            <a:r>
              <a:rPr lang="el-GR" sz="3200" dirty="0" err="1"/>
              <a:t>τοῦ</a:t>
            </a:r>
            <a:r>
              <a:rPr lang="el-GR" sz="3200" dirty="0"/>
              <a:t> Κυρίου»./ </a:t>
            </a:r>
            <a:r>
              <a:rPr lang="el-GR" sz="3200" dirty="0" err="1"/>
              <a:t>Ἡ</a:t>
            </a:r>
            <a:r>
              <a:rPr lang="el-GR" sz="3200" dirty="0"/>
              <a:t> μαρτυρία </a:t>
            </a:r>
            <a:r>
              <a:rPr lang="el-GR" sz="3200" dirty="0" err="1"/>
              <a:t>περὶ</a:t>
            </a:r>
            <a:r>
              <a:rPr lang="el-GR" sz="3200" dirty="0"/>
              <a:t> «</a:t>
            </a:r>
            <a:r>
              <a:rPr lang="el-GR" sz="3200" dirty="0" err="1"/>
              <a:t>ὑποπτώσεως</a:t>
            </a:r>
            <a:r>
              <a:rPr lang="el-GR" sz="3200" dirty="0"/>
              <a:t>» παραπέμπει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ἀνάλογη</a:t>
            </a:r>
            <a:r>
              <a:rPr lang="el-GR" sz="3200" dirty="0"/>
              <a:t> στάση </a:t>
            </a:r>
            <a:r>
              <a:rPr lang="el-GR" sz="3200" dirty="0" err="1"/>
              <a:t>τοῦ</a:t>
            </a:r>
            <a:r>
              <a:rPr lang="el-GR" sz="3200" dirty="0"/>
              <a:t> σώματος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ἀρχιερέα</a:t>
            </a:r>
            <a:r>
              <a:rPr lang="el-GR" sz="3200" dirty="0"/>
              <a:t>./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μαρτυρεῖ</a:t>
            </a:r>
            <a:r>
              <a:rPr lang="el-GR" sz="3200" dirty="0"/>
              <a:t>, </a:t>
            </a:r>
            <a:r>
              <a:rPr lang="el-GR" sz="3200" dirty="0" err="1"/>
              <a:t>ἀκολούθως</a:t>
            </a:r>
            <a:r>
              <a:rPr lang="el-GR" sz="3200" dirty="0"/>
              <a:t>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τελεῖται</a:t>
            </a:r>
            <a:r>
              <a:rPr lang="el-GR" sz="3200" dirty="0"/>
              <a:t> «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μερισμὸς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θείου σώματος», σημειώνοντας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κἄν</a:t>
            </a:r>
            <a:r>
              <a:rPr lang="el-GR" sz="3200" dirty="0"/>
              <a:t> μερίζεται, </a:t>
            </a:r>
            <a:r>
              <a:rPr lang="el-GR" sz="3200" dirty="0" err="1"/>
              <a:t>ἀμέριστος</a:t>
            </a:r>
            <a:r>
              <a:rPr lang="el-GR" sz="3200" dirty="0"/>
              <a:t> διαμένει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ἄτμητος</a:t>
            </a:r>
            <a:r>
              <a:rPr lang="el-GR" sz="3200" dirty="0"/>
              <a:t> </a:t>
            </a:r>
            <a:r>
              <a:rPr lang="el-GR" sz="3200" dirty="0" err="1"/>
              <a:t>ὑφ</a:t>
            </a:r>
            <a:r>
              <a:rPr lang="el-GR" sz="3200" dirty="0"/>
              <a:t>᾽ </a:t>
            </a:r>
            <a:r>
              <a:rPr lang="el-GR" sz="3200" dirty="0" err="1"/>
              <a:t>ἑνὶ</a:t>
            </a:r>
            <a:r>
              <a:rPr lang="el-GR" sz="3200" dirty="0"/>
              <a:t> </a:t>
            </a:r>
            <a:r>
              <a:rPr lang="el-GR" sz="3200" dirty="0" err="1"/>
              <a:t>ἑκάστῳ</a:t>
            </a:r>
            <a:r>
              <a:rPr lang="el-GR" sz="3200" dirty="0"/>
              <a:t> μέρει </a:t>
            </a:r>
            <a:r>
              <a:rPr lang="el-GR" sz="3200" dirty="0" err="1"/>
              <a:t>τεμνομένων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αὐτὸς</a:t>
            </a:r>
            <a:r>
              <a:rPr lang="el-GR" sz="3200" dirty="0"/>
              <a:t> </a:t>
            </a:r>
            <a:r>
              <a:rPr lang="el-GR" sz="3200" dirty="0" err="1"/>
              <a:t>ὅλος</a:t>
            </a:r>
            <a:r>
              <a:rPr lang="el-GR" sz="3200" dirty="0"/>
              <a:t> θεάνθρωπος μεριζόμενός τε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εὑρισκόμενος</a:t>
            </a:r>
            <a:r>
              <a:rPr lang="el-GR" sz="3200" dirty="0"/>
              <a:t>· </a:t>
            </a:r>
            <a:r>
              <a:rPr lang="el-GR" sz="3200" dirty="0" err="1"/>
              <a:t>εἰ</a:t>
            </a:r>
            <a:r>
              <a:rPr lang="el-GR" sz="3200" dirty="0"/>
              <a:t> </a:t>
            </a:r>
            <a:r>
              <a:rPr lang="el-GR" sz="3200" dirty="0" err="1"/>
              <a:t>γὰρ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φθορᾷ</a:t>
            </a:r>
            <a:r>
              <a:rPr lang="el-GR" sz="3200" dirty="0"/>
              <a:t> </a:t>
            </a:r>
            <a:r>
              <a:rPr lang="el-GR" sz="3200" dirty="0" err="1"/>
              <a:t>ὑπέστη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θανάτῳ</a:t>
            </a:r>
            <a:r>
              <a:rPr lang="el-GR" sz="3200" dirty="0"/>
              <a:t>, </a:t>
            </a:r>
            <a:r>
              <a:rPr lang="el-GR" sz="3200" dirty="0" err="1"/>
              <a:t>ἀλλ</a:t>
            </a:r>
            <a:r>
              <a:rPr lang="el-GR" sz="3200" dirty="0"/>
              <a:t>᾽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σὰρξ</a:t>
            </a:r>
            <a:r>
              <a:rPr lang="el-GR" sz="3200" dirty="0"/>
              <a:t> </a:t>
            </a:r>
            <a:r>
              <a:rPr lang="el-GR" sz="3200" dirty="0" err="1"/>
              <a:t>αὐτοῦ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τῷ</a:t>
            </a:r>
            <a:r>
              <a:rPr lang="el-GR" sz="3200" dirty="0"/>
              <a:t> </a:t>
            </a:r>
            <a:r>
              <a:rPr lang="el-GR" sz="3200" dirty="0" err="1"/>
              <a:t>ἅδῃ</a:t>
            </a:r>
            <a:r>
              <a:rPr lang="el-GR" sz="3200" dirty="0"/>
              <a:t> </a:t>
            </a:r>
            <a:r>
              <a:rPr lang="el-GR" sz="3200" dirty="0" err="1"/>
              <a:t>οὐκ</a:t>
            </a:r>
            <a:r>
              <a:rPr lang="el-GR" sz="3200" dirty="0"/>
              <a:t> </a:t>
            </a:r>
            <a:r>
              <a:rPr lang="el-GR" sz="3200" dirty="0" err="1"/>
              <a:t>εἶδε</a:t>
            </a:r>
            <a:r>
              <a:rPr lang="el-GR" sz="3200" dirty="0"/>
              <a:t> </a:t>
            </a:r>
            <a:r>
              <a:rPr lang="el-GR" sz="3200" dirty="0" err="1"/>
              <a:t>διαφθοράν</a:t>
            </a:r>
            <a:r>
              <a:rPr lang="el-GR" sz="3200" dirty="0"/>
              <a:t>»./ </a:t>
            </a:r>
            <a:r>
              <a:rPr lang="el-GR" sz="3200" dirty="0" err="1"/>
              <a:t>Ἀκολουθεῖ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ὕψωση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τιμίου Σώματος»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ἀρχιερέα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συμβολίζει (σύμφωνα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)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ὕψωση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Σταυροῦ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θάνατο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Ἀνάστασή</a:t>
            </a:r>
            <a:r>
              <a:rPr lang="el-GR" sz="3200" dirty="0"/>
              <a:t> Του». </a:t>
            </a:r>
            <a:r>
              <a:rPr lang="el-GR" sz="3200" dirty="0" err="1"/>
              <a:t>Ἡ</a:t>
            </a:r>
            <a:r>
              <a:rPr lang="el-GR" sz="3200" dirty="0"/>
              <a:t> Θ. Μετάληψη</a:t>
            </a:r>
            <a:r>
              <a:rPr lang="en-GR" sz="3200" dirty="0"/>
              <a:t> </a:t>
            </a:r>
            <a:r>
              <a:rPr lang="el-GR" sz="3200" dirty="0"/>
              <a:t>(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n-GR" sz="3200" dirty="0"/>
              <a:t> </a:t>
            </a:r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668603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0649-4958-FF4A-B0BC-35112216A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7033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A0AF1-82D9-434E-95EF-0FA2CC298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22" y="149469"/>
            <a:ext cx="11966331" cy="65766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 err="1"/>
              <a:t>μαρτυρεῖται</a:t>
            </a:r>
            <a:r>
              <a:rPr lang="el-GR" sz="3200" dirty="0"/>
              <a:t> </a:t>
            </a:r>
            <a:r>
              <a:rPr lang="el-GR" sz="3200" dirty="0" err="1"/>
              <a:t>ἀκολούθως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) «δηλώνει </a:t>
            </a:r>
            <a:r>
              <a:rPr lang="el-GR" sz="3200" dirty="0" err="1"/>
              <a:t>τὴ</a:t>
            </a:r>
            <a:r>
              <a:rPr lang="el-GR" sz="3200" dirty="0"/>
              <a:t> μετάδοση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ἄρτου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κοινοῦ</a:t>
            </a:r>
            <a:r>
              <a:rPr lang="el-GR" sz="3200" dirty="0"/>
              <a:t> </a:t>
            </a:r>
            <a:r>
              <a:rPr lang="el-GR" sz="3200" dirty="0" err="1"/>
              <a:t>ποτηρίου</a:t>
            </a:r>
            <a:r>
              <a:rPr lang="el-GR" sz="3200" dirty="0"/>
              <a:t>»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Μαθητὲς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Μυστικὸ</a:t>
            </a:r>
            <a:r>
              <a:rPr lang="el-GR" sz="3200" dirty="0"/>
              <a:t> </a:t>
            </a:r>
            <a:r>
              <a:rPr lang="el-GR" sz="3200" dirty="0" err="1"/>
              <a:t>Δεῖπνο</a:t>
            </a:r>
            <a:r>
              <a:rPr lang="el-GR" sz="3200" dirty="0"/>
              <a:t>./ </a:t>
            </a:r>
            <a:r>
              <a:rPr lang="el-GR" sz="3200" dirty="0" err="1"/>
              <a:t>Τὴ</a:t>
            </a:r>
            <a:r>
              <a:rPr lang="el-GR" sz="3200" dirty="0"/>
              <a:t> Θ. Μετάληψη </a:t>
            </a:r>
            <a:r>
              <a:rPr lang="el-GR" sz="3200" dirty="0" err="1"/>
              <a:t>ἀκολουθεῖ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ἄρση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καταληφθέντων θείων λειψάνων,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ὑπαινίσσεται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Ἀνάληψη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Κυρίου»./ </a:t>
            </a:r>
            <a:r>
              <a:rPr lang="el-GR" sz="3200" dirty="0" err="1"/>
              <a:t>Ἡ</a:t>
            </a:r>
            <a:r>
              <a:rPr lang="el-GR" sz="3200" dirty="0"/>
              <a:t> μαρτυρία </a:t>
            </a:r>
            <a:r>
              <a:rPr lang="el-GR" sz="3200" dirty="0" err="1"/>
              <a:t>περὶ</a:t>
            </a:r>
            <a:r>
              <a:rPr lang="el-GR" sz="3200" dirty="0"/>
              <a:t> «</a:t>
            </a:r>
            <a:r>
              <a:rPr lang="el-GR" sz="3200" dirty="0" err="1"/>
              <a:t>ἄρσεως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θείων λειψάνων» (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ὑπολειπομένων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ἅγιο</a:t>
            </a:r>
            <a:r>
              <a:rPr lang="el-GR" sz="3200" dirty="0"/>
              <a:t> </a:t>
            </a:r>
            <a:r>
              <a:rPr lang="el-GR" sz="3200" dirty="0" err="1"/>
              <a:t>Ποτήριο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Θ. Μετάληψη) παραπέμπει </a:t>
            </a:r>
            <a:r>
              <a:rPr lang="el-GR" sz="3200" dirty="0" err="1"/>
              <a:t>στὴ</a:t>
            </a:r>
            <a:r>
              <a:rPr lang="el-GR" sz="3200" dirty="0"/>
              <a:t> μεταφορά τους («</a:t>
            </a:r>
            <a:r>
              <a:rPr lang="el-GR" sz="3200" dirty="0" err="1"/>
              <a:t>ἄρση</a:t>
            </a:r>
            <a:r>
              <a:rPr lang="el-GR" sz="3200" dirty="0"/>
              <a:t>»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,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εὑρίσκονται</a:t>
            </a:r>
            <a:r>
              <a:rPr lang="el-GR" sz="3200" dirty="0"/>
              <a:t>)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ἁγία</a:t>
            </a:r>
            <a:r>
              <a:rPr lang="el-GR" sz="3200" dirty="0"/>
              <a:t> Τράπεζα </a:t>
            </a:r>
            <a:r>
              <a:rPr lang="el-GR" sz="3200" dirty="0" err="1"/>
              <a:t>στὴν</a:t>
            </a:r>
            <a:r>
              <a:rPr lang="el-GR" sz="3200" dirty="0"/>
              <a:t> Πρόθεση./ </a:t>
            </a:r>
            <a:r>
              <a:rPr lang="el-GR" sz="3200" dirty="0" err="1"/>
              <a:t>Ἡ</a:t>
            </a:r>
            <a:r>
              <a:rPr lang="el-GR" sz="3200" dirty="0"/>
              <a:t> Θ. Λειτουργία </a:t>
            </a:r>
            <a:r>
              <a:rPr lang="el-GR" sz="3200" dirty="0" err="1"/>
              <a:t>ἐγγίζει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τέλος της.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«</a:t>
            </a:r>
            <a:r>
              <a:rPr lang="el-GR" sz="3200" dirty="0" err="1"/>
              <a:t>τελευταῖο</a:t>
            </a:r>
            <a:r>
              <a:rPr lang="el-GR" sz="3200" dirty="0"/>
              <a:t> θυμιατό» (</a:t>
            </a:r>
            <a:r>
              <a:rPr lang="el-GR" sz="3200" dirty="0" err="1"/>
              <a:t>στὴν</a:t>
            </a:r>
            <a:r>
              <a:rPr lang="el-GR" sz="3200" dirty="0"/>
              <a:t> τελευταία θυμίαση),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παραλληλίζει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«Χάρη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δόθηκε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Μαθητὲς</a:t>
            </a:r>
            <a:r>
              <a:rPr lang="el-GR" sz="3200" dirty="0"/>
              <a:t> </a:t>
            </a:r>
            <a:r>
              <a:rPr lang="el-GR" sz="3200" dirty="0" err="1"/>
              <a:t>δι</a:t>
            </a:r>
            <a:r>
              <a:rPr lang="el-GR" sz="3200" dirty="0"/>
              <a:t>᾽ </a:t>
            </a:r>
            <a:r>
              <a:rPr lang="el-GR" sz="3200" dirty="0" err="1"/>
              <a:t>ἐμφυσήματος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Ἀνάσταση</a:t>
            </a:r>
            <a:r>
              <a:rPr lang="el-GR" sz="3200" dirty="0"/>
              <a:t>»./ </a:t>
            </a:r>
            <a:r>
              <a:rPr lang="el-GR" sz="3200" dirty="0" err="1"/>
              <a:t>Ἡ</a:t>
            </a:r>
            <a:r>
              <a:rPr lang="el-GR" sz="3200" dirty="0"/>
              <a:t> μαρτυρούμενη «</a:t>
            </a:r>
            <a:r>
              <a:rPr lang="el-GR" sz="3200" dirty="0" err="1"/>
              <a:t>ὀπισθάμβωνος</a:t>
            </a:r>
            <a:r>
              <a:rPr lang="el-GR" sz="3200" dirty="0"/>
              <a:t> </a:t>
            </a:r>
            <a:r>
              <a:rPr lang="el-GR" sz="3200" dirty="0" err="1"/>
              <a:t>εὐχή</a:t>
            </a:r>
            <a:r>
              <a:rPr lang="el-GR" sz="3200" dirty="0"/>
              <a:t>» </a:t>
            </a:r>
            <a:r>
              <a:rPr lang="el-GR" sz="3200" dirty="0" err="1"/>
              <a:t>θεωρεῖται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«σφραγίδα </a:t>
            </a:r>
            <a:r>
              <a:rPr lang="el-GR" sz="3200" dirty="0" err="1"/>
              <a:t>ὅλων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προηγούμενων </a:t>
            </a:r>
            <a:r>
              <a:rPr lang="el-GR" sz="3200" dirty="0" err="1"/>
              <a:t>αἰτημάτων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τακτικὴ</a:t>
            </a:r>
            <a:r>
              <a:rPr lang="el-GR" sz="3200" dirty="0"/>
              <a:t> </a:t>
            </a:r>
            <a:r>
              <a:rPr lang="el-GR" sz="3200" dirty="0" err="1"/>
              <a:t>ἀνακεφαλαίωση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«τίμιος </a:t>
            </a:r>
            <a:r>
              <a:rPr lang="el-GR" sz="3200" dirty="0" err="1"/>
              <a:t>ἐπίλογος</a:t>
            </a:r>
            <a:r>
              <a:rPr lang="el-GR" sz="3200" dirty="0"/>
              <a:t>» </a:t>
            </a:r>
            <a:r>
              <a:rPr lang="el-GR" sz="3200" dirty="0" err="1"/>
              <a:t>ὅλων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εὐχῶν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8318157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B135E-2051-8C4B-8294-E6CA85F8D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8792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859CC-DF54-0140-BC63-5E295A5C4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4" y="175846"/>
            <a:ext cx="11957539" cy="6515100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Λειτουργίας,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ὁποῖες</a:t>
            </a:r>
            <a:r>
              <a:rPr lang="el-GR" dirty="0"/>
              <a:t> προηγήθηκαν./ . </a:t>
            </a:r>
            <a:r>
              <a:rPr lang="el-GR" dirty="0" err="1"/>
              <a:t>Ὁ</a:t>
            </a:r>
            <a:r>
              <a:rPr lang="el-GR" dirty="0"/>
              <a:t> συγγραφέας </a:t>
            </a:r>
            <a:r>
              <a:rPr lang="el-GR" dirty="0" err="1"/>
              <a:t>τοῦ</a:t>
            </a:r>
            <a:r>
              <a:rPr lang="el-GR" dirty="0"/>
              <a:t> </a:t>
            </a:r>
            <a:r>
              <a:rPr lang="el-GR" dirty="0" err="1"/>
              <a:t>Ὑπομνήματος</a:t>
            </a:r>
            <a:r>
              <a:rPr lang="el-GR" dirty="0"/>
              <a:t> </a:t>
            </a:r>
            <a:r>
              <a:rPr lang="el-GR" dirty="0" err="1"/>
              <a:t>ἐπεξηγεῖ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ἔννοια</a:t>
            </a:r>
            <a:r>
              <a:rPr lang="el-GR" dirty="0"/>
              <a:t> </a:t>
            </a:r>
            <a:r>
              <a:rPr lang="el-GR" dirty="0" err="1"/>
              <a:t>τῆς</a:t>
            </a:r>
            <a:r>
              <a:rPr lang="el-GR" dirty="0"/>
              <a:t> «</a:t>
            </a:r>
            <a:r>
              <a:rPr lang="el-GR" dirty="0" err="1"/>
              <a:t>ἀνακεφαλαιώσεως</a:t>
            </a:r>
            <a:r>
              <a:rPr lang="el-GR" dirty="0"/>
              <a:t>» </a:t>
            </a:r>
            <a:r>
              <a:rPr lang="el-GR" dirty="0" err="1"/>
              <a:t>στὴν</a:t>
            </a:r>
            <a:r>
              <a:rPr lang="el-GR" dirty="0"/>
              <a:t> </a:t>
            </a:r>
            <a:r>
              <a:rPr lang="el-GR" dirty="0" err="1"/>
              <a:t>ὀπισθάμβωνο</a:t>
            </a:r>
            <a:r>
              <a:rPr lang="el-GR" dirty="0"/>
              <a:t> </a:t>
            </a:r>
            <a:r>
              <a:rPr lang="el-GR" dirty="0" err="1"/>
              <a:t>εὐχή</a:t>
            </a:r>
            <a:r>
              <a:rPr lang="el-GR" dirty="0"/>
              <a:t>: </a:t>
            </a:r>
            <a:r>
              <a:rPr lang="el-GR" dirty="0" err="1"/>
              <a:t>ἡ</a:t>
            </a:r>
            <a:r>
              <a:rPr lang="el-GR" dirty="0"/>
              <a:t> </a:t>
            </a:r>
            <a:r>
              <a:rPr lang="el-GR" dirty="0" err="1"/>
              <a:t>ἐν</a:t>
            </a:r>
            <a:r>
              <a:rPr lang="el-GR" dirty="0"/>
              <a:t> </a:t>
            </a:r>
            <a:r>
              <a:rPr lang="el-GR" dirty="0" err="1"/>
              <a:t>λόγῳ</a:t>
            </a:r>
            <a:r>
              <a:rPr lang="el-GR" dirty="0"/>
              <a:t> </a:t>
            </a:r>
            <a:r>
              <a:rPr lang="el-GR" dirty="0" err="1"/>
              <a:t>εὐχὴ</a:t>
            </a:r>
            <a:r>
              <a:rPr lang="el-GR" dirty="0"/>
              <a:t> συμπεριλαμβάνει </a:t>
            </a:r>
            <a:r>
              <a:rPr lang="el-GR" dirty="0" err="1"/>
              <a:t>ὅλες</a:t>
            </a:r>
            <a:r>
              <a:rPr lang="el-GR" dirty="0"/>
              <a:t> </a:t>
            </a:r>
            <a:r>
              <a:rPr lang="el-GR" dirty="0" err="1"/>
              <a:t>τὶς</a:t>
            </a:r>
            <a:r>
              <a:rPr lang="el-GR" dirty="0"/>
              <a:t> </a:t>
            </a:r>
            <a:r>
              <a:rPr lang="el-GR" dirty="0" err="1"/>
              <a:t>ἔννοιες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τὰ</a:t>
            </a:r>
            <a:r>
              <a:rPr lang="el-GR" dirty="0"/>
              <a:t> </a:t>
            </a:r>
            <a:r>
              <a:rPr lang="el-GR" dirty="0" err="1"/>
              <a:t>αἰτήματα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προηγουμένων </a:t>
            </a:r>
            <a:r>
              <a:rPr lang="el-GR" dirty="0" err="1"/>
              <a:t>εὐχῶν</a:t>
            </a:r>
            <a:r>
              <a:rPr lang="el-GR" dirty="0"/>
              <a:t> </a:t>
            </a:r>
            <a:r>
              <a:rPr lang="el-GR" dirty="0" err="1"/>
              <a:t>τῆς</a:t>
            </a:r>
            <a:r>
              <a:rPr lang="el-GR" dirty="0"/>
              <a:t> Θ. Λειτουργίας </a:t>
            </a:r>
            <a:r>
              <a:rPr lang="el-GR" dirty="0" err="1"/>
              <a:t>καὶ</a:t>
            </a:r>
            <a:r>
              <a:rPr lang="el-GR" dirty="0"/>
              <a:t>, </a:t>
            </a:r>
            <a:r>
              <a:rPr lang="el-GR" dirty="0" err="1"/>
              <a:t>ἑπομένως</a:t>
            </a:r>
            <a:r>
              <a:rPr lang="el-GR" dirty="0"/>
              <a:t>, συμβάλλει </a:t>
            </a:r>
            <a:r>
              <a:rPr lang="el-GR" dirty="0" err="1"/>
              <a:t>στὴν</a:t>
            </a:r>
            <a:r>
              <a:rPr lang="el-GR" dirty="0"/>
              <a:t> κατανόηση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dirty="0" err="1"/>
              <a:t>εὐχῶν</a:t>
            </a:r>
            <a:r>
              <a:rPr lang="el-GR" dirty="0"/>
              <a:t> </a:t>
            </a:r>
            <a:r>
              <a:rPr lang="el-GR" dirty="0" err="1"/>
              <a:t>αὐτῶν</a:t>
            </a:r>
            <a:r>
              <a:rPr lang="el-GR" dirty="0"/>
              <a:t> </a:t>
            </a:r>
            <a:r>
              <a:rPr lang="el-GR" dirty="0" err="1"/>
              <a:t>ἀπὸ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πιστούς, δεδομένου </a:t>
            </a:r>
            <a:r>
              <a:rPr lang="el-GR" dirty="0" err="1"/>
              <a:t>τοῦ</a:t>
            </a:r>
            <a:r>
              <a:rPr lang="el-GR" dirty="0"/>
              <a:t> γεγονότος </a:t>
            </a:r>
            <a:r>
              <a:rPr lang="el-GR" dirty="0" err="1"/>
              <a:t>ὅτι</a:t>
            </a:r>
            <a:r>
              <a:rPr lang="el-GR" dirty="0"/>
              <a:t>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πιστοὶ</a:t>
            </a:r>
            <a:r>
              <a:rPr lang="el-GR" dirty="0"/>
              <a:t> </a:t>
            </a:r>
            <a:r>
              <a:rPr lang="el-GR" dirty="0" err="1"/>
              <a:t>δὲν</a:t>
            </a:r>
            <a:r>
              <a:rPr lang="el-GR" dirty="0"/>
              <a:t> </a:t>
            </a:r>
            <a:r>
              <a:rPr lang="el-GR" dirty="0" err="1"/>
              <a:t>ἔχουν</a:t>
            </a:r>
            <a:r>
              <a:rPr lang="el-GR" dirty="0"/>
              <a:t> </a:t>
            </a:r>
            <a:r>
              <a:rPr lang="el-GR" dirty="0" err="1"/>
              <a:t>ἀκούσει</a:t>
            </a:r>
            <a:r>
              <a:rPr lang="el-GR" dirty="0"/>
              <a:t> </a:t>
            </a:r>
            <a:r>
              <a:rPr lang="el-GR" dirty="0" err="1"/>
              <a:t>καθαρῶς</a:t>
            </a:r>
            <a:r>
              <a:rPr lang="el-GR" dirty="0"/>
              <a:t> (</a:t>
            </a:r>
            <a:r>
              <a:rPr lang="el-GR" dirty="0" err="1"/>
              <a:t>ὁ</a:t>
            </a:r>
            <a:r>
              <a:rPr lang="el-GR" dirty="0"/>
              <a:t> </a:t>
            </a:r>
            <a:r>
              <a:rPr lang="el-GR" dirty="0" err="1"/>
              <a:t>ἀρχιερέας</a:t>
            </a:r>
            <a:r>
              <a:rPr lang="el-GR" dirty="0"/>
              <a:t> «</a:t>
            </a:r>
            <a:r>
              <a:rPr lang="el-GR" dirty="0" err="1"/>
              <a:t>ὑποψιθυρίζει</a:t>
            </a:r>
            <a:r>
              <a:rPr lang="el-GR" dirty="0"/>
              <a:t> </a:t>
            </a:r>
            <a:r>
              <a:rPr lang="el-GR" dirty="0" err="1"/>
              <a:t>τὶς</a:t>
            </a:r>
            <a:r>
              <a:rPr lang="el-GR" dirty="0"/>
              <a:t> </a:t>
            </a:r>
            <a:r>
              <a:rPr lang="el-GR" dirty="0" err="1"/>
              <a:t>εὐχές</a:t>
            </a:r>
            <a:r>
              <a:rPr lang="el-GR" dirty="0"/>
              <a:t>») </a:t>
            </a:r>
            <a:r>
              <a:rPr lang="el-GR" dirty="0" err="1"/>
              <a:t>τὸ</a:t>
            </a:r>
            <a:r>
              <a:rPr lang="el-GR" dirty="0"/>
              <a:t> </a:t>
            </a:r>
            <a:r>
              <a:rPr lang="el-GR"/>
              <a:t>περιεχόμενό τους.</a:t>
            </a:r>
            <a:endParaRPr lang="en-GR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878108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5BAA4-39BD-9340-92F9-16D9F3B65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1353800" cy="9671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17BF7-740A-E948-A002-7428EECA4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7" y="228599"/>
            <a:ext cx="11983915" cy="6462347"/>
          </a:xfrm>
        </p:spPr>
        <p:txBody>
          <a:bodyPr>
            <a:normAutofit/>
          </a:bodyPr>
          <a:lstStyle/>
          <a:p>
            <a:r>
              <a:rPr lang="el-GR" sz="3200" dirty="0"/>
              <a:t>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παραπάνω διαδικασίες διαμορφώνεται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συμβολισμὸς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τελουμένων</a:t>
            </a:r>
            <a:r>
              <a:rPr lang="el-GR" sz="3200" dirty="0"/>
              <a:t>: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Μ. </a:t>
            </a:r>
            <a:r>
              <a:rPr lang="el-GR" sz="3200" dirty="0" err="1"/>
              <a:t>Εἴσοδο</a:t>
            </a:r>
            <a:r>
              <a:rPr lang="el-GR" sz="3200" dirty="0"/>
              <a:t> μεταφέρεται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νεκρὸ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Κυρίου, </a:t>
            </a:r>
            <a:r>
              <a:rPr lang="el-GR" sz="3200" dirty="0" err="1"/>
              <a:t>ἡ</a:t>
            </a:r>
            <a:r>
              <a:rPr lang="el-GR" sz="3200" dirty="0"/>
              <a:t> προετοιμασία </a:t>
            </a:r>
            <a:r>
              <a:rPr lang="el-GR" sz="3200" dirty="0" err="1"/>
              <a:t>τῶν</a:t>
            </a:r>
            <a:r>
              <a:rPr lang="el-GR" sz="3200" dirty="0"/>
              <a:t> Τιμίων Δώρων συμβολίζει </a:t>
            </a:r>
            <a:r>
              <a:rPr lang="el-GR" sz="3200" dirty="0" err="1"/>
              <a:t>τὴ</a:t>
            </a:r>
            <a:r>
              <a:rPr lang="el-GR" sz="3200" dirty="0"/>
              <a:t> θυσία </a:t>
            </a:r>
            <a:r>
              <a:rPr lang="el-GR" sz="3200" dirty="0" err="1"/>
              <a:t>καὶ</a:t>
            </a:r>
            <a:r>
              <a:rPr lang="el-GR" sz="3200" dirty="0"/>
              <a:t> προβάλλονται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θυσιαστικοὶ</a:t>
            </a:r>
            <a:r>
              <a:rPr lang="el-GR" sz="3200" dirty="0"/>
              <a:t> </a:t>
            </a:r>
            <a:r>
              <a:rPr lang="el-GR" sz="3200" dirty="0" err="1"/>
              <a:t>ὅροι</a:t>
            </a:r>
            <a:r>
              <a:rPr lang="el-GR" sz="3200" dirty="0"/>
              <a:t> («</a:t>
            </a:r>
            <a:r>
              <a:rPr lang="el-GR" sz="3200" dirty="0" err="1"/>
              <a:t>ἄρτος-σῶμα</a:t>
            </a:r>
            <a:r>
              <a:rPr lang="el-GR" sz="3200" dirty="0"/>
              <a:t>», «</a:t>
            </a:r>
            <a:r>
              <a:rPr lang="el-GR" sz="3200" dirty="0" err="1"/>
              <a:t>οἶνος-αἷμα</a:t>
            </a:r>
            <a:r>
              <a:rPr lang="el-GR" sz="3200" dirty="0"/>
              <a:t>», «λόγχη», «</a:t>
            </a:r>
            <a:r>
              <a:rPr lang="el-GR" sz="3200" dirty="0" err="1"/>
              <a:t>ὕδωρ</a:t>
            </a:r>
            <a:r>
              <a:rPr lang="el-GR" sz="3200" dirty="0"/>
              <a:t> </a:t>
            </a:r>
            <a:r>
              <a:rPr lang="el-GR" sz="3200" dirty="0" err="1"/>
              <a:t>ἐκ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πλευρᾶς</a:t>
            </a:r>
            <a:r>
              <a:rPr lang="el-GR" sz="3200" dirty="0"/>
              <a:t>»).</a:t>
            </a:r>
            <a:endParaRPr lang="en-US" sz="3200" dirty="0"/>
          </a:p>
          <a:p>
            <a:r>
              <a:rPr lang="el-GR" sz="3200" dirty="0"/>
              <a:t>Πρόκειται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θεολογικολειτουργικῆς</a:t>
            </a:r>
            <a:r>
              <a:rPr lang="el-GR" sz="3200" dirty="0"/>
              <a:t> διεργασίας,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ὁδήγησε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διαμόρφωση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Ἀκολουθίας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Προθέσεως</a:t>
            </a:r>
            <a:r>
              <a:rPr lang="en-US" sz="3200" dirty="0"/>
              <a:t>.</a:t>
            </a:r>
          </a:p>
          <a:p>
            <a:r>
              <a:rPr lang="el-GR" sz="3200" dirty="0" err="1"/>
              <a:t>Ἕναν</a:t>
            </a:r>
            <a:r>
              <a:rPr lang="el-GR" sz="3200" dirty="0"/>
              <a:t> </a:t>
            </a:r>
            <a:r>
              <a:rPr lang="el-GR" sz="3200" dirty="0" err="1"/>
              <a:t>αἰῶνα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συγγραφὴ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Θεόδωρος </a:t>
            </a:r>
            <a:r>
              <a:rPr lang="el-GR" sz="3200" dirty="0" err="1"/>
              <a:t>Στουδίτης</a:t>
            </a:r>
            <a:r>
              <a:rPr lang="el-GR" sz="3200" dirty="0"/>
              <a:t> (+826)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ὁλοκληρωμένη</a:t>
            </a:r>
            <a:r>
              <a:rPr lang="el-GR" sz="3200" dirty="0"/>
              <a:t> προετοιμασία </a:t>
            </a:r>
            <a:r>
              <a:rPr lang="el-GR" sz="3200" dirty="0" err="1"/>
              <a:t>τῶν</a:t>
            </a:r>
            <a:r>
              <a:rPr lang="el-GR" sz="3200" dirty="0"/>
              <a:t> Τιμίων Δώρων</a:t>
            </a:r>
            <a:r>
              <a:rPr lang="en-US" sz="3200" dirty="0"/>
              <a:t>. </a:t>
            </a:r>
            <a:r>
              <a:rPr lang="el-GR" sz="3200" dirty="0" err="1"/>
              <a:t>Ἔτσι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πράξη </a:t>
            </a:r>
            <a:r>
              <a:rPr lang="el-GR" sz="3200" dirty="0" err="1"/>
              <a:t>τῆς</a:t>
            </a:r>
            <a:r>
              <a:rPr lang="el-GR" sz="3200" dirty="0"/>
              <a:t> προετοιμασίας </a:t>
            </a:r>
            <a:r>
              <a:rPr lang="el-GR" sz="3200" dirty="0" err="1"/>
              <a:t>τῶν</a:t>
            </a:r>
            <a:r>
              <a:rPr lang="el-GR" sz="3200" dirty="0"/>
              <a:t> Τιμίων Δώρων λαμβάνει </a:t>
            </a:r>
            <a:r>
              <a:rPr lang="el-GR" sz="3200" dirty="0" err="1"/>
              <a:t>τὴ</a:t>
            </a:r>
            <a:r>
              <a:rPr lang="el-GR" sz="3200" dirty="0"/>
              <a:t> θέση της </a:t>
            </a:r>
            <a:r>
              <a:rPr lang="el-GR" sz="3200" dirty="0" err="1"/>
              <a:t>πρὶν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ἔναρξη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</a:t>
            </a:r>
            <a:r>
              <a:rPr lang="en-G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3211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33F7A-2A4F-2A4E-A8B1-D594C1404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6" y="1"/>
            <a:ext cx="11292255" cy="6154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E9AEC-4F1D-2544-80ED-C884A5C51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469" y="158261"/>
            <a:ext cx="11948746" cy="65502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/>
              <a:t>(</a:t>
            </a:r>
            <a:r>
              <a:rPr lang="en-US" sz="3200" dirty="0"/>
              <a:t>ii</a:t>
            </a:r>
            <a:r>
              <a:rPr lang="el-GR" sz="3200" dirty="0"/>
              <a:t>)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ἔναρξη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</a:t>
            </a:r>
            <a:endParaRPr lang="en-GR" sz="3200" dirty="0"/>
          </a:p>
          <a:p>
            <a:pPr marL="0" indent="0">
              <a:buNone/>
            </a:pPr>
            <a:r>
              <a:rPr lang="en-GR" sz="3200" dirty="0"/>
              <a:t>• </a:t>
            </a:r>
            <a:r>
              <a:rPr lang="el-GR" sz="3200" i="1" dirty="0" err="1"/>
              <a:t>Δίδοται</a:t>
            </a:r>
            <a:r>
              <a:rPr lang="el-GR" sz="3200" i="1" dirty="0"/>
              <a:t> </a:t>
            </a:r>
            <a:r>
              <a:rPr lang="el-GR" sz="3200" i="1" dirty="0" err="1"/>
              <a:t>τοίνυν</a:t>
            </a:r>
            <a:r>
              <a:rPr lang="el-GR" sz="3200" i="1" dirty="0"/>
              <a:t> </a:t>
            </a:r>
            <a:r>
              <a:rPr lang="el-GR" sz="3200" i="1" dirty="0" err="1"/>
              <a:t>καιρὸς</a:t>
            </a:r>
            <a:r>
              <a:rPr lang="el-GR" sz="3200" i="1" dirty="0"/>
              <a:t> </a:t>
            </a:r>
            <a:r>
              <a:rPr lang="el-GR" sz="3200" i="1" dirty="0" err="1"/>
              <a:t>παρὰ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ἀρχιερέως</a:t>
            </a:r>
            <a:r>
              <a:rPr lang="el-GR" sz="3200" i="1" dirty="0"/>
              <a:t> </a:t>
            </a:r>
            <a:r>
              <a:rPr lang="el-GR" sz="3200" i="1" dirty="0" err="1"/>
              <a:t>τῷ</a:t>
            </a:r>
            <a:r>
              <a:rPr lang="el-GR" sz="3200" i="1" dirty="0"/>
              <a:t> </a:t>
            </a:r>
            <a:r>
              <a:rPr lang="el-GR" sz="3200" i="1" dirty="0" err="1"/>
              <a:t>ἱερεῖ</a:t>
            </a:r>
            <a:r>
              <a:rPr lang="el-GR" sz="3200" i="1" dirty="0"/>
              <a:t> </a:t>
            </a:r>
            <a:r>
              <a:rPr lang="el-GR" sz="3200" i="1" dirty="0" err="1"/>
              <a:t>τῷ</a:t>
            </a:r>
            <a:r>
              <a:rPr lang="el-GR" sz="3200" i="1" dirty="0"/>
              <a:t> </a:t>
            </a:r>
            <a:r>
              <a:rPr lang="el-GR" sz="3200" i="1" dirty="0" err="1"/>
              <a:t>μέλλοντι</a:t>
            </a:r>
            <a:r>
              <a:rPr lang="el-GR" sz="3200" i="1" dirty="0"/>
              <a:t> </a:t>
            </a:r>
            <a:r>
              <a:rPr lang="el-GR" sz="3200" i="1" dirty="0" err="1"/>
              <a:t>ἄρχεσθαι</a:t>
            </a:r>
            <a:r>
              <a:rPr lang="el-GR" sz="3200" i="1" dirty="0"/>
              <a:t> </a:t>
            </a:r>
            <a:r>
              <a:rPr lang="el-GR" sz="3200" i="1" dirty="0" err="1"/>
              <a:t>τῆς</a:t>
            </a:r>
            <a:r>
              <a:rPr lang="el-GR" sz="3200" i="1" dirty="0"/>
              <a:t> θείας μυσταγωγίας</a:t>
            </a:r>
            <a:r>
              <a:rPr lang="en-GR" sz="3200" i="1" dirty="0"/>
              <a:t>.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ἐπισήμανση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ἀρχίζει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καταγραφή-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-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ἐπιτελέσεως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Λειτουργίας.</a:t>
            </a:r>
            <a:r>
              <a:rPr lang="en-GR" sz="3200" dirty="0"/>
              <a:t> </a:t>
            </a:r>
          </a:p>
          <a:p>
            <a:pPr marL="0" indent="0">
              <a:buNone/>
            </a:pPr>
            <a:r>
              <a:rPr lang="en-GR" sz="3200" dirty="0"/>
              <a:t>•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 διευκρινίζει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αὐτὸς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«καιρός» (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εὐλογία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ἀρχιερέα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πρεσβύτερο,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τελευταῖος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ποιήσει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ἔναρξη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Λειτουργίας) παραπέμπει </a:t>
            </a:r>
            <a:r>
              <a:rPr lang="el-GR" sz="3200" dirty="0" err="1"/>
              <a:t>στὴν</a:t>
            </a:r>
            <a:r>
              <a:rPr lang="el-GR" sz="3200" dirty="0"/>
              <a:t> προφητεία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Ἠσαΐα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καιροῦ</a:t>
            </a:r>
            <a:r>
              <a:rPr lang="el-GR" sz="3200" dirty="0"/>
              <a:t>» </a:t>
            </a:r>
            <a:r>
              <a:rPr lang="el-GR" sz="3200" dirty="0" err="1"/>
              <a:t>τῆς</a:t>
            </a:r>
            <a:r>
              <a:rPr lang="el-GR" sz="3200" dirty="0"/>
              <a:t> προετοιμασίας </a:t>
            </a:r>
            <a:r>
              <a:rPr lang="el-GR" sz="3200" dirty="0" err="1"/>
              <a:t>ὑποδοχῆς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Ἰωάννη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Πρόδρομο,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καιροῦ</a:t>
            </a:r>
            <a:r>
              <a:rPr lang="el-GR" sz="3200" dirty="0"/>
              <a:t>»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γῆς</a:t>
            </a:r>
            <a:r>
              <a:rPr lang="el-GR" sz="3200" dirty="0"/>
              <a:t> παρουσίας </a:t>
            </a:r>
            <a:r>
              <a:rPr lang="el-GR" sz="3200" dirty="0" err="1"/>
              <a:t>τοῦ</a:t>
            </a:r>
            <a:r>
              <a:rPr lang="el-GR" sz="3200" dirty="0"/>
              <a:t> Κυρίου</a:t>
            </a:r>
            <a:r>
              <a:rPr lang="en-GR" sz="3200" dirty="0"/>
              <a:t>.</a:t>
            </a:r>
          </a:p>
          <a:p>
            <a:pPr marL="0" indent="0">
              <a:buNone/>
            </a:pPr>
            <a:r>
              <a:rPr lang="en-US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συνάφεια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καιροῦ</a:t>
            </a:r>
            <a:r>
              <a:rPr lang="el-GR" sz="3200" dirty="0"/>
              <a:t>»,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«δίδει»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ἐπίσκοπος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ἱερέα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πρόσωπο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Ἰωάννου</a:t>
            </a:r>
            <a:r>
              <a:rPr lang="el-GR" sz="3200" dirty="0"/>
              <a:t> Προδρόμου φαίνεται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αἰτιολόγηση</a:t>
            </a:r>
            <a:r>
              <a:rPr lang="el-GR" sz="3200" dirty="0"/>
              <a:t> </a:t>
            </a:r>
            <a:r>
              <a:rPr lang="el-GR" sz="3200" dirty="0" err="1"/>
              <a:t>μιᾶς</a:t>
            </a:r>
            <a:r>
              <a:rPr lang="el-GR" sz="3200" dirty="0"/>
              <a:t> πράξεως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προηγεῖται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ἐναρκτήριας</a:t>
            </a:r>
            <a:r>
              <a:rPr lang="el-GR" sz="3200" dirty="0"/>
              <a:t> δοξολογίας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Λειτουργίας: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218140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0EAC6-FD5F-D440-B46F-F7128F663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7913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D5915-F939-AE48-8492-1CB25CFA5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8" y="202222"/>
            <a:ext cx="12001500" cy="64711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ἱερέας</a:t>
            </a:r>
            <a:r>
              <a:rPr lang="el-GR" sz="3200" dirty="0"/>
              <a:t> «φέρει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εἰκόνα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Προδρόμου», </a:t>
            </a:r>
            <a:r>
              <a:rPr lang="el-GR" sz="3200" dirty="0" err="1"/>
              <a:t>ἐκείνου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«</a:t>
            </a:r>
            <a:r>
              <a:rPr lang="el-GR" sz="3200" dirty="0" err="1"/>
              <a:t>ἐγκαινίασε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κήρυγμα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μετανοίας</a:t>
            </a:r>
            <a:r>
              <a:rPr lang="el-GR" sz="3200" dirty="0"/>
              <a:t>»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/>
              <a:t>•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αὐτά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διάκονος </a:t>
            </a:r>
            <a:r>
              <a:rPr lang="el-GR" sz="3200" dirty="0" err="1"/>
              <a:t>ἀπευθύνει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παρακέλευσμα</a:t>
            </a:r>
            <a:r>
              <a:rPr lang="el-GR" sz="3200" dirty="0"/>
              <a:t> </a:t>
            </a:r>
            <a:r>
              <a:rPr lang="el-GR" sz="3200" i="1" dirty="0" err="1"/>
              <a:t>Εὐλόγησον</a:t>
            </a:r>
            <a:r>
              <a:rPr lang="el-GR" sz="3200" i="1" dirty="0"/>
              <a:t> δέσποτα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ἀπευθύνει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«</a:t>
            </a:r>
            <a:r>
              <a:rPr lang="el-GR" sz="3200" dirty="0" err="1"/>
              <a:t>τὴν</a:t>
            </a:r>
            <a:r>
              <a:rPr lang="el-GR" sz="3200" dirty="0"/>
              <a:t> πρώτη </a:t>
            </a:r>
            <a:r>
              <a:rPr lang="el-GR" sz="3200" dirty="0" err="1"/>
              <a:t>ἔντευξη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δοξολογία»: </a:t>
            </a:r>
            <a:r>
              <a:rPr lang="el-GR" sz="3200" i="1" dirty="0" err="1"/>
              <a:t>Εὐλογημένη</a:t>
            </a:r>
            <a:r>
              <a:rPr lang="el-GR" sz="3200" i="1" dirty="0"/>
              <a:t> </a:t>
            </a:r>
            <a:r>
              <a:rPr lang="el-GR" sz="3200" i="1" dirty="0" err="1"/>
              <a:t>ἡ</a:t>
            </a:r>
            <a:r>
              <a:rPr lang="el-GR" sz="3200" i="1" dirty="0"/>
              <a:t> βασιλεία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Πατρὸς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Υἱοῦ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Ἁγίου</a:t>
            </a:r>
            <a:r>
              <a:rPr lang="el-GR" sz="3200" i="1" dirty="0"/>
              <a:t> Πνεύματος</a:t>
            </a:r>
            <a:r>
              <a:rPr lang="en-US" sz="3200" i="1" dirty="0"/>
              <a:t>.</a:t>
            </a:r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r>
              <a:rPr lang="el-GR" sz="3200" dirty="0"/>
              <a:t>(</a:t>
            </a:r>
            <a:r>
              <a:rPr lang="en-US" sz="3200" dirty="0"/>
              <a:t>iii</a:t>
            </a:r>
            <a:r>
              <a:rPr lang="el-GR" sz="3200" dirty="0"/>
              <a:t>)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ἀντίφωνα</a:t>
            </a:r>
            <a:endParaRPr lang="en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ἀντίφωνα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τὶς</a:t>
            </a:r>
            <a:r>
              <a:rPr lang="el-GR" sz="3200" dirty="0"/>
              <a:t> προρρήσεις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προφητῶν</a:t>
            </a:r>
            <a:r>
              <a:rPr lang="el-GR" sz="3200" dirty="0"/>
              <a:t>»,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«</a:t>
            </a:r>
            <a:r>
              <a:rPr lang="el-GR" sz="3200" dirty="0" err="1"/>
              <a:t>προκαταγγέλουν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παρουσία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Υἱοῦ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γῆς</a:t>
            </a:r>
            <a:r>
              <a:rPr lang="el-GR" sz="3200" dirty="0"/>
              <a:t>»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2952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C7541-94C2-4D41-9CD6-3109D22E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799" cy="7913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2ABBC-18FA-864E-BCF3-6F2F8AAAC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30" y="167054"/>
            <a:ext cx="11975123" cy="6594231"/>
          </a:xfrm>
        </p:spPr>
        <p:txBody>
          <a:bodyPr/>
          <a:lstStyle/>
          <a:p>
            <a:r>
              <a:rPr lang="el-GR" sz="3200" dirty="0" err="1"/>
              <a:t>Τὰ</a:t>
            </a:r>
            <a:r>
              <a:rPr lang="el-GR" sz="3200" dirty="0"/>
              <a:t> σχόλια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ἀντίφωνα</a:t>
            </a:r>
            <a:r>
              <a:rPr lang="el-GR" sz="3200" dirty="0"/>
              <a:t> </a:t>
            </a:r>
            <a:r>
              <a:rPr lang="el-GR" sz="3200" dirty="0" err="1"/>
              <a:t>ἀποτελοῦν</a:t>
            </a:r>
            <a:r>
              <a:rPr lang="el-GR" sz="3200" dirty="0"/>
              <a:t> μία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πρῶτες</a:t>
            </a:r>
            <a:r>
              <a:rPr lang="el-GR" sz="3200" dirty="0"/>
              <a:t> μαρτυρίες μνημονεύσεώς τους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ἀρχὴ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(</a:t>
            </a:r>
            <a:r>
              <a:rPr lang="el-GR" sz="3200" dirty="0" err="1"/>
              <a:t>πρὶν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Μικρὴ</a:t>
            </a:r>
            <a:r>
              <a:rPr lang="el-GR" sz="3200" dirty="0"/>
              <a:t> </a:t>
            </a:r>
            <a:r>
              <a:rPr lang="el-GR" sz="3200" dirty="0" err="1"/>
              <a:t>Εἴσοδο</a:t>
            </a:r>
            <a:r>
              <a:rPr lang="el-GR" sz="3200" dirty="0"/>
              <a:t>),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ἐπικρατεῖ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ἄποψη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παγιώθηκαν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εἰσαγωγικὸ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11</a:t>
            </a:r>
            <a:r>
              <a:rPr lang="el-GR" sz="3200" baseline="30000" dirty="0"/>
              <a:t>ο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</a:t>
            </a:r>
            <a:endParaRPr lang="en-US" sz="3200" dirty="0"/>
          </a:p>
          <a:p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ἀναφέρθηκε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 (</a:t>
            </a:r>
            <a:r>
              <a:rPr lang="el-GR" sz="3200" dirty="0" err="1"/>
              <a:t>ἕναν</a:t>
            </a:r>
            <a:r>
              <a:rPr lang="el-GR" sz="3200" dirty="0"/>
              <a:t> </a:t>
            </a:r>
            <a:r>
              <a:rPr lang="el-GR" sz="3200" dirty="0" err="1"/>
              <a:t>αἰῶνα</a:t>
            </a:r>
            <a:r>
              <a:rPr lang="el-GR" sz="3200" dirty="0"/>
              <a:t> </a:t>
            </a:r>
            <a:r>
              <a:rPr lang="el-GR" sz="3200" dirty="0" err="1"/>
              <a:t>πρὶν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)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ἀντίφωνα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εἰσαγωγικὸ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(</a:t>
            </a:r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σχολιάζει).</a:t>
            </a:r>
            <a:r>
              <a:rPr lang="en-GR" sz="3200" dirty="0"/>
              <a:t> </a:t>
            </a:r>
          </a:p>
          <a:p>
            <a:endParaRPr lang="en-GR" sz="3200" dirty="0"/>
          </a:p>
          <a:p>
            <a:pPr marL="0" indent="0">
              <a:buNone/>
            </a:pPr>
            <a:r>
              <a:rPr lang="el-GR" sz="3200" dirty="0"/>
              <a:t>(</a:t>
            </a:r>
            <a:r>
              <a:rPr lang="en-US" sz="3200" dirty="0"/>
              <a:t>iv</a:t>
            </a:r>
            <a:r>
              <a:rPr lang="el-GR" sz="3200" dirty="0"/>
              <a:t>)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Εἴσοδος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Εὐαγγελίου</a:t>
            </a:r>
            <a:r>
              <a:rPr lang="el-GR" sz="3200" dirty="0"/>
              <a:t> (</a:t>
            </a:r>
            <a:r>
              <a:rPr lang="el-GR" sz="3200" dirty="0" err="1"/>
              <a:t>Μικρὴ</a:t>
            </a:r>
            <a:r>
              <a:rPr lang="el-GR" sz="3200" dirty="0"/>
              <a:t> </a:t>
            </a:r>
            <a:r>
              <a:rPr lang="el-GR" sz="3200" dirty="0" err="1"/>
              <a:t>Εἴσοδος</a:t>
            </a:r>
            <a:r>
              <a:rPr lang="el-GR" sz="3200" dirty="0"/>
              <a:t>)</a:t>
            </a:r>
            <a:endParaRPr lang="en-GR" sz="3200" dirty="0"/>
          </a:p>
          <a:p>
            <a:pPr marL="0" indent="0">
              <a:buNone/>
            </a:pPr>
            <a:r>
              <a:rPr lang="en-GR" sz="3200" dirty="0"/>
              <a:t>• </a:t>
            </a:r>
            <a:r>
              <a:rPr lang="el-GR" sz="3200" i="1" dirty="0" err="1"/>
              <a:t>Ἡ</a:t>
            </a:r>
            <a:r>
              <a:rPr lang="el-GR" sz="3200" i="1" dirty="0"/>
              <a:t> </a:t>
            </a:r>
            <a:r>
              <a:rPr lang="el-GR" sz="3200" i="1" dirty="0" err="1"/>
              <a:t>Εἴσοδος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Εὐαγγελίου</a:t>
            </a:r>
            <a:r>
              <a:rPr lang="el-GR" sz="3200" i="1" dirty="0"/>
              <a:t> </a:t>
            </a:r>
            <a:r>
              <a:rPr lang="el-GR" sz="3200" i="1" dirty="0" err="1"/>
              <a:t>ἐμφαίνει</a:t>
            </a:r>
            <a:r>
              <a:rPr lang="el-GR" sz="3200" i="1" dirty="0"/>
              <a:t> </a:t>
            </a:r>
            <a:r>
              <a:rPr lang="el-GR" sz="3200" i="1" dirty="0" err="1"/>
              <a:t>τὴν</a:t>
            </a:r>
            <a:r>
              <a:rPr lang="el-GR" sz="3200" i="1" dirty="0"/>
              <a:t> παρουσία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Υἱοῦ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Θεοῦ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τὴν</a:t>
            </a:r>
            <a:r>
              <a:rPr lang="el-GR" sz="3200" i="1" dirty="0"/>
              <a:t> </a:t>
            </a:r>
            <a:r>
              <a:rPr lang="el-GR" sz="3200" i="1" dirty="0" err="1"/>
              <a:t>εἴσοδόν</a:t>
            </a:r>
            <a:r>
              <a:rPr lang="el-GR" sz="3200" i="1" dirty="0"/>
              <a:t> του </a:t>
            </a:r>
            <a:r>
              <a:rPr lang="el-GR" sz="3200" i="1" dirty="0" err="1"/>
              <a:t>εἰς</a:t>
            </a:r>
            <a:r>
              <a:rPr lang="el-GR" sz="3200" i="1" dirty="0"/>
              <a:t> </a:t>
            </a:r>
            <a:r>
              <a:rPr lang="el-GR" sz="3200" i="1" dirty="0" err="1"/>
              <a:t>τὸν</a:t>
            </a:r>
            <a:r>
              <a:rPr lang="el-GR" sz="3200" i="1" dirty="0"/>
              <a:t> </a:t>
            </a:r>
            <a:r>
              <a:rPr lang="el-GR" sz="3200" i="1" dirty="0" err="1"/>
              <a:t>κόσμον</a:t>
            </a:r>
            <a:r>
              <a:rPr lang="el-GR" sz="3200" i="1" dirty="0"/>
              <a:t> </a:t>
            </a:r>
            <a:r>
              <a:rPr lang="el-GR" sz="3200" i="1" dirty="0" err="1"/>
              <a:t>τοῦτον</a:t>
            </a:r>
            <a:r>
              <a:rPr lang="el-GR" sz="3200" i="1" dirty="0"/>
              <a:t>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482945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1CCEC-92DA-8942-B32F-B700DCA2E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5" y="1"/>
            <a:ext cx="11292255" cy="6154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4E027-32A9-254E-8533-4FA7BAA2D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" y="184637"/>
            <a:ext cx="12027878" cy="6532686"/>
          </a:xfrm>
        </p:spPr>
        <p:txBody>
          <a:bodyPr>
            <a:noAutofit/>
          </a:bodyPr>
          <a:lstStyle/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συμβολισμὸς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Εἰσόδου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προεικονίσεως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εἰσόδου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κόσμο στηρίζεται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παύλεια</a:t>
            </a:r>
            <a:r>
              <a:rPr lang="el-GR" sz="3200" dirty="0"/>
              <a:t> θεολογία </a:t>
            </a:r>
            <a:r>
              <a:rPr lang="el-GR" sz="3200" dirty="0" err="1"/>
              <a:t>περὶ</a:t>
            </a:r>
            <a:r>
              <a:rPr lang="el-GR" sz="3200" dirty="0"/>
              <a:t> «προσκυνήσεως»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Μονογενοῦς</a:t>
            </a:r>
            <a:r>
              <a:rPr lang="el-GR" sz="3200" dirty="0"/>
              <a:t>»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ἀγγέλους</a:t>
            </a:r>
            <a:r>
              <a:rPr lang="el-GR" sz="3200" dirty="0"/>
              <a:t>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Ἐκεῖνος</a:t>
            </a:r>
            <a:r>
              <a:rPr lang="el-GR" sz="3200" dirty="0"/>
              <a:t> </a:t>
            </a:r>
            <a:r>
              <a:rPr lang="el-GR" sz="3200" dirty="0" err="1"/>
              <a:t>εἰσῆλθε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κόσμο (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Γέννησή του).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μαρτυρία </a:t>
            </a:r>
            <a:r>
              <a:rPr lang="el-GR" sz="3200" dirty="0" err="1"/>
              <a:t>αὐτὴ</a:t>
            </a:r>
            <a:r>
              <a:rPr lang="el-GR" sz="3200" dirty="0"/>
              <a:t> φαίνεται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ὑποδηλώνεται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ὕπαρξη</a:t>
            </a:r>
            <a:r>
              <a:rPr lang="el-GR" sz="3200" dirty="0"/>
              <a:t> «προσκυνήσεως»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ἱερεῖς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εἴσοδο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Εὐαγγελίου</a:t>
            </a:r>
            <a:r>
              <a:rPr lang="el-GR" sz="3200" dirty="0"/>
              <a:t>».</a:t>
            </a:r>
            <a:endParaRPr lang="en-GR" sz="3200" dirty="0"/>
          </a:p>
          <a:p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ἔκθεση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συμβολικῆς</a:t>
            </a:r>
            <a:r>
              <a:rPr lang="el-GR" sz="3200" dirty="0"/>
              <a:t> </a:t>
            </a:r>
            <a:r>
              <a:rPr lang="el-GR" sz="3200" dirty="0" err="1"/>
              <a:t>ἑρμηνείας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Εἰσόδου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Εὐαγγελίου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καταγράφει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ἀκριβὲς</a:t>
            </a:r>
            <a:r>
              <a:rPr lang="el-GR" sz="3200" dirty="0"/>
              <a:t> κείμενο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ὑμνικοῦ</a:t>
            </a:r>
            <a:r>
              <a:rPr lang="el-GR" sz="3200" dirty="0"/>
              <a:t> στίχου,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ψαλμώδηση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ὁποίου</a:t>
            </a:r>
            <a:r>
              <a:rPr lang="el-GR" sz="3200" dirty="0"/>
              <a:t> </a:t>
            </a:r>
            <a:r>
              <a:rPr lang="el-GR" sz="3200" dirty="0" err="1"/>
              <a:t>ἐπιτελεῖται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εἴσοδος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κλήρου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ἱερὸ</a:t>
            </a:r>
            <a:r>
              <a:rPr lang="el-GR" sz="3200" dirty="0"/>
              <a:t> </a:t>
            </a:r>
            <a:r>
              <a:rPr lang="el-GR" sz="3200" dirty="0" err="1"/>
              <a:t>Βῆμα</a:t>
            </a:r>
            <a:r>
              <a:rPr lang="el-GR" sz="3200" dirty="0"/>
              <a:t> (</a:t>
            </a:r>
            <a:r>
              <a:rPr lang="el-GR" sz="3200" i="1" dirty="0" err="1"/>
              <a:t>Δεῦτε</a:t>
            </a:r>
            <a:r>
              <a:rPr lang="el-GR" sz="3200" i="1" dirty="0"/>
              <a:t> </a:t>
            </a:r>
            <a:r>
              <a:rPr lang="el-GR" sz="3200" i="1" dirty="0" err="1"/>
              <a:t>προσκυνήσωμεν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προσπέσωμεν</a:t>
            </a:r>
            <a:r>
              <a:rPr lang="el-GR" sz="3200" i="1" dirty="0"/>
              <a:t> </a:t>
            </a:r>
            <a:r>
              <a:rPr lang="el-GR" sz="3200" i="1" dirty="0" err="1"/>
              <a:t>αὐτῷ</a:t>
            </a:r>
            <a:r>
              <a:rPr lang="el-GR" sz="3200" i="1" dirty="0"/>
              <a:t>· </a:t>
            </a:r>
            <a:r>
              <a:rPr lang="el-GR" sz="3200" i="1" dirty="0" err="1"/>
              <a:t>σῶσον</a:t>
            </a:r>
            <a:r>
              <a:rPr lang="el-GR" sz="3200" i="1" dirty="0"/>
              <a:t> </a:t>
            </a:r>
            <a:r>
              <a:rPr lang="el-GR" sz="3200" i="1" dirty="0" err="1"/>
              <a:t>ἡμᾶς</a:t>
            </a:r>
            <a:r>
              <a:rPr lang="el-GR" sz="3200" i="1" dirty="0"/>
              <a:t> </a:t>
            </a:r>
            <a:r>
              <a:rPr lang="el-GR" sz="3200" i="1" dirty="0" err="1"/>
              <a:t>Υἱὲ</a:t>
            </a:r>
            <a:r>
              <a:rPr lang="el-GR" sz="3200" i="1" dirty="0"/>
              <a:t> </a:t>
            </a:r>
            <a:r>
              <a:rPr lang="el-GR" sz="3200" i="1" dirty="0" err="1"/>
              <a:t>Θεοῦ</a:t>
            </a:r>
            <a:r>
              <a:rPr lang="el-GR" sz="3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06471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C4D91-6CC3-5046-ACB6-B2910D9C0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8" y="1"/>
            <a:ext cx="11283462" cy="7913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325B5-695C-5B47-A0F6-93E62DA85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6" y="79131"/>
            <a:ext cx="11913577" cy="6638191"/>
          </a:xfrm>
        </p:spPr>
        <p:txBody>
          <a:bodyPr>
            <a:normAutofit lnSpcReduction="10000"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εἴσοδος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ἀρχιερέως</a:t>
            </a:r>
            <a:r>
              <a:rPr lang="el-GR" sz="3200" dirty="0"/>
              <a:t> </a:t>
            </a:r>
            <a:r>
              <a:rPr lang="el-GR" sz="3200" dirty="0" err="1"/>
              <a:t>ὑπαινίσσεται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ἀνάδειξη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φανέρωση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Ἰορδάνη</a:t>
            </a:r>
            <a:r>
              <a:rPr lang="el-GR" sz="3200" dirty="0"/>
              <a:t>»,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ἱερέας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«</a:t>
            </a:r>
            <a:r>
              <a:rPr lang="el-GR" sz="3200" dirty="0" err="1"/>
              <a:t>ἔχει</a:t>
            </a:r>
            <a:r>
              <a:rPr lang="el-GR" sz="3200" dirty="0"/>
              <a:t> λάβει καιρό» </a:t>
            </a:r>
            <a:r>
              <a:rPr lang="el-GR" sz="3200" dirty="0" err="1"/>
              <a:t>ἐνεργεῖ</a:t>
            </a:r>
            <a:r>
              <a:rPr lang="el-GR" sz="3200" dirty="0"/>
              <a:t> «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Πρόδρομος,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τελοῦσε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βάπτισμα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Μετανοίας</a:t>
            </a:r>
            <a:r>
              <a:rPr lang="el-GR" sz="3200" dirty="0"/>
              <a:t>».</a:t>
            </a:r>
          </a:p>
          <a:p>
            <a:endParaRPr lang="el-GR" sz="3200" dirty="0"/>
          </a:p>
          <a:p>
            <a:pPr marL="0" indent="0">
              <a:buNone/>
            </a:pPr>
            <a:r>
              <a:rPr lang="el-GR" sz="3200" dirty="0"/>
              <a:t>(</a:t>
            </a:r>
            <a:r>
              <a:rPr lang="en-US" sz="3200" dirty="0"/>
              <a:t>v</a:t>
            </a:r>
            <a:r>
              <a:rPr lang="el-GR" sz="3200" dirty="0"/>
              <a:t>) </a:t>
            </a:r>
            <a:r>
              <a:rPr lang="el-GR" sz="3200" dirty="0" err="1"/>
              <a:t>Ὁ</a:t>
            </a:r>
            <a:r>
              <a:rPr lang="el-GR" sz="3200" dirty="0"/>
              <a:t> Τρισάγιος </a:t>
            </a:r>
            <a:r>
              <a:rPr lang="el-GR" sz="3200" dirty="0" err="1"/>
              <a:t>Ὕμνος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εἰσαγωγικὴ</a:t>
            </a:r>
            <a:r>
              <a:rPr lang="el-GR" sz="3200" dirty="0"/>
              <a:t> </a:t>
            </a:r>
            <a:r>
              <a:rPr lang="el-GR" sz="3200" dirty="0" err="1"/>
              <a:t>εὐλογία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Ἐπισκόπου</a:t>
            </a:r>
            <a:endParaRPr lang="en-GR" sz="3200" dirty="0"/>
          </a:p>
          <a:p>
            <a:r>
              <a:rPr lang="el-GR" sz="3200" dirty="0" err="1"/>
              <a:t>Ἔχοντας</a:t>
            </a:r>
            <a:r>
              <a:rPr lang="el-GR" sz="3200" dirty="0"/>
              <a:t> </a:t>
            </a:r>
            <a:r>
              <a:rPr lang="el-GR" sz="3200" dirty="0" err="1"/>
              <a:t>ἐπισημάνει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ἱερέας</a:t>
            </a:r>
            <a:r>
              <a:rPr lang="el-GR" sz="3200" dirty="0"/>
              <a:t> (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ἄλλος</a:t>
            </a:r>
            <a:r>
              <a:rPr lang="el-GR" sz="3200" dirty="0"/>
              <a:t> Πρόδρομος) </a:t>
            </a:r>
            <a:r>
              <a:rPr lang="el-GR" sz="3200" dirty="0" err="1"/>
              <a:t>ἔχει</a:t>
            </a:r>
            <a:r>
              <a:rPr lang="el-GR" sz="3200" dirty="0"/>
              <a:t> «παραχωρήσει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ἀρχιερέα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τελεσιουργία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μειζόνων»,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i="1" dirty="0"/>
              <a:t> </a:t>
            </a:r>
            <a:r>
              <a:rPr lang="el-GR" sz="3200" dirty="0" err="1"/>
              <a:t>μαρτυρεῖ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ἐκφωνήσεως</a:t>
            </a:r>
            <a:r>
              <a:rPr lang="el-GR" sz="3200" dirty="0"/>
              <a:t>,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Ἐπισκόπου</a:t>
            </a:r>
            <a:r>
              <a:rPr lang="el-GR" sz="3200" dirty="0"/>
              <a:t>,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ἅγιος</a:t>
            </a:r>
            <a:r>
              <a:rPr lang="el-GR" sz="3200" dirty="0"/>
              <a:t> </a:t>
            </a:r>
            <a:r>
              <a:rPr lang="el-GR" sz="3200" dirty="0" err="1"/>
              <a:t>εἶ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Θεὸς</a:t>
            </a:r>
            <a:r>
              <a:rPr lang="el-GR" sz="3200" dirty="0"/>
              <a:t> </a:t>
            </a:r>
            <a:r>
              <a:rPr lang="el-GR" sz="3200" dirty="0" err="1"/>
              <a:t>ἡμῶν</a:t>
            </a:r>
            <a:r>
              <a:rPr lang="el-GR" sz="3200" dirty="0"/>
              <a:t>»,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ψάλλεται </a:t>
            </a:r>
            <a:r>
              <a:rPr lang="el-GR" sz="3200" dirty="0" err="1"/>
              <a:t>ὁ</a:t>
            </a:r>
            <a:r>
              <a:rPr lang="el-GR" sz="3200" dirty="0"/>
              <a:t> Τρισάγιος </a:t>
            </a:r>
            <a:r>
              <a:rPr lang="el-GR" sz="3200" dirty="0" err="1"/>
              <a:t>ὕμνος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θεωρεῖται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εἰκόνα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δοξολογίας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ἀγγέλων</a:t>
            </a:r>
            <a:r>
              <a:rPr lang="el-GR" sz="3200" dirty="0"/>
              <a:t> («Δόξα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ὑψίστοις</a:t>
            </a:r>
            <a:r>
              <a:rPr lang="el-GR" sz="3200" dirty="0"/>
              <a:t> </a:t>
            </a:r>
            <a:r>
              <a:rPr lang="el-GR" sz="3200" dirty="0" err="1"/>
              <a:t>Θεῷ</a:t>
            </a:r>
            <a:r>
              <a:rPr lang="el-GR" sz="3200" dirty="0"/>
              <a:t>»).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Τρισάγιο λέγεται </a:t>
            </a:r>
            <a:r>
              <a:rPr lang="el-GR" sz="3200" dirty="0" err="1"/>
              <a:t>τρεῖς</a:t>
            </a:r>
            <a:r>
              <a:rPr lang="el-GR" sz="3200" dirty="0"/>
              <a:t> φορές, διότι «</a:t>
            </a:r>
            <a:r>
              <a:rPr lang="el-GR" sz="3200" dirty="0" err="1"/>
              <a:t>ἁρμόζει</a:t>
            </a:r>
            <a:r>
              <a:rPr lang="el-GR" sz="3200" dirty="0"/>
              <a:t>» </a:t>
            </a:r>
            <a:r>
              <a:rPr lang="el-GR" sz="3200" dirty="0" err="1"/>
              <a:t>τριπλῆ</a:t>
            </a:r>
            <a:r>
              <a:rPr lang="el-GR" sz="3200" dirty="0"/>
              <a:t> δοξολογία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Τρία Πρόσωπα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Τριάδος.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700025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4901</Words>
  <Application>Microsoft Macintosh PowerPoint</Application>
  <PresentationFormat>Widescreen</PresentationFormat>
  <Paragraphs>104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Δ) Ἡ Προθεωρία τοῦ Θεοδώρου Ἀνδίδων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Ἡ σχέση τῆς καταγραφῆς τῶν τμημάτων τῆς Θ. Λειτουργίας ἀπὸ τὸ Μάξιμο μὲ τὶς ἀντίστοιχες εὐχὲς τῶν Λειτουργιῶν Μ. Βασιλείου καὶ Ἰωάννου Χρυσοστόμου </dc:title>
  <dc:creator>Georgios Filias</dc:creator>
  <cp:lastModifiedBy>Georgios Filias</cp:lastModifiedBy>
  <cp:revision>333</cp:revision>
  <dcterms:created xsi:type="dcterms:W3CDTF">2020-11-05T10:45:47Z</dcterms:created>
  <dcterms:modified xsi:type="dcterms:W3CDTF">2021-01-15T07:19:43Z</dcterms:modified>
</cp:coreProperties>
</file>