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19/11/20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FF22-B73E-6540-B726-8F0BC285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0"/>
            <a:ext cx="11261333" cy="18493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02C9-EEA6-B249-8599-62FD2CB9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678093"/>
            <a:ext cx="11261333" cy="5498869"/>
          </a:xfrm>
        </p:spPr>
        <p:txBody>
          <a:bodyPr/>
          <a:lstStyle/>
          <a:p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σαφὴς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χρήση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τριῶν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βιβλικὴ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Μαξίμου: </a:t>
            </a:r>
            <a:r>
              <a:rPr lang="el-GR" sz="3200" dirty="0" err="1"/>
              <a:t>ὁ</a:t>
            </a:r>
            <a:r>
              <a:rPr lang="el-GR" sz="3200" dirty="0"/>
              <a:t> «τύπος»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«σκιά»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Διαθήκη,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ἀλήθεια</a:t>
            </a:r>
            <a:r>
              <a:rPr lang="el-GR" sz="3200" dirty="0"/>
              <a:t>»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πραγματικότητα. 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χρήση </a:t>
            </a:r>
            <a:r>
              <a:rPr lang="el-GR" sz="3200" dirty="0" err="1"/>
              <a:t>τῶν</a:t>
            </a:r>
            <a:r>
              <a:rPr lang="el-GR" sz="3200" dirty="0"/>
              <a:t> συγκεκριμένων </a:t>
            </a:r>
            <a:r>
              <a:rPr lang="el-GR" sz="3200" dirty="0" err="1"/>
              <a:t>ὅρων</a:t>
            </a:r>
            <a:r>
              <a:rPr lang="el-GR" sz="3200" dirty="0"/>
              <a:t>, </a:t>
            </a:r>
            <a:r>
              <a:rPr lang="el-GR" sz="3200" dirty="0" err="1"/>
              <a:t>ἀντικαθιστώντας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(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ὁρισμένες</a:t>
            </a:r>
            <a:r>
              <a:rPr lang="el-GR" sz="3200" dirty="0"/>
              <a:t> περιπτώσεις)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«σύμβολο», </a:t>
            </a:r>
            <a:r>
              <a:rPr lang="el-GR" sz="3200" dirty="0" err="1"/>
              <a:t>προφανῶς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ψευδο-διονυσιακὴ</a:t>
            </a:r>
            <a:r>
              <a:rPr lang="el-GR" sz="3200" dirty="0"/>
              <a:t> </a:t>
            </a:r>
            <a:r>
              <a:rPr lang="el-GR" sz="3200" dirty="0" err="1"/>
              <a:t>ἐπίδραση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02661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62BA-D1D6-3A4D-AEA1-4E3745ACE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92467"/>
            <a:ext cx="11240784" cy="1315093"/>
          </a:xfrm>
        </p:spPr>
        <p:txBody>
          <a:bodyPr/>
          <a:lstStyle/>
          <a:p>
            <a:r>
              <a:rPr lang="el-GR" b="1" dirty="0" err="1"/>
              <a:t>Εὐχαριστιακὸς</a:t>
            </a:r>
            <a:r>
              <a:rPr lang="el-GR" b="1" dirty="0"/>
              <a:t> </a:t>
            </a:r>
            <a:r>
              <a:rPr lang="el-GR" b="1" dirty="0" err="1"/>
              <a:t>συμβολισμὸς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εὐχαριστιακὸς</a:t>
            </a:r>
            <a:r>
              <a:rPr lang="el-GR" b="1" dirty="0"/>
              <a:t> </a:t>
            </a:r>
            <a:r>
              <a:rPr lang="el-GR" b="1" dirty="0" err="1"/>
              <a:t>ρεαλισμὸς</a:t>
            </a:r>
            <a:r>
              <a:rPr lang="en-GR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4C736-C84D-154A-8352-FADAAE01E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1407560"/>
            <a:ext cx="11743362" cy="5270642"/>
          </a:xfrm>
        </p:spPr>
        <p:txBody>
          <a:bodyPr>
            <a:normAutofit/>
          </a:bodyPr>
          <a:lstStyle/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ὁρισμένα</a:t>
            </a:r>
            <a:r>
              <a:rPr lang="el-GR" sz="3200" dirty="0"/>
              <a:t> κείμενα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ἐπιβεβαιώνουν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ὑποδηλώνουν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«συμβολικό» χαρακτήρα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τονίστηκε παραπάνω,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«σύμβολο»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εἰκών</a:t>
            </a:r>
            <a:r>
              <a:rPr lang="el-GR" sz="3200" dirty="0"/>
              <a:t>» παραπέμπουν </a:t>
            </a:r>
            <a:r>
              <a:rPr lang="el-GR" sz="3200" dirty="0" err="1"/>
              <a:t>στὸ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Οἰκονομίας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Διαθήκη. 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, τονίζοντας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χρήση </a:t>
            </a:r>
            <a:r>
              <a:rPr lang="el-GR" sz="3200" dirty="0" err="1"/>
              <a:t>τῶν</a:t>
            </a:r>
            <a:r>
              <a:rPr lang="el-GR" sz="3200" dirty="0"/>
              <a:t> δύο συγκεκριμένων </a:t>
            </a:r>
            <a:r>
              <a:rPr lang="el-GR" sz="3200" dirty="0" err="1"/>
              <a:t>ὅρων</a:t>
            </a:r>
            <a:r>
              <a:rPr lang="el-GR" sz="3200" dirty="0"/>
              <a:t>)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πραγματικὴ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Αἵματος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0529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C379-91EF-9441-8883-934AA7D0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133564"/>
            <a:ext cx="11261333" cy="9246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F1E7-5E7B-5F42-8726-DF814E38D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80143"/>
            <a:ext cx="11907749" cy="6344293"/>
          </a:xfrm>
        </p:spPr>
        <p:txBody>
          <a:bodyPr>
            <a:normAutofit/>
          </a:bodyPr>
          <a:lstStyle/>
          <a:p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«σύμβολο»,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παραπέμπει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ἐσχατολογικὸ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σωτηρίας: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τονίζει (</a:t>
            </a:r>
            <a:r>
              <a:rPr lang="el-GR" sz="3200" dirty="0" err="1"/>
              <a:t>ἀκολουθώντας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«μεγάλο </a:t>
            </a:r>
            <a:r>
              <a:rPr lang="el-GR" sz="3200" dirty="0" err="1"/>
              <a:t>ἐκεῖνο</a:t>
            </a:r>
            <a:r>
              <a:rPr lang="el-GR" sz="3200" dirty="0"/>
              <a:t> γέροντα»,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Ψευδο</a:t>
            </a:r>
            <a:r>
              <a:rPr lang="el-GR" sz="3200" dirty="0"/>
              <a:t>-Διονύσιο)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παραπέμπει «</a:t>
            </a:r>
            <a:r>
              <a:rPr lang="el-GR" sz="3200" dirty="0" err="1"/>
              <a:t>στὴν</a:t>
            </a:r>
            <a:r>
              <a:rPr lang="el-GR" sz="3200" dirty="0"/>
              <a:t> καινούργια διδαχή,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γίνει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οὐρανούς</a:t>
            </a:r>
            <a:r>
              <a:rPr lang="el-GR" sz="3200" dirty="0"/>
              <a:t>,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οἰκονομία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ἐμᾶς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Ἐκτός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συμβολικὸ</a:t>
            </a:r>
            <a:r>
              <a:rPr lang="el-GR" sz="3200" dirty="0"/>
              <a:t> χαρακτήρα,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ἀποδίδει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χαρακτήρα </a:t>
            </a:r>
            <a:r>
              <a:rPr lang="el-GR" sz="3200" dirty="0" err="1"/>
              <a:t>ἐκφράσεως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θεώσεως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«μετάδοση </a:t>
            </a:r>
            <a:r>
              <a:rPr lang="el-GR" sz="3200" dirty="0" err="1"/>
              <a:t>τοῦ</a:t>
            </a:r>
            <a:r>
              <a:rPr lang="el-GR" sz="3200" dirty="0"/>
              <a:t> Μυστηρίου» (</a:t>
            </a:r>
            <a:r>
              <a:rPr lang="el-GR" sz="3200" dirty="0" err="1"/>
              <a:t>ἡ</a:t>
            </a:r>
            <a:r>
              <a:rPr lang="el-GR" sz="3200" dirty="0"/>
              <a:t> Θ. Κοινωνία) </a:t>
            </a:r>
            <a:r>
              <a:rPr lang="el-GR" sz="3200" dirty="0" err="1"/>
              <a:t>καθιστᾶ</a:t>
            </a:r>
            <a:r>
              <a:rPr lang="el-GR" sz="3200" dirty="0"/>
              <a:t> «</a:t>
            </a:r>
            <a:r>
              <a:rPr lang="el-GR" sz="3200" dirty="0" err="1"/>
              <a:t>ὅσους</a:t>
            </a:r>
            <a:r>
              <a:rPr lang="el-GR" sz="3200" dirty="0"/>
              <a:t> </a:t>
            </a:r>
            <a:r>
              <a:rPr lang="el-GR" sz="3200" dirty="0" err="1"/>
              <a:t>κοινωνοῦν</a:t>
            </a:r>
            <a:r>
              <a:rPr lang="el-GR" sz="3200" dirty="0"/>
              <a:t> </a:t>
            </a:r>
            <a:r>
              <a:rPr lang="el-GR" sz="3200" dirty="0" err="1"/>
              <a:t>ἄξια</a:t>
            </a:r>
            <a:r>
              <a:rPr lang="el-GR" sz="3200" dirty="0"/>
              <a:t>, </a:t>
            </a:r>
            <a:r>
              <a:rPr lang="el-GR" sz="3200" dirty="0" err="1"/>
              <a:t>ὅμοιους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χάρη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μετοχὴ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Ἐκεῖνον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μόνος Του </a:t>
            </a:r>
            <a:r>
              <a:rPr lang="el-GR" sz="3200" dirty="0" err="1"/>
              <a:t>ἀγαθός</a:t>
            </a:r>
            <a:r>
              <a:rPr lang="el-GR" sz="3200" dirty="0"/>
              <a:t>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ὑστεροῦν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τίποτα </a:t>
            </a:r>
            <a:r>
              <a:rPr lang="el-GR" sz="3200" dirty="0" err="1"/>
              <a:t>ἀπ</a:t>
            </a:r>
            <a:r>
              <a:rPr lang="el-GR" sz="3200" dirty="0"/>
              <a:t>᾽ </a:t>
            </a:r>
            <a:r>
              <a:rPr lang="el-GR" sz="3200" dirty="0" err="1"/>
              <a:t>Αὐτόν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555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FEF9-7689-9B49-AD73-681FCB41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19"/>
            <a:ext cx="11271608" cy="15411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56E17-D4F1-AD41-9B16-B45AE8487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2" y="380143"/>
            <a:ext cx="11907749" cy="6405938"/>
          </a:xfrm>
        </p:spPr>
        <p:txBody>
          <a:bodyPr>
            <a:normAutofit/>
          </a:bodyPr>
          <a:lstStyle/>
          <a:p>
            <a:r>
              <a:rPr lang="el-GR" sz="3200" dirty="0" err="1"/>
              <a:t>Ὡς</a:t>
            </a:r>
            <a:r>
              <a:rPr lang="el-GR" sz="3200" dirty="0"/>
              <a:t> «μυστήριο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θεώσεως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καθίσταται </a:t>
            </a:r>
            <a:r>
              <a:rPr lang="el-GR" sz="3200" dirty="0" err="1"/>
              <a:t>ἡ</a:t>
            </a:r>
            <a:r>
              <a:rPr lang="el-GR" sz="3200" dirty="0"/>
              <a:t> συνέχιση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σωτηριώδους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ἀναγεννήσεως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«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σωτηρίας»,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«φανερώνει </a:t>
            </a:r>
            <a:r>
              <a:rPr lang="el-GR" sz="3200" dirty="0" err="1"/>
              <a:t>τὸ</a:t>
            </a:r>
            <a:r>
              <a:rPr lang="el-GR" sz="3200" dirty="0"/>
              <a:t> χάρισμα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υἱοθεσίας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δόθηκε (</a:t>
            </a:r>
            <a:r>
              <a:rPr lang="el-GR" sz="3200" dirty="0" err="1"/>
              <a:t>στὰ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Σώματος)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Βάπτισμα».</a:t>
            </a:r>
          </a:p>
          <a:p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συμβολικὸς</a:t>
            </a:r>
            <a:r>
              <a:rPr lang="el-GR" sz="3200" dirty="0"/>
              <a:t> χαρακτήρας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Μάξιμο)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ἕνας</a:t>
            </a:r>
            <a:r>
              <a:rPr lang="el-GR" sz="3200" dirty="0"/>
              <a:t> «</a:t>
            </a:r>
            <a:r>
              <a:rPr lang="el-GR" sz="3200" dirty="0" err="1"/>
              <a:t>ἀντι</a:t>
            </a:r>
            <a:r>
              <a:rPr lang="el-GR" sz="3200" dirty="0"/>
              <a:t>-ρεαλιστικός» χαρακτήρας,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ἐπισυμβαίνει</a:t>
            </a:r>
            <a:r>
              <a:rPr lang="el-GR" sz="3200" dirty="0"/>
              <a:t> μία </a:t>
            </a:r>
            <a:r>
              <a:rPr lang="el-GR" sz="3200" dirty="0" err="1"/>
              <a:t>ἀλληλοσυμπλήρωση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χαρακτήρων.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παροῦσα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σύμβολο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μελλοντικῆς</a:t>
            </a:r>
            <a:r>
              <a:rPr lang="el-GR" sz="3200" dirty="0"/>
              <a:t> πληρότητας.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82946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E607-B9F5-9148-BF56-E9CEB21AE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89" y="0"/>
            <a:ext cx="11230511" cy="1140430"/>
          </a:xfrm>
        </p:spPr>
        <p:txBody>
          <a:bodyPr>
            <a:normAutofit fontScale="90000"/>
          </a:bodyPr>
          <a:lstStyle/>
          <a:p>
            <a:r>
              <a:rPr lang="el-GR" b="1" dirty="0" err="1"/>
              <a:t>Ἡ</a:t>
            </a:r>
            <a:r>
              <a:rPr lang="el-GR" b="1" dirty="0"/>
              <a:t> θεολογία </a:t>
            </a:r>
            <a:r>
              <a:rPr lang="el-GR" b="1" dirty="0" err="1"/>
              <a:t>τῆς</a:t>
            </a:r>
            <a:r>
              <a:rPr lang="el-GR" b="1" dirty="0"/>
              <a:t> Θ. </a:t>
            </a:r>
            <a:r>
              <a:rPr lang="el-GR" b="1" dirty="0" err="1"/>
              <a:t>Εὐχαριστίας</a:t>
            </a:r>
            <a:r>
              <a:rPr lang="el-GR" b="1" dirty="0"/>
              <a:t> σύμφωνα </a:t>
            </a:r>
            <a:r>
              <a:rPr lang="el-GR" b="1" dirty="0" err="1"/>
              <a:t>μὲ</a:t>
            </a:r>
            <a:r>
              <a:rPr lang="el-GR" b="1" dirty="0"/>
              <a:t> </a:t>
            </a:r>
            <a:r>
              <a:rPr lang="el-GR" b="1" dirty="0" err="1"/>
              <a:t>τὴ</a:t>
            </a:r>
            <a:r>
              <a:rPr lang="el-GR" b="1" dirty="0"/>
              <a:t> </a:t>
            </a:r>
            <a:r>
              <a:rPr lang="el-GR" b="1" i="1" dirty="0"/>
              <a:t>Μυσταγωγία</a:t>
            </a:r>
            <a:r>
              <a:rPr lang="en-GR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6F9E8-E51A-E940-934E-514E511BB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79" y="1448657"/>
            <a:ext cx="11822131" cy="4592548"/>
          </a:xfrm>
        </p:spPr>
        <p:txBody>
          <a:bodyPr/>
          <a:lstStyle/>
          <a:p>
            <a:r>
              <a:rPr lang="el-GR" sz="3200" dirty="0" err="1"/>
              <a:t>Στὸ</a:t>
            </a:r>
            <a:r>
              <a:rPr lang="el-GR" sz="3200" dirty="0"/>
              <a:t> 24</a:t>
            </a:r>
            <a:r>
              <a:rPr lang="el-GR" sz="3200" baseline="30000" dirty="0"/>
              <a:t>ο</a:t>
            </a:r>
            <a:r>
              <a:rPr lang="el-GR" sz="3200" dirty="0"/>
              <a:t> κεφάλαιο,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εὑρισκόμενη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ἀόρατη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πῶς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μεταμορφώνει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θέωση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(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πρώτη 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Θ. Μετάληψη).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αἰτιολόγηση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μεταμορφώσεως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θεώσεως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26458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E5C7-7950-644B-8BDF-D2F049B0F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19"/>
            <a:ext cx="11271608" cy="17466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E481-28E6-AB4A-9A1E-83DBBE55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893851"/>
            <a:ext cx="11794732" cy="446925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στηρίζεται </a:t>
            </a:r>
            <a:r>
              <a:rPr lang="el-GR" sz="3200" dirty="0" err="1"/>
              <a:t>σὲ</a:t>
            </a:r>
            <a:r>
              <a:rPr lang="el-GR" sz="3200" dirty="0"/>
              <a:t> δύο πόλους: (α) </a:t>
            </a:r>
            <a:r>
              <a:rPr lang="el-GR" sz="3200" dirty="0" err="1"/>
              <a:t>στὴν</a:t>
            </a:r>
            <a:r>
              <a:rPr lang="el-GR" sz="3200" dirty="0"/>
              <a:t> «παρουσία»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«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, </a:t>
            </a:r>
            <a:r>
              <a:rPr lang="el-GR" sz="3200" dirty="0" err="1"/>
              <a:t>ποὺ</a:t>
            </a:r>
            <a:r>
              <a:rPr lang="el-GR" sz="3200" dirty="0"/>
              <a:t> γράφουν </a:t>
            </a:r>
            <a:r>
              <a:rPr lang="el-GR" sz="3200" dirty="0" err="1"/>
              <a:t>ὅσους</a:t>
            </a:r>
            <a:r>
              <a:rPr lang="el-GR" sz="3200" dirty="0"/>
              <a:t> κάθε </a:t>
            </a:r>
            <a:r>
              <a:rPr lang="el-GR" sz="3200" dirty="0" err="1"/>
              <a:t>φορὰ</a:t>
            </a:r>
            <a:r>
              <a:rPr lang="el-GR" sz="3200" dirty="0"/>
              <a:t> μπαίνουν (</a:t>
            </a:r>
            <a:r>
              <a:rPr lang="el-GR" sz="3200" dirty="0" err="1"/>
              <a:t>στὸ</a:t>
            </a:r>
            <a:r>
              <a:rPr lang="el-GR" sz="3200" dirty="0"/>
              <a:t> Ναό), </a:t>
            </a:r>
            <a:r>
              <a:rPr lang="el-GR" sz="3200" dirty="0" err="1"/>
              <a:t>τοὺς</a:t>
            </a:r>
            <a:r>
              <a:rPr lang="el-GR" sz="3200" dirty="0"/>
              <a:t> παρουσιάζουν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κάνουν </a:t>
            </a:r>
            <a:r>
              <a:rPr lang="el-GR" sz="3200" dirty="0" err="1"/>
              <a:t>τὶς</a:t>
            </a:r>
            <a:r>
              <a:rPr lang="el-GR" sz="3200" dirty="0"/>
              <a:t> παρακλήσεις τους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αὐτούς</a:t>
            </a:r>
            <a:r>
              <a:rPr lang="el-GR" sz="3200" dirty="0"/>
              <a:t>».</a:t>
            </a:r>
          </a:p>
          <a:p>
            <a:r>
              <a:rPr lang="el-GR" sz="3200" dirty="0"/>
              <a:t>(β) </a:t>
            </a:r>
            <a:r>
              <a:rPr lang="el-GR" sz="3200" dirty="0" err="1"/>
              <a:t>στὴν</a:t>
            </a:r>
            <a:r>
              <a:rPr lang="el-GR" sz="3200" dirty="0"/>
              <a:t> «</a:t>
            </a:r>
            <a:r>
              <a:rPr lang="el-GR" sz="3200" dirty="0" err="1"/>
              <a:t>ἀόρατη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πάντοτε </a:t>
            </a:r>
            <a:r>
              <a:rPr lang="el-GR" sz="3200" dirty="0" err="1"/>
              <a:t>παροῦσα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μεταβάλλει </a:t>
            </a:r>
            <a:r>
              <a:rPr lang="el-GR" sz="3200" dirty="0" err="1"/>
              <a:t>καὶ</a:t>
            </a:r>
            <a:r>
              <a:rPr lang="el-GR" sz="3200" dirty="0"/>
              <a:t> μεταμορφώνει </a:t>
            </a:r>
            <a:r>
              <a:rPr lang="el-GR" sz="3200" dirty="0" err="1"/>
              <a:t>τὸν</a:t>
            </a:r>
            <a:r>
              <a:rPr lang="el-GR" sz="3200" dirty="0"/>
              <a:t> καθένα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παρόντες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ξαναπλάθει </a:t>
            </a:r>
            <a:r>
              <a:rPr lang="el-GR" sz="3200" dirty="0" err="1"/>
              <a:t>ἀληθινὰ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θεϊκώτερο</a:t>
            </a:r>
            <a:r>
              <a:rPr lang="el-GR" sz="3200" dirty="0"/>
              <a:t>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ὅ,τι</a:t>
            </a:r>
            <a:r>
              <a:rPr lang="el-GR" sz="3200" dirty="0"/>
              <a:t> συμβολίζουν </a:t>
            </a:r>
            <a:r>
              <a:rPr lang="el-GR" sz="3200" dirty="0" err="1"/>
              <a:t>τὰ</a:t>
            </a:r>
            <a:r>
              <a:rPr lang="el-GR" sz="3200" dirty="0"/>
              <a:t> μυστήρια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τελοῦνται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3629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CC69-C23D-A442-B561-1500C760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102742"/>
            <a:ext cx="11261333" cy="26712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31CC5-536F-304F-8D35-B03B3892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513708"/>
            <a:ext cx="11846103" cy="6113123"/>
          </a:xfrm>
        </p:spPr>
        <p:txBody>
          <a:bodyPr>
            <a:normAutofit/>
          </a:bodyPr>
          <a:lstStyle/>
          <a:p>
            <a:r>
              <a:rPr lang="el-GR" sz="3200" dirty="0"/>
              <a:t>Προχωρώντας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ἐπιμέρους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ὁ</a:t>
            </a:r>
            <a:r>
              <a:rPr lang="el-GR" sz="3200" dirty="0"/>
              <a:t> Μάξιμος τονίζει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εἴσοδος</a:t>
            </a:r>
            <a:r>
              <a:rPr lang="el-GR" sz="3200" dirty="0"/>
              <a:t> διαδηλώνει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ἀποβολὴ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ἀπιστίας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αὔξηση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πίστεως, </a:t>
            </a:r>
            <a:r>
              <a:rPr lang="el-GR" sz="3200" dirty="0" err="1"/>
              <a:t>τὴ</a:t>
            </a:r>
            <a:r>
              <a:rPr lang="el-GR" sz="3200" dirty="0"/>
              <a:t> μείωση </a:t>
            </a:r>
            <a:r>
              <a:rPr lang="el-GR" sz="3200" dirty="0" err="1"/>
              <a:t>τῆς</a:t>
            </a:r>
            <a:r>
              <a:rPr lang="el-GR" sz="3200" dirty="0"/>
              <a:t> κακίας,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ἐπίδοση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ἀρετῆς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ἀφανισμὸ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ἀγνοίας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προσθήκη </a:t>
            </a:r>
            <a:r>
              <a:rPr lang="el-GR" sz="3200" dirty="0" err="1"/>
              <a:t>τῆς</a:t>
            </a:r>
            <a:r>
              <a:rPr lang="el-GR" sz="3200" dirty="0"/>
              <a:t> γνώσεως».</a:t>
            </a:r>
          </a:p>
          <a:p>
            <a:r>
              <a:rPr lang="el-GR" sz="3200" dirty="0"/>
              <a:t>Συνεχίζοντας, </a:t>
            </a:r>
            <a:r>
              <a:rPr lang="el-GR" sz="3200" dirty="0" err="1"/>
              <a:t>ὁ</a:t>
            </a:r>
            <a:r>
              <a:rPr lang="el-GR" sz="3200" dirty="0"/>
              <a:t> Μάξιμος τονίζει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ἀκρόαση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θείων λόγων</a:t>
            </a:r>
            <a:r>
              <a:rPr lang="en-GR" sz="3200" dirty="0"/>
              <a:t> </a:t>
            </a:r>
            <a:r>
              <a:rPr lang="el-GR" sz="3200" dirty="0"/>
              <a:t>δηλώνονται </a:t>
            </a:r>
            <a:r>
              <a:rPr lang="el-GR" sz="3200" dirty="0" err="1"/>
              <a:t>οἱ</a:t>
            </a:r>
            <a:r>
              <a:rPr lang="el-GR" sz="3200" dirty="0"/>
              <a:t> μόνιμες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ἀμετάθετες</a:t>
            </a:r>
            <a:r>
              <a:rPr lang="el-GR" sz="3200" dirty="0"/>
              <a:t> </a:t>
            </a:r>
            <a:r>
              <a:rPr lang="el-GR" sz="3200" dirty="0" err="1"/>
              <a:t>ἕξεις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διαθέσεις </a:t>
            </a:r>
            <a:r>
              <a:rPr lang="el-GR" sz="3200" dirty="0" err="1"/>
              <a:t>τῆς</a:t>
            </a:r>
            <a:r>
              <a:rPr lang="el-GR" sz="3200" dirty="0"/>
              <a:t> πίστεως,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ἀρετῆς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γνώσεως,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προαναφέρθηκαν».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«μόνιμη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ἀμετάθετη</a:t>
            </a:r>
            <a:r>
              <a:rPr lang="el-GR" sz="3200" dirty="0"/>
              <a:t> </a:t>
            </a:r>
            <a:r>
              <a:rPr lang="el-GR" sz="3200" dirty="0" err="1"/>
              <a:t>ἕξη</a:t>
            </a:r>
            <a:r>
              <a:rPr lang="el-GR" sz="3200" dirty="0"/>
              <a:t>»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συνεχοῦς</a:t>
            </a:r>
            <a:r>
              <a:rPr lang="el-GR" sz="3200" dirty="0"/>
              <a:t> </a:t>
            </a:r>
            <a:r>
              <a:rPr lang="el-GR" sz="3200" dirty="0" err="1"/>
              <a:t>ἀγώνα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διατήρηση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ἑδραίωσή</a:t>
            </a:r>
            <a:r>
              <a:rPr lang="el-GR" sz="3200" dirty="0"/>
              <a:t> της.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1746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150B-6BB9-2046-9260-A3C690D7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13016"/>
            <a:ext cx="11271607" cy="13356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CC98A-AAC5-544B-B9FA-B1993300B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431514"/>
            <a:ext cx="11876926" cy="6215865"/>
          </a:xfrm>
        </p:spPr>
        <p:txBody>
          <a:bodyPr>
            <a:normAutofit/>
          </a:bodyPr>
          <a:lstStyle/>
          <a:p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ἀναγνωσμάτων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i="1" dirty="0"/>
              <a:t>Μυσταγωγία</a:t>
            </a:r>
            <a:r>
              <a:rPr lang="el-GR" sz="3200" dirty="0"/>
              <a:t> </a:t>
            </a:r>
            <a:r>
              <a:rPr lang="el-GR" sz="3200" dirty="0" err="1"/>
              <a:t>ἐκθέτει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συμβολισμὸ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«θείων </a:t>
            </a:r>
            <a:r>
              <a:rPr lang="el-GR" sz="3200" dirty="0" err="1"/>
              <a:t>ὕμνων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.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ὕμνοι</a:t>
            </a:r>
            <a:r>
              <a:rPr lang="el-GR" sz="3200" dirty="0"/>
              <a:t> </a:t>
            </a:r>
            <a:r>
              <a:rPr lang="el-GR" sz="3200" dirty="0" err="1"/>
              <a:t>αὐτοὶ</a:t>
            </a:r>
            <a:r>
              <a:rPr lang="el-GR" sz="3200" dirty="0"/>
              <a:t> δηλώνουν «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θεληματικὴ</a:t>
            </a:r>
            <a:r>
              <a:rPr lang="el-GR" sz="3200" dirty="0"/>
              <a:t> συγκατάθεση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ἀρετὲς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γλυκύτητα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εὐχαρίστηση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ψυχὴ</a:t>
            </a:r>
            <a:r>
              <a:rPr lang="el-GR" sz="3200" dirty="0"/>
              <a:t> δοκιμάζει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αὐτές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ἄνθρωπος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προάγεται </a:t>
            </a:r>
            <a:r>
              <a:rPr lang="el-GR" sz="3200" dirty="0" err="1"/>
              <a:t>πνευματικῶς</a:t>
            </a:r>
            <a:r>
              <a:rPr lang="el-GR" sz="3200" dirty="0"/>
              <a:t> φθάνει, πλέον, </a:t>
            </a:r>
            <a:r>
              <a:rPr lang="el-GR" sz="3200" dirty="0" err="1"/>
              <a:t>στὴ</a:t>
            </a:r>
            <a:r>
              <a:rPr lang="el-GR" sz="3200" dirty="0"/>
              <a:t> βίωση </a:t>
            </a:r>
            <a:r>
              <a:rPr lang="el-GR" sz="3200" dirty="0" err="1"/>
              <a:t>ἀνωτέρων</a:t>
            </a:r>
            <a:r>
              <a:rPr lang="el-GR" sz="3200" dirty="0"/>
              <a:t> καταστάσεων,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ἑρμηνεύοντας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ἱερὴ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»: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δηλώνει «</a:t>
            </a:r>
            <a:r>
              <a:rPr lang="el-GR" sz="3200" dirty="0" err="1"/>
              <a:t>τὴ</a:t>
            </a:r>
            <a:r>
              <a:rPr lang="el-GR" sz="3200" dirty="0"/>
              <a:t> συντέλεια </a:t>
            </a:r>
            <a:r>
              <a:rPr lang="el-GR" sz="3200" dirty="0" err="1"/>
              <a:t>τοῦ</a:t>
            </a:r>
            <a:r>
              <a:rPr lang="el-GR" sz="3200" dirty="0"/>
              <a:t> γήινου φρονήματος»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ἀγωνιζομένων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συνεπάγεται «</a:t>
            </a:r>
            <a:r>
              <a:rPr lang="el-GR" sz="3200" dirty="0" err="1"/>
              <a:t>τὴν</a:t>
            </a:r>
            <a:r>
              <a:rPr lang="el-GR" sz="3200" dirty="0"/>
              <a:t> συντέλεια» 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συγκεκριμένους) «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αἰσθητοῦ</a:t>
            </a:r>
            <a:r>
              <a:rPr lang="el-GR" sz="3200" dirty="0"/>
              <a:t> κόσμου».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4475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7384E-4200-7144-B168-5CBC0798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82194"/>
            <a:ext cx="11261333" cy="9246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D901-F5D5-9D42-906C-7A11A45FB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18498"/>
            <a:ext cx="11918023" cy="6457308"/>
          </a:xfrm>
        </p:spPr>
        <p:txBody>
          <a:bodyPr>
            <a:no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«κλείσιμο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θυρῶν</a:t>
            </a:r>
            <a:r>
              <a:rPr lang="el-GR" sz="3200" dirty="0"/>
              <a:t>», </a:t>
            </a:r>
            <a:r>
              <a:rPr lang="el-GR" sz="3200" dirty="0" err="1"/>
              <a:t>ἐνέργεια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Μάξιμο) καταδεικνύεται «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ἐπιθυμητὴ</a:t>
            </a:r>
            <a:r>
              <a:rPr lang="el-GR" sz="3200" dirty="0"/>
              <a:t> μετάβαση </a:t>
            </a:r>
            <a:r>
              <a:rPr lang="el-GR" sz="3200" dirty="0" err="1"/>
              <a:t>καὶ</a:t>
            </a:r>
            <a:r>
              <a:rPr lang="el-GR" sz="3200" dirty="0"/>
              <a:t> μετατόπιση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ψυχῆς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φθαρτὸ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κόσμο </a:t>
            </a:r>
            <a:r>
              <a:rPr lang="el-GR" sz="3200" dirty="0" err="1"/>
              <a:t>στὸ</a:t>
            </a:r>
            <a:r>
              <a:rPr lang="el-GR" sz="3200" dirty="0"/>
              <a:t> νοητό»,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ψυχή «κλείνοντας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αἰσθήσεις</a:t>
            </a:r>
            <a:r>
              <a:rPr lang="el-GR" sz="3200" dirty="0"/>
              <a:t>, </a:t>
            </a:r>
            <a:r>
              <a:rPr lang="el-GR" sz="3200" dirty="0" err="1"/>
              <a:t>σὰν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πόρτες, </a:t>
            </a:r>
            <a:r>
              <a:rPr lang="el-GR" sz="3200" dirty="0" err="1"/>
              <a:t>τὶς</a:t>
            </a:r>
            <a:r>
              <a:rPr lang="el-GR" sz="3200" dirty="0"/>
              <a:t> καθαρίζει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εἴδωλα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ἁμαρτίας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Ἀκολουθεῖ</a:t>
            </a:r>
            <a:r>
              <a:rPr lang="el-GR" sz="3200" dirty="0"/>
              <a:t> «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θεῖος</a:t>
            </a:r>
            <a:r>
              <a:rPr lang="el-GR" sz="3200" dirty="0"/>
              <a:t> </a:t>
            </a:r>
            <a:r>
              <a:rPr lang="el-GR" sz="3200" dirty="0" err="1"/>
              <a:t>ἀσπασμός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«δηλώνει </a:t>
            </a:r>
            <a:r>
              <a:rPr lang="el-GR" sz="3200" dirty="0" err="1"/>
              <a:t>τὴν</a:t>
            </a:r>
            <a:r>
              <a:rPr lang="el-GR" sz="3200" dirty="0"/>
              <a:t> ταυτότητα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καθενὸς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ταυτότητα κατοχυρωμένη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ὁμόνοια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ὁμοφροσύνη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ἀγάπη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θέλει </a:t>
            </a:r>
            <a:r>
              <a:rPr lang="el-GR" sz="3200" dirty="0" err="1"/>
              <a:t>νὰ</a:t>
            </a:r>
            <a:r>
              <a:rPr lang="el-GR" sz="3200" dirty="0"/>
              <a:t> τονίσει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Θ. Λειτουργία,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προτύπωση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πρόγευση </a:t>
            </a:r>
            <a:r>
              <a:rPr lang="el-GR" sz="3200" dirty="0" err="1"/>
              <a:t>τῆς</a:t>
            </a:r>
            <a:r>
              <a:rPr lang="el-GR" sz="3200" dirty="0"/>
              <a:t> βασιλείας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ἀτομικῆς</a:t>
            </a:r>
            <a:r>
              <a:rPr lang="el-GR" sz="3200" dirty="0"/>
              <a:t> </a:t>
            </a:r>
            <a:r>
              <a:rPr lang="el-GR" sz="3200" dirty="0" err="1"/>
              <a:t>εὐσεβείας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ὁμονοίας</a:t>
            </a:r>
            <a:r>
              <a:rPr lang="el-GR" sz="3200" dirty="0"/>
              <a:t>, κοινωνία </a:t>
            </a:r>
            <a:r>
              <a:rPr lang="el-GR" sz="3200" dirty="0" err="1"/>
              <a:t>ἀγάπης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ταυτότητας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ὑπόλοιπα</a:t>
            </a:r>
            <a:r>
              <a:rPr lang="el-GR" sz="3200" dirty="0"/>
              <a:t> μέλη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65884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962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Εὐχαριστιακὸς συμβολισμὸς καὶ εὐχαριστιακὸς ρεαλισμὸς </vt:lpstr>
      <vt:lpstr>PowerPoint Presentation</vt:lpstr>
      <vt:lpstr>PowerPoint Presentation</vt:lpstr>
      <vt:lpstr>Ἡ θεολογία τῆς Θ. Εὐχαριστίας σύμφωνα μὲ τὴ Μυσταγωγία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118</cp:revision>
  <dcterms:created xsi:type="dcterms:W3CDTF">2020-11-05T10:45:47Z</dcterms:created>
  <dcterms:modified xsi:type="dcterms:W3CDTF">2020-11-19T15:22:56Z</dcterms:modified>
</cp:coreProperties>
</file>