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8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5126C-A453-A142-870D-8687B33CE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973A5-39D8-E340-A33E-D44B42E81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4A149-8E31-9747-80CD-62CBB5C8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7B799-4561-B548-9AC8-FCA0339A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12299-004E-BC42-9EE1-C0D0281E0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8799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04BE7-0FD4-E044-B344-09E74C223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EBF04-D2A8-1547-AC54-1C809BFDD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95D72-EFCF-3D43-A255-956715F8E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EE5-FD88-8146-BB14-C329B5CF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D985B-1C5C-604A-A3D4-B913D8500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58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67071F-7C3F-3C43-B6C0-A9E6ADE75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3CEFA-5859-3543-AA2D-38398D47F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8DB49-A9E6-EA4C-9846-D8A2ECEC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CD0EA-D29D-9245-A8FE-A1447D83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30ABD-53FA-8A42-AFFA-8921DAA3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1216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13F52-2772-1C4B-B537-B8890454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54A2-3E1E-2049-B952-8F3015A7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F338A-6175-564F-BC07-5E927773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6D70F-ACF1-9A44-BFE3-69BA0C216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7D2BB-167E-CD4B-A317-5B3A224E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4957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114CB-F562-134D-9768-76E7BBC5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1D2D8-4B4F-EB48-8263-E75446AB5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7DC9E-C771-3644-B5F9-A974EACED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016B9-071C-474C-A5FD-F147421B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2FACE-9056-DC47-9FD8-7D4AED0E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4364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CF78D-5299-254F-A06A-0ADD80D5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8C179-55FB-0843-9222-C7E4ED20A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D42CB-63B2-6C45-87E3-CB0274AE5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10A19-74FC-7B40-9769-64B0A146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F8C7C-3746-9145-A2F2-A9461308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90580-ECEB-DE49-91D7-0D92FDAB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0787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CD63C-8075-FB44-9328-96890E164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806C9-2611-B048-A0E4-0C3953EAD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50441-FECE-4C4D-A43F-E37973CB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0E8421-6BC2-5E41-B35A-F617EC810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317022-CA6C-E443-9B40-21939531E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A005C-D8B8-0646-AAD5-A9045CA1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FB2B2A-076A-4F46-90DF-96E3C660E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34AAA1-3FA3-E745-82EB-47E9DB74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2193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8C879-BE1F-B447-A444-88FBD3B1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05D0C4-C57B-A541-9583-D77160AE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2429D4-31B9-7F41-A2DB-4F7FAAF1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30DC7-420F-8442-B162-771F97637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555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92617-E038-BA49-A8EF-65E62AE3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1EA86-D825-9F4B-8BD6-413E9565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3906C-C917-1E41-9541-B20BD132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6884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68E3-6675-1D42-ABFF-AFB2D99F9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914E1-8D51-CF44-9018-B3D2A677B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1E897-A8B0-8445-815E-972547D15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D2E7C-75E5-AE4F-84B5-F50C0E436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E20B4-6F87-DD43-95A9-696D24F5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795FC-8E74-1348-A30D-4BCA3AB8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366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F662-2A69-7445-AFBA-2DC4DA07B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FF0094-5086-F041-9172-451F5494E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729E0-429E-ED4D-AFD0-0210F16CC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D531A-5BE6-3B47-86D2-198F95862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BFB6F-23F7-C14D-994C-7EF58530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FD68EE-80FC-6A4F-B806-0AF35871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947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ADF77E-FB40-CE4D-B18D-D96C31004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5D18B-3DE8-EF4D-B513-8D327B312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7A7AE-7AAB-8F4F-9155-80735A470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D0CAB-FB73-2448-B4B3-1DEC3BE47AE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9D21B-D46C-1C4E-A3A9-5224678A5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8CA03-3D0E-9440-B8EF-0557F61B8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9894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FF22-B73E-6540-B726-8F0BC285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0"/>
            <a:ext cx="11261333" cy="18493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702C9-EEA6-B249-8599-62FD2CB98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678093"/>
            <a:ext cx="11261333" cy="5498869"/>
          </a:xfrm>
        </p:spPr>
        <p:txBody>
          <a:bodyPr/>
          <a:lstStyle/>
          <a:p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σαφὴς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χρήση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τριῶν</a:t>
            </a:r>
            <a:r>
              <a:rPr lang="el-GR" sz="3200" dirty="0"/>
              <a:t> </a:t>
            </a:r>
            <a:r>
              <a:rPr lang="el-GR" sz="3200" dirty="0" err="1"/>
              <a:t>ὅρων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βιβλικὴ</a:t>
            </a:r>
            <a:r>
              <a:rPr lang="el-GR" sz="3200" dirty="0"/>
              <a:t> </a:t>
            </a:r>
            <a:r>
              <a:rPr lang="el-GR" sz="3200" dirty="0" err="1"/>
              <a:t>ἑρμηνευτικὴ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Μαξίμου: </a:t>
            </a:r>
            <a:r>
              <a:rPr lang="el-GR" sz="3200" dirty="0" err="1"/>
              <a:t>ὁ</a:t>
            </a:r>
            <a:r>
              <a:rPr lang="el-GR" sz="3200" dirty="0"/>
              <a:t> «τύπος»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«σκιά»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Παλαιὰ</a:t>
            </a:r>
            <a:r>
              <a:rPr lang="el-GR" sz="3200" dirty="0"/>
              <a:t> Διαθήκη,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εἰκών</a:t>
            </a:r>
            <a:r>
              <a:rPr lang="el-GR" sz="3200" dirty="0"/>
              <a:t>»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Καινὴ</a:t>
            </a:r>
            <a:r>
              <a:rPr lang="el-GR" sz="3200" dirty="0"/>
              <a:t> Διαθήκη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ἀλήθεια</a:t>
            </a:r>
            <a:r>
              <a:rPr lang="el-GR" sz="3200" dirty="0"/>
              <a:t>»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ἐσχατολογικὴ</a:t>
            </a:r>
            <a:r>
              <a:rPr lang="el-GR" sz="3200" dirty="0"/>
              <a:t> πραγματικότητα. </a:t>
            </a:r>
          </a:p>
          <a:p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διατηρεῖ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χρήση </a:t>
            </a:r>
            <a:r>
              <a:rPr lang="el-GR" sz="3200" dirty="0" err="1"/>
              <a:t>τῶν</a:t>
            </a:r>
            <a:r>
              <a:rPr lang="el-GR" sz="3200" dirty="0"/>
              <a:t> συγκεκριμένων </a:t>
            </a:r>
            <a:r>
              <a:rPr lang="el-GR" sz="3200" dirty="0" err="1"/>
              <a:t>ὅρων</a:t>
            </a:r>
            <a:r>
              <a:rPr lang="el-GR" sz="3200" dirty="0"/>
              <a:t>, </a:t>
            </a:r>
            <a:r>
              <a:rPr lang="el-GR" sz="3200" dirty="0" err="1"/>
              <a:t>ἀντικαθιστώντας</a:t>
            </a:r>
            <a:r>
              <a:rPr lang="el-GR" sz="3200" dirty="0"/>
              <a:t> </a:t>
            </a:r>
            <a:r>
              <a:rPr lang="el-GR" sz="3200" dirty="0" err="1"/>
              <a:t>ὅμως</a:t>
            </a:r>
            <a:r>
              <a:rPr lang="el-GR" sz="3200" dirty="0"/>
              <a:t> (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ὁρισμένες</a:t>
            </a:r>
            <a:r>
              <a:rPr lang="el-GR" sz="3200" dirty="0"/>
              <a:t> περιπτώσεις)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ὅρο</a:t>
            </a:r>
            <a:r>
              <a:rPr lang="el-GR" sz="3200" dirty="0"/>
              <a:t> «</a:t>
            </a:r>
            <a:r>
              <a:rPr lang="el-GR" sz="3200" dirty="0" err="1"/>
              <a:t>εἰκών</a:t>
            </a:r>
            <a:r>
              <a:rPr lang="el-GR" sz="3200" dirty="0"/>
              <a:t>»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«σύμβολο», </a:t>
            </a:r>
            <a:r>
              <a:rPr lang="el-GR" sz="3200" dirty="0" err="1"/>
              <a:t>προφανῶς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ψευδο-διονυσιακὴ</a:t>
            </a:r>
            <a:r>
              <a:rPr lang="el-GR" sz="3200" dirty="0"/>
              <a:t> </a:t>
            </a:r>
            <a:r>
              <a:rPr lang="el-GR" sz="3200" dirty="0" err="1"/>
              <a:t>ἐπίδραση</a:t>
            </a:r>
            <a:r>
              <a:rPr lang="el-GR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02661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F62BA-D1D6-3A4D-AEA1-4E3745ACE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16" y="92467"/>
            <a:ext cx="11240784" cy="1315093"/>
          </a:xfrm>
        </p:spPr>
        <p:txBody>
          <a:bodyPr/>
          <a:lstStyle/>
          <a:p>
            <a:r>
              <a:rPr lang="el-GR" b="1" dirty="0" err="1"/>
              <a:t>Εὐχαριστιακὸς</a:t>
            </a:r>
            <a:r>
              <a:rPr lang="el-GR" b="1" dirty="0"/>
              <a:t> </a:t>
            </a:r>
            <a:r>
              <a:rPr lang="el-GR" b="1" dirty="0" err="1"/>
              <a:t>συμβολισμὸς</a:t>
            </a:r>
            <a:r>
              <a:rPr lang="el-GR" b="1" dirty="0"/>
              <a:t> </a:t>
            </a:r>
            <a:r>
              <a:rPr lang="el-GR" b="1" dirty="0" err="1"/>
              <a:t>καὶ</a:t>
            </a:r>
            <a:r>
              <a:rPr lang="el-GR" b="1" dirty="0"/>
              <a:t> </a:t>
            </a:r>
            <a:r>
              <a:rPr lang="el-GR" b="1" dirty="0" err="1"/>
              <a:t>εὐχαριστιακὸς</a:t>
            </a:r>
            <a:r>
              <a:rPr lang="el-GR" b="1" dirty="0"/>
              <a:t> </a:t>
            </a:r>
            <a:r>
              <a:rPr lang="el-GR" b="1" dirty="0" err="1"/>
              <a:t>ρεαλισμὸς</a:t>
            </a:r>
            <a:r>
              <a:rPr lang="en-GR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4C736-C84D-154A-8352-FADAAE01E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35" y="1407560"/>
            <a:ext cx="11743362" cy="5270642"/>
          </a:xfrm>
        </p:spPr>
        <p:txBody>
          <a:bodyPr>
            <a:normAutofit/>
          </a:bodyPr>
          <a:lstStyle/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ὁρισμένα</a:t>
            </a:r>
            <a:r>
              <a:rPr lang="el-GR" sz="3200" dirty="0"/>
              <a:t> κείμενα </a:t>
            </a:r>
            <a:r>
              <a:rPr lang="el-GR" sz="3200" dirty="0" err="1"/>
              <a:t>τοῦ</a:t>
            </a:r>
            <a:r>
              <a:rPr lang="el-GR" sz="3200" dirty="0"/>
              <a:t> Μαξίμου </a:t>
            </a:r>
            <a:r>
              <a:rPr lang="el-GR" sz="3200" dirty="0" err="1"/>
              <a:t>ἐπιβεβαιώνουν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ὑποδηλώνουν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«συμβολικό» χαρακτήρα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Ὅπως</a:t>
            </a:r>
            <a:r>
              <a:rPr lang="el-GR" sz="3200" dirty="0"/>
              <a:t> τονίστηκε παραπάνω,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ὅροι</a:t>
            </a:r>
            <a:r>
              <a:rPr lang="el-GR" sz="3200" dirty="0"/>
              <a:t> «σύμβολο»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εἰκών</a:t>
            </a:r>
            <a:r>
              <a:rPr lang="el-GR" sz="3200" dirty="0"/>
              <a:t>» παραπέμπουν </a:t>
            </a:r>
            <a:r>
              <a:rPr lang="el-GR" sz="3200" dirty="0" err="1"/>
              <a:t>στὸ</a:t>
            </a:r>
            <a:r>
              <a:rPr lang="el-GR" sz="3200" dirty="0"/>
              <a:t> μυστήριο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Οἰκονομίας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ἐκφράζεται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Καινὴ</a:t>
            </a:r>
            <a:r>
              <a:rPr lang="el-GR" sz="3200" dirty="0"/>
              <a:t> Διαθήκη. </a:t>
            </a:r>
          </a:p>
          <a:p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ἔκφραση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μυστηρίου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, τονίζοντας (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χρήση </a:t>
            </a:r>
            <a:r>
              <a:rPr lang="el-GR" sz="3200" dirty="0" err="1"/>
              <a:t>τῶν</a:t>
            </a:r>
            <a:r>
              <a:rPr lang="el-GR" sz="3200" dirty="0"/>
              <a:t> δύο συγκεκριμένων </a:t>
            </a:r>
            <a:r>
              <a:rPr lang="el-GR" sz="3200" dirty="0" err="1"/>
              <a:t>ὅρων</a:t>
            </a:r>
            <a:r>
              <a:rPr lang="el-GR" sz="3200" dirty="0"/>
              <a:t>)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πραγματικὴ</a:t>
            </a:r>
            <a:r>
              <a:rPr lang="el-GR" sz="3200" dirty="0"/>
              <a:t> παρουσία </a:t>
            </a:r>
            <a:r>
              <a:rPr lang="el-GR" sz="3200" dirty="0" err="1"/>
              <a:t>τοῦ</a:t>
            </a:r>
            <a:r>
              <a:rPr lang="el-GR" sz="3200" dirty="0"/>
              <a:t> Σώματος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Αἵματος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05291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EC379-91EF-9441-8883-934AA7D0A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133564"/>
            <a:ext cx="11261333" cy="9246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EF1E7-5E7B-5F42-8726-DF814E38D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380143"/>
            <a:ext cx="11907749" cy="6344293"/>
          </a:xfrm>
        </p:spPr>
        <p:txBody>
          <a:bodyPr>
            <a:normAutofit/>
          </a:bodyPr>
          <a:lstStyle/>
          <a:p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«σύμβολο»,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παραπέμπει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ἐσχατολογικὸ</a:t>
            </a:r>
            <a:r>
              <a:rPr lang="el-GR" sz="3200" dirty="0"/>
              <a:t> μυστήριο </a:t>
            </a:r>
            <a:r>
              <a:rPr lang="el-GR" sz="3200" dirty="0" err="1"/>
              <a:t>τῆς</a:t>
            </a:r>
            <a:r>
              <a:rPr lang="el-GR" sz="3200" dirty="0"/>
              <a:t> σωτηρίας: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τονίζει (</a:t>
            </a:r>
            <a:r>
              <a:rPr lang="el-GR" sz="3200" dirty="0" err="1"/>
              <a:t>ἀκολουθώντας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«μεγάλο </a:t>
            </a:r>
            <a:r>
              <a:rPr lang="el-GR" sz="3200" dirty="0" err="1"/>
              <a:t>ἐκεῖνο</a:t>
            </a:r>
            <a:r>
              <a:rPr lang="el-GR" sz="3200" dirty="0"/>
              <a:t> γέροντα»,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Ψευδο</a:t>
            </a:r>
            <a:r>
              <a:rPr lang="el-GR" sz="3200" dirty="0"/>
              <a:t>-Διονύσιο)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 παραπέμπει «</a:t>
            </a:r>
            <a:r>
              <a:rPr lang="el-GR" sz="3200" dirty="0" err="1"/>
              <a:t>στὴν</a:t>
            </a:r>
            <a:r>
              <a:rPr lang="el-GR" sz="3200" dirty="0"/>
              <a:t> καινούργια διδαχή,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γίνει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οὐρανούς</a:t>
            </a:r>
            <a:r>
              <a:rPr lang="el-GR" sz="3200" dirty="0"/>
              <a:t>,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οἰκονομία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ἐμᾶς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Ἐκτός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συμβολικὸ</a:t>
            </a:r>
            <a:r>
              <a:rPr lang="el-GR" sz="3200" dirty="0"/>
              <a:t> χαρακτήρα,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ἀποδίδει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χαρακτήρα </a:t>
            </a:r>
            <a:r>
              <a:rPr lang="el-GR" sz="3200" dirty="0" err="1"/>
              <a:t>ἐκφράσεως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θεώσεως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: </a:t>
            </a:r>
            <a:r>
              <a:rPr lang="el-GR" sz="3200" dirty="0" err="1"/>
              <a:t>ἡ</a:t>
            </a:r>
            <a:r>
              <a:rPr lang="el-GR" sz="3200" dirty="0"/>
              <a:t> «μετάδοση </a:t>
            </a:r>
            <a:r>
              <a:rPr lang="el-GR" sz="3200" dirty="0" err="1"/>
              <a:t>τοῦ</a:t>
            </a:r>
            <a:r>
              <a:rPr lang="el-GR" sz="3200" dirty="0"/>
              <a:t> Μυστηρίου» (</a:t>
            </a:r>
            <a:r>
              <a:rPr lang="el-GR" sz="3200" dirty="0" err="1"/>
              <a:t>ἡ</a:t>
            </a:r>
            <a:r>
              <a:rPr lang="el-GR" sz="3200" dirty="0"/>
              <a:t> Θ. Κοινωνία) </a:t>
            </a:r>
            <a:r>
              <a:rPr lang="el-GR" sz="3200" dirty="0" err="1"/>
              <a:t>καθιστᾶ</a:t>
            </a:r>
            <a:r>
              <a:rPr lang="el-GR" sz="3200" dirty="0"/>
              <a:t> «</a:t>
            </a:r>
            <a:r>
              <a:rPr lang="el-GR" sz="3200" dirty="0" err="1"/>
              <a:t>ὅσους</a:t>
            </a:r>
            <a:r>
              <a:rPr lang="el-GR" sz="3200" dirty="0"/>
              <a:t> </a:t>
            </a:r>
            <a:r>
              <a:rPr lang="el-GR" sz="3200" dirty="0" err="1"/>
              <a:t>κοινωνοῦν</a:t>
            </a:r>
            <a:r>
              <a:rPr lang="el-GR" sz="3200" dirty="0"/>
              <a:t> </a:t>
            </a:r>
            <a:r>
              <a:rPr lang="el-GR" sz="3200" dirty="0" err="1"/>
              <a:t>ἄξια</a:t>
            </a:r>
            <a:r>
              <a:rPr lang="el-GR" sz="3200" dirty="0"/>
              <a:t>, </a:t>
            </a:r>
            <a:r>
              <a:rPr lang="el-GR" sz="3200" dirty="0" err="1"/>
              <a:t>ὅμοιους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χάρη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μετοχὴ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Ἐκεῖνον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μόνος Του </a:t>
            </a:r>
            <a:r>
              <a:rPr lang="el-GR" sz="3200" dirty="0" err="1"/>
              <a:t>ἀγαθός</a:t>
            </a:r>
            <a:r>
              <a:rPr lang="el-GR" sz="3200" dirty="0"/>
              <a:t>,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ὑστεροῦν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τίποτα </a:t>
            </a:r>
            <a:r>
              <a:rPr lang="el-GR" sz="3200" dirty="0" err="1"/>
              <a:t>ἀπ</a:t>
            </a:r>
            <a:r>
              <a:rPr lang="el-GR" sz="3200" dirty="0"/>
              <a:t>᾽ </a:t>
            </a:r>
            <a:r>
              <a:rPr lang="el-GR" sz="3200" dirty="0" err="1"/>
              <a:t>Αὐτόν</a:t>
            </a:r>
            <a:r>
              <a:rPr lang="el-GR" sz="3200" dirty="0"/>
              <a:t>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5556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6FEF9-7689-9B49-AD73-681FCB41C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71919"/>
            <a:ext cx="11271608" cy="15411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56E17-D4F1-AD41-9B16-B45AE8487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2" y="380143"/>
            <a:ext cx="11907749" cy="6405938"/>
          </a:xfrm>
        </p:spPr>
        <p:txBody>
          <a:bodyPr>
            <a:normAutofit/>
          </a:bodyPr>
          <a:lstStyle/>
          <a:p>
            <a:r>
              <a:rPr lang="el-GR" sz="3200" dirty="0" err="1"/>
              <a:t>Ὡς</a:t>
            </a:r>
            <a:r>
              <a:rPr lang="el-GR" sz="3200" dirty="0"/>
              <a:t> «μυστήριο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θεώσεως</a:t>
            </a:r>
            <a:r>
              <a:rPr lang="el-GR" sz="3200" dirty="0"/>
              <a:t>», </a:t>
            </a:r>
            <a:r>
              <a:rPr lang="el-GR" sz="3200" dirty="0" err="1"/>
              <a:t>ἡ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 καθίσταται </a:t>
            </a:r>
            <a:r>
              <a:rPr lang="el-GR" sz="3200" dirty="0" err="1"/>
              <a:t>ἡ</a:t>
            </a:r>
            <a:r>
              <a:rPr lang="el-GR" sz="3200" dirty="0"/>
              <a:t> συνέχιση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σωτηριώδους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Βαπτίσματος,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ἀναγεννήσεως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«</a:t>
            </a:r>
            <a:r>
              <a:rPr lang="el-GR" sz="3200" dirty="0" err="1"/>
              <a:t>τὸ</a:t>
            </a:r>
            <a:r>
              <a:rPr lang="el-GR" sz="3200" dirty="0"/>
              <a:t> μυστήριο </a:t>
            </a:r>
            <a:r>
              <a:rPr lang="el-GR" sz="3200" dirty="0" err="1"/>
              <a:t>τῆς</a:t>
            </a:r>
            <a:r>
              <a:rPr lang="el-GR" sz="3200" dirty="0"/>
              <a:t> σωτηρίας»,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«φανερώνει </a:t>
            </a:r>
            <a:r>
              <a:rPr lang="el-GR" sz="3200" dirty="0" err="1"/>
              <a:t>τὸ</a:t>
            </a:r>
            <a:r>
              <a:rPr lang="el-GR" sz="3200" dirty="0"/>
              <a:t> χάρισμα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υἱοθεσίας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δόθηκε (</a:t>
            </a:r>
            <a:r>
              <a:rPr lang="el-GR" sz="3200" dirty="0" err="1"/>
              <a:t>στὰ</a:t>
            </a:r>
            <a:r>
              <a:rPr lang="el-GR" sz="3200" dirty="0"/>
              <a:t> μέλη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Σώματος)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Βάπτισμα».</a:t>
            </a:r>
          </a:p>
          <a:p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συμβολικὸς</a:t>
            </a:r>
            <a:r>
              <a:rPr lang="el-GR" sz="3200" dirty="0"/>
              <a:t> χαρακτήρας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Μάξιμο)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ἕνας</a:t>
            </a:r>
            <a:r>
              <a:rPr lang="el-GR" sz="3200" dirty="0"/>
              <a:t> «</a:t>
            </a:r>
            <a:r>
              <a:rPr lang="el-GR" sz="3200" dirty="0" err="1"/>
              <a:t>ἀντι</a:t>
            </a:r>
            <a:r>
              <a:rPr lang="el-GR" sz="3200" dirty="0"/>
              <a:t>-ρεαλιστικός» χαρακτήρας,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ἐπισυμβαίνει</a:t>
            </a:r>
            <a:r>
              <a:rPr lang="el-GR" sz="3200" dirty="0"/>
              <a:t> μία </a:t>
            </a:r>
            <a:r>
              <a:rPr lang="el-GR" sz="3200" dirty="0" err="1"/>
              <a:t>ἀλληλοσυμπλήρωση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δύο χαρακτήρων.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παροῦσα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σύμβολο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μελλοντικῆς</a:t>
            </a:r>
            <a:r>
              <a:rPr lang="el-GR" sz="3200" dirty="0"/>
              <a:t> πληρότητας.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829466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BE607-B9F5-9148-BF56-E9CEB21AE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289" y="0"/>
            <a:ext cx="11230511" cy="1140430"/>
          </a:xfrm>
        </p:spPr>
        <p:txBody>
          <a:bodyPr>
            <a:normAutofit fontScale="90000"/>
          </a:bodyPr>
          <a:lstStyle/>
          <a:p>
            <a:r>
              <a:rPr lang="el-GR" b="1" dirty="0" err="1"/>
              <a:t>Ἡ</a:t>
            </a:r>
            <a:r>
              <a:rPr lang="el-GR" b="1" dirty="0"/>
              <a:t> θεολογία </a:t>
            </a:r>
            <a:r>
              <a:rPr lang="el-GR" b="1" dirty="0" err="1"/>
              <a:t>τῆς</a:t>
            </a:r>
            <a:r>
              <a:rPr lang="el-GR" b="1" dirty="0"/>
              <a:t> Θ. </a:t>
            </a:r>
            <a:r>
              <a:rPr lang="el-GR" b="1" dirty="0" err="1"/>
              <a:t>Εὐχαριστίας</a:t>
            </a:r>
            <a:r>
              <a:rPr lang="el-GR" b="1" dirty="0"/>
              <a:t> σύμφωνα </a:t>
            </a:r>
            <a:r>
              <a:rPr lang="el-GR" b="1" dirty="0" err="1"/>
              <a:t>μὲ</a:t>
            </a:r>
            <a:r>
              <a:rPr lang="el-GR" b="1" dirty="0"/>
              <a:t> </a:t>
            </a:r>
            <a:r>
              <a:rPr lang="el-GR" b="1" dirty="0" err="1"/>
              <a:t>τὴ</a:t>
            </a:r>
            <a:r>
              <a:rPr lang="el-GR" b="1" dirty="0"/>
              <a:t> </a:t>
            </a:r>
            <a:r>
              <a:rPr lang="el-GR" b="1" i="1" dirty="0"/>
              <a:t>Μυσταγωγία</a:t>
            </a:r>
            <a:r>
              <a:rPr lang="en-GR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6F9E8-E51A-E940-934E-514E511BB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79" y="1448657"/>
            <a:ext cx="11822131" cy="4592548"/>
          </a:xfrm>
        </p:spPr>
        <p:txBody>
          <a:bodyPr/>
          <a:lstStyle/>
          <a:p>
            <a:r>
              <a:rPr lang="el-GR" sz="3200" dirty="0" err="1"/>
              <a:t>Στὸ</a:t>
            </a:r>
            <a:r>
              <a:rPr lang="el-GR" sz="3200" dirty="0"/>
              <a:t> 24</a:t>
            </a:r>
            <a:r>
              <a:rPr lang="el-GR" sz="3200" baseline="30000" dirty="0"/>
              <a:t>ο</a:t>
            </a:r>
            <a:r>
              <a:rPr lang="el-GR" sz="3200" dirty="0"/>
              <a:t> κεφάλαιο,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εὑρισκόμενη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 </a:t>
            </a:r>
            <a:r>
              <a:rPr lang="el-GR" sz="3200" dirty="0" err="1"/>
              <a:t>ἀόρατη</a:t>
            </a:r>
            <a:r>
              <a:rPr lang="el-GR" sz="3200" dirty="0"/>
              <a:t> χάρη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ἀναλύει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πῶς</a:t>
            </a:r>
            <a:r>
              <a:rPr lang="el-GR" sz="3200" dirty="0"/>
              <a:t> </a:t>
            </a:r>
            <a:r>
              <a:rPr lang="el-GR" sz="3200" dirty="0" err="1"/>
              <a:t>ἐκείνη</a:t>
            </a:r>
            <a:r>
              <a:rPr lang="el-GR" sz="3200" dirty="0"/>
              <a:t> μεταμορφώνει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ἄνθρωπο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ὁδηγεῖ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θέωση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τμήματα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(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πρώτη </a:t>
            </a:r>
            <a:r>
              <a:rPr lang="el-GR" sz="3200" dirty="0" err="1"/>
              <a:t>εἴσοδο</a:t>
            </a:r>
            <a:r>
              <a:rPr lang="el-GR" sz="3200" dirty="0"/>
              <a:t> </a:t>
            </a:r>
            <a:r>
              <a:rPr lang="el-GR" sz="3200" dirty="0" err="1"/>
              <a:t>ἕως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Θ. Μετάληψη).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ἀνάλυση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αἰτιολόγηση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μεταμορφώσεως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θεώσεως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. 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264582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0E5C7-7950-644B-8BDF-D2F049B0F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71919"/>
            <a:ext cx="11271608" cy="17466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1E481-28E6-AB4A-9A1E-83DBBE551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35" y="893851"/>
            <a:ext cx="11794732" cy="4469259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ἀνάλυση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στηρίζεται </a:t>
            </a:r>
            <a:r>
              <a:rPr lang="el-GR" sz="3200" dirty="0" err="1"/>
              <a:t>σὲ</a:t>
            </a:r>
            <a:r>
              <a:rPr lang="el-GR" sz="3200" dirty="0"/>
              <a:t> δύο πόλους: (α) </a:t>
            </a:r>
            <a:r>
              <a:rPr lang="el-GR" sz="3200" dirty="0" err="1"/>
              <a:t>στὴν</a:t>
            </a:r>
            <a:r>
              <a:rPr lang="el-GR" sz="3200" dirty="0"/>
              <a:t> «παρουσία»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 «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 </a:t>
            </a:r>
            <a:r>
              <a:rPr lang="el-GR" sz="3200" dirty="0" err="1"/>
              <a:t>ἀγγέλων</a:t>
            </a:r>
            <a:r>
              <a:rPr lang="el-GR" sz="3200" dirty="0"/>
              <a:t>, </a:t>
            </a:r>
            <a:r>
              <a:rPr lang="el-GR" sz="3200" dirty="0" err="1"/>
              <a:t>ποὺ</a:t>
            </a:r>
            <a:r>
              <a:rPr lang="el-GR" sz="3200" dirty="0"/>
              <a:t> γράφουν </a:t>
            </a:r>
            <a:r>
              <a:rPr lang="el-GR" sz="3200" dirty="0" err="1"/>
              <a:t>ὅσους</a:t>
            </a:r>
            <a:r>
              <a:rPr lang="el-GR" sz="3200" dirty="0"/>
              <a:t> κάθε </a:t>
            </a:r>
            <a:r>
              <a:rPr lang="el-GR" sz="3200" dirty="0" err="1"/>
              <a:t>φορὰ</a:t>
            </a:r>
            <a:r>
              <a:rPr lang="el-GR" sz="3200" dirty="0"/>
              <a:t> μπαίνουν (</a:t>
            </a:r>
            <a:r>
              <a:rPr lang="el-GR" sz="3200" dirty="0" err="1"/>
              <a:t>στὸ</a:t>
            </a:r>
            <a:r>
              <a:rPr lang="el-GR" sz="3200" dirty="0"/>
              <a:t> Ναό), </a:t>
            </a:r>
            <a:r>
              <a:rPr lang="el-GR" sz="3200" dirty="0" err="1"/>
              <a:t>τοὺς</a:t>
            </a:r>
            <a:r>
              <a:rPr lang="el-GR" sz="3200" dirty="0"/>
              <a:t> παρουσιάζουν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κάνουν </a:t>
            </a:r>
            <a:r>
              <a:rPr lang="el-GR" sz="3200" dirty="0" err="1"/>
              <a:t>τὶς</a:t>
            </a:r>
            <a:r>
              <a:rPr lang="el-GR" sz="3200" dirty="0"/>
              <a:t> παρακλήσεις τους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αὐτούς</a:t>
            </a:r>
            <a:r>
              <a:rPr lang="el-GR" sz="3200" dirty="0"/>
              <a:t>».</a:t>
            </a:r>
          </a:p>
          <a:p>
            <a:r>
              <a:rPr lang="el-GR" sz="3200" dirty="0"/>
              <a:t>(β) </a:t>
            </a:r>
            <a:r>
              <a:rPr lang="el-GR" sz="3200" dirty="0" err="1"/>
              <a:t>στὴν</a:t>
            </a:r>
            <a:r>
              <a:rPr lang="el-GR" sz="3200" dirty="0"/>
              <a:t> «</a:t>
            </a:r>
            <a:r>
              <a:rPr lang="el-GR" sz="3200" dirty="0" err="1"/>
              <a:t>ἀόρατη</a:t>
            </a:r>
            <a:r>
              <a:rPr lang="el-GR" sz="3200" dirty="0"/>
              <a:t> χάρη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πάντοτε </a:t>
            </a:r>
            <a:r>
              <a:rPr lang="el-GR" sz="3200" dirty="0" err="1"/>
              <a:t>παροῦσα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μεταβάλλει </a:t>
            </a:r>
            <a:r>
              <a:rPr lang="el-GR" sz="3200" dirty="0" err="1"/>
              <a:t>καὶ</a:t>
            </a:r>
            <a:r>
              <a:rPr lang="el-GR" sz="3200" dirty="0"/>
              <a:t> μεταμορφώνει </a:t>
            </a:r>
            <a:r>
              <a:rPr lang="el-GR" sz="3200" dirty="0" err="1"/>
              <a:t>τὸν</a:t>
            </a:r>
            <a:r>
              <a:rPr lang="el-GR" sz="3200" dirty="0"/>
              <a:t> καθένα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παρόντες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ξαναπλάθει </a:t>
            </a:r>
            <a:r>
              <a:rPr lang="el-GR" sz="3200" dirty="0" err="1"/>
              <a:t>ἀληθινὰ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θεϊκώτερο</a:t>
            </a:r>
            <a:r>
              <a:rPr lang="el-GR" sz="3200" dirty="0"/>
              <a:t>,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ἑαυτό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ὁδηγεῖ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ὅ,τι</a:t>
            </a:r>
            <a:r>
              <a:rPr lang="el-GR" sz="3200" dirty="0"/>
              <a:t> συμβολίζουν </a:t>
            </a:r>
            <a:r>
              <a:rPr lang="el-GR" sz="3200" dirty="0" err="1"/>
              <a:t>τὰ</a:t>
            </a:r>
            <a:r>
              <a:rPr lang="el-GR" sz="3200" dirty="0"/>
              <a:t> μυστήρια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τελοῦνται</a:t>
            </a:r>
            <a:r>
              <a:rPr lang="el-GR" sz="3200" dirty="0"/>
              <a:t>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36291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7CC69-C23D-A442-B561-1500C760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102742"/>
            <a:ext cx="11261333" cy="26712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31CC5-536F-304F-8D35-B03B3892C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61" y="513708"/>
            <a:ext cx="11846103" cy="6113123"/>
          </a:xfrm>
        </p:spPr>
        <p:txBody>
          <a:bodyPr>
            <a:normAutofit/>
          </a:bodyPr>
          <a:lstStyle/>
          <a:p>
            <a:r>
              <a:rPr lang="el-GR" sz="3200" dirty="0"/>
              <a:t>Προχωρώντας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ἐπιμέρους</a:t>
            </a:r>
            <a:r>
              <a:rPr lang="el-GR" sz="3200" dirty="0"/>
              <a:t> τμημάτων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Λειτουργίας, </a:t>
            </a:r>
            <a:r>
              <a:rPr lang="el-GR" sz="3200" dirty="0" err="1"/>
              <a:t>ὁ</a:t>
            </a:r>
            <a:r>
              <a:rPr lang="el-GR" sz="3200" dirty="0"/>
              <a:t> Μάξιμος τονίζει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εἴσοδος</a:t>
            </a:r>
            <a:r>
              <a:rPr lang="el-GR" sz="3200" dirty="0"/>
              <a:t> διαδηλώνει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ἀποβολὴ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ἀπιστίας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αὔξηση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πίστεως, </a:t>
            </a:r>
            <a:r>
              <a:rPr lang="el-GR" sz="3200" dirty="0" err="1"/>
              <a:t>τὴ</a:t>
            </a:r>
            <a:r>
              <a:rPr lang="el-GR" sz="3200" dirty="0"/>
              <a:t> μείωση </a:t>
            </a:r>
            <a:r>
              <a:rPr lang="el-GR" sz="3200" dirty="0" err="1"/>
              <a:t>τῆς</a:t>
            </a:r>
            <a:r>
              <a:rPr lang="el-GR" sz="3200" dirty="0"/>
              <a:t> κακίας,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ἐπίδοση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ἀρετῆς</a:t>
            </a:r>
            <a:r>
              <a:rPr lang="el-GR" sz="3200" dirty="0"/>
              <a:t>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ἀφανισμὸ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ἀγνοίας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προσθήκη </a:t>
            </a:r>
            <a:r>
              <a:rPr lang="el-GR" sz="3200" dirty="0" err="1"/>
              <a:t>τῆς</a:t>
            </a:r>
            <a:r>
              <a:rPr lang="el-GR" sz="3200" dirty="0"/>
              <a:t> γνώσεως».</a:t>
            </a:r>
          </a:p>
          <a:p>
            <a:r>
              <a:rPr lang="el-GR" sz="3200" dirty="0"/>
              <a:t>Συνεχίζοντας, </a:t>
            </a:r>
            <a:r>
              <a:rPr lang="el-GR" sz="3200" dirty="0" err="1"/>
              <a:t>ὁ</a:t>
            </a:r>
            <a:r>
              <a:rPr lang="el-GR" sz="3200" dirty="0"/>
              <a:t> Μάξιμος τονίζει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ἀκρόαση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θείων λόγων</a:t>
            </a:r>
            <a:r>
              <a:rPr lang="en-GR" sz="3200" dirty="0"/>
              <a:t> </a:t>
            </a:r>
            <a:r>
              <a:rPr lang="el-GR" sz="3200" dirty="0"/>
              <a:t>δηλώνονται </a:t>
            </a:r>
            <a:r>
              <a:rPr lang="el-GR" sz="3200" dirty="0" err="1"/>
              <a:t>οἱ</a:t>
            </a:r>
            <a:r>
              <a:rPr lang="el-GR" sz="3200" dirty="0"/>
              <a:t> μόνιμες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ἀμετάθετες</a:t>
            </a:r>
            <a:r>
              <a:rPr lang="el-GR" sz="3200" dirty="0"/>
              <a:t> </a:t>
            </a:r>
            <a:r>
              <a:rPr lang="el-GR" sz="3200" dirty="0" err="1"/>
              <a:t>ἕξεις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διαθέσεις </a:t>
            </a:r>
            <a:r>
              <a:rPr lang="el-GR" sz="3200" dirty="0" err="1"/>
              <a:t>τῆς</a:t>
            </a:r>
            <a:r>
              <a:rPr lang="el-GR" sz="3200" dirty="0"/>
              <a:t> πίστεως,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ἀρετῆς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γνώσεως,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προαναφέρθηκαν».</a:t>
            </a:r>
          </a:p>
          <a:p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«μόνιμη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ἀμετάθετη</a:t>
            </a:r>
            <a:r>
              <a:rPr lang="el-GR" sz="3200" dirty="0"/>
              <a:t> </a:t>
            </a:r>
            <a:r>
              <a:rPr lang="el-GR" sz="3200" dirty="0" err="1"/>
              <a:t>ἕξη</a:t>
            </a:r>
            <a:r>
              <a:rPr lang="el-GR" sz="3200" dirty="0"/>
              <a:t>»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ἀρετὴ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συνεχοῦς</a:t>
            </a:r>
            <a:r>
              <a:rPr lang="el-GR" sz="3200" dirty="0"/>
              <a:t> </a:t>
            </a:r>
            <a:r>
              <a:rPr lang="el-GR" sz="3200" dirty="0" err="1"/>
              <a:t>ἀγώνα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διατήρηση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ἑδραίωσή</a:t>
            </a:r>
            <a:r>
              <a:rPr lang="el-GR" sz="3200" dirty="0"/>
              <a:t> της.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17467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150B-6BB9-2046-9260-A3C690D78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113016"/>
            <a:ext cx="11271607" cy="13356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CC98A-AAC5-544B-B9FA-B1993300B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431514"/>
            <a:ext cx="11876926" cy="6215865"/>
          </a:xfrm>
        </p:spPr>
        <p:txBody>
          <a:bodyPr>
            <a:normAutofit/>
          </a:bodyPr>
          <a:lstStyle/>
          <a:p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ἀναγνωσμάτων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</a:t>
            </a:r>
            <a:r>
              <a:rPr lang="el-GR" sz="3200" dirty="0" err="1"/>
              <a:t>ἐκθέτει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συμβολισμὸ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«θείων </a:t>
            </a:r>
            <a:r>
              <a:rPr lang="el-GR" sz="3200" dirty="0" err="1"/>
              <a:t>ὕμνων</a:t>
            </a:r>
            <a:r>
              <a:rPr lang="el-GR" sz="3200" dirty="0"/>
              <a:t>»,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</a:t>
            </a:r>
            <a:r>
              <a:rPr lang="el-GR" sz="3200" dirty="0" err="1"/>
              <a:t>ἀκολουθοῦν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ἀναγνώσματα</a:t>
            </a:r>
            <a:r>
              <a:rPr lang="el-GR" sz="3200" dirty="0"/>
              <a:t>.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ὕμνοι</a:t>
            </a:r>
            <a:r>
              <a:rPr lang="el-GR" sz="3200" dirty="0"/>
              <a:t> </a:t>
            </a:r>
            <a:r>
              <a:rPr lang="el-GR" sz="3200" dirty="0" err="1"/>
              <a:t>αὐτοὶ</a:t>
            </a:r>
            <a:r>
              <a:rPr lang="el-GR" sz="3200" dirty="0"/>
              <a:t> δηλώνουν «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θεληματικὴ</a:t>
            </a:r>
            <a:r>
              <a:rPr lang="el-GR" sz="3200" dirty="0"/>
              <a:t> συγκατάθεση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ψυχῆς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ἀρετὲς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γλυκύτητα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εὐχαρίστηση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ψυχὴ</a:t>
            </a:r>
            <a:r>
              <a:rPr lang="el-GR" sz="3200" dirty="0"/>
              <a:t> δοκιμάζει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αὐτές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ἄνθρωπος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προάγεται </a:t>
            </a:r>
            <a:r>
              <a:rPr lang="el-GR" sz="3200" dirty="0" err="1"/>
              <a:t>πνευματικῶς</a:t>
            </a:r>
            <a:r>
              <a:rPr lang="el-GR" sz="3200" dirty="0"/>
              <a:t> φθάνει, πλέον, </a:t>
            </a:r>
            <a:r>
              <a:rPr lang="el-GR" sz="3200" dirty="0" err="1"/>
              <a:t>στὴ</a:t>
            </a:r>
            <a:r>
              <a:rPr lang="el-GR" sz="3200" dirty="0"/>
              <a:t> βίωση </a:t>
            </a:r>
            <a:r>
              <a:rPr lang="el-GR" sz="3200" dirty="0" err="1"/>
              <a:t>ἀνωτέρων</a:t>
            </a:r>
            <a:r>
              <a:rPr lang="el-GR" sz="3200" dirty="0"/>
              <a:t> καταστάσεων,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ἑρμηνεύοντας</a:t>
            </a:r>
            <a:r>
              <a:rPr lang="el-GR" sz="3200" dirty="0"/>
              <a:t>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ἱερὴ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»: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δηλώνει «</a:t>
            </a:r>
            <a:r>
              <a:rPr lang="el-GR" sz="3200" dirty="0" err="1"/>
              <a:t>τὴ</a:t>
            </a:r>
            <a:r>
              <a:rPr lang="el-GR" sz="3200" dirty="0"/>
              <a:t> συντέλεια </a:t>
            </a:r>
            <a:r>
              <a:rPr lang="el-GR" sz="3200" dirty="0" err="1"/>
              <a:t>τοῦ</a:t>
            </a:r>
            <a:r>
              <a:rPr lang="el-GR" sz="3200" dirty="0"/>
              <a:t> γήινου φρονήματος»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ἀγωνιζομένων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συνεπάγεται «</a:t>
            </a:r>
            <a:r>
              <a:rPr lang="el-GR" sz="3200" dirty="0" err="1"/>
              <a:t>τὴν</a:t>
            </a:r>
            <a:r>
              <a:rPr lang="el-GR" sz="3200" dirty="0"/>
              <a:t> συντέλεια» (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συγκεκριμένους) «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αἰσθητοῦ</a:t>
            </a:r>
            <a:r>
              <a:rPr lang="el-GR" sz="3200" dirty="0"/>
              <a:t> κόσμου».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244756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7384E-4200-7144-B168-5CBC0798F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82194"/>
            <a:ext cx="11261333" cy="9246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DD901-F5D5-9D42-906C-7A11A45FB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318498"/>
            <a:ext cx="11918023" cy="6457308"/>
          </a:xfrm>
        </p:spPr>
        <p:txBody>
          <a:bodyPr>
            <a:no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εὐαγγελικὸ</a:t>
            </a:r>
            <a:r>
              <a:rPr lang="el-GR" sz="3200" dirty="0"/>
              <a:t> </a:t>
            </a:r>
            <a:r>
              <a:rPr lang="el-GR" sz="3200" dirty="0" err="1"/>
              <a:t>ἀνάγνωσμα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«κλείσιμο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θυρῶν</a:t>
            </a:r>
            <a:r>
              <a:rPr lang="el-GR" sz="3200" dirty="0"/>
              <a:t>», </a:t>
            </a:r>
            <a:r>
              <a:rPr lang="el-GR" sz="3200" dirty="0" err="1"/>
              <a:t>ἐνέργεια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Μάξιμο) καταδεικνύεται «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ἐπιθυμητὴ</a:t>
            </a:r>
            <a:r>
              <a:rPr lang="el-GR" sz="3200" dirty="0"/>
              <a:t> μετάβαση </a:t>
            </a:r>
            <a:r>
              <a:rPr lang="el-GR" sz="3200" dirty="0" err="1"/>
              <a:t>καὶ</a:t>
            </a:r>
            <a:r>
              <a:rPr lang="el-GR" sz="3200" dirty="0"/>
              <a:t> μετατόπιση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ψυχῆς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φθαρτὸ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κόσμο </a:t>
            </a:r>
            <a:r>
              <a:rPr lang="el-GR" sz="3200" dirty="0" err="1"/>
              <a:t>στὸ</a:t>
            </a:r>
            <a:r>
              <a:rPr lang="el-GR" sz="3200" dirty="0"/>
              <a:t> νοητό»,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ψυχή «κλείνοντας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αἰσθήσεις</a:t>
            </a:r>
            <a:r>
              <a:rPr lang="el-GR" sz="3200" dirty="0"/>
              <a:t>, </a:t>
            </a:r>
            <a:r>
              <a:rPr lang="el-GR" sz="3200" dirty="0" err="1"/>
              <a:t>σὰν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ἦσαν</a:t>
            </a:r>
            <a:r>
              <a:rPr lang="el-GR" sz="3200" dirty="0"/>
              <a:t> πόρτες, </a:t>
            </a:r>
            <a:r>
              <a:rPr lang="el-GR" sz="3200" dirty="0" err="1"/>
              <a:t>τὶς</a:t>
            </a:r>
            <a:r>
              <a:rPr lang="el-GR" sz="3200" dirty="0"/>
              <a:t> καθαρίζει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εἴδωλα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ἁμαρτίας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Ἀκολουθεῖ</a:t>
            </a:r>
            <a:r>
              <a:rPr lang="el-GR" sz="3200" dirty="0"/>
              <a:t> «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θεῖος</a:t>
            </a:r>
            <a:r>
              <a:rPr lang="el-GR" sz="3200" dirty="0"/>
              <a:t> </a:t>
            </a:r>
            <a:r>
              <a:rPr lang="el-GR" sz="3200" dirty="0" err="1"/>
              <a:t>ἀσπασμός</a:t>
            </a:r>
            <a:r>
              <a:rPr lang="el-GR" sz="3200" dirty="0"/>
              <a:t>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«δηλώνει </a:t>
            </a:r>
            <a:r>
              <a:rPr lang="el-GR" sz="3200" dirty="0" err="1"/>
              <a:t>τὴν</a:t>
            </a:r>
            <a:r>
              <a:rPr lang="el-GR" sz="3200" dirty="0"/>
              <a:t> ταυτότητα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ὅλους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πρῶτα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καθενὸς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ἑαυτό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ταυτότητα κατοχυρωμένη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ὁμόνοια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ὁμοφροσύνη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ἀγάπη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θέλει </a:t>
            </a:r>
            <a:r>
              <a:rPr lang="el-GR" sz="3200" dirty="0" err="1"/>
              <a:t>νὰ</a:t>
            </a:r>
            <a:r>
              <a:rPr lang="el-GR" sz="3200" dirty="0"/>
              <a:t> τονίσει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Θ. Λειτουργία,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προτύπωση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πρόγευση </a:t>
            </a:r>
            <a:r>
              <a:rPr lang="el-GR" sz="3200" dirty="0" err="1"/>
              <a:t>τῆς</a:t>
            </a:r>
            <a:r>
              <a:rPr lang="el-GR" sz="3200" dirty="0"/>
              <a:t> βασιλείας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,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ἀτομικῆς</a:t>
            </a:r>
            <a:r>
              <a:rPr lang="el-GR" sz="3200" dirty="0"/>
              <a:t> </a:t>
            </a:r>
            <a:r>
              <a:rPr lang="el-GR" sz="3200" dirty="0" err="1"/>
              <a:t>εὐσεβείας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ὁμονοίας</a:t>
            </a:r>
            <a:r>
              <a:rPr lang="el-GR" sz="3200" dirty="0"/>
              <a:t>, κοινωνία </a:t>
            </a:r>
            <a:r>
              <a:rPr lang="el-GR" sz="3200" dirty="0" err="1"/>
              <a:t>ἀγάπης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ταυτότητας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ὑπόλοιπα</a:t>
            </a:r>
            <a:r>
              <a:rPr lang="el-GR" sz="3200" dirty="0"/>
              <a:t> μέλη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65884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962</Words>
  <Application>Microsoft Macintosh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Εὐχαριστιακὸς συμβολισμὸς καὶ εὐχαριστιακὸς ρεαλισμὸς </vt:lpstr>
      <vt:lpstr>PowerPoint Presentation</vt:lpstr>
      <vt:lpstr>PowerPoint Presentation</vt:lpstr>
      <vt:lpstr>Ἡ θεολογία τῆς Θ. Εὐχαριστίας σύμφωνα μὲ τὴ Μυσταγωγία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Ἡ σχέση τῆς καταγραφῆς τῶν τμημάτων τῆς Θ. Λειτουργίας ἀπὸ τὸ Μάξιμο μὲ τὶς ἀντίστοιχες εὐχὲς τῶν Λειτουργιῶν Μ. Βασιλείου καὶ Ἰωάννου Χρυσοστόμου </dc:title>
  <dc:creator>Georgios Filias</dc:creator>
  <cp:lastModifiedBy>Georgios Filias</cp:lastModifiedBy>
  <cp:revision>118</cp:revision>
  <dcterms:created xsi:type="dcterms:W3CDTF">2020-11-05T10:45:47Z</dcterms:created>
  <dcterms:modified xsi:type="dcterms:W3CDTF">2020-11-19T15:22:56Z</dcterms:modified>
</cp:coreProperties>
</file>