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  <p:sldId id="277" r:id="rId3"/>
    <p:sldId id="278" r:id="rId4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126C-A453-A142-870D-8687B33CE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973A5-39D8-E340-A33E-D44B42E81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4A149-8E31-9747-80CD-62CBB5C8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7B799-4561-B548-9AC8-FCA0339A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12299-004E-BC42-9EE1-C0D0281E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799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4BE7-0FD4-E044-B344-09E74C22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F04-D2A8-1547-AC54-1C809BFDD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95D72-EFCF-3D43-A255-956715F8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EE5-FD88-8146-BB14-C329B5CF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D985B-1C5C-604A-A3D4-B913D850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58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7071F-7C3F-3C43-B6C0-A9E6ADE75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3CEFA-5859-3543-AA2D-38398D47F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8DB49-A9E6-EA4C-9846-D8A2ECEC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CD0EA-D29D-9245-A8FE-A1447D83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0ABD-53FA-8A42-AFFA-8921DAA3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1216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3F52-2772-1C4B-B537-B8890454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54A2-3E1E-2049-B952-8F3015A7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F338A-6175-564F-BC07-5E927773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D70F-ACF1-9A44-BFE3-69BA0C21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D2BB-167E-CD4B-A317-5B3A224E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4957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14CB-F562-134D-9768-76E7BBC5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1D2D8-4B4F-EB48-8263-E75446AB5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7DC9E-C771-3644-B5F9-A974EACE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016B9-071C-474C-A5FD-F147421B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2FACE-9056-DC47-9FD8-7D4AED0E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4364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CF78D-5299-254F-A06A-0ADD80D5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8C179-55FB-0843-9222-C7E4ED20A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D42CB-63B2-6C45-87E3-CB0274AE5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10A19-74FC-7B40-9769-64B0A146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F8C7C-3746-9145-A2F2-A9461308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90580-ECEB-DE49-91D7-0D92FDAB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0787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D63C-8075-FB44-9328-96890E16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806C9-2611-B048-A0E4-0C3953EAD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50441-FECE-4C4D-A43F-E37973CB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E8421-6BC2-5E41-B35A-F617EC810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17022-CA6C-E443-9B40-21939531E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A005C-D8B8-0646-AAD5-A9045CA1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FB2B2A-076A-4F46-90DF-96E3C660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34AAA1-3FA3-E745-82EB-47E9DB74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2193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C879-BE1F-B447-A444-88FBD3B1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5D0C4-C57B-A541-9583-D77160AE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429D4-31B9-7F41-A2DB-4F7FAAF1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30DC7-420F-8442-B162-771F9763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555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92617-E038-BA49-A8EF-65E62AE3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1EA86-D825-9F4B-8BD6-413E9565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3906C-C917-1E41-9541-B20BD132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6884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68E3-6675-1D42-ABFF-AFB2D99F9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914E1-8D51-CF44-9018-B3D2A677B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1E897-A8B0-8445-815E-972547D15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D2E7C-75E5-AE4F-84B5-F50C0E43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E20B4-6F87-DD43-95A9-696D24F5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795FC-8E74-1348-A30D-4BCA3AB8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366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F662-2A69-7445-AFBA-2DC4DA07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F0094-5086-F041-9172-451F5494E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729E0-429E-ED4D-AFD0-0210F16C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D531A-5BE6-3B47-86D2-198F9586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BFB6F-23F7-C14D-994C-7EF58530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D68EE-80FC-6A4F-B806-0AF35871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947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ADF77E-FB40-CE4D-B18D-D96C3100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5D18B-3DE8-EF4D-B513-8D327B312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7A7AE-7AAB-8F4F-9155-80735A47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D0CAB-FB73-2448-B4B3-1DEC3BE47AE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9D21B-D46C-1C4E-A3A9-5224678A5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8CA03-3D0E-9440-B8EF-0557F61B8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9894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562E-E808-A743-9BB5-5152DEE0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42" y="92468"/>
            <a:ext cx="11251057" cy="1130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86376-CF85-1C43-AC57-EED31F3EC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42" y="349322"/>
            <a:ext cx="11897473" cy="6416210"/>
          </a:xfrm>
        </p:spPr>
        <p:txBody>
          <a:bodyPr>
            <a:normAutofit/>
          </a:bodyPr>
          <a:lstStyle/>
          <a:p>
            <a:r>
              <a:rPr lang="el-GR" sz="3200" dirty="0"/>
              <a:t>Μόνο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προϋπόθεση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κοινωνίας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ταυτότητας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εὐχαριστιακὸ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προάγεται </a:t>
            </a:r>
            <a:r>
              <a:rPr lang="el-GR" sz="3200" dirty="0" err="1"/>
              <a:t>στὴν</a:t>
            </a:r>
            <a:r>
              <a:rPr lang="el-GR" sz="3200" dirty="0"/>
              <a:t> «</a:t>
            </a:r>
            <a:r>
              <a:rPr lang="el-GR" sz="3200" dirty="0" err="1"/>
              <a:t>ὁμολογία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πίστεως»,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κατάλληλη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ἀνέλπιστους</a:t>
            </a:r>
            <a:r>
              <a:rPr lang="el-GR" sz="3200" dirty="0"/>
              <a:t> τρόπους </a:t>
            </a:r>
            <a:r>
              <a:rPr lang="el-GR" sz="3200" dirty="0" err="1"/>
              <a:t>τῆς</a:t>
            </a:r>
            <a:r>
              <a:rPr lang="el-GR" sz="3200" dirty="0"/>
              <a:t> σωτηρίας τους».</a:t>
            </a:r>
          </a:p>
          <a:p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Ἐπινίκιος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ἀποκαλεῖ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«Τρισάγιο», τονίζοντας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αὐτὸς</a:t>
            </a:r>
            <a:r>
              <a:rPr lang="el-GR" sz="3200" dirty="0"/>
              <a:t> 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ἕνωση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ἰσοτιμία</a:t>
            </a:r>
            <a:r>
              <a:rPr lang="el-GR" sz="3200" dirty="0"/>
              <a:t> μας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ἁγίους</a:t>
            </a:r>
            <a:r>
              <a:rPr lang="el-GR" sz="3200" dirty="0"/>
              <a:t> </a:t>
            </a:r>
            <a:r>
              <a:rPr lang="el-GR" sz="3200" dirty="0" err="1"/>
              <a:t>ἀγγέλους</a:t>
            </a:r>
            <a:r>
              <a:rPr lang="el-GR" sz="3200" dirty="0"/>
              <a:t>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ἀκατάπαυστη</a:t>
            </a:r>
            <a:r>
              <a:rPr lang="el-GR" sz="3200" dirty="0"/>
              <a:t>, </a:t>
            </a:r>
            <a:r>
              <a:rPr lang="el-GR" sz="3200" dirty="0" err="1"/>
              <a:t>ἁρμονικὴ</a:t>
            </a:r>
            <a:r>
              <a:rPr lang="el-GR" sz="3200" dirty="0"/>
              <a:t> μελωδικότητα </a:t>
            </a:r>
            <a:r>
              <a:rPr lang="el-GR" sz="3200" dirty="0" err="1"/>
              <a:t>τῆς</a:t>
            </a:r>
            <a:r>
              <a:rPr lang="el-GR" sz="3200" dirty="0"/>
              <a:t> δοξολογίας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ἰσοτιμία</a:t>
            </a:r>
            <a:r>
              <a:rPr lang="el-GR" sz="3200" dirty="0"/>
              <a:t> </a:t>
            </a:r>
            <a:r>
              <a:rPr lang="el-GR" sz="3200" dirty="0" err="1"/>
              <a:t>ἀγγέλων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ἀνθρώπων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ἐσχατολογικὸ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προεικόνιση </a:t>
            </a:r>
            <a:r>
              <a:rPr lang="el-GR" sz="3200" dirty="0" err="1"/>
              <a:t>τῆς</a:t>
            </a:r>
            <a:r>
              <a:rPr lang="el-GR" sz="3200" dirty="0"/>
              <a:t> συνυπάρξεως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ἀγγελικὲς</a:t>
            </a:r>
            <a:r>
              <a:rPr lang="el-GR" sz="3200" dirty="0"/>
              <a:t> δυνάμεις </a:t>
            </a:r>
            <a:r>
              <a:rPr lang="el-GR" sz="3200" dirty="0" err="1"/>
              <a:t>στὴ</a:t>
            </a:r>
            <a:r>
              <a:rPr lang="el-GR" sz="3200" dirty="0"/>
              <a:t> Βασιλεία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3137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44FD2-9209-D649-8AA3-AD2BF7AD6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123291"/>
            <a:ext cx="11281881" cy="16438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820A7-31E4-3C4F-A5F6-F0DF74B77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7" y="400692"/>
            <a:ext cx="11815281" cy="6256962"/>
          </a:xfrm>
        </p:spPr>
        <p:txBody>
          <a:bodyPr>
            <a:normAutofit/>
          </a:bodyPr>
          <a:lstStyle/>
          <a:p>
            <a:r>
              <a:rPr lang="el-GR" sz="3200" dirty="0"/>
              <a:t>Παραλείποντας (</a:t>
            </a:r>
            <a:r>
              <a:rPr lang="el-GR" sz="3200" dirty="0" err="1"/>
              <a:t>ὅπως</a:t>
            </a:r>
            <a:r>
              <a:rPr lang="el-GR" sz="3200" dirty="0"/>
              <a:t> προαναφέρθηκε) </a:t>
            </a:r>
            <a:r>
              <a:rPr lang="el-GR" sz="3200" dirty="0" err="1"/>
              <a:t>τὴ</a:t>
            </a:r>
            <a:r>
              <a:rPr lang="el-GR" sz="3200" dirty="0"/>
              <a:t> μνεία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προχωρᾶ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Κυριακῆς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, τονίζοντας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ἀποκαλοῦμε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Πατέρα, δηλώνεται «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γνησιώτατη</a:t>
            </a:r>
            <a:r>
              <a:rPr lang="el-GR" sz="3200" dirty="0"/>
              <a:t> </a:t>
            </a:r>
            <a:r>
              <a:rPr lang="el-GR" sz="3200" dirty="0" err="1"/>
              <a:t>υἱοθεσία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Πνεύματος»</a:t>
            </a:r>
            <a:r>
              <a:rPr lang="en-GR" sz="3200" dirty="0"/>
              <a:t>.</a:t>
            </a:r>
          </a:p>
          <a:p>
            <a:r>
              <a:rPr lang="el-GR" sz="3200" dirty="0"/>
              <a:t>Πρόκειται, </a:t>
            </a:r>
            <a:r>
              <a:rPr lang="el-GR" sz="3200" dirty="0" err="1"/>
              <a:t>προφανῶς</a:t>
            </a:r>
            <a:r>
              <a:rPr lang="el-GR" sz="3200" dirty="0"/>
              <a:t>,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κορυφώσεως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ἀνοδικῆς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πορείας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πιστοῦ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φθάνει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ἀπολαύσει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κατὰ</a:t>
            </a:r>
            <a:r>
              <a:rPr lang="el-GR" sz="3200" dirty="0"/>
              <a:t> χάριν </a:t>
            </a:r>
            <a:r>
              <a:rPr lang="el-GR" sz="3200" dirty="0" err="1"/>
              <a:t>υἱοθεσία</a:t>
            </a:r>
            <a:r>
              <a:rPr lang="el-GR" sz="3200" dirty="0"/>
              <a:t>». </a:t>
            </a:r>
            <a:endParaRPr lang="en-US" sz="3200" dirty="0"/>
          </a:p>
          <a:p>
            <a:r>
              <a:rPr lang="el-GR" sz="3200" dirty="0"/>
              <a:t>κατά </a:t>
            </a:r>
            <a:r>
              <a:rPr lang="el-GR" sz="3200" dirty="0" err="1"/>
              <a:t>φυσικὸ</a:t>
            </a:r>
            <a:r>
              <a:rPr lang="el-GR" sz="3200" dirty="0"/>
              <a:t> τρόπο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ἁγίας</a:t>
            </a:r>
            <a:r>
              <a:rPr lang="el-GR" sz="3200" dirty="0"/>
              <a:t> Μεταλήψεως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ἀχράντων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ζωοποιῶν</a:t>
            </a:r>
            <a:r>
              <a:rPr lang="el-GR" sz="3200" dirty="0"/>
              <a:t> μυστηρίων»,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«</a:t>
            </a:r>
            <a:r>
              <a:rPr lang="el-GR" sz="3200" dirty="0" err="1"/>
              <a:t>μαρτυροῦν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μέθεξη κοινωνία </a:t>
            </a:r>
            <a:r>
              <a:rPr lang="el-GR" sz="3200" dirty="0" err="1"/>
              <a:t>καὶ</a:t>
            </a:r>
            <a:r>
              <a:rPr lang="el-GR" sz="3200" dirty="0"/>
              <a:t> ταυτότητα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ἄνθρωπος</a:t>
            </a:r>
            <a:r>
              <a:rPr lang="el-GR" sz="3200" dirty="0"/>
              <a:t> </a:t>
            </a:r>
            <a:r>
              <a:rPr lang="el-GR" sz="3200" dirty="0" err="1"/>
              <a:t>ἀξιώνεται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γίνει </a:t>
            </a:r>
            <a:r>
              <a:rPr lang="el-GR" sz="3200" dirty="0" err="1"/>
              <a:t>κατὰ</a:t>
            </a:r>
            <a:r>
              <a:rPr lang="el-GR" sz="3200" dirty="0"/>
              <a:t> χάριν Θεός»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76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2C6E0-E26E-BA40-BC4B-1E9463E00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123290"/>
            <a:ext cx="11271607" cy="12329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4C3B0-429D-074D-A93A-988374499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87" y="452063"/>
            <a:ext cx="11784458" cy="6174768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παραπάνω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τμημάτων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ἀπαρίθμηση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δωρεῶν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μέλη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σώματος,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(δωρεές) «</a:t>
            </a:r>
            <a:r>
              <a:rPr lang="el-GR" sz="3200" dirty="0" err="1"/>
              <a:t>θὰ</a:t>
            </a:r>
            <a:r>
              <a:rPr lang="el-GR" sz="3200" dirty="0"/>
              <a:t> λάβουν </a:t>
            </a:r>
            <a:r>
              <a:rPr lang="el-GR" sz="3200" dirty="0" err="1"/>
              <a:t>ἀληθινὰ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ἐνυπόστατα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μέλλουσα ζωή», </a:t>
            </a:r>
            <a:r>
              <a:rPr lang="el-GR" sz="3200" dirty="0" err="1"/>
              <a:t>ἐφόσον</a:t>
            </a:r>
            <a:r>
              <a:rPr lang="el-GR" sz="3200" dirty="0"/>
              <a:t> «</a:t>
            </a:r>
            <a:r>
              <a:rPr lang="el-GR" sz="3200" dirty="0" err="1"/>
              <a:t>ἐφύλαξαν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δύναμη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ἐντολὲς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</a:t>
            </a:r>
            <a:r>
              <a:rPr lang="en-GR" sz="3200" dirty="0"/>
              <a:t>.</a:t>
            </a:r>
          </a:p>
          <a:p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ὅσα</a:t>
            </a:r>
            <a:r>
              <a:rPr lang="el-GR" sz="3200" dirty="0"/>
              <a:t> </a:t>
            </a:r>
            <a:r>
              <a:rPr lang="el-GR" sz="3200" dirty="0" err="1"/>
              <a:t>τελοῦνται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Λειτουργία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αἰσθητὰ</a:t>
            </a:r>
            <a:r>
              <a:rPr lang="el-GR" sz="3200" dirty="0"/>
              <a:t> σύμβολα»,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«</a:t>
            </a:r>
            <a:r>
              <a:rPr lang="el-GR" sz="3200" dirty="0" err="1"/>
              <a:t>ὑποδηλώνουν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ἀρχικὰ</a:t>
            </a:r>
            <a:r>
              <a:rPr lang="el-GR" sz="3200" dirty="0"/>
              <a:t> μυστήρια»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«χαρίσει </a:t>
            </a:r>
            <a:r>
              <a:rPr lang="el-GR" sz="3200" dirty="0" err="1"/>
              <a:t>ὁ</a:t>
            </a:r>
            <a:r>
              <a:rPr lang="el-GR" sz="3200" dirty="0"/>
              <a:t> Θεός» </a:t>
            </a:r>
            <a:r>
              <a:rPr lang="el-GR" sz="3200" dirty="0" err="1"/>
              <a:t>στὴ</a:t>
            </a:r>
            <a:r>
              <a:rPr lang="el-GR" sz="3200" dirty="0"/>
              <a:t> μέλλουσα ζωή</a:t>
            </a:r>
            <a:r>
              <a:rPr lang="en-GR" sz="3200" dirty="0"/>
              <a:t>.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</a:t>
            </a:r>
            <a:r>
              <a:rPr lang="el-GR" sz="3200" dirty="0" err="1"/>
              <a:t>ἀποτελεῖ</a:t>
            </a:r>
            <a:r>
              <a:rPr lang="el-GR" sz="3200" dirty="0"/>
              <a:t> σύμβολο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πνευματικοῦ</a:t>
            </a:r>
            <a:r>
              <a:rPr lang="el-GR" sz="3200" dirty="0"/>
              <a:t> </a:t>
            </a:r>
            <a:r>
              <a:rPr lang="el-GR" sz="3200" dirty="0" err="1"/>
              <a:t>ἀγώνα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ἀνοδικῆς</a:t>
            </a:r>
            <a:r>
              <a:rPr lang="el-GR" sz="3200" dirty="0"/>
              <a:t> πορείας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τὴν</a:t>
            </a:r>
            <a:r>
              <a:rPr lang="el-GR" sz="3200" dirty="0"/>
              <a:t> πορεία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ἀποταγὴ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παλαιοῦ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θέωση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ἐπουράνιας</a:t>
            </a:r>
            <a:r>
              <a:rPr lang="el-GR" sz="3200" dirty="0"/>
              <a:t> Βασιλείας.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694510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356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Ἡ σχέση τῆς καταγραφῆς τῶν τμημάτων τῆς Θ. Λειτουργίας ἀπὸ τὸ Μάξιμο μὲ τὶς ἀντίστοιχες εὐχὲς τῶν Λειτουργιῶν Μ. Βασιλείου καὶ Ἰωάννου Χρυσοστόμου </dc:title>
  <dc:creator>Georgios Filias</dc:creator>
  <cp:lastModifiedBy>Georgios Filias</cp:lastModifiedBy>
  <cp:revision>134</cp:revision>
  <dcterms:created xsi:type="dcterms:W3CDTF">2020-11-05T10:45:47Z</dcterms:created>
  <dcterms:modified xsi:type="dcterms:W3CDTF">2020-11-29T09:05:17Z</dcterms:modified>
</cp:coreProperties>
</file>